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2"/>
  </p:notesMasterIdLst>
  <p:sldIdLst>
    <p:sldId id="282" r:id="rId2"/>
    <p:sldId id="298" r:id="rId3"/>
    <p:sldId id="292" r:id="rId4"/>
    <p:sldId id="294" r:id="rId5"/>
    <p:sldId id="286" r:id="rId6"/>
    <p:sldId id="256" r:id="rId7"/>
    <p:sldId id="299" r:id="rId8"/>
    <p:sldId id="287" r:id="rId9"/>
    <p:sldId id="300" r:id="rId10"/>
    <p:sldId id="288" r:id="rId11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FFD125"/>
    <a:srgbClr val="BFD46D"/>
    <a:srgbClr val="E84A27"/>
    <a:srgbClr val="204097"/>
    <a:srgbClr val="1F4096"/>
    <a:srgbClr val="045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 autoAdjust="0"/>
    <p:restoredTop sz="90812" autoAdjust="0"/>
  </p:normalViewPr>
  <p:slideViewPr>
    <p:cSldViewPr snapToGrid="0">
      <p:cViewPr varScale="1">
        <p:scale>
          <a:sx n="81" d="100"/>
          <a:sy n="81" d="100"/>
        </p:scale>
        <p:origin x="62" y="10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93DDB1E-FE4E-4DEC-BEE7-4970C339E8B8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543F4A9-DC90-4E4C-8563-515F178CF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4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3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4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6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1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9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0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3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97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3F4A9-DC90-4E4C-8563-515F178CF3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9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2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5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1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58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9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12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2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3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9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9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7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3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9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5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FB9175-DB58-452F-9073-8DE87CB567F3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D5814-390C-4AFC-8DA0-AADB230AE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69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  <p:sldLayoutId id="21474839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95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95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95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95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>
            <a:lumMod val="95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840CB8-194A-4E5B-9B6A-576F3B670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3162651"/>
            <a:ext cx="9144000" cy="3875912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329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37" y="4240955"/>
            <a:ext cx="8281850" cy="1098934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Enhancing Mid-Career Excellence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1827" y="5319925"/>
            <a:ext cx="6776185" cy="12969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Presentation by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University Senates Conference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Academic Affairs and Research Committee</a:t>
            </a:r>
          </a:p>
          <a:p>
            <a:pPr>
              <a:spcBef>
                <a:spcPts val="0"/>
              </a:spcBef>
            </a:pPr>
            <a:r>
              <a:rPr lang="en-US" sz="2000"/>
              <a:t>May 19, </a:t>
            </a:r>
            <a:r>
              <a:rPr lang="en-US" sz="2000" dirty="0"/>
              <a:t>2022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B8048D-A6FC-4C2A-AF51-82F41E6FB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9056" b="19421"/>
          <a:stretch/>
        </p:blipFill>
        <p:spPr>
          <a:xfrm>
            <a:off x="-1" y="-11132"/>
            <a:ext cx="9144000" cy="3164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A45307-B297-4B36-9C05-B3E34945D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0" y="3574363"/>
            <a:ext cx="1803927" cy="6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5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A6F6-5874-9E46-923B-8DADE600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51547"/>
            <a:ext cx="9144000" cy="140053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lang="en-US" sz="4200" b="1" i="0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Thank You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09819-6CA2-43BF-8BCB-B9A896F6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9056" b="19421"/>
          <a:stretch/>
        </p:blipFill>
        <p:spPr>
          <a:xfrm>
            <a:off x="-1" y="434715"/>
            <a:ext cx="9158117" cy="316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92BC2F-AEAE-4901-A653-DC9C94B0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429386"/>
            <a:ext cx="9144000" cy="24453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034" y="576407"/>
            <a:ext cx="846985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FFD125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The challenges of mid-career professional development in higher education nationwide </a:t>
            </a:r>
          </a:p>
          <a:p>
            <a:pPr marL="342900" indent="-342900">
              <a:spcBef>
                <a:spcPts val="1800"/>
              </a:spcBef>
              <a:buClr>
                <a:srgbClr val="FFD125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Significant support system in place for junior faculty: research funds, mentoring, ongoing feedback and evaluations on performance</a:t>
            </a:r>
          </a:p>
          <a:p>
            <a:pPr marL="342900" indent="-342900">
              <a:spcBef>
                <a:spcPts val="1800"/>
              </a:spcBef>
              <a:buClr>
                <a:srgbClr val="FFD125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Limited corresponding support system in </a:t>
            </a:r>
            <a:br>
              <a:rPr lang="en-US" sz="2000" b="1" dirty="0"/>
            </a:br>
            <a:r>
              <a:rPr lang="en-US" sz="2000" b="1" dirty="0"/>
              <a:t>place for mid-career faculty</a:t>
            </a:r>
          </a:p>
          <a:p>
            <a:pPr marL="342900" indent="-342900">
              <a:spcBef>
                <a:spcPts val="1800"/>
              </a:spcBef>
              <a:buClr>
                <a:srgbClr val="FFD125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Joint AAUP Policy Committee &amp; Provost Survey 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344" y="4521665"/>
            <a:ext cx="3219312" cy="226502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5BD3BCB-95E9-4734-A499-FCB27671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1" y="71307"/>
            <a:ext cx="2551462" cy="505100"/>
          </a:xfrm>
        </p:spPr>
        <p:txBody>
          <a:bodyPr/>
          <a:lstStyle/>
          <a:p>
            <a:r>
              <a:rPr lang="en-US" sz="2000" b="1" kern="1200" dirty="0">
                <a:solidFill>
                  <a:srgbClr val="13294B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challenges</a:t>
            </a:r>
            <a:endParaRPr lang="en-US" dirty="0">
              <a:solidFill>
                <a:srgbClr val="132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839" y="764908"/>
            <a:ext cx="7988014" cy="650937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Provost &amp; OVCR Initiatives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98162" y="1625093"/>
            <a:ext cx="6438148" cy="36351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Provost’s “</a:t>
            </a:r>
            <a:r>
              <a:rPr lang="en-US" b="1" i="1" dirty="0"/>
              <a:t>Thriving as an Associate Professor</a:t>
            </a:r>
            <a:r>
              <a:rPr lang="en-US" b="1" dirty="0"/>
              <a:t>” Series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Provost’s “</a:t>
            </a:r>
            <a:r>
              <a:rPr lang="en-US" b="1" i="1" dirty="0"/>
              <a:t>Through the Faculty Ranks</a:t>
            </a:r>
            <a:r>
              <a:rPr lang="en-US" b="1" dirty="0"/>
              <a:t>” Series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Provost Guidance &amp; Initiatives for Academic Units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Provost Communication #9 “Public outreach &amp; Service especially around DEI is to be considered for promotion &amp; tenure decisions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OVCR Research and Development Project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F90332-142C-F8C7-5084-903DAB5659CE}"/>
              </a:ext>
            </a:extLst>
          </p:cNvPr>
          <p:cNvSpPr txBox="1">
            <a:spLocks/>
          </p:cNvSpPr>
          <p:nvPr/>
        </p:nvSpPr>
        <p:spPr>
          <a:xfrm>
            <a:off x="1440303" y="5473364"/>
            <a:ext cx="7707086" cy="839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much is left to individual colleges and units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Bef>
                <a:spcPts val="500"/>
              </a:spcBef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UIUC">
            <a:extLst>
              <a:ext uri="{FF2B5EF4-FFF2-40B4-BE49-F238E27FC236}">
                <a16:creationId xmlns:a16="http://schemas.microsoft.com/office/drawing/2014/main" id="{C9C68F42-BDEB-464A-8CD6-81DF2A2D4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33" b="31613"/>
          <a:stretch/>
        </p:blipFill>
        <p:spPr>
          <a:xfrm>
            <a:off x="597704" y="290916"/>
            <a:ext cx="800458" cy="126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9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1003B1-6C41-B6DC-2A42-A78699D3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15" y="1889837"/>
            <a:ext cx="6569354" cy="364096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b="1" dirty="0"/>
              <a:t>Provost’s Building Pathways for Emerging Leaders Fellowship</a:t>
            </a:r>
          </a:p>
          <a:p>
            <a:pPr marL="914400" lvl="2" indent="0">
              <a:buNone/>
            </a:pP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sz="2400" b="1" dirty="0"/>
              <a:t>Big Ten Academic Alliance Academic Leadership Program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AEDB94-8F43-4750-85EA-8BAC6483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33" b="31613"/>
          <a:stretch/>
        </p:blipFill>
        <p:spPr>
          <a:xfrm>
            <a:off x="597704" y="290916"/>
            <a:ext cx="800458" cy="12605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F020BA-050E-46D6-B2FB-0AF882BB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38" y="764908"/>
            <a:ext cx="6240251" cy="1088340"/>
          </a:xfrm>
        </p:spPr>
        <p:txBody>
          <a:bodyPr/>
          <a:lstStyle/>
          <a:p>
            <a:pPr rtl="0" eaLnBrk="1" latinLnBrk="0" hangingPunct="1"/>
            <a:r>
              <a:rPr lang="en-US" sz="3200" b="1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Leadership Fellowships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722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UIC">
            <a:extLst>
              <a:ext uri="{FF2B5EF4-FFF2-40B4-BE49-F238E27FC236}">
                <a16:creationId xmlns:a16="http://schemas.microsoft.com/office/drawing/2014/main" id="{8BF2ABB3-9C3F-4C7A-897D-5B98F830B009}"/>
              </a:ext>
            </a:extLst>
          </p:cNvPr>
          <p:cNvGrpSpPr/>
          <p:nvPr/>
        </p:nvGrpSpPr>
        <p:grpSpPr>
          <a:xfrm>
            <a:off x="424768" y="292958"/>
            <a:ext cx="875071" cy="1260539"/>
            <a:chOff x="424768" y="292958"/>
            <a:chExt cx="875071" cy="12605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99CC034-C74D-4DD4-B11D-0551A2777F16}"/>
                </a:ext>
              </a:extLst>
            </p:cNvPr>
            <p:cNvSpPr/>
            <p:nvPr/>
          </p:nvSpPr>
          <p:spPr>
            <a:xfrm>
              <a:off x="558494" y="603679"/>
              <a:ext cx="607619" cy="5565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25DD87-8769-4F54-9271-18D7EFBDF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r="89137" b="31613"/>
            <a:stretch/>
          </p:blipFill>
          <p:spPr>
            <a:xfrm>
              <a:off x="424768" y="292958"/>
              <a:ext cx="875071" cy="126053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4A7C78-7247-BE43-B10B-3E410994AA50}"/>
              </a:ext>
            </a:extLst>
          </p:cNvPr>
          <p:cNvSpPr txBox="1"/>
          <p:nvPr/>
        </p:nvSpPr>
        <p:spPr>
          <a:xfrm>
            <a:off x="1209045" y="1573908"/>
            <a:ext cx="6774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Programs like these build upon support for leadership capacity at all colleges throughout the system</a:t>
            </a:r>
          </a:p>
        </p:txBody>
      </p:sp>
      <p:pic>
        <p:nvPicPr>
          <p:cNvPr id="9" name="Content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8100" r="528" b="18858"/>
          <a:stretch/>
        </p:blipFill>
        <p:spPr>
          <a:xfrm>
            <a:off x="0" y="2772820"/>
            <a:ext cx="9144000" cy="408457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46E24B56-7462-4D7F-B319-37714D841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38" y="323201"/>
            <a:ext cx="7419394" cy="1530047"/>
          </a:xfrm>
        </p:spPr>
        <p:txBody>
          <a:bodyPr/>
          <a:lstStyle/>
          <a:p>
            <a:pPr rtl="0" eaLnBrk="1" latinLnBrk="0" hangingPunct="1"/>
            <a:r>
              <a:rPr lang="en-US" sz="3200" b="1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Faculty-Administrator </a:t>
            </a:r>
            <a:br>
              <a:rPr lang="en-US" sz="3200" b="1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3200" b="1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Leadership Program (FALP) Highlight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97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235" y="4080177"/>
            <a:ext cx="3790765" cy="27778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222F9D-B265-9748-B414-E5C1C8E61F73}"/>
              </a:ext>
            </a:extLst>
          </p:cNvPr>
          <p:cNvSpPr/>
          <p:nvPr/>
        </p:nvSpPr>
        <p:spPr>
          <a:xfrm>
            <a:off x="1296140" y="1771743"/>
            <a:ext cx="75460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Beginning 22/23, a temporary position was added- assistant to the provost for leadership training and development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UIS subscribes to several providers which offer on-going professional &amp; leadership development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2FECC95-0429-4170-8ECC-39404528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40" y="909136"/>
            <a:ext cx="7333179" cy="859907"/>
          </a:xfrm>
        </p:spPr>
        <p:txBody>
          <a:bodyPr/>
          <a:lstStyle/>
          <a:p>
            <a:pPr rtl="0" eaLnBrk="1" latinLnBrk="0" hangingPunct="1"/>
            <a:r>
              <a:rPr lang="en-US" sz="3200" b="1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Mid-Career Leadership Training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Picture 4" descr="UIS">
            <a:extLst>
              <a:ext uri="{FF2B5EF4-FFF2-40B4-BE49-F238E27FC236}">
                <a16:creationId xmlns:a16="http://schemas.microsoft.com/office/drawing/2014/main" id="{8F5A21A8-0AEC-4D74-A408-20C7B8D68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1" r="89811"/>
          <a:stretch/>
        </p:blipFill>
        <p:spPr>
          <a:xfrm>
            <a:off x="461874" y="380082"/>
            <a:ext cx="800458" cy="8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734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43" b="36821"/>
          <a:stretch/>
        </p:blipFill>
        <p:spPr>
          <a:xfrm>
            <a:off x="0" y="3354566"/>
            <a:ext cx="9144000" cy="3493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222F9D-B265-9748-B414-E5C1C8E61F73}"/>
              </a:ext>
            </a:extLst>
          </p:cNvPr>
          <p:cNvSpPr/>
          <p:nvPr/>
        </p:nvSpPr>
        <p:spPr>
          <a:xfrm>
            <a:off x="1382232" y="1771743"/>
            <a:ext cx="6856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Academic reorganization requires training of UEOS</a:t>
            </a:r>
          </a:p>
          <a:p>
            <a:pPr>
              <a:buClr>
                <a:schemeClr val="tx1"/>
              </a:buClr>
            </a:pPr>
            <a:endParaRPr lang="en-US" sz="2000" b="1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Reinforce leadership development of  current deans as well as two new deans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0F27AA-6083-4B78-8C6A-D2DFE85E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35" y="308953"/>
            <a:ext cx="7610497" cy="1447800"/>
          </a:xfrm>
        </p:spPr>
        <p:txBody>
          <a:bodyPr/>
          <a:lstStyle/>
          <a:p>
            <a:pPr rtl="0" eaLnBrk="1" latinLnBrk="0" hangingPunct="1"/>
            <a:r>
              <a:rPr lang="en-US" sz="3200" b="1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Reorganization &amp; Development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8" name="Picture 7" descr="UIS">
            <a:extLst>
              <a:ext uri="{FF2B5EF4-FFF2-40B4-BE49-F238E27FC236}">
                <a16:creationId xmlns:a16="http://schemas.microsoft.com/office/drawing/2014/main" id="{2B2069F0-4716-4E7A-BDD6-B4CA20592D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41" r="89811"/>
          <a:stretch/>
        </p:blipFill>
        <p:spPr>
          <a:xfrm>
            <a:off x="461874" y="380082"/>
            <a:ext cx="800458" cy="8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90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1E2FC27-8C3E-5E42-859A-0B009C672B27}"/>
              </a:ext>
            </a:extLst>
          </p:cNvPr>
          <p:cNvSpPr txBox="1">
            <a:spLocks/>
          </p:cNvSpPr>
          <p:nvPr/>
        </p:nvSpPr>
        <p:spPr>
          <a:xfrm>
            <a:off x="6200233" y="5329084"/>
            <a:ext cx="1794331" cy="1163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b="1" dirty="0"/>
              <a:t>Provide Funding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D7481-F382-2748-9A78-71E0BC187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2215" y="5331363"/>
            <a:ext cx="3684155" cy="135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Recognition for Supporting Advancement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FA492626-9EC0-C04B-A8AC-8C2D7EF0CE22}"/>
              </a:ext>
            </a:extLst>
          </p:cNvPr>
          <p:cNvSpPr/>
          <p:nvPr/>
        </p:nvSpPr>
        <p:spPr>
          <a:xfrm>
            <a:off x="2636214" y="2619055"/>
            <a:ext cx="3871572" cy="2493571"/>
          </a:xfrm>
          <a:prstGeom prst="triangle">
            <a:avLst/>
          </a:prstGeom>
          <a:solidFill>
            <a:srgbClr val="FFD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3294B"/>
                </a:solidFill>
              </a:rPr>
              <a:t>Gender Inclusive Leadership Council</a:t>
            </a:r>
          </a:p>
          <a:p>
            <a:pPr algn="ctr"/>
            <a:endParaRPr lang="en-US" b="1" dirty="0">
              <a:solidFill>
                <a:srgbClr val="13294B"/>
              </a:solidFill>
            </a:endParaRPr>
          </a:p>
          <a:p>
            <a:pPr algn="ctr"/>
            <a:endParaRPr lang="en-US" b="1" dirty="0">
              <a:solidFill>
                <a:srgbClr val="13294B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C4AA67F-28EC-492F-AFC1-9EF552F0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059" y="1869442"/>
            <a:ext cx="6493211" cy="576262"/>
          </a:xfrm>
        </p:spPr>
        <p:txBody>
          <a:bodyPr/>
          <a:lstStyle/>
          <a:p>
            <a:pPr rtl="0" eaLnBrk="1" latinLnBrk="0" hangingPunct="1"/>
            <a:r>
              <a:rPr lang="en-US" sz="2400" b="1" i="0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Establish Vision for Women in Leadership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8" name="Picture 17" descr="U of I System Logo">
            <a:extLst>
              <a:ext uri="{FF2B5EF4-FFF2-40B4-BE49-F238E27FC236}">
                <a16:creationId xmlns:a16="http://schemas.microsoft.com/office/drawing/2014/main" id="{0206B0E8-8340-4053-9929-7FCF99992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67" y="660843"/>
            <a:ext cx="5823466" cy="69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6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49910" y="2886695"/>
            <a:ext cx="7464043" cy="32822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Enhance </a:t>
            </a:r>
            <a:r>
              <a:rPr lang="en-US" sz="2400" b="1" dirty="0">
                <a:solidFill>
                  <a:srgbClr val="FFD125"/>
                </a:solidFill>
              </a:rPr>
              <a:t>resources</a:t>
            </a:r>
            <a:r>
              <a:rPr lang="en-US" sz="2400" b="1" dirty="0"/>
              <a:t> system wide for mid-career faculty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Annual </a:t>
            </a:r>
            <a:r>
              <a:rPr lang="en-US" sz="2400" b="1" dirty="0">
                <a:solidFill>
                  <a:srgbClr val="FFD125"/>
                </a:solidFill>
              </a:rPr>
              <a:t>reports</a:t>
            </a:r>
            <a:r>
              <a:rPr lang="en-US" sz="2400" b="1" dirty="0"/>
              <a:t> from the universities to enhance accountability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Incentivize </a:t>
            </a:r>
            <a:r>
              <a:rPr lang="en-US" sz="2400" b="1" dirty="0">
                <a:solidFill>
                  <a:srgbClr val="FFD125"/>
                </a:solidFill>
              </a:rPr>
              <a:t>review</a:t>
            </a:r>
            <a:r>
              <a:rPr lang="en-US" sz="2400" b="1" dirty="0"/>
              <a:t> of mentoring to units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D125"/>
                </a:solidFill>
              </a:rPr>
              <a:t>Enhance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/>
              <a:t>leadership and training programs for managing people and budgets</a:t>
            </a:r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EDC2230-353B-49F8-923F-26589FE8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12" y="2041264"/>
            <a:ext cx="4896759" cy="776475"/>
          </a:xfrm>
        </p:spPr>
        <p:txBody>
          <a:bodyPr/>
          <a:lstStyle/>
          <a:p>
            <a:pPr rtl="0" eaLnBrk="1" latinLnBrk="0" hangingPunct="1"/>
            <a:r>
              <a:rPr lang="en-US" sz="3200" b="1" kern="12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Suggested Actions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2" name="Picture 11" descr="U of I System">
            <a:extLst>
              <a:ext uri="{FF2B5EF4-FFF2-40B4-BE49-F238E27FC236}">
                <a16:creationId xmlns:a16="http://schemas.microsoft.com/office/drawing/2014/main" id="{9EE4B0D7-7AD0-4B61-ADD2-C640661BF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09" y="484133"/>
            <a:ext cx="2199014" cy="8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0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5547</TotalTime>
  <Words>285</Words>
  <Application>Microsoft Office PowerPoint</Application>
  <PresentationFormat>On-screen Show (4:3)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Ion</vt:lpstr>
      <vt:lpstr>Enhancing Mid-Career Excellence </vt:lpstr>
      <vt:lpstr>challenges</vt:lpstr>
      <vt:lpstr>Provost &amp; OVCR Initiatives</vt:lpstr>
      <vt:lpstr>Leadership Fellowships </vt:lpstr>
      <vt:lpstr>Faculty-Administrator  Leadership Program (FALP) Highlight </vt:lpstr>
      <vt:lpstr>Mid-Career Leadership Training  </vt:lpstr>
      <vt:lpstr>Reorganization &amp; Development  </vt:lpstr>
      <vt:lpstr>Establish Vision for Women in Leadership </vt:lpstr>
      <vt:lpstr>Suggested Actions </vt:lpstr>
      <vt:lpstr> 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 Report for BOT 2020</dc:title>
  <dc:creator>LF</dc:creator>
  <cp:lastModifiedBy>Shubham Kumar</cp:lastModifiedBy>
  <cp:revision>278</cp:revision>
  <cp:lastPrinted>2020-02-22T05:22:24Z</cp:lastPrinted>
  <dcterms:created xsi:type="dcterms:W3CDTF">2020-02-16T00:26:31Z</dcterms:created>
  <dcterms:modified xsi:type="dcterms:W3CDTF">2022-05-18T21:01:37Z</dcterms:modified>
</cp:coreProperties>
</file>