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2"/>
  </p:notesMasterIdLst>
  <p:sldIdLst>
    <p:sldId id="280" r:id="rId2"/>
    <p:sldId id="281" r:id="rId3"/>
    <p:sldId id="276" r:id="rId4"/>
    <p:sldId id="277" r:id="rId5"/>
    <p:sldId id="302" r:id="rId6"/>
    <p:sldId id="301" r:id="rId7"/>
    <p:sldId id="300" r:id="rId8"/>
    <p:sldId id="279" r:id="rId9"/>
    <p:sldId id="278" r:id="rId10"/>
    <p:sldId id="264" r:id="rId11"/>
  </p:sldIdLst>
  <p:sldSz cx="18288000" cy="10287000"/>
  <p:notesSz cx="6858000" cy="9144000"/>
  <p:embeddedFontLst>
    <p:embeddedFont>
      <p:font typeface="Aptos Bold" panose="020B0604020202020204" charset="0"/>
      <p:regular r:id="rId13"/>
      <p:bold r:id="rId14"/>
    </p:embeddedFont>
    <p:embeddedFont>
      <p:font typeface="Arial Bold" panose="020B0704020202020204" pitchFamily="34" charset="0"/>
      <p:bold r:id="rId15"/>
    </p:embeddedFont>
    <p:embeddedFont>
      <p:font typeface="Canva Sans" panose="020B0604020202020204" charset="0"/>
      <p:regular r:id="rId1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3294B"/>
    <a:srgbClr val="64748B"/>
    <a:srgbClr val="FF5F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24" autoAdjust="0"/>
    <p:restoredTop sz="96247" autoAdjust="0"/>
  </p:normalViewPr>
  <p:slideViewPr>
    <p:cSldViewPr>
      <p:cViewPr varScale="1">
        <p:scale>
          <a:sx n="65" d="100"/>
          <a:sy n="65" d="100"/>
        </p:scale>
        <p:origin x="114" y="21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6F7040-3866-419C-828A-3BDE5091CD65}" type="datetimeFigureOut">
              <a:rPr lang="en-US" smtClean="0"/>
              <a:t>11-09-26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637B6F-23A4-4748-A394-7321ACF188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86076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1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1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  <p:extLst>
      <p:ext uri="{BB962C8B-B14F-4D97-AF65-F5344CB8AC3E}">
        <p14:creationId xmlns:p14="http://schemas.microsoft.com/office/powerpoint/2010/main" val="34786840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1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  <p:extLst>
      <p:ext uri="{BB962C8B-B14F-4D97-AF65-F5344CB8AC3E}">
        <p14:creationId xmlns:p14="http://schemas.microsoft.com/office/powerpoint/2010/main" val="69091173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15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  <p:extLst>
      <p:ext uri="{BB962C8B-B14F-4D97-AF65-F5344CB8AC3E}">
        <p14:creationId xmlns:p14="http://schemas.microsoft.com/office/powerpoint/2010/main" val="3512353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290763" y="512763"/>
            <a:ext cx="4562475" cy="25669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1B2431-D351-4C6E-A3CF-9DFAC0E3E050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02007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15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11-09-26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11-09-26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11-09-26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11-09-26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11-09-26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11-09-26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11-09-26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11-09-26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11-09-26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11-09-26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11-09-26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11-09-26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png"/><Relationship Id="rId18" Type="http://schemas.openxmlformats.org/officeDocument/2006/relationships/image" Target="../media/image18.png"/><Relationship Id="rId26" Type="http://schemas.openxmlformats.org/officeDocument/2006/relationships/image" Target="../media/image26.png"/><Relationship Id="rId3" Type="http://schemas.openxmlformats.org/officeDocument/2006/relationships/image" Target="../media/image3.png"/><Relationship Id="rId21" Type="http://schemas.openxmlformats.org/officeDocument/2006/relationships/image" Target="../media/image21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17" Type="http://schemas.openxmlformats.org/officeDocument/2006/relationships/image" Target="../media/image17.png"/><Relationship Id="rId25" Type="http://schemas.openxmlformats.org/officeDocument/2006/relationships/image" Target="../media/image25.png"/><Relationship Id="rId2" Type="http://schemas.openxmlformats.org/officeDocument/2006/relationships/image" Target="../media/image1.png"/><Relationship Id="rId16" Type="http://schemas.openxmlformats.org/officeDocument/2006/relationships/image" Target="../media/image16.png"/><Relationship Id="rId20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24" Type="http://schemas.openxmlformats.org/officeDocument/2006/relationships/image" Target="../media/image24.png"/><Relationship Id="rId5" Type="http://schemas.openxmlformats.org/officeDocument/2006/relationships/image" Target="../media/image5.png"/><Relationship Id="rId15" Type="http://schemas.openxmlformats.org/officeDocument/2006/relationships/image" Target="../media/image15.png"/><Relationship Id="rId23" Type="http://schemas.openxmlformats.org/officeDocument/2006/relationships/image" Target="../media/image23.png"/><Relationship Id="rId10" Type="http://schemas.openxmlformats.org/officeDocument/2006/relationships/image" Target="../media/image10.png"/><Relationship Id="rId19" Type="http://schemas.openxmlformats.org/officeDocument/2006/relationships/image" Target="../media/image19.png"/><Relationship Id="rId4" Type="http://schemas.openxmlformats.org/officeDocument/2006/relationships/image" Target="../media/image4.png"/><Relationship Id="rId9" Type="http://schemas.openxmlformats.org/officeDocument/2006/relationships/image" Target="../media/image9.png"/><Relationship Id="rId14" Type="http://schemas.openxmlformats.org/officeDocument/2006/relationships/image" Target="../media/image14.png"/><Relationship Id="rId22" Type="http://schemas.openxmlformats.org/officeDocument/2006/relationships/image" Target="../media/image2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7.png"/><Relationship Id="rId7" Type="http://schemas.openxmlformats.org/officeDocument/2006/relationships/image" Target="../media/image3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5.png"/><Relationship Id="rId9" Type="http://schemas.openxmlformats.org/officeDocument/2006/relationships/image" Target="../media/image2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7" Type="http://schemas.openxmlformats.org/officeDocument/2006/relationships/image" Target="../media/image37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jpg"/><Relationship Id="rId5" Type="http://schemas.openxmlformats.org/officeDocument/2006/relationships/image" Target="../media/image35.jpg"/><Relationship Id="rId4" Type="http://schemas.openxmlformats.org/officeDocument/2006/relationships/hyperlink" Target="https://homecoming.illinois.edu/" TargetMode="External"/></Relationships>
</file>

<file path=ppt/slides/_rels/slide8.xml.rels><?xml version="1.0" encoding="UTF-8" standalone="yes"?>
<Relationships xmlns="http://schemas.openxmlformats.org/package/2006/relationships"><Relationship Id="rId13" Type="http://schemas.openxmlformats.org/officeDocument/2006/relationships/image" Target="../media/image48.png"/><Relationship Id="rId18" Type="http://schemas.openxmlformats.org/officeDocument/2006/relationships/image" Target="../media/image53.png"/><Relationship Id="rId26" Type="http://schemas.openxmlformats.org/officeDocument/2006/relationships/image" Target="../media/image61.png"/><Relationship Id="rId3" Type="http://schemas.openxmlformats.org/officeDocument/2006/relationships/image" Target="../media/image38.png"/><Relationship Id="rId21" Type="http://schemas.openxmlformats.org/officeDocument/2006/relationships/image" Target="../media/image56.png"/><Relationship Id="rId34" Type="http://schemas.openxmlformats.org/officeDocument/2006/relationships/image" Target="../media/image69.jpeg"/><Relationship Id="rId7" Type="http://schemas.openxmlformats.org/officeDocument/2006/relationships/image" Target="../media/image42.png"/><Relationship Id="rId12" Type="http://schemas.openxmlformats.org/officeDocument/2006/relationships/image" Target="../media/image47.png"/><Relationship Id="rId17" Type="http://schemas.openxmlformats.org/officeDocument/2006/relationships/image" Target="../media/image52.png"/><Relationship Id="rId25" Type="http://schemas.openxmlformats.org/officeDocument/2006/relationships/image" Target="../media/image60.png"/><Relationship Id="rId33" Type="http://schemas.openxmlformats.org/officeDocument/2006/relationships/image" Target="../media/image68.jpg"/><Relationship Id="rId2" Type="http://schemas.openxmlformats.org/officeDocument/2006/relationships/image" Target="../media/image32.png"/><Relationship Id="rId16" Type="http://schemas.openxmlformats.org/officeDocument/2006/relationships/image" Target="../media/image51.png"/><Relationship Id="rId20" Type="http://schemas.openxmlformats.org/officeDocument/2006/relationships/image" Target="../media/image55.png"/><Relationship Id="rId29" Type="http://schemas.openxmlformats.org/officeDocument/2006/relationships/image" Target="../media/image6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png"/><Relationship Id="rId11" Type="http://schemas.openxmlformats.org/officeDocument/2006/relationships/image" Target="../media/image46.png"/><Relationship Id="rId24" Type="http://schemas.openxmlformats.org/officeDocument/2006/relationships/image" Target="../media/image59.png"/><Relationship Id="rId32" Type="http://schemas.openxmlformats.org/officeDocument/2006/relationships/image" Target="../media/image67.png"/><Relationship Id="rId5" Type="http://schemas.openxmlformats.org/officeDocument/2006/relationships/image" Target="../media/image40.png"/><Relationship Id="rId15" Type="http://schemas.openxmlformats.org/officeDocument/2006/relationships/image" Target="../media/image50.png"/><Relationship Id="rId23" Type="http://schemas.openxmlformats.org/officeDocument/2006/relationships/image" Target="../media/image58.png"/><Relationship Id="rId28" Type="http://schemas.openxmlformats.org/officeDocument/2006/relationships/image" Target="../media/image63.png"/><Relationship Id="rId10" Type="http://schemas.openxmlformats.org/officeDocument/2006/relationships/image" Target="../media/image45.png"/><Relationship Id="rId19" Type="http://schemas.openxmlformats.org/officeDocument/2006/relationships/image" Target="../media/image54.png"/><Relationship Id="rId31" Type="http://schemas.openxmlformats.org/officeDocument/2006/relationships/image" Target="../media/image66.png"/><Relationship Id="rId4" Type="http://schemas.openxmlformats.org/officeDocument/2006/relationships/image" Target="../media/image39.png"/><Relationship Id="rId9" Type="http://schemas.openxmlformats.org/officeDocument/2006/relationships/image" Target="../media/image44.png"/><Relationship Id="rId14" Type="http://schemas.openxmlformats.org/officeDocument/2006/relationships/image" Target="../media/image49.png"/><Relationship Id="rId22" Type="http://schemas.openxmlformats.org/officeDocument/2006/relationships/image" Target="../media/image57.png"/><Relationship Id="rId27" Type="http://schemas.openxmlformats.org/officeDocument/2006/relationships/image" Target="../media/image62.png"/><Relationship Id="rId30" Type="http://schemas.openxmlformats.org/officeDocument/2006/relationships/image" Target="../media/image65.png"/><Relationship Id="rId35" Type="http://schemas.openxmlformats.org/officeDocument/2006/relationships/image" Target="../media/image26.png"/><Relationship Id="rId8" Type="http://schemas.openxmlformats.org/officeDocument/2006/relationships/image" Target="../media/image4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png"/><Relationship Id="rId4" Type="http://schemas.openxmlformats.org/officeDocument/2006/relationships/image" Target="../media/image7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US" dirty="0"/>
          </a:p>
        </p:txBody>
      </p:sp>
      <p:sp>
        <p:nvSpPr>
          <p:cNvPr id="4" name="Freeform 4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987550" y="2235708"/>
            <a:ext cx="13795250" cy="3579876"/>
          </a:xfrm>
          <a:custGeom>
            <a:avLst/>
            <a:gdLst/>
            <a:ahLst/>
            <a:cxnLst/>
            <a:rect l="l" t="t" r="r" b="b"/>
            <a:pathLst>
              <a:path w="13632979" h="4773168">
                <a:moveTo>
                  <a:pt x="0" y="0"/>
                </a:moveTo>
                <a:lnTo>
                  <a:pt x="13632979" y="0"/>
                </a:lnTo>
                <a:lnTo>
                  <a:pt x="13632979" y="4773168"/>
                </a:lnTo>
                <a:lnTo>
                  <a:pt x="0" y="4773168"/>
                </a:lnTo>
                <a:close/>
              </a:path>
            </a:pathLst>
          </a:custGeom>
          <a:solidFill>
            <a:srgbClr val="000000">
              <a:alpha val="0"/>
            </a:srgbClr>
          </a:solidFill>
        </p:spPr>
        <p:txBody>
          <a:bodyPr/>
          <a:lstStyle/>
          <a:p>
            <a:endParaRPr lang="en-US"/>
          </a:p>
        </p:txBody>
      </p:sp>
      <p:sp>
        <p:nvSpPr>
          <p:cNvPr id="5" name="TextBox 5"/>
          <p:cNvSpPr txBox="1">
            <a:spLocks noGrp="1"/>
          </p:cNvSpPr>
          <p:nvPr>
            <p:ph type="title" idx="4294967295"/>
          </p:nvPr>
        </p:nvSpPr>
        <p:spPr>
          <a:xfrm>
            <a:off x="987550" y="1861897"/>
            <a:ext cx="12576050" cy="3458432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square" lIns="0" tIns="0" rIns="0" bIns="0" numCol="1" spcCol="0" rtlCol="0" fromWordArt="0" anchor="b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ts val="87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 Bold"/>
                <a:ea typeface="Arial Bold"/>
                <a:cs typeface="Arial Bold"/>
                <a:sym typeface="Arial Bold"/>
              </a:rPr>
              <a:t>University of Illinois </a:t>
            </a:r>
          </a:p>
          <a:p>
            <a:pPr marL="0" marR="0" lvl="0" indent="0" algn="l" defTabSz="914400" rtl="0" eaLnBrk="1" fontAlgn="auto" latinLnBrk="0" hangingPunct="1">
              <a:lnSpc>
                <a:spcPts val="87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 Bold"/>
                <a:ea typeface="Arial Bold"/>
                <a:cs typeface="Arial Bold"/>
                <a:sym typeface="Arial Bold"/>
              </a:rPr>
              <a:t>Alumni Association Update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987552" y="5836539"/>
            <a:ext cx="9866376" cy="160377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552"/>
              </a:lnSpc>
            </a:pPr>
            <a:r>
              <a:rPr lang="en-US" sz="4200" dirty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September 17, 2026</a:t>
            </a:r>
          </a:p>
          <a:p>
            <a:pPr algn="l">
              <a:lnSpc>
                <a:spcPts val="6552"/>
              </a:lnSpc>
            </a:pPr>
            <a:r>
              <a:rPr lang="en-US" sz="4200" dirty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David Bambrey, President (UIAA)</a:t>
            </a:r>
          </a:p>
        </p:txBody>
      </p:sp>
      <p:sp>
        <p:nvSpPr>
          <p:cNvPr id="6" name="Freeform 6" descr="logo of University of Illinois Alumni Association"/>
          <p:cNvSpPr/>
          <p:nvPr/>
        </p:nvSpPr>
        <p:spPr>
          <a:xfrm>
            <a:off x="779002" y="8615352"/>
            <a:ext cx="2729746" cy="1285895"/>
          </a:xfrm>
          <a:custGeom>
            <a:avLst/>
            <a:gdLst/>
            <a:ahLst/>
            <a:cxnLst/>
            <a:rect l="l" t="t" r="r" b="b"/>
            <a:pathLst>
              <a:path w="2729746" h="1285895">
                <a:moveTo>
                  <a:pt x="0" y="0"/>
                </a:moveTo>
                <a:lnTo>
                  <a:pt x="2729746" y="0"/>
                </a:lnTo>
                <a:lnTo>
                  <a:pt x="2729746" y="1285896"/>
                </a:lnTo>
                <a:lnTo>
                  <a:pt x="0" y="1285896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5129" t="-17112" r="-77681" b="-19446"/>
            </a:stretch>
          </a:blipFill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4" name="Freeform 4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987550" y="2235708"/>
            <a:ext cx="10224735" cy="3579876"/>
          </a:xfrm>
          <a:custGeom>
            <a:avLst/>
            <a:gdLst/>
            <a:ahLst/>
            <a:cxnLst/>
            <a:rect l="l" t="t" r="r" b="b"/>
            <a:pathLst>
              <a:path w="13632979" h="4773168">
                <a:moveTo>
                  <a:pt x="0" y="0"/>
                </a:moveTo>
                <a:lnTo>
                  <a:pt x="13632979" y="0"/>
                </a:lnTo>
                <a:lnTo>
                  <a:pt x="13632979" y="4773168"/>
                </a:lnTo>
                <a:lnTo>
                  <a:pt x="0" y="4773168"/>
                </a:lnTo>
                <a:close/>
              </a:path>
            </a:pathLst>
          </a:custGeom>
          <a:solidFill>
            <a:srgbClr val="000000">
              <a:alpha val="0"/>
            </a:srgbClr>
          </a:solidFill>
        </p:spPr>
        <p:txBody>
          <a:bodyPr/>
          <a:lstStyle/>
          <a:p>
            <a:endParaRPr lang="en-US"/>
          </a:p>
        </p:txBody>
      </p:sp>
      <p:sp>
        <p:nvSpPr>
          <p:cNvPr id="5" name="TextBox 5"/>
          <p:cNvSpPr txBox="1">
            <a:spLocks noGrp="1"/>
          </p:cNvSpPr>
          <p:nvPr>
            <p:ph type="title" idx="4294967295"/>
          </p:nvPr>
        </p:nvSpPr>
        <p:spPr>
          <a:xfrm>
            <a:off x="987550" y="2357152"/>
            <a:ext cx="10224734" cy="3458432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square" lIns="0" tIns="0" rIns="0" bIns="0" numCol="1" spcCol="0" rtlCol="0" fromWordArt="0" anchor="b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ts val="87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 Bold"/>
                <a:ea typeface="Arial Bold"/>
                <a:cs typeface="Arial Bold"/>
                <a:sym typeface="Arial Bold"/>
              </a:rPr>
              <a:t>Engagement Update</a:t>
            </a:r>
          </a:p>
        </p:txBody>
      </p:sp>
      <p:sp>
        <p:nvSpPr>
          <p:cNvPr id="6" name="Freeform 6" descr="logo of University of Illinois Alumni Association"/>
          <p:cNvSpPr/>
          <p:nvPr/>
        </p:nvSpPr>
        <p:spPr>
          <a:xfrm>
            <a:off x="779002" y="8615352"/>
            <a:ext cx="2729746" cy="1285895"/>
          </a:xfrm>
          <a:custGeom>
            <a:avLst/>
            <a:gdLst/>
            <a:ahLst/>
            <a:cxnLst/>
            <a:rect l="l" t="t" r="r" b="b"/>
            <a:pathLst>
              <a:path w="2729746" h="1285895">
                <a:moveTo>
                  <a:pt x="0" y="0"/>
                </a:moveTo>
                <a:lnTo>
                  <a:pt x="2729746" y="0"/>
                </a:lnTo>
                <a:lnTo>
                  <a:pt x="2729746" y="1285896"/>
                </a:lnTo>
                <a:lnTo>
                  <a:pt x="0" y="1285896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5129" t="-17112" r="-77681" b="-19446"/>
            </a:stretch>
          </a:blipFill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49423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2">
            <a:extLst>
              <a:ext uri="{FF2B5EF4-FFF2-40B4-BE49-F238E27FC236}">
                <a16:creationId xmlns:a16="http://schemas.microsoft.com/office/drawing/2014/main" id="{1432C241-B8E4-1D08-3CC0-37AA60E273F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9" name="Title 18"/>
          <p:cNvSpPr txBox="1">
            <a:spLocks noGrp="1"/>
          </p:cNvSpPr>
          <p:nvPr>
            <p:ph type="title" idx="4294967295"/>
          </p:nvPr>
        </p:nvSpPr>
        <p:spPr>
          <a:xfrm>
            <a:off x="800101" y="985838"/>
            <a:ext cx="7073384" cy="657872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square" lIns="0" tIns="0" rIns="0" bIns="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275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 Bold" panose="020B0704020202020204" pitchFamily="34" charset="0"/>
                <a:ea typeface="+mn-ea"/>
                <a:cs typeface="Arial Bold" panose="020B0704020202020204" pitchFamily="34" charset="0"/>
              </a:rPr>
              <a:t>Engagement Results</a:t>
            </a:r>
          </a:p>
        </p:txBody>
      </p:sp>
      <p:pic>
        <p:nvPicPr>
          <p:cNvPr id="4" name="Picture 3" descr="Total annual engagement: &#10;170,530 (6% increase over 2024) ; &#10;32% of contactable Alumni Engaged">
            <a:extLst>
              <a:ext uri="{C183D7F6-B498-43B3-948B-1728B52AA6E4}">
                <adec:decorative xmlns:adec="http://schemas.microsoft.com/office/drawing/2017/decorative" val="0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0100" y="2986088"/>
            <a:ext cx="16687800" cy="2000250"/>
          </a:xfrm>
          <a:prstGeom prst="rect">
            <a:avLst/>
          </a:prstGeom>
        </p:spPr>
      </p:pic>
      <p:pic>
        <p:nvPicPr>
          <p:cNvPr id="6" name="Picture 5" descr="Experiential: 58,764 (decreased 0.4% vs 2024) 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0100" y="5329238"/>
            <a:ext cx="3979068" cy="2671763"/>
          </a:xfrm>
          <a:prstGeom prst="rect">
            <a:avLst/>
          </a:prstGeom>
        </p:spPr>
      </p:pic>
      <p:pic>
        <p:nvPicPr>
          <p:cNvPr id="7" name="Picture 6" descr="Volunteer: 7,270 (increased 7.1% vs 2024)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36343" y="5329238"/>
            <a:ext cx="3979068" cy="2671763"/>
          </a:xfrm>
          <a:prstGeom prst="rect">
            <a:avLst/>
          </a:prstGeom>
        </p:spPr>
      </p:pic>
      <p:pic>
        <p:nvPicPr>
          <p:cNvPr id="8" name="Picture 7" descr="Communication: 128,311 (increased 10.3% vs 2024) 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72588" y="5329238"/>
            <a:ext cx="3979068" cy="2671763"/>
          </a:xfrm>
          <a:prstGeom prst="rect">
            <a:avLst/>
          </a:prstGeom>
        </p:spPr>
      </p:pic>
      <p:pic>
        <p:nvPicPr>
          <p:cNvPr id="9" name="Picture 8" descr="Philanthropy: 25,098 (increased 3.5% vs 2024) 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508831" y="5329238"/>
            <a:ext cx="3979068" cy="2671763"/>
          </a:xfrm>
          <a:prstGeom prst="rect">
            <a:avLst/>
          </a:prstGeom>
        </p:spPr>
      </p:pic>
      <p:pic>
        <p:nvPicPr>
          <p:cNvPr id="10" name="Picture 9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00138" y="7143751"/>
            <a:ext cx="3378993" cy="528638"/>
          </a:xfrm>
          <a:prstGeom prst="rect">
            <a:avLst/>
          </a:prstGeom>
        </p:spPr>
      </p:pic>
      <p:pic>
        <p:nvPicPr>
          <p:cNvPr id="11" name="Picture 10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336381" y="7143751"/>
            <a:ext cx="3378993" cy="528638"/>
          </a:xfrm>
          <a:prstGeom prst="rect">
            <a:avLst/>
          </a:prstGeom>
        </p:spPr>
      </p:pic>
      <p:pic>
        <p:nvPicPr>
          <p:cNvPr id="12" name="Picture 11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572625" y="7143751"/>
            <a:ext cx="3378993" cy="528638"/>
          </a:xfrm>
          <a:prstGeom prst="rect">
            <a:avLst/>
          </a:prstGeom>
        </p:spPr>
      </p:pic>
      <p:pic>
        <p:nvPicPr>
          <p:cNvPr id="13" name="Picture 12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3808868" y="7143751"/>
            <a:ext cx="3378993" cy="528638"/>
          </a:xfrm>
          <a:prstGeom prst="rect">
            <a:avLst/>
          </a:prstGeom>
        </p:spPr>
      </p:pic>
      <p:pic>
        <p:nvPicPr>
          <p:cNvPr id="14" name="Picture 13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457701" y="4014788"/>
            <a:ext cx="2700338" cy="571500"/>
          </a:xfrm>
          <a:prstGeom prst="rect">
            <a:avLst/>
          </a:prstGeom>
        </p:spPr>
      </p:pic>
      <p:pic>
        <p:nvPicPr>
          <p:cNvPr id="15" name="Picture 14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00100" y="9186863"/>
            <a:ext cx="16687800" cy="471488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1485901" y="3386138"/>
            <a:ext cx="5672138" cy="259751"/>
          </a:xfrm>
          <a:prstGeom prst="rect">
            <a:avLst/>
          </a:prstGeom>
          <a:noFill/>
        </p:spPr>
        <p:txBody>
          <a:bodyPr wrap="square" lIns="231501" tIns="0" rIns="0" bIns="0" anchor="t">
            <a:spAutoFit/>
          </a:bodyPr>
          <a:lstStyle/>
          <a:p>
            <a:pPr algn="l"/>
            <a:r>
              <a:rPr sz="1688" b="1" dirty="0">
                <a:solidFill>
                  <a:srgbClr val="FF5F05"/>
                </a:solidFill>
                <a:latin typeface="Arial Bold" panose="020B0704020202020204" pitchFamily="34" charset="0"/>
                <a:cs typeface="Arial Bold" panose="020B0704020202020204" pitchFamily="34" charset="0"/>
              </a:rPr>
              <a:t>TOTAL ANNUAL ENGAGEMENT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485900" y="3743326"/>
            <a:ext cx="2743200" cy="756617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>
              <a:lnSpc>
                <a:spcPts val="5939"/>
              </a:lnSpc>
            </a:pPr>
            <a:r>
              <a:rPr sz="5400" dirty="0">
                <a:solidFill>
                  <a:srgbClr val="13294B"/>
                </a:solidFill>
                <a:latin typeface="Arial Bold" panose="020B0704020202020204" pitchFamily="34" charset="0"/>
                <a:cs typeface="Arial Bold" panose="020B0704020202020204" pitchFamily="34" charset="0"/>
              </a:rPr>
              <a:t>170,530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13801725" y="3557588"/>
            <a:ext cx="3114675" cy="588623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r"/>
            <a:r>
              <a:rPr sz="3825" dirty="0">
                <a:solidFill>
                  <a:srgbClr val="13294B"/>
                </a:solidFill>
                <a:latin typeface="Arial Bold" panose="020B0704020202020204" pitchFamily="34" charset="0"/>
                <a:cs typeface="Arial Bold" panose="020B0704020202020204" pitchFamily="34" charset="0"/>
              </a:rPr>
              <a:t>32%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13801725" y="4171950"/>
            <a:ext cx="3114675" cy="242374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r"/>
            <a:r>
              <a:rPr sz="1575">
                <a:solidFill>
                  <a:srgbClr val="475569"/>
                </a:solidFill>
                <a:latin typeface="Arial Bold" panose="020B0704020202020204" pitchFamily="34" charset="0"/>
                <a:cs typeface="Arial Bold" panose="020B0704020202020204" pitchFamily="34" charset="0"/>
              </a:rPr>
              <a:t>of Contactable Alumni Engaged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1871663" y="5793581"/>
            <a:ext cx="1500188" cy="311624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2025" b="1" dirty="0">
                <a:solidFill>
                  <a:srgbClr val="FFFFFF"/>
                </a:solidFill>
                <a:latin typeface="Arial Bold" panose="020B0704020202020204" pitchFamily="34" charset="0"/>
                <a:cs typeface="Arial Bold" panose="020B0704020202020204" pitchFamily="34" charset="0"/>
              </a:rPr>
              <a:t>Experiential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100138" y="6486526"/>
            <a:ext cx="3378993" cy="44127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>
              <a:lnSpc>
                <a:spcPts val="3375"/>
              </a:lnSpc>
            </a:pPr>
            <a:r>
              <a:rPr sz="3375" dirty="0">
                <a:solidFill>
                  <a:srgbClr val="FFFFFF"/>
                </a:solidFill>
                <a:latin typeface="Arial Bold" panose="020B0704020202020204" pitchFamily="34" charset="0"/>
                <a:cs typeface="Arial Bold" panose="020B0704020202020204" pitchFamily="34" charset="0"/>
              </a:rPr>
              <a:t>58,764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779044" y="7393781"/>
            <a:ext cx="700088" cy="207749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350">
                <a:solidFill>
                  <a:srgbClr val="94A3B8"/>
                </a:solidFill>
                <a:latin typeface="Arial Bold" panose="020B0704020202020204" pitchFamily="34" charset="0"/>
                <a:cs typeface="Arial Bold" panose="020B0704020202020204" pitchFamily="34" charset="0"/>
              </a:rPr>
              <a:t>vs. 2024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6107906" y="5793581"/>
            <a:ext cx="1243013" cy="311624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2025" b="1" dirty="0">
                <a:solidFill>
                  <a:srgbClr val="FFFFFF"/>
                </a:solidFill>
                <a:latin typeface="Arial Bold" panose="020B0704020202020204" pitchFamily="34" charset="0"/>
                <a:cs typeface="Arial Bold" panose="020B0704020202020204" pitchFamily="34" charset="0"/>
              </a:rPr>
              <a:t>Volunteer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5336381" y="6486526"/>
            <a:ext cx="3378993" cy="44127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>
              <a:lnSpc>
                <a:spcPts val="3375"/>
              </a:lnSpc>
            </a:pPr>
            <a:r>
              <a:rPr sz="3375">
                <a:solidFill>
                  <a:srgbClr val="FFFFFF"/>
                </a:solidFill>
                <a:latin typeface="Arial Bold" panose="020B0704020202020204" pitchFamily="34" charset="0"/>
                <a:cs typeface="Arial Bold" panose="020B0704020202020204" pitchFamily="34" charset="0"/>
              </a:rPr>
              <a:t>7,270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8015288" y="7393781"/>
            <a:ext cx="700088" cy="207749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350">
                <a:solidFill>
                  <a:srgbClr val="94A3B8"/>
                </a:solidFill>
                <a:latin typeface="Arial Bold" panose="020B0704020202020204" pitchFamily="34" charset="0"/>
                <a:cs typeface="Arial Bold" panose="020B0704020202020204" pitchFamily="34" charset="0"/>
              </a:rPr>
              <a:t>vs. 2024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10344151" y="5793581"/>
            <a:ext cx="2043113" cy="311624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2025" b="1">
                <a:solidFill>
                  <a:srgbClr val="FFFFFF"/>
                </a:solidFill>
                <a:latin typeface="Arial Bold" panose="020B0704020202020204" pitchFamily="34" charset="0"/>
                <a:cs typeface="Arial Bold" panose="020B0704020202020204" pitchFamily="34" charset="0"/>
              </a:rPr>
              <a:t>Communication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9572625" y="6486526"/>
            <a:ext cx="3378993" cy="44127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>
              <a:lnSpc>
                <a:spcPts val="3375"/>
              </a:lnSpc>
            </a:pPr>
            <a:r>
              <a:rPr sz="3375">
                <a:solidFill>
                  <a:srgbClr val="FFFFFF"/>
                </a:solidFill>
                <a:latin typeface="Arial Bold" panose="020B0704020202020204" pitchFamily="34" charset="0"/>
                <a:cs typeface="Arial Bold" panose="020B0704020202020204" pitchFamily="34" charset="0"/>
              </a:rPr>
              <a:t>128,311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12251531" y="7393781"/>
            <a:ext cx="700088" cy="207749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350">
                <a:solidFill>
                  <a:srgbClr val="94A3B8"/>
                </a:solidFill>
                <a:latin typeface="Arial Bold" panose="020B0704020202020204" pitchFamily="34" charset="0"/>
                <a:cs typeface="Arial Bold" panose="020B0704020202020204" pitchFamily="34" charset="0"/>
              </a:rPr>
              <a:t>vs. 2024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14580393" y="5793581"/>
            <a:ext cx="1628775" cy="311624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2025" b="1" dirty="0">
                <a:solidFill>
                  <a:srgbClr val="FFFFFF"/>
                </a:solidFill>
                <a:latin typeface="Arial Bold" panose="020B0704020202020204" pitchFamily="34" charset="0"/>
                <a:cs typeface="Arial Bold" panose="020B0704020202020204" pitchFamily="34" charset="0"/>
              </a:rPr>
              <a:t>Philanthropy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3808868" y="6486526"/>
            <a:ext cx="3378993" cy="44127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>
              <a:lnSpc>
                <a:spcPts val="3375"/>
              </a:lnSpc>
            </a:pPr>
            <a:r>
              <a:rPr sz="3375">
                <a:solidFill>
                  <a:srgbClr val="FFFFFF"/>
                </a:solidFill>
                <a:latin typeface="Arial Bold" panose="020B0704020202020204" pitchFamily="34" charset="0"/>
                <a:cs typeface="Arial Bold" panose="020B0704020202020204" pitchFamily="34" charset="0"/>
              </a:rPr>
              <a:t>25,098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16487776" y="7393781"/>
            <a:ext cx="700088" cy="207749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350">
                <a:solidFill>
                  <a:srgbClr val="94A3B8"/>
                </a:solidFill>
                <a:latin typeface="Arial Bold" panose="020B0704020202020204" pitchFamily="34" charset="0"/>
                <a:cs typeface="Arial Bold" panose="020B0704020202020204" pitchFamily="34" charset="0"/>
              </a:rPr>
              <a:t>vs. 2024</a:t>
            </a:r>
          </a:p>
        </p:txBody>
      </p:sp>
      <p:pic>
        <p:nvPicPr>
          <p:cNvPr id="27" name="Picture 26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485900" y="3414713"/>
            <a:ext cx="231501" cy="214313"/>
          </a:xfrm>
          <a:prstGeom prst="rect">
            <a:avLst/>
          </a:prstGeom>
        </p:spPr>
      </p:pic>
      <p:pic>
        <p:nvPicPr>
          <p:cNvPr id="31" name="Picture 30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100138" y="5657850"/>
            <a:ext cx="600075" cy="600075"/>
          </a:xfrm>
          <a:prstGeom prst="rect">
            <a:avLst/>
          </a:prstGeom>
        </p:spPr>
      </p:pic>
      <p:pic>
        <p:nvPicPr>
          <p:cNvPr id="33" name="Picture 32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100138" y="7329488"/>
            <a:ext cx="1071563" cy="342900"/>
          </a:xfrm>
          <a:prstGeom prst="rect">
            <a:avLst/>
          </a:prstGeom>
        </p:spPr>
      </p:pic>
      <p:pic>
        <p:nvPicPr>
          <p:cNvPr id="35" name="Picture 34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336381" y="5657850"/>
            <a:ext cx="600075" cy="600075"/>
          </a:xfrm>
          <a:prstGeom prst="rect">
            <a:avLst/>
          </a:prstGeom>
        </p:spPr>
      </p:pic>
      <p:pic>
        <p:nvPicPr>
          <p:cNvPr id="37" name="Picture 36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336381" y="7329488"/>
            <a:ext cx="1014413" cy="342900"/>
          </a:xfrm>
          <a:prstGeom prst="rect">
            <a:avLst/>
          </a:prstGeom>
        </p:spPr>
      </p:pic>
      <p:pic>
        <p:nvPicPr>
          <p:cNvPr id="39" name="Picture 38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572625" y="5657850"/>
            <a:ext cx="600075" cy="600075"/>
          </a:xfrm>
          <a:prstGeom prst="rect">
            <a:avLst/>
          </a:prstGeom>
        </p:spPr>
      </p:pic>
      <p:pic>
        <p:nvPicPr>
          <p:cNvPr id="41" name="Picture 40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9572626" y="7329488"/>
            <a:ext cx="1185863" cy="342900"/>
          </a:xfrm>
          <a:prstGeom prst="rect">
            <a:avLst/>
          </a:prstGeom>
        </p:spPr>
      </p:pic>
      <p:pic>
        <p:nvPicPr>
          <p:cNvPr id="43" name="Picture 42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3808868" y="5657850"/>
            <a:ext cx="600075" cy="600075"/>
          </a:xfrm>
          <a:prstGeom prst="rect">
            <a:avLst/>
          </a:prstGeom>
        </p:spPr>
      </p:pic>
      <p:pic>
        <p:nvPicPr>
          <p:cNvPr id="45" name="Picture 44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13808868" y="7329488"/>
            <a:ext cx="1085850" cy="342900"/>
          </a:xfrm>
          <a:prstGeom prst="rect">
            <a:avLst/>
          </a:prstGeom>
        </p:spPr>
      </p:pic>
      <p:pic>
        <p:nvPicPr>
          <p:cNvPr id="47" name="Picture 46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4714875" y="4186238"/>
            <a:ext cx="257175" cy="228600"/>
          </a:xfrm>
          <a:prstGeom prst="rect">
            <a:avLst/>
          </a:prstGeom>
        </p:spPr>
      </p:pic>
      <p:pic>
        <p:nvPicPr>
          <p:cNvPr id="48" name="Picture 47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1285875" y="5829300"/>
            <a:ext cx="228600" cy="257175"/>
          </a:xfrm>
          <a:prstGeom prst="rect">
            <a:avLst/>
          </a:prstGeom>
        </p:spPr>
      </p:pic>
      <p:pic>
        <p:nvPicPr>
          <p:cNvPr id="49" name="Picture 48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1243013" y="7408069"/>
            <a:ext cx="142875" cy="185738"/>
          </a:xfrm>
          <a:prstGeom prst="rect">
            <a:avLst/>
          </a:prstGeom>
        </p:spPr>
      </p:pic>
      <p:pic>
        <p:nvPicPr>
          <p:cNvPr id="50" name="Picture 49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5493543" y="5829300"/>
            <a:ext cx="285750" cy="257175"/>
          </a:xfrm>
          <a:prstGeom prst="rect">
            <a:avLst/>
          </a:prstGeom>
        </p:spPr>
      </p:pic>
      <p:pic>
        <p:nvPicPr>
          <p:cNvPr id="51" name="Picture 50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5479256" y="7408069"/>
            <a:ext cx="142875" cy="185738"/>
          </a:xfrm>
          <a:prstGeom prst="rect">
            <a:avLst/>
          </a:prstGeom>
        </p:spPr>
      </p:pic>
      <p:pic>
        <p:nvPicPr>
          <p:cNvPr id="52" name="Picture 51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9708356" y="5829300"/>
            <a:ext cx="328613" cy="257175"/>
          </a:xfrm>
          <a:prstGeom prst="rect">
            <a:avLst/>
          </a:prstGeom>
        </p:spPr>
      </p:pic>
      <p:pic>
        <p:nvPicPr>
          <p:cNvPr id="53" name="Picture 52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9715500" y="7408069"/>
            <a:ext cx="142875" cy="185738"/>
          </a:xfrm>
          <a:prstGeom prst="rect">
            <a:avLst/>
          </a:prstGeom>
        </p:spPr>
      </p:pic>
      <p:pic>
        <p:nvPicPr>
          <p:cNvPr id="54" name="Picture 53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14008893" y="5829300"/>
            <a:ext cx="200025" cy="257175"/>
          </a:xfrm>
          <a:prstGeom prst="rect">
            <a:avLst/>
          </a:prstGeom>
        </p:spPr>
      </p:pic>
      <p:pic>
        <p:nvPicPr>
          <p:cNvPr id="55" name="Picture 54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13951743" y="7408069"/>
            <a:ext cx="142875" cy="185738"/>
          </a:xfrm>
          <a:prstGeom prst="rect">
            <a:avLst/>
          </a:prstGeom>
        </p:spPr>
      </p:pic>
      <p:sp>
        <p:nvSpPr>
          <p:cNvPr id="16" name="Freeform 2" descr="logo of University of Illinois Alumni Association">
            <a:extLst>
              <a:ext uri="{FF2B5EF4-FFF2-40B4-BE49-F238E27FC236}">
                <a16:creationId xmlns:a16="http://schemas.microsoft.com/office/drawing/2014/main" id="{8AC22AB9-CF29-603D-11F7-1D8FA09F87B4}"/>
              </a:ext>
            </a:extLst>
          </p:cNvPr>
          <p:cNvSpPr/>
          <p:nvPr/>
        </p:nvSpPr>
        <p:spPr>
          <a:xfrm>
            <a:off x="14580393" y="524290"/>
            <a:ext cx="4094679" cy="1334018"/>
          </a:xfrm>
          <a:custGeom>
            <a:avLst/>
            <a:gdLst/>
            <a:ahLst/>
            <a:cxnLst/>
            <a:rect l="l" t="t" r="r" b="b"/>
            <a:pathLst>
              <a:path w="4094679" h="1334018">
                <a:moveTo>
                  <a:pt x="0" y="0"/>
                </a:moveTo>
                <a:lnTo>
                  <a:pt x="4094679" y="0"/>
                </a:lnTo>
                <a:lnTo>
                  <a:pt x="4094679" y="1334017"/>
                </a:lnTo>
                <a:lnTo>
                  <a:pt x="0" y="1334017"/>
                </a:lnTo>
                <a:lnTo>
                  <a:pt x="0" y="0"/>
                </a:lnTo>
                <a:close/>
              </a:path>
            </a:pathLst>
          </a:custGeom>
          <a:blipFill>
            <a:blip r:embed="rId25"/>
            <a:stretch>
              <a:fillRect t="-8008"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17" name="Group 3" descr="logo of University of Illinois Alumni Association">
            <a:extLst>
              <a:ext uri="{FF2B5EF4-FFF2-40B4-BE49-F238E27FC236}">
                <a16:creationId xmlns:a16="http://schemas.microsoft.com/office/drawing/2014/main" id="{658E26C5-3F7D-F7E8-B62B-4C7714E485B1}"/>
              </a:ext>
            </a:extLst>
          </p:cNvPr>
          <p:cNvGrpSpPr/>
          <p:nvPr/>
        </p:nvGrpSpPr>
        <p:grpSpPr>
          <a:xfrm>
            <a:off x="937744" y="9207185"/>
            <a:ext cx="5170162" cy="1025434"/>
            <a:chOff x="0" y="0"/>
            <a:chExt cx="6893550" cy="1367246"/>
          </a:xfrm>
        </p:grpSpPr>
        <p:sp>
          <p:nvSpPr>
            <p:cNvPr id="18" name="Freeform 4">
              <a:extLst>
                <a:ext uri="{FF2B5EF4-FFF2-40B4-BE49-F238E27FC236}">
                  <a16:creationId xmlns:a16="http://schemas.microsoft.com/office/drawing/2014/main" id="{1EB77E28-46FD-3FEC-CF35-32F769E8FB39}"/>
                </a:ext>
              </a:extLst>
            </p:cNvPr>
            <p:cNvSpPr/>
            <p:nvPr/>
          </p:nvSpPr>
          <p:spPr>
            <a:xfrm>
              <a:off x="0" y="0"/>
              <a:ext cx="6893560" cy="1367282"/>
            </a:xfrm>
            <a:custGeom>
              <a:avLst/>
              <a:gdLst/>
              <a:ahLst/>
              <a:cxnLst/>
              <a:rect l="l" t="t" r="r" b="b"/>
              <a:pathLst>
                <a:path w="6893560" h="1367282">
                  <a:moveTo>
                    <a:pt x="0" y="0"/>
                  </a:moveTo>
                  <a:lnTo>
                    <a:pt x="6436360" y="0"/>
                  </a:lnTo>
                  <a:cubicBezTo>
                    <a:pt x="6688836" y="0"/>
                    <a:pt x="6893560" y="204724"/>
                    <a:pt x="6893560" y="457200"/>
                  </a:cubicBezTo>
                  <a:lnTo>
                    <a:pt x="6893560" y="1367282"/>
                  </a:lnTo>
                  <a:lnTo>
                    <a:pt x="0" y="1367282"/>
                  </a:lnTo>
                  <a:close/>
                </a:path>
              </a:pathLst>
            </a:custGeom>
            <a:solidFill>
              <a:srgbClr val="FF5F05"/>
            </a:solid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56" name="Group 5" descr="logo of University of Illinois ">
            <a:extLst>
              <a:ext uri="{FF2B5EF4-FFF2-40B4-BE49-F238E27FC236}">
                <a16:creationId xmlns:a16="http://schemas.microsoft.com/office/drawing/2014/main" id="{DE193078-1A90-A823-5769-9D51EE65F4C8}"/>
              </a:ext>
            </a:extLst>
          </p:cNvPr>
          <p:cNvGrpSpPr>
            <a:grpSpLocks noChangeAspect="1"/>
          </p:cNvGrpSpPr>
          <p:nvPr/>
        </p:nvGrpSpPr>
        <p:grpSpPr>
          <a:xfrm>
            <a:off x="112998" y="9207187"/>
            <a:ext cx="824746" cy="1025434"/>
            <a:chOff x="0" y="0"/>
            <a:chExt cx="1099662" cy="1367246"/>
          </a:xfrm>
        </p:grpSpPr>
        <p:sp>
          <p:nvSpPr>
            <p:cNvPr id="57" name="Freeform 6" descr="A orange letter on a blue background  Description automatically generated">
              <a:extLst>
                <a:ext uri="{FF2B5EF4-FFF2-40B4-BE49-F238E27FC236}">
                  <a16:creationId xmlns:a16="http://schemas.microsoft.com/office/drawing/2014/main" id="{731EB96B-94D6-9140-AC2F-BFFC3764A1A3}"/>
                </a:ext>
              </a:extLst>
            </p:cNvPr>
            <p:cNvSpPr/>
            <p:nvPr/>
          </p:nvSpPr>
          <p:spPr>
            <a:xfrm>
              <a:off x="0" y="0"/>
              <a:ext cx="1099693" cy="1367282"/>
            </a:xfrm>
            <a:custGeom>
              <a:avLst/>
              <a:gdLst/>
              <a:ahLst/>
              <a:cxnLst/>
              <a:rect l="l" t="t" r="r" b="b"/>
              <a:pathLst>
                <a:path w="1099693" h="1367282">
                  <a:moveTo>
                    <a:pt x="0" y="0"/>
                  </a:moveTo>
                  <a:lnTo>
                    <a:pt x="1099693" y="0"/>
                  </a:lnTo>
                  <a:lnTo>
                    <a:pt x="1099693" y="1367282"/>
                  </a:lnTo>
                  <a:lnTo>
                    <a:pt x="0" y="136728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6"/>
              <a:stretch>
                <a:fillRect t="-44" r="2" b="-42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58" name="Group 10">
            <a:extLst>
              <a:ext uri="{FF2B5EF4-FFF2-40B4-BE49-F238E27FC236}">
                <a16:creationId xmlns:a16="http://schemas.microsoft.com/office/drawing/2014/main" id="{31A2F38B-4724-5068-FBB3-7811B5F4C4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1201084" y="9480146"/>
            <a:ext cx="4640359" cy="547688"/>
            <a:chOff x="0" y="0"/>
            <a:chExt cx="6187146" cy="730250"/>
          </a:xfrm>
        </p:grpSpPr>
        <p:sp>
          <p:nvSpPr>
            <p:cNvPr id="59" name="Freeform 11">
              <a:extLst>
                <a:ext uri="{FF2B5EF4-FFF2-40B4-BE49-F238E27FC236}">
                  <a16:creationId xmlns:a16="http://schemas.microsoft.com/office/drawing/2014/main" id="{4600293E-ADC0-DA11-BBA7-AC232F64C408}"/>
                </a:ext>
              </a:extLst>
            </p:cNvPr>
            <p:cNvSpPr/>
            <p:nvPr/>
          </p:nvSpPr>
          <p:spPr>
            <a:xfrm>
              <a:off x="0" y="0"/>
              <a:ext cx="6187146" cy="730250"/>
            </a:xfrm>
            <a:custGeom>
              <a:avLst/>
              <a:gdLst/>
              <a:ahLst/>
              <a:cxnLst/>
              <a:rect l="l" t="t" r="r" b="b"/>
              <a:pathLst>
                <a:path w="6187146" h="730250">
                  <a:moveTo>
                    <a:pt x="0" y="0"/>
                  </a:moveTo>
                  <a:lnTo>
                    <a:pt x="6187146" y="0"/>
                  </a:lnTo>
                  <a:lnTo>
                    <a:pt x="6187146" y="730250"/>
                  </a:lnTo>
                  <a:lnTo>
                    <a:pt x="0" y="730250"/>
                  </a:lnTo>
                  <a:close/>
                </a:path>
              </a:pathLst>
            </a:custGeom>
          </p:spPr>
          <p:txBody>
            <a:bodyPr/>
            <a:lstStyle/>
            <a:p>
              <a:endParaRPr lang="en-US"/>
            </a:p>
          </p:txBody>
        </p:sp>
        <p:sp>
          <p:nvSpPr>
            <p:cNvPr id="60" name="TextBox 12">
              <a:extLst>
                <a:ext uri="{FF2B5EF4-FFF2-40B4-BE49-F238E27FC236}">
                  <a16:creationId xmlns:a16="http://schemas.microsoft.com/office/drawing/2014/main" id="{B7513379-EEA1-E040-F516-97AE897D746B}"/>
                </a:ext>
              </a:extLst>
            </p:cNvPr>
            <p:cNvSpPr txBox="1"/>
            <p:nvPr/>
          </p:nvSpPr>
          <p:spPr>
            <a:xfrm>
              <a:off x="0" y="0"/>
              <a:ext cx="6187146" cy="730250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 algn="l">
                <a:lnSpc>
                  <a:spcPts val="2879"/>
                </a:lnSpc>
              </a:pPr>
              <a:r>
                <a:rPr lang="en-US" sz="2400" b="1" dirty="0">
                  <a:solidFill>
                    <a:srgbClr val="FFFFFF"/>
                  </a:solidFill>
                  <a:latin typeface="Aptos Bold"/>
                  <a:ea typeface="Aptos Bold"/>
                  <a:cs typeface="Aptos Bold"/>
                  <a:sym typeface="Aptos Bold"/>
                </a:rPr>
                <a:t>University of Illinois</a:t>
              </a:r>
            </a:p>
            <a:p>
              <a:pPr algn="l">
                <a:lnSpc>
                  <a:spcPts val="2879"/>
                </a:lnSpc>
              </a:pPr>
              <a:r>
                <a:rPr lang="en-US" sz="2400" b="1" dirty="0">
                  <a:solidFill>
                    <a:srgbClr val="FFFFFF"/>
                  </a:solidFill>
                  <a:latin typeface="Aptos Bold"/>
                  <a:ea typeface="Aptos Bold"/>
                  <a:cs typeface="Aptos Bold"/>
                  <a:sym typeface="Aptos Bold"/>
                </a:rPr>
                <a:t>Alumni Association </a:t>
              </a:r>
            </a:p>
          </p:txBody>
        </p: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2">
            <a:extLst>
              <a:ext uri="{FF2B5EF4-FFF2-40B4-BE49-F238E27FC236}">
                <a16:creationId xmlns:a16="http://schemas.microsoft.com/office/drawing/2014/main" id="{EC122760-7383-6386-4769-233E0FBA289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-36394" y="-388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pic>
        <p:nvPicPr>
          <p:cNvPr id="10" name="Picture 9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2950" y="9272588"/>
            <a:ext cx="16802100" cy="442913"/>
          </a:xfrm>
          <a:prstGeom prst="rect">
            <a:avLst/>
          </a:prstGeom>
        </p:spPr>
      </p:pic>
      <p:sp>
        <p:nvSpPr>
          <p:cNvPr id="14" name="Title 13"/>
          <p:cNvSpPr txBox="1">
            <a:spLocks noGrp="1"/>
          </p:cNvSpPr>
          <p:nvPr>
            <p:ph type="title" idx="4294967295"/>
          </p:nvPr>
        </p:nvSpPr>
        <p:spPr>
          <a:xfrm>
            <a:off x="742950" y="871538"/>
            <a:ext cx="6315789" cy="623248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square" lIns="0" tIns="0" rIns="0" bIns="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5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 Bold" panose="020B0704020202020204" pitchFamily="34" charset="0"/>
                <a:ea typeface="+mn-ea"/>
                <a:cs typeface="Arial Bold" panose="020B0704020202020204" pitchFamily="34" charset="0"/>
              </a:rPr>
              <a:t>Benchmark Results</a:t>
            </a:r>
          </a:p>
        </p:txBody>
      </p:sp>
      <p:sp>
        <p:nvSpPr>
          <p:cNvPr id="4" name="Freeform 2" descr="logo of University of Illinois Alumni Association">
            <a:extLst>
              <a:ext uri="{FF2B5EF4-FFF2-40B4-BE49-F238E27FC236}">
                <a16:creationId xmlns:a16="http://schemas.microsoft.com/office/drawing/2014/main" id="{CE0B9C73-05D4-558E-6F84-B1F88D179D0A}"/>
              </a:ext>
            </a:extLst>
          </p:cNvPr>
          <p:cNvSpPr/>
          <p:nvPr/>
        </p:nvSpPr>
        <p:spPr>
          <a:xfrm>
            <a:off x="14580393" y="524290"/>
            <a:ext cx="4094679" cy="1334018"/>
          </a:xfrm>
          <a:custGeom>
            <a:avLst/>
            <a:gdLst/>
            <a:ahLst/>
            <a:cxnLst/>
            <a:rect l="l" t="t" r="r" b="b"/>
            <a:pathLst>
              <a:path w="4094679" h="1334018">
                <a:moveTo>
                  <a:pt x="0" y="0"/>
                </a:moveTo>
                <a:lnTo>
                  <a:pt x="4094679" y="0"/>
                </a:lnTo>
                <a:lnTo>
                  <a:pt x="4094679" y="1334017"/>
                </a:lnTo>
                <a:lnTo>
                  <a:pt x="0" y="133401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t="-8008"/>
            </a:stretch>
          </a:blipFill>
        </p:spPr>
        <p:txBody>
          <a:bodyPr/>
          <a:lstStyle/>
          <a:p>
            <a:endParaRPr lang="en-US"/>
          </a:p>
        </p:txBody>
      </p:sp>
      <p:graphicFrame>
        <p:nvGraphicFramePr>
          <p:cNvPr id="16" name="Table 3">
            <a:extLst>
              <a:ext uri="{FF2B5EF4-FFF2-40B4-BE49-F238E27FC236}">
                <a16:creationId xmlns:a16="http://schemas.microsoft.com/office/drawing/2014/main" id="{99AA83D1-38EC-7141-CF51-0B5396E32B0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89255570"/>
              </p:ext>
            </p:extLst>
          </p:nvPr>
        </p:nvGraphicFramePr>
        <p:xfrm>
          <a:off x="412384" y="3317927"/>
          <a:ext cx="17152901" cy="3374556"/>
        </p:xfrm>
        <a:graphic>
          <a:graphicData uri="http://schemas.openxmlformats.org/drawingml/2006/table">
            <a:tbl>
              <a:tblPr firstRow="1"/>
              <a:tblGrid>
                <a:gridCol w="42925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708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27498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31444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953976">
                <a:tc>
                  <a:txBody>
                    <a:bodyPr/>
                    <a:lstStyle/>
                    <a:p>
                      <a:pPr algn="ctr">
                        <a:lnSpc>
                          <a:spcPts val="3085"/>
                        </a:lnSpc>
                        <a:defRPr/>
                      </a:pPr>
                      <a:r>
                        <a:rPr lang="en-US" sz="2203" dirty="0">
                          <a:solidFill>
                            <a:srgbClr val="FFFFFF"/>
                          </a:solidFill>
                          <a:latin typeface="Canva Sans"/>
                          <a:ea typeface="Canva Sans"/>
                          <a:cs typeface="Canva Sans"/>
                          <a:sym typeface="Canva Sans"/>
                        </a:rPr>
                        <a:t>Illinois</a:t>
                      </a:r>
                      <a:endParaRPr lang="en-US" sz="1100" dirty="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080"/>
                        </a:lnSpc>
                        <a:defRPr/>
                      </a:pPr>
                      <a:r>
                        <a:rPr lang="en-US" sz="2200">
                          <a:solidFill>
                            <a:srgbClr val="FFFFFF"/>
                          </a:solidFill>
                          <a:latin typeface="Canva Sans"/>
                          <a:ea typeface="Canva Sans"/>
                          <a:cs typeface="Canva Sans"/>
                          <a:sym typeface="Canva Sans"/>
                        </a:rPr>
                        <a:t>Peers</a:t>
                      </a: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8FAF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080"/>
                        </a:lnSpc>
                        <a:defRPr/>
                      </a:pPr>
                      <a:r>
                        <a:rPr lang="en-US" sz="2200" dirty="0">
                          <a:solidFill>
                            <a:srgbClr val="F8FAFC"/>
                          </a:solidFill>
                          <a:latin typeface="Canva Sans"/>
                          <a:ea typeface="Canva Sans"/>
                          <a:cs typeface="Canva Sans"/>
                          <a:sym typeface="Canva Sans"/>
                        </a:rPr>
                        <a:t>US/Canada</a:t>
                      </a:r>
                      <a:endParaRPr lang="en-US" sz="1100" dirty="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080"/>
                        </a:lnSpc>
                        <a:defRPr/>
                      </a:pPr>
                      <a:r>
                        <a:rPr lang="en-US" sz="2200">
                          <a:solidFill>
                            <a:srgbClr val="FFFFFF"/>
                          </a:solidFill>
                          <a:latin typeface="Canva Sans"/>
                          <a:ea typeface="Canva Sans"/>
                          <a:cs typeface="Canva Sans"/>
                          <a:sym typeface="Canva Sans"/>
                        </a:rPr>
                        <a:t>All Respondents</a:t>
                      </a: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20580">
                <a:tc>
                  <a:txBody>
                    <a:bodyPr/>
                    <a:lstStyle/>
                    <a:p>
                      <a:pPr algn="ctr">
                        <a:lnSpc>
                          <a:spcPts val="3779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8FAF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779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>
                    <a:lnL w="38100" cap="flat" cmpd="sng" algn="ctr">
                      <a:solidFill>
                        <a:srgbClr val="F8FAF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8FAF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8FAF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8FAF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779"/>
                        </a:lnSpc>
                        <a:defRPr/>
                      </a:pPr>
                      <a:endParaRPr lang="en-US" sz="1100" dirty="0"/>
                    </a:p>
                  </a:txBody>
                  <a:tcPr marL="190500" marR="190500" marT="190500" marB="190500">
                    <a:lnL w="38100" cap="flat" cmpd="sng" algn="ctr">
                      <a:solidFill>
                        <a:srgbClr val="F8FAF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779"/>
                        </a:lnSpc>
                        <a:defRPr/>
                      </a:pPr>
                      <a:endParaRPr lang="en-US" sz="1100" dirty="0"/>
                    </a:p>
                  </a:txBody>
                  <a:tcPr marL="190500" marR="190500" marT="190500" marB="190500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48" name="Picture 6" descr="Illinois: 32% ">
            <a:extLst>
              <a:ext uri="{FF2B5EF4-FFF2-40B4-BE49-F238E27FC236}">
                <a16:creationId xmlns:a16="http://schemas.microsoft.com/office/drawing/2014/main" id="{E3D90D7C-2AA7-ECAD-2C78-135F48F75F9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9555" y="4123786"/>
            <a:ext cx="4435918" cy="2587619"/>
          </a:xfrm>
          <a:prstGeom prst="rect">
            <a:avLst/>
          </a:prstGeom>
        </p:spPr>
      </p:pic>
      <p:pic>
        <p:nvPicPr>
          <p:cNvPr id="25" name="Picture 7" descr="Peers: 24% ">
            <a:extLst>
              <a:ext uri="{FF2B5EF4-FFF2-40B4-BE49-F238E27FC236}">
                <a16:creationId xmlns:a16="http://schemas.microsoft.com/office/drawing/2014/main" id="{A19A5FDE-1B75-B210-0B97-98479408F28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12163" y="4113112"/>
            <a:ext cx="4465222" cy="2604713"/>
          </a:xfrm>
          <a:prstGeom prst="rect">
            <a:avLst/>
          </a:prstGeom>
        </p:spPr>
      </p:pic>
      <p:pic>
        <p:nvPicPr>
          <p:cNvPr id="49" name="Picture 8" descr="US/Canada: 16% ">
            <a:extLst>
              <a:ext uri="{FF2B5EF4-FFF2-40B4-BE49-F238E27FC236}">
                <a16:creationId xmlns:a16="http://schemas.microsoft.com/office/drawing/2014/main" id="{3BDFD98B-C27F-601B-FE35-85DF57F4817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900282" y="4174259"/>
            <a:ext cx="4435918" cy="2587619"/>
          </a:xfrm>
          <a:prstGeom prst="rect">
            <a:avLst/>
          </a:prstGeom>
        </p:spPr>
      </p:pic>
      <p:pic>
        <p:nvPicPr>
          <p:cNvPr id="29" name="Picture 9" descr="All respondents: 15% ">
            <a:extLst>
              <a:ext uri="{FF2B5EF4-FFF2-40B4-BE49-F238E27FC236}">
                <a16:creationId xmlns:a16="http://schemas.microsoft.com/office/drawing/2014/main" id="{C4A6BF85-5084-5CB0-C640-C724B1D83E6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3159096" y="4118698"/>
            <a:ext cx="4435918" cy="2587619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473586" y="7482632"/>
            <a:ext cx="7325915" cy="516552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>
              <a:lnSpc>
                <a:spcPts val="2046"/>
              </a:lnSpc>
            </a:pPr>
            <a:r>
              <a:rPr sz="2000" b="1" dirty="0">
                <a:solidFill>
                  <a:srgbClr val="FFFFFF"/>
                </a:solidFill>
                <a:latin typeface="Arial Bold" panose="020B0704020202020204" pitchFamily="34" charset="0"/>
                <a:cs typeface="Arial Bold" panose="020B0704020202020204" pitchFamily="34" charset="0"/>
              </a:rPr>
              <a:t>+33% Higher Than Peers:</a:t>
            </a:r>
            <a:r>
              <a:rPr sz="2000" dirty="0">
                <a:solidFill>
                  <a:srgbClr val="CBD5E1"/>
                </a:solidFill>
                <a:latin typeface="Arial Bold" panose="020B0704020202020204" pitchFamily="34" charset="0"/>
                <a:cs typeface="Arial Bold" panose="020B0704020202020204" pitchFamily="34" charset="0"/>
              </a:rPr>
              <a:t> Illinois outperforms direct peer institutions by 8 percentage points (32% vs. 24%).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0289932" y="7482632"/>
            <a:ext cx="6879965" cy="512961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>
              <a:lnSpc>
                <a:spcPts val="2046"/>
              </a:lnSpc>
            </a:pPr>
            <a:r>
              <a:rPr sz="2000" b="1" dirty="0">
                <a:solidFill>
                  <a:srgbClr val="FFFFFF"/>
                </a:solidFill>
                <a:latin typeface="Arial Bold" panose="020B0704020202020204" pitchFamily="34" charset="0"/>
                <a:cs typeface="Arial Bold" panose="020B0704020202020204" pitchFamily="34" charset="0"/>
              </a:rPr>
              <a:t>2x National Average:</a:t>
            </a:r>
            <a:r>
              <a:rPr sz="2000" dirty="0">
                <a:solidFill>
                  <a:srgbClr val="CBD5E1"/>
                </a:solidFill>
                <a:latin typeface="Arial Bold" panose="020B0704020202020204" pitchFamily="34" charset="0"/>
                <a:cs typeface="Arial Bold" panose="020B0704020202020204" pitchFamily="34" charset="0"/>
              </a:rPr>
              <a:t> Our engagement rate doubles the US/Canada higher education benchmark of 16%.</a:t>
            </a:r>
          </a:p>
        </p:txBody>
      </p:sp>
      <p:sp>
        <p:nvSpPr>
          <p:cNvPr id="23" name="Rectangle 22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9149492" y="7185060"/>
            <a:ext cx="57150" cy="1122461"/>
          </a:xfrm>
          <a:prstGeom prst="rect">
            <a:avLst/>
          </a:prstGeom>
          <a:solidFill>
            <a:srgbClr val="FF5F0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700"/>
          </a:p>
        </p:txBody>
      </p:sp>
      <p:grpSp>
        <p:nvGrpSpPr>
          <p:cNvPr id="13" name="Group 3">
            <a:extLst>
              <a:ext uri="{FF2B5EF4-FFF2-40B4-BE49-F238E27FC236}">
                <a16:creationId xmlns:a16="http://schemas.microsoft.com/office/drawing/2014/main" id="{9F40248E-7A7D-B988-CBC4-A13CB940FC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742950" y="9255447"/>
            <a:ext cx="5170162" cy="1025434"/>
            <a:chOff x="0" y="0"/>
            <a:chExt cx="6893550" cy="1367246"/>
          </a:xfrm>
        </p:grpSpPr>
        <p:sp>
          <p:nvSpPr>
            <p:cNvPr id="17" name="Freeform 4">
              <a:extLst>
                <a:ext uri="{FF2B5EF4-FFF2-40B4-BE49-F238E27FC236}">
                  <a16:creationId xmlns:a16="http://schemas.microsoft.com/office/drawing/2014/main" id="{307060C8-8389-F18B-EFEC-BA4AC9B7A378}"/>
                </a:ext>
              </a:extLst>
            </p:cNvPr>
            <p:cNvSpPr/>
            <p:nvPr/>
          </p:nvSpPr>
          <p:spPr>
            <a:xfrm>
              <a:off x="0" y="0"/>
              <a:ext cx="6893560" cy="1367282"/>
            </a:xfrm>
            <a:custGeom>
              <a:avLst/>
              <a:gdLst/>
              <a:ahLst/>
              <a:cxnLst/>
              <a:rect l="l" t="t" r="r" b="b"/>
              <a:pathLst>
                <a:path w="6893560" h="1367282">
                  <a:moveTo>
                    <a:pt x="0" y="0"/>
                  </a:moveTo>
                  <a:lnTo>
                    <a:pt x="6436360" y="0"/>
                  </a:lnTo>
                  <a:cubicBezTo>
                    <a:pt x="6688836" y="0"/>
                    <a:pt x="6893560" y="204724"/>
                    <a:pt x="6893560" y="457200"/>
                  </a:cubicBezTo>
                  <a:lnTo>
                    <a:pt x="6893560" y="1367282"/>
                  </a:lnTo>
                  <a:lnTo>
                    <a:pt x="0" y="1367282"/>
                  </a:lnTo>
                  <a:close/>
                </a:path>
              </a:pathLst>
            </a:custGeom>
            <a:solidFill>
              <a:srgbClr val="FF5F05"/>
            </a:solid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8" name="Group 5" descr="logo of University of Illinois ">
            <a:extLst>
              <a:ext uri="{FF2B5EF4-FFF2-40B4-BE49-F238E27FC236}">
                <a16:creationId xmlns:a16="http://schemas.microsoft.com/office/drawing/2014/main" id="{4B7B5362-CC27-224C-0BB8-E81F4FB95497}"/>
              </a:ext>
            </a:extLst>
          </p:cNvPr>
          <p:cNvGrpSpPr>
            <a:grpSpLocks noChangeAspect="1"/>
          </p:cNvGrpSpPr>
          <p:nvPr/>
        </p:nvGrpSpPr>
        <p:grpSpPr>
          <a:xfrm>
            <a:off x="0" y="9261566"/>
            <a:ext cx="824746" cy="1025434"/>
            <a:chOff x="0" y="0"/>
            <a:chExt cx="1099662" cy="1367246"/>
          </a:xfrm>
        </p:grpSpPr>
        <p:sp>
          <p:nvSpPr>
            <p:cNvPr id="21" name="Freeform 6" descr="A orange letter on a blue background  Description automatically generated">
              <a:extLst>
                <a:ext uri="{FF2B5EF4-FFF2-40B4-BE49-F238E27FC236}">
                  <a16:creationId xmlns:a16="http://schemas.microsoft.com/office/drawing/2014/main" id="{18A3748B-E4C0-BD17-64AE-2F5AAC7C8371}"/>
                </a:ext>
              </a:extLst>
            </p:cNvPr>
            <p:cNvSpPr/>
            <p:nvPr/>
          </p:nvSpPr>
          <p:spPr>
            <a:xfrm>
              <a:off x="0" y="0"/>
              <a:ext cx="1099693" cy="1367282"/>
            </a:xfrm>
            <a:custGeom>
              <a:avLst/>
              <a:gdLst/>
              <a:ahLst/>
              <a:cxnLst/>
              <a:rect l="l" t="t" r="r" b="b"/>
              <a:pathLst>
                <a:path w="1099693" h="1367282">
                  <a:moveTo>
                    <a:pt x="0" y="0"/>
                  </a:moveTo>
                  <a:lnTo>
                    <a:pt x="1099693" y="0"/>
                  </a:lnTo>
                  <a:lnTo>
                    <a:pt x="1099693" y="1367282"/>
                  </a:lnTo>
                  <a:lnTo>
                    <a:pt x="0" y="136728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9"/>
              <a:stretch>
                <a:fillRect t="-44" r="2" b="-42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24" name="Group 10">
            <a:extLst>
              <a:ext uri="{FF2B5EF4-FFF2-40B4-BE49-F238E27FC236}">
                <a16:creationId xmlns:a16="http://schemas.microsoft.com/office/drawing/2014/main" id="{7E700119-9A41-D2E7-494D-AE1CD4F081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1088086" y="9534525"/>
            <a:ext cx="4640359" cy="547688"/>
            <a:chOff x="0" y="0"/>
            <a:chExt cx="6187146" cy="730250"/>
          </a:xfrm>
        </p:grpSpPr>
        <p:sp>
          <p:nvSpPr>
            <p:cNvPr id="27" name="Freeform 11">
              <a:extLst>
                <a:ext uri="{FF2B5EF4-FFF2-40B4-BE49-F238E27FC236}">
                  <a16:creationId xmlns:a16="http://schemas.microsoft.com/office/drawing/2014/main" id="{6DD125C5-5061-7A8C-262B-32864FE979F8}"/>
                </a:ext>
              </a:extLst>
            </p:cNvPr>
            <p:cNvSpPr/>
            <p:nvPr/>
          </p:nvSpPr>
          <p:spPr>
            <a:xfrm>
              <a:off x="0" y="0"/>
              <a:ext cx="6187146" cy="730250"/>
            </a:xfrm>
            <a:custGeom>
              <a:avLst/>
              <a:gdLst/>
              <a:ahLst/>
              <a:cxnLst/>
              <a:rect l="l" t="t" r="r" b="b"/>
              <a:pathLst>
                <a:path w="6187146" h="730250">
                  <a:moveTo>
                    <a:pt x="0" y="0"/>
                  </a:moveTo>
                  <a:lnTo>
                    <a:pt x="6187146" y="0"/>
                  </a:lnTo>
                  <a:lnTo>
                    <a:pt x="6187146" y="730250"/>
                  </a:lnTo>
                  <a:lnTo>
                    <a:pt x="0" y="730250"/>
                  </a:lnTo>
                  <a:close/>
                </a:path>
              </a:pathLst>
            </a:custGeom>
          </p:spPr>
          <p:txBody>
            <a:bodyPr/>
            <a:lstStyle/>
            <a:p>
              <a:endParaRPr lang="en-US"/>
            </a:p>
          </p:txBody>
        </p:sp>
        <p:sp>
          <p:nvSpPr>
            <p:cNvPr id="28" name="TextBox 12">
              <a:extLst>
                <a:ext uri="{FF2B5EF4-FFF2-40B4-BE49-F238E27FC236}">
                  <a16:creationId xmlns:a16="http://schemas.microsoft.com/office/drawing/2014/main" id="{C77B4BD8-67EF-9638-EE0B-2EFD2C66CAF2}"/>
                </a:ext>
              </a:extLst>
            </p:cNvPr>
            <p:cNvSpPr txBox="1"/>
            <p:nvPr/>
          </p:nvSpPr>
          <p:spPr>
            <a:xfrm>
              <a:off x="0" y="0"/>
              <a:ext cx="6187146" cy="730250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 algn="l">
                <a:lnSpc>
                  <a:spcPts val="2879"/>
                </a:lnSpc>
              </a:pPr>
              <a:r>
                <a:rPr lang="en-US" sz="2400" b="1" dirty="0">
                  <a:solidFill>
                    <a:srgbClr val="FFFFFF"/>
                  </a:solidFill>
                  <a:latin typeface="Aptos Bold"/>
                  <a:ea typeface="Aptos Bold"/>
                  <a:cs typeface="Aptos Bold"/>
                  <a:sym typeface="Aptos Bold"/>
                </a:rPr>
                <a:t>University of Illinois</a:t>
              </a:r>
            </a:p>
            <a:p>
              <a:pPr algn="l">
                <a:lnSpc>
                  <a:spcPts val="2879"/>
                </a:lnSpc>
              </a:pPr>
              <a:r>
                <a:rPr lang="en-US" sz="2400" b="1" dirty="0">
                  <a:solidFill>
                    <a:srgbClr val="FFFFFF"/>
                  </a:solidFill>
                  <a:latin typeface="Aptos Bold"/>
                  <a:ea typeface="Aptos Bold"/>
                  <a:cs typeface="Aptos Bold"/>
                  <a:sym typeface="Aptos Bold"/>
                </a:rPr>
                <a:t>Alumni Association </a:t>
              </a:r>
            </a:p>
          </p:txBody>
        </p:sp>
      </p:grp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4" name="Freeform 4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987550" y="2235708"/>
            <a:ext cx="10224735" cy="3579876"/>
          </a:xfrm>
          <a:custGeom>
            <a:avLst/>
            <a:gdLst/>
            <a:ahLst/>
            <a:cxnLst/>
            <a:rect l="l" t="t" r="r" b="b"/>
            <a:pathLst>
              <a:path w="13632979" h="4773168">
                <a:moveTo>
                  <a:pt x="0" y="0"/>
                </a:moveTo>
                <a:lnTo>
                  <a:pt x="13632979" y="0"/>
                </a:lnTo>
                <a:lnTo>
                  <a:pt x="13632979" y="4773168"/>
                </a:lnTo>
                <a:lnTo>
                  <a:pt x="0" y="4773168"/>
                </a:lnTo>
                <a:close/>
              </a:path>
            </a:pathLst>
          </a:custGeom>
          <a:solidFill>
            <a:srgbClr val="000000">
              <a:alpha val="0"/>
            </a:srgbClr>
          </a:solidFill>
        </p:spPr>
        <p:txBody>
          <a:bodyPr/>
          <a:lstStyle/>
          <a:p>
            <a:endParaRPr lang="en-US"/>
          </a:p>
        </p:txBody>
      </p:sp>
      <p:sp>
        <p:nvSpPr>
          <p:cNvPr id="5" name="TextBox 5"/>
          <p:cNvSpPr txBox="1">
            <a:spLocks noGrp="1"/>
          </p:cNvSpPr>
          <p:nvPr>
            <p:ph type="title" idx="4294967295"/>
          </p:nvPr>
        </p:nvSpPr>
        <p:spPr>
          <a:xfrm>
            <a:off x="987550" y="2357152"/>
            <a:ext cx="10224734" cy="3458432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square" lIns="0" tIns="0" rIns="0" bIns="0" numCol="1" spcCol="0" rtlCol="0" fromWordArt="0" anchor="b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ts val="87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 Bold"/>
                <a:ea typeface="Arial Bold"/>
                <a:cs typeface="Arial Bold"/>
                <a:sym typeface="Arial Bold"/>
              </a:rPr>
              <a:t>Spotlight Programs</a:t>
            </a:r>
          </a:p>
        </p:txBody>
      </p:sp>
      <p:sp>
        <p:nvSpPr>
          <p:cNvPr id="6" name="Freeform 6" descr="logo of University of Illinois Alumni Association"/>
          <p:cNvSpPr/>
          <p:nvPr/>
        </p:nvSpPr>
        <p:spPr>
          <a:xfrm>
            <a:off x="779002" y="8615352"/>
            <a:ext cx="2729746" cy="1285895"/>
          </a:xfrm>
          <a:custGeom>
            <a:avLst/>
            <a:gdLst/>
            <a:ahLst/>
            <a:cxnLst/>
            <a:rect l="l" t="t" r="r" b="b"/>
            <a:pathLst>
              <a:path w="2729746" h="1285895">
                <a:moveTo>
                  <a:pt x="0" y="0"/>
                </a:moveTo>
                <a:lnTo>
                  <a:pt x="2729746" y="0"/>
                </a:lnTo>
                <a:lnTo>
                  <a:pt x="2729746" y="1285896"/>
                </a:lnTo>
                <a:lnTo>
                  <a:pt x="0" y="1285896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5129" t="-17112" r="-77681" b="-19446"/>
            </a:stretch>
          </a:blipFill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1874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8" name="Freeform 8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914257" y="493006"/>
            <a:ext cx="6699361" cy="1845500"/>
          </a:xfrm>
          <a:custGeom>
            <a:avLst/>
            <a:gdLst/>
            <a:ahLst/>
            <a:cxnLst/>
            <a:rect l="l" t="t" r="r" b="b"/>
            <a:pathLst>
              <a:path w="8932481" h="2460667">
                <a:moveTo>
                  <a:pt x="0" y="0"/>
                </a:moveTo>
                <a:lnTo>
                  <a:pt x="8932481" y="0"/>
                </a:lnTo>
                <a:lnTo>
                  <a:pt x="8932481" y="2460667"/>
                </a:lnTo>
                <a:lnTo>
                  <a:pt x="0" y="2460667"/>
                </a:lnTo>
                <a:close/>
              </a:path>
            </a:pathLst>
          </a:custGeom>
        </p:spPr>
        <p:txBody>
          <a:bodyPr/>
          <a:lstStyle/>
          <a:p>
            <a:endParaRPr lang="en-US"/>
          </a:p>
        </p:txBody>
      </p:sp>
      <p:sp>
        <p:nvSpPr>
          <p:cNvPr id="9" name="TextBox 9"/>
          <p:cNvSpPr txBox="1">
            <a:spLocks noGrp="1"/>
          </p:cNvSpPr>
          <p:nvPr>
            <p:ph type="title" idx="4294967295"/>
          </p:nvPr>
        </p:nvSpPr>
        <p:spPr>
          <a:xfrm>
            <a:off x="727670" y="413601"/>
            <a:ext cx="9399694" cy="1824069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square" lIns="0" tIns="0" rIns="0" bIns="0" numCol="1" spcCol="0" rtlCol="0" fromWordArt="0" anchor="b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ts val="5832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>
                  <a:noFill/>
                </a:ln>
                <a:solidFill>
                  <a:srgbClr val="FF5F05"/>
                </a:solidFill>
                <a:effectLst/>
                <a:uLnTx/>
                <a:uFillTx/>
                <a:latin typeface="Arial Bold"/>
                <a:ea typeface="Arial Bold"/>
                <a:cs typeface="Arial Bold"/>
                <a:sym typeface="Arial Bold"/>
              </a:rPr>
              <a:t>Virtual Engagement Programs</a:t>
            </a:r>
          </a:p>
        </p:txBody>
      </p:sp>
      <p:grpSp>
        <p:nvGrpSpPr>
          <p:cNvPr id="3" name="Group 3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824746" y="9261564"/>
            <a:ext cx="5170162" cy="1025434"/>
            <a:chOff x="0" y="0"/>
            <a:chExt cx="6893550" cy="1367246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6893560" cy="1367282"/>
            </a:xfrm>
            <a:custGeom>
              <a:avLst/>
              <a:gdLst/>
              <a:ahLst/>
              <a:cxnLst/>
              <a:rect l="l" t="t" r="r" b="b"/>
              <a:pathLst>
                <a:path w="6893560" h="1367282">
                  <a:moveTo>
                    <a:pt x="0" y="0"/>
                  </a:moveTo>
                  <a:lnTo>
                    <a:pt x="6436360" y="0"/>
                  </a:lnTo>
                  <a:cubicBezTo>
                    <a:pt x="6688836" y="0"/>
                    <a:pt x="6893560" y="204724"/>
                    <a:pt x="6893560" y="457200"/>
                  </a:cubicBezTo>
                  <a:lnTo>
                    <a:pt x="6893560" y="1367282"/>
                  </a:lnTo>
                  <a:lnTo>
                    <a:pt x="0" y="1367282"/>
                  </a:lnTo>
                  <a:close/>
                </a:path>
              </a:pathLst>
            </a:custGeom>
            <a:solidFill>
              <a:srgbClr val="FF5F05"/>
            </a:solid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4" name="TextBox 14"/>
          <p:cNvSpPr txBox="1"/>
          <p:nvPr/>
        </p:nvSpPr>
        <p:spPr>
          <a:xfrm>
            <a:off x="303932" y="2318716"/>
            <a:ext cx="9602068" cy="701102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518162" lvl="1" indent="-259081" algn="l">
              <a:lnSpc>
                <a:spcPts val="3744"/>
              </a:lnSpc>
              <a:buFont typeface="Arial"/>
              <a:buChar char="•"/>
            </a:pPr>
            <a:r>
              <a:rPr lang="en-US" sz="2400" b="1" dirty="0" err="1">
                <a:solidFill>
                  <a:srgbClr val="13294B"/>
                </a:solidFill>
                <a:latin typeface="Arial Bold"/>
                <a:ea typeface="Arial Bold"/>
                <a:cs typeface="Arial Bold"/>
                <a:sym typeface="Arial Bold"/>
              </a:rPr>
              <a:t>IlliniLink</a:t>
            </a:r>
            <a:r>
              <a:rPr lang="en-US" sz="2400" b="1" dirty="0">
                <a:solidFill>
                  <a:srgbClr val="13294B"/>
                </a:solidFill>
                <a:latin typeface="Arial Bold"/>
                <a:ea typeface="Arial Bold"/>
                <a:cs typeface="Arial Bold"/>
                <a:sym typeface="Arial Bold"/>
              </a:rPr>
              <a:t>: </a:t>
            </a:r>
          </a:p>
          <a:p>
            <a:pPr marL="975362" lvl="2" indent="-259081">
              <a:lnSpc>
                <a:spcPts val="3744"/>
              </a:lnSpc>
              <a:buFont typeface="Arial"/>
              <a:buChar char="•"/>
            </a:pPr>
            <a:r>
              <a:rPr lang="en-US" sz="2000" dirty="0">
                <a:solidFill>
                  <a:srgbClr val="13294B"/>
                </a:solidFill>
                <a:latin typeface="Arial"/>
                <a:ea typeface="Arial"/>
                <a:cs typeface="Arial"/>
                <a:sym typeface="Arial"/>
              </a:rPr>
              <a:t>Online networking &amp; mentorship platform</a:t>
            </a:r>
          </a:p>
          <a:p>
            <a:pPr marL="975362" lvl="2" indent="-259081">
              <a:lnSpc>
                <a:spcPts val="3744"/>
              </a:lnSpc>
              <a:buFont typeface="Arial"/>
              <a:buChar char="•"/>
            </a:pPr>
            <a:r>
              <a:rPr lang="en-US" sz="2000" dirty="0">
                <a:solidFill>
                  <a:srgbClr val="13294B"/>
                </a:solidFill>
                <a:latin typeface="Arial"/>
                <a:ea typeface="Arial"/>
                <a:cs typeface="Arial"/>
                <a:sym typeface="Arial"/>
              </a:rPr>
              <a:t>17,000+ users (alumni, students and faculty/staff).</a:t>
            </a:r>
          </a:p>
          <a:p>
            <a:pPr marL="975362" lvl="2" indent="-259081">
              <a:lnSpc>
                <a:spcPts val="3744"/>
              </a:lnSpc>
              <a:buFont typeface="Arial"/>
              <a:buChar char="•"/>
            </a:pPr>
            <a:r>
              <a:rPr lang="en-US" sz="2000" dirty="0">
                <a:solidFill>
                  <a:srgbClr val="13294B"/>
                </a:solidFill>
                <a:latin typeface="Arial"/>
                <a:ea typeface="Arial"/>
                <a:cs typeface="Arial"/>
                <a:sym typeface="Arial"/>
              </a:rPr>
              <a:t>Provides a way for alumni &amp; students to interact at scale from wherever they are in the world!</a:t>
            </a:r>
            <a:endParaRPr lang="en-US" sz="2400" dirty="0">
              <a:solidFill>
                <a:srgbClr val="13294B"/>
              </a:solidFill>
              <a:latin typeface="Arial"/>
              <a:ea typeface="Arial"/>
              <a:cs typeface="Arial"/>
              <a:sym typeface="Arial"/>
            </a:endParaRPr>
          </a:p>
          <a:p>
            <a:pPr marL="518162" lvl="1" indent="-259081" algn="l">
              <a:lnSpc>
                <a:spcPts val="3744"/>
              </a:lnSpc>
              <a:buFont typeface="Arial"/>
              <a:buChar char="•"/>
            </a:pPr>
            <a:r>
              <a:rPr lang="en-US" sz="2400" b="1" dirty="0">
                <a:solidFill>
                  <a:srgbClr val="13294B"/>
                </a:solidFill>
                <a:latin typeface="Arial Bold"/>
                <a:ea typeface="Arial Bold"/>
                <a:cs typeface="Arial Bold"/>
                <a:sym typeface="Arial Bold"/>
              </a:rPr>
              <a:t>Speaker Series – Recent Sessions:</a:t>
            </a:r>
          </a:p>
          <a:p>
            <a:pPr marL="975362" lvl="2" indent="-259081">
              <a:lnSpc>
                <a:spcPts val="3744"/>
              </a:lnSpc>
              <a:buFont typeface="Arial"/>
              <a:buChar char="•"/>
            </a:pPr>
            <a:r>
              <a:rPr lang="en-US" sz="2000" dirty="0">
                <a:solidFill>
                  <a:srgbClr val="13294B"/>
                </a:solidFill>
                <a:effectLst/>
                <a:latin typeface="Arial" panose="020B0604020202020204" pitchFamily="34" charset="0"/>
              </a:rPr>
              <a:t>A Closer Look at Undergraduate Admissions and Enrollment at Illinois featuring Sara </a:t>
            </a:r>
            <a:r>
              <a:rPr lang="en-US" sz="2000" dirty="0" err="1">
                <a:solidFill>
                  <a:srgbClr val="13294B"/>
                </a:solidFill>
                <a:effectLst/>
                <a:latin typeface="Arial" panose="020B0604020202020204" pitchFamily="34" charset="0"/>
              </a:rPr>
              <a:t>MacKenzie</a:t>
            </a:r>
            <a:endParaRPr lang="en-US" sz="2000" dirty="0">
              <a:solidFill>
                <a:srgbClr val="13294B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75362" lvl="2" indent="-259081">
              <a:lnSpc>
                <a:spcPts val="3744"/>
              </a:lnSpc>
              <a:buFont typeface="Arial"/>
              <a:buChar char="•"/>
            </a:pPr>
            <a:r>
              <a:rPr lang="en-US" sz="2000" dirty="0">
                <a:solidFill>
                  <a:srgbClr val="13294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Conversation with Chancellor Isbell featuring Charles L. Isbell, Jr.</a:t>
            </a:r>
          </a:p>
          <a:p>
            <a:pPr marL="975362" lvl="2" indent="-259081">
              <a:lnSpc>
                <a:spcPts val="3744"/>
              </a:lnSpc>
              <a:buFont typeface="Arial"/>
              <a:buChar char="•"/>
            </a:pPr>
            <a:r>
              <a:rPr lang="en-US" sz="2000" dirty="0">
                <a:solidFill>
                  <a:srgbClr val="13294B"/>
                </a:solidFill>
                <a:latin typeface="Arial" panose="020B0604020202020204" pitchFamily="34" charset="0"/>
                <a:cs typeface="Arial" panose="020B0604020202020204" pitchFamily="34" charset="0"/>
                <a:sym typeface="Arial"/>
              </a:rPr>
              <a:t>Creating Breakthroughs: Harnessing Basic Science and Engineering to End Cancer featuring Rohit Bhargava</a:t>
            </a:r>
            <a:endParaRPr lang="en-US" sz="2400" dirty="0">
              <a:solidFill>
                <a:srgbClr val="13294B"/>
              </a:solidFill>
              <a:latin typeface="Arial"/>
              <a:ea typeface="Arial"/>
              <a:cs typeface="Arial"/>
              <a:sym typeface="Arial"/>
            </a:endParaRPr>
          </a:p>
          <a:p>
            <a:pPr marL="518162" lvl="1" indent="-259081" algn="l">
              <a:lnSpc>
                <a:spcPts val="3744"/>
              </a:lnSpc>
              <a:buFont typeface="Arial"/>
              <a:buChar char="•"/>
            </a:pPr>
            <a:r>
              <a:rPr lang="en-US" sz="2400" b="1" i="1" dirty="0">
                <a:solidFill>
                  <a:srgbClr val="13294B"/>
                </a:solidFill>
                <a:latin typeface="Arial Bold"/>
                <a:ea typeface="Arial Bold"/>
                <a:cs typeface="Arial Bold"/>
                <a:sym typeface="Arial Bold"/>
              </a:rPr>
              <a:t>Illinois Alumni </a:t>
            </a:r>
            <a:r>
              <a:rPr lang="en-US" sz="2400" b="1" dirty="0">
                <a:solidFill>
                  <a:srgbClr val="13294B"/>
                </a:solidFill>
                <a:latin typeface="Arial Bold"/>
                <a:ea typeface="Arial Bold"/>
                <a:cs typeface="Arial Bold"/>
                <a:sym typeface="Arial Bold"/>
              </a:rPr>
              <a:t>(Digital Edition)</a:t>
            </a:r>
          </a:p>
          <a:p>
            <a:pPr marL="975362" lvl="2" indent="-259081">
              <a:lnSpc>
                <a:spcPts val="3744"/>
              </a:lnSpc>
              <a:buFont typeface="Arial"/>
              <a:buChar char="•"/>
            </a:pPr>
            <a:r>
              <a:rPr lang="en-US" sz="2000" dirty="0">
                <a:solidFill>
                  <a:srgbClr val="13294B"/>
                </a:solidFill>
                <a:latin typeface="Arial" panose="020B0604020202020204" pitchFamily="34" charset="0"/>
                <a:ea typeface="Arial"/>
                <a:cs typeface="Arial" panose="020B0604020202020204" pitchFamily="34" charset="0"/>
                <a:sym typeface="Arial Bold"/>
              </a:rPr>
              <a:t>Available for all alumni/constituents on the Alumni Association website. </a:t>
            </a:r>
          </a:p>
          <a:p>
            <a:pPr marL="1432562" lvl="3" indent="-259081">
              <a:lnSpc>
                <a:spcPts val="3744"/>
              </a:lnSpc>
              <a:buFont typeface="Arial"/>
              <a:buChar char="•"/>
            </a:pPr>
            <a:r>
              <a:rPr lang="en-US" sz="2000" dirty="0">
                <a:solidFill>
                  <a:srgbClr val="13294B"/>
                </a:solidFill>
                <a:latin typeface="Arial" panose="020B0604020202020204" pitchFamily="34" charset="0"/>
                <a:ea typeface="Arial"/>
                <a:cs typeface="Arial" panose="020B0604020202020204" pitchFamily="34" charset="0"/>
                <a:sym typeface="Arial Bold"/>
              </a:rPr>
              <a:t>Physical copies are distributed quarterly to all Association members.</a:t>
            </a:r>
            <a:endParaRPr lang="en-US" sz="2000" dirty="0">
              <a:solidFill>
                <a:srgbClr val="13294B"/>
              </a:solidFill>
              <a:latin typeface="Arial" panose="020B0604020202020204" pitchFamily="34" charset="0"/>
              <a:ea typeface="Arial"/>
              <a:cs typeface="Arial" panose="020B0604020202020204" pitchFamily="34" charset="0"/>
              <a:sym typeface="Arial"/>
            </a:endParaRPr>
          </a:p>
          <a:p>
            <a:pPr algn="l">
              <a:lnSpc>
                <a:spcPts val="3120"/>
              </a:lnSpc>
            </a:pPr>
            <a:endParaRPr lang="en-US" sz="2400" dirty="0">
              <a:solidFill>
                <a:srgbClr val="13294B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8" name="Picture 17" descr="Photo of Chancellor Charles Lee Isbell">
            <a:extLst>
              <a:ext uri="{FF2B5EF4-FFF2-40B4-BE49-F238E27FC236}">
                <a16:creationId xmlns:a16="http://schemas.microsoft.com/office/drawing/2014/main" id="{6C990FE9-D835-6EFA-C463-A262673C7EC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55034" y="271787"/>
            <a:ext cx="6144476" cy="4093858"/>
          </a:xfrm>
          <a:prstGeom prst="rect">
            <a:avLst/>
          </a:prstGeom>
        </p:spPr>
      </p:pic>
      <p:pic>
        <p:nvPicPr>
          <p:cNvPr id="22" name="Picture 21" descr="cover page of the Illinois Alumni, featuring The Morrow Plots">
            <a:extLst>
              <a:ext uri="{FF2B5EF4-FFF2-40B4-BE49-F238E27FC236}">
                <a16:creationId xmlns:a16="http://schemas.microsoft.com/office/drawing/2014/main" id="{AEDC7818-D8B1-66A4-E9E8-7EFB51777DEC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b="4952"/>
          <a:stretch/>
        </p:blipFill>
        <p:spPr>
          <a:xfrm>
            <a:off x="11870131" y="4600469"/>
            <a:ext cx="4394598" cy="5486400"/>
          </a:xfrm>
          <a:prstGeom prst="rect">
            <a:avLst/>
          </a:prstGeom>
        </p:spPr>
      </p:pic>
      <p:grpSp>
        <p:nvGrpSpPr>
          <p:cNvPr id="5" name="Group 5" descr="logo of University of Illinois "/>
          <p:cNvGrpSpPr>
            <a:grpSpLocks noChangeAspect="1"/>
          </p:cNvGrpSpPr>
          <p:nvPr/>
        </p:nvGrpSpPr>
        <p:grpSpPr>
          <a:xfrm>
            <a:off x="0" y="9261566"/>
            <a:ext cx="824746" cy="1025434"/>
            <a:chOff x="0" y="0"/>
            <a:chExt cx="1099662" cy="1367246"/>
          </a:xfrm>
        </p:grpSpPr>
        <p:sp>
          <p:nvSpPr>
            <p:cNvPr id="6" name="Freeform 6" descr="A orange letter on a blue background  Description automatically generated"/>
            <p:cNvSpPr/>
            <p:nvPr/>
          </p:nvSpPr>
          <p:spPr>
            <a:xfrm>
              <a:off x="0" y="0"/>
              <a:ext cx="1099693" cy="1367282"/>
            </a:xfrm>
            <a:custGeom>
              <a:avLst/>
              <a:gdLst/>
              <a:ahLst/>
              <a:cxnLst/>
              <a:rect l="l" t="t" r="r" b="b"/>
              <a:pathLst>
                <a:path w="1099693" h="1367282">
                  <a:moveTo>
                    <a:pt x="0" y="0"/>
                  </a:moveTo>
                  <a:lnTo>
                    <a:pt x="1099693" y="0"/>
                  </a:lnTo>
                  <a:lnTo>
                    <a:pt x="1099693" y="1367282"/>
                  </a:lnTo>
                  <a:lnTo>
                    <a:pt x="0" y="136728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/>
              <a:stretch>
                <a:fillRect t="-44" r="2" b="-42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0" name="Group 10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1088086" y="9534525"/>
            <a:ext cx="4640359" cy="547688"/>
            <a:chOff x="0" y="0"/>
            <a:chExt cx="6187146" cy="730250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6187146" cy="730250"/>
            </a:xfrm>
            <a:custGeom>
              <a:avLst/>
              <a:gdLst/>
              <a:ahLst/>
              <a:cxnLst/>
              <a:rect l="l" t="t" r="r" b="b"/>
              <a:pathLst>
                <a:path w="6187146" h="730250">
                  <a:moveTo>
                    <a:pt x="0" y="0"/>
                  </a:moveTo>
                  <a:lnTo>
                    <a:pt x="6187146" y="0"/>
                  </a:lnTo>
                  <a:lnTo>
                    <a:pt x="6187146" y="730250"/>
                  </a:lnTo>
                  <a:lnTo>
                    <a:pt x="0" y="730250"/>
                  </a:lnTo>
                  <a:close/>
                </a:path>
              </a:pathLst>
            </a:custGeom>
          </p:spPr>
          <p:txBody>
            <a:bodyPr/>
            <a:lstStyle/>
            <a:p>
              <a:endParaRPr lang="en-US"/>
            </a:p>
          </p:txBody>
        </p:sp>
        <p:sp>
          <p:nvSpPr>
            <p:cNvPr id="12" name="TextBox 12"/>
            <p:cNvSpPr txBox="1"/>
            <p:nvPr/>
          </p:nvSpPr>
          <p:spPr>
            <a:xfrm>
              <a:off x="0" y="0"/>
              <a:ext cx="6187146" cy="730250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 algn="l">
                <a:lnSpc>
                  <a:spcPts val="2879"/>
                </a:lnSpc>
              </a:pPr>
              <a:r>
                <a:rPr lang="en-US" sz="2400" b="1" dirty="0">
                  <a:solidFill>
                    <a:srgbClr val="FFFFFF"/>
                  </a:solidFill>
                  <a:latin typeface="Aptos Bold"/>
                  <a:ea typeface="Aptos Bold"/>
                  <a:cs typeface="Aptos Bold"/>
                  <a:sym typeface="Aptos Bold"/>
                </a:rPr>
                <a:t>University of Illinois</a:t>
              </a:r>
            </a:p>
            <a:p>
              <a:pPr algn="l">
                <a:lnSpc>
                  <a:spcPts val="2879"/>
                </a:lnSpc>
              </a:pPr>
              <a:r>
                <a:rPr lang="en-US" sz="2400" b="1" dirty="0">
                  <a:solidFill>
                    <a:srgbClr val="FFFFFF"/>
                  </a:solidFill>
                  <a:latin typeface="Aptos Bold"/>
                  <a:ea typeface="Aptos Bold"/>
                  <a:cs typeface="Aptos Bold"/>
                  <a:sym typeface="Aptos Bold"/>
                </a:rPr>
                <a:t>Alumni Association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7761546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41FFCD65-A47A-D60C-AF23-85E3CF2B12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ABE8A870-0262-5970-18D5-669787D9CE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571500"/>
            <a:ext cx="10427208" cy="1505027"/>
          </a:xfrm>
        </p:spPr>
        <p:txBody>
          <a:bodyPr/>
          <a:lstStyle/>
          <a:p>
            <a:pPr algn="l"/>
            <a:r>
              <a:rPr lang="en-US" dirty="0">
                <a:solidFill>
                  <a:srgbClr val="FF5F05"/>
                </a:solidFill>
                <a:latin typeface="Arial Bold" panose="020B0704020202020204" pitchFamily="34" charset="0"/>
                <a:cs typeface="Arial Bold" panose="020B0704020202020204" pitchFamily="34" charset="0"/>
              </a:rPr>
              <a:t>Homecoming: Sept 27- Oct 3</a:t>
            </a:r>
            <a:br>
              <a:rPr lang="en-US" dirty="0">
                <a:solidFill>
                  <a:srgbClr val="FF5F05"/>
                </a:solidFill>
                <a:latin typeface="Arial Bold" panose="020B0704020202020204" pitchFamily="34" charset="0"/>
                <a:cs typeface="Arial Bold" panose="020B0704020202020204" pitchFamily="34" charset="0"/>
              </a:rPr>
            </a:br>
            <a:r>
              <a:rPr lang="en-US" sz="3600" dirty="0">
                <a:solidFill>
                  <a:srgbClr val="FF5F05"/>
                </a:solidFill>
                <a:latin typeface="Arial Bold" panose="020B0704020202020204" pitchFamily="34" charset="0"/>
                <a:cs typeface="Arial Bold" panose="020B0704020202020204" pitchFamily="34" charset="0"/>
              </a:rPr>
              <a:t>“Once an Illini, Always an Illini”</a:t>
            </a:r>
            <a:endParaRPr lang="en-US" dirty="0">
              <a:solidFill>
                <a:srgbClr val="FF5F05"/>
              </a:solidFill>
              <a:latin typeface="Arial Bold" panose="020B0704020202020204" pitchFamily="34" charset="0"/>
              <a:cs typeface="Arial Bold" panose="020B0704020202020204" pitchFamily="34" charset="0"/>
            </a:endParaRP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0C40F45F-938A-544B-4A5F-B4D49FCF92F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4843" y="2236371"/>
            <a:ext cx="10427208" cy="5814257"/>
          </a:xfrm>
        </p:spPr>
        <p:txBody>
          <a:bodyPr>
            <a:normAutofit/>
          </a:bodyPr>
          <a:lstStyle/>
          <a:p>
            <a:pPr marL="291465" marR="0" lvl="1" indent="0" algn="l" defTabSz="914400" rtl="0" eaLnBrk="1" fontAlgn="auto" latinLnBrk="0" hangingPunct="1">
              <a:lnSpc>
                <a:spcPts val="4212"/>
              </a:lnSpc>
              <a:spcBef>
                <a:spcPts val="600"/>
              </a:spcBef>
              <a:spcAft>
                <a:spcPts val="0"/>
              </a:spcAft>
              <a:buClr>
                <a:srgbClr val="FF5F05"/>
              </a:buClr>
              <a:buSzTx/>
              <a:buNone/>
              <a:tabLst/>
              <a:defRPr/>
            </a:pPr>
            <a:r>
              <a:rPr lang="en-US" sz="2400" b="1" dirty="0">
                <a:solidFill>
                  <a:srgbClr val="13294B"/>
                </a:solidFill>
                <a:latin typeface="Arial Bold" panose="020B0704020202020204" pitchFamily="34" charset="0"/>
                <a:cs typeface="Arial Bold" panose="020B0704020202020204" pitchFamily="34" charset="0"/>
                <a:sym typeface="Arial Bold"/>
              </a:rPr>
              <a:t>Key Alumni Association Homecoming Events - </a:t>
            </a:r>
          </a:p>
          <a:p>
            <a:pPr marL="582930" marR="0" lvl="1" indent="-291465" algn="l" defTabSz="914400" rtl="0" eaLnBrk="1" fontAlgn="auto" latinLnBrk="0" hangingPunct="1">
              <a:lnSpc>
                <a:spcPts val="4212"/>
              </a:lnSpc>
              <a:spcBef>
                <a:spcPts val="600"/>
              </a:spcBef>
              <a:spcAft>
                <a:spcPts val="0"/>
              </a:spcAft>
              <a:buClr>
                <a:srgbClr val="FF5F05"/>
              </a:buClr>
              <a:buSzTx/>
              <a:buFont typeface="Arial"/>
              <a:buChar char="•"/>
              <a:tabLst/>
              <a:defRPr/>
            </a:pPr>
            <a:r>
              <a:rPr lang="en-US" sz="2400" b="1" dirty="0">
                <a:solidFill>
                  <a:srgbClr val="13294B"/>
                </a:solidFill>
                <a:latin typeface="Arial Bold" panose="020B0704020202020204" pitchFamily="34" charset="0"/>
                <a:cs typeface="Arial Bold" panose="020B0704020202020204" pitchFamily="34" charset="0"/>
                <a:sym typeface="Arial Bold"/>
              </a:rPr>
              <a:t>September 27: </a:t>
            </a:r>
            <a:r>
              <a:rPr lang="en-US" sz="2400" dirty="0">
                <a:solidFill>
                  <a:srgbClr val="13294B"/>
                </a:solidFill>
                <a:latin typeface="Arial" panose="020B0604020202020204" pitchFamily="34" charset="0"/>
                <a:cs typeface="Arial" panose="020B0604020202020204" pitchFamily="34" charset="0"/>
                <a:sym typeface="Arial Bold"/>
              </a:rPr>
              <a:t> </a:t>
            </a:r>
          </a:p>
          <a:p>
            <a:pPr marL="1268730" lvl="2" indent="-291465" defTabSz="914400">
              <a:lnSpc>
                <a:spcPts val="4212"/>
              </a:lnSpc>
              <a:spcBef>
                <a:spcPts val="600"/>
              </a:spcBef>
              <a:spcAft>
                <a:spcPts val="0"/>
              </a:spcAft>
              <a:buSzTx/>
              <a:buFont typeface="Arial"/>
              <a:buChar char="•"/>
              <a:defRPr/>
            </a:pPr>
            <a:r>
              <a:rPr lang="en-US" dirty="0">
                <a:solidFill>
                  <a:srgbClr val="13294B"/>
                </a:solidFill>
                <a:latin typeface="Arial" panose="020B0604020202020204" pitchFamily="34" charset="0"/>
                <a:cs typeface="Arial" panose="020B0604020202020204" pitchFamily="34" charset="0"/>
                <a:sym typeface="Arial Bold"/>
              </a:rPr>
              <a:t>Student Alumni Ambassadors Fun Run</a:t>
            </a:r>
          </a:p>
          <a:p>
            <a:pPr marL="1268730" lvl="2" indent="-291465" defTabSz="914400">
              <a:lnSpc>
                <a:spcPts val="4212"/>
              </a:lnSpc>
              <a:spcBef>
                <a:spcPts val="600"/>
              </a:spcBef>
              <a:spcAft>
                <a:spcPts val="0"/>
              </a:spcAft>
              <a:buSzTx/>
              <a:buFont typeface="Arial"/>
              <a:buChar char="•"/>
              <a:defRPr/>
            </a:pPr>
            <a:r>
              <a:rPr lang="en-US" dirty="0">
                <a:solidFill>
                  <a:srgbClr val="13294B"/>
                </a:solidFill>
                <a:latin typeface="Arial" panose="020B0604020202020204" pitchFamily="34" charset="0"/>
                <a:cs typeface="Arial" panose="020B0604020202020204" pitchFamily="34" charset="0"/>
                <a:sym typeface="Arial Bold"/>
              </a:rPr>
              <a:t>Fountain dyeing event</a:t>
            </a:r>
          </a:p>
          <a:p>
            <a:pPr marL="582930" marR="0" lvl="1" indent="-291465" algn="l" defTabSz="914400" rtl="0" eaLnBrk="1" fontAlgn="auto" latinLnBrk="0" hangingPunct="1">
              <a:lnSpc>
                <a:spcPts val="4212"/>
              </a:lnSpc>
              <a:spcBef>
                <a:spcPts val="600"/>
              </a:spcBef>
              <a:spcAft>
                <a:spcPts val="0"/>
              </a:spcAft>
              <a:buClr>
                <a:srgbClr val="FF5F05"/>
              </a:buClr>
              <a:buSzTx/>
              <a:buFont typeface="Arial"/>
              <a:buChar char="•"/>
              <a:tabLst/>
              <a:defRPr/>
            </a:pPr>
            <a:r>
              <a:rPr lang="en-US" sz="2400" b="1" dirty="0">
                <a:solidFill>
                  <a:srgbClr val="13294B"/>
                </a:solidFill>
                <a:latin typeface="Arial Bold" panose="020B0704020202020204" pitchFamily="34" charset="0"/>
                <a:cs typeface="Arial Bold" panose="020B0704020202020204" pitchFamily="34" charset="0"/>
                <a:sym typeface="Arial Bold"/>
              </a:rPr>
              <a:t>October 1:</a:t>
            </a:r>
            <a:r>
              <a:rPr lang="en-US" sz="2400" dirty="0">
                <a:solidFill>
                  <a:srgbClr val="13294B"/>
                </a:solidFill>
                <a:latin typeface="Arial Bold" panose="020B0704020202020204" pitchFamily="34" charset="0"/>
                <a:cs typeface="Arial Bold" panose="020B0704020202020204" pitchFamily="34" charset="0"/>
                <a:sym typeface="Arial Bold"/>
              </a:rPr>
              <a:t> </a:t>
            </a:r>
            <a:r>
              <a:rPr lang="en-US" sz="2400" dirty="0">
                <a:solidFill>
                  <a:srgbClr val="13294B"/>
                </a:solidFill>
                <a:latin typeface="Arial" panose="020B0604020202020204" pitchFamily="34" charset="0"/>
                <a:cs typeface="Arial" panose="020B0604020202020204" pitchFamily="34" charset="0"/>
                <a:sym typeface="Arial Bold"/>
              </a:rPr>
              <a:t>Alumni awards gala</a:t>
            </a:r>
          </a:p>
          <a:p>
            <a:pPr marL="582930" marR="0" lvl="1" indent="-291465" algn="l" defTabSz="914400" rtl="0" eaLnBrk="1" fontAlgn="auto" latinLnBrk="0" hangingPunct="1">
              <a:lnSpc>
                <a:spcPts val="4212"/>
              </a:lnSpc>
              <a:spcBef>
                <a:spcPts val="600"/>
              </a:spcBef>
              <a:spcAft>
                <a:spcPts val="0"/>
              </a:spcAft>
              <a:buClr>
                <a:srgbClr val="FF5F05"/>
              </a:buClr>
              <a:buSzTx/>
              <a:buFont typeface="Arial"/>
              <a:buChar char="•"/>
              <a:tabLst/>
              <a:defRPr/>
            </a:pPr>
            <a:r>
              <a:rPr lang="en-US" sz="2400" b="1" dirty="0">
                <a:solidFill>
                  <a:srgbClr val="13294B"/>
                </a:solidFill>
                <a:latin typeface="Arial Bold" panose="020B0704020202020204" pitchFamily="34" charset="0"/>
                <a:cs typeface="Arial Bold" panose="020B0704020202020204" pitchFamily="34" charset="0"/>
                <a:sym typeface="Arial Bold"/>
              </a:rPr>
              <a:t>October 2: </a:t>
            </a:r>
            <a:r>
              <a:rPr lang="en-US" sz="2400" dirty="0">
                <a:solidFill>
                  <a:srgbClr val="13294B"/>
                </a:solidFill>
                <a:latin typeface="Arial" panose="020B0604020202020204" pitchFamily="34" charset="0"/>
                <a:cs typeface="Arial" panose="020B0604020202020204" pitchFamily="34" charset="0"/>
                <a:sym typeface="Arial Bold"/>
              </a:rPr>
              <a:t>Student leader luncheon &amp; Homecoming parade</a:t>
            </a:r>
          </a:p>
          <a:p>
            <a:pPr marL="582930" marR="0" lvl="1" indent="-291465" algn="l" defTabSz="914400" rtl="0" eaLnBrk="1" fontAlgn="auto" latinLnBrk="0" hangingPunct="1">
              <a:lnSpc>
                <a:spcPts val="4212"/>
              </a:lnSpc>
              <a:spcBef>
                <a:spcPts val="600"/>
              </a:spcBef>
              <a:spcAft>
                <a:spcPts val="0"/>
              </a:spcAft>
              <a:buClr>
                <a:srgbClr val="FF5F05"/>
              </a:buClr>
              <a:buSzTx/>
              <a:buFont typeface="Arial"/>
              <a:buChar char="•"/>
              <a:tabLst/>
              <a:defRPr/>
            </a:pPr>
            <a:r>
              <a:rPr lang="en-US" sz="2400" b="1" dirty="0">
                <a:solidFill>
                  <a:srgbClr val="13294B"/>
                </a:solidFill>
                <a:latin typeface="Arial Bold" panose="020B0704020202020204" pitchFamily="34" charset="0"/>
                <a:cs typeface="Arial Bold" panose="020B0704020202020204" pitchFamily="34" charset="0"/>
                <a:sym typeface="Arial Bold"/>
              </a:rPr>
              <a:t>October 3: </a:t>
            </a:r>
            <a:r>
              <a:rPr lang="en-US" sz="2400" dirty="0">
                <a:solidFill>
                  <a:srgbClr val="13294B"/>
                </a:solidFill>
                <a:latin typeface="Arial" panose="020B0604020202020204" pitchFamily="34" charset="0"/>
                <a:cs typeface="Arial" panose="020B0604020202020204" pitchFamily="34" charset="0"/>
                <a:sym typeface="Arial Bold"/>
              </a:rPr>
              <a:t>Illinois vs. Purdue</a:t>
            </a:r>
          </a:p>
          <a:p>
            <a:pPr marL="582930" marR="0" lvl="1" indent="-291465" algn="l" defTabSz="914400" rtl="0" eaLnBrk="1" fontAlgn="auto" latinLnBrk="0" hangingPunct="1">
              <a:lnSpc>
                <a:spcPts val="4212"/>
              </a:lnSpc>
              <a:spcBef>
                <a:spcPts val="0"/>
              </a:spcBef>
              <a:spcAft>
                <a:spcPts val="0"/>
              </a:spcAft>
              <a:buClr>
                <a:srgbClr val="FF5F05"/>
              </a:buClr>
              <a:buSzTx/>
              <a:buFont typeface="Arial"/>
              <a:buChar char="•"/>
              <a:tabLst/>
              <a:defRPr/>
            </a:pP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srgbClr val="1F497D">
                  <a:lumMod val="50000"/>
                </a:srgbClr>
              </a:solidFill>
              <a:effectLst/>
              <a:uLnTx/>
              <a:uFillTx/>
              <a:latin typeface="Calibri"/>
              <a:ea typeface="Arial Bold"/>
              <a:cs typeface="Arial Bold"/>
              <a:sym typeface="Arial Bold"/>
            </a:endParaRPr>
          </a:p>
          <a:p>
            <a:pPr marL="291465" marR="0" lvl="1" indent="0" algn="ctr" defTabSz="914400" rtl="0" eaLnBrk="1" fontAlgn="auto" latinLnBrk="0" hangingPunct="1">
              <a:lnSpc>
                <a:spcPts val="4212"/>
              </a:lnSpc>
              <a:spcBef>
                <a:spcPts val="0"/>
              </a:spcBef>
              <a:spcAft>
                <a:spcPts val="0"/>
              </a:spcAft>
              <a:buClr>
                <a:srgbClr val="FF5F05"/>
              </a:buClr>
              <a:buSzTx/>
              <a:buNone/>
              <a:tabLst/>
              <a:defRPr/>
            </a:pPr>
            <a:r>
              <a:rPr lang="en-US" sz="2400" i="1" dirty="0">
                <a:solidFill>
                  <a:srgbClr val="1F497D">
                    <a:lumMod val="50000"/>
                  </a:srgbClr>
                </a:solidFill>
                <a:latin typeface="Calibri"/>
                <a:ea typeface="Arial Bold"/>
                <a:cs typeface="Arial Bold"/>
                <a:sym typeface="Arial Bold"/>
              </a:rPr>
              <a:t>Visit </a:t>
            </a:r>
            <a:r>
              <a:rPr lang="en-US" sz="2400" i="1" u="sng" dirty="0">
                <a:solidFill>
                  <a:srgbClr val="1F497D">
                    <a:lumMod val="50000"/>
                  </a:srgbClr>
                </a:solidFill>
                <a:latin typeface="Calibri"/>
                <a:ea typeface="Arial Bold"/>
                <a:cs typeface="Arial Bold"/>
                <a:sym typeface="Arial Bold"/>
                <a:hlinkClick r:id="rId4"/>
              </a:rPr>
              <a:t>homecoming.illinois.edu</a:t>
            </a:r>
            <a:r>
              <a:rPr lang="en-US" sz="2400" i="1" dirty="0">
                <a:solidFill>
                  <a:srgbClr val="1F497D">
                    <a:lumMod val="50000"/>
                  </a:srgbClr>
                </a:solidFill>
                <a:latin typeface="Calibri"/>
                <a:ea typeface="Arial Bold"/>
                <a:cs typeface="Arial Bold"/>
                <a:sym typeface="Arial Bold"/>
              </a:rPr>
              <a:t> for more information and a full schedule of events.</a:t>
            </a:r>
            <a:endParaRPr kumimoji="0" lang="en-US" sz="2400" i="1" u="none" strike="noStrike" kern="1200" cap="none" spc="0" normalizeH="0" baseline="0" noProof="0" dirty="0">
              <a:ln>
                <a:noFill/>
              </a:ln>
              <a:solidFill>
                <a:srgbClr val="1F497D">
                  <a:lumMod val="50000"/>
                </a:srgbClr>
              </a:solidFill>
              <a:effectLst/>
              <a:uLnTx/>
              <a:uFillTx/>
              <a:latin typeface="Calibri"/>
              <a:ea typeface="Arial Bold"/>
              <a:cs typeface="Arial Bold"/>
              <a:sym typeface="Arial Bold"/>
            </a:endParaRPr>
          </a:p>
          <a:p>
            <a:pPr marL="582930" marR="0" lvl="1" indent="-291465" algn="l" defTabSz="914400" rtl="0" eaLnBrk="1" fontAlgn="auto" latinLnBrk="0" hangingPunct="1">
              <a:lnSpc>
                <a:spcPts val="4212"/>
              </a:lnSpc>
              <a:spcBef>
                <a:spcPts val="0"/>
              </a:spcBef>
              <a:spcAft>
                <a:spcPts val="0"/>
              </a:spcAft>
              <a:buClr>
                <a:srgbClr val="FF5F05"/>
              </a:buClr>
              <a:buSzTx/>
              <a:buFont typeface="Arial"/>
              <a:buChar char="•"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1F497D">
                  <a:lumMod val="50000"/>
                </a:srgbClr>
              </a:solidFill>
              <a:effectLst/>
              <a:uLnTx/>
              <a:uFillTx/>
              <a:latin typeface="Calibri"/>
              <a:ea typeface="Arial Bold"/>
              <a:cs typeface="Arial Bold"/>
              <a:sym typeface="Arial Bold"/>
            </a:endParaRPr>
          </a:p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56D848-EA8B-DE62-1A33-D58A90E1F7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088087" y="9242302"/>
            <a:ext cx="4640360" cy="1044698"/>
          </a:xfrm>
        </p:spPr>
        <p:txBody>
          <a:bodyPr>
            <a:normAutofit/>
          </a:bodyPr>
          <a:lstStyle/>
          <a:p>
            <a:pPr algn="l"/>
            <a:r>
              <a:rPr lang="en-US" dirty="0"/>
              <a:t>University of Illinois</a:t>
            </a:r>
          </a:p>
          <a:p>
            <a:pPr algn="l"/>
            <a:r>
              <a:rPr lang="en-US" dirty="0"/>
              <a:t>Alumni Association </a:t>
            </a:r>
          </a:p>
        </p:txBody>
      </p:sp>
      <p:pic>
        <p:nvPicPr>
          <p:cNvPr id="3" name="Picture 2" descr="Homecoming yard sign in front of ACAC fountain, which is dyed orange&#10;">
            <a:extLst>
              <a:ext uri="{FF2B5EF4-FFF2-40B4-BE49-F238E27FC236}">
                <a16:creationId xmlns:a16="http://schemas.microsoft.com/office/drawing/2014/main" id="{B6C3CADA-3383-04B7-A77F-07F6E125660B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340"/>
          <a:stretch/>
        </p:blipFill>
        <p:spPr>
          <a:xfrm>
            <a:off x="12734925" y="0"/>
            <a:ext cx="5543550" cy="3276600"/>
          </a:xfrm>
          <a:prstGeom prst="rect">
            <a:avLst/>
          </a:prstGeom>
        </p:spPr>
      </p:pic>
      <p:pic>
        <p:nvPicPr>
          <p:cNvPr id="6" name="Picture 5" descr="REO Speedwagon, parade grand marshals, in a convertible">
            <a:extLst>
              <a:ext uri="{FF2B5EF4-FFF2-40B4-BE49-F238E27FC236}">
                <a16:creationId xmlns:a16="http://schemas.microsoft.com/office/drawing/2014/main" id="{2A4BB85D-8867-A486-C909-A7BB611EEF8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34925" y="3276600"/>
            <a:ext cx="5543550" cy="3741896"/>
          </a:xfrm>
          <a:prstGeom prst="rect">
            <a:avLst/>
          </a:prstGeom>
        </p:spPr>
      </p:pic>
      <p:pic>
        <p:nvPicPr>
          <p:cNvPr id="10" name="Picture 9" descr="A group of people posing for a photo on the field at Gies Memorial Stadium">
            <a:extLst>
              <a:ext uri="{FF2B5EF4-FFF2-40B4-BE49-F238E27FC236}">
                <a16:creationId xmlns:a16="http://schemas.microsoft.com/office/drawing/2014/main" id="{553F4E70-7487-35D4-12E0-60264EF72CCB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1" t="15628" r="6090" b="1647"/>
          <a:stretch/>
        </p:blipFill>
        <p:spPr>
          <a:xfrm>
            <a:off x="12734925" y="7010401"/>
            <a:ext cx="5543550" cy="3276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51064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Freeform 2">
            <a:extLst>
              <a:ext uri="{FF2B5EF4-FFF2-40B4-BE49-F238E27FC236}">
                <a16:creationId xmlns:a16="http://schemas.microsoft.com/office/drawing/2014/main" id="{337DD0AC-5587-26EB-1C6A-D7ACE4FD9F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23" name="Title 22"/>
          <p:cNvSpPr txBox="1">
            <a:spLocks noGrp="1"/>
          </p:cNvSpPr>
          <p:nvPr>
            <p:ph type="title" idx="4294967295"/>
          </p:nvPr>
        </p:nvSpPr>
        <p:spPr>
          <a:xfrm>
            <a:off x="714376" y="628651"/>
            <a:ext cx="9451181" cy="541302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square" lIns="0" tIns="0" rIns="0" bIns="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4206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825" b="1" i="0" u="none" strike="noStrike" kern="1200" cap="none" spc="0" normalizeH="0" baseline="0" noProof="0" dirty="0">
                <a:ln>
                  <a:noFill/>
                </a:ln>
                <a:solidFill>
                  <a:srgbClr val="FF5F05"/>
                </a:solidFill>
                <a:effectLst/>
                <a:uLnTx/>
                <a:uFillTx/>
                <a:latin typeface="Arial Bold" panose="020B0704020202020204" pitchFamily="34" charset="0"/>
                <a:ea typeface="+mn-ea"/>
                <a:cs typeface="Arial Bold" panose="020B0704020202020204" pitchFamily="34" charset="0"/>
              </a:rPr>
              <a:t>Homecoming: Alumni Awards</a:t>
            </a:r>
          </a:p>
        </p:txBody>
      </p:sp>
      <p:sp>
        <p:nvSpPr>
          <p:cNvPr id="25" name="Freeform 14" descr="logo of University of Illinois Alumni Association">
            <a:extLst>
              <a:ext uri="{FF2B5EF4-FFF2-40B4-BE49-F238E27FC236}">
                <a16:creationId xmlns:a16="http://schemas.microsoft.com/office/drawing/2014/main" id="{8079FD10-BE8E-9243-4719-DE04F53CFA88}"/>
              </a:ext>
            </a:extLst>
          </p:cNvPr>
          <p:cNvSpPr/>
          <p:nvPr/>
        </p:nvSpPr>
        <p:spPr>
          <a:xfrm>
            <a:off x="14020800" y="176836"/>
            <a:ext cx="4106257" cy="1444931"/>
          </a:xfrm>
          <a:custGeom>
            <a:avLst/>
            <a:gdLst/>
            <a:ahLst/>
            <a:cxnLst/>
            <a:rect l="l" t="t" r="r" b="b"/>
            <a:pathLst>
              <a:path w="4106257" h="1444931">
                <a:moveTo>
                  <a:pt x="0" y="0"/>
                </a:moveTo>
                <a:lnTo>
                  <a:pt x="4106257" y="0"/>
                </a:lnTo>
                <a:lnTo>
                  <a:pt x="4106257" y="1444931"/>
                </a:lnTo>
                <a:lnTo>
                  <a:pt x="0" y="144493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714375" y="1220018"/>
            <a:ext cx="9001125" cy="259751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688" b="1" dirty="0">
                <a:solidFill>
                  <a:srgbClr val="13294B"/>
                </a:solidFill>
                <a:latin typeface="Arial Bold" panose="020B0704020202020204" pitchFamily="34" charset="0"/>
                <a:cs typeface="Arial Bold" panose="020B0704020202020204" pitchFamily="34" charset="0"/>
              </a:rPr>
              <a:t>Honoring exceptional achievements, loyalty, and leadership across the Illini community</a:t>
            </a:r>
          </a:p>
        </p:txBody>
      </p:sp>
      <p:pic>
        <p:nvPicPr>
          <p:cNvPr id="4" name="Picture 3" descr="Alumni Achievement: &#10;Mike Hopkins ['92 ENG] &#10;Deb Neubek ['82 FAA] 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4375" y="2091556"/>
            <a:ext cx="3493293" cy="2895674"/>
          </a:xfrm>
          <a:prstGeom prst="rect">
            <a:avLst/>
          </a:prstGeom>
        </p:spPr>
      </p:pic>
      <p:pic>
        <p:nvPicPr>
          <p:cNvPr id="5" name="Picture 4" descr="Illini Comeback: &#10;Chris Carpenter ['87 LAS] &#10;Late Mcmahon ['91 LAS]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22680" y="2105176"/>
            <a:ext cx="3493293" cy="2895674"/>
          </a:xfrm>
          <a:prstGeom prst="rect">
            <a:avLst/>
          </a:prstGeom>
        </p:spPr>
      </p:pic>
      <p:pic>
        <p:nvPicPr>
          <p:cNvPr id="6" name="Picture 5" descr="Distinguished Service: &#10;Julia Whittington ['92 LAS, DVM '97]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59270" y="2091556"/>
            <a:ext cx="3822611" cy="2895674"/>
          </a:xfrm>
          <a:prstGeom prst="rect">
            <a:avLst/>
          </a:prstGeom>
        </p:spPr>
      </p:pic>
      <p:pic>
        <p:nvPicPr>
          <p:cNvPr id="7" name="Picture 6" descr="Diversity &amp; Inclusion: &#10;Fleda Mask Jackson [MS '77, PhD '91 ED]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14375" y="5244406"/>
            <a:ext cx="3493293" cy="2152724"/>
          </a:xfrm>
          <a:prstGeom prst="rect">
            <a:avLst/>
          </a:prstGeom>
        </p:spPr>
      </p:pic>
      <p:pic>
        <p:nvPicPr>
          <p:cNvPr id="8" name="Picture 7" descr="Young Alumni: &#10;Kathryn M. Polkoff ['15 ACES, MS '17 ACES]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551200" y="5244406"/>
            <a:ext cx="3519869" cy="2152724"/>
          </a:xfrm>
          <a:prstGeom prst="rect">
            <a:avLst/>
          </a:prstGeom>
        </p:spPr>
      </p:pic>
      <p:pic>
        <p:nvPicPr>
          <p:cNvPr id="9" name="Picture 8" descr="Lou Liay Spirit: &#10;Loren Tate ['53 MEDIA]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259381" y="5244406"/>
            <a:ext cx="3922500" cy="2152724"/>
          </a:xfrm>
          <a:prstGeom prst="rect">
            <a:avLst/>
          </a:prstGeom>
        </p:spPr>
      </p:pic>
      <p:pic>
        <p:nvPicPr>
          <p:cNvPr id="10" name="Picture 9" descr="Honorary Alumni Award: &#10;Dan and Gina Hartleb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14375" y="7654304"/>
            <a:ext cx="11467506" cy="1461120"/>
          </a:xfrm>
          <a:prstGeom prst="rect">
            <a:avLst/>
          </a:prstGeom>
        </p:spPr>
      </p:pic>
      <p:pic>
        <p:nvPicPr>
          <p:cNvPr id="12" name="Picture 11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057276" y="3348856"/>
            <a:ext cx="900113" cy="271463"/>
          </a:xfrm>
          <a:prstGeom prst="rect">
            <a:avLst/>
          </a:prstGeom>
        </p:spPr>
      </p:pic>
      <p:pic>
        <p:nvPicPr>
          <p:cNvPr id="13" name="Picture 12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057275" y="4091806"/>
            <a:ext cx="885825" cy="271463"/>
          </a:xfrm>
          <a:prstGeom prst="rect">
            <a:avLst/>
          </a:prstGeom>
        </p:spPr>
      </p:pic>
      <p:pic>
        <p:nvPicPr>
          <p:cNvPr id="14" name="Picture 13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123219" y="3368680"/>
            <a:ext cx="885825" cy="271463"/>
          </a:xfrm>
          <a:prstGeom prst="rect">
            <a:avLst/>
          </a:prstGeom>
        </p:spPr>
      </p:pic>
      <p:pic>
        <p:nvPicPr>
          <p:cNvPr id="15" name="Picture 14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123219" y="4111630"/>
            <a:ext cx="857250" cy="271463"/>
          </a:xfrm>
          <a:prstGeom prst="rect">
            <a:avLst/>
          </a:prstGeom>
        </p:spPr>
      </p:pic>
      <p:pic>
        <p:nvPicPr>
          <p:cNvPr id="16" name="Picture 15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8859455" y="3368680"/>
            <a:ext cx="1728788" cy="271463"/>
          </a:xfrm>
          <a:prstGeom prst="rect">
            <a:avLst/>
          </a:prstGeom>
        </p:spPr>
      </p:pic>
      <p:pic>
        <p:nvPicPr>
          <p:cNvPr id="17" name="Picture 16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1014413" y="6501706"/>
            <a:ext cx="2314575" cy="271463"/>
          </a:xfrm>
          <a:prstGeom prst="rect">
            <a:avLst/>
          </a:prstGeom>
        </p:spPr>
      </p:pic>
      <p:pic>
        <p:nvPicPr>
          <p:cNvPr id="18" name="Picture 17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4851239" y="6501706"/>
            <a:ext cx="2128838" cy="271463"/>
          </a:xfrm>
          <a:prstGeom prst="rect">
            <a:avLst/>
          </a:prstGeom>
        </p:spPr>
      </p:pic>
      <p:pic>
        <p:nvPicPr>
          <p:cNvPr id="19" name="Picture 18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8696111" y="6522779"/>
            <a:ext cx="1100138" cy="271463"/>
          </a:xfrm>
          <a:prstGeom prst="rect">
            <a:avLst/>
          </a:prstGeom>
        </p:spPr>
      </p:pic>
      <p:sp>
        <p:nvSpPr>
          <p:cNvPr id="20" name="Rounded Rectangle 19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286750" y="1160078"/>
            <a:ext cx="1714500" cy="57150"/>
          </a:xfrm>
          <a:prstGeom prst="roundRect">
            <a:avLst>
              <a:gd name="adj" fmla="val 50000"/>
            </a:avLst>
          </a:prstGeom>
          <a:solidFill>
            <a:srgbClr val="FF5F0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700"/>
          </a:p>
        </p:txBody>
      </p:sp>
      <p:pic>
        <p:nvPicPr>
          <p:cNvPr id="28" name="Picture 27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1057275" y="2363018"/>
            <a:ext cx="485775" cy="485775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1685926" y="2471960"/>
            <a:ext cx="2386013" cy="251223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>
              <a:lnSpc>
                <a:spcPts val="2109"/>
              </a:lnSpc>
            </a:pPr>
            <a:r>
              <a:rPr sz="1688" b="1" dirty="0">
                <a:solidFill>
                  <a:srgbClr val="13294B"/>
                </a:solidFill>
                <a:latin typeface="Arial Bold" panose="020B0704020202020204" pitchFamily="34" charset="0"/>
                <a:cs typeface="Arial Bold" panose="020B0704020202020204" pitchFamily="34" charset="0"/>
              </a:rPr>
              <a:t>Alumni Achievement</a:t>
            </a:r>
          </a:p>
        </p:txBody>
      </p:sp>
      <p:pic>
        <p:nvPicPr>
          <p:cNvPr id="30" name="Picture 29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5125620" y="2404184"/>
            <a:ext cx="485775" cy="485775"/>
          </a:xfrm>
          <a:prstGeom prst="rect">
            <a:avLst/>
          </a:prstGeom>
        </p:spPr>
      </p:pic>
      <p:sp>
        <p:nvSpPr>
          <p:cNvPr id="31" name="TextBox 30"/>
          <p:cNvSpPr txBox="1"/>
          <p:nvPr/>
        </p:nvSpPr>
        <p:spPr>
          <a:xfrm>
            <a:off x="5751869" y="2491784"/>
            <a:ext cx="1785938" cy="251223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>
              <a:lnSpc>
                <a:spcPts val="2109"/>
              </a:lnSpc>
            </a:pPr>
            <a:r>
              <a:rPr sz="1688" b="1" dirty="0">
                <a:solidFill>
                  <a:srgbClr val="13294B"/>
                </a:solidFill>
                <a:latin typeface="Arial Bold" panose="020B0704020202020204" pitchFamily="34" charset="0"/>
                <a:cs typeface="Arial Bold" panose="020B0704020202020204" pitchFamily="34" charset="0"/>
              </a:rPr>
              <a:t>Illini Comeback</a:t>
            </a:r>
          </a:p>
        </p:txBody>
      </p:sp>
      <p:pic>
        <p:nvPicPr>
          <p:cNvPr id="32" name="Picture 31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8859455" y="2382842"/>
            <a:ext cx="485775" cy="485775"/>
          </a:xfrm>
          <a:prstGeom prst="rect">
            <a:avLst/>
          </a:prstGeom>
        </p:spPr>
      </p:pic>
      <p:sp>
        <p:nvSpPr>
          <p:cNvPr id="33" name="TextBox 32"/>
          <p:cNvSpPr txBox="1"/>
          <p:nvPr/>
        </p:nvSpPr>
        <p:spPr>
          <a:xfrm>
            <a:off x="9488105" y="2491784"/>
            <a:ext cx="2486025" cy="251223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>
              <a:lnSpc>
                <a:spcPts val="2109"/>
              </a:lnSpc>
            </a:pPr>
            <a:r>
              <a:rPr sz="1688" b="1" dirty="0">
                <a:solidFill>
                  <a:srgbClr val="13294B"/>
                </a:solidFill>
                <a:latin typeface="Arial Bold" panose="020B0704020202020204" pitchFamily="34" charset="0"/>
                <a:cs typeface="Arial Bold" panose="020B0704020202020204" pitchFamily="34" charset="0"/>
              </a:rPr>
              <a:t>Distinguished Service</a:t>
            </a:r>
          </a:p>
        </p:txBody>
      </p:sp>
      <p:pic>
        <p:nvPicPr>
          <p:cNvPr id="34" name="Picture 33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1014413" y="5515868"/>
            <a:ext cx="485775" cy="485775"/>
          </a:xfrm>
          <a:prstGeom prst="rect">
            <a:avLst/>
          </a:prstGeom>
        </p:spPr>
      </p:pic>
      <p:sp>
        <p:nvSpPr>
          <p:cNvPr id="35" name="TextBox 34"/>
          <p:cNvSpPr txBox="1"/>
          <p:nvPr/>
        </p:nvSpPr>
        <p:spPr>
          <a:xfrm>
            <a:off x="1643063" y="5624810"/>
            <a:ext cx="2328863" cy="251223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>
              <a:lnSpc>
                <a:spcPts val="2109"/>
              </a:lnSpc>
            </a:pPr>
            <a:r>
              <a:rPr sz="1688" b="1">
                <a:solidFill>
                  <a:srgbClr val="13294B"/>
                </a:solidFill>
                <a:latin typeface="Arial Bold" panose="020B0704020202020204" pitchFamily="34" charset="0"/>
                <a:cs typeface="Arial Bold" panose="020B0704020202020204" pitchFamily="34" charset="0"/>
              </a:rPr>
              <a:t>Diversity &amp; Inclusion</a:t>
            </a:r>
          </a:p>
        </p:txBody>
      </p:sp>
      <p:pic>
        <p:nvPicPr>
          <p:cNvPr id="36" name="Picture 35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4851239" y="5515868"/>
            <a:ext cx="485775" cy="485775"/>
          </a:xfrm>
          <a:prstGeom prst="rect">
            <a:avLst/>
          </a:prstGeom>
        </p:spPr>
      </p:pic>
      <p:sp>
        <p:nvSpPr>
          <p:cNvPr id="37" name="TextBox 36"/>
          <p:cNvSpPr txBox="1"/>
          <p:nvPr/>
        </p:nvSpPr>
        <p:spPr>
          <a:xfrm>
            <a:off x="5479889" y="5624810"/>
            <a:ext cx="1600200" cy="251223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>
              <a:lnSpc>
                <a:spcPts val="2109"/>
              </a:lnSpc>
            </a:pPr>
            <a:r>
              <a:rPr sz="1688" b="1">
                <a:solidFill>
                  <a:srgbClr val="13294B"/>
                </a:solidFill>
                <a:latin typeface="Arial Bold" panose="020B0704020202020204" pitchFamily="34" charset="0"/>
                <a:cs typeface="Arial Bold" panose="020B0704020202020204" pitchFamily="34" charset="0"/>
              </a:rPr>
              <a:t>Young Alumni</a:t>
            </a:r>
          </a:p>
        </p:txBody>
      </p:sp>
      <p:pic>
        <p:nvPicPr>
          <p:cNvPr id="38" name="Picture 37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8696111" y="5536941"/>
            <a:ext cx="485775" cy="485775"/>
          </a:xfrm>
          <a:prstGeom prst="rect">
            <a:avLst/>
          </a:prstGeom>
        </p:spPr>
      </p:pic>
      <p:sp>
        <p:nvSpPr>
          <p:cNvPr id="39" name="TextBox 38"/>
          <p:cNvSpPr txBox="1"/>
          <p:nvPr/>
        </p:nvSpPr>
        <p:spPr>
          <a:xfrm>
            <a:off x="9324761" y="5645883"/>
            <a:ext cx="1571625" cy="251223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>
              <a:lnSpc>
                <a:spcPts val="2109"/>
              </a:lnSpc>
            </a:pPr>
            <a:r>
              <a:rPr sz="1688" b="1" dirty="0">
                <a:solidFill>
                  <a:srgbClr val="13294B"/>
                </a:solidFill>
                <a:latin typeface="Arial Bold" panose="020B0704020202020204" pitchFamily="34" charset="0"/>
                <a:cs typeface="Arial Bold" panose="020B0704020202020204" pitchFamily="34" charset="0"/>
              </a:rPr>
              <a:t>Lou Liay Spirit</a:t>
            </a:r>
          </a:p>
        </p:txBody>
      </p:sp>
      <p:pic>
        <p:nvPicPr>
          <p:cNvPr id="40" name="Picture 39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1057275" y="8141865"/>
            <a:ext cx="485775" cy="485775"/>
          </a:xfrm>
          <a:prstGeom prst="rect">
            <a:avLst/>
          </a:prstGeom>
        </p:spPr>
      </p:pic>
      <p:sp>
        <p:nvSpPr>
          <p:cNvPr id="57" name="TextBox 56"/>
          <p:cNvSpPr txBox="1"/>
          <p:nvPr/>
        </p:nvSpPr>
        <p:spPr>
          <a:xfrm>
            <a:off x="1685926" y="8143652"/>
            <a:ext cx="5529263" cy="251223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>
              <a:lnSpc>
                <a:spcPts val="2109"/>
              </a:lnSpc>
            </a:pPr>
            <a:r>
              <a:rPr sz="1688" b="1" dirty="0">
                <a:solidFill>
                  <a:srgbClr val="FFFFFF"/>
                </a:solidFill>
                <a:latin typeface="Arial Bold" panose="020B0704020202020204" pitchFamily="34" charset="0"/>
                <a:cs typeface="Arial Bold" panose="020B0704020202020204" pitchFamily="34" charset="0"/>
              </a:rPr>
              <a:t>Honorary Alumni Award</a:t>
            </a:r>
          </a:p>
        </p:txBody>
      </p:sp>
      <p:pic>
        <p:nvPicPr>
          <p:cNvPr id="42" name="Picture 41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>
            <a:off x="1178719" y="2498750"/>
            <a:ext cx="242888" cy="214313"/>
          </a:xfrm>
          <a:prstGeom prst="rect">
            <a:avLst/>
          </a:prstGeom>
        </p:spPr>
      </p:pic>
      <p:sp>
        <p:nvSpPr>
          <p:cNvPr id="43" name="TextBox 42"/>
          <p:cNvSpPr txBox="1"/>
          <p:nvPr/>
        </p:nvSpPr>
        <p:spPr>
          <a:xfrm>
            <a:off x="1057276" y="3020243"/>
            <a:ext cx="4805288" cy="25648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>
              <a:lnSpc>
                <a:spcPts val="2025"/>
              </a:lnSpc>
            </a:pPr>
            <a:r>
              <a:rPr sz="1688">
                <a:solidFill>
                  <a:srgbClr val="1E293B"/>
                </a:solidFill>
                <a:latin typeface="Arial Bold" panose="020B0704020202020204" pitchFamily="34" charset="0"/>
                <a:cs typeface="Arial Bold" panose="020B0704020202020204" pitchFamily="34" charset="0"/>
              </a:rPr>
              <a:t>Mike Hopkins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1057276" y="3763193"/>
            <a:ext cx="4805288" cy="25648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>
              <a:lnSpc>
                <a:spcPts val="2025"/>
              </a:lnSpc>
            </a:pPr>
            <a:r>
              <a:rPr sz="1688">
                <a:solidFill>
                  <a:srgbClr val="1E293B"/>
                </a:solidFill>
                <a:latin typeface="Arial Bold" panose="020B0704020202020204" pitchFamily="34" charset="0"/>
                <a:cs typeface="Arial Bold" panose="020B0704020202020204" pitchFamily="34" charset="0"/>
              </a:rPr>
              <a:t>Deb Neubek</a:t>
            </a:r>
          </a:p>
        </p:txBody>
      </p:sp>
      <p:pic>
        <p:nvPicPr>
          <p:cNvPr id="45" name="Picture 44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7"/>
          <a:stretch>
            <a:fillRect/>
          </a:stretch>
        </p:blipFill>
        <p:spPr>
          <a:xfrm>
            <a:off x="5258950" y="2518574"/>
            <a:ext cx="214313" cy="214313"/>
          </a:xfrm>
          <a:prstGeom prst="rect">
            <a:avLst/>
          </a:prstGeom>
        </p:spPr>
      </p:pic>
      <p:sp>
        <p:nvSpPr>
          <p:cNvPr id="46" name="TextBox 45"/>
          <p:cNvSpPr txBox="1"/>
          <p:nvPr/>
        </p:nvSpPr>
        <p:spPr>
          <a:xfrm>
            <a:off x="5123219" y="3040067"/>
            <a:ext cx="4805288" cy="25648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>
              <a:lnSpc>
                <a:spcPts val="2025"/>
              </a:lnSpc>
            </a:pPr>
            <a:r>
              <a:rPr sz="1688" dirty="0">
                <a:solidFill>
                  <a:srgbClr val="1E293B"/>
                </a:solidFill>
                <a:latin typeface="Arial Bold" panose="020B0704020202020204" pitchFamily="34" charset="0"/>
                <a:cs typeface="Arial Bold" panose="020B0704020202020204" pitchFamily="34" charset="0"/>
              </a:rPr>
              <a:t>Chris Carpenter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5123219" y="3783017"/>
            <a:ext cx="4805288" cy="25648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>
              <a:lnSpc>
                <a:spcPts val="2025"/>
              </a:lnSpc>
            </a:pPr>
            <a:r>
              <a:rPr sz="1688">
                <a:solidFill>
                  <a:srgbClr val="1E293B"/>
                </a:solidFill>
                <a:latin typeface="Arial Bold" panose="020B0704020202020204" pitchFamily="34" charset="0"/>
                <a:cs typeface="Arial Bold" panose="020B0704020202020204" pitchFamily="34" charset="0"/>
              </a:rPr>
              <a:t>Kate McMahon</a:t>
            </a:r>
          </a:p>
        </p:txBody>
      </p:sp>
      <p:pic>
        <p:nvPicPr>
          <p:cNvPr id="48" name="Picture 47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8"/>
          <a:stretch>
            <a:fillRect/>
          </a:stretch>
        </p:blipFill>
        <p:spPr>
          <a:xfrm>
            <a:off x="8995187" y="2518574"/>
            <a:ext cx="214313" cy="214313"/>
          </a:xfrm>
          <a:prstGeom prst="rect">
            <a:avLst/>
          </a:prstGeom>
        </p:spPr>
      </p:pic>
      <p:sp>
        <p:nvSpPr>
          <p:cNvPr id="49" name="TextBox 48"/>
          <p:cNvSpPr txBox="1"/>
          <p:nvPr/>
        </p:nvSpPr>
        <p:spPr>
          <a:xfrm>
            <a:off x="8859455" y="3040067"/>
            <a:ext cx="4848374" cy="25648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>
              <a:lnSpc>
                <a:spcPts val="2025"/>
              </a:lnSpc>
            </a:pPr>
            <a:r>
              <a:rPr sz="1688" dirty="0">
                <a:solidFill>
                  <a:srgbClr val="1E293B"/>
                </a:solidFill>
                <a:latin typeface="Arial Bold" panose="020B0704020202020204" pitchFamily="34" charset="0"/>
                <a:cs typeface="Arial Bold" panose="020B0704020202020204" pitchFamily="34" charset="0"/>
              </a:rPr>
              <a:t>Julia Whittington</a:t>
            </a:r>
          </a:p>
        </p:txBody>
      </p:sp>
      <p:pic>
        <p:nvPicPr>
          <p:cNvPr id="50" name="Picture 49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9"/>
          <a:stretch>
            <a:fillRect/>
          </a:stretch>
        </p:blipFill>
        <p:spPr>
          <a:xfrm>
            <a:off x="1121569" y="5651599"/>
            <a:ext cx="271463" cy="214313"/>
          </a:xfrm>
          <a:prstGeom prst="rect">
            <a:avLst/>
          </a:prstGeom>
        </p:spPr>
      </p:pic>
      <p:sp>
        <p:nvSpPr>
          <p:cNvPr id="51" name="TextBox 50"/>
          <p:cNvSpPr txBox="1"/>
          <p:nvPr/>
        </p:nvSpPr>
        <p:spPr>
          <a:xfrm>
            <a:off x="1014413" y="6173093"/>
            <a:ext cx="4848150" cy="25648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>
              <a:lnSpc>
                <a:spcPts val="2025"/>
              </a:lnSpc>
            </a:pPr>
            <a:r>
              <a:rPr sz="1688">
                <a:solidFill>
                  <a:srgbClr val="1E293B"/>
                </a:solidFill>
                <a:latin typeface="Arial Bold" panose="020B0704020202020204" pitchFamily="34" charset="0"/>
                <a:cs typeface="Arial Bold" panose="020B0704020202020204" pitchFamily="34" charset="0"/>
              </a:rPr>
              <a:t>Fleda Mask Jackson</a:t>
            </a:r>
          </a:p>
        </p:txBody>
      </p:sp>
      <p:pic>
        <p:nvPicPr>
          <p:cNvPr id="52" name="Picture 51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0"/>
          <a:stretch>
            <a:fillRect/>
          </a:stretch>
        </p:blipFill>
        <p:spPr>
          <a:xfrm>
            <a:off x="4972682" y="5651599"/>
            <a:ext cx="242888" cy="214313"/>
          </a:xfrm>
          <a:prstGeom prst="rect">
            <a:avLst/>
          </a:prstGeom>
        </p:spPr>
      </p:pic>
      <p:sp>
        <p:nvSpPr>
          <p:cNvPr id="53" name="TextBox 52"/>
          <p:cNvSpPr txBox="1"/>
          <p:nvPr/>
        </p:nvSpPr>
        <p:spPr>
          <a:xfrm>
            <a:off x="4796142" y="6173093"/>
            <a:ext cx="4848150" cy="25648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>
              <a:lnSpc>
                <a:spcPts val="2025"/>
              </a:lnSpc>
            </a:pPr>
            <a:r>
              <a:rPr sz="1688">
                <a:solidFill>
                  <a:srgbClr val="1E293B"/>
                </a:solidFill>
                <a:latin typeface="Arial Bold" panose="020B0704020202020204" pitchFamily="34" charset="0"/>
                <a:cs typeface="Arial Bold" panose="020B0704020202020204" pitchFamily="34" charset="0"/>
              </a:rPr>
              <a:t>Kathryn M. Polkoff</a:t>
            </a:r>
          </a:p>
        </p:txBody>
      </p:sp>
      <p:pic>
        <p:nvPicPr>
          <p:cNvPr id="54" name="Picture 53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1"/>
          <a:stretch>
            <a:fillRect/>
          </a:stretch>
        </p:blipFill>
        <p:spPr>
          <a:xfrm>
            <a:off x="8846131" y="5672672"/>
            <a:ext cx="185738" cy="214313"/>
          </a:xfrm>
          <a:prstGeom prst="rect">
            <a:avLst/>
          </a:prstGeom>
        </p:spPr>
      </p:pic>
      <p:sp>
        <p:nvSpPr>
          <p:cNvPr id="55" name="TextBox 54"/>
          <p:cNvSpPr txBox="1"/>
          <p:nvPr/>
        </p:nvSpPr>
        <p:spPr>
          <a:xfrm>
            <a:off x="8696111" y="6194166"/>
            <a:ext cx="4848374" cy="25648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>
              <a:lnSpc>
                <a:spcPts val="2025"/>
              </a:lnSpc>
            </a:pPr>
            <a:r>
              <a:rPr sz="1688">
                <a:solidFill>
                  <a:srgbClr val="1E293B"/>
                </a:solidFill>
                <a:latin typeface="Arial Bold" panose="020B0704020202020204" pitchFamily="34" charset="0"/>
                <a:cs typeface="Arial Bold" panose="020B0704020202020204" pitchFamily="34" charset="0"/>
              </a:rPr>
              <a:t>Loren Tate</a:t>
            </a:r>
          </a:p>
        </p:txBody>
      </p:sp>
      <p:pic>
        <p:nvPicPr>
          <p:cNvPr id="56" name="Picture 55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2"/>
          <a:stretch>
            <a:fillRect/>
          </a:stretch>
        </p:blipFill>
        <p:spPr>
          <a:xfrm>
            <a:off x="1221581" y="8277598"/>
            <a:ext cx="157163" cy="214313"/>
          </a:xfrm>
          <a:prstGeom prst="rect">
            <a:avLst/>
          </a:prstGeom>
        </p:spPr>
      </p:pic>
      <p:sp>
        <p:nvSpPr>
          <p:cNvPr id="41" name="TextBox 40"/>
          <p:cNvSpPr txBox="1"/>
          <p:nvPr/>
        </p:nvSpPr>
        <p:spPr>
          <a:xfrm>
            <a:off x="1707356" y="8428733"/>
            <a:ext cx="3265326" cy="307777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>
              <a:lnSpc>
                <a:spcPts val="2430"/>
              </a:lnSpc>
            </a:pPr>
            <a:r>
              <a:rPr sz="2025" b="1" dirty="0">
                <a:solidFill>
                  <a:srgbClr val="F8FAFC"/>
                </a:solidFill>
                <a:latin typeface="Arial Bold" panose="020B0704020202020204" pitchFamily="34" charset="0"/>
                <a:cs typeface="Arial Bold" panose="020B0704020202020204" pitchFamily="34" charset="0"/>
              </a:rPr>
              <a:t>Dan and Gina </a:t>
            </a:r>
            <a:r>
              <a:rPr sz="2025" b="1" dirty="0" err="1">
                <a:solidFill>
                  <a:srgbClr val="F8FAFC"/>
                </a:solidFill>
                <a:latin typeface="Arial Bold" panose="020B0704020202020204" pitchFamily="34" charset="0"/>
                <a:cs typeface="Arial Bold" panose="020B0704020202020204" pitchFamily="34" charset="0"/>
              </a:rPr>
              <a:t>Hartleb</a:t>
            </a:r>
            <a:endParaRPr sz="2025" b="1" dirty="0">
              <a:solidFill>
                <a:srgbClr val="F8FAFC"/>
              </a:solidFill>
              <a:latin typeface="Arial Bold" panose="020B0704020202020204" pitchFamily="34" charset="0"/>
              <a:cs typeface="Arial Bold" panose="020B0704020202020204" pitchFamily="34" charset="0"/>
            </a:endParaRPr>
          </a:p>
        </p:txBody>
      </p:sp>
      <p:pic>
        <p:nvPicPr>
          <p:cNvPr id="60" name="Picture 59" descr="Close-up of crystal awards&#10;">
            <a:extLst>
              <a:ext uri="{FF2B5EF4-FFF2-40B4-BE49-F238E27FC236}">
                <a16:creationId xmlns:a16="http://schemas.microsoft.com/office/drawing/2014/main" id="{CBC633A0-4CE2-D9AD-C3A5-8EF49A663314}"/>
              </a:ext>
            </a:extLst>
          </p:cNvPr>
          <p:cNvPicPr>
            <a:picLocks noChangeAspect="1"/>
          </p:cNvPicPr>
          <p:nvPr/>
        </p:nvPicPr>
        <p:blipFill rotWithShape="1"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886" r="9028"/>
          <a:stretch/>
        </p:blipFill>
        <p:spPr>
          <a:xfrm>
            <a:off x="12324756" y="2091556"/>
            <a:ext cx="5405463" cy="2895674"/>
          </a:xfrm>
          <a:prstGeom prst="rect">
            <a:avLst/>
          </a:prstGeom>
        </p:spPr>
      </p:pic>
      <p:pic>
        <p:nvPicPr>
          <p:cNvPr id="59" name="Picture 58" descr="UIAA Board of Directors at 2025 awards gala">
            <a:extLst>
              <a:ext uri="{FF2B5EF4-FFF2-40B4-BE49-F238E27FC236}">
                <a16:creationId xmlns:a16="http://schemas.microsoft.com/office/drawing/2014/main" id="{4D376C01-B160-106D-FF53-B20FD4817D46}"/>
              </a:ext>
            </a:extLst>
          </p:cNvPr>
          <p:cNvPicPr>
            <a:picLocks noChangeAspect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17612" y="5281254"/>
            <a:ext cx="5405463" cy="3494621"/>
          </a:xfrm>
          <a:prstGeom prst="rect">
            <a:avLst/>
          </a:prstGeom>
        </p:spPr>
      </p:pic>
      <p:grpSp>
        <p:nvGrpSpPr>
          <p:cNvPr id="3" name="Group 3">
            <a:extLst>
              <a:ext uri="{FF2B5EF4-FFF2-40B4-BE49-F238E27FC236}">
                <a16:creationId xmlns:a16="http://schemas.microsoft.com/office/drawing/2014/main" id="{28FCB09D-3C5E-EB14-2D92-C5B9E601EE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824769" y="9261539"/>
            <a:ext cx="5170169" cy="1368361"/>
            <a:chOff x="9675125" y="87504"/>
            <a:chExt cx="6893559" cy="1367282"/>
          </a:xfrm>
        </p:grpSpPr>
        <p:sp>
          <p:nvSpPr>
            <p:cNvPr id="11" name="Freeform 4">
              <a:extLst>
                <a:ext uri="{FF2B5EF4-FFF2-40B4-BE49-F238E27FC236}">
                  <a16:creationId xmlns:a16="http://schemas.microsoft.com/office/drawing/2014/main" id="{2B0C08DA-A98D-E068-0F1C-1CD4AA5C6E2E}"/>
                </a:ext>
              </a:extLst>
            </p:cNvPr>
            <p:cNvSpPr/>
            <p:nvPr/>
          </p:nvSpPr>
          <p:spPr>
            <a:xfrm>
              <a:off x="9675125" y="87504"/>
              <a:ext cx="6893559" cy="1367282"/>
            </a:xfrm>
            <a:custGeom>
              <a:avLst/>
              <a:gdLst/>
              <a:ahLst/>
              <a:cxnLst/>
              <a:rect l="l" t="t" r="r" b="b"/>
              <a:pathLst>
                <a:path w="6893560" h="1367282">
                  <a:moveTo>
                    <a:pt x="0" y="0"/>
                  </a:moveTo>
                  <a:lnTo>
                    <a:pt x="6436360" y="0"/>
                  </a:lnTo>
                  <a:cubicBezTo>
                    <a:pt x="6688836" y="0"/>
                    <a:pt x="6893560" y="204724"/>
                    <a:pt x="6893560" y="457200"/>
                  </a:cubicBezTo>
                  <a:lnTo>
                    <a:pt x="6893560" y="1367282"/>
                  </a:lnTo>
                  <a:lnTo>
                    <a:pt x="0" y="1367282"/>
                  </a:lnTo>
                  <a:close/>
                </a:path>
              </a:pathLst>
            </a:custGeom>
            <a:solidFill>
              <a:srgbClr val="FF5F05"/>
            </a:solidFill>
          </p:spPr>
          <p:txBody>
            <a:bodyPr/>
            <a:lstStyle/>
            <a:p>
              <a:r>
                <a:rPr lang="en-US" sz="2400" dirty="0">
                  <a:solidFill>
                    <a:schemeClr val="bg1"/>
                  </a:solidFill>
                  <a:latin typeface="Aptos Bold" panose="020B0604020202020204" charset="0"/>
                </a:rPr>
                <a:t>University of Illinois </a:t>
              </a:r>
            </a:p>
            <a:p>
              <a:r>
                <a:rPr lang="en-US" sz="2400" dirty="0">
                  <a:solidFill>
                    <a:schemeClr val="bg1"/>
                  </a:solidFill>
                  <a:latin typeface="Aptos Bold" panose="020B0604020202020204" charset="0"/>
                </a:rPr>
                <a:t>Alumni Association</a:t>
              </a:r>
            </a:p>
          </p:txBody>
        </p:sp>
      </p:grpSp>
      <p:grpSp>
        <p:nvGrpSpPr>
          <p:cNvPr id="21" name="Group 5" descr="logo of University of Illinois ">
            <a:extLst>
              <a:ext uri="{FF2B5EF4-FFF2-40B4-BE49-F238E27FC236}">
                <a16:creationId xmlns:a16="http://schemas.microsoft.com/office/drawing/2014/main" id="{C80F0323-7C20-BB9E-8DAE-B095D98B9DCD}"/>
              </a:ext>
            </a:extLst>
          </p:cNvPr>
          <p:cNvGrpSpPr>
            <a:grpSpLocks noChangeAspect="1"/>
          </p:cNvGrpSpPr>
          <p:nvPr/>
        </p:nvGrpSpPr>
        <p:grpSpPr>
          <a:xfrm>
            <a:off x="0" y="9261566"/>
            <a:ext cx="824746" cy="1025434"/>
            <a:chOff x="0" y="0"/>
            <a:chExt cx="1099662" cy="1367246"/>
          </a:xfrm>
        </p:grpSpPr>
        <p:sp>
          <p:nvSpPr>
            <p:cNvPr id="22" name="Freeform 6" descr="A orange letter on a blue background  Description automatically generated">
              <a:extLst>
                <a:ext uri="{FF2B5EF4-FFF2-40B4-BE49-F238E27FC236}">
                  <a16:creationId xmlns:a16="http://schemas.microsoft.com/office/drawing/2014/main" id="{8DCC7F61-26BE-E864-CF37-1A5125882752}"/>
                </a:ext>
              </a:extLst>
            </p:cNvPr>
            <p:cNvSpPr/>
            <p:nvPr/>
          </p:nvSpPr>
          <p:spPr>
            <a:xfrm>
              <a:off x="0" y="0"/>
              <a:ext cx="1099693" cy="1367282"/>
            </a:xfrm>
            <a:custGeom>
              <a:avLst/>
              <a:gdLst/>
              <a:ahLst/>
              <a:cxnLst/>
              <a:rect l="l" t="t" r="r" b="b"/>
              <a:pathLst>
                <a:path w="1099693" h="1367282">
                  <a:moveTo>
                    <a:pt x="0" y="0"/>
                  </a:moveTo>
                  <a:lnTo>
                    <a:pt x="1099693" y="0"/>
                  </a:lnTo>
                  <a:lnTo>
                    <a:pt x="1099693" y="1367282"/>
                  </a:lnTo>
                  <a:lnTo>
                    <a:pt x="0" y="136728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5"/>
              <a:stretch>
                <a:fillRect t="-44" r="2" b="-42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62" name="TextBox 61">
            <a:extLst>
              <a:ext uri="{FF2B5EF4-FFF2-40B4-BE49-F238E27FC236}">
                <a16:creationId xmlns:a16="http://schemas.microsoft.com/office/drawing/2014/main" id="{678BA0BE-885A-B70B-F623-3A3CD1EB421A}"/>
              </a:ext>
            </a:extLst>
          </p:cNvPr>
          <p:cNvSpPr txBox="1"/>
          <p:nvPr/>
        </p:nvSpPr>
        <p:spPr>
          <a:xfrm>
            <a:off x="4572000" y="4837695"/>
            <a:ext cx="9144000" cy="8070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ts val="2879"/>
              </a:lnSpc>
            </a:pPr>
            <a:r>
              <a:rPr lang="en-US" sz="1800" b="1" dirty="0">
                <a:solidFill>
                  <a:srgbClr val="FFFFFF"/>
                </a:solidFill>
                <a:latin typeface="Aptos Bold"/>
                <a:ea typeface="Aptos Bold"/>
                <a:cs typeface="Aptos Bold"/>
                <a:sym typeface="Aptos Bold"/>
              </a:rPr>
              <a:t>University of Illinois</a:t>
            </a:r>
          </a:p>
          <a:p>
            <a:pPr algn="l">
              <a:lnSpc>
                <a:spcPts val="2879"/>
              </a:lnSpc>
            </a:pPr>
            <a:r>
              <a:rPr lang="en-US" sz="1800" b="1" dirty="0">
                <a:solidFill>
                  <a:srgbClr val="FFFFFF"/>
                </a:solidFill>
                <a:latin typeface="Aptos Bold"/>
                <a:ea typeface="Aptos Bold"/>
                <a:cs typeface="Aptos Bold"/>
                <a:sym typeface="Aptos Bold"/>
              </a:rPr>
              <a:t>Alumni Association 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9" name="TextBox 9"/>
          <p:cNvSpPr txBox="1">
            <a:spLocks noGrp="1"/>
          </p:cNvSpPr>
          <p:nvPr>
            <p:ph type="title" idx="4294967295"/>
          </p:nvPr>
        </p:nvSpPr>
        <p:spPr>
          <a:xfrm>
            <a:off x="727670" y="413601"/>
            <a:ext cx="6699361" cy="1824069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square" lIns="0" tIns="0" rIns="0" bIns="0" numCol="1" spcCol="0" rtlCol="0" fromWordArt="0" anchor="b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ts val="5832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>
                  <a:noFill/>
                </a:ln>
                <a:solidFill>
                  <a:srgbClr val="FF5F05"/>
                </a:solidFill>
                <a:effectLst/>
                <a:uLnTx/>
                <a:uFillTx/>
                <a:latin typeface="Arial Bold"/>
                <a:ea typeface="Arial Bold"/>
                <a:cs typeface="Arial Bold"/>
                <a:sym typeface="Arial Bold"/>
              </a:rPr>
              <a:t>Snow Globe Program – Year 4</a:t>
            </a:r>
          </a:p>
        </p:txBody>
      </p:sp>
      <p:sp>
        <p:nvSpPr>
          <p:cNvPr id="8" name="Freeform 8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914257" y="493006"/>
            <a:ext cx="6699361" cy="1845500"/>
          </a:xfrm>
          <a:custGeom>
            <a:avLst/>
            <a:gdLst/>
            <a:ahLst/>
            <a:cxnLst/>
            <a:rect l="l" t="t" r="r" b="b"/>
            <a:pathLst>
              <a:path w="8932481" h="2460667">
                <a:moveTo>
                  <a:pt x="0" y="0"/>
                </a:moveTo>
                <a:lnTo>
                  <a:pt x="8932481" y="0"/>
                </a:lnTo>
                <a:lnTo>
                  <a:pt x="8932481" y="2460667"/>
                </a:lnTo>
                <a:lnTo>
                  <a:pt x="0" y="2460667"/>
                </a:lnTo>
                <a:close/>
              </a:path>
            </a:pathLst>
          </a:custGeom>
        </p:spPr>
        <p:txBody>
          <a:bodyPr/>
          <a:lstStyle/>
          <a:p>
            <a:endParaRPr lang="en-US"/>
          </a:p>
        </p:txBody>
      </p:sp>
      <p:grpSp>
        <p:nvGrpSpPr>
          <p:cNvPr id="3" name="Group 3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824746" y="9261564"/>
            <a:ext cx="5170162" cy="1025434"/>
            <a:chOff x="0" y="0"/>
            <a:chExt cx="6893550" cy="1367246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6893560" cy="1367282"/>
            </a:xfrm>
            <a:custGeom>
              <a:avLst/>
              <a:gdLst/>
              <a:ahLst/>
              <a:cxnLst/>
              <a:rect l="l" t="t" r="r" b="b"/>
              <a:pathLst>
                <a:path w="6893560" h="1367282">
                  <a:moveTo>
                    <a:pt x="0" y="0"/>
                  </a:moveTo>
                  <a:lnTo>
                    <a:pt x="6436360" y="0"/>
                  </a:lnTo>
                  <a:cubicBezTo>
                    <a:pt x="6688836" y="0"/>
                    <a:pt x="6893560" y="204724"/>
                    <a:pt x="6893560" y="457200"/>
                  </a:cubicBezTo>
                  <a:lnTo>
                    <a:pt x="6893560" y="1367282"/>
                  </a:lnTo>
                  <a:lnTo>
                    <a:pt x="0" y="1367282"/>
                  </a:lnTo>
                  <a:close/>
                </a:path>
              </a:pathLst>
            </a:custGeom>
            <a:solidFill>
              <a:srgbClr val="FF5F05"/>
            </a:solid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0" name="Group 10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1088086" y="9534525"/>
            <a:ext cx="4640359" cy="547688"/>
            <a:chOff x="0" y="0"/>
            <a:chExt cx="6187146" cy="730250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6187146" cy="730250"/>
            </a:xfrm>
            <a:custGeom>
              <a:avLst/>
              <a:gdLst/>
              <a:ahLst/>
              <a:cxnLst/>
              <a:rect l="l" t="t" r="r" b="b"/>
              <a:pathLst>
                <a:path w="6187146" h="730250">
                  <a:moveTo>
                    <a:pt x="0" y="0"/>
                  </a:moveTo>
                  <a:lnTo>
                    <a:pt x="6187146" y="0"/>
                  </a:lnTo>
                  <a:lnTo>
                    <a:pt x="6187146" y="730250"/>
                  </a:lnTo>
                  <a:lnTo>
                    <a:pt x="0" y="730250"/>
                  </a:lnTo>
                  <a:close/>
                </a:path>
              </a:pathLst>
            </a:custGeom>
          </p:spPr>
          <p:txBody>
            <a:bodyPr/>
            <a:lstStyle/>
            <a:p>
              <a:endParaRPr lang="en-US"/>
            </a:p>
          </p:txBody>
        </p:sp>
        <p:sp>
          <p:nvSpPr>
            <p:cNvPr id="12" name="TextBox 12"/>
            <p:cNvSpPr txBox="1"/>
            <p:nvPr/>
          </p:nvSpPr>
          <p:spPr>
            <a:xfrm>
              <a:off x="0" y="0"/>
              <a:ext cx="6187146" cy="730250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 algn="l">
                <a:lnSpc>
                  <a:spcPts val="2879"/>
                </a:lnSpc>
              </a:pPr>
              <a:r>
                <a:rPr lang="en-US" sz="2400" b="1" dirty="0">
                  <a:solidFill>
                    <a:srgbClr val="FFFFFF"/>
                  </a:solidFill>
                  <a:latin typeface="Aptos Bold"/>
                  <a:ea typeface="Aptos Bold"/>
                  <a:cs typeface="Aptos Bold"/>
                  <a:sym typeface="Aptos Bold"/>
                </a:rPr>
                <a:t>University of Illinois</a:t>
              </a:r>
            </a:p>
            <a:p>
              <a:pPr algn="l">
                <a:lnSpc>
                  <a:spcPts val="2879"/>
                </a:lnSpc>
              </a:pPr>
              <a:r>
                <a:rPr lang="en-US" sz="2400" b="1" dirty="0">
                  <a:solidFill>
                    <a:srgbClr val="FFFFFF"/>
                  </a:solidFill>
                  <a:latin typeface="Aptos Bold"/>
                  <a:ea typeface="Aptos Bold"/>
                  <a:cs typeface="Aptos Bold"/>
                  <a:sym typeface="Aptos Bold"/>
                </a:rPr>
                <a:t>Alumni Association </a:t>
              </a:r>
            </a:p>
          </p:txBody>
        </p:sp>
      </p:grpSp>
      <p:sp>
        <p:nvSpPr>
          <p:cNvPr id="14" name="TextBox 14"/>
          <p:cNvSpPr txBox="1"/>
          <p:nvPr/>
        </p:nvSpPr>
        <p:spPr>
          <a:xfrm>
            <a:off x="303933" y="2526102"/>
            <a:ext cx="7546837" cy="51130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518162" lvl="1" indent="-259081" algn="l">
              <a:lnSpc>
                <a:spcPts val="3744"/>
              </a:lnSpc>
              <a:buFont typeface="Arial"/>
              <a:buChar char="•"/>
            </a:pPr>
            <a:r>
              <a:rPr lang="en-US" sz="2400" b="1" dirty="0">
                <a:solidFill>
                  <a:srgbClr val="13294B"/>
                </a:solidFill>
                <a:latin typeface="Arial Bold"/>
                <a:ea typeface="Arial Bold"/>
                <a:cs typeface="Arial Bold"/>
                <a:sym typeface="Arial Bold"/>
              </a:rPr>
              <a:t>Past Snow Globes Include: </a:t>
            </a:r>
            <a:r>
              <a:rPr lang="en-US" sz="2400" dirty="0">
                <a:solidFill>
                  <a:srgbClr val="13294B"/>
                </a:solidFill>
                <a:latin typeface="Arial"/>
                <a:ea typeface="Arial"/>
                <a:cs typeface="Arial"/>
                <a:sym typeface="Arial"/>
              </a:rPr>
              <a:t>Alma Mater, </a:t>
            </a:r>
            <a:r>
              <a:rPr lang="en-US" sz="2400" dirty="0" err="1">
                <a:solidFill>
                  <a:srgbClr val="13294B"/>
                </a:solidFill>
                <a:latin typeface="Arial"/>
                <a:ea typeface="Arial"/>
                <a:cs typeface="Arial"/>
                <a:sym typeface="Arial"/>
              </a:rPr>
              <a:t>Gies</a:t>
            </a:r>
            <a:r>
              <a:rPr lang="en-US" sz="2400" dirty="0">
                <a:solidFill>
                  <a:srgbClr val="13294B"/>
                </a:solidFill>
                <a:latin typeface="Arial"/>
                <a:ea typeface="Arial"/>
                <a:cs typeface="Arial"/>
                <a:sym typeface="Arial"/>
              </a:rPr>
              <a:t> Memorial Stadium &amp; Altgeld Hall</a:t>
            </a:r>
          </a:p>
          <a:p>
            <a:pPr algn="l">
              <a:lnSpc>
                <a:spcPts val="3744"/>
              </a:lnSpc>
            </a:pPr>
            <a:endParaRPr lang="en-US" sz="2400" dirty="0">
              <a:solidFill>
                <a:srgbClr val="13294B"/>
              </a:solidFill>
              <a:latin typeface="Arial"/>
              <a:ea typeface="Arial"/>
              <a:cs typeface="Arial"/>
              <a:sym typeface="Arial"/>
            </a:endParaRPr>
          </a:p>
          <a:p>
            <a:pPr marL="518162" lvl="1" indent="-259081" algn="l">
              <a:lnSpc>
                <a:spcPts val="3744"/>
              </a:lnSpc>
              <a:buFont typeface="Arial"/>
              <a:buChar char="•"/>
            </a:pPr>
            <a:r>
              <a:rPr lang="en-US" sz="2400" b="1" dirty="0">
                <a:solidFill>
                  <a:srgbClr val="13294B"/>
                </a:solidFill>
                <a:latin typeface="Arial Bold"/>
                <a:ea typeface="Arial Bold"/>
                <a:cs typeface="Arial Bold"/>
                <a:sym typeface="Arial Bold"/>
              </a:rPr>
              <a:t>Social Media “Influencers” Program: </a:t>
            </a:r>
            <a:r>
              <a:rPr lang="en-US" sz="2400" dirty="0">
                <a:solidFill>
                  <a:srgbClr val="13294B"/>
                </a:solidFill>
                <a:latin typeface="Arial"/>
                <a:ea typeface="Arial"/>
                <a:cs typeface="Arial"/>
                <a:sym typeface="Arial"/>
              </a:rPr>
              <a:t>creating a network of alumni and friends to advocate on our behalf</a:t>
            </a:r>
          </a:p>
          <a:p>
            <a:pPr algn="l">
              <a:lnSpc>
                <a:spcPts val="3744"/>
              </a:lnSpc>
            </a:pPr>
            <a:endParaRPr lang="en-US" sz="2400" dirty="0">
              <a:solidFill>
                <a:srgbClr val="13294B"/>
              </a:solidFill>
              <a:latin typeface="Arial"/>
              <a:ea typeface="Arial"/>
              <a:cs typeface="Arial"/>
              <a:sym typeface="Arial"/>
            </a:endParaRPr>
          </a:p>
          <a:p>
            <a:pPr marL="518162" lvl="1" indent="-259081" algn="l">
              <a:lnSpc>
                <a:spcPts val="3744"/>
              </a:lnSpc>
              <a:buFont typeface="Arial"/>
              <a:buChar char="•"/>
            </a:pPr>
            <a:r>
              <a:rPr lang="en-US" sz="2400" b="1" dirty="0">
                <a:solidFill>
                  <a:srgbClr val="13294B"/>
                </a:solidFill>
                <a:latin typeface="Arial Bold"/>
                <a:ea typeface="Arial Bold"/>
                <a:cs typeface="Arial Bold"/>
                <a:sym typeface="Arial Bold"/>
              </a:rPr>
              <a:t>Stewardship and Philanthropy:</a:t>
            </a:r>
            <a:r>
              <a:rPr lang="en-US" sz="2400" dirty="0">
                <a:solidFill>
                  <a:srgbClr val="13294B"/>
                </a:solidFill>
                <a:latin typeface="Arial"/>
                <a:ea typeface="Arial"/>
                <a:cs typeface="Arial"/>
                <a:sym typeface="Arial"/>
              </a:rPr>
              <a:t> working with the College of ACES to create unique stewardship and fundraising pieces for donors to the campaign.</a:t>
            </a:r>
          </a:p>
          <a:p>
            <a:pPr algn="l">
              <a:lnSpc>
                <a:spcPts val="3120"/>
              </a:lnSpc>
            </a:pPr>
            <a:endParaRPr lang="en-US" sz="2400" dirty="0">
              <a:solidFill>
                <a:srgbClr val="13294B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" name="Freeform 13" descr="flyer from U of I Alumni Association: &#10;Pre order your Exclusive Morrow Plots Snow Globe! &#10;Celebrate a one-of-a-kind piece of Illinois history with this year's exclusive, limited edition snow-globe featuring the Morrow Plots at harvest, gently dusted with falling snow. "/>
          <p:cNvSpPr/>
          <p:nvPr/>
        </p:nvSpPr>
        <p:spPr>
          <a:xfrm>
            <a:off x="9448422" y="356222"/>
            <a:ext cx="7513327" cy="9725990"/>
          </a:xfrm>
          <a:custGeom>
            <a:avLst/>
            <a:gdLst/>
            <a:ahLst/>
            <a:cxnLst/>
            <a:rect l="l" t="t" r="r" b="b"/>
            <a:pathLst>
              <a:path w="7513327" h="9725990">
                <a:moveTo>
                  <a:pt x="0" y="0"/>
                </a:moveTo>
                <a:lnTo>
                  <a:pt x="7513327" y="0"/>
                </a:lnTo>
                <a:lnTo>
                  <a:pt x="7513327" y="9725990"/>
                </a:lnTo>
                <a:lnTo>
                  <a:pt x="0" y="972599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5" name="Group 5" descr="logo of University of Illinois "/>
          <p:cNvGrpSpPr>
            <a:grpSpLocks noChangeAspect="1"/>
          </p:cNvGrpSpPr>
          <p:nvPr/>
        </p:nvGrpSpPr>
        <p:grpSpPr>
          <a:xfrm>
            <a:off x="0" y="9261566"/>
            <a:ext cx="824746" cy="1025434"/>
            <a:chOff x="0" y="0"/>
            <a:chExt cx="1099662" cy="1367246"/>
          </a:xfrm>
        </p:grpSpPr>
        <p:sp>
          <p:nvSpPr>
            <p:cNvPr id="6" name="Freeform 6" descr="A orange letter on a blue background  Description automatically generated"/>
            <p:cNvSpPr/>
            <p:nvPr/>
          </p:nvSpPr>
          <p:spPr>
            <a:xfrm>
              <a:off x="0" y="0"/>
              <a:ext cx="1099693" cy="1367282"/>
            </a:xfrm>
            <a:custGeom>
              <a:avLst/>
              <a:gdLst/>
              <a:ahLst/>
              <a:cxnLst/>
              <a:rect l="l" t="t" r="r" b="b"/>
              <a:pathLst>
                <a:path w="1099693" h="1367282">
                  <a:moveTo>
                    <a:pt x="0" y="0"/>
                  </a:moveTo>
                  <a:lnTo>
                    <a:pt x="1099693" y="0"/>
                  </a:lnTo>
                  <a:lnTo>
                    <a:pt x="1099693" y="1367282"/>
                  </a:lnTo>
                  <a:lnTo>
                    <a:pt x="0" y="136728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 t="-44" r="2" b="-42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3294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2">
            <a:extLst>
              <a:ext uri="{FF2B5EF4-FFF2-40B4-BE49-F238E27FC236}">
                <a16:creationId xmlns:a16="http://schemas.microsoft.com/office/drawing/2014/main" id="{79C241DC-9C75-EA6F-A422-A54E2A69952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2" name="TextBox 2"/>
          <p:cNvSpPr txBox="1">
            <a:spLocks noGrp="1"/>
          </p:cNvSpPr>
          <p:nvPr>
            <p:ph type="title" idx="4294967295"/>
          </p:nvPr>
        </p:nvSpPr>
        <p:spPr>
          <a:xfrm>
            <a:off x="5994915" y="3823970"/>
            <a:ext cx="5469150" cy="2693045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square" lIns="0" tIns="0" rIns="0" bIns="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701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1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 Bold" panose="020B0704020202020204" pitchFamily="34" charset="0"/>
                <a:ea typeface="Open Sans"/>
                <a:cs typeface="Arial Bold" panose="020B0704020202020204" pitchFamily="34" charset="0"/>
                <a:sym typeface="Open Sans"/>
              </a:rPr>
              <a:t>THANK YOU!</a:t>
            </a:r>
          </a:p>
          <a:p>
            <a:pPr marL="0" marR="0" lvl="0" indent="0" algn="ctr" defTabSz="914400" rtl="0" eaLnBrk="1" fontAlgn="auto" latinLnBrk="0" hangingPunct="1">
              <a:lnSpc>
                <a:spcPts val="701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61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 Bold" panose="020B0704020202020204" pitchFamily="34" charset="0"/>
              <a:ea typeface="Open Sans"/>
              <a:cs typeface="Arial Bold" panose="020B0704020202020204" pitchFamily="34" charset="0"/>
              <a:sym typeface="Open Sans"/>
            </a:endParaRPr>
          </a:p>
          <a:p>
            <a:pPr marL="0" marR="0" lvl="0" indent="0" algn="ctr" defTabSz="914400" rtl="0" eaLnBrk="1" fontAlgn="auto" latinLnBrk="0" hangingPunct="1">
              <a:lnSpc>
                <a:spcPts val="701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1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 Bold" panose="020B0704020202020204" pitchFamily="34" charset="0"/>
                <a:ea typeface="Open Sans"/>
                <a:cs typeface="Arial Bold" panose="020B0704020202020204" pitchFamily="34" charset="0"/>
                <a:sym typeface="Open Sans"/>
              </a:rPr>
              <a:t>QUESTIONS</a:t>
            </a:r>
          </a:p>
        </p:txBody>
      </p:sp>
      <p:sp>
        <p:nvSpPr>
          <p:cNvPr id="3" name="Freeform 3" descr="logo of University of Illinois Alumni Association"/>
          <p:cNvSpPr/>
          <p:nvPr/>
        </p:nvSpPr>
        <p:spPr>
          <a:xfrm>
            <a:off x="15211961" y="308272"/>
            <a:ext cx="4094679" cy="1440856"/>
          </a:xfrm>
          <a:custGeom>
            <a:avLst/>
            <a:gdLst/>
            <a:ahLst/>
            <a:cxnLst/>
            <a:rect l="l" t="t" r="r" b="b"/>
            <a:pathLst>
              <a:path w="4094679" h="1440856">
                <a:moveTo>
                  <a:pt x="0" y="0"/>
                </a:moveTo>
                <a:lnTo>
                  <a:pt x="4094678" y="0"/>
                </a:lnTo>
                <a:lnTo>
                  <a:pt x="4094678" y="1440856"/>
                </a:lnTo>
                <a:lnTo>
                  <a:pt x="0" y="144085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263AD5EE-8213-ABA6-08CE-1E97D7A823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824746" y="9261564"/>
            <a:ext cx="5170162" cy="1025434"/>
            <a:chOff x="0" y="0"/>
            <a:chExt cx="6893550" cy="1367246"/>
          </a:xfrm>
        </p:grpSpPr>
        <p:sp>
          <p:nvSpPr>
            <p:cNvPr id="5" name="Freeform 4">
              <a:extLst>
                <a:ext uri="{FF2B5EF4-FFF2-40B4-BE49-F238E27FC236}">
                  <a16:creationId xmlns:a16="http://schemas.microsoft.com/office/drawing/2014/main" id="{DF851305-2CC6-216B-99A9-7FB52147E766}"/>
                </a:ext>
              </a:extLst>
            </p:cNvPr>
            <p:cNvSpPr/>
            <p:nvPr/>
          </p:nvSpPr>
          <p:spPr>
            <a:xfrm>
              <a:off x="0" y="0"/>
              <a:ext cx="6893560" cy="1367282"/>
            </a:xfrm>
            <a:custGeom>
              <a:avLst/>
              <a:gdLst/>
              <a:ahLst/>
              <a:cxnLst/>
              <a:rect l="l" t="t" r="r" b="b"/>
              <a:pathLst>
                <a:path w="6893560" h="1367282">
                  <a:moveTo>
                    <a:pt x="0" y="0"/>
                  </a:moveTo>
                  <a:lnTo>
                    <a:pt x="6436360" y="0"/>
                  </a:lnTo>
                  <a:cubicBezTo>
                    <a:pt x="6688836" y="0"/>
                    <a:pt x="6893560" y="204724"/>
                    <a:pt x="6893560" y="457200"/>
                  </a:cubicBezTo>
                  <a:lnTo>
                    <a:pt x="6893560" y="1367282"/>
                  </a:lnTo>
                  <a:lnTo>
                    <a:pt x="0" y="1367282"/>
                  </a:lnTo>
                  <a:close/>
                </a:path>
              </a:pathLst>
            </a:custGeom>
            <a:solidFill>
              <a:srgbClr val="FF5F05"/>
            </a:solid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6" name="Group 5" descr="logo of University of Illinois ">
            <a:extLst>
              <a:ext uri="{FF2B5EF4-FFF2-40B4-BE49-F238E27FC236}">
                <a16:creationId xmlns:a16="http://schemas.microsoft.com/office/drawing/2014/main" id="{360F6B96-62B9-79B6-121A-22E1F21391FA}"/>
              </a:ext>
            </a:extLst>
          </p:cNvPr>
          <p:cNvGrpSpPr>
            <a:grpSpLocks noChangeAspect="1"/>
          </p:cNvGrpSpPr>
          <p:nvPr/>
        </p:nvGrpSpPr>
        <p:grpSpPr>
          <a:xfrm>
            <a:off x="0" y="9261566"/>
            <a:ext cx="824746" cy="1025434"/>
            <a:chOff x="0" y="0"/>
            <a:chExt cx="1099662" cy="1367246"/>
          </a:xfrm>
        </p:grpSpPr>
        <p:sp>
          <p:nvSpPr>
            <p:cNvPr id="7" name="Freeform 6" descr="A orange letter on a blue background  Description automatically generated">
              <a:extLst>
                <a:ext uri="{FF2B5EF4-FFF2-40B4-BE49-F238E27FC236}">
                  <a16:creationId xmlns:a16="http://schemas.microsoft.com/office/drawing/2014/main" id="{FD77107D-106A-2F5F-E80C-14F71D9999DF}"/>
                </a:ext>
              </a:extLst>
            </p:cNvPr>
            <p:cNvSpPr/>
            <p:nvPr/>
          </p:nvSpPr>
          <p:spPr>
            <a:xfrm>
              <a:off x="0" y="0"/>
              <a:ext cx="1099693" cy="1367282"/>
            </a:xfrm>
            <a:custGeom>
              <a:avLst/>
              <a:gdLst/>
              <a:ahLst/>
              <a:cxnLst/>
              <a:rect l="l" t="t" r="r" b="b"/>
              <a:pathLst>
                <a:path w="1099693" h="1367282">
                  <a:moveTo>
                    <a:pt x="0" y="0"/>
                  </a:moveTo>
                  <a:lnTo>
                    <a:pt x="1099693" y="0"/>
                  </a:lnTo>
                  <a:lnTo>
                    <a:pt x="1099693" y="1367282"/>
                  </a:lnTo>
                  <a:lnTo>
                    <a:pt x="0" y="136728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t="-44" r="2" b="-42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8" name="Group 10">
            <a:extLst>
              <a:ext uri="{FF2B5EF4-FFF2-40B4-BE49-F238E27FC236}">
                <a16:creationId xmlns:a16="http://schemas.microsoft.com/office/drawing/2014/main" id="{A71F5DA1-1E7F-8E41-096C-71B4920D73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1088086" y="9534525"/>
            <a:ext cx="4640359" cy="547688"/>
            <a:chOff x="0" y="0"/>
            <a:chExt cx="6187146" cy="730250"/>
          </a:xfrm>
        </p:grpSpPr>
        <p:sp>
          <p:nvSpPr>
            <p:cNvPr id="9" name="Freeform 11">
              <a:extLst>
                <a:ext uri="{FF2B5EF4-FFF2-40B4-BE49-F238E27FC236}">
                  <a16:creationId xmlns:a16="http://schemas.microsoft.com/office/drawing/2014/main" id="{1FD57F02-53E1-73D7-2DF7-4DD711B0B19B}"/>
                </a:ext>
              </a:extLst>
            </p:cNvPr>
            <p:cNvSpPr/>
            <p:nvPr/>
          </p:nvSpPr>
          <p:spPr>
            <a:xfrm>
              <a:off x="0" y="0"/>
              <a:ext cx="6187146" cy="730250"/>
            </a:xfrm>
            <a:custGeom>
              <a:avLst/>
              <a:gdLst/>
              <a:ahLst/>
              <a:cxnLst/>
              <a:rect l="l" t="t" r="r" b="b"/>
              <a:pathLst>
                <a:path w="6187146" h="730250">
                  <a:moveTo>
                    <a:pt x="0" y="0"/>
                  </a:moveTo>
                  <a:lnTo>
                    <a:pt x="6187146" y="0"/>
                  </a:lnTo>
                  <a:lnTo>
                    <a:pt x="6187146" y="730250"/>
                  </a:lnTo>
                  <a:lnTo>
                    <a:pt x="0" y="730250"/>
                  </a:lnTo>
                  <a:close/>
                </a:path>
              </a:pathLst>
            </a:custGeom>
          </p:spPr>
          <p:txBody>
            <a:bodyPr/>
            <a:lstStyle/>
            <a:p>
              <a:endParaRPr lang="en-US"/>
            </a:p>
          </p:txBody>
        </p:sp>
        <p:sp>
          <p:nvSpPr>
            <p:cNvPr id="10" name="TextBox 12">
              <a:extLst>
                <a:ext uri="{FF2B5EF4-FFF2-40B4-BE49-F238E27FC236}">
                  <a16:creationId xmlns:a16="http://schemas.microsoft.com/office/drawing/2014/main" id="{925A1EBE-D22C-518E-3C38-1B0589801AEA}"/>
                </a:ext>
              </a:extLst>
            </p:cNvPr>
            <p:cNvSpPr txBox="1"/>
            <p:nvPr/>
          </p:nvSpPr>
          <p:spPr>
            <a:xfrm>
              <a:off x="0" y="0"/>
              <a:ext cx="6187146" cy="730250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 algn="l">
                <a:lnSpc>
                  <a:spcPts val="2879"/>
                </a:lnSpc>
              </a:pPr>
              <a:r>
                <a:rPr lang="en-US" sz="2400" b="1" dirty="0">
                  <a:solidFill>
                    <a:srgbClr val="FFFFFF"/>
                  </a:solidFill>
                  <a:latin typeface="Aptos Bold"/>
                  <a:ea typeface="Aptos Bold"/>
                  <a:cs typeface="Aptos Bold"/>
                  <a:sym typeface="Aptos Bold"/>
                </a:rPr>
                <a:t>University of Illinois</a:t>
              </a:r>
            </a:p>
            <a:p>
              <a:pPr algn="l">
                <a:lnSpc>
                  <a:spcPts val="2879"/>
                </a:lnSpc>
              </a:pPr>
              <a:r>
                <a:rPr lang="en-US" sz="2400" b="1" dirty="0">
                  <a:solidFill>
                    <a:srgbClr val="FFFFFF"/>
                  </a:solidFill>
                  <a:latin typeface="Aptos Bold"/>
                  <a:ea typeface="Aptos Bold"/>
                  <a:cs typeface="Aptos Bold"/>
                  <a:sym typeface="Aptos Bold"/>
                </a:rPr>
                <a:t>Alumni Association </a:t>
              </a:r>
            </a:p>
          </p:txBody>
        </p:sp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8921</TotalTime>
  <Words>467</Words>
  <Application>Microsoft Office PowerPoint</Application>
  <PresentationFormat>Custom</PresentationFormat>
  <Paragraphs>111</Paragraphs>
  <Slides>10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Arial</vt:lpstr>
      <vt:lpstr>Arial Bold</vt:lpstr>
      <vt:lpstr>Canva Sans</vt:lpstr>
      <vt:lpstr>Aptos Bold</vt:lpstr>
      <vt:lpstr>Calibri</vt:lpstr>
      <vt:lpstr>Office Theme</vt:lpstr>
      <vt:lpstr>University of Illinois  Alumni Association Update</vt:lpstr>
      <vt:lpstr>Engagement Update</vt:lpstr>
      <vt:lpstr>Engagement Results</vt:lpstr>
      <vt:lpstr>Benchmark Results</vt:lpstr>
      <vt:lpstr>Spotlight Programs</vt:lpstr>
      <vt:lpstr>Virtual Engagement Programs</vt:lpstr>
      <vt:lpstr>Homecoming: Sept 27- Oct 3 “Once an Illini, Always an Illini”</vt:lpstr>
      <vt:lpstr>Homecoming: Alumni Awards</vt:lpstr>
      <vt:lpstr>Snow Globe Program – Year 4</vt:lpstr>
      <vt:lpstr>THANK YOU!  QUESTIONS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UIAA BoT Update</dc:title>
  <dc:creator>Bambrey, David P</dc:creator>
  <cp:lastModifiedBy>Kanekal, Dhruv Chaitanya</cp:lastModifiedBy>
  <cp:revision>18</cp:revision>
  <dcterms:created xsi:type="dcterms:W3CDTF">2006-08-16T00:00:00Z</dcterms:created>
  <dcterms:modified xsi:type="dcterms:W3CDTF">2026-09-11T20:51:36Z</dcterms:modified>
  <dc:identifier>DAGyCsfR5xs</dc:identifier>
</cp:coreProperties>
</file>