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90" r:id="rId1"/>
  </p:sldMasterIdLst>
  <p:notesMasterIdLst>
    <p:notesMasterId r:id="rId10"/>
  </p:notesMasterIdLst>
  <p:sldIdLst>
    <p:sldId id="272" r:id="rId2"/>
    <p:sldId id="330" r:id="rId3"/>
    <p:sldId id="326" r:id="rId4"/>
    <p:sldId id="323" r:id="rId5"/>
    <p:sldId id="302" r:id="rId6"/>
    <p:sldId id="328" r:id="rId7"/>
    <p:sldId id="318" r:id="rId8"/>
    <p:sldId id="327" r:id="rId9"/>
  </p:sldIdLst>
  <p:sldSz cx="12192000" cy="6858000"/>
  <p:notesSz cx="6858000" cy="9144000"/>
  <p:embeddedFontLst>
    <p:embeddedFont>
      <p:font typeface="Lato" panose="020F0502020204030203" pitchFamily="34" charset="0"/>
      <p:regular r:id="rId11"/>
      <p:bold r:id="rId12"/>
      <p:italic r:id="rId13"/>
      <p:boldItalic r:id="rId14"/>
    </p:embeddedFont>
    <p:embeddedFont>
      <p:font typeface="Lato Black" panose="020F0502020204030203" pitchFamily="34" charset="0"/>
      <p:bold r:id="rId15"/>
      <p:italic r:id="rId16"/>
      <p:boldItalic r:id="rId17"/>
    </p:embeddedFont>
    <p:embeddedFont>
      <p:font typeface="Oswald Medium" panose="00000600000000000000" pitchFamily="2" charset="0"/>
      <p:regular r:id="rId18"/>
    </p:embeddedFont>
    <p:embeddedFont>
      <p:font typeface="Oswald SemiBold" panose="00000700000000000000" pitchFamily="2" charset="0"/>
      <p:regular r:id="rId19"/>
      <p:bold r:id="rId20"/>
    </p:embeddedFont>
    <p:embeddedFont>
      <p:font typeface="Verdana" panose="020B0604030504040204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ob Kar" initials="MOU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13294B"/>
    <a:srgbClr val="003366"/>
    <a:srgbClr val="D50032"/>
    <a:srgbClr val="0556A5"/>
    <a:srgbClr val="E84A27"/>
    <a:srgbClr val="2040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87464" autoAdjust="0"/>
  </p:normalViewPr>
  <p:slideViewPr>
    <p:cSldViewPr snapToGrid="0">
      <p:cViewPr varScale="1">
        <p:scale>
          <a:sx n="84" d="100"/>
          <a:sy n="84" d="100"/>
        </p:scale>
        <p:origin x="13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font" Target="fonts/font14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font" Target="fonts/font13.fntdata"/><Relationship Id="rId28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7D541B-6B13-314F-AC69-7C38DB6BA95D}" type="datetimeFigureOut">
              <a:rPr lang="en-US" smtClean="0"/>
              <a:t>9/5/2026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6F13B8-C4D7-B54E-BEBE-A838073B3F5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78941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D3A1E8-C096-463C-BF8B-4CB4AA05D41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23076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FC0A62-0624-A629-0A05-FD3FA273A9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03F8998-2192-F4E4-5D72-BB2E7F684B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32AF56-1694-7D54-4790-02893A3B7D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038983-0A1E-936F-3569-0B03E47442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6F13B8-C4D7-B54E-BEBE-A838073B3F5F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37246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A statutory body; three primary functions as laid out in Statutes; </a:t>
            </a:r>
            <a:r>
              <a:rPr lang="en-US" sz="1200" dirty="0">
                <a:solidFill>
                  <a:schemeClr val="bg1"/>
                </a:solidFill>
                <a:ea typeface="Lato" panose="020F0502020204030203" pitchFamily="34" charset="0"/>
                <a:cs typeface="Lato" panose="020F0502020204030203" pitchFamily="34" charset="0"/>
              </a:rPr>
              <a:t>USC reviews “</a:t>
            </a:r>
            <a:r>
              <a:rPr lang="en-US" sz="1200" kern="100" dirty="0">
                <a:solidFill>
                  <a:schemeClr val="bg1"/>
                </a:solidFill>
                <a:effectLst/>
                <a:ea typeface="Lato" panose="020F0502020204030203" pitchFamily="34" charset="0"/>
                <a:cs typeface="Lato" panose="020F0502020204030203" pitchFamily="34" charset="0"/>
              </a:rPr>
              <a:t>all matters acted upon by each university senate” (</a:t>
            </a:r>
            <a:r>
              <a:rPr lang="en-US" sz="1200" i="1" kern="100" dirty="0">
                <a:solidFill>
                  <a:schemeClr val="bg1"/>
                </a:solidFill>
                <a:effectLst/>
                <a:ea typeface="Lato" panose="020F0502020204030203" pitchFamily="34" charset="0"/>
                <a:cs typeface="Lato" panose="020F0502020204030203" pitchFamily="34" charset="0"/>
              </a:rPr>
              <a:t>Statutes</a:t>
            </a:r>
            <a:r>
              <a:rPr lang="en-US" sz="1200" kern="100" dirty="0">
                <a:solidFill>
                  <a:schemeClr val="bg1"/>
                </a:solidFill>
                <a:effectLst/>
                <a:ea typeface="Lato" panose="020F0502020204030203" pitchFamily="34" charset="0"/>
                <a:cs typeface="Lato" panose="020F0502020204030203" pitchFamily="34" charset="0"/>
              </a:rPr>
              <a:t> II.2.b)</a:t>
            </a:r>
            <a:endParaRPr lang="en-US" sz="1200" dirty="0">
              <a:solidFill>
                <a:schemeClr val="bg1"/>
              </a:solidFill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6F13B8-C4D7-B54E-BEBE-A838073B3F5F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1035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6F13B8-C4D7-B54E-BEBE-A838073B3F5F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87639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en-US" sz="1200" dirty="0">
                <a:solidFill>
                  <a:schemeClr val="bg1"/>
                </a:solidFill>
              </a:rPr>
              <a:t>Committee of 20 members from our three universities; members elected for three-year terms by the individual senates; representation is proportional to size of faculty – 7 from Chicago, 3 from Springfield, 10 from Urbana-Champaign; leadership typically rotates among the three universities. Members are full-time faculty who work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around their own campus teaching, research and service to serve on USC</a:t>
            </a:r>
            <a:r>
              <a:rPr lang="en-US" sz="1200" kern="1200" dirty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, often in a sustained way.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6F13B8-C4D7-B54E-BEBE-A838073B3F5F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67921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Retreat topics re current challenges: developing focus on developing and sharing resources on student mental health and AI in the classroom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6F13B8-C4D7-B54E-BEBE-A838073B3F5F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60511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D3A1E8-C096-463C-BF8B-4CB4AA05D415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2136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6F24C6-03B4-47FF-BA28-60B5028496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36F5C3-A006-4A7C-B7BF-11983D503C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C2C6CE-23E8-48F4-A915-549E39ABEE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8AF1E-A8E3-45FE-A7F5-6DE27AF28E43}" type="datetime1">
              <a:rPr lang="en-US" smtClean="0"/>
              <a:t>9/5/2026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4D320A-DD77-4F86-8951-7D4CE7782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CA43C-3EEC-4D08-AC84-64F8FC0BF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4CD41-BD61-1A45-8304-02EAFE2650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8489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E78B2C-7846-4997-9258-1EC6658A3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9567BB-04EC-4B3F-A1CF-7BCA35B4A3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7FDA42-116B-4164-B543-2A1FF33DC5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740BC-A97D-4E4F-9955-C4C6042D9588}" type="datetime1">
              <a:rPr lang="en-US" smtClean="0"/>
              <a:t>9/5/2026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A9B3DC-F798-46D6-96BA-4E915C4BD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0A62FD-38EA-4D5B-A15A-5E6E116FBB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4CD41-BD61-1A45-8304-02EAFE2650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4650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236C7-7677-4FCD-9755-4406514B9A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42933B-3F8C-49B4-90B7-80FDA309C0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00CC90-B296-4790-9CC6-2EC1B7C34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9CC26-929A-4E73-B11A-44CC237BC041}" type="datetime1">
              <a:rPr lang="en-US" smtClean="0"/>
              <a:t>9/5/2026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79B462-D775-4295-9906-0141763339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6A5A42-92AE-4B8B-8125-7CA7E7F11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4CD41-BD61-1A45-8304-02EAFE2650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544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Background pattern&#10;&#10;Description automatically generated">
            <a:extLst>
              <a:ext uri="{FF2B5EF4-FFF2-40B4-BE49-F238E27FC236}">
                <a16:creationId xmlns:a16="http://schemas.microsoft.com/office/drawing/2014/main" id="{8ADEDEF2-5968-F25D-E0BC-FE622A911C4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D170C1A-A77F-4F93-96AD-07E613FB9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365125"/>
            <a:ext cx="10439400" cy="1325563"/>
          </a:xfrm>
        </p:spPr>
        <p:txBody>
          <a:bodyPr anchor="b" anchorCtr="0">
            <a:noAutofit/>
          </a:bodyPr>
          <a:lstStyle>
            <a:lvl1pPr>
              <a:defRPr>
                <a:solidFill>
                  <a:srgbClr val="13294B"/>
                </a:solidFill>
                <a:latin typeface="Oswald SemiBold" panose="000007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4917B9-911A-4CCB-8E26-EE2CD4E22C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1825625"/>
            <a:ext cx="5105400" cy="4351338"/>
          </a:xfrm>
        </p:spPr>
        <p:txBody>
          <a:bodyPr/>
          <a:lstStyle>
            <a:lvl1pPr>
              <a:defRPr>
                <a:solidFill>
                  <a:srgbClr val="0556A5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1pPr>
            <a:lvl2pPr>
              <a:defRPr>
                <a:solidFill>
                  <a:srgbClr val="0556A5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2pPr>
            <a:lvl3pPr>
              <a:defRPr>
                <a:solidFill>
                  <a:srgbClr val="0556A5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3pPr>
            <a:lvl4pPr>
              <a:defRPr>
                <a:solidFill>
                  <a:srgbClr val="0556A5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4pPr>
            <a:lvl5pPr>
              <a:defRPr>
                <a:solidFill>
                  <a:srgbClr val="0556A5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7BBCF7-F228-4132-BF3B-FFCFA616D3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0556A5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1pPr>
            <a:lvl2pPr>
              <a:defRPr>
                <a:solidFill>
                  <a:srgbClr val="0556A5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2pPr>
            <a:lvl3pPr>
              <a:defRPr>
                <a:solidFill>
                  <a:srgbClr val="0556A5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3pPr>
            <a:lvl4pPr>
              <a:defRPr>
                <a:solidFill>
                  <a:srgbClr val="0556A5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4pPr>
            <a:lvl5pPr>
              <a:defRPr>
                <a:solidFill>
                  <a:srgbClr val="0556A5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598821-0B53-4AA4-83E0-4A8C1210A9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400" y="6356350"/>
            <a:ext cx="2743200" cy="365125"/>
          </a:xfrm>
        </p:spPr>
        <p:txBody>
          <a:bodyPr/>
          <a:lstStyle/>
          <a:p>
            <a:fld id="{74A4CD41-BD61-1A45-8304-02EAFE2650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5792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4D908-24D3-40FE-ABCC-5679C318B3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C06B21-6166-4657-8548-CC7C1D993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2129C8-DDB8-43D2-BB70-2DCEC1105B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12697EF-CB90-428E-B025-5FCBE86808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AED8481-CF45-42C5-8DA4-383DED272E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F0CD828-50CC-4158-9967-F21C8F950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B6E78-55C6-415F-88EA-531B4D6C5F41}" type="datetime1">
              <a:rPr lang="en-US" smtClean="0"/>
              <a:t>9/5/2026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7AE5A38-67DB-444A-B0C2-EFF0BC1FA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C425AD1-6628-4CCB-8644-D9B8B014EF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4CD41-BD61-1A45-8304-02EAFE2650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1545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E7F7A9-6CA5-456B-89C4-5F2158BE2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B5C210-67DB-44F2-B66D-9531F13BD0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BCED-6C3A-42FA-AE0C-AFED55897090}" type="datetime1">
              <a:rPr lang="en-US" smtClean="0"/>
              <a:t>9/5/2026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C95968-64DD-43F0-9CDF-A066AEA936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46D631-967A-4710-AE01-2BC0D47D0C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4CD41-BD61-1A45-8304-02EAFE2650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77626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C38940-E911-4D34-853E-BC99C96C4B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D8A1C-F6C0-4FBD-ADC1-422F0F4F1A44}" type="datetime1">
              <a:rPr lang="en-US" smtClean="0"/>
              <a:t>9/5/2026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C1F41F6-4E6A-40EC-8921-B22F4199E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9AC3D0-CB47-4216-A778-B49F9CFD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4CD41-BD61-1A45-8304-02EAFE2650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5504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432F7E-53A1-42F3-8340-D05B0D7F80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F37F63-BC1B-4431-8C36-AA59DED52B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D7FB88-3FF9-4320-A749-0360CEC023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D35BA7-56B9-4480-AF38-4ECA6F881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F849D-41EC-4C90-B316-163A58D20944}" type="datetime1">
              <a:rPr lang="en-US" smtClean="0"/>
              <a:t>9/5/2026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29318A-040D-478E-8FB3-5D40F8131B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0CFD9B-7026-4C9E-84D3-9F09E8085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4CD41-BD61-1A45-8304-02EAFE2650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7155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71B7C3-2B72-4DF9-825B-786CCF10D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08ACFD7-B854-4402-9797-A912263C5D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46B112-5F9B-4A9E-ABE7-3FAB7A1D07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6F2364-267A-4985-BF38-68DA9FBEE6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35C1E-F8DC-459B-9F90-DAE15521088E}" type="datetime1">
              <a:rPr lang="en-US" smtClean="0"/>
              <a:t>9/5/2026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2F5AFA-DD60-416D-8CC4-817554C8D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AFD12D-95B5-4CFA-8EC1-8A09F384B6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4CD41-BD61-1A45-8304-02EAFE2650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8649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BE084E-36B7-4E12-9323-59F137E5B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6B9A74-2A1C-48B3-A2DF-528EC7C514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717EA2-186E-4DF7-8357-7CC607CC7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005B7-8A3F-4B6F-8382-320F7F54800C}" type="datetime1">
              <a:rPr lang="en-US" smtClean="0"/>
              <a:t>9/5/2026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7678F8-836D-4396-9965-2F993B7A4C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A1C0E1-6D34-41D1-8AB0-A3FB288AF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4CD41-BD61-1A45-8304-02EAFE2650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1900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57F77B5-738B-41E8-BC4A-58CE35C45D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4E9D00-9800-4DC4-BC3D-2F42D764D6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A140DB-DA8F-452F-84E1-9CF1844B66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5F7F4-C049-4052-95CB-DA1441246504}" type="datetime1">
              <a:rPr lang="en-US" smtClean="0"/>
              <a:t>9/5/2026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A483FD-50CC-4256-A249-26AECC963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95AD6-EDB9-4F07-9BE3-B1ED50397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4CD41-BD61-1A45-8304-02EAFE2650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37677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_01">
    <p:bg>
      <p:bgPr>
        <a:blipFill dpi="0" rotWithShape="1">
          <a:blip r:embed="rId2">
            <a:lum/>
          </a:blip>
          <a:srcRect/>
          <a:stretch>
            <a:fillRect t="-100000" b="-10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86733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28">
          <p15:clr>
            <a:srgbClr val="FBAE40"/>
          </p15:clr>
        </p15:guide>
        <p15:guide id="2" orient="horz" pos="864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_12">
    <p:bg>
      <p:bgPr>
        <a:blipFill dpi="0" rotWithShape="1">
          <a:blip r:embed="rId2">
            <a:lum/>
          </a:blip>
          <a:srcRect/>
          <a:stretch>
            <a:fillRect t="-100000" b="-10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D84F32-0E70-4457-82F0-52E995F39E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257063"/>
            <a:ext cx="10515600" cy="39199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aseline="0">
                <a:solidFill>
                  <a:srgbClr val="E8E9EA"/>
                </a:solidFill>
                <a:latin typeface="Lato" panose="020F0502020204030203" pitchFamily="34" charset="0"/>
              </a:defRPr>
            </a:lvl1pPr>
            <a:lvl2pPr>
              <a:defRPr baseline="0">
                <a:solidFill>
                  <a:srgbClr val="E8E9EA"/>
                </a:solidFill>
              </a:defRPr>
            </a:lvl2pPr>
            <a:lvl3pPr>
              <a:defRPr baseline="0">
                <a:solidFill>
                  <a:srgbClr val="E8E9EA"/>
                </a:solidFill>
              </a:defRPr>
            </a:lvl3pPr>
            <a:lvl4pPr>
              <a:defRPr baseline="0">
                <a:solidFill>
                  <a:srgbClr val="E8E9EA"/>
                </a:solidFill>
              </a:defRPr>
            </a:lvl4pPr>
            <a:lvl5pPr>
              <a:defRPr baseline="0">
                <a:solidFill>
                  <a:srgbClr val="E8E9EA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BAF90E-F02E-4E9C-A9F2-2E1B7FE79EB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E8E9EA"/>
                </a:solidFill>
              </a:defRPr>
            </a:lvl1pPr>
          </a:lstStyle>
          <a:p>
            <a:r>
              <a:rPr lang="en-US"/>
              <a:t>‹#›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41DCF8C-442A-432A-B6F3-25715B32AEAE}"/>
              </a:ext>
            </a:extLst>
          </p:cNvPr>
          <p:cNvCxnSpPr/>
          <p:nvPr userDrawn="1"/>
        </p:nvCxnSpPr>
        <p:spPr>
          <a:xfrm>
            <a:off x="838200" y="6176962"/>
            <a:ext cx="10515600" cy="0"/>
          </a:xfrm>
          <a:prstGeom prst="line">
            <a:avLst/>
          </a:prstGeom>
          <a:ln w="12700">
            <a:solidFill>
              <a:srgbClr val="E8E9E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422FDA7C-2DC3-4EDE-BC18-4BBF447DF01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50871" y="6385982"/>
            <a:ext cx="3702929" cy="267893"/>
          </a:xfrm>
          <a:prstGeom prst="rect">
            <a:avLst/>
          </a:prstGeom>
        </p:spPr>
      </p:pic>
      <p:sp>
        <p:nvSpPr>
          <p:cNvPr id="8" name="Title Placeholder 10">
            <a:extLst>
              <a:ext uri="{FF2B5EF4-FFF2-40B4-BE49-F238E27FC236}">
                <a16:creationId xmlns:a16="http://schemas.microsoft.com/office/drawing/2014/main" id="{06F0B74D-76F5-49DE-BC1E-07A3933A7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7322"/>
            <a:ext cx="10515600" cy="131384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>
                <a:solidFill>
                  <a:srgbClr val="E8E9E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256617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28">
          <p15:clr>
            <a:srgbClr val="FBAE40"/>
          </p15:clr>
        </p15:guide>
        <p15:guide id="2" orient="horz" pos="864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E9B8FA2-571C-45D5-9D15-B30B7BA305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5EA5B5-8873-465B-BA4C-33D4C203E3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9C816A-BBE7-4E73-9CFF-F4AAAAA6CCC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4B18B0-3D56-4344-964F-885DEFAC0503}" type="datetime1">
              <a:rPr lang="en-US" smtClean="0"/>
              <a:t>9/5/2026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D8577A-9FC7-4DA6-8626-1AB602C099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429062-F0BC-4406-983C-8F3300E20A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A4CD41-BD61-1A45-8304-02EAFE2650D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9863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CF1DE2C-D316-45C8-92A5-CADEDE3056F0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104901" y="1956275"/>
            <a:ext cx="5908548" cy="2708434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13294B"/>
                </a:solidFill>
                <a:effectLst/>
                <a:uLnTx/>
                <a:uFillTx/>
                <a:latin typeface="Oswald SemiBold" pitchFamily="2" charset="0"/>
                <a:ea typeface="+mn-ea"/>
                <a:cs typeface="+mn-cs"/>
              </a:rPr>
              <a:t>UNIVERSITY SENATES </a:t>
            </a:r>
            <a:b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13294B"/>
                </a:solidFill>
                <a:effectLst/>
                <a:uLnTx/>
                <a:uFillTx/>
                <a:latin typeface="Oswald SemiBold" pitchFamily="2" charset="0"/>
                <a:ea typeface="+mn-ea"/>
                <a:cs typeface="+mn-cs"/>
              </a:rPr>
            </a:b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13294B"/>
                </a:solidFill>
                <a:effectLst/>
                <a:uLnTx/>
                <a:uFillTx/>
                <a:latin typeface="Oswald SemiBold" pitchFamily="2" charset="0"/>
                <a:ea typeface="+mn-ea"/>
                <a:cs typeface="+mn-cs"/>
              </a:rPr>
              <a:t>CONFERENCE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13294B"/>
                </a:solidFill>
                <a:effectLst/>
                <a:uLnTx/>
                <a:uFillTx/>
                <a:latin typeface="Oswald SemiBold" pitchFamily="2" charset="0"/>
                <a:ea typeface="+mn-ea"/>
                <a:cs typeface="+mn-cs"/>
              </a:rPr>
              <a:t>Presentation to the</a:t>
            </a:r>
            <a:b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13294B"/>
                </a:solidFill>
                <a:effectLst/>
                <a:uLnTx/>
                <a:uFillTx/>
                <a:latin typeface="Oswald SemiBold" pitchFamily="2" charset="0"/>
                <a:ea typeface="+mn-ea"/>
                <a:cs typeface="+mn-cs"/>
              </a:rPr>
            </a:b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13294B"/>
                </a:solidFill>
                <a:effectLst/>
                <a:uLnTx/>
                <a:uFillTx/>
                <a:latin typeface="Oswald SemiBold" pitchFamily="2" charset="0"/>
                <a:ea typeface="+mn-ea"/>
                <a:cs typeface="+mn-cs"/>
              </a:rPr>
              <a:t>Board of Trustees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8E6C1B-CFA9-46B7-BB1A-465E20502049}"/>
              </a:ext>
            </a:extLst>
          </p:cNvPr>
          <p:cNvSpPr txBox="1"/>
          <p:nvPr/>
        </p:nvSpPr>
        <p:spPr>
          <a:xfrm>
            <a:off x="1104900" y="5495714"/>
            <a:ext cx="54572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13294B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Lynn Fisher, USC Chair</a:t>
            </a:r>
          </a:p>
          <a:p>
            <a:r>
              <a:rPr lang="en-US" sz="2000" dirty="0">
                <a:solidFill>
                  <a:srgbClr val="13294B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September 17, 2026</a:t>
            </a:r>
          </a:p>
        </p:txBody>
      </p:sp>
    </p:spTree>
    <p:extLst>
      <p:ext uri="{BB962C8B-B14F-4D97-AF65-F5344CB8AC3E}">
        <p14:creationId xmlns:p14="http://schemas.microsoft.com/office/powerpoint/2010/main" val="27271176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492054-F12C-43B9-FF2F-7CFBCC2ECA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41B341-10B8-18CC-9CE3-7A7C06A995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732" y="792637"/>
            <a:ext cx="5594268" cy="608652"/>
          </a:xfrm>
        </p:spPr>
        <p:txBody>
          <a:bodyPr/>
          <a:lstStyle/>
          <a:p>
            <a:r>
              <a:rPr lang="en-US" sz="2800" b="1" dirty="0"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Lynn Fisher, USC Chair 26/27 </a:t>
            </a:r>
          </a:p>
        </p:txBody>
      </p:sp>
      <p:pic>
        <p:nvPicPr>
          <p:cNvPr id="3" name="Picture 2" descr="Image of Lynn Fisher">
            <a:extLst>
              <a:ext uri="{FF2B5EF4-FFF2-40B4-BE49-F238E27FC236}">
                <a16:creationId xmlns:a16="http://schemas.microsoft.com/office/drawing/2014/main" id="{9854CF1C-1FE8-0399-CE87-C79AC543B54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414"/>
          <a:stretch>
            <a:fillRect/>
          </a:stretch>
        </p:blipFill>
        <p:spPr>
          <a:xfrm>
            <a:off x="605640" y="1555599"/>
            <a:ext cx="2600697" cy="3746802"/>
          </a:xfrm>
          <a:prstGeom prst="rect">
            <a:avLst/>
          </a:prstGeo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DD4129-1146-3A9B-0C8E-55DE4ADAF0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15096" y="1555599"/>
            <a:ext cx="7849590" cy="4516689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000" dirty="0"/>
              <a:t>Professor, Anthropology &amp; Archaeology, UIS</a:t>
            </a:r>
          </a:p>
          <a:p>
            <a:pPr>
              <a:lnSpc>
                <a:spcPct val="100000"/>
              </a:lnSpc>
            </a:pPr>
            <a:r>
              <a:rPr lang="en-US" sz="2000" dirty="0"/>
              <a:t>Sociology/Anthropology Department</a:t>
            </a:r>
          </a:p>
          <a:p>
            <a:pPr>
              <a:lnSpc>
                <a:spcPct val="100000"/>
              </a:lnSpc>
            </a:pPr>
            <a:r>
              <a:rPr lang="en-US" sz="2000" dirty="0"/>
              <a:t>Ph.D., University of Michigan; B.A. Oberlin College</a:t>
            </a:r>
          </a:p>
          <a:p>
            <a:pPr>
              <a:lnSpc>
                <a:spcPct val="100000"/>
              </a:lnSpc>
            </a:pPr>
            <a:r>
              <a:rPr lang="en-US" sz="2000" dirty="0"/>
              <a:t>Teaching: archaeology, world prehistory, biological &amp; general anthropology; emphasis: hands-on, research skills </a:t>
            </a:r>
          </a:p>
          <a:p>
            <a:pPr>
              <a:lnSpc>
                <a:spcPct val="100000"/>
              </a:lnSpc>
            </a:pPr>
            <a:r>
              <a:rPr lang="en-US" sz="2000" dirty="0"/>
              <a:t>Research: social change and technology in Neolithic farming societies, Germany; current focus: flint mines </a:t>
            </a:r>
          </a:p>
          <a:p>
            <a:pPr>
              <a:lnSpc>
                <a:spcPct val="100000"/>
              </a:lnSpc>
            </a:pPr>
            <a:r>
              <a:rPr lang="en-US" sz="2000" dirty="0"/>
              <a:t>Service: former chair of UIS Campus Senate, former department chair</a:t>
            </a:r>
          </a:p>
          <a:p>
            <a:pPr>
              <a:lnSpc>
                <a:spcPct val="100000"/>
              </a:lnSpc>
            </a:pPr>
            <a:r>
              <a:rPr lang="en-US" sz="2000" dirty="0"/>
              <a:t>About UIS: liberal arts focus, small class size, ability to pursue research interests</a:t>
            </a:r>
          </a:p>
          <a:p>
            <a:pPr>
              <a:lnSpc>
                <a:spcPct val="100000"/>
              </a:lnSpc>
            </a:pPr>
            <a:endParaRPr lang="en-US" sz="2200" dirty="0"/>
          </a:p>
          <a:p>
            <a:pPr>
              <a:lnSpc>
                <a:spcPct val="100000"/>
              </a:lnSpc>
            </a:pPr>
            <a:endParaRPr lang="en-US" sz="2200" dirty="0"/>
          </a:p>
          <a:p>
            <a:endParaRPr lang="en-US" i="1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B02877-5CB0-3FA9-5AEA-AE85B09CD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4CD41-BD61-1A45-8304-02EAFE2650D3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10352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6A8239-802B-E28D-AF6F-8191A18F9A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851358-BDED-4C9E-15A2-A9B354686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6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University Senates Conference (USC)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7800250-9D8F-50A6-0A13-FF003E5009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4CD41-BD61-1A45-8304-02EAFE2650D3}" type="slidenum">
              <a:rPr lang="en-US" smtClean="0"/>
              <a:t>3</a:t>
            </a:fld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3A4C1C5-2C02-A398-0D76-372370A82F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1976039"/>
            <a:ext cx="9985248" cy="4028123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1200"/>
              </a:spcBef>
            </a:pPr>
            <a:r>
              <a:rPr lang="en-US" sz="2400" dirty="0"/>
              <a:t>Provides a link between the senates of the three universities</a:t>
            </a:r>
          </a:p>
          <a:p>
            <a:pPr lvl="1">
              <a:lnSpc>
                <a:spcPct val="100000"/>
              </a:lnSpc>
              <a:spcBef>
                <a:spcPts val="1200"/>
              </a:spcBef>
            </a:pPr>
            <a:r>
              <a:rPr lang="en-US" dirty="0"/>
              <a:t>Review actions of senates</a:t>
            </a:r>
          </a:p>
          <a:p>
            <a:pPr lvl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dirty="0"/>
              <a:t>Promote agreement among the senates in matters of university-wide relevance</a:t>
            </a:r>
          </a:p>
          <a:p>
            <a:pPr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2400" dirty="0"/>
              <a:t>Advises on revisions to the </a:t>
            </a:r>
            <a:r>
              <a:rPr lang="en-US" sz="2400" i="1" dirty="0"/>
              <a:t>Statutes</a:t>
            </a:r>
            <a:r>
              <a:rPr lang="en-US" sz="2400" dirty="0"/>
              <a:t> and </a:t>
            </a:r>
            <a:r>
              <a:rPr lang="en-US" sz="2400" i="1" dirty="0"/>
              <a:t>General Rules</a:t>
            </a:r>
          </a:p>
          <a:p>
            <a:pPr>
              <a:lnSpc>
                <a:spcPct val="100000"/>
              </a:lnSpc>
              <a:spcBef>
                <a:spcPts val="1200"/>
              </a:spcBef>
            </a:pPr>
            <a:r>
              <a:rPr lang="en-US" sz="2400" dirty="0"/>
              <a:t>Acts as an advisory group to the President and the Board of Trustees (through the President)</a:t>
            </a:r>
          </a:p>
          <a:p>
            <a:endParaRPr lang="en-US" i="1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2344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ampus quads">
            <a:extLst>
              <a:ext uri="{FF2B5EF4-FFF2-40B4-BE49-F238E27FC236}">
                <a16:creationId xmlns:a16="http://schemas.microsoft.com/office/drawing/2014/main" id="{A1A68A46-6005-F568-7D3C-DB5DA3F1FF3E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4449407-B1B4-5048-9142-8A5BEA5DC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744280"/>
            <a:ext cx="10439400" cy="882024"/>
          </a:xfrm>
        </p:spPr>
        <p:txBody>
          <a:bodyPr>
            <a:noAutofit/>
          </a:bodyPr>
          <a:lstStyle/>
          <a:p>
            <a:br>
              <a:rPr lang="en-US" sz="3600" dirty="0">
                <a:ea typeface="Verdana" panose="020B0604030504040204" pitchFamily="34" charset="0"/>
                <a:cs typeface="Verdana" panose="020B0604030504040204" pitchFamily="34" charset="0"/>
              </a:rPr>
            </a:br>
            <a:br>
              <a:rPr lang="en-US" sz="3600" dirty="0">
                <a:ea typeface="Verdana" panose="020B0604030504040204" pitchFamily="34" charset="0"/>
                <a:cs typeface="Verdana" panose="020B0604030504040204" pitchFamily="34" charset="0"/>
              </a:rPr>
            </a:br>
            <a:br>
              <a:rPr lang="en-US" sz="3600" dirty="0">
                <a:ea typeface="Verdana" panose="020B0604030504040204" pitchFamily="34" charset="0"/>
                <a:cs typeface="Verdana" panose="020B0604030504040204" pitchFamily="34" charset="0"/>
              </a:rPr>
            </a:br>
            <a:br>
              <a:rPr lang="en-US" sz="3600" dirty="0">
                <a:ea typeface="Verdana" panose="020B0604030504040204" pitchFamily="34" charset="0"/>
                <a:cs typeface="Verdana" panose="020B0604030504040204" pitchFamily="34" charset="0"/>
              </a:rPr>
            </a:br>
            <a:br>
              <a:rPr lang="en-US" sz="3600" dirty="0"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sz="36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USC and the Senates</a:t>
            </a:r>
            <a:r>
              <a:rPr lang="en-US" sz="3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91A45B-B95D-604B-9A75-185C065AE8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1817679"/>
            <a:ext cx="8936965" cy="4347296"/>
          </a:xfrm>
        </p:spPr>
        <p:txBody>
          <a:bodyPr>
            <a:noAutofit/>
          </a:bodyPr>
          <a:lstStyle/>
          <a:p>
            <a:pPr marL="457200" lvl="1" indent="-223838">
              <a:lnSpc>
                <a:spcPct val="120000"/>
              </a:lnSpc>
              <a:spcBef>
                <a:spcPts val="1800"/>
              </a:spcBef>
            </a:pPr>
            <a:r>
              <a:rPr lang="en-US" dirty="0"/>
              <a:t>USC members are elected representatives of their senates</a:t>
            </a:r>
          </a:p>
          <a:p>
            <a:pPr marL="457200" lvl="1" indent="-223838">
              <a:lnSpc>
                <a:spcPct val="120000"/>
              </a:lnSpc>
              <a:spcBef>
                <a:spcPts val="1800"/>
              </a:spcBef>
            </a:pPr>
            <a:r>
              <a:rPr lang="en-US" b="1" dirty="0"/>
              <a:t>Senates </a:t>
            </a:r>
            <a:r>
              <a:rPr lang="en-US" b="1" dirty="0">
                <a:solidFill>
                  <a:srgbClr val="0556A5"/>
                </a:solidFill>
              </a:rPr>
              <a:t>exercise legislative functions in matters of educational policy</a:t>
            </a:r>
          </a:p>
          <a:p>
            <a:pPr marL="457200" lvl="1" indent="-223838">
              <a:lnSpc>
                <a:spcPct val="120000"/>
              </a:lnSpc>
              <a:spcBef>
                <a:spcPts val="1800"/>
              </a:spcBef>
            </a:pPr>
            <a:r>
              <a:rPr lang="en-US" b="1" dirty="0"/>
              <a:t>Each senate has its </a:t>
            </a:r>
            <a:r>
              <a:rPr lang="en-US" b="1" dirty="0">
                <a:solidFill>
                  <a:srgbClr val="0556A5"/>
                </a:solidFill>
              </a:rPr>
              <a:t>own bylaws and committee structures (Executive </a:t>
            </a:r>
            <a:r>
              <a:rPr lang="en-US" b="1" dirty="0"/>
              <a:t>C</a:t>
            </a:r>
            <a:r>
              <a:rPr lang="en-US" b="1" dirty="0">
                <a:solidFill>
                  <a:srgbClr val="0556A5"/>
                </a:solidFill>
              </a:rPr>
              <a:t>ommittee, Academic </a:t>
            </a:r>
            <a:r>
              <a:rPr lang="en-US" b="1" dirty="0"/>
              <a:t>F</a:t>
            </a:r>
            <a:r>
              <a:rPr lang="en-US" b="1" dirty="0">
                <a:solidFill>
                  <a:srgbClr val="0556A5"/>
                </a:solidFill>
              </a:rPr>
              <a:t>reedom &amp; </a:t>
            </a:r>
            <a:r>
              <a:rPr lang="en-US" b="1" dirty="0"/>
              <a:t>T</a:t>
            </a:r>
            <a:r>
              <a:rPr lang="en-US" b="1" dirty="0">
                <a:solidFill>
                  <a:srgbClr val="0556A5"/>
                </a:solidFill>
              </a:rPr>
              <a:t>enure, L</a:t>
            </a:r>
            <a:r>
              <a:rPr lang="en-US" b="1" dirty="0"/>
              <a:t>ibrary, Student Discipline, and more</a:t>
            </a:r>
            <a:r>
              <a:rPr lang="en-US" b="1" dirty="0">
                <a:solidFill>
                  <a:srgbClr val="0556A5"/>
                </a:solidFill>
              </a:rPr>
              <a:t>)</a:t>
            </a:r>
          </a:p>
          <a:p>
            <a:pPr marL="457200" lvl="1" indent="-223838">
              <a:lnSpc>
                <a:spcPct val="120000"/>
              </a:lnSpc>
              <a:spcBef>
                <a:spcPts val="1800"/>
              </a:spcBef>
            </a:pPr>
            <a:r>
              <a:rPr lang="en-US" b="1" dirty="0"/>
              <a:t>Senates represent faculty, students, and staff</a:t>
            </a:r>
            <a:endParaRPr lang="en-US" b="1" dirty="0">
              <a:solidFill>
                <a:srgbClr val="0556A5"/>
              </a:solidFill>
            </a:endParaRPr>
          </a:p>
          <a:p>
            <a:pPr marL="457200" lvl="1" indent="-223838">
              <a:lnSpc>
                <a:spcPct val="120000"/>
              </a:lnSpc>
            </a:pPr>
            <a:endParaRPr lang="en-US" b="1" dirty="0">
              <a:solidFill>
                <a:srgbClr val="0556A5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9F7824-4F0A-4BBE-8B76-DBDC583AD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4CD41-BD61-1A45-8304-02EAFE2650D3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26336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449407-B1B4-5048-9142-8A5BEA5DC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585880"/>
            <a:ext cx="10439400" cy="882024"/>
          </a:xfrm>
        </p:spPr>
        <p:txBody>
          <a:bodyPr>
            <a:noAutofit/>
          </a:bodyPr>
          <a:lstStyle/>
          <a:p>
            <a:pPr algn="ctr"/>
            <a:br>
              <a:rPr lang="en-US" sz="3600" dirty="0">
                <a:ea typeface="Verdana" panose="020B0604030504040204" pitchFamily="34" charset="0"/>
                <a:cs typeface="Verdana" panose="020B0604030504040204" pitchFamily="34" charset="0"/>
              </a:rPr>
            </a:br>
            <a:br>
              <a:rPr lang="en-US" sz="3600" dirty="0">
                <a:ea typeface="Verdana" panose="020B0604030504040204" pitchFamily="34" charset="0"/>
                <a:cs typeface="Verdana" panose="020B0604030504040204" pitchFamily="34" charset="0"/>
              </a:rPr>
            </a:br>
            <a:br>
              <a:rPr lang="en-US" sz="3600" dirty="0">
                <a:ea typeface="Verdana" panose="020B0604030504040204" pitchFamily="34" charset="0"/>
                <a:cs typeface="Verdana" panose="020B0604030504040204" pitchFamily="34" charset="0"/>
              </a:rPr>
            </a:br>
            <a:br>
              <a:rPr lang="en-US" sz="3600" dirty="0">
                <a:ea typeface="Verdana" panose="020B0604030504040204" pitchFamily="34" charset="0"/>
                <a:cs typeface="Verdana" panose="020B0604030504040204" pitchFamily="34" charset="0"/>
              </a:rPr>
            </a:br>
            <a:br>
              <a:rPr lang="en-US" sz="3600" dirty="0"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dirty="0">
                <a:ea typeface="Verdana" panose="020B0604030504040204" pitchFamily="34" charset="0"/>
                <a:cs typeface="Verdana" panose="020B0604030504040204" pitchFamily="34" charset="0"/>
              </a:rPr>
              <a:t>USC Membership 2026-2027</a:t>
            </a:r>
            <a:endParaRPr lang="en-US" sz="3600" dirty="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9F7824-4F0A-4BBE-8B76-DBDC583AD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4CD41-BD61-1A45-8304-02EAFE2650D3}" type="slidenum">
              <a:rPr lang="en-US" smtClean="0"/>
              <a:t>5</a:t>
            </a:fld>
            <a:endParaRPr lang="en-US" dirty="0"/>
          </a:p>
        </p:txBody>
      </p:sp>
      <p:graphicFrame>
        <p:nvGraphicFramePr>
          <p:cNvPr id="10" name="Content Placeholder 5">
            <a:extLst>
              <a:ext uri="{FF2B5EF4-FFF2-40B4-BE49-F238E27FC236}">
                <a16:creationId xmlns:a16="http://schemas.microsoft.com/office/drawing/2014/main" id="{7F396A6A-A9D5-44C2-77C1-44DA55F83C8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26272117"/>
              </p:ext>
            </p:extLst>
          </p:nvPr>
        </p:nvGraphicFramePr>
        <p:xfrm>
          <a:off x="1056711" y="1673386"/>
          <a:ext cx="10078578" cy="441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595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595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595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5274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Lato Black" panose="020F0502020204030203" pitchFamily="34" charset="0"/>
                          <a:ea typeface="Lato Black" panose="020F0502020204030203" pitchFamily="34" charset="0"/>
                          <a:cs typeface="Lato Black" panose="020F0502020204030203" pitchFamily="34" charset="0"/>
                        </a:rPr>
                        <a:t>UIC</a:t>
                      </a:r>
                    </a:p>
                  </a:txBody>
                  <a:tcPr marL="274320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Lato Black" panose="020F0502020204030203" pitchFamily="34" charset="0"/>
                          <a:ea typeface="Lato Black" panose="020F0502020204030203" pitchFamily="34" charset="0"/>
                          <a:cs typeface="Lato Black" panose="020F0502020204030203" pitchFamily="34" charset="0"/>
                        </a:rPr>
                        <a:t>UIS</a:t>
                      </a:r>
                    </a:p>
                  </a:txBody>
                  <a:tcPr marL="274320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Lato Black" panose="020F0502020204030203" pitchFamily="34" charset="0"/>
                          <a:ea typeface="Lato Black" panose="020F0502020204030203" pitchFamily="34" charset="0"/>
                          <a:cs typeface="Lato Black" panose="020F0502020204030203" pitchFamily="34" charset="0"/>
                        </a:rPr>
                        <a:t>UIUC</a:t>
                      </a:r>
                    </a:p>
                  </a:txBody>
                  <a:tcPr marL="274320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4571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003366"/>
                          </a:solidFill>
                          <a:latin typeface="Lato Black" panose="020F0502020204030203" pitchFamily="34" charset="0"/>
                          <a:ea typeface="Lato Black" panose="020F0502020204030203" pitchFamily="34" charset="0"/>
                          <a:cs typeface="Lato Black" panose="020F0502020204030203" pitchFamily="34" charset="0"/>
                        </a:rPr>
                        <a:t>Annette Carmichael</a:t>
                      </a:r>
                    </a:p>
                  </a:txBody>
                  <a:tcPr marL="274320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003366"/>
                          </a:solidFill>
                          <a:latin typeface="Lato Black" panose="020F0502020204030203" pitchFamily="34" charset="0"/>
                          <a:ea typeface="Lato Black" panose="020F0502020204030203" pitchFamily="34" charset="0"/>
                          <a:cs typeface="Lato Black" panose="020F0502020204030203" pitchFamily="34" charset="0"/>
                        </a:rPr>
                        <a:t>Kristi Barnwell</a:t>
                      </a:r>
                    </a:p>
                  </a:txBody>
                  <a:tcPr marL="274320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003366"/>
                          </a:solidFill>
                          <a:latin typeface="Lato Black" panose="020F0502020204030203" pitchFamily="34" charset="0"/>
                          <a:ea typeface="Lato Black" panose="020F0502020204030203" pitchFamily="34" charset="0"/>
                          <a:cs typeface="Lato Black" panose="020F0502020204030203" pitchFamily="34" charset="0"/>
                        </a:rPr>
                        <a:t>Kate Clancy</a:t>
                      </a:r>
                    </a:p>
                  </a:txBody>
                  <a:tcPr marL="274320"/>
                </a:tc>
                <a:extLst>
                  <a:ext uri="{0D108BD9-81ED-4DB2-BD59-A6C34878D82A}">
                    <a16:rowId xmlns:a16="http://schemas.microsoft.com/office/drawing/2014/main" val="287131128"/>
                  </a:ext>
                </a:extLst>
              </a:tr>
              <a:tr h="394571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003366"/>
                          </a:solidFill>
                          <a:latin typeface="Lato Black" panose="020F0502020204030203" pitchFamily="34" charset="0"/>
                          <a:ea typeface="Lato Black" panose="020F0502020204030203" pitchFamily="34" charset="0"/>
                          <a:cs typeface="Lato Black" panose="020F0502020204030203" pitchFamily="34" charset="0"/>
                        </a:rPr>
                        <a:t>Larry Danziger</a:t>
                      </a:r>
                    </a:p>
                  </a:txBody>
                  <a:tcPr marL="27432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3366"/>
                          </a:solidFill>
                          <a:latin typeface="Lato Black" panose="020F0502020204030203" pitchFamily="34" charset="0"/>
                          <a:ea typeface="Lato Black" panose="020F0502020204030203" pitchFamily="34" charset="0"/>
                          <a:cs typeface="Lato Black" panose="020F0502020204030203" pitchFamily="34" charset="0"/>
                        </a:rPr>
                        <a:t>Lynn Fisher</a:t>
                      </a:r>
                    </a:p>
                  </a:txBody>
                  <a:tcPr marL="27432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3366"/>
                          </a:solidFill>
                          <a:latin typeface="Lato Black" panose="020F0502020204030203" pitchFamily="34" charset="0"/>
                          <a:ea typeface="Lato Black" panose="020F0502020204030203" pitchFamily="34" charset="0"/>
                          <a:cs typeface="Lato Black" panose="020F0502020204030203" pitchFamily="34" charset="0"/>
                        </a:rPr>
                        <a:t>Toni Gist</a:t>
                      </a:r>
                    </a:p>
                  </a:txBody>
                  <a:tcPr marL="27432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4571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003366"/>
                          </a:solidFill>
                          <a:latin typeface="Lato Black" panose="020F0502020204030203" pitchFamily="34" charset="0"/>
                          <a:ea typeface="Lato Black" panose="020F0502020204030203" pitchFamily="34" charset="0"/>
                          <a:cs typeface="Lato Black" panose="020F0502020204030203" pitchFamily="34" charset="0"/>
                        </a:rPr>
                        <a:t>Sandra</a:t>
                      </a:r>
                      <a:r>
                        <a:rPr lang="en-US" sz="2000" baseline="0" dirty="0">
                          <a:solidFill>
                            <a:srgbClr val="003366"/>
                          </a:solidFill>
                          <a:latin typeface="Lato Black" panose="020F0502020204030203" pitchFamily="34" charset="0"/>
                          <a:ea typeface="Lato Black" panose="020F0502020204030203" pitchFamily="34" charset="0"/>
                          <a:cs typeface="Lato Black" panose="020F0502020204030203" pitchFamily="34" charset="0"/>
                        </a:rPr>
                        <a:t> De Groote</a:t>
                      </a:r>
                      <a:endParaRPr lang="en-US" sz="2000" dirty="0">
                        <a:solidFill>
                          <a:srgbClr val="003366"/>
                        </a:solidFill>
                        <a:latin typeface="Lato Black" panose="020F0502020204030203" pitchFamily="34" charset="0"/>
                        <a:ea typeface="Lato Black" panose="020F0502020204030203" pitchFamily="34" charset="0"/>
                        <a:cs typeface="Lato Black" panose="020F0502020204030203" pitchFamily="34" charset="0"/>
                      </a:endParaRPr>
                    </a:p>
                  </a:txBody>
                  <a:tcPr marL="27432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3366"/>
                          </a:solidFill>
                          <a:latin typeface="Lato Black" panose="020F0502020204030203" pitchFamily="34" charset="0"/>
                          <a:ea typeface="Lato Black" panose="020F0502020204030203" pitchFamily="34" charset="0"/>
                          <a:cs typeface="Lato Black" panose="020F0502020204030203" pitchFamily="34" charset="0"/>
                        </a:rPr>
                        <a:t>Matt Geras</a:t>
                      </a:r>
                    </a:p>
                  </a:txBody>
                  <a:tcPr marL="274320"/>
                </a:tc>
                <a:tc>
                  <a:txBody>
                    <a:bodyPr/>
                    <a:lstStyle/>
                    <a:p>
                      <a:r>
                        <a:rPr lang="en-US" sz="2000" baseline="0" dirty="0">
                          <a:solidFill>
                            <a:srgbClr val="003366"/>
                          </a:solidFill>
                          <a:latin typeface="Lato Black" panose="020F0502020204030203" pitchFamily="34" charset="0"/>
                          <a:ea typeface="Lato Black" panose="020F0502020204030203" pitchFamily="34" charset="0"/>
                          <a:cs typeface="Lato Black" panose="020F0502020204030203" pitchFamily="34" charset="0"/>
                        </a:rPr>
                        <a:t>Holly </a:t>
                      </a:r>
                      <a:r>
                        <a:rPr lang="en-US" sz="2000" baseline="0" dirty="0" err="1">
                          <a:solidFill>
                            <a:srgbClr val="003366"/>
                          </a:solidFill>
                          <a:latin typeface="Lato Black" panose="020F0502020204030203" pitchFamily="34" charset="0"/>
                          <a:ea typeface="Lato Black" panose="020F0502020204030203" pitchFamily="34" charset="0"/>
                          <a:cs typeface="Lato Black" panose="020F0502020204030203" pitchFamily="34" charset="0"/>
                        </a:rPr>
                        <a:t>Golecki</a:t>
                      </a:r>
                      <a:endParaRPr lang="en-US" sz="2000" baseline="0" dirty="0">
                        <a:solidFill>
                          <a:srgbClr val="003366"/>
                        </a:solidFill>
                        <a:latin typeface="Lato Black" panose="020F0502020204030203" pitchFamily="34" charset="0"/>
                        <a:ea typeface="Lato Black" panose="020F0502020204030203" pitchFamily="34" charset="0"/>
                        <a:cs typeface="Lato Black" panose="020F0502020204030203" pitchFamily="34" charset="0"/>
                      </a:endParaRPr>
                    </a:p>
                  </a:txBody>
                  <a:tcPr marL="27432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4571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003366"/>
                          </a:solidFill>
                          <a:latin typeface="Lato Black" panose="020F0502020204030203" pitchFamily="34" charset="0"/>
                          <a:ea typeface="Lato Black" panose="020F0502020204030203" pitchFamily="34" charset="0"/>
                          <a:cs typeface="Lato Black" panose="020F0502020204030203" pitchFamily="34" charset="0"/>
                        </a:rPr>
                        <a:t>Danilo Erricolo</a:t>
                      </a:r>
                    </a:p>
                  </a:txBody>
                  <a:tcPr marL="274320"/>
                </a:tc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rgbClr val="003366"/>
                        </a:solidFill>
                        <a:latin typeface="Lato Black" panose="020F0502020204030203" pitchFamily="34" charset="0"/>
                        <a:ea typeface="Lato Black" panose="020F0502020204030203" pitchFamily="34" charset="0"/>
                        <a:cs typeface="Lato Black" panose="020F0502020204030203" pitchFamily="34" charset="0"/>
                      </a:endParaRPr>
                    </a:p>
                  </a:txBody>
                  <a:tcPr marL="274320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003366"/>
                          </a:solidFill>
                          <a:latin typeface="Lato Black" panose="020F0502020204030203" pitchFamily="34" charset="0"/>
                          <a:ea typeface="Lato Black" panose="020F0502020204030203" pitchFamily="34" charset="0"/>
                          <a:cs typeface="Lato Black" panose="020F0502020204030203" pitchFamily="34" charset="0"/>
                        </a:rPr>
                        <a:t>Linda Herrera</a:t>
                      </a:r>
                    </a:p>
                  </a:txBody>
                  <a:tcPr marL="27432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4571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003366"/>
                          </a:solidFill>
                          <a:latin typeface="Lato Black" panose="020F0502020204030203" pitchFamily="34" charset="0"/>
                          <a:ea typeface="Lato Black" panose="020F0502020204030203" pitchFamily="34" charset="0"/>
                          <a:cs typeface="Lato Black" panose="020F0502020204030203" pitchFamily="34" charset="0"/>
                        </a:rPr>
                        <a:t>Kate Floros</a:t>
                      </a:r>
                    </a:p>
                  </a:txBody>
                  <a:tcPr marL="274320"/>
                </a:tc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rgbClr val="003366"/>
                        </a:solidFill>
                        <a:latin typeface="Lato Black" panose="020F0502020204030203" pitchFamily="34" charset="0"/>
                        <a:ea typeface="Lato Black" panose="020F0502020204030203" pitchFamily="34" charset="0"/>
                        <a:cs typeface="Lato Black" panose="020F0502020204030203" pitchFamily="34" charset="0"/>
                      </a:endParaRPr>
                    </a:p>
                  </a:txBody>
                  <a:tcPr marL="27432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3366"/>
                          </a:solidFill>
                          <a:latin typeface="Lato Black" panose="020F0502020204030203" pitchFamily="34" charset="0"/>
                          <a:ea typeface="Lato Black" panose="020F0502020204030203" pitchFamily="34" charset="0"/>
                          <a:cs typeface="Lato Black" panose="020F0502020204030203" pitchFamily="34" charset="0"/>
                        </a:rPr>
                        <a:t>Rob Kar</a:t>
                      </a:r>
                    </a:p>
                  </a:txBody>
                  <a:tcPr marL="27432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4571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003366"/>
                          </a:solidFill>
                          <a:latin typeface="Lato Black" panose="020F0502020204030203" pitchFamily="34" charset="0"/>
                          <a:ea typeface="Lato Black" panose="020F0502020204030203" pitchFamily="34" charset="0"/>
                          <a:cs typeface="Lato Black" panose="020F0502020204030203" pitchFamily="34" charset="0"/>
                        </a:rPr>
                        <a:t>Steven Schwinn</a:t>
                      </a:r>
                    </a:p>
                  </a:txBody>
                  <a:tcPr marL="274320"/>
                </a:tc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rgbClr val="003366"/>
                        </a:solidFill>
                        <a:latin typeface="Lato Black" panose="020F0502020204030203" pitchFamily="34" charset="0"/>
                        <a:ea typeface="Lato Black" panose="020F0502020204030203" pitchFamily="34" charset="0"/>
                        <a:cs typeface="Lato Black" panose="020F0502020204030203" pitchFamily="34" charset="0"/>
                      </a:endParaRPr>
                    </a:p>
                  </a:txBody>
                  <a:tcPr marL="274320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003366"/>
                          </a:solidFill>
                          <a:latin typeface="Lato Black" panose="020F0502020204030203" pitchFamily="34" charset="0"/>
                          <a:ea typeface="Lato Black" panose="020F0502020204030203" pitchFamily="34" charset="0"/>
                          <a:cs typeface="Lato Black" panose="020F0502020204030203" pitchFamily="34" charset="0"/>
                        </a:rPr>
                        <a:t>William Maher</a:t>
                      </a:r>
                    </a:p>
                  </a:txBody>
                  <a:tcPr marL="27432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45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3366"/>
                          </a:solidFill>
                          <a:latin typeface="Lato Black" panose="020F0502020204030203" pitchFamily="34" charset="0"/>
                          <a:ea typeface="Lato Black" panose="020F0502020204030203" pitchFamily="34" charset="0"/>
                          <a:cs typeface="Lato Black" panose="020F0502020204030203" pitchFamily="34" charset="0"/>
                        </a:rPr>
                        <a:t>Donald Wink</a:t>
                      </a:r>
                    </a:p>
                  </a:txBody>
                  <a:tcPr marL="274320"/>
                </a:tc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rgbClr val="003366"/>
                        </a:solidFill>
                        <a:latin typeface="Lato Black" panose="020F0502020204030203" pitchFamily="34" charset="0"/>
                        <a:ea typeface="Lato Black" panose="020F0502020204030203" pitchFamily="34" charset="0"/>
                        <a:cs typeface="Lato Black" panose="020F0502020204030203" pitchFamily="34" charset="0"/>
                      </a:endParaRPr>
                    </a:p>
                  </a:txBody>
                  <a:tcPr marL="274320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003366"/>
                          </a:solidFill>
                          <a:latin typeface="Lato Black" panose="020F0502020204030203" pitchFamily="34" charset="0"/>
                          <a:ea typeface="Lato Black" panose="020F0502020204030203" pitchFamily="34" charset="0"/>
                          <a:cs typeface="Lato Black" panose="020F0502020204030203" pitchFamily="34" charset="0"/>
                        </a:rPr>
                        <a:t>Linda Moorhouse</a:t>
                      </a:r>
                    </a:p>
                  </a:txBody>
                  <a:tcPr marL="27432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4571"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rgbClr val="003366"/>
                        </a:solidFill>
                        <a:latin typeface="Lato Black" panose="020F0502020204030203" pitchFamily="34" charset="0"/>
                        <a:ea typeface="Lato Black" panose="020F0502020204030203" pitchFamily="34" charset="0"/>
                        <a:cs typeface="Lato Black" panose="020F0502020204030203" pitchFamily="34" charset="0"/>
                      </a:endParaRPr>
                    </a:p>
                  </a:txBody>
                  <a:tcPr marL="274320"/>
                </a:tc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rgbClr val="003366"/>
                        </a:solidFill>
                        <a:latin typeface="Lato Black" panose="020F0502020204030203" pitchFamily="34" charset="0"/>
                        <a:ea typeface="Lato Black" panose="020F0502020204030203" pitchFamily="34" charset="0"/>
                        <a:cs typeface="Lato Black" panose="020F0502020204030203" pitchFamily="34" charset="0"/>
                      </a:endParaRPr>
                    </a:p>
                  </a:txBody>
                  <a:tcPr marL="274320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003366"/>
                          </a:solidFill>
                          <a:latin typeface="Lato Black" panose="020F0502020204030203" pitchFamily="34" charset="0"/>
                          <a:ea typeface="Lato Black" panose="020F0502020204030203" pitchFamily="34" charset="0"/>
                          <a:cs typeface="Lato Black" panose="020F0502020204030203" pitchFamily="34" charset="0"/>
                        </a:rPr>
                        <a:t>Neil Pearson</a:t>
                      </a:r>
                    </a:p>
                  </a:txBody>
                  <a:tcPr marL="27432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4571"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rgbClr val="003366"/>
                        </a:solidFill>
                        <a:latin typeface="Lato Black" panose="020F0502020204030203" pitchFamily="34" charset="0"/>
                        <a:ea typeface="Lato Black" panose="020F0502020204030203" pitchFamily="34" charset="0"/>
                        <a:cs typeface="Lato Black" panose="020F0502020204030203" pitchFamily="34" charset="0"/>
                      </a:endParaRPr>
                    </a:p>
                  </a:txBody>
                  <a:tcPr marL="274320"/>
                </a:tc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rgbClr val="003366"/>
                        </a:solidFill>
                        <a:latin typeface="Lato Black" panose="020F0502020204030203" pitchFamily="34" charset="0"/>
                        <a:ea typeface="Lato Black" panose="020F0502020204030203" pitchFamily="34" charset="0"/>
                        <a:cs typeface="Lato Black" panose="020F0502020204030203" pitchFamily="34" charset="0"/>
                      </a:endParaRPr>
                    </a:p>
                  </a:txBody>
                  <a:tcPr marL="274320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003366"/>
                          </a:solidFill>
                          <a:latin typeface="Lato Black" panose="020F0502020204030203" pitchFamily="34" charset="0"/>
                          <a:ea typeface="Lato Black" panose="020F0502020204030203" pitchFamily="34" charset="0"/>
                          <a:cs typeface="Lato Black" panose="020F0502020204030203" pitchFamily="34" charset="0"/>
                        </a:rPr>
                        <a:t>Charles Roseman</a:t>
                      </a:r>
                    </a:p>
                  </a:txBody>
                  <a:tcPr marL="27432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4571"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rgbClr val="003366"/>
                        </a:solidFill>
                        <a:latin typeface="Lato Black" panose="020F0502020204030203" pitchFamily="34" charset="0"/>
                        <a:ea typeface="Lato Black" panose="020F0502020204030203" pitchFamily="34" charset="0"/>
                        <a:cs typeface="Lato Black" panose="020F0502020204030203" pitchFamily="34" charset="0"/>
                      </a:endParaRPr>
                    </a:p>
                  </a:txBody>
                  <a:tcPr marL="274320"/>
                </a:tc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rgbClr val="003366"/>
                        </a:solidFill>
                        <a:latin typeface="Lato Black" panose="020F0502020204030203" pitchFamily="34" charset="0"/>
                        <a:ea typeface="Lato Black" panose="020F0502020204030203" pitchFamily="34" charset="0"/>
                        <a:cs typeface="Lato Black" panose="020F0502020204030203" pitchFamily="34" charset="0"/>
                      </a:endParaRPr>
                    </a:p>
                  </a:txBody>
                  <a:tcPr marL="274320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003366"/>
                          </a:solidFill>
                          <a:latin typeface="Lato Black" panose="020F0502020204030203" pitchFamily="34" charset="0"/>
                          <a:ea typeface="Lato Black" panose="020F0502020204030203" pitchFamily="34" charset="0"/>
                          <a:cs typeface="Lato Black" panose="020F0502020204030203" pitchFamily="34" charset="0"/>
                        </a:rPr>
                        <a:t>Josie Rudolphi</a:t>
                      </a:r>
                    </a:p>
                  </a:txBody>
                  <a:tcPr marL="27432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54225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E0A09-673D-669A-0F10-F555A1F063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365125"/>
            <a:ext cx="10439400" cy="938075"/>
          </a:xfrm>
        </p:spPr>
        <p:txBody>
          <a:bodyPr/>
          <a:lstStyle/>
          <a:p>
            <a:pPr algn="ctr"/>
            <a:r>
              <a:rPr lang="en-US" dirty="0">
                <a:ea typeface="Verdana" panose="020B0604030504040204" pitchFamily="34" charset="0"/>
                <a:cs typeface="Verdana" panose="020B0604030504040204" pitchFamily="34" charset="0"/>
              </a:rPr>
              <a:t>USC Committee Structure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0761F9-C086-4D23-FDA5-2A3B158B60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399" y="1580825"/>
            <a:ext cx="5105401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Executive Committee 26/27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Lynn Fisher, Chair (UIS)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Linda Moorhouse, Vice Chair (UIUC)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Kristi Barnwell (UIS)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Sandra De Groote (UIC)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Kate Floros (UIC)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William Maher (UIUC)</a:t>
            </a:r>
          </a:p>
          <a:p>
            <a:endParaRPr lang="en-US" sz="22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295AEA-4C84-9B83-7C39-1F34C753F3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5808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Three Standing Committees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Academic Affairs and Research 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Finance, Budget, and Benefits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Statutes and Governance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90A3E-9526-D741-5809-99D51EB59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4CD41-BD61-1A45-8304-02EAFE2650D3}" type="slidenum">
              <a:rPr lang="en-US" smtClean="0"/>
              <a:t>6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A028705-7C6D-E056-6963-0BBEC4AD46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6096000" y="1684800"/>
            <a:ext cx="0" cy="4247363"/>
          </a:xfrm>
          <a:prstGeom prst="line">
            <a:avLst/>
          </a:prstGeom>
          <a:ln w="12700">
            <a:solidFill>
              <a:srgbClr val="13294B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01932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BE6125C-AC7F-6655-1C92-5218E1371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3D36D64-F515-0E5B-70A8-49EACB4C9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458725"/>
            <a:ext cx="10439400" cy="866075"/>
          </a:xfrm>
        </p:spPr>
        <p:txBody>
          <a:bodyPr/>
          <a:lstStyle/>
          <a:p>
            <a:pPr algn="ctr"/>
            <a:r>
              <a:rPr lang="en-US" dirty="0"/>
              <a:t>Ongoing Activities &amp; AY 26/27 Priorities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7575FE-7E5A-A1EF-F34C-A69DC023F9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09200" y="1519200"/>
            <a:ext cx="10173601" cy="464400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2400" dirty="0"/>
              <a:t>Promoting agreement among senates on proposed revisions to the </a:t>
            </a:r>
            <a:r>
              <a:rPr lang="en-US" sz="2400" i="1" dirty="0"/>
              <a:t>Statutes, </a:t>
            </a:r>
            <a:r>
              <a:rPr lang="en-US" sz="2400" dirty="0"/>
              <a:t>ST-83, ST-91 and more</a:t>
            </a:r>
          </a:p>
          <a:p>
            <a:pPr lvl="1">
              <a:spcAft>
                <a:spcPts val="600"/>
              </a:spcAft>
            </a:pPr>
            <a:r>
              <a:rPr lang="en-US" sz="2000" dirty="0"/>
              <a:t>2024-25: Three senates review and comment on ST-83 (Aug. 24 version)</a:t>
            </a:r>
          </a:p>
          <a:p>
            <a:pPr lvl="1">
              <a:spcAft>
                <a:spcPts val="600"/>
              </a:spcAft>
            </a:pPr>
            <a:r>
              <a:rPr lang="en-US" sz="2000" dirty="0"/>
              <a:t>2025-26: Review senate comments, consult with EVP advisory group</a:t>
            </a:r>
          </a:p>
          <a:p>
            <a:pPr lvl="1">
              <a:spcAft>
                <a:spcPts val="1200"/>
              </a:spcAft>
            </a:pPr>
            <a:r>
              <a:rPr lang="en-US" sz="2000" dirty="0"/>
              <a:t>2026-27: Prepare suggested statutory revisions for senate review</a:t>
            </a:r>
          </a:p>
          <a:p>
            <a:pPr>
              <a:spcAft>
                <a:spcPts val="1200"/>
              </a:spcAft>
            </a:pPr>
            <a:r>
              <a:rPr lang="en-US" sz="2400" dirty="0"/>
              <a:t>Input on System policies shared by President’s office</a:t>
            </a:r>
          </a:p>
          <a:p>
            <a:pPr>
              <a:spcAft>
                <a:spcPts val="1200"/>
              </a:spcAft>
            </a:pPr>
            <a:r>
              <a:rPr lang="en-US" sz="2400" dirty="0"/>
              <a:t>Proposed symposia: Public Education for the Public Good</a:t>
            </a:r>
          </a:p>
          <a:p>
            <a:pPr>
              <a:spcAft>
                <a:spcPts val="600"/>
              </a:spcAft>
            </a:pPr>
            <a:r>
              <a:rPr lang="en-US" sz="2400" dirty="0"/>
              <a:t>USC retreat, Oct. 19-20 – Strengthen shared governance, collaboration across universities to meet current challenges </a:t>
            </a:r>
            <a:endParaRPr lang="en-US" sz="2400" dirty="0">
              <a:highlight>
                <a:srgbClr val="FFFF00"/>
              </a:highlight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B41BC7-134F-BF47-F82C-7560E31F6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4CD41-BD61-1A45-8304-02EAFE2650D3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7175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95F90D18-E7C3-ED94-23CD-93E2220819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19200"/>
            <a:ext cx="10515600" cy="1632434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4400" b="1" cap="none" dirty="0">
                <a:solidFill>
                  <a:schemeClr val="bg1"/>
                </a:solidFill>
                <a:latin typeface="Oswald SemiBold" panose="00000700000000000000" pitchFamily="2" charset="0"/>
              </a:rPr>
              <a:t>To work for the greater good of the University of Illinois and all of its universities.  </a:t>
            </a:r>
            <a:br>
              <a:rPr lang="en-US" sz="3600" cap="none" dirty="0">
                <a:solidFill>
                  <a:schemeClr val="bg1"/>
                </a:solidFill>
              </a:rPr>
            </a:br>
            <a:r>
              <a:rPr lang="en-US" sz="3600" cap="none" dirty="0">
                <a:solidFill>
                  <a:schemeClr val="bg1"/>
                </a:solidFill>
              </a:rPr>
              <a:t>                                                                       </a:t>
            </a:r>
            <a:br>
              <a:rPr lang="en-US" sz="2000" cap="none" dirty="0">
                <a:solidFill>
                  <a:schemeClr val="bg1"/>
                </a:solidFill>
                <a:latin typeface="Oswald Medium" panose="020F0502020204030204" pitchFamily="2" charset="0"/>
              </a:rPr>
            </a:br>
            <a:endParaRPr lang="en-US" sz="3600" dirty="0">
              <a:solidFill>
                <a:schemeClr val="bg1"/>
              </a:solidFill>
              <a:latin typeface="Oswald Medium" panose="020F0502020204030204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7365FB-2BC3-B970-B597-8607552F85DC}"/>
              </a:ext>
            </a:extLst>
          </p:cNvPr>
          <p:cNvSpPr txBox="1"/>
          <p:nvPr/>
        </p:nvSpPr>
        <p:spPr>
          <a:xfrm>
            <a:off x="1399309" y="3395016"/>
            <a:ext cx="93933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i="1" cap="none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We invite Board members to share thoughts and priorities regarding shared governance and the relationship of the Board with USC. </a:t>
            </a:r>
            <a:endParaRPr lang="en-US" sz="2400" i="1" dirty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pSp>
        <p:nvGrpSpPr>
          <p:cNvPr id="8" name="Group 7" descr=" .">
            <a:extLst>
              <a:ext uri="{FF2B5EF4-FFF2-40B4-BE49-F238E27FC236}">
                <a16:creationId xmlns:a16="http://schemas.microsoft.com/office/drawing/2014/main" id="{0F232296-1178-6977-07A7-DE4209465A5F}"/>
              </a:ext>
            </a:extLst>
          </p:cNvPr>
          <p:cNvGrpSpPr/>
          <p:nvPr/>
        </p:nvGrpSpPr>
        <p:grpSpPr>
          <a:xfrm>
            <a:off x="2767013" y="4560450"/>
            <a:ext cx="6657975" cy="1477328"/>
            <a:chOff x="2442482" y="4560450"/>
            <a:chExt cx="6657975" cy="1477328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5390A563-B01D-4A26-3953-6DDA38E48DFB}"/>
                </a:ext>
              </a:extLst>
            </p:cNvPr>
            <p:cNvSpPr txBox="1"/>
            <p:nvPr/>
          </p:nvSpPr>
          <p:spPr>
            <a:xfrm>
              <a:off x="2442482" y="4560450"/>
              <a:ext cx="293370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800" cap="none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Lynn Fisher</a:t>
              </a:r>
            </a:p>
            <a:p>
              <a:pPr algn="r"/>
              <a:r>
                <a:rPr lang="en-US" sz="1800" cap="none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USC Chair   </a:t>
              </a:r>
            </a:p>
            <a:p>
              <a:pPr algn="r"/>
              <a:r>
                <a:rPr lang="en-US" sz="1800" cap="none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Email: lfish1@uis.edu</a:t>
              </a:r>
              <a:br>
                <a:rPr lang="en-US" sz="1800" cap="none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</a:br>
              <a:r>
                <a:rPr lang="en-US" sz="1800" cap="none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Phone: 217.206.7938</a:t>
              </a: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4B7404C7-BE54-DF0B-EE0B-28BF113B6858}"/>
                </a:ext>
              </a:extLst>
            </p:cNvPr>
            <p:cNvSpPr txBox="1"/>
            <p:nvPr/>
          </p:nvSpPr>
          <p:spPr>
            <a:xfrm>
              <a:off x="5576207" y="4560450"/>
              <a:ext cx="3524250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800" cap="none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David Perryn</a:t>
              </a:r>
            </a:p>
            <a:p>
              <a:pPr algn="r"/>
              <a:r>
                <a:rPr lang="en-US" sz="1800" cap="none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USC Administration</a:t>
              </a:r>
            </a:p>
            <a:p>
              <a:pPr algn="r"/>
              <a:r>
                <a:rPr lang="en-US" sz="1800" cap="none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Email: dperryn@uillinois.edu </a:t>
              </a:r>
            </a:p>
            <a:p>
              <a:pPr algn="r"/>
              <a:r>
                <a:rPr lang="en-US" sz="1800" cap="none" dirty="0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Phone: 217.300.7448</a:t>
              </a:r>
            </a:p>
            <a:p>
              <a:pPr algn="r"/>
              <a:endParaRPr lang="en-US" sz="1800" cap="none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BF0D72FD-1A58-8D09-CE61-57CADA53F02F}"/>
              </a:ext>
            </a:extLst>
          </p:cNvPr>
          <p:cNvSpPr txBox="1"/>
          <p:nvPr/>
        </p:nvSpPr>
        <p:spPr>
          <a:xfrm>
            <a:off x="838200" y="6296978"/>
            <a:ext cx="40559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University Senates Conference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BFC1377-20C0-71AA-70E1-019A835FF3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3947160" y="1214928"/>
            <a:ext cx="4297680" cy="182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solidFill>
                <a:schemeClr val="bg1"/>
              </a:solidFill>
              <a:highlight>
                <a:srgbClr val="E8E9EA"/>
              </a:highlight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68FA74-54F1-D0E5-BFE6-2726EC52885F}"/>
              </a:ext>
            </a:extLst>
          </p:cNvPr>
          <p:cNvSpPr txBox="1"/>
          <p:nvPr/>
        </p:nvSpPr>
        <p:spPr>
          <a:xfrm>
            <a:off x="3048600" y="646784"/>
            <a:ext cx="60948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solidFill>
                  <a:srgbClr val="FFFFFF"/>
                </a:solidFill>
                <a:latin typeface="Oswald Medium" panose="020F0502020204030204" pitchFamily="2" charset="0"/>
              </a:rPr>
              <a:t>OUR MISSION</a:t>
            </a:r>
            <a:endParaRPr lang="en-US" sz="36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0985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581</TotalTime>
  <Words>650</Words>
  <Application>Microsoft Office PowerPoint</Application>
  <PresentationFormat>Widescreen</PresentationFormat>
  <Paragraphs>102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Oswald Medium</vt:lpstr>
      <vt:lpstr>Times New Roman</vt:lpstr>
      <vt:lpstr>Arial</vt:lpstr>
      <vt:lpstr>Verdana</vt:lpstr>
      <vt:lpstr>Calibri</vt:lpstr>
      <vt:lpstr>Oswald SemiBold</vt:lpstr>
      <vt:lpstr>Calibri Light</vt:lpstr>
      <vt:lpstr>Lato</vt:lpstr>
      <vt:lpstr>Lato Black</vt:lpstr>
      <vt:lpstr>Office Theme</vt:lpstr>
      <vt:lpstr>UNIVERSITY SENATES  CONFERENCE Presentation to the Board of Trustees</vt:lpstr>
      <vt:lpstr>Lynn Fisher, USC Chair 26/27 </vt:lpstr>
      <vt:lpstr>University Senates Conference (USC)</vt:lpstr>
      <vt:lpstr>     USC and the Senates </vt:lpstr>
      <vt:lpstr>     USC Membership 2026-2027</vt:lpstr>
      <vt:lpstr>USC Committee Structure</vt:lpstr>
      <vt:lpstr>Ongoing Activities &amp; AY 26/27 Priorities</vt:lpstr>
      <vt:lpstr>To work for the greater good of the University of Illinois and all of its universities.                                                                       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Looking Forward: USC Goals for the Year</dc:title>
  <dc:creator>Rob Kar</dc:creator>
  <cp:lastModifiedBy>Kanekal, Dhruv Chaitanya</cp:lastModifiedBy>
  <cp:revision>57</cp:revision>
  <dcterms:created xsi:type="dcterms:W3CDTF">2021-09-02T12:17:35Z</dcterms:created>
  <dcterms:modified xsi:type="dcterms:W3CDTF">2026-09-05T07:47:26Z</dcterms:modified>
</cp:coreProperties>
</file>