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2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theme/theme3.xml" ContentType="application/vnd.openxmlformats-officedocument.theme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theme/theme4.xml" ContentType="application/vnd.openxmlformats-officedocument.theme+xml"/>
  <Override PartName="/ppt/theme/theme5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0.xml" ContentType="application/vnd.openxmlformats-officedocument.presentationml.tags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notesSlides/notesSlide6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notesSlides/notesSlide7.xml" ContentType="application/vnd.openxmlformats-officedocument.presentationml.notesSlid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charts/chart3.xml" ContentType="application/vnd.openxmlformats-officedocument.drawingml.chart+xml"/>
  <Override PartName="/ppt/notesSlides/notesSlide11.xml" ContentType="application/vnd.openxmlformats-officedocument.presentationml.notesSlide+xml"/>
  <Override PartName="/ppt/charts/chart4.xml" ContentType="application/vnd.openxmlformats-officedocument.drawingml.chart+xml"/>
  <Override PartName="/ppt/notesSlides/notesSlide1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702" r:id="rId2"/>
    <p:sldMasterId id="2147483673" r:id="rId3"/>
    <p:sldMasterId id="2147483685" r:id="rId4"/>
  </p:sldMasterIdLst>
  <p:notesMasterIdLst>
    <p:notesMasterId r:id="rId18"/>
  </p:notesMasterIdLst>
  <p:sldIdLst>
    <p:sldId id="257" r:id="rId5"/>
    <p:sldId id="259" r:id="rId6"/>
    <p:sldId id="258" r:id="rId7"/>
    <p:sldId id="784" r:id="rId8"/>
    <p:sldId id="264" r:id="rId9"/>
    <p:sldId id="318" r:id="rId10"/>
    <p:sldId id="823" r:id="rId11"/>
    <p:sldId id="321" r:id="rId12"/>
    <p:sldId id="316" r:id="rId13"/>
    <p:sldId id="299" r:id="rId14"/>
    <p:sldId id="309" r:id="rId15"/>
    <p:sldId id="296" r:id="rId16"/>
    <p:sldId id="260" r:id="rId17"/>
  </p:sldIdLst>
  <p:sldSz cx="12192000" cy="6858000"/>
  <p:notesSz cx="7053263" cy="93091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4608" autoAdjust="0"/>
    <p:restoredTop sz="86449" autoAdjust="0"/>
  </p:normalViewPr>
  <p:slideViewPr>
    <p:cSldViewPr snapToGrid="0">
      <p:cViewPr varScale="1">
        <p:scale>
          <a:sx n="70" d="100"/>
          <a:sy n="70" d="100"/>
        </p:scale>
        <p:origin x="67" y="77"/>
      </p:cViewPr>
      <p:guideLst/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notesMaster" Target="notesMasters/notesMaster1.xml"/><Relationship Id="rId3" Type="http://schemas.openxmlformats.org/officeDocument/2006/relationships/slideMaster" Target="slideMasters/slideMaster3.xml"/><Relationship Id="rId21" Type="http://schemas.openxmlformats.org/officeDocument/2006/relationships/theme" Target="theme/theme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2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10" Type="http://schemas.openxmlformats.org/officeDocument/2006/relationships/slide" Target="slides/slide6.xml"/><Relationship Id="rId19" Type="http://schemas.openxmlformats.org/officeDocument/2006/relationships/presProps" Target="presProps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2.xlsx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3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2"/>
          <c:y val="8.3333333333333329E-2"/>
          <c:w val="0.53888888888888886"/>
          <c:h val="0.89814814814814814"/>
        </c:manualLayout>
      </c:layout>
      <c:pieChart>
        <c:varyColors val="1"/>
        <c:ser>
          <c:idx val="0"/>
          <c:order val="0"/>
          <c:tx>
            <c:strRef>
              <c:f>Sheet1!$A$2:$A$5</c:f>
              <c:strCache>
                <c:ptCount val="4"/>
                <c:pt idx="0">
                  <c:v>General Operating Fund</c:v>
                </c:pt>
                <c:pt idx="1">
                  <c:v>Hospital Fund</c:v>
                </c:pt>
                <c:pt idx="2">
                  <c:v>Restricted Fund</c:v>
                </c:pt>
                <c:pt idx="3">
                  <c:v>State Fringe Benefits</c:v>
                </c:pt>
              </c:strCache>
            </c:strRef>
          </c:tx>
          <c:spPr>
            <a:ln>
              <a:solidFill>
                <a:schemeClr val="bg1"/>
              </a:solidFill>
            </a:ln>
          </c:spPr>
          <c:dPt>
            <c:idx val="0"/>
            <c:bubble3D val="0"/>
            <c:spPr>
              <a:solidFill>
                <a:schemeClr val="accent1">
                  <a:lumMod val="50000"/>
                </a:schemeClr>
              </a:solidFill>
              <a:ln>
                <a:solidFill>
                  <a:schemeClr val="bg1"/>
                </a:solidFill>
              </a:ln>
              <a:effectLst>
                <a:outerShdw blurRad="63500" sx="102000" sy="102000" algn="ctr" rotWithShape="0">
                  <a:prstClr val="black">
                    <a:alpha val="2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1-BAA9-4C75-8517-6F9622552344}"/>
              </c:ext>
            </c:extLst>
          </c:dPt>
          <c:dPt>
            <c:idx val="1"/>
            <c:bubble3D val="0"/>
            <c:spPr>
              <a:solidFill>
                <a:srgbClr val="7030A0"/>
              </a:solidFill>
              <a:ln>
                <a:solidFill>
                  <a:schemeClr val="bg1"/>
                </a:solidFill>
              </a:ln>
              <a:effectLst>
                <a:outerShdw blurRad="63500" sx="102000" sy="102000" algn="ctr" rotWithShape="0">
                  <a:prstClr val="black">
                    <a:alpha val="2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3-BAA9-4C75-8517-6F9622552344}"/>
              </c:ext>
            </c:extLst>
          </c:dPt>
          <c:dPt>
            <c:idx val="2"/>
            <c:bubble3D val="0"/>
            <c:spPr>
              <a:solidFill>
                <a:schemeClr val="bg2">
                  <a:lumMod val="50000"/>
                </a:schemeClr>
              </a:solidFill>
              <a:ln>
                <a:solidFill>
                  <a:schemeClr val="bg1"/>
                </a:solidFill>
              </a:ln>
              <a:effectLst>
                <a:outerShdw blurRad="63500" sx="102000" sy="102000" algn="ctr" rotWithShape="0">
                  <a:prstClr val="black">
                    <a:alpha val="2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5-BAA9-4C75-8517-6F9622552344}"/>
              </c:ext>
            </c:extLst>
          </c:dPt>
          <c:dPt>
            <c:idx val="3"/>
            <c:bubble3D val="0"/>
            <c:spPr>
              <a:solidFill>
                <a:srgbClr val="0070C0"/>
              </a:solidFill>
              <a:ln>
                <a:solidFill>
                  <a:schemeClr val="bg1"/>
                </a:solidFill>
              </a:ln>
              <a:effectLst>
                <a:outerShdw blurRad="63500" sx="102000" sy="102000" algn="ctr" rotWithShape="0">
                  <a:prstClr val="black">
                    <a:alpha val="2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7-BAA9-4C75-8517-6F9622552344}"/>
              </c:ext>
            </c:extLst>
          </c:dPt>
          <c:dLbls>
            <c:dLbl>
              <c:idx val="0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2000" b="1" i="0" u="none" strike="noStrike" kern="1200" spc="0" baseline="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en-US"/>
                </a:p>
              </c:txPr>
              <c:dLblPos val="outEnd"/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6="http://schemas.microsoft.com/office/drawing/2014/chart" uri="{C3380CC4-5D6E-409C-BE32-E72D297353CC}">
                  <c16:uniqueId val="{00000001-BAA9-4C75-8517-6F9622552344}"/>
                </c:ext>
              </c:extLst>
            </c:dLbl>
            <c:dLbl>
              <c:idx val="1"/>
              <c:layout>
                <c:manualLayout>
                  <c:x val="0.10248592803389715"/>
                  <c:y val="-3.8569969569205213E-2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2000" b="1" i="0" u="none" strike="noStrike" kern="1200" spc="0" baseline="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en-US"/>
                </a:p>
              </c:txPr>
              <c:dLblPos val="bestFit"/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BAA9-4C75-8517-6F9622552344}"/>
                </c:ext>
              </c:extLst>
            </c:dLbl>
            <c:dLbl>
              <c:idx val="2"/>
              <c:layout>
                <c:manualLayout>
                  <c:x val="-3.140697794587171E-2"/>
                  <c:y val="-0.10193491957575637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2000" b="1" i="0" u="none" strike="noStrike" kern="1200" spc="0" baseline="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en-US"/>
                </a:p>
              </c:txPr>
              <c:dLblPos val="bestFit"/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5-BAA9-4C75-8517-6F9622552344}"/>
                </c:ext>
              </c:extLst>
            </c:dLbl>
            <c:dLbl>
              <c:idx val="3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2000" b="1" i="0" u="none" strike="noStrike" kern="1200" spc="0" baseline="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en-US"/>
                </a:p>
              </c:txPr>
              <c:dLblPos val="outEnd"/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6="http://schemas.microsoft.com/office/drawing/2014/chart" uri="{C3380CC4-5D6E-409C-BE32-E72D297353CC}">
                  <c16:uniqueId val="{00000007-BAA9-4C75-8517-6F9622552344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2000" b="1" i="0" u="none" strike="noStrike" kern="1200" spc="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dLblPos val="outEnd"/>
            <c:showLegendKey val="0"/>
            <c:showVal val="1"/>
            <c:showCatName val="1"/>
            <c:showSerName val="0"/>
            <c:showPercent val="0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Sheet1!$A$2:$A$5</c:f>
              <c:strCache>
                <c:ptCount val="4"/>
                <c:pt idx="0">
                  <c:v>General Operating Fund</c:v>
                </c:pt>
                <c:pt idx="1">
                  <c:v>Hospital Fund</c:v>
                </c:pt>
                <c:pt idx="2">
                  <c:v>Restricted Fund</c:v>
                </c:pt>
                <c:pt idx="3">
                  <c:v>State Fringe Benefits</c:v>
                </c:pt>
              </c:strCache>
            </c:strRef>
          </c:cat>
          <c:val>
            <c:numRef>
              <c:f>Sheet1!$H$2:$H$5</c:f>
              <c:numCache>
                <c:formatCode>"$"#,##0.0_);[Red]\("$"#,##0.0\)</c:formatCode>
                <c:ptCount val="4"/>
                <c:pt idx="0">
                  <c:v>3140.482</c:v>
                </c:pt>
                <c:pt idx="1">
                  <c:v>1496.489</c:v>
                </c:pt>
                <c:pt idx="2">
                  <c:v>2993.58</c:v>
                </c:pt>
                <c:pt idx="3">
                  <c:v>1974.9290000000001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8-BAA9-4C75-8517-6F9622552344}"/>
            </c:ext>
          </c:extLst>
        </c:ser>
        <c:dLbls>
          <c:dLblPos val="outEnd"/>
          <c:showLegendKey val="0"/>
          <c:showVal val="0"/>
          <c:showCatName val="1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5740740740740899"/>
          <c:y val="0.15152576368830201"/>
          <c:w val="0.71450617283950602"/>
          <c:h val="0.69414243996250102"/>
        </c:manualLayout>
      </c:layout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Column1</c:v>
                </c:pt>
              </c:strCache>
            </c:strRef>
          </c:tx>
          <c:spPr>
            <a:ln w="19050">
              <a:solidFill>
                <a:schemeClr val="bg1"/>
              </a:solidFill>
            </a:ln>
          </c:spPr>
          <c:dPt>
            <c:idx val="0"/>
            <c:bubble3D val="0"/>
            <c:spPr>
              <a:solidFill>
                <a:schemeClr val="accent6">
                  <a:lumMod val="75000"/>
                </a:schemeClr>
              </a:solidFill>
              <a:ln w="19050">
                <a:solidFill>
                  <a:schemeClr val="bg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1-EECC-436A-8F92-A42839BA68E5}"/>
              </c:ext>
            </c:extLst>
          </c:dPt>
          <c:dPt>
            <c:idx val="1"/>
            <c:bubble3D val="0"/>
            <c:spPr>
              <a:solidFill>
                <a:schemeClr val="accent6">
                  <a:lumMod val="75000"/>
                </a:schemeClr>
              </a:solidFill>
              <a:ln w="19050">
                <a:solidFill>
                  <a:schemeClr val="bg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3-EECC-436A-8F92-A42839BA68E5}"/>
              </c:ext>
            </c:extLst>
          </c:dPt>
          <c:dPt>
            <c:idx val="2"/>
            <c:bubble3D val="0"/>
            <c:spPr>
              <a:solidFill>
                <a:schemeClr val="accent6">
                  <a:lumMod val="75000"/>
                </a:schemeClr>
              </a:solidFill>
              <a:ln w="19050">
                <a:solidFill>
                  <a:schemeClr val="bg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5-EECC-436A-8F92-A42839BA68E5}"/>
              </c:ext>
            </c:extLst>
          </c:dPt>
          <c:dPt>
            <c:idx val="3"/>
            <c:bubble3D val="0"/>
            <c:spPr>
              <a:solidFill>
                <a:schemeClr val="accent5">
                  <a:lumMod val="75000"/>
                </a:schemeClr>
              </a:solidFill>
              <a:ln w="19050">
                <a:solidFill>
                  <a:schemeClr val="bg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7-EECC-436A-8F92-A42839BA68E5}"/>
              </c:ext>
            </c:extLst>
          </c:dPt>
          <c:dPt>
            <c:idx val="4"/>
            <c:bubble3D val="0"/>
            <c:spPr>
              <a:solidFill>
                <a:schemeClr val="accent5">
                  <a:lumMod val="75000"/>
                </a:schemeClr>
              </a:solidFill>
              <a:ln w="19050">
                <a:solidFill>
                  <a:schemeClr val="bg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9-EECC-436A-8F92-A42839BA68E5}"/>
              </c:ext>
            </c:extLst>
          </c:dPt>
          <c:dPt>
            <c:idx val="5"/>
            <c:bubble3D val="0"/>
            <c:spPr>
              <a:solidFill>
                <a:schemeClr val="accent5">
                  <a:lumMod val="75000"/>
                </a:schemeClr>
              </a:solidFill>
              <a:ln w="19050">
                <a:solidFill>
                  <a:schemeClr val="bg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B-EECC-436A-8F92-A42839BA68E5}"/>
              </c:ext>
            </c:extLst>
          </c:dPt>
          <c:dPt>
            <c:idx val="6"/>
            <c:bubble3D val="0"/>
            <c:spPr>
              <a:solidFill>
                <a:schemeClr val="accent5">
                  <a:lumMod val="75000"/>
                </a:schemeClr>
              </a:solidFill>
              <a:ln w="19050">
                <a:solidFill>
                  <a:schemeClr val="bg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D-EECC-436A-8F92-A42839BA68E5}"/>
              </c:ext>
            </c:extLst>
          </c:dPt>
          <c:dPt>
            <c:idx val="7"/>
            <c:bubble3D val="0"/>
            <c:spPr>
              <a:solidFill>
                <a:schemeClr val="accent5">
                  <a:lumMod val="75000"/>
                </a:schemeClr>
              </a:solidFill>
              <a:ln w="19050">
                <a:solidFill>
                  <a:schemeClr val="bg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F-EECC-436A-8F92-A42839BA68E5}"/>
              </c:ext>
            </c:extLst>
          </c:dPt>
          <c:dLbls>
            <c:dLbl>
              <c:idx val="0"/>
              <c:layout>
                <c:manualLayout>
                  <c:x val="-7.5876972351315061E-2"/>
                  <c:y val="0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2000" b="1" i="0" u="none" strike="noStrike" kern="1200" baseline="0">
                      <a:solidFill>
                        <a:schemeClr val="tx2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en-US"/>
                </a:p>
              </c:txPr>
              <c:showLegendKey val="0"/>
              <c:showVal val="0"/>
              <c:showCatName val="1"/>
              <c:showSerName val="0"/>
              <c:showPercent val="1"/>
              <c:showBubbleSize val="0"/>
              <c:separator>
</c:separator>
              <c:extLst>
                <c:ext xmlns:c15="http://schemas.microsoft.com/office/drawing/2012/chart" uri="{CE6537A1-D6FC-4f65-9D91-7224C49458BB}">
                  <c15:layout>
                    <c:manualLayout>
                      <c:w val="0.22975498770092714"/>
                      <c:h val="0.19669103754566603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1-EECC-436A-8F92-A42839BA68E5}"/>
                </c:ext>
              </c:extLst>
            </c:dLbl>
            <c:dLbl>
              <c:idx val="1"/>
              <c:layout>
                <c:manualLayout>
                  <c:x val="-5.7080717235000345E-3"/>
                  <c:y val="-5.2587653622780159E-2"/>
                </c:manualLayout>
              </c:layout>
              <c:showLegendKey val="0"/>
              <c:showVal val="0"/>
              <c:showCatName val="1"/>
              <c:showSerName val="0"/>
              <c:showPercent val="1"/>
              <c:showBubbleSize val="0"/>
              <c:separator>
</c:separator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EECC-436A-8F92-A42839BA68E5}"/>
                </c:ext>
              </c:extLst>
            </c:dLbl>
            <c:dLbl>
              <c:idx val="2"/>
              <c:layout>
                <c:manualLayout>
                  <c:x val="8.3799897351867644E-2"/>
                  <c:y val="-9.1881673168902611E-2"/>
                </c:manualLayout>
              </c:layout>
              <c:showLegendKey val="0"/>
              <c:showVal val="0"/>
              <c:showCatName val="1"/>
              <c:showSerName val="0"/>
              <c:showPercent val="1"/>
              <c:showBubbleSize val="0"/>
              <c:separator>
</c:separator>
              <c:extLst>
                <c:ext xmlns:c15="http://schemas.microsoft.com/office/drawing/2012/chart" uri="{CE6537A1-D6FC-4f65-9D91-7224C49458BB}">
                  <c15:layout>
                    <c:manualLayout>
                      <c:w val="0.20580926247584086"/>
                      <c:h val="0.17507256480750574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5-EECC-436A-8F92-A42839BA68E5}"/>
                </c:ext>
              </c:extLst>
            </c:dLbl>
            <c:dLbl>
              <c:idx val="3"/>
              <c:layout>
                <c:manualLayout>
                  <c:x val="0.16284940382227056"/>
                  <c:y val="0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2000" b="1" i="0" u="none" strike="noStrike" kern="1200" baseline="0">
                      <a:solidFill>
                        <a:schemeClr val="tx2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en-US"/>
                </a:p>
              </c:txPr>
              <c:showLegendKey val="0"/>
              <c:showVal val="0"/>
              <c:showCatName val="1"/>
              <c:showSerName val="0"/>
              <c:showPercent val="1"/>
              <c:showBubbleSize val="0"/>
              <c:separator>
</c:separator>
              <c:extLst>
                <c:ext xmlns:c15="http://schemas.microsoft.com/office/drawing/2012/chart" uri="{CE6537A1-D6FC-4f65-9D91-7224C49458BB}">
                  <c15:layout>
                    <c:manualLayout>
                      <c:w val="0.29163582891038736"/>
                      <c:h val="0.11996417231280596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7-EECC-436A-8F92-A42839BA68E5}"/>
                </c:ext>
              </c:extLst>
            </c:dLbl>
            <c:dLbl>
              <c:idx val="4"/>
              <c:layout>
                <c:manualLayout>
                  <c:x val="0.15074221935172338"/>
                  <c:y val="-3.4442745309187367E-3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2000" b="1" i="0" u="none" strike="noStrike" kern="1200" baseline="0">
                      <a:solidFill>
                        <a:schemeClr val="tx2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en-US"/>
                </a:p>
              </c:txPr>
              <c:showLegendKey val="0"/>
              <c:showVal val="0"/>
              <c:showCatName val="1"/>
              <c:showSerName val="0"/>
              <c:showPercent val="1"/>
              <c:showBubbleSize val="0"/>
              <c:separator>
</c:separator>
              <c:extLst>
                <c:ext xmlns:c15="http://schemas.microsoft.com/office/drawing/2012/chart" uri="{CE6537A1-D6FC-4f65-9D91-7224C49458BB}">
                  <c15:layout>
                    <c:manualLayout>
                      <c:w val="0.35103341602345606"/>
                      <c:h val="0.16818401574566827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9-EECC-436A-8F92-A42839BA68E5}"/>
                </c:ext>
              </c:extLst>
            </c:dLbl>
            <c:dLbl>
              <c:idx val="5"/>
              <c:layout>
                <c:manualLayout>
                  <c:x val="-0.1527207948939234"/>
                  <c:y val="-8.6070702910439181E-2"/>
                </c:manualLayout>
              </c:layout>
              <c:showLegendKey val="0"/>
              <c:showVal val="0"/>
              <c:showCatName val="1"/>
              <c:showSerName val="0"/>
              <c:showPercent val="1"/>
              <c:showBubbleSize val="0"/>
              <c:separator>
</c:separator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B-EECC-436A-8F92-A42839BA68E5}"/>
                </c:ext>
              </c:extLst>
            </c:dLbl>
            <c:dLbl>
              <c:idx val="6"/>
              <c:layout>
                <c:manualLayout>
                  <c:x val="-3.6566514702413934E-2"/>
                  <c:y val="-3.559680327931096E-2"/>
                </c:manualLayout>
              </c:layout>
              <c:showLegendKey val="0"/>
              <c:showVal val="0"/>
              <c:showCatName val="1"/>
              <c:showSerName val="0"/>
              <c:showPercent val="1"/>
              <c:showBubbleSize val="0"/>
              <c:separator>
</c:separator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D-EECC-436A-8F92-A42839BA68E5}"/>
                </c:ext>
              </c:extLst>
            </c:dLbl>
            <c:dLbl>
              <c:idx val="7"/>
              <c:layout>
                <c:manualLayout>
                  <c:x val="-5.3905207631716211E-2"/>
                  <c:y val="4.8037233602089098E-3"/>
                </c:manualLayout>
              </c:layout>
              <c:showLegendKey val="0"/>
              <c:showVal val="0"/>
              <c:showCatName val="1"/>
              <c:showSerName val="0"/>
              <c:showPercent val="1"/>
              <c:showBubbleSize val="0"/>
              <c:separator>
</c:separator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F-EECC-436A-8F92-A42839BA68E5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2000" b="1" i="0" u="none" strike="noStrike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showLegendKey val="0"/>
            <c:showVal val="0"/>
            <c:showCatName val="1"/>
            <c:showSerName val="0"/>
            <c:showPercent val="1"/>
            <c:showBubbleSize val="0"/>
            <c:separator>
</c:separator>
            <c:showLeaderLines val="1"/>
            <c:leaderLines>
              <c:spPr>
                <a:ln w="9525">
                  <a:solidFill>
                    <a:schemeClr val="tx2">
                      <a:lumMod val="35000"/>
                      <a:lumOff val="65000"/>
                    </a:schemeClr>
                  </a:solidFill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Sheet1!$A$2:$A$9</c:f>
              <c:strCache>
                <c:ptCount val="8"/>
                <c:pt idx="0">
                  <c:v>State Appropriations</c:v>
                </c:pt>
                <c:pt idx="1">
                  <c:v>Income Fund</c:v>
                </c:pt>
                <c:pt idx="2">
                  <c:v>Institutional Funds</c:v>
                </c:pt>
                <c:pt idx="3">
                  <c:v>Sponsored Programs</c:v>
                </c:pt>
                <c:pt idx="4">
                  <c:v>Gifts/Endowment Income</c:v>
                </c:pt>
                <c:pt idx="5">
                  <c:v>Other</c:v>
                </c:pt>
                <c:pt idx="6">
                  <c:v>Hospital/MSP</c:v>
                </c:pt>
                <c:pt idx="7">
                  <c:v>Auxiliary Ent.</c:v>
                </c:pt>
              </c:strCache>
            </c:strRef>
          </c:cat>
          <c:val>
            <c:numRef>
              <c:f>Sheet1!$B$2:$B$9</c:f>
              <c:numCache>
                <c:formatCode>0.00%</c:formatCode>
                <c:ptCount val="8"/>
                <c:pt idx="0">
                  <c:v>9.8123058216896791E-2</c:v>
                </c:pt>
                <c:pt idx="1">
                  <c:v>0.23004537942279663</c:v>
                </c:pt>
                <c:pt idx="2">
                  <c:v>8.8690449746027508E-2</c:v>
                </c:pt>
                <c:pt idx="3">
                  <c:v>0.12653096742292924</c:v>
                </c:pt>
                <c:pt idx="4">
                  <c:v>3.7945359384925152E-2</c:v>
                </c:pt>
                <c:pt idx="5">
                  <c:v>1.0712725725835526E-2</c:v>
                </c:pt>
                <c:pt idx="6">
                  <c:v>0.24378213316443337</c:v>
                </c:pt>
                <c:pt idx="7">
                  <c:v>0.16416992691615589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10-EECC-436A-8F92-A42839BA68E5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plotVisOnly val="1"/>
    <c:dispBlanksAs val="zero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7.4563455919184493E-2"/>
          <c:y val="7.0741985126457393E-2"/>
          <c:w val="0.86057299961856804"/>
          <c:h val="0.83686046713796902"/>
        </c:manualLayout>
      </c:layout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Column1</c:v>
                </c:pt>
              </c:strCache>
            </c:strRef>
          </c:tx>
          <c:spPr>
            <a:ln>
              <a:solidFill>
                <a:schemeClr val="bg1"/>
              </a:solidFill>
            </a:ln>
          </c:spPr>
          <c:dPt>
            <c:idx val="0"/>
            <c:bubble3D val="0"/>
            <c:spPr>
              <a:solidFill>
                <a:srgbClr val="E84A26"/>
              </a:solidFill>
              <a:ln>
                <a:solidFill>
                  <a:schemeClr val="bg1"/>
                </a:solidFill>
              </a:ln>
            </c:spPr>
            <c:extLst>
              <c:ext xmlns:c16="http://schemas.microsoft.com/office/drawing/2014/chart" uri="{C3380CC4-5D6E-409C-BE32-E72D297353CC}">
                <c16:uniqueId val="{00000001-B338-4D94-9CFB-C88A646F16D2}"/>
              </c:ext>
            </c:extLst>
          </c:dPt>
          <c:dPt>
            <c:idx val="1"/>
            <c:bubble3D val="0"/>
            <c:spPr>
              <a:solidFill>
                <a:srgbClr val="0070C0"/>
              </a:solidFill>
              <a:ln>
                <a:solidFill>
                  <a:schemeClr val="bg1"/>
                </a:solidFill>
              </a:ln>
            </c:spPr>
            <c:extLst>
              <c:ext xmlns:c16="http://schemas.microsoft.com/office/drawing/2014/chart" uri="{C3380CC4-5D6E-409C-BE32-E72D297353CC}">
                <c16:uniqueId val="{00000003-B338-4D94-9CFB-C88A646F16D2}"/>
              </c:ext>
            </c:extLst>
          </c:dPt>
          <c:dPt>
            <c:idx val="2"/>
            <c:bubble3D val="0"/>
            <c:spPr>
              <a:solidFill>
                <a:srgbClr val="C00000"/>
              </a:solidFill>
              <a:ln>
                <a:solidFill>
                  <a:schemeClr val="bg1"/>
                </a:solidFill>
              </a:ln>
            </c:spPr>
            <c:extLst>
              <c:ext xmlns:c16="http://schemas.microsoft.com/office/drawing/2014/chart" uri="{C3380CC4-5D6E-409C-BE32-E72D297353CC}">
                <c16:uniqueId val="{00000005-B338-4D94-9CFB-C88A646F16D2}"/>
              </c:ext>
            </c:extLst>
          </c:dPt>
          <c:dPt>
            <c:idx val="3"/>
            <c:bubble3D val="0"/>
            <c:spPr>
              <a:solidFill>
                <a:schemeClr val="tx2"/>
              </a:solidFill>
              <a:ln>
                <a:solidFill>
                  <a:schemeClr val="bg1"/>
                </a:solidFill>
              </a:ln>
            </c:spPr>
            <c:extLst>
              <c:ext xmlns:c16="http://schemas.microsoft.com/office/drawing/2014/chart" uri="{C3380CC4-5D6E-409C-BE32-E72D297353CC}">
                <c16:uniqueId val="{00000007-B338-4D94-9CFB-C88A646F16D2}"/>
              </c:ext>
            </c:extLst>
          </c:dPt>
          <c:dPt>
            <c:idx val="4"/>
            <c:bubble3D val="0"/>
            <c:spPr>
              <a:solidFill>
                <a:srgbClr val="00CCFF"/>
              </a:solidFill>
              <a:ln>
                <a:solidFill>
                  <a:schemeClr val="bg1"/>
                </a:solidFill>
              </a:ln>
            </c:spPr>
            <c:extLst>
              <c:ext xmlns:c16="http://schemas.microsoft.com/office/drawing/2014/chart" uri="{C3380CC4-5D6E-409C-BE32-E72D297353CC}">
                <c16:uniqueId val="{00000009-B338-4D94-9CFB-C88A646F16D2}"/>
              </c:ext>
            </c:extLst>
          </c:dPt>
          <c:dPt>
            <c:idx val="5"/>
            <c:bubble3D val="0"/>
            <c:spPr>
              <a:solidFill>
                <a:schemeClr val="tx2">
                  <a:lumMod val="60000"/>
                  <a:lumOff val="40000"/>
                </a:schemeClr>
              </a:solidFill>
              <a:ln>
                <a:solidFill>
                  <a:schemeClr val="bg1"/>
                </a:solidFill>
              </a:ln>
            </c:spPr>
            <c:extLst>
              <c:ext xmlns:c16="http://schemas.microsoft.com/office/drawing/2014/chart" uri="{C3380CC4-5D6E-409C-BE32-E72D297353CC}">
                <c16:uniqueId val="{0000000B-B338-4D94-9CFB-C88A646F16D2}"/>
              </c:ext>
            </c:extLst>
          </c:dPt>
          <c:dPt>
            <c:idx val="6"/>
            <c:bubble3D val="0"/>
            <c:spPr>
              <a:solidFill>
                <a:srgbClr val="FF0909"/>
              </a:solidFill>
              <a:ln>
                <a:solidFill>
                  <a:schemeClr val="bg1"/>
                </a:solidFill>
              </a:ln>
            </c:spPr>
            <c:extLst>
              <c:ext xmlns:c16="http://schemas.microsoft.com/office/drawing/2014/chart" uri="{C3380CC4-5D6E-409C-BE32-E72D297353CC}">
                <c16:uniqueId val="{0000000D-B338-4D94-9CFB-C88A646F16D2}"/>
              </c:ext>
            </c:extLst>
          </c:dPt>
          <c:dPt>
            <c:idx val="7"/>
            <c:bubble3D val="0"/>
            <c:spPr>
              <a:solidFill>
                <a:srgbClr val="DE0000"/>
              </a:solidFill>
              <a:ln>
                <a:solidFill>
                  <a:schemeClr val="bg1"/>
                </a:solidFill>
              </a:ln>
            </c:spPr>
            <c:extLst>
              <c:ext xmlns:c16="http://schemas.microsoft.com/office/drawing/2014/chart" uri="{C3380CC4-5D6E-409C-BE32-E72D297353CC}">
                <c16:uniqueId val="{0000000F-B338-4D94-9CFB-C88A646F16D2}"/>
              </c:ext>
            </c:extLst>
          </c:dPt>
          <c:dPt>
            <c:idx val="8"/>
            <c:bubble3D val="0"/>
            <c:spPr>
              <a:solidFill>
                <a:srgbClr val="C00000"/>
              </a:solidFill>
              <a:ln>
                <a:solidFill>
                  <a:schemeClr val="bg1"/>
                </a:solidFill>
              </a:ln>
            </c:spPr>
            <c:extLst>
              <c:ext xmlns:c16="http://schemas.microsoft.com/office/drawing/2014/chart" uri="{C3380CC4-5D6E-409C-BE32-E72D297353CC}">
                <c16:uniqueId val="{00000011-B338-4D94-9CFB-C88A646F16D2}"/>
              </c:ext>
            </c:extLst>
          </c:dPt>
          <c:dPt>
            <c:idx val="9"/>
            <c:bubble3D val="0"/>
            <c:spPr>
              <a:solidFill>
                <a:srgbClr val="AC0000"/>
              </a:solidFill>
              <a:ln>
                <a:solidFill>
                  <a:schemeClr val="bg1"/>
                </a:solidFill>
              </a:ln>
            </c:spPr>
            <c:extLst>
              <c:ext xmlns:c16="http://schemas.microsoft.com/office/drawing/2014/chart" uri="{C3380CC4-5D6E-409C-BE32-E72D297353CC}">
                <c16:uniqueId val="{00000013-B338-4D94-9CFB-C88A646F16D2}"/>
              </c:ext>
            </c:extLst>
          </c:dPt>
          <c:dPt>
            <c:idx val="10"/>
            <c:bubble3D val="0"/>
            <c:spPr>
              <a:solidFill>
                <a:srgbClr val="CC0000"/>
              </a:solidFill>
              <a:ln>
                <a:solidFill>
                  <a:schemeClr val="bg1"/>
                </a:solidFill>
              </a:ln>
            </c:spPr>
            <c:extLst>
              <c:ext xmlns:c16="http://schemas.microsoft.com/office/drawing/2014/chart" uri="{C3380CC4-5D6E-409C-BE32-E72D297353CC}">
                <c16:uniqueId val="{00000015-B338-4D94-9CFB-C88A646F16D2}"/>
              </c:ext>
            </c:extLst>
          </c:dPt>
          <c:dPt>
            <c:idx val="11"/>
            <c:bubble3D val="0"/>
            <c:spPr>
              <a:solidFill>
                <a:srgbClr val="A50021"/>
              </a:solidFill>
              <a:ln>
                <a:solidFill>
                  <a:schemeClr val="bg1"/>
                </a:solidFill>
              </a:ln>
            </c:spPr>
            <c:extLst>
              <c:ext xmlns:c16="http://schemas.microsoft.com/office/drawing/2014/chart" uri="{C3380CC4-5D6E-409C-BE32-E72D297353CC}">
                <c16:uniqueId val="{00000017-B338-4D94-9CFB-C88A646F16D2}"/>
              </c:ext>
            </c:extLst>
          </c:dPt>
          <c:dPt>
            <c:idx val="12"/>
            <c:bubble3D val="0"/>
            <c:spPr>
              <a:solidFill>
                <a:schemeClr val="accent2">
                  <a:lumMod val="60000"/>
                  <a:lumOff val="40000"/>
                </a:schemeClr>
              </a:solidFill>
              <a:ln>
                <a:solidFill>
                  <a:schemeClr val="bg1"/>
                </a:solidFill>
              </a:ln>
            </c:spPr>
            <c:extLst>
              <c:ext xmlns:c16="http://schemas.microsoft.com/office/drawing/2014/chart" uri="{C3380CC4-5D6E-409C-BE32-E72D297353CC}">
                <c16:uniqueId val="{00000019-B338-4D94-9CFB-C88A646F16D2}"/>
              </c:ext>
            </c:extLst>
          </c:dPt>
          <c:dLbls>
            <c:dLbl>
              <c:idx val="0"/>
              <c:layout>
                <c:manualLayout>
                  <c:x val="-0.29777853691751316"/>
                  <c:y val="3.8540686991996559E-2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wrap="square" lIns="38100" tIns="19050" rIns="38100" bIns="19050" anchor="ctr">
                  <a:spAutoFit/>
                </a:bodyPr>
                <a:lstStyle/>
                <a:p>
                  <a:pPr>
                    <a:defRPr sz="1800" b="1">
                      <a:solidFill>
                        <a:schemeClr val="bg1"/>
                      </a:solidFill>
                      <a:latin typeface="+mn-lt"/>
                    </a:defRPr>
                  </a:pPr>
                  <a:endParaRPr lang="en-US"/>
                </a:p>
              </c:txPr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B338-4D94-9CFB-C88A646F16D2}"/>
                </c:ext>
              </c:extLst>
            </c:dLbl>
            <c:dLbl>
              <c:idx val="1"/>
              <c:layout>
                <c:manualLayout>
                  <c:x val="-4.7074900742998201E-2"/>
                  <c:y val="-9.3941352208418011E-2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wrap="square" lIns="38100" tIns="19050" rIns="38100" bIns="19050" anchor="ctr">
                  <a:spAutoFit/>
                </a:bodyPr>
                <a:lstStyle/>
                <a:p>
                  <a:pPr>
                    <a:defRPr sz="1800" b="1">
                      <a:solidFill>
                        <a:schemeClr val="bg1"/>
                      </a:solidFill>
                      <a:latin typeface="+mn-lt"/>
                    </a:defRPr>
                  </a:pPr>
                  <a:endParaRPr lang="en-US"/>
                </a:p>
              </c:txPr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B338-4D94-9CFB-C88A646F16D2}"/>
                </c:ext>
              </c:extLst>
            </c:dLbl>
            <c:dLbl>
              <c:idx val="2"/>
              <c:layout>
                <c:manualLayout>
                  <c:x val="0.15360267072487777"/>
                  <c:y val="-0.19486207172804229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wrap="square" lIns="38100" tIns="19050" rIns="38100" bIns="19050" anchor="ctr">
                  <a:spAutoFit/>
                </a:bodyPr>
                <a:lstStyle/>
                <a:p>
                  <a:pPr>
                    <a:defRPr sz="1800" b="1">
                      <a:solidFill>
                        <a:schemeClr val="bg1"/>
                      </a:solidFill>
                      <a:latin typeface="+mn-lt"/>
                    </a:defRPr>
                  </a:pPr>
                  <a:endParaRPr lang="en-US"/>
                </a:p>
              </c:txPr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5-B338-4D94-9CFB-C88A646F16D2}"/>
                </c:ext>
              </c:extLst>
            </c:dLbl>
            <c:dLbl>
              <c:idx val="3"/>
              <c:layout>
                <c:manualLayout>
                  <c:x val="7.8429933129070421E-8"/>
                  <c:y val="-3.8453322982107269E-2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wrap="square" lIns="38100" tIns="19050" rIns="38100" bIns="19050" anchor="ctr">
                  <a:noAutofit/>
                </a:bodyPr>
                <a:lstStyle/>
                <a:p>
                  <a:pPr>
                    <a:defRPr sz="1600" b="1">
                      <a:latin typeface="+mn-lt"/>
                    </a:defRPr>
                  </a:pPr>
                  <a:endParaRPr lang="en-US"/>
                </a:p>
              </c:txPr>
              <c:dLblPos val="bestFit"/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29200766040842852"/>
                      <c:h val="0.10576845926481718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7-B338-4D94-9CFB-C88A646F16D2}"/>
                </c:ext>
              </c:extLst>
            </c:dLbl>
            <c:dLbl>
              <c:idx val="4"/>
              <c:layout>
                <c:manualLayout>
                  <c:x val="0.16983029487929399"/>
                  <c:y val="2.6393096483980538E-2"/>
                </c:manualLayout>
              </c:layout>
              <c:tx>
                <c:rich>
                  <a:bodyPr wrap="square" lIns="38100" tIns="19050" rIns="38100" bIns="19050" anchor="ctr">
                    <a:noAutofit/>
                  </a:bodyPr>
                  <a:lstStyle/>
                  <a:p>
                    <a:pPr>
                      <a:defRPr sz="1600" b="1">
                        <a:latin typeface="+mn-lt"/>
                      </a:defRPr>
                    </a:pPr>
                    <a:fld id="{35E9EB81-0924-486E-9023-9A5A5BF6C2C2}" type="CATEGORYNAME">
                      <a:rPr lang="en-US" dirty="0"/>
                      <a:pPr>
                        <a:defRPr sz="1600" b="1">
                          <a:latin typeface="+mn-lt"/>
                        </a:defRPr>
                      </a:pPr>
                      <a:t>[CATEGORY NAME]</a:t>
                    </a:fld>
                    <a:r>
                      <a:rPr lang="en-US" baseline="0" dirty="0"/>
                      <a:t>, </a:t>
                    </a:r>
                    <a:fld id="{E9B01074-8C56-4B74-B38F-E402F5502673}" type="VALUE">
                      <a:rPr lang="en-US" baseline="0" dirty="0">
                        <a:solidFill>
                          <a:schemeClr val="bg1"/>
                        </a:solidFill>
                      </a:rPr>
                      <a:pPr>
                        <a:defRPr sz="1600" b="1">
                          <a:latin typeface="+mn-lt"/>
                        </a:defRPr>
                      </a:pPr>
                      <a:t>[VALUE]</a:t>
                    </a:fld>
                    <a:endParaRPr lang="en-US" baseline="0" dirty="0"/>
                  </a:p>
                </c:rich>
              </c:tx>
              <c:spPr>
                <a:noFill/>
                <a:ln>
                  <a:noFill/>
                </a:ln>
                <a:effectLst/>
              </c:spPr>
              <c:dLblPos val="bestFit"/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56836227476295742"/>
                      <c:h val="0.11688247382737306"/>
                    </c:manualLayout>
                  </c15:layout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9-B338-4D94-9CFB-C88A646F16D2}"/>
                </c:ext>
              </c:extLst>
            </c:dLbl>
            <c:dLbl>
              <c:idx val="5"/>
              <c:layout>
                <c:manualLayout>
                  <c:x val="0.28564845777055592"/>
                  <c:y val="-1.3183332814300407E-2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wrap="square" lIns="38100" tIns="19050" rIns="38100" bIns="19050" anchor="ctr">
                  <a:noAutofit/>
                </a:bodyPr>
                <a:lstStyle/>
                <a:p>
                  <a:pPr>
                    <a:defRPr sz="1600" b="1">
                      <a:latin typeface="+mn-lt"/>
                    </a:defRPr>
                  </a:pPr>
                  <a:endParaRPr lang="en-US"/>
                </a:p>
              </c:txPr>
              <c:dLblPos val="bestFit"/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25062234795612409"/>
                      <c:h val="0.14330395606905211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B-B338-4D94-9CFB-C88A646F16D2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wrap="square" lIns="38100" tIns="19050" rIns="38100" bIns="19050" anchor="ctr">
                <a:spAutoFit/>
              </a:bodyPr>
              <a:lstStyle/>
              <a:p>
                <a:pPr>
                  <a:defRPr sz="1800">
                    <a:latin typeface="+mn-lt"/>
                  </a:defRPr>
                </a:pPr>
                <a:endParaRPr lang="en-US"/>
              </a:p>
            </c:txPr>
            <c:dLblPos val="outEnd"/>
            <c:showLegendKey val="0"/>
            <c:showVal val="1"/>
            <c:showCatName val="1"/>
            <c:showSerName val="0"/>
            <c:showPercent val="0"/>
            <c:showBubbleSize val="0"/>
            <c:showLeaderLines val="1"/>
            <c:extLst>
              <c:ext xmlns:c15="http://schemas.microsoft.com/office/drawing/2012/chart" uri="{CE6537A1-D6FC-4f65-9D91-7224C49458BB}"/>
            </c:extLst>
          </c:dLbls>
          <c:cat>
            <c:strRef>
              <c:f>Sheet1!$A$2:$A$6</c:f>
              <c:strCache>
                <c:ptCount val="5"/>
                <c:pt idx="0">
                  <c:v>Urbana-Champaign</c:v>
                </c:pt>
                <c:pt idx="1">
                  <c:v>Springfield</c:v>
                </c:pt>
                <c:pt idx="2">
                  <c:v>Chicago</c:v>
                </c:pt>
                <c:pt idx="3">
                  <c:v>Hospital</c:v>
                </c:pt>
                <c:pt idx="4">
                  <c:v>System Office + System Wide Programs</c:v>
                </c:pt>
              </c:strCache>
            </c:strRef>
          </c:cat>
          <c:val>
            <c:numRef>
              <c:f>Sheet1!$B$2:$B$6</c:f>
              <c:numCache>
                <c:formatCode>0.0%</c:formatCode>
                <c:ptCount val="5"/>
                <c:pt idx="0">
                  <c:v>0.41499999999999998</c:v>
                </c:pt>
                <c:pt idx="1">
                  <c:v>1.4E-2</c:v>
                </c:pt>
                <c:pt idx="2">
                  <c:v>0.316</c:v>
                </c:pt>
                <c:pt idx="3">
                  <c:v>0.19600000000000001</c:v>
                </c:pt>
                <c:pt idx="4">
                  <c:v>5.8000000000000003E-2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1A-B338-4D94-9CFB-C88A646F16D2}"/>
            </c:ext>
          </c:extLst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  <c:showLeaderLines val="1"/>
        </c:dLbls>
        <c:firstSliceAng val="0"/>
      </c:pieChart>
    </c:plotArea>
    <c:plotVisOnly val="1"/>
    <c:dispBlanksAs val="zero"/>
    <c:showDLblsOverMax val="0"/>
  </c:chart>
  <c:txPr>
    <a:bodyPr/>
    <a:lstStyle/>
    <a:p>
      <a:pPr>
        <a:defRPr sz="1800"/>
      </a:pPr>
      <a:endParaRPr lang="en-US"/>
    </a:p>
  </c:txPr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7.4563455919184493E-2"/>
          <c:y val="7.0741985126457393E-2"/>
          <c:w val="0.86057299961856804"/>
          <c:h val="0.83686046713796902"/>
        </c:manualLayout>
      </c:layout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Column1</c:v>
                </c:pt>
              </c:strCache>
            </c:strRef>
          </c:tx>
          <c:spPr>
            <a:ln>
              <a:solidFill>
                <a:schemeClr val="bg1"/>
              </a:solidFill>
            </a:ln>
          </c:spPr>
          <c:dPt>
            <c:idx val="0"/>
            <c:bubble3D val="0"/>
            <c:spPr>
              <a:solidFill>
                <a:srgbClr val="E84A26"/>
              </a:solidFill>
              <a:ln>
                <a:solidFill>
                  <a:schemeClr val="bg1"/>
                </a:solidFill>
              </a:ln>
            </c:spPr>
            <c:extLst>
              <c:ext xmlns:c16="http://schemas.microsoft.com/office/drawing/2014/chart" uri="{C3380CC4-5D6E-409C-BE32-E72D297353CC}">
                <c16:uniqueId val="{00000001-B338-4D94-9CFB-C88A646F16D2}"/>
              </c:ext>
            </c:extLst>
          </c:dPt>
          <c:dPt>
            <c:idx val="1"/>
            <c:bubble3D val="0"/>
            <c:spPr>
              <a:solidFill>
                <a:srgbClr val="0070C0"/>
              </a:solidFill>
              <a:ln>
                <a:solidFill>
                  <a:schemeClr val="bg1"/>
                </a:solidFill>
              </a:ln>
            </c:spPr>
            <c:extLst>
              <c:ext xmlns:c16="http://schemas.microsoft.com/office/drawing/2014/chart" uri="{C3380CC4-5D6E-409C-BE32-E72D297353CC}">
                <c16:uniqueId val="{00000003-B338-4D94-9CFB-C88A646F16D2}"/>
              </c:ext>
            </c:extLst>
          </c:dPt>
          <c:dPt>
            <c:idx val="2"/>
            <c:bubble3D val="0"/>
            <c:spPr>
              <a:solidFill>
                <a:srgbClr val="C00000"/>
              </a:solidFill>
              <a:ln>
                <a:solidFill>
                  <a:schemeClr val="bg1"/>
                </a:solidFill>
              </a:ln>
            </c:spPr>
            <c:extLst>
              <c:ext xmlns:c16="http://schemas.microsoft.com/office/drawing/2014/chart" uri="{C3380CC4-5D6E-409C-BE32-E72D297353CC}">
                <c16:uniqueId val="{00000005-B338-4D94-9CFB-C88A646F16D2}"/>
              </c:ext>
            </c:extLst>
          </c:dPt>
          <c:dPt>
            <c:idx val="3"/>
            <c:bubble3D val="0"/>
            <c:spPr>
              <a:solidFill>
                <a:schemeClr val="tx2"/>
              </a:solidFill>
              <a:ln>
                <a:solidFill>
                  <a:schemeClr val="bg1"/>
                </a:solidFill>
              </a:ln>
            </c:spPr>
            <c:extLst>
              <c:ext xmlns:c16="http://schemas.microsoft.com/office/drawing/2014/chart" uri="{C3380CC4-5D6E-409C-BE32-E72D297353CC}">
                <c16:uniqueId val="{00000007-B338-4D94-9CFB-C88A646F16D2}"/>
              </c:ext>
            </c:extLst>
          </c:dPt>
          <c:dPt>
            <c:idx val="4"/>
            <c:bubble3D val="0"/>
            <c:spPr>
              <a:solidFill>
                <a:srgbClr val="00CCFF"/>
              </a:solidFill>
              <a:ln>
                <a:solidFill>
                  <a:schemeClr val="bg1"/>
                </a:solidFill>
              </a:ln>
            </c:spPr>
            <c:extLst>
              <c:ext xmlns:c16="http://schemas.microsoft.com/office/drawing/2014/chart" uri="{C3380CC4-5D6E-409C-BE32-E72D297353CC}">
                <c16:uniqueId val="{00000009-B338-4D94-9CFB-C88A646F16D2}"/>
              </c:ext>
            </c:extLst>
          </c:dPt>
          <c:dPt>
            <c:idx val="5"/>
            <c:bubble3D val="0"/>
            <c:spPr>
              <a:solidFill>
                <a:schemeClr val="tx2">
                  <a:lumMod val="60000"/>
                  <a:lumOff val="40000"/>
                </a:schemeClr>
              </a:solidFill>
              <a:ln>
                <a:solidFill>
                  <a:schemeClr val="bg1"/>
                </a:solidFill>
              </a:ln>
            </c:spPr>
            <c:extLst>
              <c:ext xmlns:c16="http://schemas.microsoft.com/office/drawing/2014/chart" uri="{C3380CC4-5D6E-409C-BE32-E72D297353CC}">
                <c16:uniqueId val="{0000000B-B338-4D94-9CFB-C88A646F16D2}"/>
              </c:ext>
            </c:extLst>
          </c:dPt>
          <c:dPt>
            <c:idx val="6"/>
            <c:bubble3D val="0"/>
            <c:spPr>
              <a:solidFill>
                <a:srgbClr val="FF0909"/>
              </a:solidFill>
              <a:ln>
                <a:solidFill>
                  <a:schemeClr val="bg1"/>
                </a:solidFill>
              </a:ln>
            </c:spPr>
            <c:extLst>
              <c:ext xmlns:c16="http://schemas.microsoft.com/office/drawing/2014/chart" uri="{C3380CC4-5D6E-409C-BE32-E72D297353CC}">
                <c16:uniqueId val="{0000000D-B338-4D94-9CFB-C88A646F16D2}"/>
              </c:ext>
            </c:extLst>
          </c:dPt>
          <c:dPt>
            <c:idx val="7"/>
            <c:bubble3D val="0"/>
            <c:spPr>
              <a:solidFill>
                <a:srgbClr val="DE0000"/>
              </a:solidFill>
              <a:ln>
                <a:solidFill>
                  <a:schemeClr val="bg1"/>
                </a:solidFill>
              </a:ln>
            </c:spPr>
            <c:extLst>
              <c:ext xmlns:c16="http://schemas.microsoft.com/office/drawing/2014/chart" uri="{C3380CC4-5D6E-409C-BE32-E72D297353CC}">
                <c16:uniqueId val="{0000000F-B338-4D94-9CFB-C88A646F16D2}"/>
              </c:ext>
            </c:extLst>
          </c:dPt>
          <c:dPt>
            <c:idx val="8"/>
            <c:bubble3D val="0"/>
            <c:spPr>
              <a:solidFill>
                <a:srgbClr val="C00000"/>
              </a:solidFill>
              <a:ln>
                <a:solidFill>
                  <a:schemeClr val="bg1"/>
                </a:solidFill>
              </a:ln>
            </c:spPr>
            <c:extLst>
              <c:ext xmlns:c16="http://schemas.microsoft.com/office/drawing/2014/chart" uri="{C3380CC4-5D6E-409C-BE32-E72D297353CC}">
                <c16:uniqueId val="{00000011-B338-4D94-9CFB-C88A646F16D2}"/>
              </c:ext>
            </c:extLst>
          </c:dPt>
          <c:dPt>
            <c:idx val="9"/>
            <c:bubble3D val="0"/>
            <c:spPr>
              <a:solidFill>
                <a:srgbClr val="AC0000"/>
              </a:solidFill>
              <a:ln>
                <a:solidFill>
                  <a:schemeClr val="bg1"/>
                </a:solidFill>
              </a:ln>
            </c:spPr>
            <c:extLst>
              <c:ext xmlns:c16="http://schemas.microsoft.com/office/drawing/2014/chart" uri="{C3380CC4-5D6E-409C-BE32-E72D297353CC}">
                <c16:uniqueId val="{00000013-B338-4D94-9CFB-C88A646F16D2}"/>
              </c:ext>
            </c:extLst>
          </c:dPt>
          <c:dPt>
            <c:idx val="10"/>
            <c:bubble3D val="0"/>
            <c:spPr>
              <a:solidFill>
                <a:srgbClr val="CC0000"/>
              </a:solidFill>
              <a:ln>
                <a:solidFill>
                  <a:schemeClr val="bg1"/>
                </a:solidFill>
              </a:ln>
            </c:spPr>
            <c:extLst>
              <c:ext xmlns:c16="http://schemas.microsoft.com/office/drawing/2014/chart" uri="{C3380CC4-5D6E-409C-BE32-E72D297353CC}">
                <c16:uniqueId val="{00000015-B338-4D94-9CFB-C88A646F16D2}"/>
              </c:ext>
            </c:extLst>
          </c:dPt>
          <c:dPt>
            <c:idx val="11"/>
            <c:bubble3D val="0"/>
            <c:spPr>
              <a:solidFill>
                <a:srgbClr val="A50021"/>
              </a:solidFill>
              <a:ln>
                <a:solidFill>
                  <a:schemeClr val="bg1"/>
                </a:solidFill>
              </a:ln>
            </c:spPr>
            <c:extLst>
              <c:ext xmlns:c16="http://schemas.microsoft.com/office/drawing/2014/chart" uri="{C3380CC4-5D6E-409C-BE32-E72D297353CC}">
                <c16:uniqueId val="{00000017-B338-4D94-9CFB-C88A646F16D2}"/>
              </c:ext>
            </c:extLst>
          </c:dPt>
          <c:dPt>
            <c:idx val="12"/>
            <c:bubble3D val="0"/>
            <c:spPr>
              <a:solidFill>
                <a:schemeClr val="accent2">
                  <a:lumMod val="60000"/>
                  <a:lumOff val="40000"/>
                </a:schemeClr>
              </a:solidFill>
              <a:ln>
                <a:solidFill>
                  <a:schemeClr val="bg1"/>
                </a:solidFill>
              </a:ln>
            </c:spPr>
            <c:extLst>
              <c:ext xmlns:c16="http://schemas.microsoft.com/office/drawing/2014/chart" uri="{C3380CC4-5D6E-409C-BE32-E72D297353CC}">
                <c16:uniqueId val="{00000019-B338-4D94-9CFB-C88A646F16D2}"/>
              </c:ext>
            </c:extLst>
          </c:dPt>
          <c:dLbls>
            <c:dLbl>
              <c:idx val="0"/>
              <c:layout>
                <c:manualLayout>
                  <c:x val="-0.25359851323700117"/>
                  <c:y val="-0.1043212606271994"/>
                </c:manualLayout>
              </c:layout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B338-4D94-9CFB-C88A646F16D2}"/>
                </c:ext>
              </c:extLst>
            </c:dLbl>
            <c:dLbl>
              <c:idx val="1"/>
              <c:layout>
                <c:manualLayout>
                  <c:x val="-1.9570699839966479E-2"/>
                  <c:y val="1.0849034079702698E-2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wrap="square" lIns="38100" tIns="19050" rIns="38100" bIns="19050" anchor="ctr">
                  <a:spAutoFit/>
                </a:bodyPr>
                <a:lstStyle/>
                <a:p>
                  <a:pPr>
                    <a:defRPr sz="2400" b="1">
                      <a:solidFill>
                        <a:schemeClr val="tx1"/>
                      </a:solidFill>
                      <a:effectLst/>
                      <a:latin typeface="+mn-lt"/>
                      <a:ea typeface="Cambria" panose="02040503050406030204" pitchFamily="18" charset="0"/>
                    </a:defRPr>
                  </a:pPr>
                  <a:endParaRPr lang="en-US"/>
                </a:p>
              </c:txPr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B338-4D94-9CFB-C88A646F16D2}"/>
                </c:ext>
              </c:extLst>
            </c:dLbl>
            <c:dLbl>
              <c:idx val="2"/>
              <c:layout>
                <c:manualLayout>
                  <c:x val="0.13573937729998367"/>
                  <c:y val="7.8909290005369795E-2"/>
                </c:manualLayout>
              </c:layout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5-B338-4D94-9CFB-C88A646F16D2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wrap="square" lIns="38100" tIns="19050" rIns="38100" bIns="19050" anchor="ctr">
                <a:spAutoFit/>
              </a:bodyPr>
              <a:lstStyle/>
              <a:p>
                <a:pPr>
                  <a:defRPr sz="2400" b="1">
                    <a:solidFill>
                      <a:schemeClr val="bg1"/>
                    </a:solidFill>
                    <a:effectLst/>
                    <a:latin typeface="+mn-lt"/>
                    <a:ea typeface="Cambria" panose="02040503050406030204" pitchFamily="18" charset="0"/>
                  </a:defRPr>
                </a:pPr>
                <a:endParaRPr lang="en-US"/>
              </a:p>
            </c:txPr>
            <c:dLblPos val="bestFit"/>
            <c:showLegendKey val="0"/>
            <c:showVal val="1"/>
            <c:showCatName val="0"/>
            <c:showSerName val="0"/>
            <c:showPercent val="0"/>
            <c:showBubbleSize val="0"/>
            <c:showLeaderLines val="1"/>
            <c:extLst>
              <c:ext xmlns:c15="http://schemas.microsoft.com/office/drawing/2012/chart" uri="{CE6537A1-D6FC-4f65-9D91-7224C49458BB}"/>
            </c:extLst>
          </c:dLbls>
          <c:cat>
            <c:strRef>
              <c:f>Sheet1!$A$2:$A$4</c:f>
              <c:strCache>
                <c:ptCount val="3"/>
                <c:pt idx="0">
                  <c:v>Urbana-Champaign</c:v>
                </c:pt>
                <c:pt idx="1">
                  <c:v>Springfield</c:v>
                </c:pt>
                <c:pt idx="2">
                  <c:v>Chicago</c:v>
                </c:pt>
              </c:strCache>
            </c:strRef>
          </c:cat>
          <c:val>
            <c:numRef>
              <c:f>Sheet1!$B$2:$B$4</c:f>
              <c:numCache>
                <c:formatCode>0.0%</c:formatCode>
                <c:ptCount val="3"/>
                <c:pt idx="0">
                  <c:v>0.63</c:v>
                </c:pt>
                <c:pt idx="1">
                  <c:v>2.1999999999999999E-2</c:v>
                </c:pt>
                <c:pt idx="2">
                  <c:v>0.34799999999999998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1A-B338-4D94-9CFB-C88A646F16D2}"/>
            </c:ext>
          </c:extLst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  <c:showLeaderLines val="1"/>
        </c:dLbls>
        <c:firstSliceAng val="0"/>
      </c:pieChart>
    </c:plotArea>
    <c:plotVisOnly val="1"/>
    <c:dispBlanksAs val="zero"/>
    <c:showDLblsOverMax val="0"/>
  </c:chart>
  <c:txPr>
    <a:bodyPr/>
    <a:lstStyle/>
    <a:p>
      <a:pPr>
        <a:defRPr sz="1800"/>
      </a:pPr>
      <a:endParaRPr lang="en-US"/>
    </a:p>
  </c:txPr>
  <c:externalData r:id="rId1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59">
  <cs:axisTitle>
    <cs:lnRef idx="0"/>
    <cs:fillRef idx="0"/>
    <cs:effectRef idx="0"/>
    <cs:fontRef idx="minor">
      <a:schemeClr val="tx1">
        <a:lumMod val="65000"/>
        <a:lumOff val="35000"/>
      </a:schemeClr>
    </cs:fontRef>
    <cs:defRPr sz="900" kern="1200" cap="all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cs:styleClr val="auto"/>
    </cs:fontRef>
    <cs:defRPr sz="1000" b="1" i="0" u="none" strike="noStrike" kern="1200" spc="0" baseline="0"/>
  </cs:dataLabel>
  <cs:dataLabelCallout>
    <cs:lnRef idx="0">
      <cs:styleClr val="auto"/>
    </cs:lnRef>
    <cs:fillRef idx="0"/>
    <cs:effectRef idx="0"/>
    <cs:fontRef idx="minor">
      <cs:styleClr val="auto"/>
    </cs:fontRef>
    <cs:spPr>
      <a:solidFill>
        <a:schemeClr val="lt1"/>
      </a:solidFill>
      <a:ln>
        <a:solidFill>
          <a:schemeClr val="phClr"/>
        </a:solidFill>
      </a:ln>
    </cs:spPr>
    <cs:defRPr sz="1000" b="1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63500" sx="102000" sy="102000" algn="ctr" rotWithShape="0">
          <a:prstClr val="black">
            <a:alpha val="20000"/>
          </a:prstClr>
        </a:outerShdw>
      </a:effectLst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88900" sx="102000" sy="102000" algn="ctr" rotWithShape="0">
          <a:prstClr val="black">
            <a:alpha val="10000"/>
          </a:prstClr>
        </a:outerShdw>
      </a:effectLst>
      <a:scene3d>
        <a:camera prst="orthographicFront"/>
        <a:lightRig rig="threePt" dir="t"/>
      </a:scene3d>
      <a:sp3d>
        <a:bevelT w="127000" h="127000"/>
        <a:bevelB w="127000" h="127000"/>
      </a:sp3d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8575" cap="rnd">
        <a:solidFill>
          <a:schemeClr val="phClr"/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ln w="9525">
        <a:solidFill>
          <a:schemeClr val="lt1"/>
        </a:solidFill>
      </a:ln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600" b="1" kern="1200" cap="all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55">
  <cs:axisTitle>
    <cs:lnRef idx="0"/>
    <cs:fillRef idx="0"/>
    <cs:effectRef idx="0"/>
    <cs:fontRef idx="minor">
      <a:schemeClr val="tx2"/>
    </cs:fontRef>
    <cs:defRPr sz="1197" b="1" kern="1200"/>
  </cs:axisTitle>
  <cs:categoryAxis>
    <cs:lnRef idx="0"/>
    <cs:fillRef idx="0"/>
    <cs:effectRef idx="0"/>
    <cs:fontRef idx="minor">
      <a:schemeClr val="tx2"/>
    </cs:fontRef>
    <cs:spPr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2"/>
    </cs:fontRef>
    <cs:defRPr sz="1197" kern="1200"/>
  </cs:dataLabel>
  <cs:dataLabelCallout>
    <cs:lnRef idx="0"/>
    <cs:fillRef idx="0"/>
    <cs:effectRef idx="0"/>
    <cs:fontRef idx="minor">
      <a:schemeClr val="dk2">
        <a:lumMod val="7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2"/>
    <cs:fontRef idx="minor">
      <a:schemeClr val="tx2"/>
    </cs:fontRef>
  </cs:dataPoint>
  <cs:dataPoint3D>
    <cs:lnRef idx="0"/>
    <cs:fillRef idx="3">
      <cs:styleClr val="auto"/>
    </cs:fillRef>
    <cs:effectRef idx="2"/>
    <cs:fontRef idx="minor">
      <a:schemeClr val="tx2"/>
    </cs:fontRef>
  </cs:dataPoint3D>
  <cs:dataPointLine>
    <cs:lnRef idx="0">
      <cs:styleClr val="auto"/>
    </cs:lnRef>
    <cs:fillRef idx="3"/>
    <cs:effectRef idx="2"/>
    <cs:fontRef idx="minor">
      <a:schemeClr val="tx2"/>
    </cs:fontRef>
    <cs:spPr>
      <a:ln w="31750" cap="rnd">
        <a:solidFill>
          <a:schemeClr val="phClr"/>
        </a:solidFill>
        <a:round/>
      </a:ln>
    </cs:spPr>
  </cs:dataPointLine>
  <cs:dataPointMarker>
    <cs:lnRef idx="0"/>
    <cs:fillRef idx="3">
      <cs:styleClr val="auto"/>
    </cs:fillRef>
    <cs:effectRef idx="2"/>
    <cs:fontRef idx="minor">
      <a:schemeClr val="tx2"/>
    </cs:fontRef>
    <cs:spPr>
      <a:ln w="12700">
        <a:solidFill>
          <a:schemeClr val="lt2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2"/>
    <cs:fontRef idx="minor">
      <a:schemeClr val="tx2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2"/>
    </cs:fontRef>
    <cs:spPr>
      <a:ln w="9525">
        <a:solidFill>
          <a:schemeClr val="tx2">
            <a:lumMod val="15000"/>
            <a:lumOff val="8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60000"/>
            <a:lumOff val="40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tx2"/>
    </cs:fontRef>
    <cs:spPr>
      <a:ln w="9525">
        <a:solidFill>
          <a:schemeClr val="tx2">
            <a:lumMod val="75000"/>
          </a:schemeClr>
        </a:solidFill>
        <a:round/>
      </a:ln>
    </cs:spPr>
  </cs:errorBar>
  <cs:floor>
    <cs:lnRef idx="0"/>
    <cs:fillRef idx="0"/>
    <cs:effectRef idx="0"/>
    <cs:fontRef idx="minor">
      <a:schemeClr val="tx2"/>
    </cs:fontRef>
  </cs:floor>
  <cs:gridlineMajor>
    <cs:lnRef idx="0"/>
    <cs:fillRef idx="0"/>
    <cs:effectRef idx="0"/>
    <cs:fontRef idx="minor">
      <a:schemeClr val="tx2"/>
    </cs:fontRef>
    <cs:spPr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2"/>
    </cs:fontRef>
    <cs:spPr>
      <a:ln>
        <a:solidFill>
          <a:schemeClr val="tx2">
            <a:lumMod val="5000"/>
            <a:lumOff val="95000"/>
          </a:schemeClr>
        </a:solidFill>
      </a:ln>
    </cs:spPr>
  </cs:gridlineMinor>
  <cs:hiLo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60000"/>
            <a:lumOff val="40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2"/>
    </cs:fontRef>
    <cs:defRPr sz="1197" kern="1200"/>
  </cs:legend>
  <cs:plotArea>
    <cs:lnRef idx="0"/>
    <cs:fillRef idx="0"/>
    <cs:effectRef idx="0"/>
    <cs:fontRef idx="minor">
      <a:schemeClr val="tx2"/>
    </cs:fontRef>
  </cs:plotArea>
  <cs:plotArea3D>
    <cs:lnRef idx="0"/>
    <cs:fillRef idx="0"/>
    <cs:effectRef idx="0"/>
    <cs:fontRef idx="minor">
      <a:schemeClr val="tx2"/>
    </cs:fontRef>
  </cs:plotArea3D>
  <cs:seriesAxis>
    <cs:lnRef idx="0"/>
    <cs:fillRef idx="0"/>
    <cs:effectRef idx="0"/>
    <cs:fontRef idx="minor">
      <a:schemeClr val="tx2"/>
    </cs:fontRef>
    <cs:spPr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60000"/>
            <a:lumOff val="40000"/>
          </a:schemeClr>
        </a:solidFill>
        <a:prstDash val="dash"/>
      </a:ln>
    </cs:spPr>
  </cs:seriesLine>
  <cs:title>
    <cs:lnRef idx="0"/>
    <cs:fillRef idx="0"/>
    <cs:effectRef idx="0"/>
    <cs:fontRef idx="minor">
      <a:schemeClr val="tx2"/>
    </cs:fontRef>
    <cs:defRPr sz="2128" b="1" kern="1200"/>
  </cs:title>
  <cs:trendline>
    <cs:lnRef idx="0">
      <cs:styleClr val="auto"/>
    </cs:lnRef>
    <cs:fillRef idx="0"/>
    <cs:effectRef idx="0"/>
    <cs:fontRef idx="minor">
      <a:schemeClr val="tx2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2"/>
    </cs:fontRef>
    <cs:defRPr sz="1197" kern="1200"/>
  </cs:trendlineLabel>
  <cs:upBar>
    <cs:lnRef idx="0"/>
    <cs:fillRef idx="0"/>
    <cs:effectRef idx="0"/>
    <cs:fontRef idx="minor">
      <a:schemeClr val="tx2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2"/>
    </cs:fontRef>
    <cs:defRPr sz="1197" kern="1200"/>
  </cs:valueAxis>
  <cs:wall>
    <cs:lnRef idx="0"/>
    <cs:fillRef idx="0"/>
    <cs:effectRef idx="0"/>
    <cs:fontRef idx="minor">
      <a:schemeClr val="tx2"/>
    </cs:fontRef>
  </cs:wall>
</cs:chartStyl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8940FAAC-54BA-427C-9C42-0D2418EC7731}" type="doc">
      <dgm:prSet loTypeId="urn:microsoft.com/office/officeart/2005/8/layout/hierarchy1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739B929B-55C8-4FA1-8815-16FA7641AADF}">
      <dgm:prSet custT="1"/>
      <dgm:spPr/>
      <dgm:t>
        <a:bodyPr/>
        <a:lstStyle/>
        <a:p>
          <a:r>
            <a:rPr lang="en-US" sz="3200" b="1" dirty="0"/>
            <a:t>Consolidation of Budgets Developed by Individual Colleges and Units</a:t>
          </a:r>
          <a:endParaRPr lang="en-US" sz="3200" dirty="0"/>
        </a:p>
      </dgm:t>
      <dgm:extLst>
        <a:ext uri="{E40237B7-FDA0-4F09-8148-C483321AD2D9}">
          <dgm14:cNvPr xmlns:dgm14="http://schemas.microsoft.com/office/drawing/2010/diagram" id="0" name="" descr="Consolidation of Budgets Developed by Individual Colleges and Units&#10;Follows Legislative Audit Guidelines&#10;"/>
        </a:ext>
      </dgm:extLst>
    </dgm:pt>
    <dgm:pt modelId="{1DDDC08C-FBF3-4B15-9528-D2D0F86419D5}" type="parTrans" cxnId="{3ABBC784-3A5F-47D1-B49C-C0BB4057DF03}">
      <dgm:prSet/>
      <dgm:spPr/>
      <dgm:t>
        <a:bodyPr/>
        <a:lstStyle/>
        <a:p>
          <a:endParaRPr lang="en-US"/>
        </a:p>
      </dgm:t>
    </dgm:pt>
    <dgm:pt modelId="{34CD1ED4-59E8-4180-903E-4485D66431E5}" type="sibTrans" cxnId="{3ABBC784-3A5F-47D1-B49C-C0BB4057DF03}">
      <dgm:prSet/>
      <dgm:spPr/>
      <dgm:t>
        <a:bodyPr/>
        <a:lstStyle/>
        <a:p>
          <a:endParaRPr lang="en-US"/>
        </a:p>
      </dgm:t>
    </dgm:pt>
    <dgm:pt modelId="{D728A595-1358-45C2-ADCB-6982F985B694}">
      <dgm:prSet custT="1"/>
      <dgm:spPr/>
      <dgm:t>
        <a:bodyPr/>
        <a:lstStyle/>
        <a:p>
          <a:r>
            <a:rPr lang="en-US" sz="3200" b="1" dirty="0"/>
            <a:t>Follows Legislative Audit Guidelines</a:t>
          </a:r>
          <a:endParaRPr lang="en-US" sz="3200" dirty="0"/>
        </a:p>
      </dgm:t>
      <dgm:extLst>
        <a:ext uri="{E40237B7-FDA0-4F09-8148-C483321AD2D9}">
          <dgm14:cNvPr xmlns:dgm14="http://schemas.microsoft.com/office/drawing/2010/diagram" id="0" name="" descr="Consolidation of Budgets Developed by Individual Colleges and Units&#10;Follows Legislative Audit Guidelines&#10;"/>
        </a:ext>
      </dgm:extLst>
    </dgm:pt>
    <dgm:pt modelId="{1826E4CF-248E-48E9-8401-B4A585361C30}" type="parTrans" cxnId="{CCA4F8DF-8C79-4EC8-AD1A-C1A21711EBF4}">
      <dgm:prSet/>
      <dgm:spPr/>
      <dgm:t>
        <a:bodyPr/>
        <a:lstStyle/>
        <a:p>
          <a:endParaRPr lang="en-US"/>
        </a:p>
      </dgm:t>
    </dgm:pt>
    <dgm:pt modelId="{15A787CA-A0D8-4F85-989C-CF6304CE4EA7}" type="sibTrans" cxnId="{CCA4F8DF-8C79-4EC8-AD1A-C1A21711EBF4}">
      <dgm:prSet/>
      <dgm:spPr/>
      <dgm:t>
        <a:bodyPr/>
        <a:lstStyle/>
        <a:p>
          <a:endParaRPr lang="en-US"/>
        </a:p>
      </dgm:t>
    </dgm:pt>
    <dgm:pt modelId="{0190F80F-3958-46F8-8117-8FA4F5FA5787}" type="pres">
      <dgm:prSet presAssocID="{8940FAAC-54BA-427C-9C42-0D2418EC7731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</dgm:pt>
    <dgm:pt modelId="{3F6DF697-9C73-4437-9850-F601DF663114}" type="pres">
      <dgm:prSet presAssocID="{739B929B-55C8-4FA1-8815-16FA7641AADF}" presName="hierRoot1" presStyleCnt="0"/>
      <dgm:spPr/>
    </dgm:pt>
    <dgm:pt modelId="{F8AC9FBE-37BC-453A-B38C-13CFAF086AC6}" type="pres">
      <dgm:prSet presAssocID="{739B929B-55C8-4FA1-8815-16FA7641AADF}" presName="composite" presStyleCnt="0"/>
      <dgm:spPr/>
    </dgm:pt>
    <dgm:pt modelId="{56F1FE05-50D3-4E87-B6F8-D5305893135E}" type="pres">
      <dgm:prSet presAssocID="{739B929B-55C8-4FA1-8815-16FA7641AADF}" presName="background" presStyleLbl="node0" presStyleIdx="0" presStyleCnt="2"/>
      <dgm:spPr/>
    </dgm:pt>
    <dgm:pt modelId="{E9B15574-645F-4595-B273-C3C9E4EFA5C5}" type="pres">
      <dgm:prSet presAssocID="{739B929B-55C8-4FA1-8815-16FA7641AADF}" presName="text" presStyleLbl="fgAcc0" presStyleIdx="0" presStyleCnt="2">
        <dgm:presLayoutVars>
          <dgm:chPref val="3"/>
        </dgm:presLayoutVars>
      </dgm:prSet>
      <dgm:spPr/>
    </dgm:pt>
    <dgm:pt modelId="{65DB1851-BDC9-4CEA-8B47-6C471845046A}" type="pres">
      <dgm:prSet presAssocID="{739B929B-55C8-4FA1-8815-16FA7641AADF}" presName="hierChild2" presStyleCnt="0"/>
      <dgm:spPr/>
    </dgm:pt>
    <dgm:pt modelId="{B682BDA5-CB07-4186-87AF-9407335B2113}" type="pres">
      <dgm:prSet presAssocID="{D728A595-1358-45C2-ADCB-6982F985B694}" presName="hierRoot1" presStyleCnt="0"/>
      <dgm:spPr/>
    </dgm:pt>
    <dgm:pt modelId="{825F85DF-E954-489E-A785-B5EF632DD4D7}" type="pres">
      <dgm:prSet presAssocID="{D728A595-1358-45C2-ADCB-6982F985B694}" presName="composite" presStyleCnt="0"/>
      <dgm:spPr/>
    </dgm:pt>
    <dgm:pt modelId="{FFA1081F-81AA-4F8F-BD76-68DA4B3ABCC6}" type="pres">
      <dgm:prSet presAssocID="{D728A595-1358-45C2-ADCB-6982F985B694}" presName="background" presStyleLbl="node0" presStyleIdx="1" presStyleCnt="2"/>
      <dgm:spPr/>
    </dgm:pt>
    <dgm:pt modelId="{19A25EA0-07A7-40EC-8613-C20ADDB08FDE}" type="pres">
      <dgm:prSet presAssocID="{D728A595-1358-45C2-ADCB-6982F985B694}" presName="text" presStyleLbl="fgAcc0" presStyleIdx="1" presStyleCnt="2">
        <dgm:presLayoutVars>
          <dgm:chPref val="3"/>
        </dgm:presLayoutVars>
      </dgm:prSet>
      <dgm:spPr/>
    </dgm:pt>
    <dgm:pt modelId="{A94CF88C-2FBE-4020-884E-6A5E3A87A764}" type="pres">
      <dgm:prSet presAssocID="{D728A595-1358-45C2-ADCB-6982F985B694}" presName="hierChild2" presStyleCnt="0"/>
      <dgm:spPr/>
    </dgm:pt>
  </dgm:ptLst>
  <dgm:cxnLst>
    <dgm:cxn modelId="{495A8E61-4258-4BB6-932F-8B1C6C9FB9FC}" type="presOf" srcId="{739B929B-55C8-4FA1-8815-16FA7641AADF}" destId="{E9B15574-645F-4595-B273-C3C9E4EFA5C5}" srcOrd="0" destOrd="0" presId="urn:microsoft.com/office/officeart/2005/8/layout/hierarchy1"/>
    <dgm:cxn modelId="{E791D345-8249-45CD-9583-021D351871C1}" type="presOf" srcId="{8940FAAC-54BA-427C-9C42-0D2418EC7731}" destId="{0190F80F-3958-46F8-8117-8FA4F5FA5787}" srcOrd="0" destOrd="0" presId="urn:microsoft.com/office/officeart/2005/8/layout/hierarchy1"/>
    <dgm:cxn modelId="{48F60852-648D-42A7-BD36-D74038AF9AD4}" type="presOf" srcId="{D728A595-1358-45C2-ADCB-6982F985B694}" destId="{19A25EA0-07A7-40EC-8613-C20ADDB08FDE}" srcOrd="0" destOrd="0" presId="urn:microsoft.com/office/officeart/2005/8/layout/hierarchy1"/>
    <dgm:cxn modelId="{3ABBC784-3A5F-47D1-B49C-C0BB4057DF03}" srcId="{8940FAAC-54BA-427C-9C42-0D2418EC7731}" destId="{739B929B-55C8-4FA1-8815-16FA7641AADF}" srcOrd="0" destOrd="0" parTransId="{1DDDC08C-FBF3-4B15-9528-D2D0F86419D5}" sibTransId="{34CD1ED4-59E8-4180-903E-4485D66431E5}"/>
    <dgm:cxn modelId="{CCA4F8DF-8C79-4EC8-AD1A-C1A21711EBF4}" srcId="{8940FAAC-54BA-427C-9C42-0D2418EC7731}" destId="{D728A595-1358-45C2-ADCB-6982F985B694}" srcOrd="1" destOrd="0" parTransId="{1826E4CF-248E-48E9-8401-B4A585361C30}" sibTransId="{15A787CA-A0D8-4F85-989C-CF6304CE4EA7}"/>
    <dgm:cxn modelId="{8E05B221-1052-4F35-B1B9-55171FD950AD}" type="presParOf" srcId="{0190F80F-3958-46F8-8117-8FA4F5FA5787}" destId="{3F6DF697-9C73-4437-9850-F601DF663114}" srcOrd="0" destOrd="0" presId="urn:microsoft.com/office/officeart/2005/8/layout/hierarchy1"/>
    <dgm:cxn modelId="{D28E9CEC-10F2-4DB2-9019-B9CB8B75F12A}" type="presParOf" srcId="{3F6DF697-9C73-4437-9850-F601DF663114}" destId="{F8AC9FBE-37BC-453A-B38C-13CFAF086AC6}" srcOrd="0" destOrd="0" presId="urn:microsoft.com/office/officeart/2005/8/layout/hierarchy1"/>
    <dgm:cxn modelId="{6ACB280F-6614-48E6-B818-EE688B6FA540}" type="presParOf" srcId="{F8AC9FBE-37BC-453A-B38C-13CFAF086AC6}" destId="{56F1FE05-50D3-4E87-B6F8-D5305893135E}" srcOrd="0" destOrd="0" presId="urn:microsoft.com/office/officeart/2005/8/layout/hierarchy1"/>
    <dgm:cxn modelId="{89A4151C-C817-4BE7-8877-60DD55686712}" type="presParOf" srcId="{F8AC9FBE-37BC-453A-B38C-13CFAF086AC6}" destId="{E9B15574-645F-4595-B273-C3C9E4EFA5C5}" srcOrd="1" destOrd="0" presId="urn:microsoft.com/office/officeart/2005/8/layout/hierarchy1"/>
    <dgm:cxn modelId="{44D21C67-3102-46E6-96EB-411AFB51C406}" type="presParOf" srcId="{3F6DF697-9C73-4437-9850-F601DF663114}" destId="{65DB1851-BDC9-4CEA-8B47-6C471845046A}" srcOrd="1" destOrd="0" presId="urn:microsoft.com/office/officeart/2005/8/layout/hierarchy1"/>
    <dgm:cxn modelId="{475B4051-EB06-40F7-BCD8-50E3854A6EF0}" type="presParOf" srcId="{0190F80F-3958-46F8-8117-8FA4F5FA5787}" destId="{B682BDA5-CB07-4186-87AF-9407335B2113}" srcOrd="1" destOrd="0" presId="urn:microsoft.com/office/officeart/2005/8/layout/hierarchy1"/>
    <dgm:cxn modelId="{7A9D7CED-4D95-4DA7-8A84-1CA5F64F7CD9}" type="presParOf" srcId="{B682BDA5-CB07-4186-87AF-9407335B2113}" destId="{825F85DF-E954-489E-A785-B5EF632DD4D7}" srcOrd="0" destOrd="0" presId="urn:microsoft.com/office/officeart/2005/8/layout/hierarchy1"/>
    <dgm:cxn modelId="{8C801DE3-DA3F-4602-8BFB-DCCCAD183F2C}" type="presParOf" srcId="{825F85DF-E954-489E-A785-B5EF632DD4D7}" destId="{FFA1081F-81AA-4F8F-BD76-68DA4B3ABCC6}" srcOrd="0" destOrd="0" presId="urn:microsoft.com/office/officeart/2005/8/layout/hierarchy1"/>
    <dgm:cxn modelId="{03634A21-073E-4432-B5FC-637ED60019A6}" type="presParOf" srcId="{825F85DF-E954-489E-A785-B5EF632DD4D7}" destId="{19A25EA0-07A7-40EC-8613-C20ADDB08FDE}" srcOrd="1" destOrd="0" presId="urn:microsoft.com/office/officeart/2005/8/layout/hierarchy1"/>
    <dgm:cxn modelId="{9E1EABAD-BA6F-483E-8169-CE41067BB15D}" type="presParOf" srcId="{B682BDA5-CB07-4186-87AF-9407335B2113}" destId="{A94CF88C-2FBE-4020-884E-6A5E3A87A764}" srcOrd="1" destOrd="0" presId="urn:microsoft.com/office/officeart/2005/8/layout/hierarchy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0FD58FF4-BE2B-47EE-B162-A98893402FF5}" type="doc">
      <dgm:prSet loTypeId="urn:microsoft.com/office/officeart/2005/8/layout/process5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BEFE9056-9DD2-4E7D-9F68-DEBF22B5A166}">
      <dgm:prSet custT="1"/>
      <dgm:spPr>
        <a:solidFill>
          <a:schemeClr val="accent1">
            <a:lumMod val="50000"/>
          </a:schemeClr>
        </a:solidFill>
      </dgm:spPr>
      <dgm:t>
        <a:bodyPr/>
        <a:lstStyle/>
        <a:p>
          <a:r>
            <a:rPr lang="en-US" sz="2800" b="1" u="none" dirty="0"/>
            <a:t>Total Budget </a:t>
          </a:r>
          <a:r>
            <a:rPr lang="en-US" sz="2800" b="1" u="sng" dirty="0"/>
            <a:t>Including</a:t>
          </a:r>
          <a:r>
            <a:rPr lang="en-US" sz="2800" b="1" u="none" dirty="0"/>
            <a:t> State Fringe Benefits*</a:t>
          </a:r>
          <a:br>
            <a:rPr lang="en-US" sz="2800" b="1" u="none" dirty="0"/>
          </a:br>
          <a:br>
            <a:rPr lang="en-US" sz="2800" b="1" u="none" dirty="0"/>
          </a:br>
          <a:r>
            <a:rPr lang="en-US" sz="2400" b="1" dirty="0"/>
            <a:t>$9.6 Billion</a:t>
          </a:r>
          <a:endParaRPr lang="en-US" sz="2800" u="none" dirty="0"/>
        </a:p>
      </dgm:t>
    </dgm:pt>
    <dgm:pt modelId="{8BCFD619-29A7-4E3D-937C-0E4288E928E0}" type="parTrans" cxnId="{ED6460BA-C917-40A1-8BB4-0790553BAB7F}">
      <dgm:prSet/>
      <dgm:spPr/>
      <dgm:t>
        <a:bodyPr/>
        <a:lstStyle/>
        <a:p>
          <a:endParaRPr lang="en-US"/>
        </a:p>
      </dgm:t>
    </dgm:pt>
    <dgm:pt modelId="{43D7A09C-94AF-4ADB-88A7-436C8289FF76}" type="sibTrans" cxnId="{ED6460BA-C917-40A1-8BB4-0790553BAB7F}">
      <dgm:prSet/>
      <dgm:spPr/>
      <dgm:t>
        <a:bodyPr/>
        <a:lstStyle/>
        <a:p>
          <a:endParaRPr lang="en-US" dirty="0"/>
        </a:p>
      </dgm:t>
    </dgm:pt>
    <dgm:pt modelId="{97E98F5C-5F9F-412E-A4BD-4122FA4BF3B9}">
      <dgm:prSet/>
      <dgm:spPr>
        <a:solidFill>
          <a:schemeClr val="accent1">
            <a:lumMod val="50000"/>
          </a:schemeClr>
        </a:solidFill>
      </dgm:spPr>
      <dgm:t>
        <a:bodyPr/>
        <a:lstStyle/>
        <a:p>
          <a:r>
            <a:rPr lang="en-US" b="1" dirty="0"/>
            <a:t>$664.1 Million, or +7.4% increase from FY2026</a:t>
          </a:r>
          <a:endParaRPr lang="en-US" dirty="0"/>
        </a:p>
      </dgm:t>
    </dgm:pt>
    <dgm:pt modelId="{709C6E51-817E-413A-9CD2-C258D9172A61}" type="parTrans" cxnId="{17A41438-B841-451E-BC5D-AB2CF6EDBEB8}">
      <dgm:prSet/>
      <dgm:spPr/>
      <dgm:t>
        <a:bodyPr/>
        <a:lstStyle/>
        <a:p>
          <a:endParaRPr lang="en-US"/>
        </a:p>
      </dgm:t>
    </dgm:pt>
    <dgm:pt modelId="{5073C2DA-7962-48CB-9176-885773FC6C73}" type="sibTrans" cxnId="{17A41438-B841-451E-BC5D-AB2CF6EDBEB8}">
      <dgm:prSet/>
      <dgm:spPr/>
      <dgm:t>
        <a:bodyPr/>
        <a:lstStyle/>
        <a:p>
          <a:endParaRPr lang="en-US"/>
        </a:p>
      </dgm:t>
    </dgm:pt>
    <dgm:pt modelId="{86ED932C-4C39-40B5-AC16-50ABCBBCD61F}" type="pres">
      <dgm:prSet presAssocID="{0FD58FF4-BE2B-47EE-B162-A98893402FF5}" presName="diagram" presStyleCnt="0">
        <dgm:presLayoutVars>
          <dgm:dir/>
          <dgm:resizeHandles val="exact"/>
        </dgm:presLayoutVars>
      </dgm:prSet>
      <dgm:spPr/>
    </dgm:pt>
    <dgm:pt modelId="{EA4BF9BE-F26A-4F5D-8FFA-BE1738C4D2F2}" type="pres">
      <dgm:prSet presAssocID="{BEFE9056-9DD2-4E7D-9F68-DEBF22B5A166}" presName="node" presStyleLbl="node1" presStyleIdx="0" presStyleCnt="2">
        <dgm:presLayoutVars>
          <dgm:bulletEnabled val="1"/>
        </dgm:presLayoutVars>
      </dgm:prSet>
      <dgm:spPr/>
    </dgm:pt>
    <dgm:pt modelId="{188429C8-FAB4-4A1A-95B4-BD80A535ADDE}" type="pres">
      <dgm:prSet presAssocID="{43D7A09C-94AF-4ADB-88A7-436C8289FF76}" presName="sibTrans" presStyleLbl="sibTrans2D1" presStyleIdx="0" presStyleCnt="1"/>
      <dgm:spPr/>
    </dgm:pt>
    <dgm:pt modelId="{89BE57CC-4A0E-44A4-BFD1-7B34327D13FB}" type="pres">
      <dgm:prSet presAssocID="{43D7A09C-94AF-4ADB-88A7-436C8289FF76}" presName="connectorText" presStyleLbl="sibTrans2D1" presStyleIdx="0" presStyleCnt="1"/>
      <dgm:spPr/>
    </dgm:pt>
    <dgm:pt modelId="{94BBFF78-3267-4544-A41A-212CB5F4818A}" type="pres">
      <dgm:prSet presAssocID="{97E98F5C-5F9F-412E-A4BD-4122FA4BF3B9}" presName="node" presStyleLbl="node1" presStyleIdx="1" presStyleCnt="2">
        <dgm:presLayoutVars>
          <dgm:bulletEnabled val="1"/>
        </dgm:presLayoutVars>
      </dgm:prSet>
      <dgm:spPr/>
    </dgm:pt>
  </dgm:ptLst>
  <dgm:cxnLst>
    <dgm:cxn modelId="{2B55E513-538F-438A-8F6E-88838E84F98B}" type="presOf" srcId="{0FD58FF4-BE2B-47EE-B162-A98893402FF5}" destId="{86ED932C-4C39-40B5-AC16-50ABCBBCD61F}" srcOrd="0" destOrd="0" presId="urn:microsoft.com/office/officeart/2005/8/layout/process5"/>
    <dgm:cxn modelId="{1D799C14-3596-4346-A477-D8A102B5F72F}" type="presOf" srcId="{43D7A09C-94AF-4ADB-88A7-436C8289FF76}" destId="{89BE57CC-4A0E-44A4-BFD1-7B34327D13FB}" srcOrd="1" destOrd="0" presId="urn:microsoft.com/office/officeart/2005/8/layout/process5"/>
    <dgm:cxn modelId="{17A41438-B841-451E-BC5D-AB2CF6EDBEB8}" srcId="{0FD58FF4-BE2B-47EE-B162-A98893402FF5}" destId="{97E98F5C-5F9F-412E-A4BD-4122FA4BF3B9}" srcOrd="1" destOrd="0" parTransId="{709C6E51-817E-413A-9CD2-C258D9172A61}" sibTransId="{5073C2DA-7962-48CB-9176-885773FC6C73}"/>
    <dgm:cxn modelId="{C3C75190-869F-46E8-BEF1-249B32DA91AD}" type="presOf" srcId="{43D7A09C-94AF-4ADB-88A7-436C8289FF76}" destId="{188429C8-FAB4-4A1A-95B4-BD80A535ADDE}" srcOrd="0" destOrd="0" presId="urn:microsoft.com/office/officeart/2005/8/layout/process5"/>
    <dgm:cxn modelId="{4C52979B-C801-423B-BE88-CFBF9EE027D4}" type="presOf" srcId="{BEFE9056-9DD2-4E7D-9F68-DEBF22B5A166}" destId="{EA4BF9BE-F26A-4F5D-8FFA-BE1738C4D2F2}" srcOrd="0" destOrd="0" presId="urn:microsoft.com/office/officeart/2005/8/layout/process5"/>
    <dgm:cxn modelId="{ED6460BA-C917-40A1-8BB4-0790553BAB7F}" srcId="{0FD58FF4-BE2B-47EE-B162-A98893402FF5}" destId="{BEFE9056-9DD2-4E7D-9F68-DEBF22B5A166}" srcOrd="0" destOrd="0" parTransId="{8BCFD619-29A7-4E3D-937C-0E4288E928E0}" sibTransId="{43D7A09C-94AF-4ADB-88A7-436C8289FF76}"/>
    <dgm:cxn modelId="{598C0DFC-64D5-4E91-8DA1-F7F7D560DE75}" type="presOf" srcId="{97E98F5C-5F9F-412E-A4BD-4122FA4BF3B9}" destId="{94BBFF78-3267-4544-A41A-212CB5F4818A}" srcOrd="0" destOrd="0" presId="urn:microsoft.com/office/officeart/2005/8/layout/process5"/>
    <dgm:cxn modelId="{2E678F2B-D2F3-4CC2-96B5-08A04BE74ED0}" type="presParOf" srcId="{86ED932C-4C39-40B5-AC16-50ABCBBCD61F}" destId="{EA4BF9BE-F26A-4F5D-8FFA-BE1738C4D2F2}" srcOrd="0" destOrd="0" presId="urn:microsoft.com/office/officeart/2005/8/layout/process5"/>
    <dgm:cxn modelId="{9CBA40E7-EBF6-4B43-8B32-CB4AEAFA3243}" type="presParOf" srcId="{86ED932C-4C39-40B5-AC16-50ABCBBCD61F}" destId="{188429C8-FAB4-4A1A-95B4-BD80A535ADDE}" srcOrd="1" destOrd="0" presId="urn:microsoft.com/office/officeart/2005/8/layout/process5"/>
    <dgm:cxn modelId="{2E8355AE-9D18-4915-A7CA-3B9E32D301F6}" type="presParOf" srcId="{188429C8-FAB4-4A1A-95B4-BD80A535ADDE}" destId="{89BE57CC-4A0E-44A4-BFD1-7B34327D13FB}" srcOrd="0" destOrd="0" presId="urn:microsoft.com/office/officeart/2005/8/layout/process5"/>
    <dgm:cxn modelId="{3ABF697D-820E-44CD-BF89-7BCFF67501A6}" type="presParOf" srcId="{86ED932C-4C39-40B5-AC16-50ABCBBCD61F}" destId="{94BBFF78-3267-4544-A41A-212CB5F4818A}" srcOrd="2" destOrd="0" presId="urn:microsoft.com/office/officeart/2005/8/layout/process5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0FD58FF4-BE2B-47EE-B162-A98893402FF5}" type="doc">
      <dgm:prSet loTypeId="urn:microsoft.com/office/officeart/2005/8/layout/process5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BEFE9056-9DD2-4E7D-9F68-DEBF22B5A166}">
      <dgm:prSet custT="1"/>
      <dgm:spPr>
        <a:solidFill>
          <a:schemeClr val="accent1">
            <a:lumMod val="50000"/>
          </a:schemeClr>
        </a:solidFill>
      </dgm:spPr>
      <dgm:t>
        <a:bodyPr/>
        <a:lstStyle/>
        <a:p>
          <a:r>
            <a:rPr lang="en-US" sz="2700" b="1" u="none" dirty="0"/>
            <a:t>Total Budget </a:t>
          </a:r>
          <a:r>
            <a:rPr lang="en-US" sz="2700" b="1" u="sng" dirty="0"/>
            <a:t>Excluding</a:t>
          </a:r>
          <a:r>
            <a:rPr lang="en-US" sz="2700" b="1" u="none" dirty="0"/>
            <a:t> State Fringe Benefits*</a:t>
          </a:r>
          <a:br>
            <a:rPr lang="en-US" sz="2700" b="1" u="none" dirty="0"/>
          </a:br>
          <a:br>
            <a:rPr lang="en-US" sz="2700" b="1" u="none" dirty="0"/>
          </a:br>
          <a:r>
            <a:rPr lang="en-US" sz="2400" b="1" dirty="0"/>
            <a:t>$7.6 Billion</a:t>
          </a:r>
          <a:endParaRPr lang="en-US" sz="2700" u="none" dirty="0"/>
        </a:p>
      </dgm:t>
    </dgm:pt>
    <dgm:pt modelId="{8BCFD619-29A7-4E3D-937C-0E4288E928E0}" type="parTrans" cxnId="{ED6460BA-C917-40A1-8BB4-0790553BAB7F}">
      <dgm:prSet/>
      <dgm:spPr/>
      <dgm:t>
        <a:bodyPr/>
        <a:lstStyle/>
        <a:p>
          <a:endParaRPr lang="en-US"/>
        </a:p>
      </dgm:t>
    </dgm:pt>
    <dgm:pt modelId="{43D7A09C-94AF-4ADB-88A7-436C8289FF76}" type="sibTrans" cxnId="{ED6460BA-C917-40A1-8BB4-0790553BAB7F}">
      <dgm:prSet/>
      <dgm:spPr/>
      <dgm:t>
        <a:bodyPr/>
        <a:lstStyle/>
        <a:p>
          <a:endParaRPr lang="en-US" dirty="0"/>
        </a:p>
      </dgm:t>
    </dgm:pt>
    <dgm:pt modelId="{97E98F5C-5F9F-412E-A4BD-4122FA4BF3B9}">
      <dgm:prSet/>
      <dgm:spPr>
        <a:solidFill>
          <a:schemeClr val="accent1">
            <a:lumMod val="50000"/>
          </a:schemeClr>
        </a:solidFill>
      </dgm:spPr>
      <dgm:t>
        <a:bodyPr/>
        <a:lstStyle/>
        <a:p>
          <a:r>
            <a:rPr lang="en-US" b="1" dirty="0"/>
            <a:t>$318.1 Million, or +4.3% increase from FY2026</a:t>
          </a:r>
          <a:endParaRPr lang="en-US" dirty="0"/>
        </a:p>
      </dgm:t>
    </dgm:pt>
    <dgm:pt modelId="{709C6E51-817E-413A-9CD2-C258D9172A61}" type="parTrans" cxnId="{17A41438-B841-451E-BC5D-AB2CF6EDBEB8}">
      <dgm:prSet/>
      <dgm:spPr/>
      <dgm:t>
        <a:bodyPr/>
        <a:lstStyle/>
        <a:p>
          <a:endParaRPr lang="en-US"/>
        </a:p>
      </dgm:t>
    </dgm:pt>
    <dgm:pt modelId="{5073C2DA-7962-48CB-9176-885773FC6C73}" type="sibTrans" cxnId="{17A41438-B841-451E-BC5D-AB2CF6EDBEB8}">
      <dgm:prSet/>
      <dgm:spPr/>
      <dgm:t>
        <a:bodyPr/>
        <a:lstStyle/>
        <a:p>
          <a:endParaRPr lang="en-US"/>
        </a:p>
      </dgm:t>
    </dgm:pt>
    <dgm:pt modelId="{86ED932C-4C39-40B5-AC16-50ABCBBCD61F}" type="pres">
      <dgm:prSet presAssocID="{0FD58FF4-BE2B-47EE-B162-A98893402FF5}" presName="diagram" presStyleCnt="0">
        <dgm:presLayoutVars>
          <dgm:dir/>
          <dgm:resizeHandles val="exact"/>
        </dgm:presLayoutVars>
      </dgm:prSet>
      <dgm:spPr/>
    </dgm:pt>
    <dgm:pt modelId="{EA4BF9BE-F26A-4F5D-8FFA-BE1738C4D2F2}" type="pres">
      <dgm:prSet presAssocID="{BEFE9056-9DD2-4E7D-9F68-DEBF22B5A166}" presName="node" presStyleLbl="node1" presStyleIdx="0" presStyleCnt="2">
        <dgm:presLayoutVars>
          <dgm:bulletEnabled val="1"/>
        </dgm:presLayoutVars>
      </dgm:prSet>
      <dgm:spPr/>
    </dgm:pt>
    <dgm:pt modelId="{188429C8-FAB4-4A1A-95B4-BD80A535ADDE}" type="pres">
      <dgm:prSet presAssocID="{43D7A09C-94AF-4ADB-88A7-436C8289FF76}" presName="sibTrans" presStyleLbl="sibTrans2D1" presStyleIdx="0" presStyleCnt="1"/>
      <dgm:spPr/>
    </dgm:pt>
    <dgm:pt modelId="{89BE57CC-4A0E-44A4-BFD1-7B34327D13FB}" type="pres">
      <dgm:prSet presAssocID="{43D7A09C-94AF-4ADB-88A7-436C8289FF76}" presName="connectorText" presStyleLbl="sibTrans2D1" presStyleIdx="0" presStyleCnt="1"/>
      <dgm:spPr/>
    </dgm:pt>
    <dgm:pt modelId="{94BBFF78-3267-4544-A41A-212CB5F4818A}" type="pres">
      <dgm:prSet presAssocID="{97E98F5C-5F9F-412E-A4BD-4122FA4BF3B9}" presName="node" presStyleLbl="node1" presStyleIdx="1" presStyleCnt="2">
        <dgm:presLayoutVars>
          <dgm:bulletEnabled val="1"/>
        </dgm:presLayoutVars>
      </dgm:prSet>
      <dgm:spPr/>
    </dgm:pt>
  </dgm:ptLst>
  <dgm:cxnLst>
    <dgm:cxn modelId="{2B55E513-538F-438A-8F6E-88838E84F98B}" type="presOf" srcId="{0FD58FF4-BE2B-47EE-B162-A98893402FF5}" destId="{86ED932C-4C39-40B5-AC16-50ABCBBCD61F}" srcOrd="0" destOrd="0" presId="urn:microsoft.com/office/officeart/2005/8/layout/process5"/>
    <dgm:cxn modelId="{1D799C14-3596-4346-A477-D8A102B5F72F}" type="presOf" srcId="{43D7A09C-94AF-4ADB-88A7-436C8289FF76}" destId="{89BE57CC-4A0E-44A4-BFD1-7B34327D13FB}" srcOrd="1" destOrd="0" presId="urn:microsoft.com/office/officeart/2005/8/layout/process5"/>
    <dgm:cxn modelId="{17A41438-B841-451E-BC5D-AB2CF6EDBEB8}" srcId="{0FD58FF4-BE2B-47EE-B162-A98893402FF5}" destId="{97E98F5C-5F9F-412E-A4BD-4122FA4BF3B9}" srcOrd="1" destOrd="0" parTransId="{709C6E51-817E-413A-9CD2-C258D9172A61}" sibTransId="{5073C2DA-7962-48CB-9176-885773FC6C73}"/>
    <dgm:cxn modelId="{C3C75190-869F-46E8-BEF1-249B32DA91AD}" type="presOf" srcId="{43D7A09C-94AF-4ADB-88A7-436C8289FF76}" destId="{188429C8-FAB4-4A1A-95B4-BD80A535ADDE}" srcOrd="0" destOrd="0" presId="urn:microsoft.com/office/officeart/2005/8/layout/process5"/>
    <dgm:cxn modelId="{4C52979B-C801-423B-BE88-CFBF9EE027D4}" type="presOf" srcId="{BEFE9056-9DD2-4E7D-9F68-DEBF22B5A166}" destId="{EA4BF9BE-F26A-4F5D-8FFA-BE1738C4D2F2}" srcOrd="0" destOrd="0" presId="urn:microsoft.com/office/officeart/2005/8/layout/process5"/>
    <dgm:cxn modelId="{ED6460BA-C917-40A1-8BB4-0790553BAB7F}" srcId="{0FD58FF4-BE2B-47EE-B162-A98893402FF5}" destId="{BEFE9056-9DD2-4E7D-9F68-DEBF22B5A166}" srcOrd="0" destOrd="0" parTransId="{8BCFD619-29A7-4E3D-937C-0E4288E928E0}" sibTransId="{43D7A09C-94AF-4ADB-88A7-436C8289FF76}"/>
    <dgm:cxn modelId="{598C0DFC-64D5-4E91-8DA1-F7F7D560DE75}" type="presOf" srcId="{97E98F5C-5F9F-412E-A4BD-4122FA4BF3B9}" destId="{94BBFF78-3267-4544-A41A-212CB5F4818A}" srcOrd="0" destOrd="0" presId="urn:microsoft.com/office/officeart/2005/8/layout/process5"/>
    <dgm:cxn modelId="{2E678F2B-D2F3-4CC2-96B5-08A04BE74ED0}" type="presParOf" srcId="{86ED932C-4C39-40B5-AC16-50ABCBBCD61F}" destId="{EA4BF9BE-F26A-4F5D-8FFA-BE1738C4D2F2}" srcOrd="0" destOrd="0" presId="urn:microsoft.com/office/officeart/2005/8/layout/process5"/>
    <dgm:cxn modelId="{9CBA40E7-EBF6-4B43-8B32-CB4AEAFA3243}" type="presParOf" srcId="{86ED932C-4C39-40B5-AC16-50ABCBBCD61F}" destId="{188429C8-FAB4-4A1A-95B4-BD80A535ADDE}" srcOrd="1" destOrd="0" presId="urn:microsoft.com/office/officeart/2005/8/layout/process5"/>
    <dgm:cxn modelId="{2E8355AE-9D18-4915-A7CA-3B9E32D301F6}" type="presParOf" srcId="{188429C8-FAB4-4A1A-95B4-BD80A535ADDE}" destId="{89BE57CC-4A0E-44A4-BFD1-7B34327D13FB}" srcOrd="0" destOrd="0" presId="urn:microsoft.com/office/officeart/2005/8/layout/process5"/>
    <dgm:cxn modelId="{3ABF697D-820E-44CD-BF89-7BCFF67501A6}" type="presParOf" srcId="{86ED932C-4C39-40B5-AC16-50ABCBBCD61F}" destId="{94BBFF78-3267-4544-A41A-212CB5F4818A}" srcOrd="2" destOrd="0" presId="urn:microsoft.com/office/officeart/2005/8/layout/process5"/>
  </dgm:cxnLst>
  <dgm:bg/>
  <dgm:whole/>
  <dgm:extLst>
    <a:ext uri="http://schemas.microsoft.com/office/drawing/2008/diagram">
      <dsp:dataModelExt xmlns:dsp="http://schemas.microsoft.com/office/drawing/2008/diagram" relId="rId13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6F1FE05-50D3-4E87-B6F8-D5305893135E}">
      <dsp:nvSpPr>
        <dsp:cNvPr id="0" name=""/>
        <dsp:cNvSpPr/>
      </dsp:nvSpPr>
      <dsp:spPr>
        <a:xfrm>
          <a:off x="1333" y="110983"/>
          <a:ext cx="4682211" cy="2973204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9B15574-645F-4595-B273-C3C9E4EFA5C5}">
      <dsp:nvSpPr>
        <dsp:cNvPr id="0" name=""/>
        <dsp:cNvSpPr/>
      </dsp:nvSpPr>
      <dsp:spPr>
        <a:xfrm>
          <a:off x="521579" y="605216"/>
          <a:ext cx="4682211" cy="2973204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200" b="1" kern="1200" dirty="0"/>
            <a:t>Consolidation of Budgets Developed by Individual Colleges and Units</a:t>
          </a:r>
          <a:endParaRPr lang="en-US" sz="3200" kern="1200" dirty="0"/>
        </a:p>
      </dsp:txBody>
      <dsp:txXfrm>
        <a:off x="608661" y="692298"/>
        <a:ext cx="4508047" cy="2799040"/>
      </dsp:txXfrm>
    </dsp:sp>
    <dsp:sp modelId="{FFA1081F-81AA-4F8F-BD76-68DA4B3ABCC6}">
      <dsp:nvSpPr>
        <dsp:cNvPr id="0" name=""/>
        <dsp:cNvSpPr/>
      </dsp:nvSpPr>
      <dsp:spPr>
        <a:xfrm>
          <a:off x="5724037" y="110983"/>
          <a:ext cx="4682211" cy="2973204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9A25EA0-07A7-40EC-8613-C20ADDB08FDE}">
      <dsp:nvSpPr>
        <dsp:cNvPr id="0" name=""/>
        <dsp:cNvSpPr/>
      </dsp:nvSpPr>
      <dsp:spPr>
        <a:xfrm>
          <a:off x="6244283" y="605216"/>
          <a:ext cx="4682211" cy="2973204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200" b="1" kern="1200" dirty="0"/>
            <a:t>Follows Legislative Audit Guidelines</a:t>
          </a:r>
          <a:endParaRPr lang="en-US" sz="3200" kern="1200" dirty="0"/>
        </a:p>
      </dsp:txBody>
      <dsp:txXfrm>
        <a:off x="6331365" y="692298"/>
        <a:ext cx="4508047" cy="2799040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A4BF9BE-F26A-4F5D-8FFA-BE1738C4D2F2}">
      <dsp:nvSpPr>
        <dsp:cNvPr id="0" name=""/>
        <dsp:cNvSpPr/>
      </dsp:nvSpPr>
      <dsp:spPr>
        <a:xfrm>
          <a:off x="743492" y="429"/>
          <a:ext cx="3230220" cy="1938132"/>
        </a:xfrm>
        <a:prstGeom prst="roundRect">
          <a:avLst>
            <a:gd name="adj" fmla="val 10000"/>
          </a:avLst>
        </a:prstGeom>
        <a:solidFill>
          <a:schemeClr val="accent1">
            <a:lumMod val="5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800" b="1" u="none" kern="1200" dirty="0"/>
            <a:t>Total Budget </a:t>
          </a:r>
          <a:r>
            <a:rPr lang="en-US" sz="2800" b="1" u="sng" kern="1200" dirty="0"/>
            <a:t>Including</a:t>
          </a:r>
          <a:r>
            <a:rPr lang="en-US" sz="2800" b="1" u="none" kern="1200" dirty="0"/>
            <a:t> State Fringe Benefits*</a:t>
          </a:r>
          <a:br>
            <a:rPr lang="en-US" sz="2800" b="1" u="none" kern="1200" dirty="0"/>
          </a:br>
          <a:br>
            <a:rPr lang="en-US" sz="2800" b="1" u="none" kern="1200" dirty="0"/>
          </a:br>
          <a:r>
            <a:rPr lang="en-US" sz="2400" b="1" kern="1200" dirty="0"/>
            <a:t>$9.6 Billion</a:t>
          </a:r>
          <a:endParaRPr lang="en-US" sz="2800" u="none" kern="1200" dirty="0"/>
        </a:p>
      </dsp:txBody>
      <dsp:txXfrm>
        <a:off x="800258" y="57195"/>
        <a:ext cx="3116688" cy="1824600"/>
      </dsp:txXfrm>
    </dsp:sp>
    <dsp:sp modelId="{188429C8-FAB4-4A1A-95B4-BD80A535ADDE}">
      <dsp:nvSpPr>
        <dsp:cNvPr id="0" name=""/>
        <dsp:cNvSpPr/>
      </dsp:nvSpPr>
      <dsp:spPr>
        <a:xfrm>
          <a:off x="4257971" y="568948"/>
          <a:ext cx="684806" cy="801094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2500" kern="1200" dirty="0"/>
        </a:p>
      </dsp:txBody>
      <dsp:txXfrm>
        <a:off x="4257971" y="729167"/>
        <a:ext cx="479364" cy="480656"/>
      </dsp:txXfrm>
    </dsp:sp>
    <dsp:sp modelId="{94BBFF78-3267-4544-A41A-212CB5F4818A}">
      <dsp:nvSpPr>
        <dsp:cNvPr id="0" name=""/>
        <dsp:cNvSpPr/>
      </dsp:nvSpPr>
      <dsp:spPr>
        <a:xfrm>
          <a:off x="5265800" y="429"/>
          <a:ext cx="3230220" cy="1938132"/>
        </a:xfrm>
        <a:prstGeom prst="roundRect">
          <a:avLst>
            <a:gd name="adj" fmla="val 10000"/>
          </a:avLst>
        </a:prstGeom>
        <a:solidFill>
          <a:schemeClr val="accent1">
            <a:lumMod val="5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8110" tIns="118110" rIns="118110" bIns="118110" numCol="1" spcCol="1270" anchor="ctr" anchorCtr="0">
          <a:noAutofit/>
        </a:bodyPr>
        <a:lstStyle/>
        <a:p>
          <a:pPr marL="0" lvl="0" indent="0" algn="ctr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100" b="1" kern="1200" dirty="0"/>
            <a:t>$664.1 Million, or +7.4% increase from FY2026</a:t>
          </a:r>
          <a:endParaRPr lang="en-US" sz="3100" kern="1200" dirty="0"/>
        </a:p>
      </dsp:txBody>
      <dsp:txXfrm>
        <a:off x="5322566" y="57195"/>
        <a:ext cx="3116688" cy="1824600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A4BF9BE-F26A-4F5D-8FFA-BE1738C4D2F2}">
      <dsp:nvSpPr>
        <dsp:cNvPr id="0" name=""/>
        <dsp:cNvSpPr/>
      </dsp:nvSpPr>
      <dsp:spPr>
        <a:xfrm>
          <a:off x="743492" y="429"/>
          <a:ext cx="3230220" cy="1938132"/>
        </a:xfrm>
        <a:prstGeom prst="roundRect">
          <a:avLst>
            <a:gd name="adj" fmla="val 10000"/>
          </a:avLst>
        </a:prstGeom>
        <a:solidFill>
          <a:schemeClr val="accent1">
            <a:lumMod val="5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2870" tIns="102870" rIns="102870" bIns="102870" numCol="1" spcCol="1270" anchor="ctr" anchorCtr="0">
          <a:noAutofit/>
        </a:bodyPr>
        <a:lstStyle/>
        <a:p>
          <a:pPr marL="0" lvl="0" indent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700" b="1" u="none" kern="1200" dirty="0"/>
            <a:t>Total Budget </a:t>
          </a:r>
          <a:r>
            <a:rPr lang="en-US" sz="2700" b="1" u="sng" kern="1200" dirty="0"/>
            <a:t>Excluding</a:t>
          </a:r>
          <a:r>
            <a:rPr lang="en-US" sz="2700" b="1" u="none" kern="1200" dirty="0"/>
            <a:t> State Fringe Benefits*</a:t>
          </a:r>
          <a:br>
            <a:rPr lang="en-US" sz="2700" b="1" u="none" kern="1200" dirty="0"/>
          </a:br>
          <a:br>
            <a:rPr lang="en-US" sz="2700" b="1" u="none" kern="1200" dirty="0"/>
          </a:br>
          <a:r>
            <a:rPr lang="en-US" sz="2400" b="1" kern="1200" dirty="0"/>
            <a:t>$7.6 Billion</a:t>
          </a:r>
          <a:endParaRPr lang="en-US" sz="2700" u="none" kern="1200" dirty="0"/>
        </a:p>
      </dsp:txBody>
      <dsp:txXfrm>
        <a:off x="800258" y="57195"/>
        <a:ext cx="3116688" cy="1824600"/>
      </dsp:txXfrm>
    </dsp:sp>
    <dsp:sp modelId="{188429C8-FAB4-4A1A-95B4-BD80A535ADDE}">
      <dsp:nvSpPr>
        <dsp:cNvPr id="0" name=""/>
        <dsp:cNvSpPr/>
      </dsp:nvSpPr>
      <dsp:spPr>
        <a:xfrm>
          <a:off x="4257971" y="568948"/>
          <a:ext cx="684806" cy="801094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2500" kern="1200" dirty="0"/>
        </a:p>
      </dsp:txBody>
      <dsp:txXfrm>
        <a:off x="4257971" y="729167"/>
        <a:ext cx="479364" cy="480656"/>
      </dsp:txXfrm>
    </dsp:sp>
    <dsp:sp modelId="{94BBFF78-3267-4544-A41A-212CB5F4818A}">
      <dsp:nvSpPr>
        <dsp:cNvPr id="0" name=""/>
        <dsp:cNvSpPr/>
      </dsp:nvSpPr>
      <dsp:spPr>
        <a:xfrm>
          <a:off x="5265800" y="429"/>
          <a:ext cx="3230220" cy="1938132"/>
        </a:xfrm>
        <a:prstGeom prst="roundRect">
          <a:avLst>
            <a:gd name="adj" fmla="val 10000"/>
          </a:avLst>
        </a:prstGeom>
        <a:solidFill>
          <a:schemeClr val="accent1">
            <a:lumMod val="5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8110" tIns="118110" rIns="118110" bIns="118110" numCol="1" spcCol="1270" anchor="ctr" anchorCtr="0">
          <a:noAutofit/>
        </a:bodyPr>
        <a:lstStyle/>
        <a:p>
          <a:pPr marL="0" lvl="0" indent="0" algn="ctr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100" b="1" kern="1200" dirty="0"/>
            <a:t>$318.1 Million, or +4.3% increase from FY2026</a:t>
          </a:r>
          <a:endParaRPr lang="en-US" sz="3100" kern="1200" dirty="0"/>
        </a:p>
      </dsp:txBody>
      <dsp:txXfrm>
        <a:off x="5322566" y="57195"/>
        <a:ext cx="3116688" cy="182460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ierarchy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background"/>
                    <dgm:param type="dstNode" val="background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background2"/>
                            <dgm:param type="dstNode" val="background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3"/>
                                        <dgm:param type="dstNode" val="background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4"/>
                                        <dgm:param type="dstNode" val="background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process5">
  <dgm:title val=""/>
  <dgm:desc val=""/>
  <dgm:catLst>
    <dgm:cat type="process" pri="17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revDir"/>
          <dgm:param type="bkpt" val="endCnv"/>
        </dgm:alg>
      </dgm:if>
      <dgm:else name="Name2">
        <dgm:alg type="snake">
          <dgm:param type="grDir" val="tR"/>
          <dgm:param type="flowDir" val="row"/>
          <dgm:param type="contDir" val="revDir"/>
          <dgm:param type="bkpt" val="endCnv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forName="sibTrans" refType="w" refFor="ch" refPtType="node" op="equ" fact="0.4"/>
      <dgm:constr type="sp" refType="w" refFor="ch" refForName="sibTrans" op="equ"/>
      <dgm:constr type="primFontSz" for="ch" ptType="node" op="equ" val="65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5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</dgm:constrLst>
          <dgm:ruleLst/>
          <dgm:layoutNode name="connectorText">
            <dgm:alg type="tx">
              <dgm:param type="autoTxRot" val="upr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process5">
  <dgm:title val=""/>
  <dgm:desc val=""/>
  <dgm:catLst>
    <dgm:cat type="process" pri="17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revDir"/>
          <dgm:param type="bkpt" val="endCnv"/>
        </dgm:alg>
      </dgm:if>
      <dgm:else name="Name2">
        <dgm:alg type="snake">
          <dgm:param type="grDir" val="tR"/>
          <dgm:param type="flowDir" val="row"/>
          <dgm:param type="contDir" val="revDir"/>
          <dgm:param type="bkpt" val="endCnv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forName="sibTrans" refType="w" refFor="ch" refPtType="node" op="equ" fact="0.4"/>
      <dgm:constr type="sp" refType="w" refFor="ch" refForName="sibTrans" op="equ"/>
      <dgm:constr type="primFontSz" for="ch" ptType="node" op="equ" val="65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5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</dgm:constrLst>
          <dgm:ruleLst/>
          <dgm:layoutNode name="connectorText">
            <dgm:alg type="tx">
              <dgm:param type="autoTxRot" val="upr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56414" cy="467072"/>
          </a:xfrm>
          <a:prstGeom prst="rect">
            <a:avLst/>
          </a:prstGeom>
        </p:spPr>
        <p:txBody>
          <a:bodyPr vert="horz" lIns="93497" tIns="46749" rIns="93497" bIns="46749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95217" y="0"/>
            <a:ext cx="3056414" cy="467072"/>
          </a:xfrm>
          <a:prstGeom prst="rect">
            <a:avLst/>
          </a:prstGeom>
        </p:spPr>
        <p:txBody>
          <a:bodyPr vert="horz" lIns="93497" tIns="46749" rIns="93497" bIns="46749" rtlCol="0"/>
          <a:lstStyle>
            <a:lvl1pPr algn="r">
              <a:defRPr sz="1200"/>
            </a:lvl1pPr>
          </a:lstStyle>
          <a:p>
            <a:fld id="{D25A43A5-0C47-4F31-A8B0-55903F50DCF5}" type="datetimeFigureOut">
              <a:rPr lang="en-US" smtClean="0"/>
              <a:t>9/9/2026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733425" y="1163638"/>
            <a:ext cx="5586413" cy="3141662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3497" tIns="46749" rIns="93497" bIns="46749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5327" y="4480004"/>
            <a:ext cx="5642610" cy="3665458"/>
          </a:xfrm>
          <a:prstGeom prst="rect">
            <a:avLst/>
          </a:prstGeom>
        </p:spPr>
        <p:txBody>
          <a:bodyPr vert="horz" lIns="93497" tIns="46749" rIns="93497" bIns="46749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842030"/>
            <a:ext cx="3056414" cy="467071"/>
          </a:xfrm>
          <a:prstGeom prst="rect">
            <a:avLst/>
          </a:prstGeom>
        </p:spPr>
        <p:txBody>
          <a:bodyPr vert="horz" lIns="93497" tIns="46749" rIns="93497" bIns="46749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95217" y="8842030"/>
            <a:ext cx="3056414" cy="467071"/>
          </a:xfrm>
          <a:prstGeom prst="rect">
            <a:avLst/>
          </a:prstGeom>
        </p:spPr>
        <p:txBody>
          <a:bodyPr vert="horz" lIns="93497" tIns="46749" rIns="93497" bIns="46749" rtlCol="0" anchor="b"/>
          <a:lstStyle>
            <a:lvl1pPr algn="r">
              <a:defRPr sz="1200"/>
            </a:lvl1pPr>
          </a:lstStyle>
          <a:p>
            <a:fld id="{511C2950-EF06-43F7-9000-EBCFDC52BB37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9043856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5276" indent="-175276">
              <a:buFont typeface="Arial" charset="0"/>
              <a:buChar char="•"/>
            </a:pPr>
            <a:endParaRPr lang="en-US" dirty="0">
              <a:latin typeface="Bookman Old Style" panose="02050604050505020204" pitchFamily="18" charset="0"/>
            </a:endParaRPr>
          </a:p>
          <a:p>
            <a:r>
              <a:rPr lang="en-US" sz="1400" dirty="0">
                <a:latin typeface="Bookman Old Style" panose="02050604050505020204" pitchFamily="18" charset="0"/>
              </a:rPr>
              <a:t>At the May board meeting the board approved a provisional university system operating budget for fiscal year 2027.  Since then, the state approved its fiscal year 2027 budget, including its appropriation to the university.</a:t>
            </a:r>
          </a:p>
          <a:p>
            <a:endParaRPr lang="en-US" sz="1400" dirty="0">
              <a:latin typeface="Bookman Old Style" panose="02050604050505020204" pitchFamily="18" charset="0"/>
            </a:endParaRPr>
          </a:p>
          <a:p>
            <a:r>
              <a:rPr lang="en-US" sz="1400" dirty="0">
                <a:latin typeface="Bookman Old Style" panose="02050604050505020204" pitchFamily="18" charset="0"/>
              </a:rPr>
              <a:t>Today, I seek the board’s approval of the university system’s final operating budget for fiscal year 2026.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defTabSz="934974">
              <a:defRPr/>
            </a:pPr>
            <a:fld id="{E8D42742-FF7F-AA4E-AE2D-B8A00F6F6A3D}" type="slidenum">
              <a:rPr lang="en-US">
                <a:solidFill>
                  <a:prstClr val="black"/>
                </a:solidFill>
                <a:latin typeface="Calibri" panose="020F0502020204030204"/>
              </a:rPr>
              <a:pPr defTabSz="934974">
                <a:defRPr/>
              </a:pPr>
              <a:t>1</a:t>
            </a:fld>
            <a:endParaRPr lang="en-US" dirty="0">
              <a:solidFill>
                <a:prstClr val="black"/>
              </a:solidFill>
              <a:latin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297873706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11C2950-EF06-43F7-9000-EBCFDC52BB37}" type="slidenum">
              <a:rPr lang="en-US" smtClean="0"/>
              <a:t>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4068518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11C2950-EF06-43F7-9000-EBCFDC52BB37}" type="slidenum">
              <a:rPr lang="en-US" smtClean="0"/>
              <a:t>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9985379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F790074-4267-4380-ACF0-D84243856F37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4579545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State fringe benefits excludes OPEB.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11C2950-EF06-43F7-9000-EBCFDC52BB37}" type="slidenum">
              <a:rPr lang="en-US" smtClean="0"/>
              <a:t>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2862874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D42742-FF7F-AA4E-AE2D-B8A00F6F6A3D}" type="slidenum">
              <a:rPr lang="en-US" smtClean="0"/>
              <a:t>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2900454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D42742-FF7F-AA4E-AE2D-B8A00F6F6A3D}" type="slidenum">
              <a:rPr lang="en-US" smtClean="0"/>
              <a:t>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5191432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sz="1400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D42742-FF7F-AA4E-AE2D-B8A00F6F6A3D}" type="slidenum">
              <a:rPr lang="en-US" smtClean="0"/>
              <a:t>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400020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sz="1400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D42742-FF7F-AA4E-AE2D-B8A00F6F6A3D}" type="slidenum">
              <a:rPr lang="en-US" smtClean="0"/>
              <a:t>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0939557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6311" indent="-176311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sz="1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CC96083-446C-44CA-AC38-12506D1E7BED}" type="slidenum">
              <a:rPr lang="en-US" smtClean="0">
                <a:solidFill>
                  <a:prstClr val="black"/>
                </a:solidFill>
              </a:rPr>
              <a:pPr/>
              <a:t>10</a:t>
            </a:fld>
            <a:endParaRPr 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0781178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6311" indent="-176311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sz="1400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CC96083-446C-44CA-AC38-12506D1E7BED}" type="slidenum">
              <a:rPr lang="en-US" smtClean="0">
                <a:solidFill>
                  <a:prstClr val="black"/>
                </a:solidFill>
              </a:rPr>
              <a:pPr/>
              <a:t>11</a:t>
            </a:fld>
            <a:endParaRPr 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3685274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D42742-FF7F-AA4E-AE2D-B8A00F6F6A3D}" type="slidenum">
              <a:rPr lang="en-US" smtClean="0"/>
              <a:t>12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514648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1.png"/><Relationship Id="rId5" Type="http://schemas.openxmlformats.org/officeDocument/2006/relationships/image" Target="../media/image5.emf"/><Relationship Id="rId4" Type="http://schemas.openxmlformats.org/officeDocument/2006/relationships/image" Target="../media/image4.pn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6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0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.png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5.emf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Relationship Id="rId6" Type="http://schemas.openxmlformats.org/officeDocument/2006/relationships/image" Target="../media/image1.png"/><Relationship Id="rId5" Type="http://schemas.openxmlformats.org/officeDocument/2006/relationships/image" Target="../media/image5.emf"/><Relationship Id="rId4" Type="http://schemas.openxmlformats.org/officeDocument/2006/relationships/image" Target="../media/image4.png"/></Relationships>
</file>

<file path=ppt/slideLayouts/_rels/slideLayout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/Relationships>
</file>

<file path=ppt/slideLayouts/_rels/slideLayout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/Relationships>
</file>

<file path=ppt/slideLayouts/_rels/slideLayout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/Relationships>
</file>

<file path=ppt/slideLayouts/_rels/slideLayout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_Title Slide">
    <p:bg>
      <p:bgPr>
        <a:blipFill dpi="0" rotWithShape="1">
          <a:blip r:embed="rId2">
            <a:lum/>
          </a:blip>
          <a:srcRect/>
          <a:stretch>
            <a:fillRect t="-25000" b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Picture 20"/>
          <p:cNvPicPr>
            <a:picLocks noChangeAspect="1"/>
          </p:cNvPicPr>
          <p:nvPr userDrawn="1"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0279" r="24152" b="24042"/>
          <a:stretch/>
        </p:blipFill>
        <p:spPr>
          <a:xfrm>
            <a:off x="-1" y="-1"/>
            <a:ext cx="12192001" cy="3716613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0" y="3721768"/>
            <a:ext cx="12192000" cy="3136232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0" i="0" dirty="0">
              <a:latin typeface="Avenir Book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805405" y="4100212"/>
            <a:ext cx="10548395" cy="727507"/>
          </a:xfrm>
        </p:spPr>
        <p:txBody>
          <a:bodyPr anchor="b">
            <a:normAutofit/>
          </a:bodyPr>
          <a:lstStyle>
            <a:lvl1pPr algn="ctr">
              <a:defRPr sz="4400" b="0" i="0">
                <a:solidFill>
                  <a:schemeClr val="tx2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FF64D8-435F-473A-8FB7-E6DA8F7791F1}" type="datetime1">
              <a:rPr lang="en-US" smtClean="0"/>
              <a:t>9/9/2026</a:t>
            </a:fld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866733-B904-C84A-937B-5FAEB6B69CA7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831850" y="4827720"/>
            <a:ext cx="10515600" cy="514302"/>
          </a:xfrm>
        </p:spPr>
        <p:txBody>
          <a:bodyPr/>
          <a:lstStyle>
            <a:lvl1pPr marL="0" indent="0" algn="ctr">
              <a:buNone/>
              <a:defRPr sz="2400" b="1">
                <a:solidFill>
                  <a:schemeClr val="accent2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20" name="Text Placeholder 2"/>
          <p:cNvSpPr>
            <a:spLocks noGrp="1"/>
          </p:cNvSpPr>
          <p:nvPr>
            <p:ph type="body" idx="13" hasCustomPrompt="1"/>
          </p:nvPr>
        </p:nvSpPr>
        <p:spPr>
          <a:xfrm>
            <a:off x="821802" y="5585708"/>
            <a:ext cx="10515600" cy="514302"/>
          </a:xfrm>
        </p:spPr>
        <p:txBody>
          <a:bodyPr/>
          <a:lstStyle>
            <a:lvl1pPr marL="0" indent="0" algn="ctr">
              <a:buNone/>
              <a:defRPr sz="2400" b="1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Date Time Location</a:t>
            </a:r>
          </a:p>
        </p:txBody>
      </p:sp>
      <p:pic>
        <p:nvPicPr>
          <p:cNvPr id="12" name="Picture 11"/>
          <p:cNvPicPr>
            <a:picLocks noChangeAspect="1"/>
          </p:cNvPicPr>
          <p:nvPr userDrawn="1"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002"/>
          <a:stretch/>
        </p:blipFill>
        <p:spPr>
          <a:xfrm>
            <a:off x="3015047" y="191171"/>
            <a:ext cx="8448879" cy="509194"/>
          </a:xfrm>
          <a:prstGeom prst="rect">
            <a:avLst/>
          </a:prstGeom>
          <a:effectLst>
            <a:outerShdw blurRad="50800" dist="762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14" name="Picture 13"/>
          <p:cNvPicPr>
            <a:picLocks noChangeAspect="1"/>
          </p:cNvPicPr>
          <p:nvPr userDrawn="1"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2815"/>
          <a:stretch/>
        </p:blipFill>
        <p:spPr>
          <a:xfrm>
            <a:off x="752518" y="212377"/>
            <a:ext cx="1962823" cy="816354"/>
          </a:xfrm>
          <a:prstGeom prst="rect">
            <a:avLst/>
          </a:prstGeom>
          <a:effectLst/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85B15EE8-F6F8-5046-8C05-78C8C058638C}"/>
              </a:ext>
            </a:extLst>
          </p:cNvPr>
          <p:cNvPicPr>
            <a:picLocks noChangeAspect="1"/>
          </p:cNvPicPr>
          <p:nvPr userDrawn="1"/>
        </p:nvPicPr>
        <p:blipFill>
          <a:blip r:embed="rId6"/>
          <a:stretch>
            <a:fillRect/>
          </a:stretch>
        </p:blipFill>
        <p:spPr>
          <a:xfrm>
            <a:off x="4559230" y="6504279"/>
            <a:ext cx="3040743" cy="2171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24486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35584" y="0"/>
            <a:ext cx="3858005" cy="6858000"/>
          </a:xfrm>
          <a:prstGeom prst="rect">
            <a:avLst/>
          </a:prstGeom>
        </p:spPr>
      </p:pic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fld id="{5E7D76F7-BFF1-B949-AD47-E48C5835F1FB}" type="datetimeFigureOut">
              <a:rPr lang="en-US" smtClean="0"/>
              <a:pPr/>
              <a:t>9/9/2026</a:t>
            </a:fld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29866733-B904-C84A-937B-5FAEB6B69CA7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8" name="Title Placeholder 1"/>
          <p:cNvSpPr>
            <a:spLocks noGrp="1"/>
          </p:cNvSpPr>
          <p:nvPr>
            <p:ph type="title"/>
          </p:nvPr>
        </p:nvSpPr>
        <p:spPr>
          <a:xfrm>
            <a:off x="134474" y="103869"/>
            <a:ext cx="8130989" cy="67761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EC4D59B4-DBBE-394E-9FEB-90A7123C3C57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4559230" y="6504279"/>
            <a:ext cx="3040743" cy="217196"/>
          </a:xfrm>
          <a:prstGeom prst="rect">
            <a:avLst/>
          </a:prstGeom>
        </p:spPr>
      </p:pic>
      <p:sp>
        <p:nvSpPr>
          <p:cNvPr id="10" name="Content Placeholder 2"/>
          <p:cNvSpPr>
            <a:spLocks noGrp="1"/>
          </p:cNvSpPr>
          <p:nvPr>
            <p:ph idx="1" hasCustomPrompt="1"/>
          </p:nvPr>
        </p:nvSpPr>
        <p:spPr>
          <a:xfrm>
            <a:off x="403411" y="1169894"/>
            <a:ext cx="7570694" cy="5007069"/>
          </a:xfrm>
        </p:spPr>
        <p:txBody>
          <a:bodyPr/>
          <a:lstStyle>
            <a:lvl1pPr>
              <a:defRPr>
                <a:solidFill>
                  <a:schemeClr val="accent1"/>
                </a:solidFill>
                <a:latin typeface="+mj-lt"/>
                <a:ea typeface="Tahoma" charset="0"/>
                <a:cs typeface="Tahoma" charset="0"/>
              </a:defRPr>
            </a:lvl1pPr>
            <a:lvl2pPr>
              <a:defRPr sz="2000" spc="300">
                <a:solidFill>
                  <a:schemeClr val="accent4"/>
                </a:solidFill>
                <a:latin typeface="+mj-lt"/>
                <a:ea typeface="Tahoma" charset="0"/>
                <a:cs typeface="Tahoma" charset="0"/>
              </a:defRPr>
            </a:lvl2pPr>
            <a:lvl3pPr>
              <a:defRPr sz="1800" b="1">
                <a:solidFill>
                  <a:srgbClr val="002060"/>
                </a:solidFill>
                <a:latin typeface="+mj-lt"/>
                <a:ea typeface="Tahoma" charset="0"/>
                <a:cs typeface="Tahoma" charset="0"/>
              </a:defRPr>
            </a:lvl3pPr>
            <a:lvl4pPr>
              <a:defRPr sz="1600" b="1">
                <a:solidFill>
                  <a:schemeClr val="accent1"/>
                </a:solidFill>
                <a:latin typeface="+mj-lt"/>
                <a:ea typeface="Tahoma" charset="0"/>
                <a:cs typeface="Tahoma" charset="0"/>
              </a:defRPr>
            </a:lvl4pPr>
            <a:lvl5pPr>
              <a:defRPr sz="1600" b="1" spc="300">
                <a:solidFill>
                  <a:schemeClr val="accent6"/>
                </a:solidFill>
                <a:latin typeface="+mj-lt"/>
                <a:ea typeface="Tahoma" charset="0"/>
                <a:cs typeface="Tahoma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044662437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fld id="{5E7D76F7-BFF1-B949-AD47-E48C5835F1FB}" type="datetimeFigureOut">
              <a:rPr lang="en-US" smtClean="0"/>
              <a:pPr/>
              <a:t>9/9/2026</a:t>
            </a:fld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29866733-B904-C84A-937B-5FAEB6B69CA7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8" name="Title Placeholder 1"/>
          <p:cNvSpPr>
            <a:spLocks noGrp="1"/>
          </p:cNvSpPr>
          <p:nvPr>
            <p:ph type="title"/>
          </p:nvPr>
        </p:nvSpPr>
        <p:spPr>
          <a:xfrm>
            <a:off x="134474" y="103869"/>
            <a:ext cx="8130989" cy="67761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EC4D59B4-DBBE-394E-9FEB-90A7123C3C57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4559230" y="6504279"/>
            <a:ext cx="3040743" cy="217196"/>
          </a:xfrm>
          <a:prstGeom prst="rect">
            <a:avLst/>
          </a:prstGeom>
        </p:spPr>
      </p:pic>
      <p:sp>
        <p:nvSpPr>
          <p:cNvPr id="10" name="Content Placeholder 2"/>
          <p:cNvSpPr>
            <a:spLocks noGrp="1"/>
          </p:cNvSpPr>
          <p:nvPr>
            <p:ph idx="1" hasCustomPrompt="1"/>
          </p:nvPr>
        </p:nvSpPr>
        <p:spPr>
          <a:xfrm>
            <a:off x="403411" y="1169894"/>
            <a:ext cx="7570694" cy="5007069"/>
          </a:xfrm>
        </p:spPr>
        <p:txBody>
          <a:bodyPr/>
          <a:lstStyle>
            <a:lvl1pPr>
              <a:defRPr>
                <a:solidFill>
                  <a:schemeClr val="accent1"/>
                </a:solidFill>
                <a:latin typeface="+mj-lt"/>
                <a:ea typeface="Tahoma" charset="0"/>
                <a:cs typeface="Tahoma" charset="0"/>
              </a:defRPr>
            </a:lvl1pPr>
            <a:lvl2pPr>
              <a:defRPr sz="2000" spc="300">
                <a:solidFill>
                  <a:schemeClr val="accent4"/>
                </a:solidFill>
                <a:latin typeface="+mj-lt"/>
                <a:ea typeface="Tahoma" charset="0"/>
                <a:cs typeface="Tahoma" charset="0"/>
              </a:defRPr>
            </a:lvl2pPr>
            <a:lvl3pPr>
              <a:defRPr sz="1800" b="1">
                <a:solidFill>
                  <a:srgbClr val="002060"/>
                </a:solidFill>
                <a:latin typeface="+mj-lt"/>
                <a:ea typeface="Tahoma" charset="0"/>
                <a:cs typeface="Tahoma" charset="0"/>
              </a:defRPr>
            </a:lvl3pPr>
            <a:lvl4pPr>
              <a:defRPr sz="1600" b="1">
                <a:solidFill>
                  <a:schemeClr val="accent1"/>
                </a:solidFill>
                <a:latin typeface="+mj-lt"/>
                <a:ea typeface="Tahoma" charset="0"/>
                <a:cs typeface="Tahoma" charset="0"/>
              </a:defRPr>
            </a:lvl4pPr>
            <a:lvl5pPr>
              <a:defRPr sz="1600" b="1" spc="300">
                <a:solidFill>
                  <a:schemeClr val="accent6"/>
                </a:solidFill>
                <a:latin typeface="+mj-lt"/>
                <a:ea typeface="Tahoma" charset="0"/>
                <a:cs typeface="Tahoma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52EE34F3-563B-5F42-A150-909856908526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8331200" y="0"/>
            <a:ext cx="38608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205919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 userDrawn="1"/>
        </p:nvPicPr>
        <p:blipFill rotWithShape="1">
          <a:blip r:embed="rId2"/>
          <a:srcRect l="19474" t="4862" r="286" b="72148"/>
          <a:stretch/>
        </p:blipFill>
        <p:spPr>
          <a:xfrm>
            <a:off x="0" y="5325035"/>
            <a:ext cx="12200709" cy="1532965"/>
          </a:xfrm>
          <a:prstGeom prst="rect">
            <a:avLst/>
          </a:prstGeom>
        </p:spPr>
      </p:pic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5E7D76F7-BFF1-B949-AD47-E48C5835F1FB}" type="datetimeFigureOut">
              <a:rPr lang="en-US" smtClean="0"/>
              <a:pPr/>
              <a:t>9/9/2026</a:t>
            </a:fld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29866733-B904-C84A-937B-5FAEB6B69CA7}" type="slidenum">
              <a:rPr lang="en-US" smtClean="0"/>
              <a:pPr/>
              <a:t>‹#›</a:t>
            </a:fld>
            <a:endParaRPr lang="en-US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92C2ADD2-0905-104E-A31E-92951632DA1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4746166" y="6448197"/>
            <a:ext cx="2540006" cy="181429"/>
          </a:xfrm>
          <a:prstGeom prst="rect">
            <a:avLst/>
          </a:prstGeom>
        </p:spPr>
      </p:pic>
      <p:sp>
        <p:nvSpPr>
          <p:cNvPr id="8" name="Title Placeholder 1"/>
          <p:cNvSpPr>
            <a:spLocks noGrp="1"/>
          </p:cNvSpPr>
          <p:nvPr>
            <p:ph type="title"/>
          </p:nvPr>
        </p:nvSpPr>
        <p:spPr>
          <a:xfrm>
            <a:off x="746453" y="103869"/>
            <a:ext cx="10515600" cy="67761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9" name="Content Placeholder 2"/>
          <p:cNvSpPr>
            <a:spLocks noGrp="1"/>
          </p:cNvSpPr>
          <p:nvPr>
            <p:ph idx="1" hasCustomPrompt="1"/>
          </p:nvPr>
        </p:nvSpPr>
        <p:spPr>
          <a:xfrm>
            <a:off x="838200" y="1398494"/>
            <a:ext cx="10515600" cy="3926541"/>
          </a:xfrm>
        </p:spPr>
        <p:txBody>
          <a:bodyPr/>
          <a:lstStyle>
            <a:lvl1pPr>
              <a:defRPr>
                <a:solidFill>
                  <a:schemeClr val="accent1"/>
                </a:solidFill>
                <a:latin typeface="+mj-lt"/>
                <a:ea typeface="Tahoma" charset="0"/>
                <a:cs typeface="Tahoma" charset="0"/>
              </a:defRPr>
            </a:lvl1pPr>
            <a:lvl2pPr>
              <a:defRPr sz="2000" spc="300">
                <a:solidFill>
                  <a:schemeClr val="accent4"/>
                </a:solidFill>
                <a:latin typeface="+mj-lt"/>
                <a:ea typeface="Tahoma" charset="0"/>
                <a:cs typeface="Tahoma" charset="0"/>
              </a:defRPr>
            </a:lvl2pPr>
            <a:lvl3pPr>
              <a:defRPr sz="1800" b="1">
                <a:solidFill>
                  <a:srgbClr val="002060"/>
                </a:solidFill>
                <a:latin typeface="+mj-lt"/>
                <a:ea typeface="Tahoma" charset="0"/>
                <a:cs typeface="Tahoma" charset="0"/>
              </a:defRPr>
            </a:lvl3pPr>
            <a:lvl4pPr>
              <a:defRPr sz="1600" b="1">
                <a:solidFill>
                  <a:schemeClr val="accent1"/>
                </a:solidFill>
                <a:latin typeface="+mj-lt"/>
                <a:ea typeface="Tahoma" charset="0"/>
                <a:cs typeface="Tahoma" charset="0"/>
              </a:defRPr>
            </a:lvl4pPr>
            <a:lvl5pPr>
              <a:defRPr sz="1600" b="1" spc="300">
                <a:solidFill>
                  <a:schemeClr val="accent6"/>
                </a:solidFill>
                <a:latin typeface="+mj-lt"/>
                <a:ea typeface="Tahoma" charset="0"/>
                <a:cs typeface="Tahoma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621944393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4061012" cy="6858000"/>
          </a:xfrm>
          <a:prstGeom prst="rect">
            <a:avLst/>
          </a:prstGeom>
        </p:spPr>
      </p:pic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5E7D76F7-BFF1-B949-AD47-E48C5835F1FB}" type="datetimeFigureOut">
              <a:rPr lang="en-US" smtClean="0"/>
              <a:pPr/>
              <a:t>9/9/2026</a:t>
            </a:fld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fld id="{29866733-B904-C84A-937B-5FAEB6B69CA7}" type="slidenum">
              <a:rPr lang="en-US" smtClean="0"/>
              <a:pPr/>
              <a:t>‹#›</a:t>
            </a:fld>
            <a:endParaRPr lang="en-US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92C2ADD2-0905-104E-A31E-92951632DA1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4746166" y="6448197"/>
            <a:ext cx="2540006" cy="181429"/>
          </a:xfrm>
          <a:prstGeom prst="rect">
            <a:avLst/>
          </a:prstGeom>
        </p:spPr>
      </p:pic>
      <p:sp>
        <p:nvSpPr>
          <p:cNvPr id="8" name="Title Placeholder 1"/>
          <p:cNvSpPr>
            <a:spLocks noGrp="1"/>
          </p:cNvSpPr>
          <p:nvPr>
            <p:ph type="title"/>
          </p:nvPr>
        </p:nvSpPr>
        <p:spPr>
          <a:xfrm>
            <a:off x="4061011" y="103869"/>
            <a:ext cx="8130989" cy="67761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EC4D59B4-DBBE-394E-9FEB-90A7123C3C57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4559230" y="6504279"/>
            <a:ext cx="3040743" cy="217196"/>
          </a:xfrm>
          <a:prstGeom prst="rect">
            <a:avLst/>
          </a:prstGeom>
        </p:spPr>
      </p:pic>
      <p:sp>
        <p:nvSpPr>
          <p:cNvPr id="10" name="Content Placeholder 2"/>
          <p:cNvSpPr>
            <a:spLocks noGrp="1"/>
          </p:cNvSpPr>
          <p:nvPr>
            <p:ph idx="1" hasCustomPrompt="1"/>
          </p:nvPr>
        </p:nvSpPr>
        <p:spPr>
          <a:xfrm>
            <a:off x="4289612" y="1169894"/>
            <a:ext cx="7570694" cy="5007069"/>
          </a:xfrm>
        </p:spPr>
        <p:txBody>
          <a:bodyPr/>
          <a:lstStyle>
            <a:lvl1pPr>
              <a:defRPr>
                <a:solidFill>
                  <a:schemeClr val="accent1"/>
                </a:solidFill>
                <a:latin typeface="+mj-lt"/>
                <a:ea typeface="Tahoma" charset="0"/>
                <a:cs typeface="Tahoma" charset="0"/>
              </a:defRPr>
            </a:lvl1pPr>
            <a:lvl2pPr>
              <a:defRPr sz="2000" spc="300">
                <a:solidFill>
                  <a:schemeClr val="accent4"/>
                </a:solidFill>
                <a:latin typeface="+mj-lt"/>
                <a:ea typeface="Tahoma" charset="0"/>
                <a:cs typeface="Tahoma" charset="0"/>
              </a:defRPr>
            </a:lvl2pPr>
            <a:lvl3pPr>
              <a:defRPr sz="1800" b="1">
                <a:solidFill>
                  <a:srgbClr val="002060"/>
                </a:solidFill>
                <a:latin typeface="+mj-lt"/>
                <a:ea typeface="Tahoma" charset="0"/>
                <a:cs typeface="Tahoma" charset="0"/>
              </a:defRPr>
            </a:lvl3pPr>
            <a:lvl4pPr>
              <a:defRPr sz="1600" b="1">
                <a:solidFill>
                  <a:schemeClr val="accent1"/>
                </a:solidFill>
                <a:latin typeface="+mj-lt"/>
                <a:ea typeface="Tahoma" charset="0"/>
                <a:cs typeface="Tahoma" charset="0"/>
              </a:defRPr>
            </a:lvl4pPr>
            <a:lvl5pPr>
              <a:defRPr sz="1600" b="1" spc="300">
                <a:solidFill>
                  <a:schemeClr val="accent6"/>
                </a:solidFill>
                <a:latin typeface="+mj-lt"/>
                <a:ea typeface="Tahoma" charset="0"/>
                <a:cs typeface="Tahoma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417499876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2_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>
            <a:normAutofit/>
          </a:bodyPr>
          <a:lstStyle>
            <a:lvl1pPr>
              <a:defRPr sz="4800">
                <a:solidFill>
                  <a:srgbClr val="003366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86CFE1-4177-4F2D-ABFE-5226146A031C}" type="datetime1">
              <a:rPr lang="en-US" smtClean="0"/>
              <a:t>9/9/2026</a:t>
            </a:fld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866733-B904-C84A-937B-5FAEB6B69CA7}" type="slidenum">
              <a:rPr lang="en-US" smtClean="0"/>
              <a:t>‹#›</a:t>
            </a:fld>
            <a:endParaRPr lang="en-US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0F2C2F03-DA30-9147-B8A5-9DF15E682655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4559230" y="6504279"/>
            <a:ext cx="3040743" cy="2171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7130875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838200" y="299223"/>
            <a:ext cx="10515600" cy="442182"/>
          </a:xfrm>
        </p:spPr>
        <p:txBody>
          <a:bodyPr>
            <a:normAutofit/>
          </a:bodyPr>
          <a:lstStyle>
            <a:lvl1pPr algn="ctr">
              <a:defRPr sz="2800" spc="600">
                <a:solidFill>
                  <a:schemeClr val="accent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 hasCustomPrompt="1"/>
          </p:nvPr>
        </p:nvSpPr>
        <p:spPr/>
        <p:txBody>
          <a:bodyPr/>
          <a:lstStyle>
            <a:lvl1pPr>
              <a:defRPr>
                <a:solidFill>
                  <a:schemeClr val="accent1"/>
                </a:solidFill>
                <a:latin typeface="Tahoma" charset="0"/>
                <a:ea typeface="Tahoma" charset="0"/>
                <a:cs typeface="Tahoma" charset="0"/>
              </a:defRPr>
            </a:lvl1pPr>
            <a:lvl2pPr>
              <a:defRPr sz="2000" spc="300">
                <a:solidFill>
                  <a:schemeClr val="accent4"/>
                </a:solidFill>
                <a:latin typeface="Tahoma" charset="0"/>
                <a:ea typeface="Tahoma" charset="0"/>
                <a:cs typeface="Tahoma" charset="0"/>
              </a:defRPr>
            </a:lvl2pPr>
            <a:lvl3pPr>
              <a:defRPr sz="1800" b="1">
                <a:solidFill>
                  <a:srgbClr val="002060"/>
                </a:solidFill>
                <a:latin typeface="Tahoma" charset="0"/>
                <a:ea typeface="Tahoma" charset="0"/>
                <a:cs typeface="Tahoma" charset="0"/>
              </a:defRPr>
            </a:lvl3pPr>
            <a:lvl4pPr>
              <a:defRPr sz="1600" b="1">
                <a:solidFill>
                  <a:schemeClr val="accent1"/>
                </a:solidFill>
                <a:latin typeface="Tahoma" charset="0"/>
                <a:ea typeface="Tahoma" charset="0"/>
                <a:cs typeface="Tahoma" charset="0"/>
              </a:defRPr>
            </a:lvl4pPr>
            <a:lvl5pPr>
              <a:defRPr sz="1600" b="1" spc="300">
                <a:solidFill>
                  <a:schemeClr val="accent6"/>
                </a:solidFill>
                <a:latin typeface="Tahoma" charset="0"/>
                <a:ea typeface="Tahoma" charset="0"/>
                <a:cs typeface="Tahoma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5CDB0-3A96-447A-8C20-A1AD9BFB9462}" type="datetime1">
              <a:rPr lang="en-US" smtClean="0"/>
              <a:t>9/9/2026</a:t>
            </a:fld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866733-B904-C84A-937B-5FAEB6B69CA7}" type="slidenum">
              <a:rPr lang="en-US" smtClean="0"/>
              <a:t>‹#›</a:t>
            </a:fld>
            <a:endParaRPr lang="en-US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12B63B63-7428-0F49-BC98-BF722B39EA49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4559230" y="6504279"/>
            <a:ext cx="3040743" cy="2171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644965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Section Header">
    <p:bg>
      <p:bgPr>
        <a:blipFill dpi="0" rotWithShape="1">
          <a:blip r:embed="rId2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838200" y="965201"/>
            <a:ext cx="3574143" cy="4440990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anchor="t">
            <a:normAutofit/>
          </a:bodyPr>
          <a:lstStyle>
            <a:lvl1pPr algn="l">
              <a:defRPr sz="44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67B3C2-6345-47DC-B7CD-FD69F23195A4}" type="datetime1">
              <a:rPr lang="en-US" smtClean="0"/>
              <a:t>9/9/2026</a:t>
            </a:fld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866733-B904-C84A-937B-5FAEB6B69CA7}" type="slidenum">
              <a:rPr lang="en-US" smtClean="0"/>
              <a:t>‹#›</a:t>
            </a:fld>
            <a:endParaRPr lang="en-US" dirty="0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32758792-5368-2340-891A-50866AAF72C7}"/>
              </a:ext>
            </a:extLst>
          </p:cNvPr>
          <p:cNvPicPr>
            <a:picLocks noChangeAspect="1"/>
          </p:cNvPicPr>
          <p:nvPr userDrawn="1"/>
        </p:nvPicPr>
        <p:blipFill>
          <a:blip/>
          <a:stretch>
            <a:fillRect/>
          </a:stretch>
        </p:blipFill>
        <p:spPr>
          <a:xfrm>
            <a:off x="4746166" y="6448197"/>
            <a:ext cx="2540006" cy="1814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908884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" name="Picture 27">
            <a:extLst>
              <a:ext uri="{FF2B5EF4-FFF2-40B4-BE49-F238E27FC236}">
                <a16:creationId xmlns:a16="http://schemas.microsoft.com/office/drawing/2014/main" id="{B946E1AD-D369-5E4E-9D6C-5AD681535F94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80" t="11165" r="24252" b="20025"/>
          <a:stretch/>
        </p:blipFill>
        <p:spPr>
          <a:xfrm>
            <a:off x="-19050" y="-476008"/>
            <a:ext cx="12211051" cy="5680844"/>
          </a:xfrm>
          <a:prstGeom prst="rect">
            <a:avLst/>
          </a:prstGeom>
        </p:spPr>
      </p:pic>
      <p:sp>
        <p:nvSpPr>
          <p:cNvPr id="29" name="Rectangle 28">
            <a:extLst>
              <a:ext uri="{FF2B5EF4-FFF2-40B4-BE49-F238E27FC236}">
                <a16:creationId xmlns:a16="http://schemas.microsoft.com/office/drawing/2014/main" id="{E99C2D77-DE6D-BE4A-9E75-B0EB1B4C5085}"/>
              </a:ext>
            </a:extLst>
          </p:cNvPr>
          <p:cNvSpPr/>
          <p:nvPr userDrawn="1"/>
        </p:nvSpPr>
        <p:spPr>
          <a:xfrm>
            <a:off x="-16398" y="4827180"/>
            <a:ext cx="12208398" cy="2129531"/>
          </a:xfrm>
          <a:prstGeom prst="rect">
            <a:avLst/>
          </a:prstGeom>
          <a:solidFill>
            <a:srgbClr val="0D2C5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0" i="0" dirty="0">
              <a:latin typeface="Avenir Book" charset="0"/>
            </a:endParaRPr>
          </a:p>
        </p:txBody>
      </p:sp>
      <p:sp>
        <p:nvSpPr>
          <p:cNvPr id="30" name="Title 1">
            <a:extLst>
              <a:ext uri="{FF2B5EF4-FFF2-40B4-BE49-F238E27FC236}">
                <a16:creationId xmlns:a16="http://schemas.microsoft.com/office/drawing/2014/main" id="{80024C88-A2F3-8D4A-9772-A9B6474CC391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805405" y="4694471"/>
            <a:ext cx="10548395" cy="727507"/>
          </a:xfrm>
        </p:spPr>
        <p:txBody>
          <a:bodyPr anchor="b">
            <a:normAutofit/>
          </a:bodyPr>
          <a:lstStyle>
            <a:lvl1pPr algn="ctr">
              <a:defRPr sz="4400" b="0" i="0">
                <a:solidFill>
                  <a:schemeClr val="bg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1" name="Date Placeholder 3">
            <a:extLst>
              <a:ext uri="{FF2B5EF4-FFF2-40B4-BE49-F238E27FC236}">
                <a16:creationId xmlns:a16="http://schemas.microsoft.com/office/drawing/2014/main" id="{D82CF77A-97A7-2146-A020-025FB4252880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fld id="{44A30F4D-EDF4-4AE8-8533-4C324EBA229F}" type="datetime1">
              <a:rPr lang="en-US" smtClean="0"/>
              <a:t>9/9/2026</a:t>
            </a:fld>
            <a:endParaRPr lang="en-US" dirty="0"/>
          </a:p>
        </p:txBody>
      </p:sp>
      <p:sp>
        <p:nvSpPr>
          <p:cNvPr id="32" name="Slide Number Placeholder 5">
            <a:extLst>
              <a:ext uri="{FF2B5EF4-FFF2-40B4-BE49-F238E27FC236}">
                <a16:creationId xmlns:a16="http://schemas.microsoft.com/office/drawing/2014/main" id="{D68FB7DC-C3FA-1248-BD3B-2A16C8325C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29866733-B904-C84A-937B-5FAEB6B69CA7}" type="slidenum">
              <a:rPr lang="en-US" smtClean="0"/>
              <a:t>‹#›</a:t>
            </a:fld>
            <a:endParaRPr lang="en-US" dirty="0"/>
          </a:p>
        </p:txBody>
      </p:sp>
      <p:pic>
        <p:nvPicPr>
          <p:cNvPr id="33" name="Picture 32">
            <a:extLst>
              <a:ext uri="{FF2B5EF4-FFF2-40B4-BE49-F238E27FC236}">
                <a16:creationId xmlns:a16="http://schemas.microsoft.com/office/drawing/2014/main" id="{10703715-AC61-7D4F-9A92-0592727C27D4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002"/>
          <a:stretch/>
        </p:blipFill>
        <p:spPr>
          <a:xfrm>
            <a:off x="3067934" y="491623"/>
            <a:ext cx="8448879" cy="509194"/>
          </a:xfrm>
          <a:prstGeom prst="rect">
            <a:avLst/>
          </a:prstGeom>
          <a:effectLst>
            <a:outerShdw blurRad="50800" dist="762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34" name="Text Placeholder 2">
            <a:extLst>
              <a:ext uri="{FF2B5EF4-FFF2-40B4-BE49-F238E27FC236}">
                <a16:creationId xmlns:a16="http://schemas.microsoft.com/office/drawing/2014/main" id="{184A3A73-F9FA-6F48-8C87-EB7449D589FF}"/>
              </a:ext>
            </a:extLst>
          </p:cNvPr>
          <p:cNvSpPr>
            <a:spLocks noGrp="1"/>
          </p:cNvSpPr>
          <p:nvPr>
            <p:ph type="body" idx="1" hasCustomPrompt="1"/>
          </p:nvPr>
        </p:nvSpPr>
        <p:spPr>
          <a:xfrm>
            <a:off x="805405" y="5542755"/>
            <a:ext cx="10515600" cy="514302"/>
          </a:xfrm>
        </p:spPr>
        <p:txBody>
          <a:bodyPr/>
          <a:lstStyle>
            <a:lvl1pPr marL="0" indent="0" algn="ctr">
              <a:buNone/>
              <a:defRPr sz="2400" b="1">
                <a:solidFill>
                  <a:schemeClr val="accent3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EDIT MASTER TEXT STYLES</a:t>
            </a:r>
          </a:p>
        </p:txBody>
      </p:sp>
      <p:sp>
        <p:nvSpPr>
          <p:cNvPr id="35" name="Text Placeholder 2">
            <a:extLst>
              <a:ext uri="{FF2B5EF4-FFF2-40B4-BE49-F238E27FC236}">
                <a16:creationId xmlns:a16="http://schemas.microsoft.com/office/drawing/2014/main" id="{B5789DBF-A757-524E-8DD2-9AE0AC622573}"/>
              </a:ext>
            </a:extLst>
          </p:cNvPr>
          <p:cNvSpPr>
            <a:spLocks noGrp="1"/>
          </p:cNvSpPr>
          <p:nvPr>
            <p:ph type="body" idx="13" hasCustomPrompt="1"/>
          </p:nvPr>
        </p:nvSpPr>
        <p:spPr>
          <a:xfrm>
            <a:off x="838200" y="6000208"/>
            <a:ext cx="10499202" cy="394768"/>
          </a:xfrm>
        </p:spPr>
        <p:txBody>
          <a:bodyPr>
            <a:normAutofit/>
          </a:bodyPr>
          <a:lstStyle>
            <a:lvl1pPr marL="0" indent="0" algn="ctr">
              <a:buNone/>
              <a:defRPr sz="2000" b="1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Date Time Location</a:t>
            </a:r>
          </a:p>
        </p:txBody>
      </p:sp>
      <p:pic>
        <p:nvPicPr>
          <p:cNvPr id="36" name="Picture 35">
            <a:extLst>
              <a:ext uri="{FF2B5EF4-FFF2-40B4-BE49-F238E27FC236}">
                <a16:creationId xmlns:a16="http://schemas.microsoft.com/office/drawing/2014/main" id="{4C092DA7-A77C-9247-A111-39DA6F21A0C1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2815"/>
          <a:stretch/>
        </p:blipFill>
        <p:spPr>
          <a:xfrm>
            <a:off x="805405" y="401515"/>
            <a:ext cx="1962823" cy="816354"/>
          </a:xfrm>
          <a:prstGeom prst="rect">
            <a:avLst/>
          </a:prstGeom>
          <a:effectLst/>
        </p:spPr>
      </p:pic>
    </p:spTree>
    <p:extLst>
      <p:ext uri="{BB962C8B-B14F-4D97-AF65-F5344CB8AC3E}">
        <p14:creationId xmlns:p14="http://schemas.microsoft.com/office/powerpoint/2010/main" val="166602912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827B308-2AE0-44FF-B985-C613CF056D7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063CB7D-840C-4F50-BE01-7A8C14DF5DA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0F0C0B6-A0AC-4927-8353-4FADDBE6C2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1FC16-AC12-4852-9551-6BB6405C5DA9}" type="datetimeFigureOut">
              <a:rPr lang="en-US" smtClean="0"/>
              <a:t>9/9/2026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48AF3A8-F8BF-4DB9-8911-8E05EF1431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2742AD7-2365-427B-9D12-FD31DF3E1BE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AEC216-797D-4213-9317-6977A86FB321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521072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2555092-0393-41D7-8F0C-18A8F3DAE78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CAF537E-1D68-4281-A8A9-55811894ECD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3805073-B820-482A-B03A-15130E0774C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1FC16-AC12-4852-9551-6BB6405C5DA9}" type="datetimeFigureOut">
              <a:rPr lang="en-US" smtClean="0"/>
              <a:t>9/9/2026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062FA02-5AC3-4394-9872-C6306EFEB59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4D9E572-A91D-475B-AB65-4301B5768C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AEC216-797D-4213-9317-6977A86FB321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146229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F38046B-7D76-4E10-B769-A5B2093DC4D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B0D230B-8D4E-40B0-AF27-C24BD98075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30214D6-40F9-48A2-8295-114A1175E2A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1FC16-AC12-4852-9551-6BB6405C5DA9}" type="datetimeFigureOut">
              <a:rPr lang="en-US" smtClean="0"/>
              <a:t>9/9/2026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F6A2D44-55DC-4909-837B-F3D38A35306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599902-5406-4273-AE04-9078892F9C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AEC216-797D-4213-9317-6977A86FB321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8304868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7D83632-0BE2-46C0-86D8-75CE6CD41DA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8B05F1F-7911-4B20-9D5C-6EEE1E4AD7E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265FE80-E5DC-42EB-90E5-4BC01211EC0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A31F6B8-41A4-434F-A358-6A62B63B411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1FC16-AC12-4852-9551-6BB6405C5DA9}" type="datetimeFigureOut">
              <a:rPr lang="en-US" smtClean="0"/>
              <a:t>9/9/2026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7EBF853-483A-44A4-854C-8B42CFE72A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A68997E-FCCC-48AC-AEF6-74651F75B6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AEC216-797D-4213-9317-6977A86FB321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1787423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156F49B-722C-41A5-8B08-687FA95166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B204474-B00F-4E63-B103-2F0DF1AEB98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9FE2C78-8461-45BD-AE40-36322C4FA9D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E9E25FDB-E7EF-4D46-A15D-5D19A09DAF8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9727D27-4542-4D41-9D5A-B7F1FECE0D7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E32F116-7F29-42D1-9778-3BDFF8F411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1FC16-AC12-4852-9551-6BB6405C5DA9}" type="datetimeFigureOut">
              <a:rPr lang="en-US" smtClean="0"/>
              <a:t>9/9/2026</a:t>
            </a:fld>
            <a:endParaRPr lang="en-US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EEDF2182-F65C-4CFA-A8BB-6551E0660D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6EF08EE6-5B97-4B7E-947C-F2123755BA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AEC216-797D-4213-9317-6977A86FB321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0882088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18F2EF6-344D-4430-B292-39A12BEC2B8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EC880BC-73BA-4786-ACC9-CFD3CCF93F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1FC16-AC12-4852-9551-6BB6405C5DA9}" type="datetimeFigureOut">
              <a:rPr lang="en-US" smtClean="0"/>
              <a:t>9/9/2026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D9F6F32-9A5F-474D-A484-975C8128D3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2598AE4-288D-40D3-A0E8-90E2695820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AEC216-797D-4213-9317-6977A86FB321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2305126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E150B9B1-1A9B-4B81-B141-4C1E52BF6F4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1FC16-AC12-4852-9551-6BB6405C5DA9}" type="datetimeFigureOut">
              <a:rPr lang="en-US" smtClean="0"/>
              <a:t>9/9/2026</a:t>
            </a:fld>
            <a:endParaRPr lang="en-US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8D7AA91-321F-4FA0-B892-C911DE22BFD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A308C89-87DE-4A9D-A32A-C29628B830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AEC216-797D-4213-9317-6977A86FB321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2956482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7CF9F3A-E00B-40D6-AF61-0784125F1D1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79FE242-E2EF-4D88-AD9F-0665CCA1723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6072BD3-DEF2-47DA-9290-955D1D786AD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B681B17-01B1-45F9-B6CD-CF70AA85029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1FC16-AC12-4852-9551-6BB6405C5DA9}" type="datetimeFigureOut">
              <a:rPr lang="en-US" smtClean="0"/>
              <a:t>9/9/2026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D6EDB61-BA67-4B27-93F1-84479384419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1716020-73C7-40F1-95EA-FA528674AF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AEC216-797D-4213-9317-6977A86FB321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97453948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0807AD3-BCB8-451E-95BB-1B415402C4D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4F8E3B95-2C34-490F-8AA6-4A1226D0E12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B18F1B5-5317-400F-9AA5-6571D7F080B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4E11C38-CBF5-4308-AC13-9A848BA6CE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1FC16-AC12-4852-9551-6BB6405C5DA9}" type="datetimeFigureOut">
              <a:rPr lang="en-US" smtClean="0"/>
              <a:t>9/9/2026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A7FE31B-7F0D-4BC7-8828-B0EF429D6FB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3BC90DB-B21F-4E52-8EBE-EF1F4A3EFA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AEC216-797D-4213-9317-6977A86FB321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7014234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4FC4D23-15E9-4FF4-AE4E-A1E73BDB50C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6A5C47B-AFDA-4054-987B-012989E70C5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753D8F3-8BC8-4372-8E7E-4B63A369836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1FC16-AC12-4852-9551-6BB6405C5DA9}" type="datetimeFigureOut">
              <a:rPr lang="en-US" smtClean="0"/>
              <a:t>9/9/2026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1B19CE4-FA84-4D1D-965C-B055C918119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D956C2D-F7FD-423F-91B6-D5F668C791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AEC216-797D-4213-9317-6977A86FB321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85908041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16160CBB-C6FA-4587-9C9C-A0A32303994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D4AF0FA-2FC1-4ED0-9925-A338A08A690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87FA6DF-9CFA-4409-977F-13B20A847A8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1FC16-AC12-4852-9551-6BB6405C5DA9}" type="datetimeFigureOut">
              <a:rPr lang="en-US" smtClean="0"/>
              <a:t>9/9/2026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DD4EB15-D546-4A20-ABDC-99D74A5EC79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3216017-0DC4-42D4-B2E3-8E1377DEC60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AEC216-797D-4213-9317-6977A86FB321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65593834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Slide">
    <p:bg>
      <p:bgPr>
        <a:blipFill dpi="0" rotWithShape="1">
          <a:blip r:embed="rId2">
            <a:lum/>
          </a:blip>
          <a:srcRect/>
          <a:stretch>
            <a:fillRect t="-25000" b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Picture 20"/>
          <p:cNvPicPr>
            <a:picLocks noChangeAspect="1"/>
          </p:cNvPicPr>
          <p:nvPr userDrawn="1"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0279" r="24152" b="24042"/>
          <a:stretch/>
        </p:blipFill>
        <p:spPr>
          <a:xfrm>
            <a:off x="-1" y="-1"/>
            <a:ext cx="12192001" cy="3716613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0" y="3721768"/>
            <a:ext cx="12192000" cy="3136232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0" i="0" dirty="0">
              <a:latin typeface="Avenir Book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805405" y="4100212"/>
            <a:ext cx="10548395" cy="727507"/>
          </a:xfrm>
        </p:spPr>
        <p:txBody>
          <a:bodyPr anchor="b">
            <a:normAutofit/>
          </a:bodyPr>
          <a:lstStyle>
            <a:lvl1pPr algn="ctr">
              <a:defRPr sz="4400" b="0" i="0">
                <a:solidFill>
                  <a:schemeClr val="tx2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FF64D8-435F-473A-8FB7-E6DA8F7791F1}" type="datetime1">
              <a:rPr lang="en-US" smtClean="0"/>
              <a:t>9/9/2026</a:t>
            </a:fld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866733-B904-C84A-937B-5FAEB6B69CA7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831850" y="4827720"/>
            <a:ext cx="10515600" cy="514302"/>
          </a:xfrm>
        </p:spPr>
        <p:txBody>
          <a:bodyPr/>
          <a:lstStyle>
            <a:lvl1pPr marL="0" indent="0" algn="ctr">
              <a:buNone/>
              <a:defRPr sz="2400" b="1">
                <a:solidFill>
                  <a:schemeClr val="accent2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20" name="Text Placeholder 2"/>
          <p:cNvSpPr>
            <a:spLocks noGrp="1"/>
          </p:cNvSpPr>
          <p:nvPr>
            <p:ph type="body" idx="13" hasCustomPrompt="1"/>
          </p:nvPr>
        </p:nvSpPr>
        <p:spPr>
          <a:xfrm>
            <a:off x="821802" y="5585708"/>
            <a:ext cx="10515600" cy="514302"/>
          </a:xfrm>
        </p:spPr>
        <p:txBody>
          <a:bodyPr/>
          <a:lstStyle>
            <a:lvl1pPr marL="0" indent="0" algn="ctr">
              <a:buNone/>
              <a:defRPr sz="2400" b="1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Date Time Location</a:t>
            </a:r>
          </a:p>
        </p:txBody>
      </p:sp>
      <p:pic>
        <p:nvPicPr>
          <p:cNvPr id="12" name="Picture 11"/>
          <p:cNvPicPr>
            <a:picLocks noChangeAspect="1"/>
          </p:cNvPicPr>
          <p:nvPr userDrawn="1"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002"/>
          <a:stretch/>
        </p:blipFill>
        <p:spPr>
          <a:xfrm>
            <a:off x="3015047" y="191171"/>
            <a:ext cx="8448879" cy="509194"/>
          </a:xfrm>
          <a:prstGeom prst="rect">
            <a:avLst/>
          </a:prstGeom>
          <a:effectLst>
            <a:outerShdw blurRad="50800" dist="762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14" name="Picture 13"/>
          <p:cNvPicPr>
            <a:picLocks noChangeAspect="1"/>
          </p:cNvPicPr>
          <p:nvPr userDrawn="1"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2815"/>
          <a:stretch/>
        </p:blipFill>
        <p:spPr>
          <a:xfrm>
            <a:off x="752518" y="212377"/>
            <a:ext cx="1962823" cy="816354"/>
          </a:xfrm>
          <a:prstGeom prst="rect">
            <a:avLst/>
          </a:prstGeom>
          <a:effectLst/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85B15EE8-F6F8-5046-8C05-78C8C058638C}"/>
              </a:ext>
            </a:extLst>
          </p:cNvPr>
          <p:cNvPicPr>
            <a:picLocks noChangeAspect="1"/>
          </p:cNvPicPr>
          <p:nvPr userDrawn="1"/>
        </p:nvPicPr>
        <p:blipFill>
          <a:blip r:embed="rId6"/>
          <a:stretch>
            <a:fillRect/>
          </a:stretch>
        </p:blipFill>
        <p:spPr>
          <a:xfrm>
            <a:off x="4559230" y="6504279"/>
            <a:ext cx="3040743" cy="2171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747043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838200" y="299223"/>
            <a:ext cx="10515600" cy="442182"/>
          </a:xfrm>
        </p:spPr>
        <p:txBody>
          <a:bodyPr>
            <a:normAutofit/>
          </a:bodyPr>
          <a:lstStyle>
            <a:lvl1pPr algn="ctr">
              <a:defRPr sz="2800" spc="600">
                <a:solidFill>
                  <a:schemeClr val="accent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 hasCustomPrompt="1"/>
          </p:nvPr>
        </p:nvSpPr>
        <p:spPr/>
        <p:txBody>
          <a:bodyPr/>
          <a:lstStyle>
            <a:lvl1pPr>
              <a:defRPr>
                <a:solidFill>
                  <a:schemeClr val="accent1"/>
                </a:solidFill>
                <a:latin typeface="Tahoma" charset="0"/>
                <a:ea typeface="Tahoma" charset="0"/>
                <a:cs typeface="Tahoma" charset="0"/>
              </a:defRPr>
            </a:lvl1pPr>
            <a:lvl2pPr>
              <a:defRPr sz="2000" spc="300">
                <a:solidFill>
                  <a:schemeClr val="accent4"/>
                </a:solidFill>
                <a:latin typeface="Tahoma" charset="0"/>
                <a:ea typeface="Tahoma" charset="0"/>
                <a:cs typeface="Tahoma" charset="0"/>
              </a:defRPr>
            </a:lvl2pPr>
            <a:lvl3pPr>
              <a:defRPr sz="1800" b="1">
                <a:solidFill>
                  <a:srgbClr val="002060"/>
                </a:solidFill>
                <a:latin typeface="Tahoma" charset="0"/>
                <a:ea typeface="Tahoma" charset="0"/>
                <a:cs typeface="Tahoma" charset="0"/>
              </a:defRPr>
            </a:lvl3pPr>
            <a:lvl4pPr>
              <a:defRPr sz="1600" b="1">
                <a:solidFill>
                  <a:schemeClr val="accent1"/>
                </a:solidFill>
                <a:latin typeface="Tahoma" charset="0"/>
                <a:ea typeface="Tahoma" charset="0"/>
                <a:cs typeface="Tahoma" charset="0"/>
              </a:defRPr>
            </a:lvl4pPr>
            <a:lvl5pPr>
              <a:defRPr sz="1600" b="1" spc="300">
                <a:solidFill>
                  <a:schemeClr val="accent6"/>
                </a:solidFill>
                <a:latin typeface="Tahoma" charset="0"/>
                <a:ea typeface="Tahoma" charset="0"/>
                <a:cs typeface="Tahoma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5CDB0-3A96-447A-8C20-A1AD9BFB9462}" type="datetime1">
              <a:rPr lang="en-US" smtClean="0"/>
              <a:t>9/9/2026</a:t>
            </a:fld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866733-B904-C84A-937B-5FAEB6B69CA7}" type="slidenum">
              <a:rPr lang="en-US" smtClean="0"/>
              <a:t>‹#›</a:t>
            </a:fld>
            <a:endParaRPr lang="en-US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12B63B63-7428-0F49-BC98-BF722B39EA49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4559230" y="6504279"/>
            <a:ext cx="3040743" cy="2171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2593633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>
            <a:normAutofit/>
          </a:bodyPr>
          <a:lstStyle>
            <a:lvl1pPr>
              <a:defRPr sz="4800">
                <a:solidFill>
                  <a:srgbClr val="003366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86CFE1-4177-4F2D-ABFE-5226146A031C}" type="datetime1">
              <a:rPr lang="en-US" smtClean="0"/>
              <a:t>9/9/2026</a:t>
            </a:fld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866733-B904-C84A-937B-5FAEB6B69CA7}" type="slidenum">
              <a:rPr lang="en-US" smtClean="0"/>
              <a:t>‹#›</a:t>
            </a:fld>
            <a:endParaRPr lang="en-US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0F2C2F03-DA30-9147-B8A5-9DF15E682655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4559230" y="6504279"/>
            <a:ext cx="3040743" cy="2171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8680450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Section Header">
    <p:bg>
      <p:bgPr>
        <a:blipFill dpi="0" rotWithShape="1">
          <a:blip r:embed="rId2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838200" y="965201"/>
            <a:ext cx="3574143" cy="4440990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anchor="t">
            <a:normAutofit/>
          </a:bodyPr>
          <a:lstStyle>
            <a:lvl1pPr algn="l">
              <a:defRPr sz="44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67B3C2-6345-47DC-B7CD-FD69F23195A4}" type="datetime1">
              <a:rPr lang="en-US" smtClean="0"/>
              <a:t>9/9/2026</a:t>
            </a:fld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866733-B904-C84A-937B-5FAEB6B69CA7}" type="slidenum">
              <a:rPr lang="en-US" smtClean="0"/>
              <a:t>‹#›</a:t>
            </a:fld>
            <a:endParaRPr lang="en-US" dirty="0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32758792-5368-2340-891A-50866AAF72C7}"/>
              </a:ext>
            </a:extLst>
          </p:cNvPr>
          <p:cNvPicPr>
            <a:picLocks noChangeAspect="1"/>
          </p:cNvPicPr>
          <p:nvPr userDrawn="1"/>
        </p:nvPicPr>
        <p:blipFill>
          <a:blip/>
          <a:stretch>
            <a:fillRect/>
          </a:stretch>
        </p:blipFill>
        <p:spPr>
          <a:xfrm>
            <a:off x="4746166" y="6448197"/>
            <a:ext cx="2540006" cy="1814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5855121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_Section Header">
    <p:bg>
      <p:bgPr>
        <a:blipFill dpi="0" rotWithShape="1">
          <a:blip r:embed="rId2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838200" y="4557486"/>
            <a:ext cx="10515600" cy="848704"/>
          </a:xfrm>
        </p:spPr>
        <p:txBody>
          <a:bodyPr anchor="b">
            <a:normAutofit/>
          </a:bodyPr>
          <a:lstStyle>
            <a:lvl1pPr>
              <a:defRPr sz="440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B269F2-5012-43A4-AD56-00326155E61E}" type="datetime1">
              <a:rPr lang="en-US" smtClean="0"/>
              <a:t>9/9/2026</a:t>
            </a:fld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866733-B904-C84A-937B-5FAEB6B69CA7}" type="slidenum">
              <a:rPr lang="en-US" smtClean="0"/>
              <a:t>‹#›</a:t>
            </a:fld>
            <a:endParaRPr lang="en-US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75AFB1C9-2685-3C4F-BDE6-421CCC25A4C4}"/>
              </a:ext>
            </a:extLst>
          </p:cNvPr>
          <p:cNvPicPr>
            <a:picLocks noChangeAspect="1"/>
          </p:cNvPicPr>
          <p:nvPr userDrawn="1"/>
        </p:nvPicPr>
        <p:blipFill>
          <a:blip/>
          <a:stretch>
            <a:fillRect/>
          </a:stretch>
        </p:blipFill>
        <p:spPr>
          <a:xfrm>
            <a:off x="4746166" y="6448197"/>
            <a:ext cx="2540006" cy="1814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460914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_Section Header">
    <p:bg>
      <p:bgPr>
        <a:blipFill dpi="0" rotWithShape="1">
          <a:blip r:embed="rId2">
            <a:lum/>
          </a:blip>
          <a:srcRect/>
          <a:stretch>
            <a:fillRect t="-25000" b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838201" y="834189"/>
            <a:ext cx="5954486" cy="3015917"/>
          </a:xfrm>
        </p:spPr>
        <p:txBody>
          <a:bodyPr anchor="t" anchorCtr="0">
            <a:normAutofit/>
          </a:bodyPr>
          <a:lstStyle>
            <a:lvl1pPr algn="l">
              <a:defRPr sz="480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FD91F5-ACF4-4BAE-8F27-BABEB929D1FE}" type="datetime1">
              <a:rPr lang="en-US" smtClean="0"/>
              <a:t>9/9/2026</a:t>
            </a:fld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866733-B904-C84A-937B-5FAEB6B69CA7}" type="slidenum">
              <a:rPr lang="en-US" smtClean="0"/>
              <a:t>‹#›</a:t>
            </a:fld>
            <a:endParaRPr lang="en-US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92C2ADD2-0905-104E-A31E-92951632DA19}"/>
              </a:ext>
            </a:extLst>
          </p:cNvPr>
          <p:cNvPicPr>
            <a:picLocks noChangeAspect="1"/>
          </p:cNvPicPr>
          <p:nvPr userDrawn="1"/>
        </p:nvPicPr>
        <p:blipFill>
          <a:blip/>
          <a:stretch>
            <a:fillRect/>
          </a:stretch>
        </p:blipFill>
        <p:spPr>
          <a:xfrm>
            <a:off x="4746166" y="6448197"/>
            <a:ext cx="2540006" cy="1814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9587087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4CE1E3DD-72D6-4F88-8E37-93CD34232442}" type="datetime1">
              <a:rPr lang="en-US" smtClean="0"/>
              <a:t>9/9/2026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29866733-B904-C84A-937B-5FAEB6B69CA7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57882380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1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D8A2C7BA-EE71-401F-A1EE-9138B2252297}" type="datetime1">
              <a:rPr lang="en-US" smtClean="0"/>
              <a:t>9/9/2026</a:t>
            </a:fld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29866733-B904-C84A-937B-5FAEB6B69CA7}" type="slidenum">
              <a:rPr lang="en-US" smtClean="0"/>
              <a:pPr/>
              <a:t>‹#›</a:t>
            </a:fld>
            <a:endParaRPr lang="en-US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28356137-52C3-E045-8B1B-74BDDE181220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4559230" y="6504279"/>
            <a:ext cx="3040743" cy="2171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3086752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1_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0" y="4096512"/>
            <a:ext cx="12192000" cy="2761488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0" i="0" dirty="0">
              <a:latin typeface="Avenir Book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830029-2FA4-4E01-872E-DC68EEFAB408}" type="datetime1">
              <a:rPr lang="en-US" smtClean="0"/>
              <a:t>9/9/2026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866733-B904-C84A-937B-5FAEB6B69CA7}" type="slidenum">
              <a:rPr lang="en-US" smtClean="0"/>
              <a:t>‹#›</a:t>
            </a:fld>
            <a:endParaRPr lang="en-US" dirty="0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>
            <a:alphaModFix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42204" y="6403626"/>
            <a:ext cx="3324098" cy="240487"/>
          </a:xfrm>
          <a:prstGeom prst="rect">
            <a:avLst/>
          </a:prstGeom>
        </p:spPr>
      </p:pic>
      <p:sp>
        <p:nvSpPr>
          <p:cNvPr id="8" name="Rectangle 7"/>
          <p:cNvSpPr/>
          <p:nvPr userDrawn="1"/>
        </p:nvSpPr>
        <p:spPr>
          <a:xfrm>
            <a:off x="0" y="4096512"/>
            <a:ext cx="12192000" cy="2761488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0" i="0" dirty="0">
              <a:latin typeface="Avenir Book" charset="0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49967A87-11CC-7449-A458-F2E1A35F3CC1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4559230" y="6504279"/>
            <a:ext cx="3040743" cy="2171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7309106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D03FCC-DD59-4267-BF21-EEC6DBB100E0}" type="datetime1">
              <a:rPr lang="en-US" smtClean="0"/>
              <a:t>9/9/2026</a:t>
            </a:fld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866733-B904-C84A-937B-5FAEB6B69CA7}" type="slidenum">
              <a:rPr lang="en-US" smtClean="0"/>
              <a:t>‹#›</a:t>
            </a:fld>
            <a:endParaRPr lang="en-US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EC4D59B4-DBBE-394E-9FEB-90A7123C3C57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4559230" y="6504279"/>
            <a:ext cx="3040743" cy="2171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7719326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839788" y="365126"/>
            <a:ext cx="10515600" cy="812886"/>
          </a:xfr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 i="0">
                <a:latin typeface="Avenir Heavy" charset="0"/>
                <a:ea typeface="Avenir Heavy" charset="0"/>
                <a:cs typeface="Avenir Heavy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>
            <a:lvl1pPr>
              <a:defRPr>
                <a:solidFill>
                  <a:schemeClr val="accent4"/>
                </a:solidFill>
              </a:defRPr>
            </a:lvl1pPr>
            <a:lvl2pPr>
              <a:defRPr sz="2000"/>
            </a:lvl2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 i="0">
                <a:latin typeface="Avenir Heavy" charset="0"/>
                <a:ea typeface="Avenir Heavy" charset="0"/>
                <a:cs typeface="Avenir Heavy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>
            <a:lvl1pPr>
              <a:defRPr>
                <a:solidFill>
                  <a:schemeClr val="accent4"/>
                </a:solidFill>
              </a:defRPr>
            </a:lvl1pPr>
            <a:lvl2pPr>
              <a:defRPr sz="2000"/>
            </a:lvl2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6503A4-C7F6-4BB6-812A-5A83F3A9EB18}" type="datetime1">
              <a:rPr lang="en-US" smtClean="0"/>
              <a:t>9/9/2026</a:t>
            </a:fld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866733-B904-C84A-937B-5FAEB6B69CA7}" type="slidenum">
              <a:rPr lang="en-US" smtClean="0"/>
              <a:t>‹#›</a:t>
            </a:fld>
            <a:endParaRPr lang="en-US" dirty="0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6087940C-5CD3-DD47-9E62-5CE517D57951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4559230" y="6504279"/>
            <a:ext cx="3040743" cy="2171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6665203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dirty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59A516-164A-4643-B2A7-E97E2BC9D656}" type="datetime1">
              <a:rPr lang="en-US" smtClean="0"/>
              <a:t>9/9/2026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866733-B904-C84A-937B-5FAEB6B69CA7}" type="slidenum">
              <a:rPr lang="en-US" smtClean="0"/>
              <a:t>‹#›</a:t>
            </a:fld>
            <a:endParaRPr lang="en-US" dirty="0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80CD63A7-C680-F446-A095-9C341E89E66F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4559230" y="6504279"/>
            <a:ext cx="3040743" cy="2171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6251174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030A5C-6AC9-46B1-B729-BAB969C45D15}" type="datetime1">
              <a:rPr lang="en-US" smtClean="0"/>
              <a:t>9/9/2026</a:t>
            </a:fld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866733-B904-C84A-937B-5FAEB6B69CA7}" type="slidenum">
              <a:rPr lang="en-US" smtClean="0"/>
              <a:t>‹#›</a:t>
            </a:fld>
            <a:endParaRPr lang="en-US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25E28948-D260-FE46-9899-902E02D2EA5C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4559230" y="6504279"/>
            <a:ext cx="3040743" cy="2171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9395509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94C070E-EC06-374E-BA5E-E068C1DC395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EE5D817-F7EE-0942-894E-1210C7B4E84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3A4C447-6246-564F-B446-9389C4C9D6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470260-6A25-2345-AF5A-D5328E2DD12B}" type="datetimeFigureOut">
              <a:rPr lang="en-US" smtClean="0"/>
              <a:t>9/9/2026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B68151E-C0F7-C34D-B2BF-16BF61FE06D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72CE865-B2BA-0A4E-8042-CC12194DD5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83DBE1-2332-DC48-BB93-94330243D2CF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95537243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18C9637-CA67-C94B-813F-EC0DB812A18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F49B324-DCFA-7A4C-BC6F-5C0DD8C64B1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B1B36B7-2CDB-244C-8112-D2A488A20A3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470260-6A25-2345-AF5A-D5328E2DD12B}" type="datetimeFigureOut">
              <a:rPr lang="en-US" smtClean="0"/>
              <a:t>9/9/2026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695BAB6-4614-DD48-BD9C-2DD7325AB5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694EF2F-CBCF-D045-B862-EA68A55E85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83DBE1-2332-DC48-BB93-94330243D2CF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65780873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61D27ED-9707-6F41-AD0E-301A93C14ED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B8F01CE-20C2-674C-987E-4D16CE8DE4C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BEA67BD-B938-0D4F-B135-2FA96539A4A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470260-6A25-2345-AF5A-D5328E2DD12B}" type="datetimeFigureOut">
              <a:rPr lang="en-US" smtClean="0"/>
              <a:t>9/9/2026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DF96FF5-D61C-3E40-A1B3-C919588483D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52C3D20-0522-3444-8D87-40E5FF6C976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83DBE1-2332-DC48-BB93-94330243D2CF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63696938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0534CA0-EA5D-BA40-B20C-8401AE624AA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24C112A-9589-8F49-A55A-2F96ADDFA7D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8681394-2AD8-4242-BB6F-4F638106C1A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91CF5BB-C315-984C-BAD8-93F16E272A9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470260-6A25-2345-AF5A-D5328E2DD12B}" type="datetimeFigureOut">
              <a:rPr lang="en-US" smtClean="0"/>
              <a:t>9/9/2026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D42E691-05CC-9646-8489-6017C01D6D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98E0080-AAA5-2E43-A789-E08030121A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83DBE1-2332-DC48-BB93-94330243D2CF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66113692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FBF5F10-ED72-9A46-AA05-A913996156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D77ED11-2840-3248-9B61-56C4F46F678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0400F02-A299-BE45-BFBB-EA74245B613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D4D9377-2079-D942-86AF-0C38534332D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FA91952-73AB-EC43-9803-88C16DA6151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79C280D-F180-0B48-A810-F15F7A2D976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470260-6A25-2345-AF5A-D5328E2DD12B}" type="datetimeFigureOut">
              <a:rPr lang="en-US" smtClean="0"/>
              <a:t>9/9/2026</a:t>
            </a:fld>
            <a:endParaRPr lang="en-US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D26BF42A-161C-4D4B-A14A-D0BE8BD958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73168127-D0FC-FF4C-8C65-282246BC0A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83DBE1-2332-DC48-BB93-94330243D2CF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58871913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D1A3B3D-BFE8-9D4C-9825-F21B3AEDF6B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DD6FF85-155F-9E40-BD1C-56740A76AB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470260-6A25-2345-AF5A-D5328E2DD12B}" type="datetimeFigureOut">
              <a:rPr lang="en-US" smtClean="0"/>
              <a:t>9/9/2026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48C8CBD-AF28-F44F-AF8C-A30DC08774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9D3FCA2-EA62-474F-88AF-27B8F66902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83DBE1-2332-DC48-BB93-94330243D2CF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86033050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D06EB6E6-B8C1-AD4A-9F6A-C39DA2B99ED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470260-6A25-2345-AF5A-D5328E2DD12B}" type="datetimeFigureOut">
              <a:rPr lang="en-US" smtClean="0"/>
              <a:t>9/9/2026</a:t>
            </a:fld>
            <a:endParaRPr lang="en-US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2081C86E-E003-3140-B4DB-C00E6810C69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40F98AE-91D3-0540-8E67-1F6B63C94B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83DBE1-2332-DC48-BB93-94330243D2CF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43708635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374812B-B17D-AC40-9DC5-EDD237CDFAA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6C9D7A4-FF57-C841-A8D4-58879BA67B6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AF8FFD7-7477-5342-8666-98BC77E87AB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B3B666A-3A6C-C140-B459-E9F25945AF4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470260-6A25-2345-AF5A-D5328E2DD12B}" type="datetimeFigureOut">
              <a:rPr lang="en-US" smtClean="0"/>
              <a:t>9/9/2026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A7A9632-1107-0244-8D92-AD98A2D463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C8A6295-D081-9042-A468-B1F54F81F8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83DBE1-2332-DC48-BB93-94330243D2CF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36701770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4CEE80-EEBE-154F-8AF8-570E123B7F2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0F3E485-EFF2-5440-9F66-0ED24164C91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18F164D-A4DC-1245-8786-142E765774A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7EA4B0F-E84D-694E-B452-75432DDE437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470260-6A25-2345-AF5A-D5328E2DD12B}" type="datetimeFigureOut">
              <a:rPr lang="en-US" smtClean="0"/>
              <a:t>9/9/2026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ED3E695-0E2D-1446-BF5D-15ECBFF1636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0E76E87-8197-FE44-B670-B8117193540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83DBE1-2332-DC48-BB93-94330243D2CF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86167084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D7273E3-F2C7-0048-80DB-D2BF6DF5BBC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93C2251-9C20-D647-BADC-856A1FA12A1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125BDF4-691B-2A4D-B303-33D1FECBC14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470260-6A25-2345-AF5A-D5328E2DD12B}" type="datetimeFigureOut">
              <a:rPr lang="en-US" smtClean="0"/>
              <a:t>9/9/2026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B9C1C1D-EA5C-184F-89BE-A773AA7181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A7872E3-592F-B742-9C0C-4653E53556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83DBE1-2332-DC48-BB93-94330243D2CF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27925681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32E706D9-BB5B-6147-919E-4D833174FE8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6F04770-F2F8-9445-B515-5DAEBF73287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72CDF42-F8BA-694A-89E0-2191C553C2C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470260-6A25-2345-AF5A-D5328E2DD12B}" type="datetimeFigureOut">
              <a:rPr lang="en-US" smtClean="0"/>
              <a:t>9/9/2026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A46960C-9001-954A-AABB-B28970CC4D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2E37F95-16C6-4145-98C3-1079F5D3DC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83DBE1-2332-DC48-BB93-94330243D2CF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93896531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82C97C5-C2DC-484E-865E-145DA5AC125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C04093D-BCFF-6B44-852B-01432092627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8468769-42A2-3E4C-95FA-D4C84F0382D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3DDFE7-B575-1C4C-BA55-BF34C419D431}" type="datetimeFigureOut">
              <a:rPr lang="en-US" smtClean="0"/>
              <a:t>9/9/2026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EFAE14B-1ACF-D348-A21B-6156B44A8B1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44B7FA3-B42E-2443-B6D4-48029F1AB8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BE76D4-5C22-D045-BA0A-B9EFD661A0D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7933123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D4BBCF6-9DF3-6D4D-B291-8C4F78F9286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BA4EBE6-5FEE-DD4A-8040-12F9695747F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20093E6-F1AC-894B-AE18-3545EDDCBAB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3DDFE7-B575-1C4C-BA55-BF34C419D431}" type="datetimeFigureOut">
              <a:rPr lang="en-US" smtClean="0"/>
              <a:t>9/9/2026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EB95313-E8DA-DF43-B2C7-C10ACC8EE71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9BF3239-D4AD-7044-BB2F-A563B25285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BE76D4-5C22-D045-BA0A-B9EFD661A0D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96460901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9A890D8-825F-D248-95E7-CBE3AA8EEBA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82BB05E-FEA8-E444-AEE2-1BA7727494E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DDABE81-AB0D-5149-8793-CB261EFD10C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3DDFE7-B575-1C4C-BA55-BF34C419D431}" type="datetimeFigureOut">
              <a:rPr lang="en-US" smtClean="0"/>
              <a:t>9/9/2026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52BBC48-1C18-9646-B105-0AB0C091FB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389844C-4DA4-F044-BE73-ACFFF3E539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BE76D4-5C22-D045-BA0A-B9EFD661A0D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47587801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DA0CE35-FDB9-064F-BAD0-AF7E9668E35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D435B90-06C7-454F-8154-183DFCF9F5E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332F829-04A1-5A48-A0B7-C1EA659DDFC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0060E37-B011-8D4A-A8D5-4A711A77D6A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3DDFE7-B575-1C4C-BA55-BF34C419D431}" type="datetimeFigureOut">
              <a:rPr lang="en-US" smtClean="0"/>
              <a:t>9/9/2026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447F15E-0389-F74D-9469-AF8A16E085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5BC4206-CE2A-B044-835E-44339FA421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BE76D4-5C22-D045-BA0A-B9EFD661A0D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17233917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B3B6378-CDD0-7543-9231-E31E8150C25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91E90DA-4BC4-2142-9AE3-7E41F3E25A5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7EDCB8-9720-964D-AE7F-7F335BB781E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AEFAA515-668E-6E42-AC70-6D7C01CC81E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2F628A80-5F7E-914C-9D28-E8E3C7FC59D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E17535C0-6298-BA48-8615-F467C3D499E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3DDFE7-B575-1C4C-BA55-BF34C419D431}" type="datetimeFigureOut">
              <a:rPr lang="en-US" smtClean="0"/>
              <a:t>9/9/2026</a:t>
            </a:fld>
            <a:endParaRPr lang="en-US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F467196A-14DD-E842-A982-B39F8883485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86D0B90A-4C6B-0D4C-9836-D7FE937DC7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BE76D4-5C22-D045-BA0A-B9EFD661A0D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55991043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02C2A31-6291-D34A-AC36-4AC29A2EEF3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FE0227C-2157-B04A-B99E-F1B3A77AA0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3DDFE7-B575-1C4C-BA55-BF34C419D431}" type="datetimeFigureOut">
              <a:rPr lang="en-US" smtClean="0"/>
              <a:t>9/9/2026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DB71B70-6DC6-9E46-BA66-6C98CB361B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A2BF8C2-6190-C646-9F88-038CC0CA57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BE76D4-5C22-D045-BA0A-B9EFD661A0D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16059741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CE548461-6CE0-6849-8A3B-CA7804DB31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3DDFE7-B575-1C4C-BA55-BF34C419D431}" type="datetimeFigureOut">
              <a:rPr lang="en-US" smtClean="0"/>
              <a:t>9/9/2026</a:t>
            </a:fld>
            <a:endParaRPr lang="en-US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9A3C7915-A389-9646-B898-5F1F4943947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2C111C7-1CCF-7B41-84B3-04E0247D1C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BE76D4-5C22-D045-BA0A-B9EFD661A0D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8397827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D95ABD2-160C-DF40-8702-977831AD66F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E365D23-9BC4-024B-B94E-49DF85A3555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6728DB6-749B-E94D-B356-9C3A4F45E81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116C3BC-57F6-E945-99B6-21B199BBBCD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3DDFE7-B575-1C4C-BA55-BF34C419D431}" type="datetimeFigureOut">
              <a:rPr lang="en-US" smtClean="0"/>
              <a:t>9/9/2026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E059DA0-B6CF-EC4D-9686-5F3863CE56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8EA5298-1935-D946-8D0E-6294B44AF9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BE76D4-5C22-D045-BA0A-B9EFD661A0D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7915121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FB027B9-6E2F-C24A-AEE0-E6FF5F4258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3B9C1A7-14C7-4F45-A942-E3506CAD179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2FF8E1A-FF6A-F54F-B78F-5E65A1E2D74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9AE76BB-F673-784D-A4DD-CFBCA96D60A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3DDFE7-B575-1C4C-BA55-BF34C419D431}" type="datetimeFigureOut">
              <a:rPr lang="en-US" smtClean="0"/>
              <a:t>9/9/2026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307D784-6E77-5F4B-93E8-D16487400B3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5F1C3CA-6637-2B46-8549-35402D2AA3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BE76D4-5C22-D045-BA0A-B9EFD661A0D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35512880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6342B5F-4CF6-0E4D-AFD0-32D537C450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05CE1AB-648E-D040-ACD9-4B3980300A1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9FD58B3-C04A-9247-B7DC-30A9C7D1998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3DDFE7-B575-1C4C-BA55-BF34C419D431}" type="datetimeFigureOut">
              <a:rPr lang="en-US" smtClean="0"/>
              <a:t>9/9/2026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674EF38-0B1B-5F4D-A7E5-90E3FA57AD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53E018E-1A7F-694E-B62D-4CA817E308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BE76D4-5C22-D045-BA0A-B9EFD661A0D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02147206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92EA8A5E-7B09-BC46-8175-4C086550420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8D7BFA2-DFCD-114C-BB65-398909D985D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E7311FF-53C6-024C-85E7-25A02014F95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3DDFE7-B575-1C4C-BA55-BF34C419D431}" type="datetimeFigureOut">
              <a:rPr lang="en-US" smtClean="0"/>
              <a:t>9/9/2026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679EF65-24DD-8942-BE04-B39182FDDEB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89464FD-FABA-9F42-A9E6-66F6BFDD0FB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BE76D4-5C22-D045-BA0A-B9EFD661A0D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0629110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theme" Target="../theme/theme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image" Target="../media/image1.pn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8.xml"/><Relationship Id="rId13" Type="http://schemas.openxmlformats.org/officeDocument/2006/relationships/slideLayout" Target="../slideLayouts/slideLayout33.xml"/><Relationship Id="rId3" Type="http://schemas.openxmlformats.org/officeDocument/2006/relationships/slideLayout" Target="../slideLayouts/slideLayout23.xml"/><Relationship Id="rId7" Type="http://schemas.openxmlformats.org/officeDocument/2006/relationships/slideLayout" Target="../slideLayouts/slideLayout27.xml"/><Relationship Id="rId12" Type="http://schemas.openxmlformats.org/officeDocument/2006/relationships/slideLayout" Target="../slideLayouts/slideLayout32.xml"/><Relationship Id="rId2" Type="http://schemas.openxmlformats.org/officeDocument/2006/relationships/slideLayout" Target="../slideLayouts/slideLayout22.xml"/><Relationship Id="rId1" Type="http://schemas.openxmlformats.org/officeDocument/2006/relationships/slideLayout" Target="../slideLayouts/slideLayout21.xml"/><Relationship Id="rId6" Type="http://schemas.openxmlformats.org/officeDocument/2006/relationships/slideLayout" Target="../slideLayouts/slideLayout26.xml"/><Relationship Id="rId11" Type="http://schemas.openxmlformats.org/officeDocument/2006/relationships/slideLayout" Target="../slideLayouts/slideLayout31.xml"/><Relationship Id="rId5" Type="http://schemas.openxmlformats.org/officeDocument/2006/relationships/slideLayout" Target="../slideLayouts/slideLayout25.xml"/><Relationship Id="rId10" Type="http://schemas.openxmlformats.org/officeDocument/2006/relationships/slideLayout" Target="../slideLayouts/slideLayout30.xml"/><Relationship Id="rId4" Type="http://schemas.openxmlformats.org/officeDocument/2006/relationships/slideLayout" Target="../slideLayouts/slideLayout24.xml"/><Relationship Id="rId9" Type="http://schemas.openxmlformats.org/officeDocument/2006/relationships/slideLayout" Target="../slideLayouts/slideLayout29.xml"/><Relationship Id="rId14" Type="http://schemas.openxmlformats.org/officeDocument/2006/relationships/theme" Target="../theme/theme2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2.xml"/><Relationship Id="rId3" Type="http://schemas.openxmlformats.org/officeDocument/2006/relationships/slideLayout" Target="../slideLayouts/slideLayout47.xml"/><Relationship Id="rId7" Type="http://schemas.openxmlformats.org/officeDocument/2006/relationships/slideLayout" Target="../slideLayouts/slideLayout51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46.xml"/><Relationship Id="rId1" Type="http://schemas.openxmlformats.org/officeDocument/2006/relationships/slideLayout" Target="../slideLayouts/slideLayout45.xml"/><Relationship Id="rId6" Type="http://schemas.openxmlformats.org/officeDocument/2006/relationships/slideLayout" Target="../slideLayouts/slideLayout50.xml"/><Relationship Id="rId11" Type="http://schemas.openxmlformats.org/officeDocument/2006/relationships/slideLayout" Target="../slideLayouts/slideLayout55.xml"/><Relationship Id="rId5" Type="http://schemas.openxmlformats.org/officeDocument/2006/relationships/slideLayout" Target="../slideLayouts/slideLayout49.xml"/><Relationship Id="rId10" Type="http://schemas.openxmlformats.org/officeDocument/2006/relationships/slideLayout" Target="../slideLayouts/slideLayout54.xml"/><Relationship Id="rId4" Type="http://schemas.openxmlformats.org/officeDocument/2006/relationships/slideLayout" Target="../slideLayouts/slideLayout48.xml"/><Relationship Id="rId9" Type="http://schemas.openxmlformats.org/officeDocument/2006/relationships/slideLayout" Target="../slideLayouts/slideLayout5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6D4F8AEA-24BA-4272-B530-E60F790E90F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3ED6CF3-7348-4170-8D24-7F306D65106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C91C577-FFC9-43B3-95F0-EBE9F2703DE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61FC16-AC12-4852-9551-6BB6405C5DA9}" type="datetimeFigureOut">
              <a:rPr lang="en-US" smtClean="0"/>
              <a:t>9/9/2026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EEADF3C-A061-49BE-8588-30437AF6DED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A98B81A-DC58-4912-9B2E-E7E7EE17371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6AEC216-797D-4213-9317-6977A86FB321}" type="slidenum">
              <a:rPr lang="en-US" smtClean="0"/>
              <a:t>‹#›</a:t>
            </a:fld>
            <a:endParaRPr lang="en-US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ECE849FE-7608-4E8D-97DF-B58EFF3A2FA7}"/>
              </a:ext>
            </a:extLst>
          </p:cNvPr>
          <p:cNvPicPr>
            <a:picLocks noChangeAspect="1"/>
          </p:cNvPicPr>
          <p:nvPr userDrawn="1"/>
        </p:nvPicPr>
        <p:blipFill>
          <a:blip r:embed="rId22"/>
          <a:stretch>
            <a:fillRect/>
          </a:stretch>
        </p:blipFill>
        <p:spPr>
          <a:xfrm>
            <a:off x="4575628" y="6612877"/>
            <a:ext cx="3040743" cy="2171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53474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9" r:id="rId1"/>
    <p:sldLayoutId id="2147483716" r:id="rId2"/>
    <p:sldLayoutId id="2147483717" r:id="rId3"/>
    <p:sldLayoutId id="2147483719" r:id="rId4"/>
    <p:sldLayoutId id="2147483718" r:id="rId5"/>
    <p:sldLayoutId id="2147483701" r:id="rId6"/>
    <p:sldLayoutId id="2147483700" r:id="rId7"/>
    <p:sldLayoutId id="2147483698" r:id="rId8"/>
    <p:sldLayoutId id="2147483697" r:id="rId9"/>
    <p:sldLayoutId id="2147483649" r:id="rId10"/>
    <p:sldLayoutId id="2147483650" r:id="rId11"/>
    <p:sldLayoutId id="2147483651" r:id="rId12"/>
    <p:sldLayoutId id="2147483652" r:id="rId13"/>
    <p:sldLayoutId id="2147483653" r:id="rId14"/>
    <p:sldLayoutId id="2147483654" r:id="rId15"/>
    <p:sldLayoutId id="2147483655" r:id="rId16"/>
    <p:sldLayoutId id="2147483656" r:id="rId17"/>
    <p:sldLayoutId id="2147483657" r:id="rId18"/>
    <p:sldLayoutId id="2147483658" r:id="rId19"/>
    <p:sldLayoutId id="2147483659" r:id="rId20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46453" y="103869"/>
            <a:ext cx="10515600" cy="67761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b="0" i="0">
                <a:solidFill>
                  <a:schemeClr val="tx1">
                    <a:tint val="75000"/>
                  </a:schemeClr>
                </a:solidFill>
                <a:latin typeface="Avenir Book" charset="0"/>
              </a:defRPr>
            </a:lvl1pPr>
          </a:lstStyle>
          <a:p>
            <a:fld id="{B557FCBC-18AC-4FC3-ADD3-F26D2E6EE991}" type="datetime1">
              <a:rPr lang="en-US" smtClean="0"/>
              <a:t>9/9/2026</a:t>
            </a:fld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0" i="0">
                <a:solidFill>
                  <a:schemeClr val="tx1">
                    <a:tint val="75000"/>
                  </a:schemeClr>
                </a:solidFill>
                <a:latin typeface="Avenir Book" charset="0"/>
              </a:defRPr>
            </a:lvl1pPr>
          </a:lstStyle>
          <a:p>
            <a:fld id="{29866733-B904-C84A-937B-5FAEB6B69CA7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101125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3" r:id="rId1"/>
    <p:sldLayoutId id="2147483704" r:id="rId2"/>
    <p:sldLayoutId id="2147483705" r:id="rId3"/>
    <p:sldLayoutId id="2147483706" r:id="rId4"/>
    <p:sldLayoutId id="2147483707" r:id="rId5"/>
    <p:sldLayoutId id="2147483708" r:id="rId6"/>
    <p:sldLayoutId id="2147483709" r:id="rId7"/>
    <p:sldLayoutId id="2147483710" r:id="rId8"/>
    <p:sldLayoutId id="2147483711" r:id="rId9"/>
    <p:sldLayoutId id="2147483712" r:id="rId10"/>
    <p:sldLayoutId id="2147483713" r:id="rId11"/>
    <p:sldLayoutId id="2147483714" r:id="rId12"/>
    <p:sldLayoutId id="2147483715" r:id="rId13"/>
  </p:sldLayoutIdLst>
  <p:hf hdr="0" ftr="0" dt="0"/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2400" b="1" i="0" kern="1200">
          <a:solidFill>
            <a:schemeClr val="accent1"/>
          </a:solidFill>
          <a:latin typeface="Arial" panose="020B0604020202020204" pitchFamily="34" charset="0"/>
          <a:ea typeface="Verdana" panose="020B0604030504040204" pitchFamily="34" charset="0"/>
          <a:cs typeface="Arial" panose="020B0604020202020204" pitchFamily="34" charset="0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400" b="0" i="0" kern="1200">
          <a:solidFill>
            <a:schemeClr val="accent1">
              <a:lumMod val="50000"/>
            </a:schemeClr>
          </a:solidFill>
          <a:latin typeface="Tahoma" panose="020B0604030504040204" pitchFamily="34" charset="0"/>
          <a:ea typeface="Tahoma" panose="020B0604030504040204" pitchFamily="34" charset="0"/>
          <a:cs typeface="Tahoma" panose="020B0604030504040204" pitchFamily="34" charset="0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b="0" i="0" kern="1200">
          <a:solidFill>
            <a:srgbClr val="0070C0"/>
          </a:solidFill>
          <a:latin typeface="Tahoma" panose="020B0604030504040204" pitchFamily="34" charset="0"/>
          <a:ea typeface="Tahoma" panose="020B0604030504040204" pitchFamily="34" charset="0"/>
          <a:cs typeface="Tahoma" panose="020B0604030504040204" pitchFamily="34" charset="0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b="1" i="0" kern="1200">
          <a:solidFill>
            <a:schemeClr val="accent4"/>
          </a:solidFill>
          <a:latin typeface="Tahoma" panose="020B0604030504040204" pitchFamily="34" charset="0"/>
          <a:ea typeface="Tahoma" panose="020B0604030504040204" pitchFamily="34" charset="0"/>
          <a:cs typeface="Tahoma" panose="020B0604030504040204" pitchFamily="34" charset="0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b="0" i="0" kern="1200">
          <a:solidFill>
            <a:schemeClr val="accent1">
              <a:lumMod val="75000"/>
            </a:schemeClr>
          </a:solidFill>
          <a:latin typeface="Tahoma" panose="020B0604030504040204" pitchFamily="34" charset="0"/>
          <a:ea typeface="Tahoma" panose="020B0604030504040204" pitchFamily="34" charset="0"/>
          <a:cs typeface="Tahoma" panose="020B0604030504040204" pitchFamily="34" charset="0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200" b="1" i="0" kern="1200" spc="300">
          <a:solidFill>
            <a:srgbClr val="0070C0"/>
          </a:solidFill>
          <a:latin typeface="Tahoma" panose="020B0604030504040204" pitchFamily="34" charset="0"/>
          <a:ea typeface="Tahoma" panose="020B0604030504040204" pitchFamily="34" charset="0"/>
          <a:cs typeface="Tahoma" panose="020B0604030504040204" pitchFamily="34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68A54DE5-40EA-004A-9448-7A7B805F33F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B45FB24-2CAC-1C4E-BD3C-5D4607BC8D7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1A5683C-033A-0C4A-8AB3-3019BC6CE9D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2470260-6A25-2345-AF5A-D5328E2DD12B}" type="datetimeFigureOut">
              <a:rPr lang="en-US" smtClean="0"/>
              <a:t>9/9/2026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CD2F079-0F8F-8345-802D-E2819AAC8E0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47EFFB8-9895-D441-994F-8E426740CFB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683DBE1-2332-DC48-BB93-94330243D2CF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674599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  <p:sldLayoutId id="2147483675" r:id="rId2"/>
    <p:sldLayoutId id="2147483676" r:id="rId3"/>
    <p:sldLayoutId id="2147483677" r:id="rId4"/>
    <p:sldLayoutId id="2147483678" r:id="rId5"/>
    <p:sldLayoutId id="2147483679" r:id="rId6"/>
    <p:sldLayoutId id="2147483680" r:id="rId7"/>
    <p:sldLayoutId id="2147483681" r:id="rId8"/>
    <p:sldLayoutId id="2147483682" r:id="rId9"/>
    <p:sldLayoutId id="2147483683" r:id="rId10"/>
    <p:sldLayoutId id="2147483684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3D61B1EE-3559-3B48-B2EF-3D3EEEF836D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6C8B9E3-CEE2-5943-95F9-C0262E263CA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7B2A564-51FB-3B42-A221-A5BEEACAD20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23DDFE7-B575-1C4C-BA55-BF34C419D431}" type="datetimeFigureOut">
              <a:rPr lang="en-US" smtClean="0"/>
              <a:t>9/9/2026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76DF23C-FC26-A547-9D98-BAE55B55068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AD2E335-2E10-6B4F-9507-03D05B93CB2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BE76D4-5C22-D045-BA0A-B9EFD661A0D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22616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6" r:id="rId1"/>
    <p:sldLayoutId id="2147483687" r:id="rId2"/>
    <p:sldLayoutId id="2147483688" r:id="rId3"/>
    <p:sldLayoutId id="2147483689" r:id="rId4"/>
    <p:sldLayoutId id="2147483690" r:id="rId5"/>
    <p:sldLayoutId id="2147483691" r:id="rId6"/>
    <p:sldLayoutId id="2147483692" r:id="rId7"/>
    <p:sldLayoutId id="2147483693" r:id="rId8"/>
    <p:sldLayoutId id="2147483694" r:id="rId9"/>
    <p:sldLayoutId id="2147483695" r:id="rId10"/>
    <p:sldLayoutId id="2147483696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6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tags" Target="../tags/tag8.xml"/><Relationship Id="rId13" Type="http://schemas.openxmlformats.org/officeDocument/2006/relationships/tags" Target="../tags/tag13.xml"/><Relationship Id="rId18" Type="http://schemas.openxmlformats.org/officeDocument/2006/relationships/tags" Target="../tags/tag18.xml"/><Relationship Id="rId3" Type="http://schemas.openxmlformats.org/officeDocument/2006/relationships/tags" Target="../tags/tag3.xml"/><Relationship Id="rId21" Type="http://schemas.openxmlformats.org/officeDocument/2006/relationships/slideLayout" Target="../slideLayouts/slideLayout15.xml"/><Relationship Id="rId7" Type="http://schemas.openxmlformats.org/officeDocument/2006/relationships/tags" Target="../tags/tag7.xml"/><Relationship Id="rId12" Type="http://schemas.openxmlformats.org/officeDocument/2006/relationships/tags" Target="../tags/tag12.xml"/><Relationship Id="rId17" Type="http://schemas.openxmlformats.org/officeDocument/2006/relationships/tags" Target="../tags/tag17.xml"/><Relationship Id="rId2" Type="http://schemas.openxmlformats.org/officeDocument/2006/relationships/tags" Target="../tags/tag2.xml"/><Relationship Id="rId16" Type="http://schemas.openxmlformats.org/officeDocument/2006/relationships/tags" Target="../tags/tag16.xml"/><Relationship Id="rId20" Type="http://schemas.openxmlformats.org/officeDocument/2006/relationships/tags" Target="../tags/tag20.xml"/><Relationship Id="rId1" Type="http://schemas.openxmlformats.org/officeDocument/2006/relationships/tags" Target="../tags/tag1.xml"/><Relationship Id="rId6" Type="http://schemas.openxmlformats.org/officeDocument/2006/relationships/tags" Target="../tags/tag6.xml"/><Relationship Id="rId11" Type="http://schemas.openxmlformats.org/officeDocument/2006/relationships/tags" Target="../tags/tag11.xml"/><Relationship Id="rId5" Type="http://schemas.openxmlformats.org/officeDocument/2006/relationships/tags" Target="../tags/tag5.xml"/><Relationship Id="rId15" Type="http://schemas.openxmlformats.org/officeDocument/2006/relationships/tags" Target="../tags/tag15.xml"/><Relationship Id="rId10" Type="http://schemas.openxmlformats.org/officeDocument/2006/relationships/tags" Target="../tags/tag10.xml"/><Relationship Id="rId19" Type="http://schemas.openxmlformats.org/officeDocument/2006/relationships/tags" Target="../tags/tag19.xml"/><Relationship Id="rId4" Type="http://schemas.openxmlformats.org/officeDocument/2006/relationships/tags" Target="../tags/tag4.xml"/><Relationship Id="rId9" Type="http://schemas.openxmlformats.org/officeDocument/2006/relationships/tags" Target="../tags/tag9.xml"/><Relationship Id="rId14" Type="http://schemas.openxmlformats.org/officeDocument/2006/relationships/tags" Target="../tags/tag14.xml"/><Relationship Id="rId22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8" Type="http://schemas.microsoft.com/office/2007/relationships/diagramDrawing" Target="../diagrams/drawing2.xml"/><Relationship Id="rId13" Type="http://schemas.microsoft.com/office/2007/relationships/diagramDrawing" Target="../diagrams/drawing3.xml"/><Relationship Id="rId3" Type="http://schemas.openxmlformats.org/officeDocument/2006/relationships/image" Target="../media/image14.jpeg"/><Relationship Id="rId7" Type="http://schemas.openxmlformats.org/officeDocument/2006/relationships/diagramColors" Target="../diagrams/colors2.xml"/><Relationship Id="rId12" Type="http://schemas.openxmlformats.org/officeDocument/2006/relationships/diagramColors" Target="../diagrams/colors3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6.xml"/><Relationship Id="rId6" Type="http://schemas.openxmlformats.org/officeDocument/2006/relationships/diagramQuickStyle" Target="../diagrams/quickStyle2.xml"/><Relationship Id="rId11" Type="http://schemas.openxmlformats.org/officeDocument/2006/relationships/diagramQuickStyle" Target="../diagrams/quickStyle3.xml"/><Relationship Id="rId5" Type="http://schemas.openxmlformats.org/officeDocument/2006/relationships/diagramLayout" Target="../diagrams/layout2.xml"/><Relationship Id="rId10" Type="http://schemas.openxmlformats.org/officeDocument/2006/relationships/diagramLayout" Target="../diagrams/layout3.xml"/><Relationship Id="rId4" Type="http://schemas.openxmlformats.org/officeDocument/2006/relationships/diagramData" Target="../diagrams/data2.xml"/><Relationship Id="rId9" Type="http://schemas.openxmlformats.org/officeDocument/2006/relationships/diagramData" Target="../diagrams/data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5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5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1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chart" Target="../charts/chart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1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chart" Target="../charts/chart4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5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b="1" dirty="0"/>
              <a:t>FY 2027 Operations Budget Summary</a:t>
            </a:r>
          </a:p>
        </p:txBody>
      </p:sp>
      <p:sp>
        <p:nvSpPr>
          <p:cNvPr id="3" name="Subtitle 2"/>
          <p:cNvSpPr>
            <a:spLocks noGrp="1"/>
          </p:cNvSpPr>
          <p:nvPr>
            <p:ph type="body" idx="1"/>
          </p:nvPr>
        </p:nvSpPr>
        <p:spPr/>
        <p:txBody>
          <a:bodyPr>
            <a:noAutofit/>
          </a:bodyPr>
          <a:lstStyle/>
          <a:p>
            <a:endParaRPr lang="en-US" dirty="0"/>
          </a:p>
          <a:p>
            <a:r>
              <a:rPr lang="en-US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Presentation to the Board of Trustees</a:t>
            </a:r>
            <a:br>
              <a:rPr lang="en-US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September 2026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2625494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9" name="Rectangle 18">
            <a:extLst>
              <a:ext uri="{FF2B5EF4-FFF2-40B4-BE49-F238E27FC236}">
                <a16:creationId xmlns:a16="http://schemas.microsoft.com/office/drawing/2014/main" id="{04812C46-200A-4DEB-A05E-3ED6C68C23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9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8" name="Picture 7" descr="Glasses on top of a book">
            <a:extLst>
              <a:ext uri="{FF2B5EF4-FFF2-40B4-BE49-F238E27FC236}">
                <a16:creationId xmlns:a16="http://schemas.microsoft.com/office/drawing/2014/main" id="{3EC824ED-FEFE-4B7E-8A4B-24CC2CFAE167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r="6588" b="-1"/>
          <a:stretch/>
        </p:blipFill>
        <p:spPr>
          <a:xfrm>
            <a:off x="2522356" y="10"/>
            <a:ext cx="9669642" cy="6857990"/>
          </a:xfrm>
          <a:prstGeom prst="rect">
            <a:avLst/>
          </a:prstGeom>
        </p:spPr>
      </p:pic>
      <p:sp>
        <p:nvSpPr>
          <p:cNvPr id="21" name="Rectangle 20">
            <a:extLst>
              <a:ext uri="{FF2B5EF4-FFF2-40B4-BE49-F238E27FC236}">
                <a16:creationId xmlns:a16="http://schemas.microsoft.com/office/drawing/2014/main" id="{D1EA859B-E555-4109-94F3-6700E046E0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7390263" cy="6858000"/>
          </a:xfrm>
          <a:prstGeom prst="rect">
            <a:avLst/>
          </a:prstGeom>
          <a:gradFill>
            <a:gsLst>
              <a:gs pos="48000">
                <a:schemeClr val="bg1"/>
              </a:gs>
              <a:gs pos="35000">
                <a:schemeClr val="bg1">
                  <a:alpha val="77000"/>
                </a:schemeClr>
              </a:gs>
              <a:gs pos="19000">
                <a:schemeClr val="bg1">
                  <a:alpha val="38000"/>
                </a:schemeClr>
              </a:gs>
              <a:gs pos="0">
                <a:schemeClr val="bg1">
                  <a:alpha val="0"/>
                </a:schemeClr>
              </a:gs>
              <a:gs pos="100000">
                <a:schemeClr val="bg1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8DB8A1E5-A674-4762-88B4-B29D7568B5E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07818" y="152062"/>
            <a:ext cx="5056573" cy="1899912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4000" b="1" dirty="0">
                <a:latin typeface="Arial Black" panose="020B0A04020102020204" pitchFamily="34" charset="0"/>
              </a:rPr>
              <a:t>Budget Development Framework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70648AD-BE5B-4E22-B50D-E9473173D2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7919" y="2319118"/>
            <a:ext cx="5056573" cy="4271737"/>
          </a:xfrm>
        </p:spPr>
        <p:txBody>
          <a:bodyPr vert="horz" lIns="91440" tIns="45720" rIns="91440" bIns="45720" rtlCol="0">
            <a:normAutofit/>
          </a:bodyPr>
          <a:lstStyle/>
          <a:p>
            <a:r>
              <a:rPr lang="en-US" sz="24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Enhance Academic Excellence and Mission-Driven Priorities</a:t>
            </a:r>
            <a:br>
              <a:rPr lang="en-US" sz="24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</a:br>
            <a:endParaRPr lang="en-US" sz="2400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r>
              <a:rPr lang="en-US" sz="24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Preserve Affordability for Students</a:t>
            </a:r>
            <a:br>
              <a:rPr lang="en-US" sz="24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</a:br>
            <a:endParaRPr lang="en-US" sz="2400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r>
              <a:rPr lang="en-US" sz="24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Ensures Resources for Student and Staff Success </a:t>
            </a:r>
          </a:p>
          <a:p>
            <a:pPr marL="0" indent="0">
              <a:buNone/>
            </a:pPr>
            <a:endParaRPr lang="en-US" sz="2400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78778214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BACC6370-2D7E-4714-9D71-7542949D7D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F68B3F68-107C-434F-AA38-110D5EA91B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2" y="0"/>
            <a:ext cx="12191998" cy="2170031"/>
          </a:xfrm>
          <a:prstGeom prst="rect">
            <a:avLst/>
          </a:prstGeom>
          <a:gradFill>
            <a:gsLst>
              <a:gs pos="0">
                <a:srgbClr val="000000">
                  <a:alpha val="96000"/>
                </a:srgbClr>
              </a:gs>
              <a:gs pos="100000">
                <a:schemeClr val="accent1">
                  <a:lumMod val="75000"/>
                </a:schemeClr>
              </a:gs>
            </a:gsLst>
            <a:lin ang="19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AAD0DBB9-1A4B-4391-81D4-CB19F9AB918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8082819" y="0"/>
            <a:ext cx="4097211" cy="2170661"/>
          </a:xfrm>
          <a:prstGeom prst="rect">
            <a:avLst/>
          </a:prstGeom>
          <a:gradFill>
            <a:gsLst>
              <a:gs pos="19000">
                <a:schemeClr val="accent1">
                  <a:lumMod val="50000"/>
                  <a:alpha val="68000"/>
                </a:schemeClr>
              </a:gs>
              <a:gs pos="100000">
                <a:schemeClr val="accent1">
                  <a:alpha val="48000"/>
                </a:schemeClr>
              </a:gs>
            </a:gsLst>
            <a:lin ang="19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063BBA22-50EA-4C4D-BE05-F1CE4E63AA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5010646" y="-5010043"/>
            <a:ext cx="2170709" cy="12192000"/>
          </a:xfrm>
          <a:prstGeom prst="rect">
            <a:avLst/>
          </a:prstGeom>
          <a:gradFill>
            <a:gsLst>
              <a:gs pos="23000">
                <a:schemeClr val="accent1">
                  <a:lumMod val="75000"/>
                  <a:alpha val="16000"/>
                </a:schemeClr>
              </a:gs>
              <a:gs pos="99000">
                <a:srgbClr val="000000">
                  <a:alpha val="45000"/>
                </a:srgbClr>
              </a:gs>
            </a:gsLst>
            <a:lin ang="21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AEDEB27-8B15-42FA-8C30-F742E7C75BDC}"/>
              </a:ext>
            </a:extLst>
          </p:cNvPr>
          <p:cNvSpPr txBox="1">
            <a:spLocks noGrp="1"/>
          </p:cNvSpPr>
          <p:nvPr>
            <p:ph type="title" idx="4294967295"/>
          </p:nvPr>
        </p:nvSpPr>
        <p:spPr>
          <a:xfrm>
            <a:off x="328842" y="296792"/>
            <a:ext cx="9718111" cy="1576446"/>
          </a:xfrm>
          <a:prstGeom prst="rect">
            <a:avLst/>
          </a:prstGeom>
          <a:noFill/>
          <a:ln>
            <a:noFill/>
            <a:prstDash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 Black" panose="020B0A04020102020204" pitchFamily="34" charset="0"/>
                <a:ea typeface="+mj-ea"/>
                <a:cs typeface="+mj-cs"/>
              </a:rPr>
              <a:t>FY2027 Budget Development</a:t>
            </a:r>
          </a:p>
        </p:txBody>
      </p:sp>
      <p:graphicFrame>
        <p:nvGraphicFramePr>
          <p:cNvPr id="5" name="TextBox 2" descr="Consolidation of Budgets Developed by Individual Colleges and Units&#10;Follows Legislative Audit Guidelines&#10;">
            <a:extLst>
              <a:ext uri="{FF2B5EF4-FFF2-40B4-BE49-F238E27FC236}">
                <a16:creationId xmlns:a16="http://schemas.microsoft.com/office/drawing/2014/main" id="{85B946B3-F24A-4902-939D-4F42CF81666E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646112514"/>
              </p:ext>
            </p:extLst>
          </p:nvPr>
        </p:nvGraphicFramePr>
        <p:xfrm>
          <a:off x="644056" y="2615979"/>
          <a:ext cx="10927829" cy="368940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8" name="Picture 7" descr="Logo of University of Illinois System">
            <a:extLst>
              <a:ext uri="{FF2B5EF4-FFF2-40B4-BE49-F238E27FC236}">
                <a16:creationId xmlns:a16="http://schemas.microsoft.com/office/drawing/2014/main" id="{3746F48D-BC3F-4F50-8D9F-F337B4E956E8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432481" y="6532521"/>
            <a:ext cx="3040743" cy="2171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255180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Title 1">
            <a:extLst>
              <a:ext uri="{C183D7F6-B498-43B3-948B-1728B52AA6E4}">
                <adec:decorative xmlns:adec="http://schemas.microsoft.com/office/drawing/2017/decorative" val="0"/>
              </a:ext>
            </a:extLst>
          </p:cNvPr>
          <p:cNvSpPr txBox="1">
            <a:spLocks noGrp="1"/>
          </p:cNvSpPr>
          <p:nvPr>
            <p:ph type="title" idx="4294967295"/>
          </p:nvPr>
        </p:nvSpPr>
        <p:spPr>
          <a:xfrm>
            <a:off x="2030507" y="240918"/>
            <a:ext cx="8229600" cy="646331"/>
          </a:xfrm>
          <a:prstGeom prst="rect">
            <a:avLst/>
          </a:prstGeom>
          <a:noFill/>
          <a:ln>
            <a:noFill/>
            <a:prstDash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1" i="0" u="none" strike="noStrike" kern="1200" cap="none" spc="0" normalizeH="0" baseline="0" noProof="0" dirty="0">
                <a:ln>
                  <a:noFill/>
                </a:ln>
                <a:solidFill>
                  <a:srgbClr val="13294B"/>
                </a:solidFill>
                <a:effectLst/>
                <a:uLnTx/>
                <a:uFillTx/>
                <a:latin typeface="Arial Black" panose="020B0A04020102020204" pitchFamily="34" charset="0"/>
                <a:ea typeface="Helvetica" charset="0"/>
                <a:cs typeface="Arial" panose="020B0604020202020204" pitchFamily="34" charset="0"/>
              </a:rPr>
              <a:t>Budget Planning Process</a:t>
            </a:r>
          </a:p>
        </p:txBody>
      </p:sp>
      <p:sp>
        <p:nvSpPr>
          <p:cNvPr id="2" name="OTLSHAPE_TB_00000000000000000000000000000000_ScaleContainer" descr="Budget planning process from May to September">
            <a:extLst>
              <a:ext uri="{C183D7F6-B498-43B3-948B-1728B52AA6E4}">
                <adec:decorative xmlns:adec="http://schemas.microsoft.com/office/drawing/2017/decorative" val="0"/>
              </a:ext>
            </a:extLst>
          </p:cNvPr>
          <p:cNvSpPr/>
          <p:nvPr>
            <p:custDataLst>
              <p:tags r:id="rId1"/>
            </p:custDataLst>
          </p:nvPr>
        </p:nvSpPr>
        <p:spPr>
          <a:xfrm>
            <a:off x="1303024" y="3779784"/>
            <a:ext cx="9864086" cy="285750"/>
          </a:xfrm>
          <a:prstGeom prst="roundRect">
            <a:avLst>
              <a:gd name="adj" fmla="val 100000"/>
            </a:avLst>
          </a:prstGeom>
          <a:solidFill>
            <a:schemeClr val="accent1">
              <a:lumMod val="20000"/>
              <a:lumOff val="80000"/>
            </a:schemeClr>
          </a:solidFill>
          <a:ln w="12700" cap="flat" cmpd="sng" algn="ctr">
            <a:noFill/>
            <a:prstDash val="solid"/>
            <a:miter lim="800000"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>
              <a:rot lat="0" lon="0" rev="8700000"/>
            </a:lightRig>
          </a:scene3d>
          <a:sp3d>
            <a:bevelT w="165100" h="190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 dirty="0">
              <a:latin typeface="Calibri" panose="020F0502020204030204" pitchFamily="34" charset="0"/>
            </a:endParaRPr>
          </a:p>
        </p:txBody>
      </p:sp>
      <p:sp>
        <p:nvSpPr>
          <p:cNvPr id="10" name="OTLSHAPE_TB_00000000000000000000000000000000_TimescaleInterval2">
            <a:extLst>
              <a:ext uri="{C183D7F6-B498-43B3-948B-1728B52AA6E4}">
                <adec:decorative xmlns:adec="http://schemas.microsoft.com/office/drawing/2017/decorative" val="0"/>
              </a:ext>
            </a:extLst>
          </p:cNvPr>
          <p:cNvSpPr txBox="1"/>
          <p:nvPr>
            <p:custDataLst>
              <p:tags r:id="rId2"/>
            </p:custDataLst>
          </p:nvPr>
        </p:nvSpPr>
        <p:spPr>
          <a:xfrm>
            <a:off x="1502483" y="3847049"/>
            <a:ext cx="228716" cy="127504"/>
          </a:xfrm>
          <a:prstGeom prst="rect">
            <a:avLst/>
          </a:prstGeom>
          <a:noFill/>
        </p:spPr>
        <p:txBody>
          <a:bodyPr vert="horz" wrap="none" lIns="0" tIns="0" rIns="0" bIns="0" rtlCol="0" anchor="ctr" anchorCtr="0">
            <a:noAutofit/>
          </a:bodyPr>
          <a:lstStyle/>
          <a:p>
            <a:r>
              <a:rPr lang="en-US" sz="1100" spc="-15" dirty="0">
                <a:solidFill>
                  <a:schemeClr val="dk1"/>
                </a:solidFill>
                <a:latin typeface="Calibri" panose="020F0502020204030204" pitchFamily="34" charset="0"/>
              </a:rPr>
              <a:t>May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546247" y="888036"/>
            <a:ext cx="1434869" cy="2800767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eaLnBrk="0" hangingPunct="0"/>
            <a:r>
              <a:rPr lang="en-US" sz="1600" dirty="0">
                <a:latin typeface="Calibri" panose="020F0502020204030204" pitchFamily="34" charset="0"/>
              </a:rPr>
              <a:t>Board Approves FY27 Preliminary Operating Budget </a:t>
            </a:r>
            <a:br>
              <a:rPr lang="en-US" sz="1600" dirty="0">
                <a:latin typeface="Calibri" panose="020F0502020204030204" pitchFamily="34" charset="0"/>
              </a:rPr>
            </a:br>
            <a:endParaRPr lang="en-US" sz="1600" dirty="0">
              <a:latin typeface="Calibri" panose="020F0502020204030204" pitchFamily="34" charset="0"/>
            </a:endParaRPr>
          </a:p>
          <a:p>
            <a:pPr eaLnBrk="0" hangingPunct="0"/>
            <a:r>
              <a:rPr lang="en-US" sz="1600" dirty="0">
                <a:latin typeface="Calibri" panose="020F0502020204030204" pitchFamily="34" charset="0"/>
              </a:rPr>
              <a:t>Legislature Passes FY27 University Appropriations Bill</a:t>
            </a:r>
          </a:p>
        </p:txBody>
      </p:sp>
      <p:sp>
        <p:nvSpPr>
          <p:cNvPr id="17" name="OTLSHAPE_TB_00000000000000000000000000000000_TimescaleInterval2">
            <a:extLst>
              <a:ext uri="{C183D7F6-B498-43B3-948B-1728B52AA6E4}">
                <adec:decorative xmlns:adec="http://schemas.microsoft.com/office/drawing/2017/decorative" val="0"/>
              </a:ext>
            </a:extLst>
          </p:cNvPr>
          <p:cNvSpPr txBox="1"/>
          <p:nvPr>
            <p:custDataLst>
              <p:tags r:id="rId3"/>
            </p:custDataLst>
          </p:nvPr>
        </p:nvSpPr>
        <p:spPr>
          <a:xfrm>
            <a:off x="2814664" y="3870298"/>
            <a:ext cx="228716" cy="127504"/>
          </a:xfrm>
          <a:prstGeom prst="rect">
            <a:avLst/>
          </a:prstGeom>
          <a:noFill/>
        </p:spPr>
        <p:txBody>
          <a:bodyPr vert="horz" wrap="none" lIns="0" tIns="0" rIns="0" bIns="0" rtlCol="0" anchor="ctr" anchorCtr="0">
            <a:noAutofit/>
          </a:bodyPr>
          <a:lstStyle/>
          <a:p>
            <a:r>
              <a:rPr lang="en-US" sz="1100" spc="-15" dirty="0">
                <a:solidFill>
                  <a:schemeClr val="dk1"/>
                </a:solidFill>
                <a:latin typeface="Calibri" panose="020F0502020204030204" pitchFamily="34" charset="0"/>
              </a:rPr>
              <a:t>Early June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3338518" y="5188172"/>
            <a:ext cx="189411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eaLnBrk="0" hangingPunct="0"/>
            <a:r>
              <a:rPr lang="en-US" sz="1600" dirty="0">
                <a:latin typeface="Calibri" panose="020F0502020204030204" pitchFamily="34" charset="0"/>
              </a:rPr>
              <a:t>Draft State Budget </a:t>
            </a:r>
            <a:br>
              <a:rPr lang="en-US" sz="1600" dirty="0">
                <a:latin typeface="Calibri" panose="020F0502020204030204" pitchFamily="34" charset="0"/>
              </a:rPr>
            </a:br>
            <a:r>
              <a:rPr lang="en-US" sz="1600" dirty="0">
                <a:latin typeface="Calibri" panose="020F0502020204030204" pitchFamily="34" charset="0"/>
              </a:rPr>
              <a:t>Shares to </a:t>
            </a:r>
            <a:br>
              <a:rPr lang="en-US" sz="1600" dirty="0">
                <a:latin typeface="Calibri" panose="020F0502020204030204" pitchFamily="34" charset="0"/>
              </a:rPr>
            </a:br>
            <a:r>
              <a:rPr lang="en-US" sz="1600" dirty="0">
                <a:latin typeface="Calibri" panose="020F0502020204030204" pitchFamily="34" charset="0"/>
              </a:rPr>
              <a:t>Universities</a:t>
            </a:r>
          </a:p>
        </p:txBody>
      </p:sp>
      <p:sp>
        <p:nvSpPr>
          <p:cNvPr id="37" name="OTLSHAPE_TB_00000000000000000000000000000000_TimescaleInterval2">
            <a:extLst>
              <a:ext uri="{FF2B5EF4-FFF2-40B4-BE49-F238E27FC236}">
                <a16:creationId xmlns:a16="http://schemas.microsoft.com/office/drawing/2014/main" id="{9D7C57CC-88B6-49BA-99AD-043E6FA6CB09}"/>
              </a:ext>
            </a:extLst>
          </p:cNvPr>
          <p:cNvSpPr txBox="1"/>
          <p:nvPr>
            <p:custDataLst>
              <p:tags r:id="rId4"/>
            </p:custDataLst>
          </p:nvPr>
        </p:nvSpPr>
        <p:spPr>
          <a:xfrm>
            <a:off x="4044312" y="3855520"/>
            <a:ext cx="228716" cy="127504"/>
          </a:xfrm>
          <a:prstGeom prst="rect">
            <a:avLst/>
          </a:prstGeom>
          <a:noFill/>
        </p:spPr>
        <p:txBody>
          <a:bodyPr vert="horz" wrap="none" lIns="0" tIns="0" rIns="0" bIns="0" rtlCol="0" anchor="ctr" anchorCtr="0">
            <a:noAutofit/>
          </a:bodyPr>
          <a:lstStyle/>
          <a:p>
            <a:r>
              <a:rPr lang="en-US" sz="1100" spc="-15" dirty="0">
                <a:solidFill>
                  <a:schemeClr val="dk1"/>
                </a:solidFill>
                <a:latin typeface="Calibri" panose="020F0502020204030204" pitchFamily="34" charset="0"/>
              </a:rPr>
              <a:t>Late June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4274396" y="2365454"/>
            <a:ext cx="1566349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eaLnBrk="0" hangingPunct="0"/>
            <a:r>
              <a:rPr lang="en-US" sz="1600" dirty="0">
                <a:latin typeface="Calibri" panose="020F0502020204030204" pitchFamily="34" charset="0"/>
              </a:rPr>
              <a:t>Budget Allocations to Colleges and Units</a:t>
            </a:r>
          </a:p>
        </p:txBody>
      </p:sp>
      <p:sp>
        <p:nvSpPr>
          <p:cNvPr id="30" name="OTLSHAPE_TB_00000000000000000000000000000000_TimescaleInterval2">
            <a:extLst>
              <a:ext uri="{C183D7F6-B498-43B3-948B-1728B52AA6E4}">
                <adec:decorative xmlns:adec="http://schemas.microsoft.com/office/drawing/2017/decorative" val="0"/>
              </a:ext>
            </a:extLst>
          </p:cNvPr>
          <p:cNvSpPr txBox="1"/>
          <p:nvPr>
            <p:custDataLst>
              <p:tags r:id="rId5"/>
            </p:custDataLst>
          </p:nvPr>
        </p:nvSpPr>
        <p:spPr>
          <a:xfrm>
            <a:off x="5845383" y="3847049"/>
            <a:ext cx="276747" cy="127504"/>
          </a:xfrm>
          <a:prstGeom prst="rect">
            <a:avLst/>
          </a:prstGeom>
          <a:noFill/>
        </p:spPr>
        <p:txBody>
          <a:bodyPr vert="horz" wrap="none" lIns="0" tIns="0" rIns="0" bIns="0" rtlCol="0" anchor="ctr" anchorCtr="0">
            <a:noAutofit/>
          </a:bodyPr>
          <a:lstStyle/>
          <a:p>
            <a:r>
              <a:rPr lang="en-US" sz="1100" spc="-15" dirty="0">
                <a:solidFill>
                  <a:schemeClr val="dk1"/>
                </a:solidFill>
                <a:latin typeface="Calibri" panose="020F0502020204030204" pitchFamily="34" charset="0"/>
              </a:rPr>
              <a:t>Early August</a:t>
            </a:r>
          </a:p>
        </p:txBody>
      </p:sp>
      <p:sp>
        <p:nvSpPr>
          <p:cNvPr id="39" name="TextBox 38"/>
          <p:cNvSpPr txBox="1"/>
          <p:nvPr/>
        </p:nvSpPr>
        <p:spPr>
          <a:xfrm>
            <a:off x="6044382" y="4639879"/>
            <a:ext cx="1406877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eaLnBrk="0" hangingPunct="0"/>
            <a:r>
              <a:rPr lang="en-US" sz="1600" dirty="0">
                <a:latin typeface="Calibri" panose="020F0502020204030204" pitchFamily="34" charset="0"/>
              </a:rPr>
              <a:t>All Funds Budget Development</a:t>
            </a:r>
          </a:p>
          <a:p>
            <a:pPr eaLnBrk="0" hangingPunct="0"/>
            <a:r>
              <a:rPr lang="en-US" sz="1600" dirty="0">
                <a:latin typeface="Calibri" panose="020F0502020204030204" pitchFamily="34" charset="0"/>
              </a:rPr>
              <a:t>Completed by</a:t>
            </a:r>
          </a:p>
          <a:p>
            <a:pPr eaLnBrk="0" hangingPunct="0"/>
            <a:r>
              <a:rPr lang="en-US" sz="1600" dirty="0">
                <a:latin typeface="Calibri" panose="020F0502020204030204" pitchFamily="34" charset="0"/>
              </a:rPr>
              <a:t>Universities and System Offices </a:t>
            </a:r>
          </a:p>
        </p:txBody>
      </p:sp>
      <p:sp>
        <p:nvSpPr>
          <p:cNvPr id="34" name="OTLSHAPE_TB_00000000000000000000000000000000_TimescaleInterval2">
            <a:extLst>
              <a:ext uri="{C183D7F6-B498-43B3-948B-1728B52AA6E4}">
                <adec:decorative xmlns:adec="http://schemas.microsoft.com/office/drawing/2017/decorative" val="0"/>
              </a:ext>
            </a:extLst>
          </p:cNvPr>
          <p:cNvSpPr txBox="1"/>
          <p:nvPr>
            <p:custDataLst>
              <p:tags r:id="rId6"/>
            </p:custDataLst>
          </p:nvPr>
        </p:nvSpPr>
        <p:spPr>
          <a:xfrm flipH="1">
            <a:off x="7437123" y="3910801"/>
            <a:ext cx="891537" cy="45719"/>
          </a:xfrm>
          <a:prstGeom prst="rect">
            <a:avLst/>
          </a:prstGeom>
          <a:noFill/>
        </p:spPr>
        <p:txBody>
          <a:bodyPr vert="horz" wrap="none" lIns="0" tIns="0" rIns="0" bIns="0" rtlCol="0" anchor="ctr" anchorCtr="0">
            <a:noAutofit/>
          </a:bodyPr>
          <a:lstStyle/>
          <a:p>
            <a:r>
              <a:rPr lang="en-US" sz="1100" spc="-15" dirty="0">
                <a:solidFill>
                  <a:schemeClr val="dk1"/>
                </a:solidFill>
                <a:latin typeface="Calibri" panose="020F0502020204030204" pitchFamily="34" charset="0"/>
              </a:rPr>
              <a:t>Late August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8001003" y="1819262"/>
            <a:ext cx="1894115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eaLnBrk="0" hangingPunct="0"/>
            <a:r>
              <a:rPr lang="en-US" sz="1600" dirty="0">
                <a:latin typeface="Calibri" panose="020F0502020204030204" pitchFamily="34" charset="0"/>
              </a:rPr>
              <a:t>Budget Summary </a:t>
            </a:r>
            <a:br>
              <a:rPr lang="en-US" sz="1600" dirty="0">
                <a:latin typeface="Calibri" panose="020F0502020204030204" pitchFamily="34" charset="0"/>
              </a:rPr>
            </a:br>
            <a:r>
              <a:rPr lang="en-US" sz="1600" dirty="0">
                <a:latin typeface="Calibri" panose="020F0502020204030204" pitchFamily="34" charset="0"/>
              </a:rPr>
              <a:t>of Operations (BSO) Prepared and Reviewed by System and Campus Leadership</a:t>
            </a:r>
          </a:p>
        </p:txBody>
      </p:sp>
      <p:sp>
        <p:nvSpPr>
          <p:cNvPr id="46" name="OTLSHAPE_TB_00000000000000000000000000000000_TimescaleInterval2">
            <a:extLst>
              <a:ext uri="{FF2B5EF4-FFF2-40B4-BE49-F238E27FC236}">
                <a16:creationId xmlns:a16="http://schemas.microsoft.com/office/drawing/2014/main" id="{1A35AB2F-D308-4CDD-A227-EEFC201E915F}"/>
              </a:ext>
              <a:ext uri="{C183D7F6-B498-43B3-948B-1728B52AA6E4}">
                <adec:decorative xmlns:adec="http://schemas.microsoft.com/office/drawing/2017/decorative" val="0"/>
              </a:ext>
            </a:extLst>
          </p:cNvPr>
          <p:cNvSpPr txBox="1"/>
          <p:nvPr>
            <p:custDataLst>
              <p:tags r:id="rId7"/>
            </p:custDataLst>
          </p:nvPr>
        </p:nvSpPr>
        <p:spPr>
          <a:xfrm flipH="1">
            <a:off x="10155342" y="3859062"/>
            <a:ext cx="891537" cy="150753"/>
          </a:xfrm>
          <a:prstGeom prst="rect">
            <a:avLst/>
          </a:prstGeom>
          <a:noFill/>
        </p:spPr>
        <p:txBody>
          <a:bodyPr vert="horz" wrap="none" lIns="0" tIns="0" rIns="0" bIns="0" rtlCol="0" anchor="ctr" anchorCtr="0">
            <a:noAutofit/>
          </a:bodyPr>
          <a:lstStyle/>
          <a:p>
            <a:r>
              <a:rPr lang="en-US" sz="1100" spc="-15" dirty="0">
                <a:solidFill>
                  <a:schemeClr val="dk1"/>
                </a:solidFill>
                <a:latin typeface="Calibri" panose="020F0502020204030204" pitchFamily="34" charset="0"/>
              </a:rPr>
              <a:t>September</a:t>
            </a:r>
          </a:p>
        </p:txBody>
      </p:sp>
      <p:sp>
        <p:nvSpPr>
          <p:cNvPr id="52" name="TextBox 51">
            <a:extLst>
              <a:ext uri="{FF2B5EF4-FFF2-40B4-BE49-F238E27FC236}">
                <a16:creationId xmlns:a16="http://schemas.microsoft.com/office/drawing/2014/main" id="{9E090E63-19D0-4DD3-82A4-D01BBBDC8D56}"/>
              </a:ext>
            </a:extLst>
          </p:cNvPr>
          <p:cNvSpPr txBox="1"/>
          <p:nvPr/>
        </p:nvSpPr>
        <p:spPr>
          <a:xfrm>
            <a:off x="10277456" y="1752637"/>
            <a:ext cx="1894115" cy="1077218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pPr eaLnBrk="0" hangingPunct="0"/>
            <a:r>
              <a:rPr lang="en-US" sz="1600">
                <a:latin typeface="Calibri" panose="020F0502020204030204" pitchFamily="34" charset="0"/>
              </a:rPr>
              <a:t>BOT Reviews and Discusses </a:t>
            </a:r>
            <a:r>
              <a:rPr lang="en-US" sz="1600" dirty="0">
                <a:latin typeface="Calibri" panose="020F0502020204030204" pitchFamily="34" charset="0"/>
              </a:rPr>
              <a:t>Budget Summary of Operations (BSO)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35FCBB8-AB1A-4CF6-9D7B-6246037C92EA}"/>
              </a:ext>
              <a:ext uri="{C183D7F6-B498-43B3-948B-1728B52AA6E4}">
                <adec:decorative xmlns:adec="http://schemas.microsoft.com/office/drawing/2017/decorative" val="0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5CDFAC-118A-4672-921F-97E0D736A2EA}" type="slidenum">
              <a:rPr lang="en-US" smtClean="0"/>
              <a:t>4</a:t>
            </a:fld>
            <a:endParaRPr lang="en-US" dirty="0"/>
          </a:p>
        </p:txBody>
      </p:sp>
      <p:cxnSp>
        <p:nvCxnSpPr>
          <p:cNvPr id="7" name="OTLSHAPE_M_c2bf9f6b909b4f79a50ab97d04f91e63_Connector1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CxnSpPr/>
          <p:nvPr>
            <p:custDataLst>
              <p:tags r:id="rId8"/>
            </p:custDataLst>
          </p:nvPr>
        </p:nvCxnSpPr>
        <p:spPr>
          <a:xfrm>
            <a:off x="4142482" y="2857873"/>
            <a:ext cx="0" cy="928847"/>
          </a:xfrm>
          <a:prstGeom prst="line">
            <a:avLst/>
          </a:prstGeom>
          <a:ln>
            <a:solidFill>
              <a:schemeClr val="tx2"/>
            </a:solidFill>
            <a:headEnd type="none" w="med" len="med"/>
            <a:tailEnd type="none" w="med" len="med"/>
          </a:ln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sp>
        <p:nvSpPr>
          <p:cNvPr id="11" name="OTLSHAPE_M_da357f030e8041fc8e8427ea51a327f5_Shape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9"/>
            </p:custDataLst>
          </p:nvPr>
        </p:nvSpPr>
        <p:spPr>
          <a:xfrm rot="16200000">
            <a:off x="3102018" y="5735811"/>
            <a:ext cx="123825" cy="123825"/>
          </a:xfrm>
          <a:prstGeom prst="flowChartMerge">
            <a:avLst/>
          </a:prstGeom>
          <a:solidFill>
            <a:schemeClr val="tx2"/>
          </a:solidFill>
          <a:ln w="12700" cap="flat" cmpd="sng" algn="ctr">
            <a:noFill/>
            <a:prstDash val="solid"/>
            <a:miter lim="800000"/>
          </a:ln>
          <a:effectLst/>
          <a:scene3d>
            <a:camera prst="orthographicFront"/>
            <a:lightRig rig="threePt" dir="t"/>
          </a:scene3d>
          <a:sp3d>
            <a:bevelT h="12700"/>
          </a:sp3d>
          <a:extLst>
            <a:ext uri="{53640926-AAD7-44D8-BBD7-CCE9431645EC}">
              <a14:shadowObscured xmlns:a14="http://schemas.microsoft.com/office/drawing/2010/main" val="1"/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 dirty="0">
              <a:latin typeface="Calibri" panose="020F0502020204030204" pitchFamily="34" charset="0"/>
            </a:endParaRPr>
          </a:p>
        </p:txBody>
      </p:sp>
      <p:sp>
        <p:nvSpPr>
          <p:cNvPr id="13" name="OTLSHAPE_M_4da40dc3a2c44c53825bee5564c790e7_Shape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10"/>
            </p:custDataLst>
          </p:nvPr>
        </p:nvSpPr>
        <p:spPr>
          <a:xfrm rot="16200000">
            <a:off x="4146581" y="2758129"/>
            <a:ext cx="123825" cy="123825"/>
          </a:xfrm>
          <a:prstGeom prst="flowChartMerge">
            <a:avLst/>
          </a:prstGeom>
          <a:solidFill>
            <a:schemeClr val="tx2"/>
          </a:solidFill>
          <a:ln w="12700" cap="flat" cmpd="sng" algn="ctr">
            <a:noFill/>
            <a:prstDash val="solid"/>
            <a:miter lim="800000"/>
          </a:ln>
          <a:effectLst/>
          <a:scene3d>
            <a:camera prst="orthographicFront"/>
            <a:lightRig rig="threePt" dir="t"/>
          </a:scene3d>
          <a:sp3d>
            <a:bevelT h="12700"/>
          </a:sp3d>
          <a:extLst>
            <a:ext uri="{53640926-AAD7-44D8-BBD7-CCE9431645EC}">
              <a14:shadowObscured xmlns:a14="http://schemas.microsoft.com/office/drawing/2010/main" val="1"/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 dirty="0">
              <a:latin typeface="Calibri" panose="020F0502020204030204" pitchFamily="34" charset="0"/>
            </a:endParaRPr>
          </a:p>
        </p:txBody>
      </p:sp>
      <p:sp>
        <p:nvSpPr>
          <p:cNvPr id="18" name="OTLSHAPE_TB_00000000000000000000000000000000_TimescaleInterval2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SpPr txBox="1"/>
          <p:nvPr>
            <p:custDataLst>
              <p:tags r:id="rId11"/>
            </p:custDataLst>
          </p:nvPr>
        </p:nvSpPr>
        <p:spPr>
          <a:xfrm>
            <a:off x="4239350" y="3859062"/>
            <a:ext cx="228716" cy="127504"/>
          </a:xfrm>
          <a:prstGeom prst="rect">
            <a:avLst/>
          </a:prstGeom>
          <a:noFill/>
        </p:spPr>
        <p:txBody>
          <a:bodyPr vert="horz" wrap="none" lIns="0" tIns="0" rIns="0" bIns="0" rtlCol="0" anchor="ctr" anchorCtr="0">
            <a:noAutofit/>
          </a:bodyPr>
          <a:lstStyle/>
          <a:p>
            <a:endParaRPr lang="en-US" sz="1100" spc="-15" dirty="0">
              <a:solidFill>
                <a:schemeClr val="dk1"/>
              </a:solidFill>
              <a:latin typeface="Calibri" panose="020F0502020204030204" pitchFamily="34" charset="0"/>
            </a:endParaRPr>
          </a:p>
        </p:txBody>
      </p:sp>
      <p:cxnSp>
        <p:nvCxnSpPr>
          <p:cNvPr id="25" name="OTLSHAPE_M_da357f030e8041fc8e8427ea51a327f5_Connector1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  <a:stCxn id="28" idx="0"/>
          </p:cNvCxnSpPr>
          <p:nvPr>
            <p:custDataLst>
              <p:tags r:id="rId12"/>
            </p:custDataLst>
          </p:nvPr>
        </p:nvCxnSpPr>
        <p:spPr>
          <a:xfrm flipH="1">
            <a:off x="7822832" y="2619287"/>
            <a:ext cx="8498" cy="1139221"/>
          </a:xfrm>
          <a:prstGeom prst="line">
            <a:avLst/>
          </a:prstGeom>
          <a:ln w="7620" cap="flat" cmpd="sng" algn="ctr">
            <a:solidFill>
              <a:schemeClr val="tx2"/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OTLSHAPE_M_da357f030e8041fc8e8427ea51a327f5_Shape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13"/>
            </p:custDataLst>
          </p:nvPr>
        </p:nvSpPr>
        <p:spPr>
          <a:xfrm rot="16200000">
            <a:off x="7831330" y="2557375"/>
            <a:ext cx="123825" cy="123825"/>
          </a:xfrm>
          <a:prstGeom prst="flowChartMerge">
            <a:avLst/>
          </a:prstGeom>
          <a:solidFill>
            <a:schemeClr val="tx2"/>
          </a:solidFill>
          <a:ln w="12700" cap="flat" cmpd="sng" algn="ctr">
            <a:noFill/>
            <a:prstDash val="solid"/>
            <a:miter lim="800000"/>
          </a:ln>
          <a:effectLst/>
          <a:scene3d>
            <a:camera prst="orthographicFront"/>
            <a:lightRig rig="threePt" dir="t"/>
          </a:scene3d>
          <a:sp3d>
            <a:bevelT h="12700"/>
          </a:sp3d>
          <a:extLst>
            <a:ext uri="{53640926-AAD7-44D8-BBD7-CCE9431645EC}">
              <a14:shadowObscured xmlns:a14="http://schemas.microsoft.com/office/drawing/2010/main" val="1"/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 dirty="0">
              <a:latin typeface="Calibri" panose="020F0502020204030204" pitchFamily="34" charset="0"/>
            </a:endParaRPr>
          </a:p>
        </p:txBody>
      </p:sp>
      <p:cxnSp>
        <p:nvCxnSpPr>
          <p:cNvPr id="40" name="OTLSHAPE_M_c2bf9f6b909b4f79a50ab97d04f91e63_Connector1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>
            <p:custDataLst>
              <p:tags r:id="rId14"/>
            </p:custDataLst>
          </p:nvPr>
        </p:nvCxnSpPr>
        <p:spPr>
          <a:xfrm>
            <a:off x="5819032" y="4065534"/>
            <a:ext cx="0" cy="1616901"/>
          </a:xfrm>
          <a:prstGeom prst="line">
            <a:avLst/>
          </a:prstGeom>
          <a:ln>
            <a:solidFill>
              <a:schemeClr val="tx2"/>
            </a:solidFill>
            <a:headEnd type="none" w="med" len="med"/>
            <a:tailEnd type="none" w="med" len="med"/>
          </a:ln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sp>
        <p:nvSpPr>
          <p:cNvPr id="41" name="OTLSHAPE_M_4da40dc3a2c44c53825bee5564c790e7_Shape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15"/>
            </p:custDataLst>
          </p:nvPr>
        </p:nvSpPr>
        <p:spPr>
          <a:xfrm rot="16200000">
            <a:off x="5807882" y="5603672"/>
            <a:ext cx="123825" cy="123825"/>
          </a:xfrm>
          <a:prstGeom prst="flowChartMerge">
            <a:avLst/>
          </a:prstGeom>
          <a:solidFill>
            <a:schemeClr val="tx2"/>
          </a:solidFill>
          <a:ln w="12700" cap="flat" cmpd="sng" algn="ctr">
            <a:noFill/>
            <a:prstDash val="solid"/>
            <a:miter lim="800000"/>
          </a:ln>
          <a:effectLst/>
          <a:scene3d>
            <a:camera prst="orthographicFront"/>
            <a:lightRig rig="threePt" dir="t"/>
          </a:scene3d>
          <a:sp3d>
            <a:bevelT h="12700"/>
          </a:sp3d>
          <a:extLst>
            <a:ext uri="{53640926-AAD7-44D8-BBD7-CCE9431645EC}">
              <a14:shadowObscured xmlns:a14="http://schemas.microsoft.com/office/drawing/2010/main" val="1"/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 dirty="0">
              <a:latin typeface="Calibri" panose="020F0502020204030204" pitchFamily="34" charset="0"/>
            </a:endParaRPr>
          </a:p>
        </p:txBody>
      </p:sp>
      <p:cxnSp>
        <p:nvCxnSpPr>
          <p:cNvPr id="42" name="OTLSHAPE_M_c2bf9f6b909b4f79a50ab97d04f91e63_Connector1">
            <a:extLst>
              <a:ext uri="{FF2B5EF4-FFF2-40B4-BE49-F238E27FC236}">
                <a16:creationId xmlns:a16="http://schemas.microsoft.com/office/drawing/2014/main" id="{EE8A7D3E-E06E-4637-9CE8-88F42A81AE1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>
            <p:custDataLst>
              <p:tags r:id="rId16"/>
            </p:custDataLst>
          </p:nvPr>
        </p:nvCxnSpPr>
        <p:spPr>
          <a:xfrm>
            <a:off x="3097962" y="4080988"/>
            <a:ext cx="2221" cy="1764752"/>
          </a:xfrm>
          <a:prstGeom prst="line">
            <a:avLst/>
          </a:prstGeom>
          <a:ln>
            <a:solidFill>
              <a:schemeClr val="tx2"/>
            </a:solidFill>
            <a:headEnd type="none" w="med" len="med"/>
            <a:tailEnd type="none" w="med" len="med"/>
          </a:ln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cxnSp>
        <p:nvCxnSpPr>
          <p:cNvPr id="43" name="OTLSHAPE_M_c2bf9f6b909b4f79a50ab97d04f91e63_Connector1">
            <a:extLst>
              <a:ext uri="{FF2B5EF4-FFF2-40B4-BE49-F238E27FC236}">
                <a16:creationId xmlns:a16="http://schemas.microsoft.com/office/drawing/2014/main" id="{1961C940-316B-4C72-923F-1D3EDCF03A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>
            <p:custDataLst>
              <p:tags r:id="rId17"/>
            </p:custDataLst>
          </p:nvPr>
        </p:nvCxnSpPr>
        <p:spPr>
          <a:xfrm>
            <a:off x="1423871" y="3219219"/>
            <a:ext cx="0" cy="571031"/>
          </a:xfrm>
          <a:prstGeom prst="line">
            <a:avLst/>
          </a:prstGeom>
          <a:ln>
            <a:solidFill>
              <a:schemeClr val="tx2"/>
            </a:solidFill>
            <a:headEnd type="none" w="med" len="med"/>
            <a:tailEnd type="none" w="med" len="med"/>
          </a:ln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sp>
        <p:nvSpPr>
          <p:cNvPr id="45" name="OTLSHAPE_M_da357f030e8041fc8e8427ea51a327f5_Shape">
            <a:extLst>
              <a:ext uri="{FF2B5EF4-FFF2-40B4-BE49-F238E27FC236}">
                <a16:creationId xmlns:a16="http://schemas.microsoft.com/office/drawing/2014/main" id="{B5F5A352-6C36-4B4F-92F7-936BAD0C4E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18"/>
            </p:custDataLst>
          </p:nvPr>
        </p:nvSpPr>
        <p:spPr>
          <a:xfrm rot="16200000">
            <a:off x="1422637" y="3120785"/>
            <a:ext cx="123825" cy="123825"/>
          </a:xfrm>
          <a:prstGeom prst="flowChartMerge">
            <a:avLst/>
          </a:prstGeom>
          <a:solidFill>
            <a:schemeClr val="tx2"/>
          </a:solidFill>
          <a:ln w="12700" cap="flat" cmpd="sng" algn="ctr">
            <a:noFill/>
            <a:prstDash val="solid"/>
            <a:miter lim="800000"/>
          </a:ln>
          <a:effectLst/>
          <a:scene3d>
            <a:camera prst="orthographicFront"/>
            <a:lightRig rig="threePt" dir="t"/>
          </a:scene3d>
          <a:sp3d>
            <a:bevelT h="12700"/>
          </a:sp3d>
          <a:extLst>
            <a:ext uri="{53640926-AAD7-44D8-BBD7-CCE9431645EC}">
              <a14:shadowObscured xmlns:a14="http://schemas.microsoft.com/office/drawing/2010/main" val="1"/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 dirty="0">
              <a:latin typeface="Calibri" panose="020F0502020204030204" pitchFamily="34" charset="0"/>
            </a:endParaRPr>
          </a:p>
        </p:txBody>
      </p:sp>
      <p:cxnSp>
        <p:nvCxnSpPr>
          <p:cNvPr id="49" name="OTLSHAPE_M_da357f030e8041fc8e8427ea51a327f5_Connector1">
            <a:extLst>
              <a:ext uri="{FF2B5EF4-FFF2-40B4-BE49-F238E27FC236}">
                <a16:creationId xmlns:a16="http://schemas.microsoft.com/office/drawing/2014/main" id="{853710D4-C9D2-4019-B628-624D05DD8A1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>
            <p:custDataLst>
              <p:tags r:id="rId19"/>
            </p:custDataLst>
          </p:nvPr>
        </p:nvCxnSpPr>
        <p:spPr>
          <a:xfrm flipH="1">
            <a:off x="10155342" y="2639316"/>
            <a:ext cx="8498" cy="1139221"/>
          </a:xfrm>
          <a:prstGeom prst="line">
            <a:avLst/>
          </a:prstGeom>
          <a:ln w="7620" cap="flat" cmpd="sng" algn="ctr">
            <a:solidFill>
              <a:schemeClr val="tx2"/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3" name="OTLSHAPE_M_da357f030e8041fc8e8427ea51a327f5_Shape">
            <a:extLst>
              <a:ext uri="{FF2B5EF4-FFF2-40B4-BE49-F238E27FC236}">
                <a16:creationId xmlns:a16="http://schemas.microsoft.com/office/drawing/2014/main" id="{7F89FB32-4C25-4F54-9EA4-19A72916199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20"/>
            </p:custDataLst>
          </p:nvPr>
        </p:nvSpPr>
        <p:spPr>
          <a:xfrm rot="16200000">
            <a:off x="10159591" y="2557374"/>
            <a:ext cx="123825" cy="123825"/>
          </a:xfrm>
          <a:prstGeom prst="flowChartMerge">
            <a:avLst/>
          </a:prstGeom>
          <a:solidFill>
            <a:schemeClr val="tx2"/>
          </a:solidFill>
          <a:ln w="12700" cap="flat" cmpd="sng" algn="ctr">
            <a:noFill/>
            <a:prstDash val="solid"/>
            <a:miter lim="800000"/>
          </a:ln>
          <a:effectLst/>
          <a:scene3d>
            <a:camera prst="orthographicFront"/>
            <a:lightRig rig="threePt" dir="t"/>
          </a:scene3d>
          <a:sp3d>
            <a:bevelT h="12700"/>
          </a:sp3d>
          <a:extLst>
            <a:ext uri="{53640926-AAD7-44D8-BBD7-CCE9431645EC}">
              <a14:shadowObscured xmlns:a14="http://schemas.microsoft.com/office/drawing/2010/main" val="1"/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 dirty="0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4066437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6">
            <a:extLst>
              <a:ext uri="{FF2B5EF4-FFF2-40B4-BE49-F238E27FC236}">
                <a16:creationId xmlns:a16="http://schemas.microsoft.com/office/drawing/2014/main" id="{62B5FD62-11A4-40CC-B98D-966B08082A42}"/>
              </a:ext>
            </a:extLst>
          </p:cNvPr>
          <p:cNvSpPr txBox="1">
            <a:spLocks noGrp="1"/>
          </p:cNvSpPr>
          <p:nvPr>
            <p:ph type="title" idx="4294967295"/>
          </p:nvPr>
        </p:nvSpPr>
        <p:spPr>
          <a:xfrm>
            <a:off x="2873828" y="345171"/>
            <a:ext cx="9318172" cy="646331"/>
          </a:xfrm>
          <a:prstGeom prst="rect">
            <a:avLst/>
          </a:prstGeom>
          <a:noFill/>
          <a:ln>
            <a:noFill/>
            <a:prstDash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 Black" panose="020B0A04020102020204" pitchFamily="34" charset="0"/>
                <a:ea typeface="+mj-ea"/>
                <a:cs typeface="+mj-cs"/>
              </a:rPr>
              <a:t>FY2027 vs. FY2026</a:t>
            </a:r>
          </a:p>
        </p:txBody>
      </p:sp>
      <p:pic>
        <p:nvPicPr>
          <p:cNvPr id="4" name="Picture 3" descr="Books, newspapers, and monitors">
            <a:extLst>
              <a:ext uri="{FF2B5EF4-FFF2-40B4-BE49-F238E27FC236}">
                <a16:creationId xmlns:a16="http://schemas.microsoft.com/office/drawing/2014/main" id="{03E24810-67BE-422E-B677-80B908C6574E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68" r="11275"/>
          <a:stretch/>
        </p:blipFill>
        <p:spPr>
          <a:xfrm>
            <a:off x="0" y="197577"/>
            <a:ext cx="2873829" cy="6251713"/>
          </a:xfrm>
          <a:prstGeom prst="rect">
            <a:avLst/>
          </a:prstGeom>
        </p:spPr>
      </p:pic>
      <p:graphicFrame>
        <p:nvGraphicFramePr>
          <p:cNvPr id="8" name="TextBox 2" descr="Total Budget Including Payments on Behalf&#10;$7.65 Billion&#10;$470.7 Million, or +6.6% increase from FY2022">
            <a:extLst>
              <a:ext uri="{FF2B5EF4-FFF2-40B4-BE49-F238E27FC236}">
                <a16:creationId xmlns:a16="http://schemas.microsoft.com/office/drawing/2014/main" id="{957CE338-C2E8-4F0E-AE41-7A86B9E6C26C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247961970"/>
              </p:ext>
            </p:extLst>
          </p:nvPr>
        </p:nvGraphicFramePr>
        <p:xfrm>
          <a:off x="2873829" y="1536478"/>
          <a:ext cx="9239513" cy="193899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graphicFrame>
        <p:nvGraphicFramePr>
          <p:cNvPr id="7" name="TextBox 2" descr="Total Budget Excluding Payments on Behalf &#10;$6.21 Billion&#10;$443.6 Million, or +7.7% increase from FY2022">
            <a:extLst>
              <a:ext uri="{FF2B5EF4-FFF2-40B4-BE49-F238E27FC236}">
                <a16:creationId xmlns:a16="http://schemas.microsoft.com/office/drawing/2014/main" id="{26A2CD75-8AAB-4A2F-8D1C-6F269DA672DC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381766770"/>
              </p:ext>
            </p:extLst>
          </p:nvPr>
        </p:nvGraphicFramePr>
        <p:xfrm>
          <a:off x="2873828" y="3943300"/>
          <a:ext cx="9239513" cy="193899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9" r:lo="rId10" r:qs="rId11" r:cs="rId12"/>
          </a:graphicData>
        </a:graphic>
      </p:graphicFrame>
      <p:sp>
        <p:nvSpPr>
          <p:cNvPr id="3" name="TextBox 2">
            <a:extLst>
              <a:ext uri="{FF2B5EF4-FFF2-40B4-BE49-F238E27FC236}">
                <a16:creationId xmlns:a16="http://schemas.microsoft.com/office/drawing/2014/main" id="{7F916D21-87DB-17EE-89A9-1A4E53AC7FE5}"/>
              </a:ext>
            </a:extLst>
          </p:cNvPr>
          <p:cNvSpPr txBox="1"/>
          <p:nvPr/>
        </p:nvSpPr>
        <p:spPr>
          <a:xfrm>
            <a:off x="3048000" y="6272463"/>
            <a:ext cx="304800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100" dirty="0"/>
              <a:t>*Excludes OPEB</a:t>
            </a:r>
          </a:p>
        </p:txBody>
      </p:sp>
    </p:spTree>
    <p:extLst>
      <p:ext uri="{BB962C8B-B14F-4D97-AF65-F5344CB8AC3E}">
        <p14:creationId xmlns:p14="http://schemas.microsoft.com/office/powerpoint/2010/main" val="399627797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-15099"/>
            <a:ext cx="12192000" cy="1325563"/>
          </a:xfrm>
        </p:spPr>
        <p:txBody>
          <a:bodyPr>
            <a:normAutofit/>
          </a:bodyPr>
          <a:lstStyle/>
          <a:p>
            <a:pPr algn="ctr"/>
            <a:r>
              <a:rPr lang="en-US" sz="3600" dirty="0">
                <a:latin typeface="Arial Black" panose="020B0A04020102020204" pitchFamily="34" charset="0"/>
              </a:rPr>
              <a:t>Budget Comprises Four Types of Funds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945932" y="991235"/>
            <a:ext cx="10577804" cy="523220"/>
          </a:xfrm>
          <a:prstGeom prst="rect">
            <a:avLst/>
          </a:prstGeom>
          <a:solidFill>
            <a:schemeClr val="tx2"/>
          </a:solidFill>
          <a:ln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sz="2800" dirty="0">
                <a:latin typeface="Arial Black" panose="020B0A04020102020204" pitchFamily="34" charset="0"/>
                <a:ea typeface="Cambria" panose="02040503050406030204" pitchFamily="18" charset="0"/>
              </a:rPr>
              <a:t>Total FY27 Budget: $9,605.5 Million</a:t>
            </a:r>
          </a:p>
        </p:txBody>
      </p:sp>
      <p:graphicFrame>
        <p:nvGraphicFramePr>
          <p:cNvPr id="9" name="Chart 8" descr="Budget comprises four types of funds with a total FY23 budget at $7654 million">
            <a:extLst>
              <a:ext uri="{FF2B5EF4-FFF2-40B4-BE49-F238E27FC236}">
                <a16:creationId xmlns:a16="http://schemas.microsoft.com/office/drawing/2014/main" id="{46925128-34FF-4326-AE3E-0AF851B9894A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348621112"/>
              </p:ext>
            </p:extLst>
          </p:nvPr>
        </p:nvGraphicFramePr>
        <p:xfrm>
          <a:off x="2326626" y="1618308"/>
          <a:ext cx="7683006" cy="460980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0" name="TextBox 9">
            <a:extLst>
              <a:ext uri="{FF2B5EF4-FFF2-40B4-BE49-F238E27FC236}">
                <a16:creationId xmlns:a16="http://schemas.microsoft.com/office/drawing/2014/main" id="{A52D6B21-8A3E-4623-8901-D7E89FFC3CDC}"/>
              </a:ext>
            </a:extLst>
          </p:cNvPr>
          <p:cNvSpPr txBox="1"/>
          <p:nvPr/>
        </p:nvSpPr>
        <p:spPr>
          <a:xfrm>
            <a:off x="5399960" y="6208252"/>
            <a:ext cx="12945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/>
              <a:t>$ Millions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845CE6-403F-EA48-BE30-2515D483D730}" type="slidenum">
              <a:rPr lang="en-US" smtClean="0"/>
              <a:t>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6125386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>
            <a:extLst>
              <a:ext uri="{FF2B5EF4-FFF2-40B4-BE49-F238E27FC236}">
                <a16:creationId xmlns:a16="http://schemas.microsoft.com/office/drawing/2014/main" id="{A084BA68-F0F6-4B7C-BE58-4B16BA302D3E}"/>
              </a:ext>
            </a:extLst>
          </p:cNvPr>
          <p:cNvSpPr txBox="1">
            <a:spLocks noGrp="1"/>
          </p:cNvSpPr>
          <p:nvPr>
            <p:ph type="title" idx="4294967295"/>
          </p:nvPr>
        </p:nvSpPr>
        <p:spPr>
          <a:xfrm>
            <a:off x="0" y="223335"/>
            <a:ext cx="12192000" cy="661867"/>
          </a:xfrm>
          <a:prstGeom prst="rect">
            <a:avLst/>
          </a:prstGeom>
          <a:noFill/>
          <a:ln>
            <a:noFill/>
            <a:prstDash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 Black" panose="020B0A04020102020204" pitchFamily="34" charset="0"/>
                <a:ea typeface="+mj-ea"/>
                <a:cs typeface="+mj-cs"/>
              </a:rPr>
              <a:t>Diversified Sources of Revenue</a:t>
            </a:r>
          </a:p>
        </p:txBody>
      </p:sp>
      <p:graphicFrame>
        <p:nvGraphicFramePr>
          <p:cNvPr id="2" name="Content Placeholder 3" descr="Diversified sources of revenue at a total of $6211 million that excludes payment on behalf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708442616"/>
              </p:ext>
            </p:extLst>
          </p:nvPr>
        </p:nvGraphicFramePr>
        <p:xfrm>
          <a:off x="1117043" y="625377"/>
          <a:ext cx="8233954" cy="553091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4" name="TextBox 3"/>
          <p:cNvSpPr txBox="1"/>
          <p:nvPr/>
        </p:nvSpPr>
        <p:spPr>
          <a:xfrm>
            <a:off x="7619263" y="2898090"/>
            <a:ext cx="4507425" cy="954107"/>
          </a:xfrm>
          <a:prstGeom prst="rect">
            <a:avLst/>
          </a:prstGeom>
          <a:solidFill>
            <a:schemeClr val="accent1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sz="2800" dirty="0">
                <a:ea typeface="Cambria" panose="02040503050406030204" pitchFamily="18" charset="0"/>
              </a:rPr>
              <a:t>Total $7,631 Million</a:t>
            </a:r>
          </a:p>
          <a:p>
            <a:pPr algn="ctr"/>
            <a:r>
              <a:rPr lang="en-US" sz="2800" dirty="0">
                <a:ea typeface="Cambria" panose="02040503050406030204" pitchFamily="18" charset="0"/>
              </a:rPr>
              <a:t>Excludes State Fringe Benefits</a:t>
            </a:r>
          </a:p>
        </p:txBody>
      </p:sp>
      <p:sp>
        <p:nvSpPr>
          <p:cNvPr id="8" name="text" descr="Auxiliary Enterprises includes housing, DIA, student affairs, etc.&#10;Income Fund is primarily tuition revenue&#10;Institutional Funds are primarily ICR&#10;">
            <a:extLst>
              <a:ext uri="{FF2B5EF4-FFF2-40B4-BE49-F238E27FC236}">
                <a16:creationId xmlns:a16="http://schemas.microsoft.com/office/drawing/2014/main" id="{6E6A593D-DDAA-163D-1C30-68EABBC43AC6}"/>
              </a:ext>
            </a:extLst>
          </p:cNvPr>
          <p:cNvSpPr txBox="1"/>
          <p:nvPr/>
        </p:nvSpPr>
        <p:spPr>
          <a:xfrm>
            <a:off x="96252" y="5556130"/>
            <a:ext cx="339634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Auxiliary Enterprises</a:t>
            </a:r>
          </a:p>
          <a:p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includes housing, athletics, student affairs, etc.</a:t>
            </a:r>
          </a:p>
          <a:p>
            <a:r>
              <a:rPr lang="en-US" sz="1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Income Fund </a:t>
            </a:r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is primarily tuition revenue</a:t>
            </a:r>
          </a:p>
          <a:p>
            <a:r>
              <a:rPr lang="en-US" sz="1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Institutional Funds </a:t>
            </a:r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includes indirect cost recovery, royalties, allowances, and misc. income</a:t>
            </a:r>
          </a:p>
          <a:p>
            <a:r>
              <a:rPr lang="en-US" sz="1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Excludes State Fringe Benefits</a:t>
            </a:r>
          </a:p>
        </p:txBody>
      </p:sp>
      <p:sp>
        <p:nvSpPr>
          <p:cNvPr id="10" name="1.245 Billion Dollars unrestricted">
            <a:extLst>
              <a:ext uri="{FF2B5EF4-FFF2-40B4-BE49-F238E27FC236}">
                <a16:creationId xmlns:a16="http://schemas.microsoft.com/office/drawing/2014/main" id="{8D924ED3-5BCF-1F7D-F034-FE616E5C5C74}"/>
              </a:ext>
            </a:extLst>
          </p:cNvPr>
          <p:cNvSpPr txBox="1"/>
          <p:nvPr/>
        </p:nvSpPr>
        <p:spPr>
          <a:xfrm>
            <a:off x="9490197" y="5417455"/>
            <a:ext cx="2471709" cy="338554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US" sz="1600" b="1" dirty="0">
                <a:solidFill>
                  <a:schemeClr val="bg1"/>
                </a:solidFill>
                <a:latin typeface="Montserrat" pitchFamily="2" charset="77"/>
              </a:rPr>
              <a:t>$3.181B Unrestricted</a:t>
            </a:r>
          </a:p>
        </p:txBody>
      </p:sp>
      <p:sp>
        <p:nvSpPr>
          <p:cNvPr id="9" name="+" descr="+">
            <a:extLst>
              <a:ext uri="{FF2B5EF4-FFF2-40B4-BE49-F238E27FC236}">
                <a16:creationId xmlns:a16="http://schemas.microsoft.com/office/drawing/2014/main" id="{A2A83C4B-A5FD-49D0-4B59-D321B9CCEC16}"/>
              </a:ext>
            </a:extLst>
          </p:cNvPr>
          <p:cNvSpPr txBox="1"/>
          <p:nvPr/>
        </p:nvSpPr>
        <p:spPr>
          <a:xfrm>
            <a:off x="10497477" y="5641277"/>
            <a:ext cx="5483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/>
              <a:t>+</a:t>
            </a:r>
          </a:p>
        </p:txBody>
      </p:sp>
      <p:sp>
        <p:nvSpPr>
          <p:cNvPr id="6" name="1.104 Billion Dollars restricted" descr="$1.104 Billion restricted">
            <a:extLst>
              <a:ext uri="{FF2B5EF4-FFF2-40B4-BE49-F238E27FC236}">
                <a16:creationId xmlns:a16="http://schemas.microsoft.com/office/drawing/2014/main" id="{0C1630E1-44A8-74FB-68CA-915C1173DE89}"/>
              </a:ext>
            </a:extLst>
          </p:cNvPr>
          <p:cNvSpPr txBox="1"/>
          <p:nvPr/>
        </p:nvSpPr>
        <p:spPr>
          <a:xfrm>
            <a:off x="9490198" y="6014342"/>
            <a:ext cx="2471708" cy="338554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sz="1600" b="1" dirty="0">
                <a:solidFill>
                  <a:schemeClr val="bg1"/>
                </a:solidFill>
                <a:latin typeface="Montserrat" pitchFamily="2" charset="77"/>
              </a:rPr>
              <a:t>$4.450B</a:t>
            </a:r>
            <a:r>
              <a:rPr lang="en-US" sz="1600" b="1" dirty="0">
                <a:latin typeface="Montserrat" pitchFamily="2" charset="77"/>
              </a:rPr>
              <a:t> </a:t>
            </a:r>
            <a:r>
              <a:rPr lang="en-US" sz="1600" b="1" dirty="0">
                <a:solidFill>
                  <a:schemeClr val="bg1"/>
                </a:solidFill>
                <a:latin typeface="Montserrat" pitchFamily="2" charset="77"/>
              </a:rPr>
              <a:t>Restricted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845CE6-403F-EA48-BE30-2515D483D730}" type="slidenum">
              <a:rPr lang="en-US" smtClean="0"/>
              <a:t>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5643949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118796" y="-114829"/>
            <a:ext cx="8235004" cy="1325563"/>
          </a:xfrm>
        </p:spPr>
        <p:txBody>
          <a:bodyPr>
            <a:normAutofit/>
          </a:bodyPr>
          <a:lstStyle/>
          <a:p>
            <a:pPr algn="ctr"/>
            <a:r>
              <a:rPr lang="en-US" sz="3600" dirty="0">
                <a:latin typeface="Arial Black" panose="020B0A04020102020204" pitchFamily="34" charset="0"/>
              </a:rPr>
              <a:t>Unrestricted Funds </a:t>
            </a:r>
          </a:p>
        </p:txBody>
      </p:sp>
      <p:pic>
        <p:nvPicPr>
          <p:cNvPr id="5" name="Picture 4" descr="Books, newspapers, and monitors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68" r="11275"/>
          <a:stretch/>
        </p:blipFill>
        <p:spPr>
          <a:xfrm>
            <a:off x="0" y="606286"/>
            <a:ext cx="2873829" cy="6251713"/>
          </a:xfrm>
          <a:prstGeom prst="rect">
            <a:avLst/>
          </a:prstGeom>
        </p:spPr>
      </p:pic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094051C5-E050-4C20-7E3E-2C83D02EB46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75544821"/>
              </p:ext>
            </p:extLst>
          </p:nvPr>
        </p:nvGraphicFramePr>
        <p:xfrm>
          <a:off x="3489157" y="1720515"/>
          <a:ext cx="8211409" cy="4007822"/>
        </p:xfrm>
        <a:graphic>
          <a:graphicData uri="http://schemas.openxmlformats.org/drawingml/2006/table">
            <a:tbl>
              <a:tblPr firstRow="1"/>
              <a:tblGrid>
                <a:gridCol w="3426057">
                  <a:extLst>
                    <a:ext uri="{9D8B030D-6E8A-4147-A177-3AD203B41FA5}">
                      <a16:colId xmlns:a16="http://schemas.microsoft.com/office/drawing/2014/main" val="1965979097"/>
                    </a:ext>
                  </a:extLst>
                </a:gridCol>
                <a:gridCol w="44450">
                  <a:extLst>
                    <a:ext uri="{9D8B030D-6E8A-4147-A177-3AD203B41FA5}">
                      <a16:colId xmlns:a16="http://schemas.microsoft.com/office/drawing/2014/main" val="2419573970"/>
                    </a:ext>
                  </a:extLst>
                </a:gridCol>
                <a:gridCol w="44450">
                  <a:extLst>
                    <a:ext uri="{9D8B030D-6E8A-4147-A177-3AD203B41FA5}">
                      <a16:colId xmlns:a16="http://schemas.microsoft.com/office/drawing/2014/main" val="3499768120"/>
                    </a:ext>
                  </a:extLst>
                </a:gridCol>
                <a:gridCol w="1846300">
                  <a:extLst>
                    <a:ext uri="{9D8B030D-6E8A-4147-A177-3AD203B41FA5}">
                      <a16:colId xmlns:a16="http://schemas.microsoft.com/office/drawing/2014/main" val="1684627135"/>
                    </a:ext>
                  </a:extLst>
                </a:gridCol>
                <a:gridCol w="1425076">
                  <a:extLst>
                    <a:ext uri="{9D8B030D-6E8A-4147-A177-3AD203B41FA5}">
                      <a16:colId xmlns:a16="http://schemas.microsoft.com/office/drawing/2014/main" val="1624961610"/>
                    </a:ext>
                  </a:extLst>
                </a:gridCol>
                <a:gridCol w="1425076">
                  <a:extLst>
                    <a:ext uri="{9D8B030D-6E8A-4147-A177-3AD203B41FA5}">
                      <a16:colId xmlns:a16="http://schemas.microsoft.com/office/drawing/2014/main" val="1259046947"/>
                    </a:ext>
                  </a:extLst>
                </a:gridCol>
              </a:tblGrid>
              <a:tr h="310349">
                <a:tc>
                  <a:txBody>
                    <a:bodyPr/>
                    <a:lstStyle/>
                    <a:p>
                      <a:pPr algn="l" fontAlgn="b"/>
                      <a:endParaRPr lang="en-US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Change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91916502"/>
                  </a:ext>
                </a:extLst>
              </a:tr>
              <a:tr h="310349">
                <a:tc>
                  <a:txBody>
                    <a:bodyPr/>
                    <a:lstStyle/>
                    <a:p>
                      <a:pPr algn="l" fontAlgn="b"/>
                      <a:endParaRPr lang="en-US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FY 2027 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FY2026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 FY2027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224630683"/>
                  </a:ext>
                </a:extLst>
              </a:tr>
              <a:tr h="310349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Fund Type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Budget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Amount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Percent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649836089"/>
                  </a:ext>
                </a:extLst>
              </a:tr>
              <a:tr h="460745">
                <a:tc>
                  <a:txBody>
                    <a:bodyPr/>
                    <a:lstStyle/>
                    <a:p>
                      <a:pPr algn="l" fontAlgn="b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US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Direct Appropriation*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US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US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US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$          708.4 M 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US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$   8.9 M 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US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+1.3%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9E1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10884910"/>
                  </a:ext>
                </a:extLst>
              </a:tr>
              <a:tr h="473678">
                <a:tc>
                  <a:txBody>
                    <a:bodyPr/>
                    <a:lstStyle/>
                    <a:p>
                      <a:pPr algn="l" fontAlgn="b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US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University Income Fund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endParaRPr lang="en-US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endParaRPr lang="en-US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US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1,987.6 M  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US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205.4 M 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US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+11.5%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225281823"/>
                  </a:ext>
                </a:extLst>
              </a:tr>
              <a:tr h="438486">
                <a:tc>
                  <a:txBody>
                    <a:bodyPr/>
                    <a:lstStyle/>
                    <a:p>
                      <a:pPr algn="l" fontAlgn="b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US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Indirect Cost Recovery (ICR)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US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US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US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291.7 M  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US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1.1 M 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US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+0.4%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9E1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26457161"/>
                  </a:ext>
                </a:extLst>
              </a:tr>
              <a:tr h="432170">
                <a:tc>
                  <a:txBody>
                    <a:bodyPr/>
                    <a:lstStyle/>
                    <a:p>
                      <a:pPr algn="l" fontAlgn="b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US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Royalties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endParaRPr lang="en-US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endParaRPr lang="en-US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US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18.4 M 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US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2.4 M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US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+14.8%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31174309"/>
                  </a:ext>
                </a:extLst>
              </a:tr>
              <a:tr h="497206">
                <a:tc>
                  <a:txBody>
                    <a:bodyPr/>
                    <a:lstStyle/>
                    <a:p>
                      <a:pPr algn="l" fontAlgn="b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US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Administrative Allowances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US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US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US" sz="2000" b="1" i="0" u="sng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$          134.5 M 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US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4.8 M 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US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+3.7%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9E1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95089201"/>
                  </a:ext>
                </a:extLst>
              </a:tr>
              <a:tr h="310349">
                <a:tc>
                  <a:txBody>
                    <a:bodyPr/>
                    <a:lstStyle/>
                    <a:p>
                      <a:pPr algn="l" fontAlgn="b"/>
                      <a:endParaRPr lang="en-US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en-US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64008238"/>
                  </a:ext>
                </a:extLst>
              </a:tr>
              <a:tr h="448237">
                <a:tc>
                  <a:txBody>
                    <a:bodyPr/>
                    <a:lstStyle/>
                    <a:p>
                      <a:pPr algn="l" fontAlgn="b"/>
                      <a:r>
                        <a:rPr lang="en-US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Total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$3,140.5 M 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$222.6 M 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+7.6%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678834530"/>
                  </a:ext>
                </a:extLst>
              </a:tr>
            </a:tbl>
          </a:graphicData>
        </a:graphic>
      </p:graphicFrame>
      <p:sp>
        <p:nvSpPr>
          <p:cNvPr id="10" name="TextBox 9">
            <a:extLst>
              <a:ext uri="{FF2B5EF4-FFF2-40B4-BE49-F238E27FC236}">
                <a16:creationId xmlns:a16="http://schemas.microsoft.com/office/drawing/2014/main" id="{2277C4B6-9569-BD59-E86A-8744BA11A202}"/>
              </a:ext>
            </a:extLst>
          </p:cNvPr>
          <p:cNvSpPr txBox="1"/>
          <p:nvPr/>
        </p:nvSpPr>
        <p:spPr>
          <a:xfrm>
            <a:off x="3489157" y="5956630"/>
            <a:ext cx="7724275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800" b="0" i="0" u="none" strike="noStrike" baseline="0" dirty="0">
                <a:solidFill>
                  <a:srgbClr val="000000"/>
                </a:solidFill>
              </a:rPr>
              <a:t>*Excludes the portion of state appropriation allocated to the Hospital fund.</a:t>
            </a:r>
          </a:p>
          <a:p>
            <a:r>
              <a:rPr lang="en-US" sz="1800" b="0" i="0" u="none" strike="noStrike" baseline="0" dirty="0">
                <a:solidFill>
                  <a:srgbClr val="000000"/>
                </a:solidFill>
              </a:rPr>
              <a:t>  Note: Totals differ slightly from the sum of individual numbers due to rounding. </a:t>
            </a:r>
            <a:endParaRPr lang="en-US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845CE6-403F-EA48-BE30-2515D483D730}" type="slidenum">
              <a:rPr lang="en-US" smtClean="0"/>
              <a:t>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5655493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15049" y="136525"/>
            <a:ext cx="8235004" cy="1325563"/>
          </a:xfrm>
        </p:spPr>
        <p:txBody>
          <a:bodyPr>
            <a:normAutofit fontScale="90000"/>
          </a:bodyPr>
          <a:lstStyle/>
          <a:p>
            <a:pPr algn="ctr"/>
            <a:r>
              <a:rPr lang="en-US" sz="3600" dirty="0">
                <a:latin typeface="Arial Black" panose="020B0A04020102020204" pitchFamily="34" charset="0"/>
              </a:rPr>
              <a:t>Restricted Funds</a:t>
            </a:r>
            <a:br>
              <a:rPr lang="en-US" sz="3600" dirty="0">
                <a:latin typeface="Arial Black" panose="020B0A04020102020204" pitchFamily="34" charset="0"/>
              </a:rPr>
            </a:br>
            <a:r>
              <a:rPr lang="en-US" sz="2200" dirty="0">
                <a:latin typeface="Arial Black" panose="020B0A04020102020204" pitchFamily="34" charset="0"/>
              </a:rPr>
              <a:t>(Excluding Hospital) </a:t>
            </a:r>
            <a:br>
              <a:rPr lang="en-US" sz="3600" dirty="0">
                <a:latin typeface="Arial Black" panose="020B0A04020102020204" pitchFamily="34" charset="0"/>
              </a:rPr>
            </a:br>
            <a:endParaRPr lang="en-US" sz="3600" dirty="0">
              <a:latin typeface="Arial Black" panose="020B0A04020102020204" pitchFamily="34" charset="0"/>
            </a:endParaRPr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16939976"/>
              </p:ext>
            </p:extLst>
          </p:nvPr>
        </p:nvGraphicFramePr>
        <p:xfrm>
          <a:off x="3479359" y="1703776"/>
          <a:ext cx="8566746" cy="3566160"/>
        </p:xfrm>
        <a:graphic>
          <a:graphicData uri="http://schemas.openxmlformats.org/drawingml/2006/table">
            <a:tbl>
              <a:tblPr firstRow="1" bandRow="1">
                <a:tableStyleId>{3B4B98B0-60AC-42C2-AFA5-B58CD77FA1E5}</a:tableStyleId>
              </a:tblPr>
              <a:tblGrid>
                <a:gridCol w="3428566">
                  <a:extLst>
                    <a:ext uri="{9D8B030D-6E8A-4147-A177-3AD203B41FA5}">
                      <a16:colId xmlns:a16="http://schemas.microsoft.com/office/drawing/2014/main" val="2756336799"/>
                    </a:ext>
                  </a:extLst>
                </a:gridCol>
                <a:gridCol w="2569090">
                  <a:extLst>
                    <a:ext uri="{9D8B030D-6E8A-4147-A177-3AD203B41FA5}">
                      <a16:colId xmlns:a16="http://schemas.microsoft.com/office/drawing/2014/main" val="3553349617"/>
                    </a:ext>
                  </a:extLst>
                </a:gridCol>
                <a:gridCol w="2569090">
                  <a:extLst>
                    <a:ext uri="{9D8B030D-6E8A-4147-A177-3AD203B41FA5}">
                      <a16:colId xmlns:a16="http://schemas.microsoft.com/office/drawing/2014/main" val="2059838454"/>
                    </a:ext>
                  </a:extLst>
                </a:gridCol>
              </a:tblGrid>
              <a:tr h="323996"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>
                          <a:latin typeface="Arial Black" panose="020B0A04020102020204" pitchFamily="34" charset="0"/>
                          <a:ea typeface="Cambria" panose="02040503050406030204" pitchFamily="18" charset="0"/>
                        </a:rPr>
                        <a:t>Fund Type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2400" b="1" dirty="0">
                          <a:latin typeface="Arial Black" panose="020B0A04020102020204" pitchFamily="34" charset="0"/>
                          <a:ea typeface="Cambria" panose="02040503050406030204" pitchFamily="18" charset="0"/>
                        </a:rPr>
                        <a:t>FY27 Budget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>
                          <a:latin typeface="Arial Black" panose="020B0A04020102020204" pitchFamily="34" charset="0"/>
                          <a:ea typeface="Cambria" panose="02040503050406030204" pitchFamily="18" charset="0"/>
                        </a:rPr>
                        <a:t>Change from FY26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6689235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2400" b="1" dirty="0">
                          <a:latin typeface="+mn-lt"/>
                          <a:ea typeface="Cambria" panose="02040503050406030204" pitchFamily="18" charset="0"/>
                        </a:rPr>
                        <a:t>Sponsored Programs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2400" b="1" dirty="0">
                          <a:latin typeface="+mn-lt"/>
                          <a:ea typeface="Cambria" panose="02040503050406030204" pitchFamily="18" charset="0"/>
                        </a:rPr>
                        <a:t>$965.5 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2400" b="1" dirty="0">
                          <a:latin typeface="+mn-lt"/>
                          <a:ea typeface="Cambria" panose="02040503050406030204" pitchFamily="18" charset="0"/>
                        </a:rPr>
                        <a:t>-11.6%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9754312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2400" b="1" dirty="0">
                          <a:latin typeface="+mn-lt"/>
                          <a:ea typeface="Cambria" panose="02040503050406030204" pitchFamily="18" charset="0"/>
                        </a:rPr>
                        <a:t>Gift &amp; Endowment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2400" b="1" dirty="0">
                          <a:latin typeface="+mn-lt"/>
                          <a:ea typeface="Cambria" panose="02040503050406030204" pitchFamily="18" charset="0"/>
                        </a:rPr>
                        <a:t>$288.8 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2400" b="1" dirty="0">
                          <a:latin typeface="+mn-lt"/>
                          <a:ea typeface="Cambria" panose="02040503050406030204" pitchFamily="18" charset="0"/>
                        </a:rPr>
                        <a:t>-13.1%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2018264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2400" b="1" dirty="0">
                          <a:latin typeface="+mn-lt"/>
                          <a:ea typeface="Cambria" panose="02040503050406030204" pitchFamily="18" charset="0"/>
                        </a:rPr>
                        <a:t>Auxiliaries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2400" b="1" dirty="0">
                          <a:latin typeface="+mn-lt"/>
                          <a:ea typeface="Cambria" panose="02040503050406030204" pitchFamily="18" charset="0"/>
                        </a:rPr>
                        <a:t>$1,252.7 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2400" b="1" dirty="0">
                          <a:latin typeface="+mn-lt"/>
                          <a:ea typeface="Cambria" panose="02040503050406030204" pitchFamily="18" charset="0"/>
                        </a:rPr>
                        <a:t>+9.5%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6117636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2400" b="1" dirty="0">
                          <a:latin typeface="+mn-lt"/>
                          <a:ea typeface="Cambria" panose="02040503050406030204" pitchFamily="18" charset="0"/>
                        </a:rPr>
                        <a:t>Service Plans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2400" b="1" dirty="0">
                          <a:latin typeface="+mn-lt"/>
                          <a:ea typeface="Cambria" panose="02040503050406030204" pitchFamily="18" charset="0"/>
                        </a:rPr>
                        <a:t>$404.8 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2400" b="1" dirty="0">
                          <a:latin typeface="+mn-lt"/>
                          <a:ea typeface="Cambria" panose="02040503050406030204" pitchFamily="18" charset="0"/>
                        </a:rPr>
                        <a:t>+4.2%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8232242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2400" b="1" dirty="0">
                          <a:latin typeface="+mn-lt"/>
                          <a:ea typeface="Cambria" panose="02040503050406030204" pitchFamily="18" charset="0"/>
                        </a:rPr>
                        <a:t>Other </a:t>
                      </a:r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2400" b="1" dirty="0">
                          <a:latin typeface="+mn-lt"/>
                          <a:ea typeface="Cambria" panose="02040503050406030204" pitchFamily="18" charset="0"/>
                        </a:rPr>
                        <a:t>$81.7 M</a:t>
                      </a:r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2400" b="1" dirty="0">
                          <a:latin typeface="+mn-lt"/>
                          <a:ea typeface="Cambria" panose="02040503050406030204" pitchFamily="18" charset="0"/>
                        </a:rPr>
                        <a:t>+7.4%</a:t>
                      </a:r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94083343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2400" b="1" dirty="0">
                          <a:solidFill>
                            <a:schemeClr val="tx1"/>
                          </a:solidFill>
                          <a:latin typeface="+mn-lt"/>
                          <a:ea typeface="Cambria" panose="02040503050406030204" pitchFamily="18" charset="0"/>
                        </a:rPr>
                        <a:t>Total</a:t>
                      </a: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2400" b="1" dirty="0">
                          <a:solidFill>
                            <a:schemeClr val="tx1"/>
                          </a:solidFill>
                          <a:latin typeface="+mn-lt"/>
                          <a:ea typeface="Cambria" panose="02040503050406030204" pitchFamily="18" charset="0"/>
                        </a:rPr>
                        <a:t>$2,993.6 M</a:t>
                      </a: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2400" b="1" dirty="0">
                          <a:solidFill>
                            <a:schemeClr val="tx1"/>
                          </a:solidFill>
                          <a:latin typeface="+mn-lt"/>
                          <a:ea typeface="Cambria" panose="02040503050406030204" pitchFamily="18" charset="0"/>
                        </a:rPr>
                        <a:t>-1.3%</a:t>
                      </a: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3128965170"/>
                  </a:ext>
                </a:extLst>
              </a:tr>
            </a:tbl>
          </a:graphicData>
        </a:graphic>
      </p:graphicFrame>
      <p:pic>
        <p:nvPicPr>
          <p:cNvPr id="5" name="Picture 4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68" r="11275"/>
          <a:stretch/>
        </p:blipFill>
        <p:spPr>
          <a:xfrm>
            <a:off x="0" y="606286"/>
            <a:ext cx="2873829" cy="625171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E27CD78-8652-44CB-CC31-0A9921A37C94}"/>
              </a:ext>
            </a:extLst>
          </p:cNvPr>
          <p:cNvSpPr txBox="1"/>
          <p:nvPr/>
        </p:nvSpPr>
        <p:spPr>
          <a:xfrm>
            <a:off x="3384600" y="5276220"/>
            <a:ext cx="640033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>
                <a:solidFill>
                  <a:srgbClr val="000000"/>
                </a:solidFill>
              </a:rPr>
              <a:t> Note: Totals differ slightly from the sum of individual numbers due to rounding. </a:t>
            </a:r>
            <a:endParaRPr lang="en-US" sz="1200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AC64709D-E777-457F-8B9A-0B5112BFF5DE}"/>
              </a:ext>
            </a:extLst>
          </p:cNvPr>
          <p:cNvSpPr txBox="1"/>
          <p:nvPr/>
        </p:nvSpPr>
        <p:spPr>
          <a:xfrm>
            <a:off x="3461513" y="5756635"/>
            <a:ext cx="8176277" cy="461665"/>
          </a:xfrm>
          <a:prstGeom prst="rect">
            <a:avLst/>
          </a:prstGeom>
          <a:solidFill>
            <a:schemeClr val="accent1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pPr algn="ctr"/>
            <a:r>
              <a:rPr lang="en-US" sz="2400" dirty="0">
                <a:latin typeface="Arial" panose="020B0604020202020204" pitchFamily="34" charset="0"/>
                <a:ea typeface="Cambria" panose="02040503050406030204" pitchFamily="18" charset="0"/>
                <a:cs typeface="Arial" panose="020B0604020202020204" pitchFamily="34" charset="0"/>
              </a:rPr>
              <a:t>Sponsored Programs Account for 32% of Restricted Funds</a:t>
            </a: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845CE6-403F-EA48-BE30-2515D483D730}" type="slidenum">
              <a:rPr lang="en-US" smtClean="0"/>
              <a:t>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500675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820371" y="105200"/>
            <a:ext cx="10515600" cy="539557"/>
          </a:xfrm>
        </p:spPr>
        <p:txBody>
          <a:bodyPr>
            <a:noAutofit/>
          </a:bodyPr>
          <a:lstStyle/>
          <a:p>
            <a:pPr algn="ctr"/>
            <a:r>
              <a:rPr lang="en-US" sz="3600" spc="300" dirty="0">
                <a:latin typeface="Arial Black" panose="020B0A04020102020204" pitchFamily="34" charset="0"/>
              </a:rPr>
              <a:t>FY2027 – Budget By Unit</a:t>
            </a:r>
          </a:p>
        </p:txBody>
      </p:sp>
      <p:pic>
        <p:nvPicPr>
          <p:cNvPr id="12" name="Picture 11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41671" y="3610834"/>
            <a:ext cx="593558" cy="565364"/>
          </a:xfrm>
          <a:prstGeom prst="rect">
            <a:avLst/>
          </a:prstGeom>
        </p:spPr>
      </p:pic>
      <p:sp>
        <p:nvSpPr>
          <p:cNvPr id="9" name="Text Box 4"/>
          <p:cNvSpPr txBox="1">
            <a:spLocks noChangeArrowheads="1"/>
          </p:cNvSpPr>
          <p:nvPr/>
        </p:nvSpPr>
        <p:spPr bwMode="auto">
          <a:xfrm>
            <a:off x="0" y="689097"/>
            <a:ext cx="12192000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 eaLnBrk="0" hangingPunct="0"/>
            <a:r>
              <a:rPr lang="en-US" sz="2400" b="1" dirty="0">
                <a:latin typeface="Arial Black" panose="020B0A04020102020204" pitchFamily="34" charset="0"/>
              </a:rPr>
              <a:t>(Excluding State Fringe Benefits)</a:t>
            </a:r>
          </a:p>
        </p:txBody>
      </p:sp>
      <p:graphicFrame>
        <p:nvGraphicFramePr>
          <p:cNvPr id="10" name="Content Placeholder 3" descr="FY2023 Budget by Unit breakdown with UIUC, UIC, Hospital, UIS and USO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148959630"/>
              </p:ext>
            </p:extLst>
          </p:nvPr>
        </p:nvGraphicFramePr>
        <p:xfrm>
          <a:off x="448576" y="1156927"/>
          <a:ext cx="6375117" cy="553364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8" name="TextBox 7">
            <a:extLst>
              <a:ext uri="{FF2B5EF4-FFF2-40B4-BE49-F238E27FC236}">
                <a16:creationId xmlns:a16="http://schemas.microsoft.com/office/drawing/2014/main" id="{C935E724-6AC7-4B95-A01B-C1A1720B057D}"/>
              </a:ext>
            </a:extLst>
          </p:cNvPr>
          <p:cNvSpPr txBox="1"/>
          <p:nvPr/>
        </p:nvSpPr>
        <p:spPr>
          <a:xfrm>
            <a:off x="48567" y="3453456"/>
            <a:ext cx="924869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b="1" dirty="0">
                <a:ea typeface="Cambria" panose="02040503050406030204" pitchFamily="18" charset="0"/>
              </a:rPr>
              <a:t>Total </a:t>
            </a:r>
          </a:p>
          <a:p>
            <a:pPr algn="ctr"/>
            <a:r>
              <a:rPr lang="en-US" b="1" dirty="0">
                <a:ea typeface="Cambria" panose="02040503050406030204" pitchFamily="18" charset="0"/>
              </a:rPr>
              <a:t>Chicago</a:t>
            </a:r>
          </a:p>
          <a:p>
            <a:pPr algn="ctr"/>
            <a:r>
              <a:rPr lang="en-US" b="1" dirty="0">
                <a:ea typeface="Cambria" panose="02040503050406030204" pitchFamily="18" charset="0"/>
              </a:rPr>
              <a:t>51.2%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78D35EF0-BAFD-BA05-6295-1D06B569E6E6}"/>
              </a:ext>
            </a:extLst>
          </p:cNvPr>
          <p:cNvSpPr txBox="1"/>
          <p:nvPr/>
        </p:nvSpPr>
        <p:spPr>
          <a:xfrm>
            <a:off x="432726" y="6277302"/>
            <a:ext cx="4662762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100" dirty="0">
                <a:solidFill>
                  <a:srgbClr val="000000"/>
                </a:solidFill>
              </a:rPr>
              <a:t>Note: The individual percentages do not sum to 100% due to rounding.</a:t>
            </a:r>
            <a:endParaRPr lang="en-US" sz="1100" dirty="0"/>
          </a:p>
        </p:txBody>
      </p:sp>
      <p:pic>
        <p:nvPicPr>
          <p:cNvPr id="11" name="Picture 10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70549" y="4512651"/>
            <a:ext cx="593558" cy="565364"/>
          </a:xfrm>
          <a:prstGeom prst="rect">
            <a:avLst/>
          </a:prstGeom>
        </p:spPr>
      </p:pic>
      <p:pic>
        <p:nvPicPr>
          <p:cNvPr id="16" name="Picture 15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53250" y="3590977"/>
            <a:ext cx="481988" cy="648288"/>
          </a:xfrm>
          <a:prstGeom prst="rect">
            <a:avLst/>
          </a:prstGeom>
        </p:spPr>
      </p:pic>
      <p:pic>
        <p:nvPicPr>
          <p:cNvPr id="17" name="Picture 16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89019" y="5696927"/>
            <a:ext cx="556699" cy="659423"/>
          </a:xfrm>
          <a:prstGeom prst="rect">
            <a:avLst/>
          </a:prstGeom>
        </p:spPr>
      </p:pic>
      <p:cxnSp>
        <p:nvCxnSpPr>
          <p:cNvPr id="18" name="Straight Connector 17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>
            <a:off x="4778041" y="6168903"/>
            <a:ext cx="752573" cy="73245"/>
          </a:xfrm>
          <a:prstGeom prst="line">
            <a:avLst/>
          </a:prstGeom>
          <a:ln w="63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4" name="Left Brace 3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1028281" y="2709016"/>
            <a:ext cx="344405" cy="2368999"/>
          </a:xfrm>
          <a:prstGeom prst="leftBrace">
            <a:avLst/>
          </a:prstGeom>
          <a:ln>
            <a:solidFill>
              <a:srgbClr val="FF0000"/>
            </a:solidFill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aphicFrame>
        <p:nvGraphicFramePr>
          <p:cNvPr id="2" name="Table 6">
            <a:extLst>
              <a:ext uri="{FF2B5EF4-FFF2-40B4-BE49-F238E27FC236}">
                <a16:creationId xmlns:a16="http://schemas.microsoft.com/office/drawing/2014/main" id="{C3A6F46D-638E-4416-AF34-9A521BBF3F5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62298935"/>
              </p:ext>
            </p:extLst>
          </p:nvPr>
        </p:nvGraphicFramePr>
        <p:xfrm>
          <a:off x="7621556" y="2108725"/>
          <a:ext cx="4171900" cy="340539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39699">
                  <a:extLst>
                    <a:ext uri="{9D8B030D-6E8A-4147-A177-3AD203B41FA5}">
                      <a16:colId xmlns:a16="http://schemas.microsoft.com/office/drawing/2014/main" val="1972140679"/>
                    </a:ext>
                  </a:extLst>
                </a:gridCol>
                <a:gridCol w="2632201">
                  <a:extLst>
                    <a:ext uri="{9D8B030D-6E8A-4147-A177-3AD203B41FA5}">
                      <a16:colId xmlns:a16="http://schemas.microsoft.com/office/drawing/2014/main" val="1601061918"/>
                    </a:ext>
                  </a:extLst>
                </a:gridCol>
              </a:tblGrid>
              <a:tr h="653069">
                <a:tc>
                  <a:txBody>
                    <a:bodyPr/>
                    <a:lstStyle/>
                    <a:p>
                      <a:r>
                        <a:rPr lang="en-US" b="1" dirty="0">
                          <a:latin typeface="Arial Black" panose="020B0A04020102020204" pitchFamily="34" charset="0"/>
                          <a:ea typeface="Cambria" panose="02040503050406030204" pitchFamily="18" charset="0"/>
                        </a:rPr>
                        <a:t>Unit</a:t>
                      </a:r>
                    </a:p>
                  </a:txBody>
                  <a:tcPr>
                    <a:solidFill>
                      <a:schemeClr val="accent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b="1" dirty="0">
                          <a:latin typeface="Arial Black" panose="020B0A04020102020204" pitchFamily="34" charset="0"/>
                          <a:ea typeface="Cambria" panose="02040503050406030204" pitchFamily="18" charset="0"/>
                        </a:rPr>
                        <a:t>Total Budget</a:t>
                      </a:r>
                    </a:p>
                    <a:p>
                      <a:pPr algn="r"/>
                      <a:r>
                        <a:rPr lang="en-US" b="1" dirty="0">
                          <a:latin typeface="Arial Black" panose="020B0A04020102020204" pitchFamily="34" charset="0"/>
                          <a:ea typeface="Cambria" panose="02040503050406030204" pitchFamily="18" charset="0"/>
                        </a:rPr>
                        <a:t>FY27</a:t>
                      </a:r>
                    </a:p>
                  </a:txBody>
                  <a:tcPr>
                    <a:solidFill>
                      <a:schemeClr val="accent1">
                        <a:lumMod val="5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1158013"/>
                  </a:ext>
                </a:extLst>
              </a:tr>
              <a:tr h="458721">
                <a:tc>
                  <a:txBody>
                    <a:bodyPr/>
                    <a:lstStyle/>
                    <a:p>
                      <a:r>
                        <a:rPr lang="en-US" b="1" dirty="0">
                          <a:latin typeface="Arial Black" panose="020B0A04020102020204" pitchFamily="34" charset="0"/>
                          <a:ea typeface="Cambria" panose="02040503050406030204" pitchFamily="18" charset="0"/>
                        </a:rPr>
                        <a:t>UIUC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b="1" dirty="0">
                          <a:latin typeface="Arial Black" panose="020B0A04020102020204" pitchFamily="34" charset="0"/>
                          <a:ea typeface="Cambria" panose="02040503050406030204" pitchFamily="18" charset="0"/>
                        </a:rPr>
                        <a:t>$3,170.0 M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4192761"/>
                  </a:ext>
                </a:extLst>
              </a:tr>
              <a:tr h="458721">
                <a:tc>
                  <a:txBody>
                    <a:bodyPr/>
                    <a:lstStyle/>
                    <a:p>
                      <a:r>
                        <a:rPr lang="en-US" b="1" dirty="0">
                          <a:latin typeface="Arial Black" panose="020B0A04020102020204" pitchFamily="34" charset="0"/>
                          <a:ea typeface="Cambria" panose="02040503050406030204" pitchFamily="18" charset="0"/>
                        </a:rPr>
                        <a:t>UIC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b="1" dirty="0">
                          <a:latin typeface="Arial Black" panose="020B0A04020102020204" pitchFamily="34" charset="0"/>
                          <a:ea typeface="Cambria" panose="02040503050406030204" pitchFamily="18" charset="0"/>
                        </a:rPr>
                        <a:t>$2,412.6 M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68226348"/>
                  </a:ext>
                </a:extLst>
              </a:tr>
              <a:tr h="458721">
                <a:tc>
                  <a:txBody>
                    <a:bodyPr/>
                    <a:lstStyle/>
                    <a:p>
                      <a:r>
                        <a:rPr lang="en-US" b="1" dirty="0">
                          <a:latin typeface="Arial Black" panose="020B0A04020102020204" pitchFamily="34" charset="0"/>
                          <a:ea typeface="Cambria" panose="02040503050406030204" pitchFamily="18" charset="0"/>
                        </a:rPr>
                        <a:t>Hospital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b="1" dirty="0">
                          <a:latin typeface="Arial Black" panose="020B0A04020102020204" pitchFamily="34" charset="0"/>
                          <a:ea typeface="Cambria" panose="02040503050406030204" pitchFamily="18" charset="0"/>
                        </a:rPr>
                        <a:t>$1,496.5 M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66517919"/>
                  </a:ext>
                </a:extLst>
              </a:tr>
              <a:tr h="458721">
                <a:tc>
                  <a:txBody>
                    <a:bodyPr/>
                    <a:lstStyle/>
                    <a:p>
                      <a:r>
                        <a:rPr lang="en-US" b="1" dirty="0">
                          <a:latin typeface="Arial Black" panose="020B0A04020102020204" pitchFamily="34" charset="0"/>
                          <a:ea typeface="Cambria" panose="02040503050406030204" pitchFamily="18" charset="0"/>
                        </a:rPr>
                        <a:t>UIS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b="1" dirty="0">
                          <a:latin typeface="Arial Black" panose="020B0A04020102020204" pitchFamily="34" charset="0"/>
                          <a:ea typeface="Cambria" panose="02040503050406030204" pitchFamily="18" charset="0"/>
                        </a:rPr>
                        <a:t>$107.4 M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50001431"/>
                  </a:ext>
                </a:extLst>
              </a:tr>
              <a:tr h="458721">
                <a:tc>
                  <a:txBody>
                    <a:bodyPr/>
                    <a:lstStyle/>
                    <a:p>
                      <a:r>
                        <a:rPr lang="en-US" b="1" dirty="0">
                          <a:latin typeface="Arial Black" panose="020B0A04020102020204" pitchFamily="34" charset="0"/>
                          <a:ea typeface="Cambria" panose="02040503050406030204" pitchFamily="18" charset="0"/>
                        </a:rPr>
                        <a:t>USO</a:t>
                      </a:r>
                      <a:endParaRPr lang="en-US" b="1" baseline="30000" dirty="0">
                        <a:latin typeface="Arial Black" panose="020B0A04020102020204" pitchFamily="34" charset="0"/>
                        <a:ea typeface="Cambria" panose="020405030504060302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b="1" dirty="0">
                          <a:latin typeface="Arial Black" panose="020B0A04020102020204" pitchFamily="34" charset="0"/>
                          <a:ea typeface="Cambria" panose="02040503050406030204" pitchFamily="18" charset="0"/>
                        </a:rPr>
                        <a:t>$444.0 M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15333030"/>
                  </a:ext>
                </a:extLst>
              </a:tr>
              <a:tr h="458721">
                <a:tc>
                  <a:txBody>
                    <a:bodyPr/>
                    <a:lstStyle/>
                    <a:p>
                      <a:r>
                        <a:rPr lang="en-US" b="1" dirty="0">
                          <a:latin typeface="Arial Black" panose="020B0A04020102020204" pitchFamily="34" charset="0"/>
                          <a:ea typeface="Cambria" panose="02040503050406030204" pitchFamily="18" charset="0"/>
                        </a:rPr>
                        <a:t>TOTAL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b="1" dirty="0">
                          <a:latin typeface="Arial Black" panose="020B0A04020102020204" pitchFamily="34" charset="0"/>
                          <a:ea typeface="Cambria" panose="02040503050406030204" pitchFamily="18" charset="0"/>
                        </a:rPr>
                        <a:t>$7,630.6 M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79543964"/>
                  </a:ext>
                </a:extLst>
              </a:tr>
            </a:tbl>
          </a:graphicData>
        </a:graphic>
      </p:graphicFrame>
      <p:sp>
        <p:nvSpPr>
          <p:cNvPr id="5" name="TextBox 4">
            <a:extLst>
              <a:ext uri="{FF2B5EF4-FFF2-40B4-BE49-F238E27FC236}">
                <a16:creationId xmlns:a16="http://schemas.microsoft.com/office/drawing/2014/main" id="{EB5E11A8-FBD0-2C0E-16A1-3BB676F24FE0}"/>
              </a:ext>
            </a:extLst>
          </p:cNvPr>
          <p:cNvSpPr txBox="1"/>
          <p:nvPr/>
        </p:nvSpPr>
        <p:spPr>
          <a:xfrm>
            <a:off x="7621556" y="5575175"/>
            <a:ext cx="4121868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100" dirty="0">
                <a:solidFill>
                  <a:srgbClr val="000000"/>
                </a:solidFill>
              </a:rPr>
              <a:t>Note: Totals differ slightly from the sum of individual numbers due to rounding.</a:t>
            </a:r>
            <a:endParaRPr lang="en-US" sz="1100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845CE6-403F-EA48-BE30-2515D483D730}" type="slidenum">
              <a:rPr lang="en-US" smtClean="0"/>
              <a:t>10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687184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820371" y="105200"/>
            <a:ext cx="10515600" cy="539557"/>
          </a:xfrm>
        </p:spPr>
        <p:txBody>
          <a:bodyPr>
            <a:noAutofit/>
          </a:bodyPr>
          <a:lstStyle/>
          <a:p>
            <a:pPr algn="ctr"/>
            <a:r>
              <a:rPr lang="en-US" sz="3600" spc="300" dirty="0">
                <a:latin typeface="Arial Black" panose="020B0A04020102020204" pitchFamily="34" charset="0"/>
              </a:rPr>
              <a:t>FY2027 – Tuition By University</a:t>
            </a:r>
          </a:p>
        </p:txBody>
      </p:sp>
      <p:pic>
        <p:nvPicPr>
          <p:cNvPr id="12" name="Picture 11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41671" y="3610834"/>
            <a:ext cx="593558" cy="565364"/>
          </a:xfrm>
          <a:prstGeom prst="rect">
            <a:avLst/>
          </a:prstGeom>
        </p:spPr>
      </p:pic>
      <p:sp>
        <p:nvSpPr>
          <p:cNvPr id="9" name="Text Box 4"/>
          <p:cNvSpPr txBox="1">
            <a:spLocks noChangeArrowheads="1"/>
          </p:cNvSpPr>
          <p:nvPr/>
        </p:nvSpPr>
        <p:spPr bwMode="auto">
          <a:xfrm>
            <a:off x="-452761" y="849130"/>
            <a:ext cx="12192000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en-US" sz="3200" b="1" dirty="0">
                <a:latin typeface="Arial Black" panose="020B0A04020102020204" pitchFamily="34" charset="0"/>
              </a:rPr>
              <a:t>TOTAL $1.76 Billion</a:t>
            </a:r>
          </a:p>
          <a:p>
            <a:pPr algn="ctr" eaLnBrk="0" hangingPunct="0"/>
            <a:endParaRPr lang="en-US" sz="1600" b="1" dirty="0">
              <a:latin typeface="Georgia" panose="02040502050405020303" pitchFamily="18" charset="0"/>
            </a:endParaRPr>
          </a:p>
        </p:txBody>
      </p:sp>
      <p:graphicFrame>
        <p:nvGraphicFramePr>
          <p:cNvPr id="10" name="Content Placeholder 3" descr="FY2023 Tuition by University at a total of $1.48 billion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974482094"/>
              </p:ext>
            </p:extLst>
          </p:nvPr>
        </p:nvGraphicFramePr>
        <p:xfrm>
          <a:off x="2024010" y="1064605"/>
          <a:ext cx="7597880" cy="607472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845CE6-403F-EA48-BE30-2515D483D730}" type="slidenum">
              <a:rPr lang="en-US" smtClean="0"/>
              <a:t>11</a:t>
            </a:fld>
            <a:endParaRPr lang="en-US" dirty="0"/>
          </a:p>
        </p:txBody>
      </p:sp>
      <p:pic>
        <p:nvPicPr>
          <p:cNvPr id="11" name="Picture 10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13259" y="3045470"/>
            <a:ext cx="593558" cy="565364"/>
          </a:xfrm>
          <a:prstGeom prst="rect">
            <a:avLst/>
          </a:prstGeom>
        </p:spPr>
      </p:pic>
      <p:pic>
        <p:nvPicPr>
          <p:cNvPr id="16" name="Picture 15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41948" y="3184297"/>
            <a:ext cx="481988" cy="648288"/>
          </a:xfrm>
          <a:prstGeom prst="rect">
            <a:avLst/>
          </a:prstGeom>
        </p:spPr>
      </p:pic>
      <p:pic>
        <p:nvPicPr>
          <p:cNvPr id="17" name="Picture 16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38764" y="4989593"/>
            <a:ext cx="556699" cy="6594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33291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0" y="0"/>
            <a:ext cx="12192000" cy="1325563"/>
          </a:xfrm>
        </p:spPr>
        <p:txBody>
          <a:bodyPr>
            <a:normAutofit/>
          </a:bodyPr>
          <a:lstStyle/>
          <a:p>
            <a:pPr algn="ctr"/>
            <a:r>
              <a:rPr lang="en-US" sz="3600" dirty="0">
                <a:latin typeface="Arial Black" panose="020B0A04020102020204" pitchFamily="34" charset="0"/>
              </a:rPr>
              <a:t>Budget By Expense Category</a:t>
            </a:r>
            <a:br>
              <a:rPr lang="en-US" sz="3600" dirty="0">
                <a:latin typeface="Arial Black" panose="020B0A04020102020204" pitchFamily="34" charset="0"/>
              </a:rPr>
            </a:br>
            <a:r>
              <a:rPr lang="en-US" sz="2800" dirty="0">
                <a:latin typeface="Arial Black" panose="020B0A04020102020204" pitchFamily="34" charset="0"/>
              </a:rPr>
              <a:t>Total $7,630.6 M</a:t>
            </a:r>
            <a:endParaRPr lang="en-US" sz="3600" dirty="0">
              <a:latin typeface="Arial Black" panose="020B0A04020102020204" pitchFamily="34" charset="0"/>
            </a:endParaRPr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10276729"/>
              </p:ext>
            </p:extLst>
          </p:nvPr>
        </p:nvGraphicFramePr>
        <p:xfrm>
          <a:off x="1866962" y="1315486"/>
          <a:ext cx="7769362" cy="501043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309266">
                  <a:extLst>
                    <a:ext uri="{9D8B030D-6E8A-4147-A177-3AD203B41FA5}">
                      <a16:colId xmlns:a16="http://schemas.microsoft.com/office/drawing/2014/main" val="2923840619"/>
                    </a:ext>
                  </a:extLst>
                </a:gridCol>
                <a:gridCol w="2402154">
                  <a:extLst>
                    <a:ext uri="{9D8B030D-6E8A-4147-A177-3AD203B41FA5}">
                      <a16:colId xmlns:a16="http://schemas.microsoft.com/office/drawing/2014/main" val="3550144421"/>
                    </a:ext>
                  </a:extLst>
                </a:gridCol>
                <a:gridCol w="2057942">
                  <a:extLst>
                    <a:ext uri="{9D8B030D-6E8A-4147-A177-3AD203B41FA5}">
                      <a16:colId xmlns:a16="http://schemas.microsoft.com/office/drawing/2014/main" val="4263026180"/>
                    </a:ext>
                  </a:extLst>
                </a:gridCol>
              </a:tblGrid>
              <a:tr h="1108342"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Cambria" panose="02040503050406030204" pitchFamily="18" charset="0"/>
                        </a:rPr>
                        <a:t>Category</a:t>
                      </a:r>
                    </a:p>
                  </a:txBody>
                  <a:tcPr anchor="ctr">
                    <a:solidFill>
                      <a:schemeClr val="accent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Cambria" panose="02040503050406030204" pitchFamily="18" charset="0"/>
                        </a:rPr>
                        <a:t>FY2027</a:t>
                      </a:r>
                    </a:p>
                    <a:p>
                      <a:pPr algn="ctr"/>
                      <a:r>
                        <a:rPr lang="en-US" sz="2400" b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Cambria" panose="02040503050406030204" pitchFamily="18" charset="0"/>
                        </a:rPr>
                        <a:t>Amount  </a:t>
                      </a:r>
                    </a:p>
                  </a:txBody>
                  <a:tcPr anchor="ctr">
                    <a:solidFill>
                      <a:schemeClr val="accent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libri" panose="020F0502020204030204" pitchFamily="34" charset="0"/>
                          <a:ea typeface="Cambria" panose="02040503050406030204" pitchFamily="18" charset="0"/>
                          <a:cs typeface="Calibri" panose="020F0502020204030204" pitchFamily="34" charset="0"/>
                        </a:rPr>
                        <a:t>Percent of</a:t>
                      </a:r>
                      <a:r>
                        <a:rPr lang="en-US" sz="2400" b="1" baseline="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libri" panose="020F0502020204030204" pitchFamily="34" charset="0"/>
                          <a:ea typeface="Cambria" panose="02040503050406030204" pitchFamily="18" charset="0"/>
                          <a:cs typeface="Calibri" panose="020F0502020204030204" pitchFamily="34" charset="0"/>
                        </a:rPr>
                        <a:t> Total</a:t>
                      </a:r>
                      <a:endParaRPr lang="en-US" sz="24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 panose="020F0502020204030204" pitchFamily="34" charset="0"/>
                        <a:ea typeface="Cambria" panose="02040503050406030204" pitchFamily="18" charset="0"/>
                        <a:cs typeface="Calibri" panose="020F0502020204030204" pitchFamily="34" charset="0"/>
                      </a:endParaRPr>
                    </a:p>
                  </a:txBody>
                  <a:tcPr anchor="ctr">
                    <a:solidFill>
                      <a:schemeClr val="accent1">
                        <a:lumMod val="5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86142021"/>
                  </a:ext>
                </a:extLst>
              </a:tr>
              <a:tr h="615826">
                <a:tc>
                  <a:txBody>
                    <a:bodyPr/>
                    <a:lstStyle/>
                    <a:p>
                      <a:r>
                        <a:rPr lang="en-US" sz="2400" b="1" dirty="0">
                          <a:latin typeface="+mn-lt"/>
                          <a:ea typeface="Cambria" panose="02040503050406030204" pitchFamily="18" charset="0"/>
                        </a:rPr>
                        <a:t>Salaries &amp; Benefits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2400" b="1" dirty="0">
                          <a:latin typeface="+mn-lt"/>
                          <a:ea typeface="Cambria" panose="02040503050406030204" pitchFamily="18" charset="0"/>
                        </a:rPr>
                        <a:t>$3,764.0</a:t>
                      </a:r>
                      <a:r>
                        <a:rPr lang="en-US" sz="2400" b="1" baseline="0" dirty="0">
                          <a:latin typeface="+mn-lt"/>
                          <a:ea typeface="Cambria" panose="02040503050406030204" pitchFamily="18" charset="0"/>
                        </a:rPr>
                        <a:t> M</a:t>
                      </a:r>
                      <a:endParaRPr lang="en-US" sz="2400" b="1" dirty="0">
                        <a:latin typeface="+mn-lt"/>
                        <a:ea typeface="Cambria" panose="020405030504060302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2400" b="1" dirty="0">
                          <a:latin typeface="+mn-lt"/>
                          <a:ea typeface="Cambria" panose="02040503050406030204" pitchFamily="18" charset="0"/>
                        </a:rPr>
                        <a:t>49.3%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71464409"/>
                  </a:ext>
                </a:extLst>
              </a:tr>
              <a:tr h="776358">
                <a:tc>
                  <a:txBody>
                    <a:bodyPr/>
                    <a:lstStyle/>
                    <a:p>
                      <a:r>
                        <a:rPr lang="en-US" sz="2400" b="1" dirty="0">
                          <a:latin typeface="+mn-lt"/>
                          <a:ea typeface="Cambria" panose="02040503050406030204" pitchFamily="18" charset="0"/>
                        </a:rPr>
                        <a:t>Supplies,</a:t>
                      </a:r>
                      <a:r>
                        <a:rPr lang="en-US" sz="2400" b="1" baseline="0" dirty="0">
                          <a:latin typeface="+mn-lt"/>
                          <a:ea typeface="Cambria" panose="02040503050406030204" pitchFamily="18" charset="0"/>
                        </a:rPr>
                        <a:t> Services, Equipment</a:t>
                      </a:r>
                      <a:endParaRPr lang="en-US" sz="2400" b="1" dirty="0">
                        <a:latin typeface="+mn-lt"/>
                        <a:ea typeface="Cambria" panose="020405030504060302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2400" b="1" dirty="0">
                          <a:latin typeface="+mn-lt"/>
                          <a:ea typeface="Cambria" panose="02040503050406030204" pitchFamily="18" charset="0"/>
                        </a:rPr>
                        <a:t>$2,852.3 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2400" b="1" dirty="0">
                          <a:latin typeface="+mn-lt"/>
                          <a:ea typeface="Cambria" panose="02040503050406030204" pitchFamily="18" charset="0"/>
                        </a:rPr>
                        <a:t>37.4%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30535700"/>
                  </a:ext>
                </a:extLst>
              </a:tr>
              <a:tr h="615826">
                <a:tc>
                  <a:txBody>
                    <a:bodyPr/>
                    <a:lstStyle/>
                    <a:p>
                      <a:r>
                        <a:rPr lang="en-US" sz="2400" b="1" dirty="0">
                          <a:latin typeface="+mn-lt"/>
                          <a:ea typeface="Cambria" panose="02040503050406030204" pitchFamily="18" charset="0"/>
                        </a:rPr>
                        <a:t>Scholarships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2400" b="1" dirty="0">
                          <a:latin typeface="+mn-lt"/>
                          <a:ea typeface="Cambria" panose="02040503050406030204" pitchFamily="18" charset="0"/>
                        </a:rPr>
                        <a:t>$486.2 M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2400" b="1" dirty="0">
                          <a:latin typeface="+mn-lt"/>
                          <a:ea typeface="Cambria" panose="02040503050406030204" pitchFamily="18" charset="0"/>
                        </a:rPr>
                        <a:t>6.4%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3797636"/>
                  </a:ext>
                </a:extLst>
              </a:tr>
              <a:tr h="615826">
                <a:tc>
                  <a:txBody>
                    <a:bodyPr/>
                    <a:lstStyle/>
                    <a:p>
                      <a:r>
                        <a:rPr lang="en-US" sz="2400" b="1" dirty="0">
                          <a:latin typeface="+mn-lt"/>
                          <a:ea typeface="Cambria" panose="02040503050406030204" pitchFamily="18" charset="0"/>
                        </a:rPr>
                        <a:t>Utilities/Maintenance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2400" b="1" dirty="0">
                          <a:latin typeface="+mn-lt"/>
                          <a:ea typeface="Cambria" panose="02040503050406030204" pitchFamily="18" charset="0"/>
                        </a:rPr>
                        <a:t>$259.9 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2400" b="1" dirty="0">
                          <a:latin typeface="+mn-lt"/>
                          <a:ea typeface="Cambria" panose="02040503050406030204" pitchFamily="18" charset="0"/>
                        </a:rPr>
                        <a:t>3.4%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19859177"/>
                  </a:ext>
                </a:extLst>
              </a:tr>
              <a:tr h="615826">
                <a:tc>
                  <a:txBody>
                    <a:bodyPr/>
                    <a:lstStyle/>
                    <a:p>
                      <a:r>
                        <a:rPr lang="en-US" sz="2400" b="1" dirty="0">
                          <a:latin typeface="+mn-lt"/>
                          <a:ea typeface="Cambria" panose="02040503050406030204" pitchFamily="18" charset="0"/>
                        </a:rPr>
                        <a:t>Debt</a:t>
                      </a:r>
                      <a:r>
                        <a:rPr lang="en-US" sz="2400" b="1" baseline="0" dirty="0">
                          <a:latin typeface="+mn-lt"/>
                          <a:ea typeface="Cambria" panose="02040503050406030204" pitchFamily="18" charset="0"/>
                        </a:rPr>
                        <a:t> Service</a:t>
                      </a:r>
                      <a:endParaRPr lang="en-US" sz="2400" b="1" dirty="0">
                        <a:latin typeface="+mn-lt"/>
                        <a:ea typeface="Cambria" panose="020405030504060302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2400" b="1" dirty="0">
                          <a:latin typeface="+mn-lt"/>
                          <a:ea typeface="Cambria" panose="02040503050406030204" pitchFamily="18" charset="0"/>
                        </a:rPr>
                        <a:t>$99.1 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2400" b="1" dirty="0">
                          <a:latin typeface="+mn-lt"/>
                          <a:ea typeface="Cambria" panose="02040503050406030204" pitchFamily="18" charset="0"/>
                        </a:rPr>
                        <a:t>1.3%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5039111"/>
                  </a:ext>
                </a:extLst>
              </a:tr>
              <a:tr h="615826">
                <a:tc>
                  <a:txBody>
                    <a:bodyPr/>
                    <a:lstStyle/>
                    <a:p>
                      <a:r>
                        <a:rPr lang="en-US" sz="2400" b="1" dirty="0">
                          <a:latin typeface="+mn-lt"/>
                          <a:ea typeface="Cambria" panose="02040503050406030204" pitchFamily="18" charset="0"/>
                        </a:rPr>
                        <a:t>Transfer</a:t>
                      </a:r>
                      <a:r>
                        <a:rPr lang="en-US" sz="2400" b="1" baseline="0" dirty="0">
                          <a:latin typeface="+mn-lt"/>
                          <a:ea typeface="Cambria" panose="02040503050406030204" pitchFamily="18" charset="0"/>
                        </a:rPr>
                        <a:t> to Capital</a:t>
                      </a:r>
                      <a:endParaRPr lang="en-US" sz="2400" b="1" dirty="0">
                        <a:latin typeface="+mn-lt"/>
                        <a:ea typeface="Cambria" panose="020405030504060302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2400" b="1" dirty="0">
                          <a:latin typeface="+mn-lt"/>
                          <a:ea typeface="Cambria" panose="02040503050406030204" pitchFamily="18" charset="0"/>
                        </a:rPr>
                        <a:t>$169.1 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2400" b="1" dirty="0">
                          <a:latin typeface="+mn-lt"/>
                          <a:ea typeface="Cambria" panose="02040503050406030204" pitchFamily="18" charset="0"/>
                        </a:rPr>
                        <a:t>2.2%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0166702"/>
                  </a:ext>
                </a:extLst>
              </a:tr>
            </a:tbl>
          </a:graphicData>
        </a:graphic>
      </p:graphicFrame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845CE6-403F-EA48-BE30-2515D483D730}" type="slidenum">
              <a:rPr lang="en-US" smtClean="0"/>
              <a:t>12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8175925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F22ECA27-FB4D-41DE-8AAE-6F9AE11E6FA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4061012" cy="6858000"/>
          </a:xfrm>
          <a:prstGeom prst="rect">
            <a:avLst/>
          </a:prstGeom>
        </p:spPr>
      </p:pic>
      <p:sp>
        <p:nvSpPr>
          <p:cNvPr id="3" name="Title 2">
            <a:extLst>
              <a:ext uri="{FF2B5EF4-FFF2-40B4-BE49-F238E27FC236}">
                <a16:creationId xmlns:a16="http://schemas.microsoft.com/office/drawing/2014/main" id="{9376E729-E7CB-42BA-98DA-0628081D8DA3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838200" y="-1325563"/>
            <a:ext cx="10515600" cy="1325563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dirty="0"/>
              <a:t>Questions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9CC35F21-816F-4FB4-8F7F-082C80A1B50D}"/>
              </a:ext>
            </a:extLst>
          </p:cNvPr>
          <p:cNvSpPr txBox="1"/>
          <p:nvPr/>
        </p:nvSpPr>
        <p:spPr>
          <a:xfrm>
            <a:off x="5965794" y="2734322"/>
            <a:ext cx="427015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b="1" dirty="0">
                <a:latin typeface="Arial Black" panose="020B0A04020102020204" pitchFamily="34" charset="0"/>
              </a:rPr>
              <a:t>Questions</a:t>
            </a:r>
          </a:p>
        </p:txBody>
      </p:sp>
    </p:spTree>
    <p:extLst>
      <p:ext uri="{BB962C8B-B14F-4D97-AF65-F5344CB8AC3E}">
        <p14:creationId xmlns:p14="http://schemas.microsoft.com/office/powerpoint/2010/main" val="1824736836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TLMARKERSHAPE" val="OTL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TLMARKERSHAPE" val="OTL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TLMARKERSHAPE" val="OTL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TLMARKERSHAPE" val="OTL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TLMARKERSHAPE" val="OTL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TLMARKERSHAPE" val="OTL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TLMARKERSHAPE" val="OTL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TLMARKERSHAPE" val="OTL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TLMARKERSHAPE" val="OTL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TLMARKERSHAPE" val="OTL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TLMARKERSHAPE" val="OTL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TLMARKERSHAPE" val="OTL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TLMARKERSHAPE" val="OTL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TLMARKERSHAPE" val="OTL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TLMARKERSHAPE" val="OTL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TLMARKERSHAPE" val="OTL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TLMARKERSHAPE" val="OTL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TLMARKERSHAPE" val="OTL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TLMARKERSHAPE" val="OTL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TLMARKERSHAPE" val="OTL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System">
  <a:themeElements>
    <a:clrScheme name="UI System 1">
      <a:dk1>
        <a:srgbClr val="131F11"/>
      </a:dk1>
      <a:lt1>
        <a:srgbClr val="FFFFFF"/>
      </a:lt1>
      <a:dk2>
        <a:srgbClr val="242852"/>
      </a:dk2>
      <a:lt2>
        <a:srgbClr val="E8E9EA"/>
      </a:lt2>
      <a:accent1>
        <a:srgbClr val="0556AC"/>
      </a:accent1>
      <a:accent2>
        <a:srgbClr val="2040D1"/>
      </a:accent2>
      <a:accent3>
        <a:srgbClr val="297FD5"/>
      </a:accent3>
      <a:accent4>
        <a:srgbClr val="7F8FA9"/>
      </a:accent4>
      <a:accent5>
        <a:srgbClr val="5AA2AE"/>
      </a:accent5>
      <a:accent6>
        <a:srgbClr val="9D90A0"/>
      </a:accent6>
      <a:hlink>
        <a:srgbClr val="517FB7"/>
      </a:hlink>
      <a:folHlink>
        <a:srgbClr val="3EBBF0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ystem2018-template" id="{8A552260-A253-BC45-A09C-93DDB43630E6}" vid="{D268F7F8-4C2B-C34D-AB3D-D0263FD2705E}"/>
    </a:ext>
  </a:extLst>
</a:theme>
</file>

<file path=ppt/theme/theme3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1_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10842</TotalTime>
  <Words>699</Words>
  <Application>Microsoft Office PowerPoint</Application>
  <PresentationFormat>Widescreen</PresentationFormat>
  <Paragraphs>194</Paragraphs>
  <Slides>13</Slides>
  <Notes>12</Notes>
  <HiddenSlides>0</HiddenSlides>
  <MMClips>0</MMClips>
  <ScaleCrop>false</ScaleCrop>
  <HeadingPairs>
    <vt:vector size="6" baseType="variant">
      <vt:variant>
        <vt:lpstr>Fonts Used</vt:lpstr>
      </vt:variant>
      <vt:variant>
        <vt:i4>12</vt:i4>
      </vt:variant>
      <vt:variant>
        <vt:lpstr>Theme</vt:lpstr>
      </vt:variant>
      <vt:variant>
        <vt:i4>4</vt:i4>
      </vt:variant>
      <vt:variant>
        <vt:lpstr>Slide Titles</vt:lpstr>
      </vt:variant>
      <vt:variant>
        <vt:i4>13</vt:i4>
      </vt:variant>
    </vt:vector>
  </HeadingPairs>
  <TitlesOfParts>
    <vt:vector size="29" baseType="lpstr">
      <vt:lpstr>Arial</vt:lpstr>
      <vt:lpstr>Arial Black</vt:lpstr>
      <vt:lpstr>Avenir Book</vt:lpstr>
      <vt:lpstr>Avenir Heavy</vt:lpstr>
      <vt:lpstr>Bookman Old Style</vt:lpstr>
      <vt:lpstr>Calibri</vt:lpstr>
      <vt:lpstr>Calibri Light</vt:lpstr>
      <vt:lpstr>Cambria</vt:lpstr>
      <vt:lpstr>Georgia</vt:lpstr>
      <vt:lpstr>Montserrat</vt:lpstr>
      <vt:lpstr>Tahoma</vt:lpstr>
      <vt:lpstr>Times New Roman</vt:lpstr>
      <vt:lpstr>Office Theme</vt:lpstr>
      <vt:lpstr>System</vt:lpstr>
      <vt:lpstr>Custom Design</vt:lpstr>
      <vt:lpstr>1_Custom Design</vt:lpstr>
      <vt:lpstr>FY 2027 Operations Budget Summary</vt:lpstr>
      <vt:lpstr>Budget Development Framework</vt:lpstr>
      <vt:lpstr>FY2027 Budget Development</vt:lpstr>
      <vt:lpstr>Budget Planning Process</vt:lpstr>
      <vt:lpstr>FY2027 vs. FY2026</vt:lpstr>
      <vt:lpstr>Budget Comprises Four Types of Funds</vt:lpstr>
      <vt:lpstr>Diversified Sources of Revenue</vt:lpstr>
      <vt:lpstr>Unrestricted Funds </vt:lpstr>
      <vt:lpstr>Restricted Funds (Excluding Hospital)  </vt:lpstr>
      <vt:lpstr>FY2027 – Budget By Unit</vt:lpstr>
      <vt:lpstr>FY2027 – Tuition By University</vt:lpstr>
      <vt:lpstr>Budget By Expense Category Total $7,630.6 M</vt:lpstr>
      <vt:lpstr>Questions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Ghosh, Avijit</dc:creator>
  <cp:lastModifiedBy>Kanekal, Dhruv (Student Worker)</cp:lastModifiedBy>
  <cp:revision>102</cp:revision>
  <cp:lastPrinted>2024-09-17T18:13:22Z</cp:lastPrinted>
  <dcterms:created xsi:type="dcterms:W3CDTF">2020-10-18T17:22:16Z</dcterms:created>
  <dcterms:modified xsi:type="dcterms:W3CDTF">2026-09-09T19:46:23Z</dcterms:modified>
</cp:coreProperties>
</file>