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0" r:id="rId1"/>
  </p:sldMasterIdLst>
  <p:notesMasterIdLst>
    <p:notesMasterId r:id="rId15"/>
  </p:notesMasterIdLst>
  <p:sldIdLst>
    <p:sldId id="265" r:id="rId2"/>
    <p:sldId id="561" r:id="rId3"/>
    <p:sldId id="573" r:id="rId4"/>
    <p:sldId id="590" r:id="rId5"/>
    <p:sldId id="581" r:id="rId6"/>
    <p:sldId id="589" r:id="rId7"/>
    <p:sldId id="580" r:id="rId8"/>
    <p:sldId id="572" r:id="rId9"/>
    <p:sldId id="585" r:id="rId10"/>
    <p:sldId id="586" r:id="rId11"/>
    <p:sldId id="588" r:id="rId12"/>
    <p:sldId id="587" r:id="rId13"/>
    <p:sldId id="286" r:id="rId14"/>
  </p:sldIdLst>
  <p:sldSz cx="12192000" cy="6858000"/>
  <p:notesSz cx="6858000" cy="9144000"/>
  <p:embeddedFontLst>
    <p:embeddedFont>
      <p:font typeface="Lato" panose="020F0502020204030203" pitchFamily="34" charset="0"/>
      <p:regular r:id="rId16"/>
      <p:bold r:id="rId17"/>
      <p:italic r:id="rId18"/>
      <p:boldItalic r:id="rId19"/>
    </p:embeddedFont>
    <p:embeddedFont>
      <p:font typeface="Oswald" panose="00000500000000000000" pitchFamily="2" charset="0"/>
      <p:regular r:id="rId20"/>
      <p:bold r:id="rId2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guide id="3" pos="2112" userDrawn="1">
          <p15:clr>
            <a:srgbClr val="A4A3A4"/>
          </p15:clr>
        </p15:guide>
        <p15:guide id="4" pos="5568" userDrawn="1">
          <p15:clr>
            <a:srgbClr val="A4A3A4"/>
          </p15:clr>
        </p15:guide>
        <p15:guide id="5" orient="horz" pos="1008" userDrawn="1">
          <p15:clr>
            <a:srgbClr val="A4A3A4"/>
          </p15:clr>
        </p15:guide>
        <p15:guide id="6" orient="horz" pos="3312" userDrawn="1">
          <p15:clr>
            <a:srgbClr val="A4A3A4"/>
          </p15:clr>
        </p15:guide>
        <p15:guide id="7" orient="horz" pos="2736" userDrawn="1">
          <p15:clr>
            <a:srgbClr val="A4A3A4"/>
          </p15:clr>
        </p15:guide>
        <p15:guide id="8" orient="horz" pos="432" userDrawn="1">
          <p15:clr>
            <a:srgbClr val="A4A3A4"/>
          </p15:clr>
        </p15:guide>
        <p15:guide id="9" pos="4992" userDrawn="1">
          <p15:clr>
            <a:srgbClr val="A4A3A4"/>
          </p15:clr>
        </p15:guide>
        <p15:guide id="10" orient="horz" pos="4008" userDrawn="1">
          <p15:clr>
            <a:srgbClr val="A4A3A4"/>
          </p15:clr>
        </p15:guide>
        <p15:guide id="11" pos="4416" userDrawn="1">
          <p15:clr>
            <a:srgbClr val="A4A3A4"/>
          </p15:clr>
        </p15:guide>
        <p15:guide id="12" pos="6144" userDrawn="1">
          <p15:clr>
            <a:srgbClr val="A4A3A4"/>
          </p15:clr>
        </p15:guide>
        <p15:guide id="13" pos="6720" userDrawn="1">
          <p15:clr>
            <a:srgbClr val="A4A3A4"/>
          </p15:clr>
        </p15:guide>
        <p15:guide id="14" pos="7296" userDrawn="1">
          <p15:clr>
            <a:srgbClr val="A4A3A4"/>
          </p15:clr>
        </p15:guide>
        <p15:guide id="15" pos="3264" userDrawn="1">
          <p15:clr>
            <a:srgbClr val="A4A3A4"/>
          </p15:clr>
        </p15:guide>
        <p15:guide id="16" pos="2664" userDrawn="1">
          <p15:clr>
            <a:srgbClr val="A4A3A4"/>
          </p15:clr>
        </p15:guide>
        <p15:guide id="17" pos="1536" userDrawn="1">
          <p15:clr>
            <a:srgbClr val="A4A3A4"/>
          </p15:clr>
        </p15:guide>
        <p15:guide id="18" pos="960" userDrawn="1">
          <p15:clr>
            <a:srgbClr val="A4A3A4"/>
          </p15:clr>
        </p15:guide>
        <p15:guide id="19" pos="384" userDrawn="1">
          <p15:clr>
            <a:srgbClr val="A4A3A4"/>
          </p15:clr>
        </p15:guide>
        <p15:guide id="20" orient="horz" pos="1584" userDrawn="1">
          <p15:clr>
            <a:srgbClr val="A4A3A4"/>
          </p15:clr>
        </p15:guide>
        <p15:guide id="21" orient="horz" pos="1872" userDrawn="1">
          <p15:clr>
            <a:srgbClr val="A4A3A4"/>
          </p15:clr>
        </p15:guide>
        <p15:guide id="22" orient="horz" pos="37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AFC7"/>
    <a:srgbClr val="13294B"/>
    <a:srgbClr val="0455A4"/>
    <a:srgbClr val="003366"/>
    <a:srgbClr val="A5A8AA"/>
    <a:srgbClr val="5E6669"/>
    <a:srgbClr val="E8E9EA"/>
    <a:srgbClr val="D3D4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35" autoAdjust="0"/>
    <p:restoredTop sz="69153" autoAdjust="0"/>
  </p:normalViewPr>
  <p:slideViewPr>
    <p:cSldViewPr snapToGrid="0">
      <p:cViewPr>
        <p:scale>
          <a:sx n="60" d="100"/>
          <a:sy n="60" d="100"/>
        </p:scale>
        <p:origin x="566" y="34"/>
      </p:cViewPr>
      <p:guideLst>
        <p:guide orient="horz" pos="2136"/>
        <p:guide pos="3840"/>
        <p:guide pos="2112"/>
        <p:guide pos="5568"/>
        <p:guide orient="horz" pos="1008"/>
        <p:guide orient="horz" pos="3312"/>
        <p:guide orient="horz" pos="2736"/>
        <p:guide orient="horz" pos="432"/>
        <p:guide pos="4992"/>
        <p:guide orient="horz" pos="4008"/>
        <p:guide pos="4416"/>
        <p:guide pos="6144"/>
        <p:guide pos="6720"/>
        <p:guide pos="7296"/>
        <p:guide pos="3264"/>
        <p:guide pos="2664"/>
        <p:guide pos="1536"/>
        <p:guide pos="960"/>
        <p:guide pos="384"/>
        <p:guide orient="horz" pos="1584"/>
        <p:guide orient="horz" pos="1872"/>
        <p:guide orient="horz" pos="372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3FBF1E-68C0-2049-BE19-F6F803156715}" type="datetimeFigureOut">
              <a:rPr lang="en-US" smtClean="0"/>
              <a:t>11-09-26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E2BC33-3734-8C48-86B4-B6A32637DC68}" type="slidenum">
              <a:rPr lang="en-US" smtClean="0"/>
              <a:t>‹#›</a:t>
            </a:fld>
            <a:endParaRPr lang="en-US"/>
          </a:p>
        </p:txBody>
      </p:sp>
    </p:spTree>
    <p:extLst>
      <p:ext uri="{BB962C8B-B14F-4D97-AF65-F5344CB8AC3E}">
        <p14:creationId xmlns:p14="http://schemas.microsoft.com/office/powerpoint/2010/main" val="2682705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44FE0-3FFD-F996-95A5-A8D3E90CC4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C6258E-2BA3-A888-7878-50F4B9B3F3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C52156-D5BF-8C36-E2B4-95FDC94F52BB}"/>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Thank you, Chairman Ruiz.</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At this time, I would like to introduce our treasurer, HOWARD ENGLE.</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Also:</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Chancellor and Vice President CHARLES ISBELL JR. from Urbana-Champaign;</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Chancellor and Vice President MARIE LYNN MIRANDA from Chicago;</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And Chancellor and Vice President JANET GOOCH from Springfield.</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the other university officers and staff:</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University Counsel SCOTT RICE;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Vice President/Chief Financial Officer and Comptroller PAUL ELLINGER;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Executive Vice President and Vice President for Academic Affairs NICHOLAS JONES;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Vice President for Economic Development and Innovation JAY WALSH;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Vice President of External Relations and Communications ADRIENNE NAZON;</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And Secretary of the Board of Trustees and the University JEFFREY STEIN.</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Representing the University Senates Conference, LINDA MOORHOUSE, Suzanne and William Allen Distinguished Professor in Music, Urbana-Champaign.</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Representing the Urbana-Champaign Senate, SHAWN GILMORE, teaching assistant professor, Department of English, Urbana, and vice-chair, Urbana-Champaign Senate Executive Committee.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Representing the Springfield Senate, LYNN FISHER, chair, Department of Sociology and Anthropology, professor of anthropology, Springfield.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Representing the Academic Professional Staff, Chaya (KHAH-YU] Sandler, senior academic advisor and experiential learning coordinator, Department of Agricultural and Consumer Economics, Urbana-Champaign.</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Also joining via the livestream and representing the Chicago Senate, KRISTA JONES, clinical associate professor and director of the regional nursing program.</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At our meetings this year, I’ve talked to you, our trustees, the board about the people and initiatives that are the power of this dynamic university system — our incredible universities and their remarkable faculty, staff and the many ways our work rolls out far beyond our campuses and makes a difference in the lives of people in Illinois.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Today, I want to talk about why this matters so much and how it works, all over Illinois.</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00ED88B-DD47-9992-24F0-47044CC1F177}"/>
              </a:ext>
            </a:extLst>
          </p:cNvPr>
          <p:cNvSpPr>
            <a:spLocks noGrp="1"/>
          </p:cNvSpPr>
          <p:nvPr>
            <p:ph type="sldNum" sz="quarter" idx="5"/>
          </p:nvPr>
        </p:nvSpPr>
        <p:spPr/>
        <p:txBody>
          <a:bodyPr/>
          <a:lstStyle/>
          <a:p>
            <a:fld id="{8BE2BC33-3734-8C48-86B4-B6A32637DC68}" type="slidenum">
              <a:rPr lang="en-US" smtClean="0"/>
              <a:t>1</a:t>
            </a:fld>
            <a:endParaRPr lang="en-US" dirty="0"/>
          </a:p>
        </p:txBody>
      </p:sp>
    </p:spTree>
    <p:extLst>
      <p:ext uri="{BB962C8B-B14F-4D97-AF65-F5344CB8AC3E}">
        <p14:creationId xmlns:p14="http://schemas.microsoft.com/office/powerpoint/2010/main" val="822235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68CBE-EBD2-787D-A55A-3737DF9DB2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69ECB0-3030-56B4-ECA9-254EC73AF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C3CA28-5138-CF3C-C97A-1AA7A046DB16}"/>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Just over 10 years ago, the Board of Trustees approved the Strategic Framework we’ve used as our compass for the past decade.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The framework was the product of a collaborative process that pulled together ideas from across a range of stakeholders. We identified key outcomes we deemed vital to achieve and core areas on which we should focus where we could make a real difference.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 won’t cover the entirety of the framework, but to touch on a handful of the high points, we committed to making certain that access and affordability drove our decision making.</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wanted to make certain this education was a realistic possibility for students from across our state, to make sure our enrollment reflects Illinois and to make absolutely certain our students could earn degrees without carrying the crushing weight of deep debt.</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pledged to help build a healthy future for Illinois and the Midwest — meaning a strong economy, a healthy population, and a resilient, vibrant society.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set out to make sure we built on our long tradition of producing research and scholarship that impacts our state, the region, this country and the world.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also promised to highlight the centrality of the humanities and arts in the human experience.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we vowed to make sure this university system was equipped to take on the challenges of the years ahead.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committed to be part of something big — bigger than any one of us or any single institution, but powered by all of us and each of our incredible universities.</a:t>
            </a:r>
          </a:p>
        </p:txBody>
      </p:sp>
      <p:sp>
        <p:nvSpPr>
          <p:cNvPr id="4" name="Slide Number Placeholder 3">
            <a:extLst>
              <a:ext uri="{FF2B5EF4-FFF2-40B4-BE49-F238E27FC236}">
                <a16:creationId xmlns:a16="http://schemas.microsoft.com/office/drawing/2014/main" id="{62A60BD2-3286-6C77-1C5F-AD0CD7B2F7C9}"/>
              </a:ext>
            </a:extLst>
          </p:cNvPr>
          <p:cNvSpPr>
            <a:spLocks noGrp="1"/>
          </p:cNvSpPr>
          <p:nvPr>
            <p:ph type="sldNum" sz="quarter" idx="5"/>
          </p:nvPr>
        </p:nvSpPr>
        <p:spPr/>
        <p:txBody>
          <a:bodyPr/>
          <a:lstStyle/>
          <a:p>
            <a:fld id="{8BE2BC33-3734-8C48-86B4-B6A32637DC68}" type="slidenum">
              <a:rPr lang="en-US" smtClean="0"/>
              <a:t>2</a:t>
            </a:fld>
            <a:endParaRPr lang="en-US" dirty="0"/>
          </a:p>
        </p:txBody>
      </p:sp>
    </p:spTree>
    <p:extLst>
      <p:ext uri="{BB962C8B-B14F-4D97-AF65-F5344CB8AC3E}">
        <p14:creationId xmlns:p14="http://schemas.microsoft.com/office/powerpoint/2010/main" val="1900011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629DA-2F4B-5CCC-2EF3-E0D3B578D3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A2D6F0-9D53-91C7-DD21-E37072A8DB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40E10A-2C8A-FABA-1BB3-95EDF266A400}"/>
              </a:ext>
            </a:extLst>
          </p:cNvPr>
          <p:cNvSpPr>
            <a:spLocks noGrp="1"/>
          </p:cNvSpPr>
          <p:nvPr>
            <p:ph type="body" idx="1"/>
          </p:nvPr>
        </p:nvSpPr>
        <p:spPr/>
        <p:txBody>
          <a:bodyPr/>
          <a:lstStyle/>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Now, I have more to say today, but before I go any further, let me assure you … it worked!</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We have the data to prove it, and you can see some of it right there on the slide.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Our enrollment is now well over 102,000 and up almost 26% over the past decade.</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Our research spending has grown to $1.53 billion, up 59% over that period.</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Our operating budget has reached $9.6 billion, 70% more.</a:t>
            </a:r>
          </a:p>
          <a:p>
            <a:pPr marL="171450" indent="-171450">
              <a:buFont typeface="Arial" panose="020B0604020202020204" pitchFamily="34" charset="0"/>
              <a:buChar char="•"/>
            </a:pPr>
            <a:endParaRPr lang="en-US" sz="12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We’ve substantially grown our delivery of health care and our capacity to deliver it — UI Health’s budget has grown an incredible 150% to $1.5 billion.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 </a:t>
            </a:r>
          </a:p>
          <a:p>
            <a:pPr marL="171450" indent="-171450">
              <a:buFont typeface="Arial" panose="020B0604020202020204" pitchFamily="34" charset="0"/>
              <a:buChar char="•"/>
            </a:pPr>
            <a:r>
              <a:rPr lang="en-US" sz="1200" b="0" i="0" kern="1200" dirty="0">
                <a:solidFill>
                  <a:schemeClr val="tx1"/>
                </a:solidFill>
                <a:effectLst/>
                <a:latin typeface="+mn-lt"/>
                <a:ea typeface="+mn-ea"/>
                <a:cs typeface="+mn-cs"/>
              </a:rPr>
              <a:t>And, from our most recent study, our economic impact to the state as a whole sits at $24.9 billion a year – that’s up an incredible 79% since 2016. We’ve grown that impact by $11 billion in about a decade.</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137DC81-1F25-C3E5-0AB7-D7E8A7CBB1B2}"/>
              </a:ext>
            </a:extLst>
          </p:cNvPr>
          <p:cNvSpPr>
            <a:spLocks noGrp="1"/>
          </p:cNvSpPr>
          <p:nvPr>
            <p:ph type="sldNum" sz="quarter" idx="5"/>
          </p:nvPr>
        </p:nvSpPr>
        <p:spPr/>
        <p:txBody>
          <a:bodyPr/>
          <a:lstStyle/>
          <a:p>
            <a:fld id="{8BE2BC33-3734-8C48-86B4-B6A32637DC68}" type="slidenum">
              <a:rPr lang="en-US" smtClean="0"/>
              <a:t>3</a:t>
            </a:fld>
            <a:endParaRPr lang="en-US" dirty="0"/>
          </a:p>
        </p:txBody>
      </p:sp>
    </p:spTree>
    <p:extLst>
      <p:ext uri="{BB962C8B-B14F-4D97-AF65-F5344CB8AC3E}">
        <p14:creationId xmlns:p14="http://schemas.microsoft.com/office/powerpoint/2010/main" val="1466306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AD347-CFBC-8823-BDEE-E24019EA09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AA85C5-3C35-EEED-73B8-1CFCE8EEB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24D9B-022D-B05B-7ABB-228A215EC3C6}"/>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Right now, a new academic year is beginning, with the return of our students to our campuses. Amazing things will happen in their lives and the life of the U of I System over the next 12 months.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know this because amazing, impactful things happen across this system every year. It never stops.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Soon we’ll release our annual report for the academic year that just wrapped up. And you’ll be able to see and read about just a small fraction of the efforts and progress that can happen over the course of a year.</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Today I’ll give you an advance look and take you around Illinois, giving you just a taste of what we do individually and collectively.</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Today I want to tell you a story about a year in the life of this one-of-a-kind university system.</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FCC3EFFB-66F2-D39C-47AC-B828CC767AE2}"/>
              </a:ext>
            </a:extLst>
          </p:cNvPr>
          <p:cNvSpPr>
            <a:spLocks noGrp="1"/>
          </p:cNvSpPr>
          <p:nvPr>
            <p:ph type="sldNum" sz="quarter" idx="5"/>
          </p:nvPr>
        </p:nvSpPr>
        <p:spPr/>
        <p:txBody>
          <a:bodyPr/>
          <a:lstStyle/>
          <a:p>
            <a:fld id="{8BE2BC33-3734-8C48-86B4-B6A32637DC68}" type="slidenum">
              <a:rPr lang="en-US" smtClean="0"/>
              <a:t>4</a:t>
            </a:fld>
            <a:endParaRPr lang="en-US" dirty="0"/>
          </a:p>
        </p:txBody>
      </p:sp>
    </p:spTree>
    <p:extLst>
      <p:ext uri="{BB962C8B-B14F-4D97-AF65-F5344CB8AC3E}">
        <p14:creationId xmlns:p14="http://schemas.microsoft.com/office/powerpoint/2010/main" val="23164317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4A625-3A61-3F8A-EF6A-39F0562ED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C18EB2-07DB-9F38-A853-B046155B01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FC43D8-65BC-2A86-45FA-B20591FB56F1}"/>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Collectively, the U of I System is Illinois’ engine for research, innovation and discovery — and has been for more than a century.</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You almost certainly know the story and the incredible history of the Morrow Plots here in Urbana-Champaign. For 150 years now, the science conducted there has truly changed the way Americans farm.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But you might know less about the Forbes Biological Station near Havana, part of the University of Illinois Urbana-Champaign Natural History Survey.</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It opened in 1894 and has long been a hub of ecological research. This includes monitoring the populations of ducks and geese on the Illinois and Mississippi rivers and giving us a vital window into the health of the state’s two largest rivers and the entire Mississippi Flyway — all while training the next generations of scientists.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You can look all over the U of I System and find a similar track record of performance, in this case committed to biodiversity, dating back many, many decades.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That history provides a long road that leads to today — and tomorrow.</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Through UIC’s membership in the National Science Foundation’s Great Lakes Regional I-Corps Hub, researchers are now commercializing an early-warning sensor that detects airborne viruses before they spread — a guard against the next pandemic and for farmers trying to detect livestock diseases.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Here in central Illinois, the work of the Illinois Fermentation and Agriculture Biomanufacturing Tech Hub to scale up biomanufacturing is paying off in the development of an ecosystem for the industry: growing partnerships with manufacturers, workforce development, and training for students.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in 2025 UIS students led the first statewide nest survey of ospreys, confirming that research conducted at the university has helped increase the number of breeding pairs from 16 to 90 over the course of a decade.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Ospreys were once common in Illinois but are now considered a threatened species in the state. This work could one day help reverse that course.</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670443B-F465-A2BD-7E61-EFE3D6505BDB}"/>
              </a:ext>
            </a:extLst>
          </p:cNvPr>
          <p:cNvSpPr>
            <a:spLocks noGrp="1"/>
          </p:cNvSpPr>
          <p:nvPr>
            <p:ph type="sldNum" sz="quarter" idx="5"/>
          </p:nvPr>
        </p:nvSpPr>
        <p:spPr/>
        <p:txBody>
          <a:bodyPr/>
          <a:lstStyle/>
          <a:p>
            <a:fld id="{8BE2BC33-3734-8C48-86B4-B6A32637DC68}" type="slidenum">
              <a:rPr lang="en-US" smtClean="0"/>
              <a:t>5</a:t>
            </a:fld>
            <a:endParaRPr lang="en-US" dirty="0"/>
          </a:p>
        </p:txBody>
      </p:sp>
    </p:spTree>
    <p:extLst>
      <p:ext uri="{BB962C8B-B14F-4D97-AF65-F5344CB8AC3E}">
        <p14:creationId xmlns:p14="http://schemas.microsoft.com/office/powerpoint/2010/main" val="3736307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70168-381A-7DE7-BB41-BC36F3E99A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3488A-8413-17AB-70ED-F9FEC04C03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F93522-4204-9F44-5847-B4EB38BE1715}"/>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Now let’s turn to the far South Side of Chicago and a major project you’ve already heard a great deal about, the Illinois Quantum &amp; Microelectronics Park.</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The park is led by Urbana-Champaign in conjunction with an incredible team of universities, national labs, the state government and private industry.</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Over the past year, the park has transformed, growing from open fields and a vision to buildings and a roster of partners we’re incredibly proud to have. It will be one of the largest quantum computing sites in the world.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the Urbana-Champaign’s Discovery Partners Institute is a key part of this bid to build  Illinois’ tech future.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DPI has educated well over 6,000 people since its inception — K-12 students, adult learners, our own students and others seeking technical education and the kind of training that will open doors for them and develop the workforce of the future.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Now, over the past year, DPI has begun working to advance responsible AI and computing through interdisciplinary research, prepare people to thrive in this new world, and use partnerships to deploy AI-driven innovation for economic and societal impact.</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UIC is a longstanding member of the Chicago Biomedical Consortium, a network of academic and research institutions across the Midwest working in collaboration to turn pioneering science into companies and to commercialize discoveries.</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371F34F-B7CF-C7A3-271A-B62B6BD7DBAB}"/>
              </a:ext>
            </a:extLst>
          </p:cNvPr>
          <p:cNvSpPr>
            <a:spLocks noGrp="1"/>
          </p:cNvSpPr>
          <p:nvPr>
            <p:ph type="sldNum" sz="quarter" idx="5"/>
          </p:nvPr>
        </p:nvSpPr>
        <p:spPr/>
        <p:txBody>
          <a:bodyPr/>
          <a:lstStyle/>
          <a:p>
            <a:fld id="{8BE2BC33-3734-8C48-86B4-B6A32637DC68}" type="slidenum">
              <a:rPr lang="en-US" smtClean="0"/>
              <a:t>6</a:t>
            </a:fld>
            <a:endParaRPr lang="en-US" dirty="0"/>
          </a:p>
        </p:txBody>
      </p:sp>
    </p:spTree>
    <p:extLst>
      <p:ext uri="{BB962C8B-B14F-4D97-AF65-F5344CB8AC3E}">
        <p14:creationId xmlns:p14="http://schemas.microsoft.com/office/powerpoint/2010/main" val="723928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FE79C-2D18-943B-C80D-C2A7E24A95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5A5840-DF3A-F2F7-CA4A-2478F42E7C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3DE9A7-33AB-4561-5061-89514B916DD0}"/>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Our Illinois Innovation Network and its system of hubs is one of the best examples of the U of I System at work across Illinois.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IIN provides space and expertise for small businesses and entrepreneurs and brings researchers together to help solve regional challenges.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Just one example from this past year: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Innovate Springfield, UIS’s IIN hub for innovation and entrepreneurship, and the Southern Illinois University School of Medicine agreed to work together for the next 10 years to promote and provide access to facilities that support biomedical, biochemical and chemical research.</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Entrepreneurs and small research teams will be able to lease space, participate in educational workshops and engage in networking opportunities — all helping grow the state capital’s biomedical research and innovation ecosystem.</a:t>
            </a:r>
          </a:p>
          <a:p>
            <a:pPr marL="228600" lvl="0" indent="-22860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E6158FD-7A0C-3896-DBD6-6925609EF340}"/>
              </a:ext>
            </a:extLst>
          </p:cNvPr>
          <p:cNvSpPr>
            <a:spLocks noGrp="1"/>
          </p:cNvSpPr>
          <p:nvPr>
            <p:ph type="sldNum" sz="quarter" idx="5"/>
          </p:nvPr>
        </p:nvSpPr>
        <p:spPr/>
        <p:txBody>
          <a:bodyPr/>
          <a:lstStyle/>
          <a:p>
            <a:fld id="{8BE2BC33-3734-8C48-86B4-B6A32637DC68}" type="slidenum">
              <a:rPr lang="en-US" smtClean="0"/>
              <a:t>7</a:t>
            </a:fld>
            <a:endParaRPr lang="en-US" dirty="0"/>
          </a:p>
        </p:txBody>
      </p:sp>
    </p:spTree>
    <p:extLst>
      <p:ext uri="{BB962C8B-B14F-4D97-AF65-F5344CB8AC3E}">
        <p14:creationId xmlns:p14="http://schemas.microsoft.com/office/powerpoint/2010/main" val="1297071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8B6D5-546E-A518-EFA3-D35F88E452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0EB34C-66E4-BA1B-3766-146F9F289D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E9D0F-BFB4-3318-A55F-09ABD4FF4C15}"/>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The U of I System is focused on health care, but also the wellbeing of Illinoisans.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UI Health sees more than 1.5 million patient visits a year.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The Mile Square Health Centers add more than 162,000 visits. And UIC's dental clinics, more than 154,000.</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Those are more than numbers – they’re people, whose lives are better because they have access to health care and health education through the U of I System.</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Work is also happening across the U of I System to support better health through nutrition — this includes our research to support agriculture and improve production to help feed the world, but also research like that conducted here in Urbana into potential benefits of dietary changes for treating liver cancer, and the ongoing work of Illinois Extension all over the state and our Mile Square Clinics across Chicagoland to help families better understand how to maintain healthy diets.</a:t>
            </a:r>
          </a:p>
        </p:txBody>
      </p:sp>
      <p:sp>
        <p:nvSpPr>
          <p:cNvPr id="4" name="Slide Number Placeholder 3">
            <a:extLst>
              <a:ext uri="{FF2B5EF4-FFF2-40B4-BE49-F238E27FC236}">
                <a16:creationId xmlns:a16="http://schemas.microsoft.com/office/drawing/2014/main" id="{6DBF503D-5CC9-1297-B830-FEBC961786C0}"/>
              </a:ext>
            </a:extLst>
          </p:cNvPr>
          <p:cNvSpPr>
            <a:spLocks noGrp="1"/>
          </p:cNvSpPr>
          <p:nvPr>
            <p:ph type="sldNum" sz="quarter" idx="5"/>
          </p:nvPr>
        </p:nvSpPr>
        <p:spPr/>
        <p:txBody>
          <a:bodyPr/>
          <a:lstStyle/>
          <a:p>
            <a:fld id="{8BE2BC33-3734-8C48-86B4-B6A32637DC68}" type="slidenum">
              <a:rPr lang="en-US" smtClean="0"/>
              <a:t>8</a:t>
            </a:fld>
            <a:endParaRPr lang="en-US" dirty="0"/>
          </a:p>
        </p:txBody>
      </p:sp>
    </p:spTree>
    <p:extLst>
      <p:ext uri="{BB962C8B-B14F-4D97-AF65-F5344CB8AC3E}">
        <p14:creationId xmlns:p14="http://schemas.microsoft.com/office/powerpoint/2010/main" val="2463092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A024E-AFBD-340F-E545-304DB60521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4BE2AC-0C52-83C4-7707-03C33A74A5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B79053-4D8F-4B1C-4182-0C99EF6323D5}"/>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Across the system, we understand why the arts and humanities matter and how they serve to improve and enrich cultures and our society, and help us understand each other and the world we live in — a world that is changing rapidly in ways that can be difficult to understand.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At UIC, the nationally recognized Crossing </a:t>
            </a:r>
            <a:r>
              <a:rPr lang="en-US" sz="1200" kern="1200" dirty="0" err="1">
                <a:solidFill>
                  <a:schemeClr val="tx1"/>
                </a:solidFill>
                <a:effectLst/>
                <a:latin typeface="+mn-lt"/>
                <a:ea typeface="+mn-ea"/>
                <a:cs typeface="+mn-cs"/>
              </a:rPr>
              <a:t>Latinidades</a:t>
            </a:r>
            <a:r>
              <a:rPr lang="en-US" sz="1200" kern="1200" dirty="0">
                <a:solidFill>
                  <a:schemeClr val="tx1"/>
                </a:solidFill>
                <a:effectLst/>
                <a:latin typeface="+mn-lt"/>
                <a:ea typeface="+mn-ea"/>
                <a:cs typeface="+mn-cs"/>
              </a:rPr>
              <a:t> initiative is building the next generation of Latino humanities scholars.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Classically trained violinist Yona Stamatis leads the UIS music program with a simple belief at its core: The arts are a powerful force for good that creates more empathetic and engaged citizens.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Urbana-Champaign alumnus Daniel Kraus this year won a Pulit­zer Prize for his novel, “</a:t>
            </a:r>
            <a:r>
              <a:rPr lang="en-US" sz="1200" i="1" kern="1200" dirty="0">
                <a:solidFill>
                  <a:schemeClr val="tx1"/>
                </a:solidFill>
                <a:effectLst/>
                <a:latin typeface="+mn-lt"/>
                <a:ea typeface="+mn-ea"/>
                <a:cs typeface="+mn-cs"/>
              </a:rPr>
              <a:t>Angel Down</a:t>
            </a:r>
            <a:r>
              <a:rPr lang="en-US" sz="1200" kern="1200" dirty="0">
                <a:solidFill>
                  <a:schemeClr val="tx1"/>
                </a:solidFill>
                <a:effectLst/>
                <a:latin typeface="+mn-lt"/>
                <a:ea typeface="+mn-ea"/>
                <a:cs typeface="+mn-cs"/>
              </a:rPr>
              <a:t>.” Kraus’ ambitious writing style helps drive his compelling story, which provides an intimate, very human examination of the terror and grief brought on by war.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also continue to invest as a system in this important work. Just a few weeks ago we announced the third round of the Presidential Initiative to Celebrate the Impact of the Arts &amp; Humanities, committing up to $1.2 million over three years to advance innovative work.</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404C4C7-E2D1-2DBB-E128-70BCA46D983B}"/>
              </a:ext>
            </a:extLst>
          </p:cNvPr>
          <p:cNvSpPr>
            <a:spLocks noGrp="1"/>
          </p:cNvSpPr>
          <p:nvPr>
            <p:ph type="sldNum" sz="quarter" idx="5"/>
          </p:nvPr>
        </p:nvSpPr>
        <p:spPr/>
        <p:txBody>
          <a:bodyPr/>
          <a:lstStyle/>
          <a:p>
            <a:fld id="{8BE2BC33-3734-8C48-86B4-B6A32637DC68}" type="slidenum">
              <a:rPr lang="en-US" smtClean="0"/>
              <a:t>9</a:t>
            </a:fld>
            <a:endParaRPr lang="en-US"/>
          </a:p>
        </p:txBody>
      </p:sp>
    </p:spTree>
    <p:extLst>
      <p:ext uri="{BB962C8B-B14F-4D97-AF65-F5344CB8AC3E}">
        <p14:creationId xmlns:p14="http://schemas.microsoft.com/office/powerpoint/2010/main" val="2647292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CDD539-C23C-E53D-FCCF-D2AD99FE0F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033CEE-2782-CAFC-5E90-0CE3F40DCA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489D4-BF48-5981-3E51-BEA6188F78F3}"/>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The scale and reach of the U of I System are unlike anything else in Illinois. We work in and for communities across the state.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For example: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Beginning last year, the U of I System began working with the Lake County Regional Office of Education 34 to take the Illinois Virtual School and Academy statewide.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IVSA now offers solutions for schools all over the state that lack resources and creates access to education otherwise not possible for many K-12 students, particularly in rural and under-resourced districts. This can mean access to basic courses as well as AP classes.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In just two short years, we are already helping over 2,000 students annually.</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IVSA has just begun a new partnership with Urbana-Champaign to offer new courses.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While you’re likely familiar with IVSA — it’s a wonderful initiative making a real, positive difference — some of you may not have heard about the work of a team of UIC researchers who last year located and help bring home the remains of five U.S. airmen who died in Laos during the Vietnam War.</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Researchers from UIC’s Center for the Recovery and Identification of the Missing used LiDAR drones and custom AI programs to help bring the airmen home and bring closure to families who had waited for decades.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The U of I System also takes global engagement seriously, connecting Illinois to the world. Just last week the </a:t>
            </a:r>
            <a:r>
              <a:rPr lang="en-US" sz="1200" kern="1200" dirty="0" err="1">
                <a:solidFill>
                  <a:schemeClr val="tx1"/>
                </a:solidFill>
                <a:effectLst/>
                <a:latin typeface="+mn-lt"/>
                <a:ea typeface="+mn-ea"/>
                <a:cs typeface="+mn-cs"/>
              </a:rPr>
              <a:t>Brasillinois</a:t>
            </a:r>
            <a:r>
              <a:rPr lang="en-US" sz="1200" kern="1200" dirty="0">
                <a:solidFill>
                  <a:schemeClr val="tx1"/>
                </a:solidFill>
                <a:effectLst/>
                <a:latin typeface="+mn-lt"/>
                <a:ea typeface="+mn-ea"/>
                <a:cs typeface="+mn-cs"/>
              </a:rPr>
              <a:t> initiative brought the first 50 doctoral students from Brazil to Illinois. These scholars work across a wide range of fields and are just the first cohort.</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E937F0D-CCE5-8195-9F0C-EBEEE0220814}"/>
              </a:ext>
            </a:extLst>
          </p:cNvPr>
          <p:cNvSpPr>
            <a:spLocks noGrp="1"/>
          </p:cNvSpPr>
          <p:nvPr>
            <p:ph type="sldNum" sz="quarter" idx="5"/>
          </p:nvPr>
        </p:nvSpPr>
        <p:spPr/>
        <p:txBody>
          <a:bodyPr/>
          <a:lstStyle/>
          <a:p>
            <a:fld id="{8BE2BC33-3734-8C48-86B4-B6A32637DC68}" type="slidenum">
              <a:rPr lang="en-US" smtClean="0"/>
              <a:t>10</a:t>
            </a:fld>
            <a:endParaRPr lang="en-US"/>
          </a:p>
        </p:txBody>
      </p:sp>
    </p:spTree>
    <p:extLst>
      <p:ext uri="{BB962C8B-B14F-4D97-AF65-F5344CB8AC3E}">
        <p14:creationId xmlns:p14="http://schemas.microsoft.com/office/powerpoint/2010/main" val="26836205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7F29E-8C83-A207-478E-CA46213E2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7EE953-4E48-C010-0C72-4F46863130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FFDE4D-A287-5ED4-EF35-AC7F1AB6C1A1}"/>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Everything I’ve just talked about is a product of listening – of someone somewhere across the system paying attention to what someone needs and acting on it.</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Two of the most important things we can do to serve the people of Illinois are to meet them, to go where they live and work, and to listen to find out what we can do to help.</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Our Leadership State Tour is one vital way we listen and connect.</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have learned since we began these tours in 2021 that many high school students from around Illinois need to see us and talk with us to believe our universities have a place for them. School leaders and the students themselves have been very clear about that.</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So school visits and connecting with high school students have become staples of our tours. Last year we went for the first time to DRW College Prep on the West Side of Chicago.</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Very soon we’ll head on the annual Leadership State Tour, with school stops included, to listen and connect — and then build on what we learn.</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6EE2B9E-8E77-AB0C-15FD-80705160DCFF}"/>
              </a:ext>
            </a:extLst>
          </p:cNvPr>
          <p:cNvSpPr>
            <a:spLocks noGrp="1"/>
          </p:cNvSpPr>
          <p:nvPr>
            <p:ph type="sldNum" sz="quarter" idx="5"/>
          </p:nvPr>
        </p:nvSpPr>
        <p:spPr/>
        <p:txBody>
          <a:bodyPr/>
          <a:lstStyle/>
          <a:p>
            <a:fld id="{8BE2BC33-3734-8C48-86B4-B6A32637DC68}" type="slidenum">
              <a:rPr lang="en-US" smtClean="0"/>
              <a:t>11</a:t>
            </a:fld>
            <a:endParaRPr lang="en-US"/>
          </a:p>
        </p:txBody>
      </p:sp>
    </p:spTree>
    <p:extLst>
      <p:ext uri="{BB962C8B-B14F-4D97-AF65-F5344CB8AC3E}">
        <p14:creationId xmlns:p14="http://schemas.microsoft.com/office/powerpoint/2010/main" val="75492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AD8B7-583C-E42C-6764-E8849CEC1E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547932-741C-E060-A095-31F4539E1D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21E397-BD94-8ED4-5F8B-C4BCC82464A4}"/>
              </a:ext>
            </a:extLst>
          </p:cNvPr>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mn-lt"/>
                <a:ea typeface="+mn-ea"/>
                <a:cs typeface="+mn-cs"/>
              </a:rPr>
              <a:t>That's just a peak at one year of the U of I System.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One enterprise, at work across Illinois, for everyone. That map you see, now filled in, is all of us keeping the promise set out in the Strategic Framework — one whose roots go all the way back to the founding in 1867.</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as I said earlier, this cycle never stops.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With this fall’s incoming classes, we set the new enrollment record.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New buildings are rising across our campuses, and young students across the state who will eventually attend one of our universities are just starting to weigh college choices for next year and beyond.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New research is finding ways to help people live healthier lives.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And, here, in this room, we’re all thinking about the future, about what is ahead.</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What has happened over the past year and all that has happened over the past decade has generated incredible momentum and built a powerful platform that serves this state like nothing else can.</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We — all of us across the U of I System — are ready.</a:t>
            </a: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754CC85-1C01-6D52-2011-C2B010D6E188}"/>
              </a:ext>
            </a:extLst>
          </p:cNvPr>
          <p:cNvSpPr>
            <a:spLocks noGrp="1"/>
          </p:cNvSpPr>
          <p:nvPr>
            <p:ph type="sldNum" sz="quarter" idx="5"/>
          </p:nvPr>
        </p:nvSpPr>
        <p:spPr/>
        <p:txBody>
          <a:bodyPr/>
          <a:lstStyle/>
          <a:p>
            <a:fld id="{8BE2BC33-3734-8C48-86B4-B6A32637DC68}" type="slidenum">
              <a:rPr lang="en-US" smtClean="0"/>
              <a:t>12</a:t>
            </a:fld>
            <a:endParaRPr lang="en-US"/>
          </a:p>
        </p:txBody>
      </p:sp>
    </p:spTree>
    <p:extLst>
      <p:ext uri="{BB962C8B-B14F-4D97-AF65-F5344CB8AC3E}">
        <p14:creationId xmlns:p14="http://schemas.microsoft.com/office/powerpoint/2010/main" val="3201206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5601F-A591-04A5-19FD-61997A6375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9282FE-3A54-8F0B-A372-ABB644D5FD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94A034-9EC6-3E33-C917-1CF144181422}"/>
              </a:ext>
            </a:extLst>
          </p:cNvPr>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Thank you, Chair Ruiz and trustees.</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F3F36F9-7162-57EB-E6D8-E395B7292961}"/>
              </a:ext>
            </a:extLst>
          </p:cNvPr>
          <p:cNvSpPr>
            <a:spLocks noGrp="1"/>
          </p:cNvSpPr>
          <p:nvPr>
            <p:ph type="sldNum" sz="quarter" idx="5"/>
          </p:nvPr>
        </p:nvSpPr>
        <p:spPr/>
        <p:txBody>
          <a:bodyPr/>
          <a:lstStyle/>
          <a:p>
            <a:fld id="{8BE2BC33-3734-8C48-86B4-B6A32637DC68}" type="slidenum">
              <a:rPr lang="en-US" smtClean="0"/>
              <a:t>13</a:t>
            </a:fld>
            <a:endParaRPr lang="en-US"/>
          </a:p>
        </p:txBody>
      </p:sp>
    </p:spTree>
    <p:extLst>
      <p:ext uri="{BB962C8B-B14F-4D97-AF65-F5344CB8AC3E}">
        <p14:creationId xmlns:p14="http://schemas.microsoft.com/office/powerpoint/2010/main" val="2793673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40B5D2-43A3-654C-9CA3-48321C2F64B4}" type="datetimeFigureOut">
              <a:rPr lang="en-US" smtClean="0"/>
              <a:t>11-09-26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45526089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40B5D2-43A3-654C-9CA3-48321C2F64B4}" type="datetimeFigureOut">
              <a:rPr lang="en-US" smtClean="0"/>
              <a:t>11-09-26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56516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40B5D2-43A3-654C-9CA3-48321C2F64B4}" type="datetimeFigureOut">
              <a:rPr lang="en-US" smtClean="0"/>
              <a:t>11-09-26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947683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40B5D2-43A3-654C-9CA3-48321C2F64B4}" type="datetimeFigureOut">
              <a:rPr lang="en-US" smtClean="0"/>
              <a:t>11-09-26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964573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40B5D2-43A3-654C-9CA3-48321C2F64B4}" type="datetimeFigureOut">
              <a:rPr lang="en-US" smtClean="0"/>
              <a:t>11-09-26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3166772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40B5D2-43A3-654C-9CA3-48321C2F64B4}" type="datetimeFigureOut">
              <a:rPr lang="en-US" smtClean="0"/>
              <a:t>11-09-26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411515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40B5D2-43A3-654C-9CA3-48321C2F64B4}" type="datetimeFigureOut">
              <a:rPr lang="en-US" smtClean="0"/>
              <a:t>11-09-26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3598146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40B5D2-43A3-654C-9CA3-48321C2F64B4}" type="datetimeFigureOut">
              <a:rPr lang="en-US" smtClean="0"/>
              <a:t>11-09-26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744862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40B5D2-43A3-654C-9CA3-48321C2F64B4}" type="datetimeFigureOut">
              <a:rPr lang="en-US" smtClean="0"/>
              <a:t>11-09-26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79042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40B5D2-43A3-654C-9CA3-48321C2F64B4}" type="datetimeFigureOut">
              <a:rPr lang="en-US" smtClean="0"/>
              <a:t>11-09-26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2306624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40B5D2-43A3-654C-9CA3-48321C2F64B4}" type="datetimeFigureOut">
              <a:rPr lang="en-US" smtClean="0"/>
              <a:t>11-09-26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83631-D466-C144-803B-3E9C4CAFD5A4}" type="slidenum">
              <a:rPr lang="en-US" smtClean="0"/>
              <a:t>‹#›</a:t>
            </a:fld>
            <a:endParaRPr lang="en-US"/>
          </a:p>
        </p:txBody>
      </p:sp>
    </p:spTree>
    <p:extLst>
      <p:ext uri="{BB962C8B-B14F-4D97-AF65-F5344CB8AC3E}">
        <p14:creationId xmlns:p14="http://schemas.microsoft.com/office/powerpoint/2010/main" val="304933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214FF382-52EC-57E6-A6C3-5F6911824017}"/>
              </a:ext>
            </a:extLst>
          </p:cNvPr>
          <p:cNvGraphicFramePr>
            <a:graphicFrameLocks/>
          </p:cNvGraphicFramePr>
          <p:nvPr userDrawn="1">
            <p:custDataLst>
              <p:tags r:id="rId13"/>
            </p:custDataLst>
            <p:extLst>
              <p:ext uri="{D42A27DB-BD31-4B8C-83A1-F6EECF244321}">
                <p14:modId xmlns:p14="http://schemas.microsoft.com/office/powerpoint/2010/main" val="967554773"/>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4" imgW="7772400" imgH="10058400" progId="TCLayout.ActiveDocument.1">
                  <p:embed/>
                </p:oleObj>
              </mc:Choice>
              <mc:Fallback>
                <p:oleObj name="think-cell Slide" r:id="rId14" imgW="7772400" imgH="10058400" progId="TCLayout.ActiveDocument.1">
                  <p:embed/>
                  <p:pic>
                    <p:nvPicPr>
                      <p:cNvPr id="0" name=""/>
                      <p:cNvPicPr/>
                      <p:nvPr/>
                    </p:nvPicPr>
                    <p:blipFill>
                      <a:blip r:embed="rId15"/>
                      <a:stretch>
                        <a:fillRect/>
                      </a:stretch>
                    </p:blipFill>
                    <p:spPr>
                      <a:xfrm>
                        <a:off x="1588" y="1588"/>
                        <a:ext cx="1227" cy="1588"/>
                      </a:xfrm>
                      <a:prstGeom prst="rect">
                        <a:avLst/>
                      </a:prstGeom>
                    </p:spPr>
                  </p:pic>
                </p:oleObj>
              </mc:Fallback>
            </mc:AlternateContent>
          </a:graphicData>
        </a:graphic>
      </p:graphicFrame>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40B5D2-43A3-654C-9CA3-48321C2F64B4}" type="datetimeFigureOut">
              <a:rPr lang="en-US" smtClean="0"/>
              <a:t>11-09-26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9983631-D466-C144-803B-3E9C4CAFD5A4}" type="slidenum">
              <a:rPr lang="en-US" smtClean="0"/>
              <a:t>‹#›</a:t>
            </a:fld>
            <a:endParaRPr lang="en-US"/>
          </a:p>
        </p:txBody>
      </p:sp>
    </p:spTree>
    <p:extLst>
      <p:ext uri="{BB962C8B-B14F-4D97-AF65-F5344CB8AC3E}">
        <p14:creationId xmlns:p14="http://schemas.microsoft.com/office/powerpoint/2010/main" val="11620895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3.jpeg"/><Relationship Id="rId5" Type="http://schemas.openxmlformats.org/officeDocument/2006/relationships/image" Target="../media/image2.emf"/><Relationship Id="rId4" Type="http://schemas.openxmlformats.org/officeDocument/2006/relationships/oleObject" Target="../embeddings/oleObject2.bin"/></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2.xml"/><Relationship Id="rId7"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image" Target="../media/image6.emf"/><Relationship Id="rId4" Type="http://schemas.openxmlformats.org/officeDocument/2006/relationships/oleObject" Target="../embeddings/oleObject3.bin"/><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notesSlide" Target="../notesSlides/notesSlide3.xml"/><Relationship Id="rId7" Type="http://schemas.openxmlformats.org/officeDocument/2006/relationships/image" Target="../media/image10.sv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4.png"/><Relationship Id="rId11" Type="http://schemas.openxmlformats.org/officeDocument/2006/relationships/image" Target="../media/image14.svg"/><Relationship Id="rId5" Type="http://schemas.openxmlformats.org/officeDocument/2006/relationships/image" Target="../media/image6.emf"/><Relationship Id="rId10" Type="http://schemas.openxmlformats.org/officeDocument/2006/relationships/image" Target="../media/image13.svg"/><Relationship Id="rId4" Type="http://schemas.openxmlformats.org/officeDocument/2006/relationships/oleObject" Target="../embeddings/oleObject4.bin"/><Relationship Id="rId9" Type="http://schemas.openxmlformats.org/officeDocument/2006/relationships/image" Target="../media/image12.sv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oleObject" Target="../embeddings/oleObject5.bin"/><Relationship Id="rId5" Type="http://schemas.openxmlformats.org/officeDocument/2006/relationships/image" Target="../media/image1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5.xml"/><Relationship Id="rId7" Type="http://schemas.openxmlformats.org/officeDocument/2006/relationships/image" Target="../media/image16.jpeg"/><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19.png"/><Relationship Id="rId4" Type="http://schemas.openxmlformats.org/officeDocument/2006/relationships/oleObject" Target="../embeddings/oleObject6.bin"/><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notesSlide" Target="../notesSlides/notesSlide6.xml"/><Relationship Id="rId7" Type="http://schemas.openxmlformats.org/officeDocument/2006/relationships/image" Target="../media/image16.jpe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4.png"/><Relationship Id="rId5" Type="http://schemas.openxmlformats.org/officeDocument/2006/relationships/image" Target="../media/image6.emf"/><Relationship Id="rId4" Type="http://schemas.openxmlformats.org/officeDocument/2006/relationships/oleObject" Target="../embeddings/oleObject7.bin"/><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7.xml"/><Relationship Id="rId7" Type="http://schemas.openxmlformats.org/officeDocument/2006/relationships/image" Target="../media/image22.png"/><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4.png"/><Relationship Id="rId11" Type="http://schemas.openxmlformats.org/officeDocument/2006/relationships/image" Target="../media/image26.png"/><Relationship Id="rId5" Type="http://schemas.openxmlformats.org/officeDocument/2006/relationships/image" Target="../media/image6.emf"/><Relationship Id="rId10" Type="http://schemas.openxmlformats.org/officeDocument/2006/relationships/image" Target="../media/image25.png"/><Relationship Id="rId4" Type="http://schemas.openxmlformats.org/officeDocument/2006/relationships/oleObject" Target="../embeddings/oleObject8.bin"/><Relationship Id="rId9" Type="http://schemas.openxmlformats.org/officeDocument/2006/relationships/image" Target="../media/image24.jpeg"/></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8.xml"/><Relationship Id="rId7" Type="http://schemas.openxmlformats.org/officeDocument/2006/relationships/image" Target="../media/image27.pn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4.png"/><Relationship Id="rId11" Type="http://schemas.openxmlformats.org/officeDocument/2006/relationships/image" Target="../media/image31.png"/><Relationship Id="rId5" Type="http://schemas.openxmlformats.org/officeDocument/2006/relationships/image" Target="../media/image6.emf"/><Relationship Id="rId10" Type="http://schemas.openxmlformats.org/officeDocument/2006/relationships/image" Target="../media/image30.png"/><Relationship Id="rId4" Type="http://schemas.openxmlformats.org/officeDocument/2006/relationships/oleObject" Target="../embeddings/oleObject9.bin"/><Relationship Id="rId9" Type="http://schemas.openxmlformats.org/officeDocument/2006/relationships/image" Target="../media/image29.png"/></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9.xml"/><Relationship Id="rId7" Type="http://schemas.openxmlformats.org/officeDocument/2006/relationships/image" Target="../media/image32.jpg"/><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35.png"/><Relationship Id="rId4" Type="http://schemas.openxmlformats.org/officeDocument/2006/relationships/oleObject" Target="../embeddings/oleObject9.bin"/><Relationship Id="rId9" Type="http://schemas.openxmlformats.org/officeDocument/2006/relationships/image" Target="../media/image34.jpg"/></Relationships>
</file>

<file path=ppt/slides/_rels/slide1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notesSlide" Target="../notesSlides/notesSlide10.xml"/><Relationship Id="rId7" Type="http://schemas.openxmlformats.org/officeDocument/2006/relationships/image" Target="../media/image36.jpg"/><Relationship Id="rId12" Type="http://schemas.openxmlformats.org/officeDocument/2006/relationships/image" Target="../media/image41.png"/><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4.png"/><Relationship Id="rId11" Type="http://schemas.openxmlformats.org/officeDocument/2006/relationships/image" Target="../media/image40.png"/><Relationship Id="rId5" Type="http://schemas.openxmlformats.org/officeDocument/2006/relationships/image" Target="../media/image6.emf"/><Relationship Id="rId10" Type="http://schemas.openxmlformats.org/officeDocument/2006/relationships/image" Target="../media/image39.png"/><Relationship Id="rId4" Type="http://schemas.openxmlformats.org/officeDocument/2006/relationships/oleObject" Target="../embeddings/oleObject9.bin"/><Relationship Id="rId9" Type="http://schemas.openxmlformats.org/officeDocument/2006/relationships/image" Target="../media/image38.jpeg"/></Relationships>
</file>

<file path=ppt/slides/_rels/slide11.xml.rels><?xml version="1.0" encoding="UTF-8" standalone="yes"?>
<Relationships xmlns="http://schemas.openxmlformats.org/package/2006/relationships"><Relationship Id="rId8" Type="http://schemas.openxmlformats.org/officeDocument/2006/relationships/image" Target="../media/image43.jpg"/><Relationship Id="rId3" Type="http://schemas.openxmlformats.org/officeDocument/2006/relationships/notesSlide" Target="../notesSlides/notesSlide11.xml"/><Relationship Id="rId7" Type="http://schemas.openxmlformats.org/officeDocument/2006/relationships/image" Target="../media/image42.jpg"/><Relationship Id="rId2" Type="http://schemas.openxmlformats.org/officeDocument/2006/relationships/slideLayout" Target="../slideLayouts/slideLayout1.xml"/><Relationship Id="rId1" Type="http://schemas.openxmlformats.org/officeDocument/2006/relationships/tags" Target="../tags/tag12.xml"/><Relationship Id="rId6"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image" Target="../media/image45.png"/><Relationship Id="rId4" Type="http://schemas.openxmlformats.org/officeDocument/2006/relationships/oleObject" Target="../embeddings/oleObject9.bin"/><Relationship Id="rId9" Type="http://schemas.openxmlformats.org/officeDocument/2006/relationships/image" Target="../media/image44.jpg"/></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43.jpg"/><Relationship Id="rId18" Type="http://schemas.openxmlformats.org/officeDocument/2006/relationships/image" Target="../media/image47.png"/><Relationship Id="rId3" Type="http://schemas.openxmlformats.org/officeDocument/2006/relationships/notesSlide" Target="../notesSlides/notesSlide12.xml"/><Relationship Id="rId7" Type="http://schemas.openxmlformats.org/officeDocument/2006/relationships/image" Target="../media/image32.jpg"/><Relationship Id="rId12" Type="http://schemas.openxmlformats.org/officeDocument/2006/relationships/image" Target="../media/image18.png"/><Relationship Id="rId17" Type="http://schemas.openxmlformats.org/officeDocument/2006/relationships/image" Target="../media/image16.jpeg"/><Relationship Id="rId2" Type="http://schemas.openxmlformats.org/officeDocument/2006/relationships/slideLayout" Target="../slideLayouts/slideLayout1.xml"/><Relationship Id="rId16" Type="http://schemas.openxmlformats.org/officeDocument/2006/relationships/image" Target="../media/image29.png"/><Relationship Id="rId1" Type="http://schemas.openxmlformats.org/officeDocument/2006/relationships/tags" Target="../tags/tag13.xml"/><Relationship Id="rId6" Type="http://schemas.openxmlformats.org/officeDocument/2006/relationships/image" Target="../media/image4.png"/><Relationship Id="rId11" Type="http://schemas.openxmlformats.org/officeDocument/2006/relationships/image" Target="../media/image22.png"/><Relationship Id="rId5" Type="http://schemas.openxmlformats.org/officeDocument/2006/relationships/image" Target="../media/image6.emf"/><Relationship Id="rId15" Type="http://schemas.openxmlformats.org/officeDocument/2006/relationships/image" Target="../media/image33.png"/><Relationship Id="rId10" Type="http://schemas.openxmlformats.org/officeDocument/2006/relationships/image" Target="../media/image20.jpeg"/><Relationship Id="rId19" Type="http://schemas.openxmlformats.org/officeDocument/2006/relationships/image" Target="../media/image37.png"/><Relationship Id="rId4" Type="http://schemas.openxmlformats.org/officeDocument/2006/relationships/oleObject" Target="../embeddings/oleObject10.bin"/><Relationship Id="rId9" Type="http://schemas.openxmlformats.org/officeDocument/2006/relationships/image" Target="../media/image30.png"/><Relationship Id="rId14" Type="http://schemas.openxmlformats.org/officeDocument/2006/relationships/image" Target="../media/image46.png"/></Relationships>
</file>

<file path=ppt/slides/_rels/slide1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notesSlide" Target="../notesSlides/notesSlide13.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image" Target="../media/image3.jpeg"/><Relationship Id="rId5" Type="http://schemas.openxmlformats.org/officeDocument/2006/relationships/image" Target="../media/image48.emf"/><Relationship Id="rId4" Type="http://schemas.openxmlformats.org/officeDocument/2006/relationships/oleObject" Target="../embeddings/oleObject1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22445-1E13-3943-7336-2EFB53971C1F}"/>
            </a:ext>
          </a:extLst>
        </p:cNvPr>
        <p:cNvGrpSpPr/>
        <p:nvPr/>
      </p:nvGrpSpPr>
      <p:grpSpPr>
        <a:xfrm>
          <a:off x="0" y="0"/>
          <a:ext cx="0" cy="0"/>
          <a:chOff x="0" y="0"/>
          <a:chExt cx="0" cy="0"/>
        </a:xfrm>
      </p:grpSpPr>
      <p:graphicFrame>
        <p:nvGraphicFramePr>
          <p:cNvPr id="5" name="think-cell data - do not delete">
            <a:extLst>
              <a:ext uri="{FF2B5EF4-FFF2-40B4-BE49-F238E27FC236}">
                <a16:creationId xmlns:a16="http://schemas.microsoft.com/office/drawing/2014/main" id="{544ED302-0571-951F-2989-7F3405EB1BD8}"/>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3855831766"/>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0" name=""/>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F9FFEA3E-341A-06B9-B1E6-6FDE53FF8722}"/>
              </a:ext>
            </a:extLst>
          </p:cNvPr>
          <p:cNvSpPr>
            <a:spLocks noGrp="1"/>
          </p:cNvSpPr>
          <p:nvPr>
            <p:ph type="ctrTitle"/>
          </p:nvPr>
        </p:nvSpPr>
        <p:spPr>
          <a:xfrm>
            <a:off x="621631" y="940877"/>
            <a:ext cx="9177461" cy="4336461"/>
          </a:xfrm>
          <a:ln>
            <a:noFill/>
          </a:ln>
        </p:spPr>
        <p:txBody>
          <a:bodyPr vert="horz" wrap="square" lIns="0" tIns="0" rIns="0" bIns="0" anchor="t">
            <a:noAutofit/>
          </a:bodyPr>
          <a:lstStyle/>
          <a:p>
            <a:pPr algn="l">
              <a:lnSpc>
                <a:spcPts val="9900"/>
              </a:lnSpc>
            </a:pPr>
            <a:r>
              <a:rPr lang="en-US" sz="10300" spc="-150" dirty="0">
                <a:solidFill>
                  <a:srgbClr val="003366"/>
                </a:solidFill>
                <a:latin typeface="Oswald" pitchFamily="2" charset="77"/>
                <a:cs typeface="Arial Narrow" panose="020B0604020202020204" pitchFamily="34" charset="0"/>
              </a:rPr>
              <a:t>REMARKS </a:t>
            </a:r>
            <a:br>
              <a:rPr lang="en-US" sz="10300" spc="-150" dirty="0">
                <a:solidFill>
                  <a:srgbClr val="003366"/>
                </a:solidFill>
                <a:latin typeface="Oswald" pitchFamily="2" charset="77"/>
                <a:cs typeface="Arial Narrow" panose="020B0604020202020204" pitchFamily="34" charset="0"/>
              </a:rPr>
            </a:br>
            <a:r>
              <a:rPr lang="en-US" sz="10300" spc="-150" dirty="0">
                <a:solidFill>
                  <a:srgbClr val="003366"/>
                </a:solidFill>
                <a:latin typeface="Oswald" pitchFamily="2" charset="77"/>
                <a:cs typeface="Arial Narrow" panose="020B0604020202020204" pitchFamily="34" charset="0"/>
              </a:rPr>
              <a:t>TO THE BOARD </a:t>
            </a:r>
            <a:br>
              <a:rPr lang="en-US" sz="10300" spc="-150" dirty="0">
                <a:solidFill>
                  <a:srgbClr val="003366"/>
                </a:solidFill>
                <a:latin typeface="Oswald" pitchFamily="2" charset="77"/>
                <a:cs typeface="Arial Narrow" panose="020B0604020202020204" pitchFamily="34" charset="0"/>
              </a:rPr>
            </a:br>
            <a:r>
              <a:rPr lang="en-US" sz="10300" spc="-150" dirty="0">
                <a:solidFill>
                  <a:srgbClr val="003366"/>
                </a:solidFill>
                <a:latin typeface="Oswald" pitchFamily="2" charset="77"/>
                <a:cs typeface="Arial Narrow" panose="020B0604020202020204" pitchFamily="34" charset="0"/>
              </a:rPr>
              <a:t>OF TRUSTEES</a:t>
            </a:r>
          </a:p>
        </p:txBody>
      </p:sp>
      <p:sp>
        <p:nvSpPr>
          <p:cNvPr id="3" name="Subtitle 2">
            <a:extLst>
              <a:ext uri="{FF2B5EF4-FFF2-40B4-BE49-F238E27FC236}">
                <a16:creationId xmlns:a16="http://schemas.microsoft.com/office/drawing/2014/main" id="{328A249E-F4BC-AC96-7EFD-B38B3B1E6135}"/>
              </a:ext>
            </a:extLst>
          </p:cNvPr>
          <p:cNvSpPr>
            <a:spLocks noGrp="1"/>
          </p:cNvSpPr>
          <p:nvPr>
            <p:ph type="subTitle" idx="1"/>
          </p:nvPr>
        </p:nvSpPr>
        <p:spPr>
          <a:xfrm>
            <a:off x="614362" y="5532418"/>
            <a:ext cx="5481638" cy="968470"/>
          </a:xfrm>
        </p:spPr>
        <p:txBody>
          <a:bodyPr lIns="0">
            <a:spAutoFit/>
          </a:bodyPr>
          <a:lstStyle/>
          <a:p>
            <a:pPr algn="l"/>
            <a:r>
              <a:rPr lang="en-US" sz="2700" dirty="0">
                <a:solidFill>
                  <a:srgbClr val="003366"/>
                </a:solidFill>
                <a:latin typeface="Lato" panose="020F0502020204030203" pitchFamily="34" charset="77"/>
                <a:cs typeface="Arial" panose="020B0604020202020204" pitchFamily="34" charset="0"/>
              </a:rPr>
              <a:t>September 17, 2026</a:t>
            </a:r>
          </a:p>
          <a:p>
            <a:pPr algn="l"/>
            <a:r>
              <a:rPr lang="en-US" sz="2700" dirty="0">
                <a:solidFill>
                  <a:srgbClr val="003366"/>
                </a:solidFill>
                <a:latin typeface="Lato" panose="020F0502020204030203" pitchFamily="34" charset="77"/>
                <a:cs typeface="Arial" panose="020B0604020202020204" pitchFamily="34" charset="0"/>
              </a:rPr>
              <a:t>Tim Killeen, President</a:t>
            </a:r>
          </a:p>
        </p:txBody>
      </p:sp>
      <p:pic>
        <p:nvPicPr>
          <p:cNvPr id="7" name="Picture 6" descr="the shield of the University of Illinois">
            <a:extLst>
              <a:ext uri="{FF2B5EF4-FFF2-40B4-BE49-F238E27FC236}">
                <a16:creationId xmlns:a16="http://schemas.microsoft.com/office/drawing/2014/main" id="{9C93C8E0-92DA-D5B3-8CF7-828A5F79921D}"/>
              </a:ext>
            </a:extLst>
          </p:cNvPr>
          <p:cNvPicPr>
            <a:picLocks noChangeAspect="1"/>
          </p:cNvPicPr>
          <p:nvPr/>
        </p:nvPicPr>
        <p:blipFill rotWithShape="1">
          <a:blip r:embed="rId6"/>
          <a:srcRect l="21256" r="22704" b="-371"/>
          <a:stretch/>
        </p:blipFill>
        <p:spPr>
          <a:xfrm>
            <a:off x="7772401" y="-1"/>
            <a:ext cx="4419599" cy="5277341"/>
          </a:xfrm>
          <a:prstGeom prst="rect">
            <a:avLst/>
          </a:prstGeom>
        </p:spPr>
      </p:pic>
      <p:sp>
        <p:nvSpPr>
          <p:cNvPr id="14" name="Rectangle 13">
            <a:extLst>
              <a:ext uri="{FF2B5EF4-FFF2-40B4-BE49-F238E27FC236}">
                <a16:creationId xmlns:a16="http://schemas.microsoft.com/office/drawing/2014/main" id="{A354871C-DA22-4414-47E4-3D055E079676}"/>
              </a:ext>
              <a:ext uri="{C183D7F6-B498-43B3-948B-1728B52AA6E4}">
                <adec:decorative xmlns:adec="http://schemas.microsoft.com/office/drawing/2017/decorative" val="1"/>
              </a:ext>
            </a:extLst>
          </p:cNvPr>
          <p:cNvSpPr/>
          <p:nvPr/>
        </p:nvSpPr>
        <p:spPr>
          <a:xfrm>
            <a:off x="7772401" y="-1"/>
            <a:ext cx="2295933" cy="5277337"/>
          </a:xfrm>
          <a:prstGeom prst="rect">
            <a:avLst/>
          </a:prstGeom>
          <a:gradFill flip="none" rotWithShape="1">
            <a:gsLst>
              <a:gs pos="0">
                <a:srgbClr val="13294B">
                  <a:alpha val="0"/>
                </a:srgbClr>
              </a:gs>
              <a:gs pos="81000">
                <a:schemeClr val="bg1"/>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036977DB-F567-8D50-C8DC-0FA40DDAAE60}"/>
              </a:ext>
              <a:ext uri="{C183D7F6-B498-43B3-948B-1728B52AA6E4}">
                <adec:decorative xmlns:adec="http://schemas.microsoft.com/office/drawing/2017/decorative" val="1"/>
              </a:ext>
            </a:extLst>
          </p:cNvPr>
          <p:cNvCxnSpPr>
            <a:cxnSpLocks/>
          </p:cNvCxnSpPr>
          <p:nvPr/>
        </p:nvCxnSpPr>
        <p:spPr>
          <a:xfrm>
            <a:off x="614362" y="5277341"/>
            <a:ext cx="909638" cy="0"/>
          </a:xfrm>
          <a:prstGeom prst="line">
            <a:avLst/>
          </a:prstGeom>
          <a:ln w="50800"/>
        </p:spPr>
        <p:style>
          <a:lnRef idx="2">
            <a:schemeClr val="accent1"/>
          </a:lnRef>
          <a:fillRef idx="0">
            <a:schemeClr val="accent1"/>
          </a:fillRef>
          <a:effectRef idx="1">
            <a:schemeClr val="accent1"/>
          </a:effectRef>
          <a:fontRef idx="minor">
            <a:schemeClr val="tx1"/>
          </a:fontRef>
        </p:style>
      </p:cxnSp>
      <p:pic>
        <p:nvPicPr>
          <p:cNvPr id="8" name="Picture 7">
            <a:extLst>
              <a:ext uri="{FF2B5EF4-FFF2-40B4-BE49-F238E27FC236}">
                <a16:creationId xmlns:a16="http://schemas.microsoft.com/office/drawing/2014/main" id="{13451664-AD6C-10D8-94D2-77E768EA83DB}"/>
              </a:ext>
              <a:ext uri="{C183D7F6-B498-43B3-948B-1728B52AA6E4}">
                <adec:decorative xmlns:adec="http://schemas.microsoft.com/office/drawing/2017/decorative" val="1"/>
              </a:ext>
            </a:extLst>
          </p:cNvPr>
          <p:cNvPicPr>
            <a:picLocks noChangeAspect="1"/>
          </p:cNvPicPr>
          <p:nvPr/>
        </p:nvPicPr>
        <p:blipFill>
          <a:blip r:embed="rId7"/>
          <a:srcRect t="17948" r="571" b="15511"/>
          <a:stretch/>
        </p:blipFill>
        <p:spPr>
          <a:xfrm rot="5400000" flipV="1">
            <a:off x="-3118183" y="3387428"/>
            <a:ext cx="6857999" cy="83145"/>
          </a:xfrm>
          <a:prstGeom prst="rect">
            <a:avLst/>
          </a:prstGeom>
        </p:spPr>
      </p:pic>
      <p:pic>
        <p:nvPicPr>
          <p:cNvPr id="6" name="Picture 5" descr="Logo of University of Illinois System">
            <a:extLst>
              <a:ext uri="{FF2B5EF4-FFF2-40B4-BE49-F238E27FC236}">
                <a16:creationId xmlns:a16="http://schemas.microsoft.com/office/drawing/2014/main" id="{0480189F-2273-974D-4EC3-E597761BD957}"/>
              </a:ext>
            </a:extLst>
          </p:cNvPr>
          <p:cNvPicPr>
            <a:picLocks noChangeAspect="1"/>
          </p:cNvPicPr>
          <p:nvPr/>
        </p:nvPicPr>
        <p:blipFill>
          <a:blip r:embed="rId8"/>
          <a:srcRect l="22524"/>
          <a:stretch>
            <a:fillRect/>
          </a:stretch>
        </p:blipFill>
        <p:spPr>
          <a:xfrm>
            <a:off x="6978618" y="5872153"/>
            <a:ext cx="4959127" cy="762000"/>
          </a:xfrm>
          <a:prstGeom prst="rect">
            <a:avLst/>
          </a:prstGeom>
        </p:spPr>
      </p:pic>
    </p:spTree>
    <p:extLst>
      <p:ext uri="{BB962C8B-B14F-4D97-AF65-F5344CB8AC3E}">
        <p14:creationId xmlns:p14="http://schemas.microsoft.com/office/powerpoint/2010/main" val="5223933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E8F60-3549-2F76-CD4B-C3924DD34618}"/>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0771F500-0AF5-7BFF-0C4C-D80EE54AABA5}"/>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364767945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0771F500-0AF5-7BFF-0C4C-D80EE54AABA5}"/>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8" name="Rectangle 7">
            <a:extLst>
              <a:ext uri="{FF2B5EF4-FFF2-40B4-BE49-F238E27FC236}">
                <a16:creationId xmlns:a16="http://schemas.microsoft.com/office/drawing/2014/main" id="{30FA49F3-90A7-40E2-1FAB-FCFE831299D2}"/>
              </a:ext>
              <a:ext uri="{C183D7F6-B498-43B3-948B-1728B52AA6E4}">
                <adec:decorative xmlns:adec="http://schemas.microsoft.com/office/drawing/2017/decorative" val="1"/>
              </a:ext>
            </a:extLst>
          </p:cNvPr>
          <p:cNvSpPr/>
          <p:nvPr/>
        </p:nvSpPr>
        <p:spPr>
          <a:xfrm>
            <a:off x="606095" y="1902262"/>
            <a:ext cx="11628997" cy="3736318"/>
          </a:xfrm>
          <a:prstGeom prst="rect">
            <a:avLst/>
          </a:prstGeom>
          <a:gradFill flip="none" rotWithShape="1">
            <a:gsLst>
              <a:gs pos="46000">
                <a:srgbClr val="13294B">
                  <a:alpha val="0"/>
                </a:srgbClr>
              </a:gs>
              <a:gs pos="100000">
                <a:srgbClr val="13294B"/>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pic>
        <p:nvPicPr>
          <p:cNvPr id="5" name="Picture 4">
            <a:extLst>
              <a:ext uri="{FF2B5EF4-FFF2-40B4-BE49-F238E27FC236}">
                <a16:creationId xmlns:a16="http://schemas.microsoft.com/office/drawing/2014/main" id="{1D5CF5D2-EE76-77DC-A594-B78DA4E668FA}"/>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32E1958B-C70C-76E1-F6E0-C24A6FDD7344}"/>
              </a:ext>
              <a:ext uri="{C183D7F6-B498-43B3-948B-1728B52AA6E4}">
                <adec:decorative xmlns:adec="http://schemas.microsoft.com/office/drawing/2017/decorative" val="1"/>
              </a:ext>
            </a:extLst>
          </p:cNvPr>
          <p:cNvSpPr/>
          <p:nvPr/>
        </p:nvSpPr>
        <p:spPr>
          <a:xfrm>
            <a:off x="606095" y="0"/>
            <a:ext cx="11621567" cy="6858000"/>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57D422E-43DF-D627-7664-6B3DE47F0544}"/>
              </a:ext>
            </a:extLst>
          </p:cNvPr>
          <p:cNvSpPr txBox="1">
            <a:spLocks noGrp="1"/>
          </p:cNvSpPr>
          <p:nvPr>
            <p:ph type="title" idx="4294967295"/>
          </p:nvPr>
        </p:nvSpPr>
        <p:spPr>
          <a:xfrm>
            <a:off x="621630" y="5704653"/>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CHARTING A COURSE</a:t>
            </a:r>
          </a:p>
        </p:txBody>
      </p:sp>
      <p:pic>
        <p:nvPicPr>
          <p:cNvPr id="17" name="Picture 16" descr="image of an article">
            <a:extLst>
              <a:ext uri="{FF2B5EF4-FFF2-40B4-BE49-F238E27FC236}">
                <a16:creationId xmlns:a16="http://schemas.microsoft.com/office/drawing/2014/main" id="{AA1539DE-120D-51F0-0405-81F816867252}"/>
              </a:ext>
            </a:extLst>
          </p:cNvPr>
          <p:cNvPicPr>
            <a:picLocks noChangeAspect="1"/>
          </p:cNvPicPr>
          <p:nvPr/>
        </p:nvPicPr>
        <p:blipFill>
          <a:blip r:embed="rId7"/>
          <a:stretch>
            <a:fillRect/>
          </a:stretch>
        </p:blipFill>
        <p:spPr>
          <a:xfrm>
            <a:off x="7350276" y="487074"/>
            <a:ext cx="3587946" cy="4724129"/>
          </a:xfrm>
          <a:prstGeom prst="rect">
            <a:avLst/>
          </a:prstGeom>
        </p:spPr>
      </p:pic>
      <p:pic>
        <p:nvPicPr>
          <p:cNvPr id="9" name="Picture 8" descr="image of a page">
            <a:extLst>
              <a:ext uri="{FF2B5EF4-FFF2-40B4-BE49-F238E27FC236}">
                <a16:creationId xmlns:a16="http://schemas.microsoft.com/office/drawing/2014/main" id="{06807C09-7517-C26B-862A-C6313CE507DF}"/>
              </a:ext>
            </a:extLst>
          </p:cNvPr>
          <p:cNvPicPr>
            <a:picLocks noChangeAspect="1"/>
          </p:cNvPicPr>
          <p:nvPr/>
        </p:nvPicPr>
        <p:blipFill>
          <a:blip r:embed="rId8"/>
          <a:stretch>
            <a:fillRect/>
          </a:stretch>
        </p:blipFill>
        <p:spPr>
          <a:xfrm>
            <a:off x="4600531" y="612994"/>
            <a:ext cx="3567552" cy="4724129"/>
          </a:xfrm>
          <a:prstGeom prst="rect">
            <a:avLst/>
          </a:prstGeom>
        </p:spPr>
      </p:pic>
      <p:pic>
        <p:nvPicPr>
          <p:cNvPr id="4" name="Picture 3" descr="image of cover page of U of I System Strategic Framework ">
            <a:extLst>
              <a:ext uri="{FF2B5EF4-FFF2-40B4-BE49-F238E27FC236}">
                <a16:creationId xmlns:a16="http://schemas.microsoft.com/office/drawing/2014/main" id="{45EA9378-841B-3968-D651-6C0C055781F0}"/>
              </a:ext>
            </a:extLst>
          </p:cNvPr>
          <p:cNvPicPr>
            <a:picLocks noChangeAspect="1"/>
          </p:cNvPicPr>
          <p:nvPr/>
        </p:nvPicPr>
        <p:blipFill>
          <a:blip r:embed="rId9"/>
          <a:stretch>
            <a:fillRect/>
          </a:stretch>
        </p:blipFill>
        <p:spPr>
          <a:xfrm>
            <a:off x="1845382" y="794016"/>
            <a:ext cx="3650711" cy="4724129"/>
          </a:xfrm>
          <a:prstGeom prst="rect">
            <a:avLst/>
          </a:prstGeom>
        </p:spPr>
      </p:pic>
    </p:spTree>
    <p:extLst>
      <p:ext uri="{BB962C8B-B14F-4D97-AF65-F5344CB8AC3E}">
        <p14:creationId xmlns:p14="http://schemas.microsoft.com/office/powerpoint/2010/main" val="11860063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F5101-9DCA-7F15-1276-05BFDC79A164}"/>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7161EA3C-DB13-83F7-386C-E29403287F93}"/>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2368368951"/>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0771F500-0AF5-7BFF-0C4C-D80EE54AABA5}"/>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CCA5ECDA-77D6-BC98-AB89-8355E61EC5F1}"/>
              </a:ext>
              <a:ext uri="{C183D7F6-B498-43B3-948B-1728B52AA6E4}">
                <adec:decorative xmlns:adec="http://schemas.microsoft.com/office/drawing/2017/decorative" val="1"/>
              </a:ext>
            </a:extLst>
          </p:cNvPr>
          <p:cNvSpPr/>
          <p:nvPr/>
        </p:nvSpPr>
        <p:spPr>
          <a:xfrm>
            <a:off x="570433" y="0"/>
            <a:ext cx="11621567" cy="6858000"/>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29E3C2A7-4353-D29D-0BF0-74D6E802949D}"/>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C7DE740E-7688-96E9-B12F-AFD97595188C}"/>
              </a:ext>
              <a:ext uri="{C183D7F6-B498-43B3-948B-1728B52AA6E4}">
                <adec:decorative xmlns:adec="http://schemas.microsoft.com/office/drawing/2017/decorative" val="1"/>
              </a:ext>
            </a:extLst>
          </p:cNvPr>
          <p:cNvSpPr/>
          <p:nvPr/>
        </p:nvSpPr>
        <p:spPr>
          <a:xfrm>
            <a:off x="621630" y="5441430"/>
            <a:ext cx="11570370" cy="141657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6054FA7-8F7C-EF71-2E6D-047B9CB0D029}"/>
              </a:ext>
            </a:extLst>
          </p:cNvPr>
          <p:cNvSpPr txBox="1">
            <a:spLocks noGrp="1"/>
          </p:cNvSpPr>
          <p:nvPr>
            <p:ph type="title" idx="4294967295"/>
          </p:nvPr>
        </p:nvSpPr>
        <p:spPr>
          <a:xfrm>
            <a:off x="621630" y="612723"/>
            <a:ext cx="11570367" cy="2716987"/>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DEMONSTRABLE SUCCESS</a:t>
            </a:r>
          </a:p>
        </p:txBody>
      </p:sp>
      <p:sp>
        <p:nvSpPr>
          <p:cNvPr id="7" name="Title 1">
            <a:extLst>
              <a:ext uri="{FF2B5EF4-FFF2-40B4-BE49-F238E27FC236}">
                <a16:creationId xmlns:a16="http://schemas.microsoft.com/office/drawing/2014/main" id="{5C14050E-DFD4-28F2-377D-063B5687CF92}"/>
              </a:ext>
            </a:extLst>
          </p:cNvPr>
          <p:cNvSpPr txBox="1">
            <a:spLocks/>
          </p:cNvSpPr>
          <p:nvPr/>
        </p:nvSpPr>
        <p:spPr>
          <a:xfrm>
            <a:off x="1157760" y="3460857"/>
            <a:ext cx="1671865" cy="419725"/>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b="1" dirty="0">
                <a:solidFill>
                  <a:schemeClr val="bg1"/>
                </a:solidFill>
                <a:latin typeface="Arial" panose="020B0604020202020204" pitchFamily="34" charset="0"/>
                <a:cs typeface="Arial" panose="020B0604020202020204" pitchFamily="34" charset="0"/>
              </a:rPr>
              <a:t>Enrollment</a:t>
            </a:r>
          </a:p>
        </p:txBody>
      </p:sp>
      <p:sp>
        <p:nvSpPr>
          <p:cNvPr id="4" name="Title 1">
            <a:extLst>
              <a:ext uri="{FF2B5EF4-FFF2-40B4-BE49-F238E27FC236}">
                <a16:creationId xmlns:a16="http://schemas.microsoft.com/office/drawing/2014/main" id="{DD2E8E0A-FE6A-26D3-BE26-290AD0C1B295}"/>
              </a:ext>
            </a:extLst>
          </p:cNvPr>
          <p:cNvSpPr txBox="1">
            <a:spLocks/>
          </p:cNvSpPr>
          <p:nvPr/>
        </p:nvSpPr>
        <p:spPr>
          <a:xfrm>
            <a:off x="884421" y="4041743"/>
            <a:ext cx="2218543" cy="1154243"/>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5000" dirty="0">
                <a:solidFill>
                  <a:srgbClr val="6FAFC7"/>
                </a:solidFill>
                <a:latin typeface="Oswald" pitchFamily="2" charset="77"/>
              </a:rPr>
              <a:t>102,267</a:t>
            </a:r>
          </a:p>
        </p:txBody>
      </p:sp>
      <p:sp>
        <p:nvSpPr>
          <p:cNvPr id="9" name="Title 1">
            <a:extLst>
              <a:ext uri="{FF2B5EF4-FFF2-40B4-BE49-F238E27FC236}">
                <a16:creationId xmlns:a16="http://schemas.microsoft.com/office/drawing/2014/main" id="{2A6F8BA3-6260-9AD1-8A67-964D05071954}"/>
              </a:ext>
            </a:extLst>
          </p:cNvPr>
          <p:cNvSpPr txBox="1">
            <a:spLocks/>
          </p:cNvSpPr>
          <p:nvPr/>
        </p:nvSpPr>
        <p:spPr>
          <a:xfrm>
            <a:off x="1086556" y="4899939"/>
            <a:ext cx="1814273" cy="1176708"/>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dirty="0">
                <a:solidFill>
                  <a:schemeClr val="bg1"/>
                </a:solidFill>
                <a:latin typeface="Arial" panose="020B0604020202020204" pitchFamily="34" charset="0"/>
                <a:cs typeface="Arial" panose="020B0604020202020204" pitchFamily="34" charset="0"/>
              </a:rPr>
              <a:t>Up 26%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over the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past decade </a:t>
            </a:r>
            <a:br>
              <a:rPr lang="en-US" sz="2000" dirty="0">
                <a:solidFill>
                  <a:schemeClr val="bg1"/>
                </a:solidFill>
                <a:latin typeface="Arial" panose="020B0604020202020204" pitchFamily="34" charset="0"/>
                <a:cs typeface="Arial" panose="020B0604020202020204" pitchFamily="34" charset="0"/>
              </a:rPr>
            </a:br>
            <a:endParaRPr lang="en-US" sz="2000" dirty="0">
              <a:solidFill>
                <a:schemeClr val="bg1"/>
              </a:solidFill>
              <a:latin typeface="Arial" panose="020B0604020202020204" pitchFamily="34" charset="0"/>
              <a:cs typeface="Arial" panose="020B0604020202020204" pitchFamily="34" charset="0"/>
            </a:endParaRPr>
          </a:p>
        </p:txBody>
      </p:sp>
      <p:pic>
        <p:nvPicPr>
          <p:cNvPr id="11" name="Graphic 10" descr="Group with solid fill">
            <a:extLst>
              <a:ext uri="{FF2B5EF4-FFF2-40B4-BE49-F238E27FC236}">
                <a16:creationId xmlns:a16="http://schemas.microsoft.com/office/drawing/2014/main" id="{22699E37-4A78-338D-8305-98851532D26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536492" y="2093006"/>
            <a:ext cx="914400" cy="914400"/>
          </a:xfrm>
          <a:prstGeom prst="rect">
            <a:avLst/>
          </a:prstGeom>
        </p:spPr>
      </p:pic>
      <p:sp>
        <p:nvSpPr>
          <p:cNvPr id="12" name="Oval 11">
            <a:extLst>
              <a:ext uri="{FF2B5EF4-FFF2-40B4-BE49-F238E27FC236}">
                <a16:creationId xmlns:a16="http://schemas.microsoft.com/office/drawing/2014/main" id="{D0A0D4B1-5921-CAF0-24C9-1A0B55927650}"/>
              </a:ext>
              <a:ext uri="{C183D7F6-B498-43B3-948B-1728B52AA6E4}">
                <adec:decorative xmlns:adec="http://schemas.microsoft.com/office/drawing/2017/decorative" val="1"/>
              </a:ext>
            </a:extLst>
          </p:cNvPr>
          <p:cNvSpPr/>
          <p:nvPr/>
        </p:nvSpPr>
        <p:spPr>
          <a:xfrm>
            <a:off x="1364105" y="1928131"/>
            <a:ext cx="1259174" cy="1259174"/>
          </a:xfrm>
          <a:prstGeom prst="ellipse">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itle 1">
            <a:extLst>
              <a:ext uri="{FF2B5EF4-FFF2-40B4-BE49-F238E27FC236}">
                <a16:creationId xmlns:a16="http://schemas.microsoft.com/office/drawing/2014/main" id="{33811893-4B1F-BDB2-4D19-06A5F7E79544}"/>
              </a:ext>
            </a:extLst>
          </p:cNvPr>
          <p:cNvSpPr txBox="1">
            <a:spLocks/>
          </p:cNvSpPr>
          <p:nvPr/>
        </p:nvSpPr>
        <p:spPr>
          <a:xfrm>
            <a:off x="3376304" y="3460857"/>
            <a:ext cx="1671865" cy="419725"/>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b="1" dirty="0">
                <a:solidFill>
                  <a:schemeClr val="bg1"/>
                </a:solidFill>
                <a:latin typeface="Arial" panose="020B0604020202020204" pitchFamily="34" charset="0"/>
                <a:cs typeface="Arial" panose="020B0604020202020204" pitchFamily="34" charset="0"/>
              </a:rPr>
              <a:t>Budget</a:t>
            </a:r>
          </a:p>
        </p:txBody>
      </p:sp>
      <p:sp>
        <p:nvSpPr>
          <p:cNvPr id="27" name="Title 1">
            <a:extLst>
              <a:ext uri="{FF2B5EF4-FFF2-40B4-BE49-F238E27FC236}">
                <a16:creationId xmlns:a16="http://schemas.microsoft.com/office/drawing/2014/main" id="{EDAE430F-2590-6186-CB71-AB06C6B0F253}"/>
              </a:ext>
            </a:extLst>
          </p:cNvPr>
          <p:cNvSpPr txBox="1">
            <a:spLocks/>
          </p:cNvSpPr>
          <p:nvPr/>
        </p:nvSpPr>
        <p:spPr>
          <a:xfrm>
            <a:off x="3102965" y="4041743"/>
            <a:ext cx="2218543" cy="1154243"/>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5000" dirty="0">
                <a:solidFill>
                  <a:srgbClr val="6FAFC7"/>
                </a:solidFill>
                <a:latin typeface="Oswald" pitchFamily="2" charset="77"/>
              </a:rPr>
              <a:t>$9.6B</a:t>
            </a:r>
          </a:p>
        </p:txBody>
      </p:sp>
      <p:sp>
        <p:nvSpPr>
          <p:cNvPr id="29" name="Title 1">
            <a:extLst>
              <a:ext uri="{FF2B5EF4-FFF2-40B4-BE49-F238E27FC236}">
                <a16:creationId xmlns:a16="http://schemas.microsoft.com/office/drawing/2014/main" id="{7E80F419-E81F-C4FA-2BE4-9ADCE62DBBA9}"/>
              </a:ext>
            </a:extLst>
          </p:cNvPr>
          <p:cNvSpPr txBox="1">
            <a:spLocks/>
          </p:cNvSpPr>
          <p:nvPr/>
        </p:nvSpPr>
        <p:spPr>
          <a:xfrm>
            <a:off x="3305100" y="4899939"/>
            <a:ext cx="1814273" cy="771994"/>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dirty="0">
                <a:solidFill>
                  <a:schemeClr val="bg1"/>
                </a:solidFill>
                <a:latin typeface="Arial" panose="020B0604020202020204" pitchFamily="34" charset="0"/>
                <a:cs typeface="Arial" panose="020B0604020202020204" pitchFamily="34" charset="0"/>
              </a:rPr>
              <a:t>Up 70%</a:t>
            </a:r>
          </a:p>
          <a:p>
            <a:pPr>
              <a:lnSpc>
                <a:spcPct val="100000"/>
              </a:lnSpc>
            </a:pPr>
            <a:r>
              <a:rPr lang="en-US" sz="2000" dirty="0">
                <a:solidFill>
                  <a:schemeClr val="bg1"/>
                </a:solidFill>
                <a:latin typeface="Arial" panose="020B0604020202020204" pitchFamily="34" charset="0"/>
                <a:cs typeface="Arial" panose="020B0604020202020204" pitchFamily="34" charset="0"/>
              </a:rPr>
              <a:t>over the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past decade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 </a:t>
            </a:r>
            <a:br>
              <a:rPr lang="en-US" sz="2000" dirty="0">
                <a:solidFill>
                  <a:schemeClr val="bg1"/>
                </a:solidFill>
                <a:latin typeface="Arial" panose="020B0604020202020204" pitchFamily="34" charset="0"/>
                <a:cs typeface="Arial" panose="020B0604020202020204" pitchFamily="34" charset="0"/>
              </a:rPr>
            </a:br>
            <a:endParaRPr lang="en-US" sz="2000" dirty="0">
              <a:solidFill>
                <a:schemeClr val="bg1"/>
              </a:solidFill>
              <a:latin typeface="Arial" panose="020B0604020202020204" pitchFamily="34" charset="0"/>
              <a:cs typeface="Arial" panose="020B0604020202020204" pitchFamily="34" charset="0"/>
            </a:endParaRPr>
          </a:p>
        </p:txBody>
      </p:sp>
      <p:pic>
        <p:nvPicPr>
          <p:cNvPr id="55" name="Graphic 54" descr="Money with solid fill">
            <a:extLst>
              <a:ext uri="{FF2B5EF4-FFF2-40B4-BE49-F238E27FC236}">
                <a16:creationId xmlns:a16="http://schemas.microsoft.com/office/drawing/2014/main" id="{976C4827-F17A-C82B-C565-AEBB5F3FE89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814997" y="2108010"/>
            <a:ext cx="846945" cy="846945"/>
          </a:xfrm>
          <a:prstGeom prst="rect">
            <a:avLst/>
          </a:prstGeom>
        </p:spPr>
      </p:pic>
      <p:sp>
        <p:nvSpPr>
          <p:cNvPr id="31" name="Oval 30">
            <a:extLst>
              <a:ext uri="{FF2B5EF4-FFF2-40B4-BE49-F238E27FC236}">
                <a16:creationId xmlns:a16="http://schemas.microsoft.com/office/drawing/2014/main" id="{8D1815E4-285E-259E-13EA-82A31B3159AC}"/>
              </a:ext>
              <a:ext uri="{C183D7F6-B498-43B3-948B-1728B52AA6E4}">
                <adec:decorative xmlns:adec="http://schemas.microsoft.com/office/drawing/2017/decorative" val="1"/>
              </a:ext>
            </a:extLst>
          </p:cNvPr>
          <p:cNvSpPr/>
          <p:nvPr/>
        </p:nvSpPr>
        <p:spPr>
          <a:xfrm>
            <a:off x="3582649" y="1928131"/>
            <a:ext cx="1259174" cy="1259174"/>
          </a:xfrm>
          <a:prstGeom prst="ellipse">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itle 1">
            <a:extLst>
              <a:ext uri="{FF2B5EF4-FFF2-40B4-BE49-F238E27FC236}">
                <a16:creationId xmlns:a16="http://schemas.microsoft.com/office/drawing/2014/main" id="{5253249A-BBFE-0CAB-0DE0-984953C863C5}"/>
              </a:ext>
            </a:extLst>
          </p:cNvPr>
          <p:cNvSpPr txBox="1">
            <a:spLocks/>
          </p:cNvSpPr>
          <p:nvPr/>
        </p:nvSpPr>
        <p:spPr>
          <a:xfrm>
            <a:off x="5636072" y="3309098"/>
            <a:ext cx="1671865" cy="419725"/>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b="1" dirty="0">
                <a:solidFill>
                  <a:schemeClr val="bg1"/>
                </a:solidFill>
                <a:latin typeface="Arial" panose="020B0604020202020204" pitchFamily="34" charset="0"/>
                <a:cs typeface="Arial" panose="020B0604020202020204" pitchFamily="34" charset="0"/>
              </a:rPr>
              <a:t>Research</a:t>
            </a:r>
          </a:p>
          <a:p>
            <a:pPr>
              <a:lnSpc>
                <a:spcPct val="100000"/>
              </a:lnSpc>
            </a:pPr>
            <a:r>
              <a:rPr lang="en-US" sz="2000" b="1" dirty="0">
                <a:solidFill>
                  <a:schemeClr val="bg1"/>
                </a:solidFill>
                <a:latin typeface="Arial" panose="020B0604020202020204" pitchFamily="34" charset="0"/>
                <a:cs typeface="Arial" panose="020B0604020202020204" pitchFamily="34" charset="0"/>
              </a:rPr>
              <a:t>spending</a:t>
            </a:r>
          </a:p>
        </p:txBody>
      </p:sp>
      <p:sp>
        <p:nvSpPr>
          <p:cNvPr id="32" name="Title 1">
            <a:extLst>
              <a:ext uri="{FF2B5EF4-FFF2-40B4-BE49-F238E27FC236}">
                <a16:creationId xmlns:a16="http://schemas.microsoft.com/office/drawing/2014/main" id="{821B99B8-BD0C-68CE-4E8C-532566E0E75B}"/>
              </a:ext>
            </a:extLst>
          </p:cNvPr>
          <p:cNvSpPr txBox="1">
            <a:spLocks/>
          </p:cNvSpPr>
          <p:nvPr/>
        </p:nvSpPr>
        <p:spPr>
          <a:xfrm>
            <a:off x="5291529" y="4041743"/>
            <a:ext cx="2218543" cy="1154243"/>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5000" dirty="0">
                <a:solidFill>
                  <a:srgbClr val="6FAFC7"/>
                </a:solidFill>
                <a:latin typeface="Oswald" pitchFamily="2" charset="77"/>
              </a:rPr>
              <a:t>$1.53B</a:t>
            </a:r>
          </a:p>
        </p:txBody>
      </p:sp>
      <p:sp>
        <p:nvSpPr>
          <p:cNvPr id="34" name="Title 1">
            <a:extLst>
              <a:ext uri="{FF2B5EF4-FFF2-40B4-BE49-F238E27FC236}">
                <a16:creationId xmlns:a16="http://schemas.microsoft.com/office/drawing/2014/main" id="{92F3981C-1A20-557A-F45A-4F7AEEB5C5F1}"/>
              </a:ext>
            </a:extLst>
          </p:cNvPr>
          <p:cNvSpPr txBox="1">
            <a:spLocks/>
          </p:cNvSpPr>
          <p:nvPr/>
        </p:nvSpPr>
        <p:spPr>
          <a:xfrm>
            <a:off x="5493664" y="4899939"/>
            <a:ext cx="1814273" cy="771994"/>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dirty="0">
                <a:solidFill>
                  <a:schemeClr val="bg1"/>
                </a:solidFill>
                <a:latin typeface="Arial" panose="020B0604020202020204" pitchFamily="34" charset="0"/>
                <a:cs typeface="Arial" panose="020B0604020202020204" pitchFamily="34" charset="0"/>
              </a:rPr>
              <a:t>Up 59% </a:t>
            </a:r>
          </a:p>
          <a:p>
            <a:pPr>
              <a:lnSpc>
                <a:spcPct val="100000"/>
              </a:lnSpc>
            </a:pPr>
            <a:r>
              <a:rPr lang="en-US" sz="2000" dirty="0">
                <a:solidFill>
                  <a:schemeClr val="bg1"/>
                </a:solidFill>
                <a:latin typeface="Arial" panose="020B0604020202020204" pitchFamily="34" charset="0"/>
                <a:cs typeface="Arial" panose="020B0604020202020204" pitchFamily="34" charset="0"/>
              </a:rPr>
              <a:t>over the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past decade </a:t>
            </a:r>
            <a:br>
              <a:rPr lang="en-US" sz="2000" dirty="0">
                <a:solidFill>
                  <a:schemeClr val="bg1"/>
                </a:solidFill>
                <a:latin typeface="Arial" panose="020B0604020202020204" pitchFamily="34" charset="0"/>
                <a:cs typeface="Arial" panose="020B0604020202020204" pitchFamily="34" charset="0"/>
              </a:rPr>
            </a:br>
            <a:br>
              <a:rPr lang="en-US" sz="2000" dirty="0">
                <a:solidFill>
                  <a:schemeClr val="bg1"/>
                </a:solidFill>
                <a:latin typeface="Arial" panose="020B0604020202020204" pitchFamily="34" charset="0"/>
                <a:cs typeface="Arial" panose="020B0604020202020204" pitchFamily="34" charset="0"/>
              </a:rPr>
            </a:br>
            <a:endParaRPr lang="en-US" sz="2000" dirty="0">
              <a:solidFill>
                <a:schemeClr val="bg1"/>
              </a:solidFill>
              <a:latin typeface="Arial" panose="020B0604020202020204" pitchFamily="34" charset="0"/>
              <a:cs typeface="Arial" panose="020B0604020202020204" pitchFamily="34" charset="0"/>
            </a:endParaRPr>
          </a:p>
        </p:txBody>
      </p:sp>
      <p:pic>
        <p:nvPicPr>
          <p:cNvPr id="49" name="Graphic 48" descr="Test tubes with solid fill">
            <a:extLst>
              <a:ext uri="{FF2B5EF4-FFF2-40B4-BE49-F238E27FC236}">
                <a16:creationId xmlns:a16="http://schemas.microsoft.com/office/drawing/2014/main" id="{433B4FE5-9C89-195F-285E-4712CD2AEF9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037288" y="2186694"/>
            <a:ext cx="727023" cy="727023"/>
          </a:xfrm>
          <a:prstGeom prst="rect">
            <a:avLst/>
          </a:prstGeom>
        </p:spPr>
      </p:pic>
      <p:sp>
        <p:nvSpPr>
          <p:cNvPr id="36" name="Oval 35">
            <a:extLst>
              <a:ext uri="{FF2B5EF4-FFF2-40B4-BE49-F238E27FC236}">
                <a16:creationId xmlns:a16="http://schemas.microsoft.com/office/drawing/2014/main" id="{49DC764C-90C2-79D9-2FEF-07FF895159B7}"/>
              </a:ext>
              <a:ext uri="{C183D7F6-B498-43B3-948B-1728B52AA6E4}">
                <adec:decorative xmlns:adec="http://schemas.microsoft.com/office/drawing/2017/decorative" val="1"/>
              </a:ext>
            </a:extLst>
          </p:cNvPr>
          <p:cNvSpPr/>
          <p:nvPr/>
        </p:nvSpPr>
        <p:spPr>
          <a:xfrm>
            <a:off x="5771213" y="1928131"/>
            <a:ext cx="1259174" cy="1259174"/>
          </a:xfrm>
          <a:prstGeom prst="ellipse">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itle 1">
            <a:extLst>
              <a:ext uri="{FF2B5EF4-FFF2-40B4-BE49-F238E27FC236}">
                <a16:creationId xmlns:a16="http://schemas.microsoft.com/office/drawing/2014/main" id="{4AB7DD3F-8621-177C-6BEA-91CE4D3C43E4}"/>
              </a:ext>
            </a:extLst>
          </p:cNvPr>
          <p:cNvSpPr txBox="1">
            <a:spLocks/>
          </p:cNvSpPr>
          <p:nvPr/>
        </p:nvSpPr>
        <p:spPr>
          <a:xfrm>
            <a:off x="7694490" y="3329711"/>
            <a:ext cx="1671865" cy="419725"/>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b="1" dirty="0">
                <a:solidFill>
                  <a:schemeClr val="bg1"/>
                </a:solidFill>
                <a:latin typeface="Arial" panose="020B0604020202020204" pitchFamily="34" charset="0"/>
                <a:cs typeface="Arial" panose="020B0604020202020204" pitchFamily="34" charset="0"/>
              </a:rPr>
              <a:t>UI Health </a:t>
            </a:r>
            <a:br>
              <a:rPr lang="en-US" sz="2000" b="1" dirty="0">
                <a:solidFill>
                  <a:schemeClr val="bg1"/>
                </a:solidFill>
                <a:latin typeface="Arial" panose="020B0604020202020204" pitchFamily="34" charset="0"/>
                <a:cs typeface="Arial" panose="020B0604020202020204" pitchFamily="34" charset="0"/>
              </a:rPr>
            </a:br>
            <a:r>
              <a:rPr lang="en-US" sz="2000" b="1" dirty="0">
                <a:solidFill>
                  <a:schemeClr val="bg1"/>
                </a:solidFill>
                <a:latin typeface="Arial" panose="020B0604020202020204" pitchFamily="34" charset="0"/>
                <a:cs typeface="Arial" panose="020B0604020202020204" pitchFamily="34" charset="0"/>
              </a:rPr>
              <a:t>Budget</a:t>
            </a:r>
          </a:p>
        </p:txBody>
      </p:sp>
      <p:sp>
        <p:nvSpPr>
          <p:cNvPr id="43" name="Title 1">
            <a:extLst>
              <a:ext uri="{FF2B5EF4-FFF2-40B4-BE49-F238E27FC236}">
                <a16:creationId xmlns:a16="http://schemas.microsoft.com/office/drawing/2014/main" id="{1A16DEF6-2D38-AAA6-7D16-8D90ECB2A5E1}"/>
              </a:ext>
            </a:extLst>
          </p:cNvPr>
          <p:cNvSpPr txBox="1">
            <a:spLocks/>
          </p:cNvSpPr>
          <p:nvPr/>
        </p:nvSpPr>
        <p:spPr>
          <a:xfrm>
            <a:off x="7421151" y="4041743"/>
            <a:ext cx="2218543" cy="1154243"/>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5000" dirty="0">
                <a:solidFill>
                  <a:srgbClr val="6FAFC7"/>
                </a:solidFill>
                <a:latin typeface="Oswald" pitchFamily="2" charset="77"/>
              </a:rPr>
              <a:t>$1.5B</a:t>
            </a:r>
          </a:p>
        </p:txBody>
      </p:sp>
      <p:sp>
        <p:nvSpPr>
          <p:cNvPr id="45" name="Title 1">
            <a:extLst>
              <a:ext uri="{FF2B5EF4-FFF2-40B4-BE49-F238E27FC236}">
                <a16:creationId xmlns:a16="http://schemas.microsoft.com/office/drawing/2014/main" id="{90AF05A6-202B-30AC-89B8-D197B5BCF6C0}"/>
              </a:ext>
            </a:extLst>
          </p:cNvPr>
          <p:cNvSpPr txBox="1">
            <a:spLocks/>
          </p:cNvSpPr>
          <p:nvPr/>
        </p:nvSpPr>
        <p:spPr>
          <a:xfrm>
            <a:off x="7623286" y="4899938"/>
            <a:ext cx="1814273" cy="1176709"/>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dirty="0">
                <a:solidFill>
                  <a:schemeClr val="bg1"/>
                </a:solidFill>
                <a:latin typeface="Arial" panose="020B0604020202020204" pitchFamily="34" charset="0"/>
                <a:cs typeface="Arial" panose="020B0604020202020204" pitchFamily="34" charset="0"/>
              </a:rPr>
              <a:t>Up 150%</a:t>
            </a:r>
          </a:p>
          <a:p>
            <a:pPr>
              <a:lnSpc>
                <a:spcPct val="100000"/>
              </a:lnSpc>
            </a:pPr>
            <a:r>
              <a:rPr lang="en-US" sz="2000" dirty="0">
                <a:solidFill>
                  <a:schemeClr val="bg1"/>
                </a:solidFill>
                <a:latin typeface="Arial" panose="020B0604020202020204" pitchFamily="34" charset="0"/>
                <a:cs typeface="Arial" panose="020B0604020202020204" pitchFamily="34" charset="0"/>
              </a:rPr>
              <a:t>over the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past decade </a:t>
            </a:r>
            <a:br>
              <a:rPr lang="en-US" sz="2000" dirty="0">
                <a:solidFill>
                  <a:schemeClr val="bg1"/>
                </a:solidFill>
                <a:latin typeface="Arial" panose="020B0604020202020204" pitchFamily="34" charset="0"/>
                <a:cs typeface="Arial" panose="020B0604020202020204" pitchFamily="34" charset="0"/>
              </a:rPr>
            </a:br>
            <a:br>
              <a:rPr lang="en-US" sz="2000" dirty="0">
                <a:solidFill>
                  <a:schemeClr val="bg1"/>
                </a:solidFill>
                <a:latin typeface="Arial" panose="020B0604020202020204" pitchFamily="34" charset="0"/>
                <a:cs typeface="Arial" panose="020B0604020202020204" pitchFamily="34" charset="0"/>
              </a:rPr>
            </a:br>
            <a:endParaRPr lang="en-US" sz="2000" dirty="0">
              <a:solidFill>
                <a:schemeClr val="bg1"/>
              </a:solidFill>
              <a:latin typeface="Arial" panose="020B0604020202020204" pitchFamily="34" charset="0"/>
              <a:cs typeface="Arial" panose="020B0604020202020204" pitchFamily="34" charset="0"/>
            </a:endParaRPr>
          </a:p>
        </p:txBody>
      </p:sp>
      <p:pic>
        <p:nvPicPr>
          <p:cNvPr id="53" name="Graphic 52" descr="Stethoscope with solid fill">
            <a:extLst>
              <a:ext uri="{FF2B5EF4-FFF2-40B4-BE49-F238E27FC236}">
                <a16:creationId xmlns:a16="http://schemas.microsoft.com/office/drawing/2014/main" id="{3AC46AE7-C585-0EA7-9C23-395004D4C828}"/>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166902" y="2237303"/>
            <a:ext cx="727039" cy="727039"/>
          </a:xfrm>
          <a:prstGeom prst="rect">
            <a:avLst/>
          </a:prstGeom>
        </p:spPr>
      </p:pic>
      <p:sp>
        <p:nvSpPr>
          <p:cNvPr id="47" name="Oval 46">
            <a:extLst>
              <a:ext uri="{FF2B5EF4-FFF2-40B4-BE49-F238E27FC236}">
                <a16:creationId xmlns:a16="http://schemas.microsoft.com/office/drawing/2014/main" id="{1D27FD5D-3FD1-4CCD-6A6E-1DAFACD34C1B}"/>
              </a:ext>
              <a:ext uri="{C183D7F6-B498-43B3-948B-1728B52AA6E4}">
                <adec:decorative xmlns:adec="http://schemas.microsoft.com/office/drawing/2017/decorative" val="1"/>
              </a:ext>
            </a:extLst>
          </p:cNvPr>
          <p:cNvSpPr/>
          <p:nvPr/>
        </p:nvSpPr>
        <p:spPr>
          <a:xfrm>
            <a:off x="7900835" y="1928131"/>
            <a:ext cx="1259174" cy="1259174"/>
          </a:xfrm>
          <a:prstGeom prst="ellipse">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itle 1">
            <a:extLst>
              <a:ext uri="{FF2B5EF4-FFF2-40B4-BE49-F238E27FC236}">
                <a16:creationId xmlns:a16="http://schemas.microsoft.com/office/drawing/2014/main" id="{CB829101-D5DE-F012-042E-97A36FD1131A}"/>
              </a:ext>
            </a:extLst>
          </p:cNvPr>
          <p:cNvSpPr txBox="1">
            <a:spLocks/>
          </p:cNvSpPr>
          <p:nvPr/>
        </p:nvSpPr>
        <p:spPr>
          <a:xfrm>
            <a:off x="9879535" y="3329711"/>
            <a:ext cx="1671865" cy="419725"/>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b="1" dirty="0">
                <a:solidFill>
                  <a:schemeClr val="bg1"/>
                </a:solidFill>
                <a:latin typeface="Arial" panose="020B0604020202020204" pitchFamily="34" charset="0"/>
                <a:cs typeface="Arial" panose="020B0604020202020204" pitchFamily="34" charset="0"/>
              </a:rPr>
              <a:t>Economic</a:t>
            </a:r>
          </a:p>
          <a:p>
            <a:pPr>
              <a:lnSpc>
                <a:spcPct val="100000"/>
              </a:lnSpc>
            </a:pPr>
            <a:r>
              <a:rPr lang="en-US" sz="2000" b="1" dirty="0">
                <a:solidFill>
                  <a:schemeClr val="bg1"/>
                </a:solidFill>
                <a:latin typeface="Arial" panose="020B0604020202020204" pitchFamily="34" charset="0"/>
                <a:cs typeface="Arial" panose="020B0604020202020204" pitchFamily="34" charset="0"/>
              </a:rPr>
              <a:t>impact</a:t>
            </a:r>
          </a:p>
        </p:txBody>
      </p:sp>
      <p:sp>
        <p:nvSpPr>
          <p:cNvPr id="37" name="Title 1">
            <a:extLst>
              <a:ext uri="{FF2B5EF4-FFF2-40B4-BE49-F238E27FC236}">
                <a16:creationId xmlns:a16="http://schemas.microsoft.com/office/drawing/2014/main" id="{1D7562B8-E824-B506-A225-BBCEBCC8E3B5}"/>
              </a:ext>
            </a:extLst>
          </p:cNvPr>
          <p:cNvSpPr txBox="1">
            <a:spLocks/>
          </p:cNvSpPr>
          <p:nvPr/>
        </p:nvSpPr>
        <p:spPr>
          <a:xfrm>
            <a:off x="9606196" y="4041743"/>
            <a:ext cx="2218543" cy="1154243"/>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5000" dirty="0">
                <a:solidFill>
                  <a:srgbClr val="6FAFC7"/>
                </a:solidFill>
                <a:latin typeface="Oswald" pitchFamily="2" charset="77"/>
              </a:rPr>
              <a:t>$24.9B</a:t>
            </a:r>
          </a:p>
        </p:txBody>
      </p:sp>
      <p:sp>
        <p:nvSpPr>
          <p:cNvPr id="39" name="Title 1">
            <a:extLst>
              <a:ext uri="{FF2B5EF4-FFF2-40B4-BE49-F238E27FC236}">
                <a16:creationId xmlns:a16="http://schemas.microsoft.com/office/drawing/2014/main" id="{6A74F776-5C20-F5C9-73B0-BE1EB0BB746C}"/>
              </a:ext>
            </a:extLst>
          </p:cNvPr>
          <p:cNvSpPr txBox="1">
            <a:spLocks/>
          </p:cNvSpPr>
          <p:nvPr/>
        </p:nvSpPr>
        <p:spPr>
          <a:xfrm>
            <a:off x="9808331" y="4899939"/>
            <a:ext cx="1814273" cy="771994"/>
          </a:xfrm>
          <a:prstGeom prst="rect">
            <a:avLst/>
          </a:prstGeom>
          <a:ln>
            <a:noFill/>
          </a:ln>
        </p:spPr>
        <p:txBody>
          <a:bodyPr vert="horz" wrap="none" lIns="0" tIns="0" rIns="0" bIns="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000" dirty="0">
                <a:solidFill>
                  <a:schemeClr val="bg1"/>
                </a:solidFill>
                <a:latin typeface="Arial" panose="020B0604020202020204" pitchFamily="34" charset="0"/>
                <a:cs typeface="Arial" panose="020B0604020202020204" pitchFamily="34" charset="0"/>
              </a:rPr>
              <a:t>Up 79%</a:t>
            </a:r>
          </a:p>
          <a:p>
            <a:pPr>
              <a:lnSpc>
                <a:spcPct val="100000"/>
              </a:lnSpc>
            </a:pPr>
            <a:r>
              <a:rPr lang="en-US" sz="2000" dirty="0">
                <a:solidFill>
                  <a:schemeClr val="bg1"/>
                </a:solidFill>
                <a:latin typeface="Arial" panose="020B0604020202020204" pitchFamily="34" charset="0"/>
                <a:cs typeface="Arial" panose="020B0604020202020204" pitchFamily="34" charset="0"/>
              </a:rPr>
              <a:t>over the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past decade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 </a:t>
            </a:r>
            <a:br>
              <a:rPr lang="en-US" sz="2000" dirty="0">
                <a:solidFill>
                  <a:schemeClr val="bg1"/>
                </a:solidFill>
                <a:latin typeface="Arial" panose="020B0604020202020204" pitchFamily="34" charset="0"/>
                <a:cs typeface="Arial" panose="020B0604020202020204" pitchFamily="34" charset="0"/>
              </a:rPr>
            </a:br>
            <a:endParaRPr lang="en-US" sz="2000" dirty="0">
              <a:solidFill>
                <a:schemeClr val="bg1"/>
              </a:solidFill>
              <a:latin typeface="Arial" panose="020B0604020202020204" pitchFamily="34" charset="0"/>
              <a:cs typeface="Arial" panose="020B0604020202020204" pitchFamily="34" charset="0"/>
            </a:endParaRPr>
          </a:p>
        </p:txBody>
      </p:sp>
      <p:pic>
        <p:nvPicPr>
          <p:cNvPr id="51" name="Graphic 50" descr="Bar graph with upward trend with solid fill">
            <a:extLst>
              <a:ext uri="{FF2B5EF4-FFF2-40B4-BE49-F238E27FC236}">
                <a16:creationId xmlns:a16="http://schemas.microsoft.com/office/drawing/2014/main" id="{CF3C46B7-12BE-AB6E-7194-AB43F46BD7E4}"/>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flipH="1">
            <a:off x="10339466" y="2215000"/>
            <a:ext cx="750757" cy="713707"/>
          </a:xfrm>
          <a:prstGeom prst="rect">
            <a:avLst/>
          </a:prstGeom>
        </p:spPr>
      </p:pic>
      <p:sp>
        <p:nvSpPr>
          <p:cNvPr id="41" name="Oval 40">
            <a:extLst>
              <a:ext uri="{FF2B5EF4-FFF2-40B4-BE49-F238E27FC236}">
                <a16:creationId xmlns:a16="http://schemas.microsoft.com/office/drawing/2014/main" id="{B81F0DA4-FBBE-F779-BCCB-9AFD1D562375}"/>
              </a:ext>
              <a:ext uri="{C183D7F6-B498-43B3-948B-1728B52AA6E4}">
                <adec:decorative xmlns:adec="http://schemas.microsoft.com/office/drawing/2017/decorative" val="1"/>
              </a:ext>
            </a:extLst>
          </p:cNvPr>
          <p:cNvSpPr/>
          <p:nvPr/>
        </p:nvSpPr>
        <p:spPr>
          <a:xfrm>
            <a:off x="10085880" y="1928131"/>
            <a:ext cx="1259174" cy="1259174"/>
          </a:xfrm>
          <a:prstGeom prst="ellipse">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029594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1000"/>
                                        <p:tgtEl>
                                          <p:spTgt spid="27"/>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childTnLst>
                                </p:cTn>
                              </p:par>
                            </p:childTnLst>
                          </p:cTn>
                        </p:par>
                        <p:par>
                          <p:cTn id="32" fill="hold">
                            <p:stCondLst>
                              <p:cond delay="7000"/>
                            </p:stCondLst>
                            <p:childTnLst>
                              <p:par>
                                <p:cTn id="33" presetID="10" presetClass="entr" presetSubtype="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1000"/>
                                        <p:tgtEl>
                                          <p:spTgt spid="32"/>
                                        </p:tgtEl>
                                      </p:cBhvr>
                                    </p:animEffect>
                                  </p:childTnLst>
                                </p:cTn>
                              </p:par>
                            </p:childTnLst>
                          </p:cTn>
                        </p:par>
                        <p:par>
                          <p:cTn id="36" fill="hold">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1000"/>
                                        <p:tgtEl>
                                          <p:spTgt spid="33"/>
                                        </p:tgtEl>
                                      </p:cBhvr>
                                    </p:animEffect>
                                  </p:childTnLst>
                                </p:cTn>
                              </p:par>
                            </p:childTnLst>
                          </p:cTn>
                        </p:par>
                        <p:par>
                          <p:cTn id="40" fill="hold">
                            <p:stCondLst>
                              <p:cond delay="900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childTnLst>
                                </p:cTn>
                              </p:par>
                            </p:childTnLst>
                          </p:cTn>
                        </p:par>
                        <p:par>
                          <p:cTn id="44" fill="hold">
                            <p:stCondLst>
                              <p:cond delay="10000"/>
                            </p:stCondLst>
                            <p:childTnLst>
                              <p:par>
                                <p:cTn id="45" presetID="10" presetClass="entr" presetSubtype="0" fill="hold" grpId="0"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1000"/>
                                        <p:tgtEl>
                                          <p:spTgt spid="43"/>
                                        </p:tgtEl>
                                      </p:cBhvr>
                                    </p:animEffect>
                                  </p:childTnLst>
                                </p:cTn>
                              </p:par>
                            </p:childTnLst>
                          </p:cTn>
                        </p:par>
                        <p:par>
                          <p:cTn id="48" fill="hold">
                            <p:stCondLst>
                              <p:cond delay="11000"/>
                            </p:stCondLst>
                            <p:childTnLst>
                              <p:par>
                                <p:cTn id="49" presetID="10"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childTnLst>
                                </p:cTn>
                              </p:par>
                            </p:childTnLst>
                          </p:cTn>
                        </p:par>
                        <p:par>
                          <p:cTn id="52" fill="hold">
                            <p:stCondLst>
                              <p:cond delay="12000"/>
                            </p:stCondLst>
                            <p:childTnLst>
                              <p:par>
                                <p:cTn id="53" presetID="10" presetClass="entr" presetSubtype="0" fill="hold" grpId="0" nodeType="after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fade">
                                      <p:cBhvr>
                                        <p:cTn id="55" dur="1000"/>
                                        <p:tgtEl>
                                          <p:spTgt spid="45"/>
                                        </p:tgtEl>
                                      </p:cBhvr>
                                    </p:animEffect>
                                  </p:childTnLst>
                                </p:cTn>
                              </p:par>
                            </p:childTnLst>
                          </p:cTn>
                        </p:par>
                        <p:par>
                          <p:cTn id="56" fill="hold">
                            <p:stCondLst>
                              <p:cond delay="13000"/>
                            </p:stCondLst>
                            <p:childTnLst>
                              <p:par>
                                <p:cTn id="57" presetID="10" presetClass="entr" presetSubtype="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1000"/>
                                        <p:tgtEl>
                                          <p:spTgt spid="37"/>
                                        </p:tgtEl>
                                      </p:cBhvr>
                                    </p:animEffect>
                                  </p:childTnLst>
                                </p:cTn>
                              </p:par>
                            </p:childTnLst>
                          </p:cTn>
                        </p:par>
                        <p:par>
                          <p:cTn id="60" fill="hold">
                            <p:stCondLst>
                              <p:cond delay="14000"/>
                            </p:stCondLst>
                            <p:childTnLst>
                              <p:par>
                                <p:cTn id="61" presetID="10" presetClass="entr" presetSubtype="0"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1000"/>
                                        <p:tgtEl>
                                          <p:spTgt spid="38"/>
                                        </p:tgtEl>
                                      </p:cBhvr>
                                    </p:animEffect>
                                  </p:childTnLst>
                                </p:cTn>
                              </p:par>
                            </p:childTnLst>
                          </p:cTn>
                        </p:par>
                        <p:par>
                          <p:cTn id="64" fill="hold">
                            <p:stCondLst>
                              <p:cond delay="1500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4" grpId="0"/>
      <p:bldP spid="9" grpId="0"/>
      <p:bldP spid="28" grpId="0"/>
      <p:bldP spid="27" grpId="0"/>
      <p:bldP spid="29" grpId="0"/>
      <p:bldP spid="33" grpId="0"/>
      <p:bldP spid="32" grpId="0"/>
      <p:bldP spid="34" grpId="0"/>
      <p:bldP spid="44" grpId="0"/>
      <p:bldP spid="43" grpId="0"/>
      <p:bldP spid="45" grpId="0"/>
      <p:bldP spid="38" grpId="0"/>
      <p:bldP spid="37" grpId="0"/>
      <p:bldP spid="3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1F6BE-24E7-4F75-1523-AD6692811A0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225FBE1-F101-AE98-DDD0-50C53E38C9CA}"/>
              </a:ext>
              <a:ext uri="{C183D7F6-B498-43B3-948B-1728B52AA6E4}">
                <adec:decorative xmlns:adec="http://schemas.microsoft.com/office/drawing/2017/decorative" val="1"/>
              </a:ext>
            </a:extLst>
          </p:cNvPr>
          <p:cNvSpPr/>
          <p:nvPr/>
        </p:nvSpPr>
        <p:spPr>
          <a:xfrm>
            <a:off x="606095" y="1902262"/>
            <a:ext cx="11628997" cy="3736318"/>
          </a:xfrm>
          <a:prstGeom prst="rect">
            <a:avLst/>
          </a:prstGeom>
          <a:gradFill flip="none" rotWithShape="1">
            <a:gsLst>
              <a:gs pos="46000">
                <a:srgbClr val="13294B">
                  <a:alpha val="0"/>
                </a:srgbClr>
              </a:gs>
              <a:gs pos="100000">
                <a:srgbClr val="13294B"/>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pic>
        <p:nvPicPr>
          <p:cNvPr id="5" name="Picture 4">
            <a:extLst>
              <a:ext uri="{FF2B5EF4-FFF2-40B4-BE49-F238E27FC236}">
                <a16:creationId xmlns:a16="http://schemas.microsoft.com/office/drawing/2014/main" id="{7CDD5E52-9BF6-4EA8-97BF-A8B290427384}"/>
              </a:ext>
              <a:ext uri="{C183D7F6-B498-43B3-948B-1728B52AA6E4}">
                <adec:decorative xmlns:adec="http://schemas.microsoft.com/office/drawing/2017/decorative" val="1"/>
              </a:ext>
            </a:extLst>
          </p:cNvPr>
          <p:cNvPicPr>
            <a:picLocks noChangeAspect="1"/>
          </p:cNvPicPr>
          <p:nvPr/>
        </p:nvPicPr>
        <p:blipFill>
          <a:blip r:embed="rId4"/>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474B1661-1B89-7079-7E41-E2D74552D52A}"/>
              </a:ext>
              <a:ext uri="{C183D7F6-B498-43B3-948B-1728B52AA6E4}">
                <adec:decorative xmlns:adec="http://schemas.microsoft.com/office/drawing/2017/decorative" val="1"/>
              </a:ext>
            </a:extLst>
          </p:cNvPr>
          <p:cNvSpPr/>
          <p:nvPr/>
        </p:nvSpPr>
        <p:spPr>
          <a:xfrm>
            <a:off x="606095" y="0"/>
            <a:ext cx="11621567" cy="6858000"/>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CABA9BC7-B763-01FD-DD27-59D94008BBC9}"/>
              </a:ext>
              <a:ext uri="{C183D7F6-B498-43B3-948B-1728B52AA6E4}">
                <adec:decorative xmlns:adec="http://schemas.microsoft.com/office/drawing/2017/decorative" val="1"/>
              </a:ext>
            </a:extLst>
          </p:cNvPr>
          <p:cNvPicPr>
            <a:picLocks noChangeAspect="1"/>
          </p:cNvPicPr>
          <p:nvPr/>
        </p:nvPicPr>
        <p:blipFill>
          <a:blip r:embed="rId5">
            <a:alphaModFix amt="25000"/>
          </a:blip>
          <a:stretch>
            <a:fillRect/>
          </a:stretch>
        </p:blipFill>
        <p:spPr>
          <a:xfrm>
            <a:off x="3889904" y="0"/>
            <a:ext cx="5033818" cy="6858000"/>
          </a:xfrm>
          <a:prstGeom prst="rect">
            <a:avLst/>
          </a:prstGeom>
        </p:spPr>
      </p:pic>
      <p:sp>
        <p:nvSpPr>
          <p:cNvPr id="2" name="Title 1">
            <a:extLst>
              <a:ext uri="{FF2B5EF4-FFF2-40B4-BE49-F238E27FC236}">
                <a16:creationId xmlns:a16="http://schemas.microsoft.com/office/drawing/2014/main" id="{7A61785A-CF9D-7777-267C-A0F91B777C30}"/>
              </a:ext>
            </a:extLst>
          </p:cNvPr>
          <p:cNvSpPr txBox="1">
            <a:spLocks noGrp="1"/>
          </p:cNvSpPr>
          <p:nvPr>
            <p:ph type="title" idx="4294967295"/>
          </p:nvPr>
        </p:nvSpPr>
        <p:spPr>
          <a:xfrm>
            <a:off x="621630" y="2511748"/>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1000" b="0" i="0" u="none" strike="noStrike" kern="1200" cap="none" spc="0" normalizeH="0" baseline="0" noProof="0" dirty="0">
                <a:ln>
                  <a:noFill/>
                </a:ln>
                <a:solidFill>
                  <a:schemeClr val="bg1"/>
                </a:solidFill>
                <a:effectLst/>
                <a:uLnTx/>
                <a:uFillTx/>
                <a:latin typeface="Oswald" pitchFamily="2" charset="77"/>
                <a:ea typeface="+mj-ea"/>
                <a:cs typeface="+mj-cs"/>
              </a:rPr>
              <a:t>A SINGLE YEAR</a:t>
            </a:r>
          </a:p>
        </p:txBody>
      </p:sp>
      <p:graphicFrame>
        <p:nvGraphicFramePr>
          <p:cNvPr id="15" name="think-cell data - do not delete">
            <a:extLst>
              <a:ext uri="{FF2B5EF4-FFF2-40B4-BE49-F238E27FC236}">
                <a16:creationId xmlns:a16="http://schemas.microsoft.com/office/drawing/2014/main" id="{09639F49-24B1-47B4-40EE-AEF3EDDB7499}"/>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3562701051"/>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6" imgW="7772400" imgH="10058400" progId="TCLayout.ActiveDocument.1">
                  <p:embed/>
                </p:oleObj>
              </mc:Choice>
              <mc:Fallback>
                <p:oleObj name="think-cell Slide" r:id="rId6" imgW="7772400" imgH="10058400" progId="TCLayout.ActiveDocument.1">
                  <p:embed/>
                  <p:pic>
                    <p:nvPicPr>
                      <p:cNvPr id="15" name="think-cell data - do not delete" hidden="1">
                        <a:extLst>
                          <a:ext uri="{FF2B5EF4-FFF2-40B4-BE49-F238E27FC236}">
                            <a16:creationId xmlns:a16="http://schemas.microsoft.com/office/drawing/2014/main" id="{0771F500-0AF5-7BFF-0C4C-D80EE54AABA5}"/>
                          </a:ext>
                        </a:extLst>
                      </p:cNvPr>
                      <p:cNvPicPr/>
                      <p:nvPr/>
                    </p:nvPicPr>
                    <p:blipFill>
                      <a:blip r:embed="rId7"/>
                      <a:stretch>
                        <a:fillRect/>
                      </a:stretch>
                    </p:blipFill>
                    <p:spPr>
                      <a:xfrm>
                        <a:off x="1588" y="1588"/>
                        <a:ext cx="1227" cy="1588"/>
                      </a:xfrm>
                      <a:prstGeom prst="rect">
                        <a:avLst/>
                      </a:prstGeom>
                    </p:spPr>
                  </p:pic>
                </p:oleObj>
              </mc:Fallback>
            </mc:AlternateContent>
          </a:graphicData>
        </a:graphic>
      </p:graphicFrame>
    </p:spTree>
    <p:extLst>
      <p:ext uri="{BB962C8B-B14F-4D97-AF65-F5344CB8AC3E}">
        <p14:creationId xmlns:p14="http://schemas.microsoft.com/office/powerpoint/2010/main" val="21515843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ABA12-E4EB-9BDA-CAF2-2568C280C572}"/>
            </a:ext>
          </a:extLst>
        </p:cNvPr>
        <p:cNvGrpSpPr/>
        <p:nvPr/>
      </p:nvGrpSpPr>
      <p:grpSpPr>
        <a:xfrm>
          <a:off x="0" y="0"/>
          <a:ext cx="0" cy="0"/>
          <a:chOff x="0" y="0"/>
          <a:chExt cx="0" cy="0"/>
        </a:xfrm>
      </p:grpSpPr>
      <p:graphicFrame>
        <p:nvGraphicFramePr>
          <p:cNvPr id="15" name="think-cell data - do not delete">
            <a:extLst>
              <a:ext uri="{FF2B5EF4-FFF2-40B4-BE49-F238E27FC236}">
                <a16:creationId xmlns:a16="http://schemas.microsoft.com/office/drawing/2014/main" id="{278B05E4-53DA-15C7-A70C-44BB291DD9A4}"/>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468621490"/>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C689EDE1-7F09-9666-6A39-129A566980DD}"/>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5" name="Picture 4">
            <a:extLst>
              <a:ext uri="{FF2B5EF4-FFF2-40B4-BE49-F238E27FC236}">
                <a16:creationId xmlns:a16="http://schemas.microsoft.com/office/drawing/2014/main" id="{A0F50044-C3DE-E7B6-B76F-EFA5C788283C}"/>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1CDF5DE9-7868-28D8-2FA1-AB5625C2A952}"/>
              </a:ext>
              <a:ext uri="{C183D7F6-B498-43B3-948B-1728B52AA6E4}">
                <adec:decorative xmlns:adec="http://schemas.microsoft.com/office/drawing/2017/decorative" val="1"/>
              </a:ext>
            </a:extLst>
          </p:cNvPr>
          <p:cNvSpPr/>
          <p:nvPr/>
        </p:nvSpPr>
        <p:spPr>
          <a:xfrm>
            <a:off x="621630" y="0"/>
            <a:ext cx="11621567" cy="6858000"/>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7ED37E-69FA-2264-86E7-7578CFD41AB0}"/>
              </a:ext>
            </a:extLst>
          </p:cNvPr>
          <p:cNvSpPr txBox="1">
            <a:spLocks noGrp="1"/>
          </p:cNvSpPr>
          <p:nvPr>
            <p:ph type="title" idx="4294967295"/>
          </p:nvPr>
        </p:nvSpPr>
        <p:spPr>
          <a:xfrm>
            <a:off x="621630" y="5704653"/>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WE TURN DISCOVERY INTO IMPACT</a:t>
            </a:r>
          </a:p>
        </p:txBody>
      </p:sp>
      <p:pic>
        <p:nvPicPr>
          <p:cNvPr id="6" name="Picture 5" descr="image of people working in a lab">
            <a:extLst>
              <a:ext uri="{FF2B5EF4-FFF2-40B4-BE49-F238E27FC236}">
                <a16:creationId xmlns:a16="http://schemas.microsoft.com/office/drawing/2014/main" id="{A7CD6B2C-111E-6812-35FA-CA6FA083241A}"/>
              </a:ext>
            </a:extLst>
          </p:cNvPr>
          <p:cNvPicPr>
            <a:picLocks noChangeAspect="1"/>
          </p:cNvPicPr>
          <p:nvPr/>
        </p:nvPicPr>
        <p:blipFill>
          <a:blip r:embed="rId7"/>
          <a:stretch>
            <a:fillRect/>
          </a:stretch>
        </p:blipFill>
        <p:spPr>
          <a:xfrm>
            <a:off x="1137956" y="0"/>
            <a:ext cx="5158003" cy="3111996"/>
          </a:xfrm>
          <a:prstGeom prst="rect">
            <a:avLst/>
          </a:prstGeom>
        </p:spPr>
      </p:pic>
      <p:pic>
        <p:nvPicPr>
          <p:cNvPr id="8" name="Picture 7" descr="Photograph showing two laboratory technicians in white coats, safety glasses, and blue gloves working among stainless-steel processing tanks and pipes. Foreground technician reviews a clipboard while background technician operates equipment, highlighting industrial research or manufacturing activity.">
            <a:extLst>
              <a:ext uri="{FF2B5EF4-FFF2-40B4-BE49-F238E27FC236}">
                <a16:creationId xmlns:a16="http://schemas.microsoft.com/office/drawing/2014/main" id="{A294DB3D-A4EC-D1CC-29A0-69C8945B1CC7}"/>
              </a:ext>
            </a:extLst>
          </p:cNvPr>
          <p:cNvPicPr>
            <a:picLocks noChangeAspect="1"/>
          </p:cNvPicPr>
          <p:nvPr/>
        </p:nvPicPr>
        <p:blipFill>
          <a:blip r:embed="rId8"/>
          <a:srcRect l="11982" t="-1" r="1010" b="5363"/>
          <a:stretch>
            <a:fillRect/>
          </a:stretch>
        </p:blipFill>
        <p:spPr>
          <a:xfrm>
            <a:off x="1137956" y="-1"/>
            <a:ext cx="5158002" cy="3111997"/>
          </a:xfrm>
          <a:prstGeom prst="rect">
            <a:avLst/>
          </a:prstGeom>
        </p:spPr>
      </p:pic>
      <p:pic>
        <p:nvPicPr>
          <p:cNvPr id="11" name="Picture 10" descr="Photograph shows a woman holding a presentation poster titled “Return of Osprey: ‘Hacking’ a State-listed Species in Illinois.” Poster features a flying osprey against a forest background, while office monitors, plants, and wildlife figurines reinforce a conservation and environmental education setting.">
            <a:extLst>
              <a:ext uri="{FF2B5EF4-FFF2-40B4-BE49-F238E27FC236}">
                <a16:creationId xmlns:a16="http://schemas.microsoft.com/office/drawing/2014/main" id="{6AEC6AA8-1CC0-EDF6-2578-1060EB1F925C}"/>
              </a:ext>
              <a:ext uri="{C183D7F6-B498-43B3-948B-1728B52AA6E4}">
                <adec:decorative xmlns:adec="http://schemas.microsoft.com/office/drawing/2017/decorative" val="0"/>
              </a:ext>
            </a:extLst>
          </p:cNvPr>
          <p:cNvPicPr>
            <a:picLocks noChangeAspect="1"/>
          </p:cNvPicPr>
          <p:nvPr/>
        </p:nvPicPr>
        <p:blipFill>
          <a:blip r:embed="rId9"/>
          <a:srcRect l="15071" r="-30" b="8718"/>
          <a:stretch>
            <a:fillRect/>
          </a:stretch>
        </p:blipFill>
        <p:spPr>
          <a:xfrm>
            <a:off x="4502524" y="2412270"/>
            <a:ext cx="5158001" cy="3116014"/>
          </a:xfrm>
          <a:prstGeom prst="rect">
            <a:avLst/>
          </a:prstGeom>
        </p:spPr>
      </p:pic>
      <p:pic>
        <p:nvPicPr>
          <p:cNvPr id="4" name="Picture 3" descr="Map graphic shows Illinois state silhouette on black background, highlighting University of Illinois campuses. Red UIC badge marks Chicago, orange I marks University of Illinois, and blue UIS dome marks Springfield.">
            <a:extLst>
              <a:ext uri="{FF2B5EF4-FFF2-40B4-BE49-F238E27FC236}">
                <a16:creationId xmlns:a16="http://schemas.microsoft.com/office/drawing/2014/main" id="{E5CB30E5-6295-8E9E-4705-292A1C0A5FA1}"/>
              </a:ext>
            </a:extLst>
          </p:cNvPr>
          <p:cNvPicPr>
            <a:picLocks noChangeAspect="1"/>
          </p:cNvPicPr>
          <p:nvPr/>
        </p:nvPicPr>
        <p:blipFill>
          <a:blip r:embed="rId10"/>
          <a:stretch>
            <a:fillRect/>
          </a:stretch>
        </p:blipFill>
        <p:spPr>
          <a:xfrm>
            <a:off x="8354040" y="321196"/>
            <a:ext cx="3645623" cy="4182148"/>
          </a:xfrm>
          <a:prstGeom prst="rect">
            <a:avLst/>
          </a:prstGeom>
        </p:spPr>
      </p:pic>
    </p:spTree>
    <p:extLst>
      <p:ext uri="{BB962C8B-B14F-4D97-AF65-F5344CB8AC3E}">
        <p14:creationId xmlns:p14="http://schemas.microsoft.com/office/powerpoint/2010/main" val="35687559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72594-12C6-0FB3-3085-0A544DA1E497}"/>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7E2E3C31-3782-5FED-4EA9-09FAA85E2F59}"/>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216558800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0771F500-0AF5-7BFF-0C4C-D80EE54AABA5}"/>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5" name="Picture 4">
            <a:extLst>
              <a:ext uri="{FF2B5EF4-FFF2-40B4-BE49-F238E27FC236}">
                <a16:creationId xmlns:a16="http://schemas.microsoft.com/office/drawing/2014/main" id="{2BF9A535-FD03-4681-EE87-08667A5A73D4}"/>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C8B42B9B-82C7-E56D-63CD-2B8654B35AAF}"/>
              </a:ext>
              <a:ext uri="{C183D7F6-B498-43B3-948B-1728B52AA6E4}">
                <adec:decorative xmlns:adec="http://schemas.microsoft.com/office/drawing/2017/decorative" val="1"/>
              </a:ext>
            </a:extLst>
          </p:cNvPr>
          <p:cNvSpPr/>
          <p:nvPr/>
        </p:nvSpPr>
        <p:spPr>
          <a:xfrm>
            <a:off x="570430" y="0"/>
            <a:ext cx="11621567" cy="6858000"/>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3976A2-C4A6-F035-1FA7-817AB646ADC3}"/>
              </a:ext>
            </a:extLst>
          </p:cNvPr>
          <p:cNvSpPr txBox="1">
            <a:spLocks noGrp="1"/>
          </p:cNvSpPr>
          <p:nvPr>
            <p:ph type="title" idx="4294967295"/>
          </p:nvPr>
        </p:nvSpPr>
        <p:spPr>
          <a:xfrm>
            <a:off x="621630" y="5704653"/>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WE ARE A POWERFUL PARTNER</a:t>
            </a:r>
          </a:p>
        </p:txBody>
      </p:sp>
      <p:pic>
        <p:nvPicPr>
          <p:cNvPr id="11" name="Picture 10" descr="Aerial photograph showing an industrial waterfront facility beside a channel, with Toronto skyline and Lake Ontario visible in background. White warehouse, construction materials, tree-lined parkland, shoreline paths, and small sailboat define scene.">
            <a:extLst>
              <a:ext uri="{FF2B5EF4-FFF2-40B4-BE49-F238E27FC236}">
                <a16:creationId xmlns:a16="http://schemas.microsoft.com/office/drawing/2014/main" id="{399237F1-0F6F-3252-ACC7-685A1AD30D8E}"/>
              </a:ext>
            </a:extLst>
          </p:cNvPr>
          <p:cNvPicPr>
            <a:picLocks noChangeAspect="1"/>
          </p:cNvPicPr>
          <p:nvPr/>
        </p:nvPicPr>
        <p:blipFill>
          <a:blip r:embed="rId7"/>
          <a:stretch>
            <a:fillRect/>
          </a:stretch>
        </p:blipFill>
        <p:spPr>
          <a:xfrm>
            <a:off x="1137956" y="0"/>
            <a:ext cx="5158003" cy="3111996"/>
          </a:xfrm>
          <a:prstGeom prst="rect">
            <a:avLst/>
          </a:prstGeom>
        </p:spPr>
      </p:pic>
      <p:pic>
        <p:nvPicPr>
          <p:cNvPr id="4" name="Picture 3" descr="Photograph showing diverse professionals gathered around a conference table during a workplace meeting or networking event. Participants converse and take notes, with office windows, posters, an EXIT sign, refreshments, and additional attendees in background.">
            <a:extLst>
              <a:ext uri="{FF2B5EF4-FFF2-40B4-BE49-F238E27FC236}">
                <a16:creationId xmlns:a16="http://schemas.microsoft.com/office/drawing/2014/main" id="{6CC1F760-02CF-F72D-5C46-CD1C349CD3D9}"/>
              </a:ext>
            </a:extLst>
          </p:cNvPr>
          <p:cNvPicPr>
            <a:picLocks noChangeAspect="1"/>
          </p:cNvPicPr>
          <p:nvPr/>
        </p:nvPicPr>
        <p:blipFill>
          <a:blip r:embed="rId8"/>
          <a:srcRect t="9412"/>
          <a:stretch>
            <a:fillRect/>
          </a:stretch>
        </p:blipFill>
        <p:spPr>
          <a:xfrm>
            <a:off x="4085974" y="2416288"/>
            <a:ext cx="5158003" cy="3111996"/>
          </a:xfrm>
          <a:prstGeom prst="rect">
            <a:avLst/>
          </a:prstGeom>
        </p:spPr>
      </p:pic>
      <p:pic>
        <p:nvPicPr>
          <p:cNvPr id="6" name="Picture 5" descr="Graphic logo collage shows a white Illinois state silhouette against a black background, representing a regional quantum and biomedical research network. Logos identify CBC Chicago Biomedical Consortium, Illinois Quantum &amp; Microelectronics Park, and Discovery Partners Institute, with blue accents and an Illinois emblem.&#10;">
            <a:extLst>
              <a:ext uri="{FF2B5EF4-FFF2-40B4-BE49-F238E27FC236}">
                <a16:creationId xmlns:a16="http://schemas.microsoft.com/office/drawing/2014/main" id="{BE281A1E-6ED5-E8E5-7DE0-A056C1452DBF}"/>
              </a:ext>
            </a:extLst>
          </p:cNvPr>
          <p:cNvPicPr>
            <a:picLocks noChangeAspect="1"/>
          </p:cNvPicPr>
          <p:nvPr/>
        </p:nvPicPr>
        <p:blipFill>
          <a:blip r:embed="rId9"/>
          <a:stretch>
            <a:fillRect/>
          </a:stretch>
        </p:blipFill>
        <p:spPr>
          <a:xfrm>
            <a:off x="8474566" y="268252"/>
            <a:ext cx="3292712" cy="4296071"/>
          </a:xfrm>
          <a:prstGeom prst="rect">
            <a:avLst/>
          </a:prstGeom>
        </p:spPr>
      </p:pic>
    </p:spTree>
    <p:extLst>
      <p:ext uri="{BB962C8B-B14F-4D97-AF65-F5344CB8AC3E}">
        <p14:creationId xmlns:p14="http://schemas.microsoft.com/office/powerpoint/2010/main" val="32198805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0F98B-F5E7-84EE-C4D1-4598E6929516}"/>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C689EDE1-7F09-9666-6A39-129A566980DD}"/>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70054421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0771F500-0AF5-7BFF-0C4C-D80EE54AABA5}"/>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8" name="Rectangle 7">
            <a:extLst>
              <a:ext uri="{FF2B5EF4-FFF2-40B4-BE49-F238E27FC236}">
                <a16:creationId xmlns:a16="http://schemas.microsoft.com/office/drawing/2014/main" id="{C7A525B3-0D5E-B0EA-2858-18F67F5AFA01}"/>
              </a:ext>
              <a:ext uri="{C183D7F6-B498-43B3-948B-1728B52AA6E4}">
                <adec:decorative xmlns:adec="http://schemas.microsoft.com/office/drawing/2017/decorative" val="1"/>
              </a:ext>
            </a:extLst>
          </p:cNvPr>
          <p:cNvSpPr/>
          <p:nvPr/>
        </p:nvSpPr>
        <p:spPr>
          <a:xfrm>
            <a:off x="598665" y="3429000"/>
            <a:ext cx="11628997" cy="2143506"/>
          </a:xfrm>
          <a:prstGeom prst="rect">
            <a:avLst/>
          </a:prstGeom>
          <a:gradFill flip="none" rotWithShape="1">
            <a:gsLst>
              <a:gs pos="46000">
                <a:srgbClr val="13294B">
                  <a:alpha val="0"/>
                </a:srgbClr>
              </a:gs>
              <a:gs pos="100000">
                <a:srgbClr val="13294B"/>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pic>
        <p:nvPicPr>
          <p:cNvPr id="5" name="Picture 4">
            <a:extLst>
              <a:ext uri="{FF2B5EF4-FFF2-40B4-BE49-F238E27FC236}">
                <a16:creationId xmlns:a16="http://schemas.microsoft.com/office/drawing/2014/main" id="{605A1C3A-7628-9628-C997-70A1A9A9C7C1}"/>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8EB2CF34-0BAD-1AFB-E4D2-BDFD37234742}"/>
              </a:ext>
              <a:ext uri="{C183D7F6-B498-43B3-948B-1728B52AA6E4}">
                <adec:decorative xmlns:adec="http://schemas.microsoft.com/office/drawing/2017/decorative" val="1"/>
              </a:ext>
            </a:extLst>
          </p:cNvPr>
          <p:cNvSpPr/>
          <p:nvPr/>
        </p:nvSpPr>
        <p:spPr>
          <a:xfrm>
            <a:off x="606095" y="0"/>
            <a:ext cx="11621567" cy="6858000"/>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5F116C-1638-7663-6491-53AF7083D80C}"/>
              </a:ext>
            </a:extLst>
          </p:cNvPr>
          <p:cNvSpPr txBox="1">
            <a:spLocks noGrp="1"/>
          </p:cNvSpPr>
          <p:nvPr>
            <p:ph type="title" idx="4294967295"/>
          </p:nvPr>
        </p:nvSpPr>
        <p:spPr>
          <a:xfrm>
            <a:off x="621630" y="5704653"/>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WHERE IDEAS GO TO WORK</a:t>
            </a:r>
          </a:p>
        </p:txBody>
      </p:sp>
      <p:pic>
        <p:nvPicPr>
          <p:cNvPr id="7" name="Picture 6" descr="Photograph of a university discussion or presentation at University of Illinois Springfield, featuring two seated speakers and an audience. Screens show acoustic wave graphics and “Thank You,” while attendees wear conference badges and listen from classroom seating.&#10;">
            <a:extLst>
              <a:ext uri="{FF2B5EF4-FFF2-40B4-BE49-F238E27FC236}">
                <a16:creationId xmlns:a16="http://schemas.microsoft.com/office/drawing/2014/main" id="{11993D67-95D7-9CE5-0393-8FBA4C67760D}"/>
              </a:ext>
            </a:extLst>
          </p:cNvPr>
          <p:cNvPicPr>
            <a:picLocks noChangeAspect="1"/>
          </p:cNvPicPr>
          <p:nvPr/>
        </p:nvPicPr>
        <p:blipFill>
          <a:blip r:embed="rId7"/>
          <a:stretch>
            <a:fillRect/>
          </a:stretch>
        </p:blipFill>
        <p:spPr>
          <a:xfrm>
            <a:off x="1158408" y="674029"/>
            <a:ext cx="6915048" cy="4400486"/>
          </a:xfrm>
          <a:prstGeom prst="rect">
            <a:avLst/>
          </a:prstGeom>
        </p:spPr>
      </p:pic>
      <p:pic>
        <p:nvPicPr>
          <p:cNvPr id="10" name="Picture 9" descr="Logo graphic for SIU School of Medicine&#10;">
            <a:extLst>
              <a:ext uri="{FF2B5EF4-FFF2-40B4-BE49-F238E27FC236}">
                <a16:creationId xmlns:a16="http://schemas.microsoft.com/office/drawing/2014/main" id="{B74AE867-95A6-4308-7294-71D20C110CF2}"/>
              </a:ext>
            </a:extLst>
          </p:cNvPr>
          <p:cNvPicPr>
            <a:picLocks noChangeAspect="1"/>
          </p:cNvPicPr>
          <p:nvPr/>
        </p:nvPicPr>
        <p:blipFill>
          <a:blip r:embed="rId8"/>
          <a:stretch>
            <a:fillRect/>
          </a:stretch>
        </p:blipFill>
        <p:spPr>
          <a:xfrm>
            <a:off x="8500295" y="1833409"/>
            <a:ext cx="1294583" cy="1040863"/>
          </a:xfrm>
          <a:prstGeom prst="rect">
            <a:avLst/>
          </a:prstGeom>
        </p:spPr>
      </p:pic>
      <p:pic>
        <p:nvPicPr>
          <p:cNvPr id="12" name="Picture 11" descr="Photograph of a bright laboratory classroom with long black countertops, white cabinets, sinks, faucets, storage shelves, and fluorescent ceiling lights. Room appears designed for science instruction, featuring ample work surfaces, wall-mounted equipment, and organized storage.">
            <a:extLst>
              <a:ext uri="{FF2B5EF4-FFF2-40B4-BE49-F238E27FC236}">
                <a16:creationId xmlns:a16="http://schemas.microsoft.com/office/drawing/2014/main" id="{49EF41AF-CFF3-1B9B-B2E6-6C932A3F8B8C}"/>
              </a:ext>
            </a:extLst>
          </p:cNvPr>
          <p:cNvPicPr>
            <a:picLocks noChangeAspect="1"/>
          </p:cNvPicPr>
          <p:nvPr/>
        </p:nvPicPr>
        <p:blipFill>
          <a:blip r:embed="rId9"/>
          <a:stretch>
            <a:fillRect/>
          </a:stretch>
        </p:blipFill>
        <p:spPr>
          <a:xfrm>
            <a:off x="7661728" y="3118903"/>
            <a:ext cx="3291827" cy="1851653"/>
          </a:xfrm>
          <a:prstGeom prst="rect">
            <a:avLst/>
          </a:prstGeom>
        </p:spPr>
      </p:pic>
      <p:pic>
        <p:nvPicPr>
          <p:cNvPr id="13" name="Picture 12" descr="Map graphic showing a white silhouette of Africa with navy circular markers representing locations or data points. Thirteen markers appear, concentrated near northern and northeastern Africa, with additional points scattered across central and southern regions; no legend or labels appear.">
            <a:extLst>
              <a:ext uri="{FF2B5EF4-FFF2-40B4-BE49-F238E27FC236}">
                <a16:creationId xmlns:a16="http://schemas.microsoft.com/office/drawing/2014/main" id="{DCE26E3C-3EAC-D191-D993-49D4D91B0534}"/>
              </a:ext>
            </a:extLst>
          </p:cNvPr>
          <p:cNvPicPr>
            <a:picLocks noChangeAspect="1"/>
          </p:cNvPicPr>
          <p:nvPr/>
        </p:nvPicPr>
        <p:blipFill>
          <a:blip r:embed="rId10"/>
          <a:stretch>
            <a:fillRect/>
          </a:stretch>
        </p:blipFill>
        <p:spPr>
          <a:xfrm>
            <a:off x="9321149" y="487185"/>
            <a:ext cx="3458826" cy="4059536"/>
          </a:xfrm>
          <a:prstGeom prst="rect">
            <a:avLst/>
          </a:prstGeom>
        </p:spPr>
      </p:pic>
      <p:pic>
        <p:nvPicPr>
          <p:cNvPr id="16" name="Picture 15" descr="Logo graphic for Illinois Innovation Network">
            <a:extLst>
              <a:ext uri="{FF2B5EF4-FFF2-40B4-BE49-F238E27FC236}">
                <a16:creationId xmlns:a16="http://schemas.microsoft.com/office/drawing/2014/main" id="{DDD473E4-C0AA-C64E-82E0-0F54AD463CB8}"/>
              </a:ext>
            </a:extLst>
          </p:cNvPr>
          <p:cNvPicPr>
            <a:picLocks noChangeAspect="1"/>
          </p:cNvPicPr>
          <p:nvPr/>
        </p:nvPicPr>
        <p:blipFill>
          <a:blip r:embed="rId11"/>
          <a:stretch>
            <a:fillRect/>
          </a:stretch>
        </p:blipFill>
        <p:spPr>
          <a:xfrm>
            <a:off x="8203307" y="768387"/>
            <a:ext cx="1822051" cy="730539"/>
          </a:xfrm>
          <a:prstGeom prst="rect">
            <a:avLst/>
          </a:prstGeom>
        </p:spPr>
      </p:pic>
    </p:spTree>
    <p:extLst>
      <p:ext uri="{BB962C8B-B14F-4D97-AF65-F5344CB8AC3E}">
        <p14:creationId xmlns:p14="http://schemas.microsoft.com/office/powerpoint/2010/main" val="39747578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649B7-1766-0529-1C44-50E95BD1D361}"/>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63563D63-E358-1829-701F-898226304AB8}"/>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3501294906"/>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FFACBEFF-9086-E4A2-C1B9-75926C985975}"/>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5" name="Picture 4">
            <a:extLst>
              <a:ext uri="{FF2B5EF4-FFF2-40B4-BE49-F238E27FC236}">
                <a16:creationId xmlns:a16="http://schemas.microsoft.com/office/drawing/2014/main" id="{9577454C-2792-91D5-8AFB-D24CCE33C73E}"/>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00C7186E-C63C-9ACF-7E02-1A007E54F678}"/>
              </a:ext>
              <a:ext uri="{C183D7F6-B498-43B3-948B-1728B52AA6E4}">
                <adec:decorative xmlns:adec="http://schemas.microsoft.com/office/drawing/2017/decorative" val="1"/>
              </a:ext>
            </a:extLst>
          </p:cNvPr>
          <p:cNvSpPr/>
          <p:nvPr/>
        </p:nvSpPr>
        <p:spPr>
          <a:xfrm>
            <a:off x="588670" y="1"/>
            <a:ext cx="11675806" cy="6857999"/>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3E196B5-A9A7-E267-225A-D2862DC5EEE9}"/>
              </a:ext>
            </a:extLst>
          </p:cNvPr>
          <p:cNvSpPr txBox="1">
            <a:spLocks noGrp="1"/>
          </p:cNvSpPr>
          <p:nvPr>
            <p:ph type="title" idx="4294967295"/>
          </p:nvPr>
        </p:nvSpPr>
        <p:spPr>
          <a:xfrm>
            <a:off x="621630" y="5727478"/>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WE HELP BUILD A HEALTHIER ILLINOIS</a:t>
            </a:r>
          </a:p>
        </p:txBody>
      </p:sp>
      <p:pic>
        <p:nvPicPr>
          <p:cNvPr id="18" name="Picture 17" descr="Photograph shows a group gathering inside a sandwich shop during a branded promotional event. Employees and guests wear white shirts beside green four-leaf-clover balloons, while a smiling man holds a framed item near a refrigerated display and signs reading “Pick Up Orders Here.”&#10;">
            <a:extLst>
              <a:ext uri="{FF2B5EF4-FFF2-40B4-BE49-F238E27FC236}">
                <a16:creationId xmlns:a16="http://schemas.microsoft.com/office/drawing/2014/main" id="{048DF857-4D2F-7F6F-0D57-AA8BD345A7DF}"/>
              </a:ext>
            </a:extLst>
          </p:cNvPr>
          <p:cNvPicPr>
            <a:picLocks noChangeAspect="1"/>
          </p:cNvPicPr>
          <p:nvPr/>
        </p:nvPicPr>
        <p:blipFill>
          <a:blip r:embed="rId7"/>
          <a:srcRect t="5174" b="17412"/>
          <a:stretch>
            <a:fillRect/>
          </a:stretch>
        </p:blipFill>
        <p:spPr>
          <a:xfrm>
            <a:off x="1003669" y="3154971"/>
            <a:ext cx="4401258" cy="2271468"/>
          </a:xfrm>
          <a:prstGeom prst="rect">
            <a:avLst/>
          </a:prstGeom>
        </p:spPr>
      </p:pic>
      <p:pic>
        <p:nvPicPr>
          <p:cNvPr id="4" name="Picture 3" descr="Photograph shows a communication activity, with a facilitator helping wheelchair user arrange picture or word cards on a table. Visible cards include “SLOW DOWN,” “BIG,” and “Remember,” while pink shirt, brown table, and classroom setting provide visual context.">
            <a:extLst>
              <a:ext uri="{FF2B5EF4-FFF2-40B4-BE49-F238E27FC236}">
                <a16:creationId xmlns:a16="http://schemas.microsoft.com/office/drawing/2014/main" id="{98E1112C-6FDE-4296-6426-73ABC668D993}"/>
              </a:ext>
            </a:extLst>
          </p:cNvPr>
          <p:cNvPicPr>
            <a:picLocks noChangeAspect="1"/>
          </p:cNvPicPr>
          <p:nvPr/>
        </p:nvPicPr>
        <p:blipFill>
          <a:blip r:embed="rId8"/>
          <a:srcRect t="12966" r="11172" b="17734"/>
          <a:stretch>
            <a:fillRect/>
          </a:stretch>
        </p:blipFill>
        <p:spPr>
          <a:xfrm>
            <a:off x="1003669" y="666604"/>
            <a:ext cx="4401258" cy="2271468"/>
          </a:xfrm>
          <a:prstGeom prst="rect">
            <a:avLst/>
          </a:prstGeom>
        </p:spPr>
      </p:pic>
      <p:pic>
        <p:nvPicPr>
          <p:cNvPr id="6" name="Picture 5" descr="Photograph showing a healthcare professional examining a seated patient with a stethoscope in a clinical exam room. Patient wears tan jacket; clinician wears green sweater and ID badge, with wall-mounted medical equipment, sink, exam table, and waste bins visible.">
            <a:extLst>
              <a:ext uri="{FF2B5EF4-FFF2-40B4-BE49-F238E27FC236}">
                <a16:creationId xmlns:a16="http://schemas.microsoft.com/office/drawing/2014/main" id="{185D0108-7F9C-CE87-B569-4BFCD042AFD3}"/>
              </a:ext>
            </a:extLst>
          </p:cNvPr>
          <p:cNvPicPr>
            <a:picLocks noChangeAspect="1"/>
          </p:cNvPicPr>
          <p:nvPr/>
        </p:nvPicPr>
        <p:blipFill>
          <a:blip r:embed="rId9"/>
          <a:srcRect l="13252" t="13575" r="17129" b="31668"/>
          <a:stretch>
            <a:fillRect/>
          </a:stretch>
        </p:blipFill>
        <p:spPr>
          <a:xfrm>
            <a:off x="5641208" y="3154971"/>
            <a:ext cx="4401258" cy="2271469"/>
          </a:xfrm>
          <a:prstGeom prst="rect">
            <a:avLst/>
          </a:prstGeom>
        </p:spPr>
      </p:pic>
      <p:pic>
        <p:nvPicPr>
          <p:cNvPr id="7" name="Picture 6" descr="Photograph of a muscular man lifting a barbell inside a bright gym, wearing a shirt reading “Ask Me About My STROKE.” Fitness equipment, large windows, outdoor greenery, and visible arm tattoo frame a scene highlighting strength training and stroke-recovery advocacy.&#10;">
            <a:extLst>
              <a:ext uri="{FF2B5EF4-FFF2-40B4-BE49-F238E27FC236}">
                <a16:creationId xmlns:a16="http://schemas.microsoft.com/office/drawing/2014/main" id="{C10FE24A-D9F4-BACA-3AD2-DC5D8D69A39D}"/>
              </a:ext>
            </a:extLst>
          </p:cNvPr>
          <p:cNvPicPr>
            <a:picLocks noChangeAspect="1"/>
          </p:cNvPicPr>
          <p:nvPr/>
        </p:nvPicPr>
        <p:blipFill>
          <a:blip r:embed="rId10"/>
          <a:srcRect l="3498" t="14029" b="10560"/>
          <a:stretch>
            <a:fillRect/>
          </a:stretch>
        </p:blipFill>
        <p:spPr>
          <a:xfrm>
            <a:off x="5641208" y="666603"/>
            <a:ext cx="4401258" cy="2271467"/>
          </a:xfrm>
          <a:prstGeom prst="rect">
            <a:avLst/>
          </a:prstGeom>
        </p:spPr>
      </p:pic>
      <p:pic>
        <p:nvPicPr>
          <p:cNvPr id="3" name="Picture 2" descr="Map of Illinois displays six dark-blue location pins, highlighting geographic points across state. Light-gray county boundaries define white state silhouette, with largest marker concentration in northeastern Illinois and additional markers in north-central, central, and southern areas.">
            <a:extLst>
              <a:ext uri="{FF2B5EF4-FFF2-40B4-BE49-F238E27FC236}">
                <a16:creationId xmlns:a16="http://schemas.microsoft.com/office/drawing/2014/main" id="{C9CB021E-8651-5232-CBD9-F7C334BE9ED5}"/>
              </a:ext>
            </a:extLst>
          </p:cNvPr>
          <p:cNvPicPr>
            <a:picLocks noChangeAspect="1"/>
          </p:cNvPicPr>
          <p:nvPr/>
        </p:nvPicPr>
        <p:blipFill>
          <a:blip r:embed="rId11"/>
          <a:stretch>
            <a:fillRect/>
          </a:stretch>
        </p:blipFill>
        <p:spPr>
          <a:xfrm>
            <a:off x="9073718" y="1431560"/>
            <a:ext cx="3427039" cy="3570549"/>
          </a:xfrm>
          <a:prstGeom prst="rect">
            <a:avLst/>
          </a:prstGeom>
        </p:spPr>
      </p:pic>
    </p:spTree>
    <p:extLst>
      <p:ext uri="{BB962C8B-B14F-4D97-AF65-F5344CB8AC3E}">
        <p14:creationId xmlns:p14="http://schemas.microsoft.com/office/powerpoint/2010/main" val="23675524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2CA2F-F7CF-E673-1210-BB270226582D}"/>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79AE6BBC-A3D0-0C99-31B8-20D9D2892478}"/>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210585328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63563D63-E358-1829-701F-898226304AB8}"/>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5" name="Picture 4">
            <a:extLst>
              <a:ext uri="{FF2B5EF4-FFF2-40B4-BE49-F238E27FC236}">
                <a16:creationId xmlns:a16="http://schemas.microsoft.com/office/drawing/2014/main" id="{96B3D866-09D7-D5E0-9206-965944CCB33E}"/>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68A3E1AF-16F8-9587-583E-B794F048F1E2}"/>
              </a:ext>
              <a:ext uri="{C183D7F6-B498-43B3-948B-1728B52AA6E4}">
                <adec:decorative xmlns:adec="http://schemas.microsoft.com/office/drawing/2017/decorative" val="1"/>
              </a:ext>
            </a:extLst>
          </p:cNvPr>
          <p:cNvSpPr/>
          <p:nvPr/>
        </p:nvSpPr>
        <p:spPr>
          <a:xfrm>
            <a:off x="621630" y="1"/>
            <a:ext cx="11675806" cy="6857999"/>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7316F9F-A55C-7BBB-3B0B-08CE5CA17ABD}"/>
              </a:ext>
            </a:extLst>
          </p:cNvPr>
          <p:cNvSpPr txBox="1">
            <a:spLocks noGrp="1"/>
          </p:cNvSpPr>
          <p:nvPr>
            <p:ph type="title" idx="4294967295"/>
          </p:nvPr>
        </p:nvSpPr>
        <p:spPr>
          <a:xfrm>
            <a:off x="621630" y="5056895"/>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WE IMPROVE LIVES THROUGH </a:t>
            </a:r>
            <a:b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b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THE ARTS AND HUMANITIES</a:t>
            </a:r>
          </a:p>
        </p:txBody>
      </p:sp>
      <p:pic>
        <p:nvPicPr>
          <p:cNvPr id="7" name="Picture 6" descr="Photograph shows five adults posing together during an education-award presentation. Large “Excelencia en Educación!” logo and graduation-cap graphic appear behind group, while two women hold a framed plaque featuring colorful text.&#10;">
            <a:extLst>
              <a:ext uri="{FF2B5EF4-FFF2-40B4-BE49-F238E27FC236}">
                <a16:creationId xmlns:a16="http://schemas.microsoft.com/office/drawing/2014/main" id="{33534C01-FF16-1C3A-997F-41255D5C1D46}"/>
              </a:ext>
            </a:extLst>
          </p:cNvPr>
          <p:cNvPicPr>
            <a:picLocks noChangeAspect="1"/>
          </p:cNvPicPr>
          <p:nvPr/>
        </p:nvPicPr>
        <p:blipFill>
          <a:blip r:embed="rId7"/>
          <a:stretch>
            <a:fillRect/>
          </a:stretch>
        </p:blipFill>
        <p:spPr>
          <a:xfrm>
            <a:off x="1687018" y="1109272"/>
            <a:ext cx="4977210" cy="3318140"/>
          </a:xfrm>
          <a:prstGeom prst="rect">
            <a:avLst/>
          </a:prstGeom>
        </p:spPr>
      </p:pic>
      <p:pic>
        <p:nvPicPr>
          <p:cNvPr id="11" name="Picture 10" descr="Photograph shows a violinist performing alongside a pianist during a classical music concert. Violinist holds a brown violin and bow beside a black music stand, with a dark stage backdrop framing both musicians.&#10;">
            <a:extLst>
              <a:ext uri="{FF2B5EF4-FFF2-40B4-BE49-F238E27FC236}">
                <a16:creationId xmlns:a16="http://schemas.microsoft.com/office/drawing/2014/main" id="{6118214F-A47B-A31C-9D19-2F5013445E25}"/>
              </a:ext>
            </a:extLst>
          </p:cNvPr>
          <p:cNvPicPr>
            <a:picLocks noChangeAspect="1"/>
          </p:cNvPicPr>
          <p:nvPr/>
        </p:nvPicPr>
        <p:blipFill>
          <a:blip r:embed="rId8"/>
          <a:srcRect r="24659"/>
          <a:stretch>
            <a:fillRect/>
          </a:stretch>
        </p:blipFill>
        <p:spPr>
          <a:xfrm>
            <a:off x="6910503" y="358248"/>
            <a:ext cx="3703626" cy="2518142"/>
          </a:xfrm>
          <a:prstGeom prst="rect">
            <a:avLst/>
          </a:prstGeom>
        </p:spPr>
      </p:pic>
      <p:pic>
        <p:nvPicPr>
          <p:cNvPr id="13" name="Picture 12" descr="Portrait photograph of bespectacled man wearing a black “Night of the Living Dead” cap and gray henley shirt. He stands before leafy greenery and chain-link fencing, creating an outdoor setting.&#10;">
            <a:extLst>
              <a:ext uri="{FF2B5EF4-FFF2-40B4-BE49-F238E27FC236}">
                <a16:creationId xmlns:a16="http://schemas.microsoft.com/office/drawing/2014/main" id="{D1724123-9A30-519A-260E-9A96BC963A9B}"/>
              </a:ext>
            </a:extLst>
          </p:cNvPr>
          <p:cNvPicPr>
            <a:picLocks noChangeAspect="1"/>
          </p:cNvPicPr>
          <p:nvPr/>
        </p:nvPicPr>
        <p:blipFill>
          <a:blip r:embed="rId9"/>
          <a:srcRect b="29641"/>
          <a:stretch>
            <a:fillRect/>
          </a:stretch>
        </p:blipFill>
        <p:spPr>
          <a:xfrm>
            <a:off x="6964741" y="3049630"/>
            <a:ext cx="2504607" cy="1762213"/>
          </a:xfrm>
          <a:prstGeom prst="rect">
            <a:avLst/>
          </a:prstGeom>
        </p:spPr>
      </p:pic>
      <p:pic>
        <p:nvPicPr>
          <p:cNvPr id="4" name="Picture 3" descr="Illustrated map graphic presents statewide arts and education outreach across Illinois. Pale blue county map features directional arrows and a central white circle containing an open book, theater masks, and painter’s palette.&#10;">
            <a:extLst>
              <a:ext uri="{FF2B5EF4-FFF2-40B4-BE49-F238E27FC236}">
                <a16:creationId xmlns:a16="http://schemas.microsoft.com/office/drawing/2014/main" id="{64557011-9317-81B5-CA3A-F96FF29BB3DF}"/>
              </a:ext>
            </a:extLst>
          </p:cNvPr>
          <p:cNvPicPr>
            <a:picLocks noChangeAspect="1"/>
          </p:cNvPicPr>
          <p:nvPr/>
        </p:nvPicPr>
        <p:blipFill>
          <a:blip r:embed="rId10"/>
          <a:stretch>
            <a:fillRect/>
          </a:stretch>
        </p:blipFill>
        <p:spPr>
          <a:xfrm>
            <a:off x="9077404" y="1341566"/>
            <a:ext cx="3565999" cy="3715329"/>
          </a:xfrm>
          <a:prstGeom prst="rect">
            <a:avLst/>
          </a:prstGeom>
        </p:spPr>
      </p:pic>
    </p:spTree>
    <p:extLst>
      <p:ext uri="{BB962C8B-B14F-4D97-AF65-F5344CB8AC3E}">
        <p14:creationId xmlns:p14="http://schemas.microsoft.com/office/powerpoint/2010/main" val="33654043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207C7-C555-1128-6BD7-45679C43CE8E}"/>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FF9A61C0-292E-9ED3-7AF6-EA4E1B2F059B}"/>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242419272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79AE6BBC-A3D0-0C99-31B8-20D9D2892478}"/>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5" name="Picture 4">
            <a:extLst>
              <a:ext uri="{FF2B5EF4-FFF2-40B4-BE49-F238E27FC236}">
                <a16:creationId xmlns:a16="http://schemas.microsoft.com/office/drawing/2014/main" id="{444ED46A-092F-D128-CC34-4E99569C3E87}"/>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E5A45824-C5B0-8EB5-1DA5-FE97DD01A086}"/>
              </a:ext>
              <a:ext uri="{C183D7F6-B498-43B3-948B-1728B52AA6E4}">
                <adec:decorative xmlns:adec="http://schemas.microsoft.com/office/drawing/2017/decorative" val="1"/>
              </a:ext>
            </a:extLst>
          </p:cNvPr>
          <p:cNvSpPr/>
          <p:nvPr/>
        </p:nvSpPr>
        <p:spPr>
          <a:xfrm>
            <a:off x="621630" y="25301"/>
            <a:ext cx="11675806" cy="6857999"/>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BE22C45-2B33-A34D-2FBF-E5CEB8DCC598}"/>
              </a:ext>
            </a:extLst>
          </p:cNvPr>
          <p:cNvSpPr txBox="1">
            <a:spLocks noGrp="1"/>
          </p:cNvSpPr>
          <p:nvPr>
            <p:ph type="title" idx="4294967295"/>
          </p:nvPr>
        </p:nvSpPr>
        <p:spPr>
          <a:xfrm>
            <a:off x="621630" y="5727478"/>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WE REACH INTO COMMUNITIES</a:t>
            </a:r>
          </a:p>
        </p:txBody>
      </p:sp>
      <p:pic>
        <p:nvPicPr>
          <p:cNvPr id="4" name="Picture 3" descr="Photograph of a classroom where students watch presentations on two wall-mounted screens during a lesson. Desks, laptops, backpacks, classroom posters, projector, and diverse seated students show an active technology-supported learning environment.">
            <a:extLst>
              <a:ext uri="{FF2B5EF4-FFF2-40B4-BE49-F238E27FC236}">
                <a16:creationId xmlns:a16="http://schemas.microsoft.com/office/drawing/2014/main" id="{1BD07F88-2107-0660-73B1-D6A74D8EFA12}"/>
              </a:ext>
            </a:extLst>
          </p:cNvPr>
          <p:cNvPicPr>
            <a:picLocks noChangeAspect="1"/>
          </p:cNvPicPr>
          <p:nvPr/>
        </p:nvPicPr>
        <p:blipFill>
          <a:blip r:embed="rId7"/>
          <a:srcRect t="19801" r="32356"/>
          <a:stretch>
            <a:fillRect/>
          </a:stretch>
        </p:blipFill>
        <p:spPr>
          <a:xfrm>
            <a:off x="1154911" y="1250299"/>
            <a:ext cx="4680602" cy="4162036"/>
          </a:xfrm>
          <a:prstGeom prst="rect">
            <a:avLst/>
          </a:prstGeom>
        </p:spPr>
      </p:pic>
      <p:pic>
        <p:nvPicPr>
          <p:cNvPr id="7" name="Picture 6" descr="Photograph showing three men conducting a field survey in tall grass and misty vegetation. One man operates a tripod-mounted surveying instrument while two observe, with equipment bags nearby and hazy woodland in background.&#10;">
            <a:extLst>
              <a:ext uri="{FF2B5EF4-FFF2-40B4-BE49-F238E27FC236}">
                <a16:creationId xmlns:a16="http://schemas.microsoft.com/office/drawing/2014/main" id="{8A7DEE5F-0E08-837D-3381-82A16088CA74}"/>
              </a:ext>
            </a:extLst>
          </p:cNvPr>
          <p:cNvPicPr>
            <a:picLocks noChangeAspect="1"/>
          </p:cNvPicPr>
          <p:nvPr/>
        </p:nvPicPr>
        <p:blipFill>
          <a:blip r:embed="rId8"/>
          <a:srcRect l="13106" t="921" r="10157"/>
          <a:stretch>
            <a:fillRect/>
          </a:stretch>
        </p:blipFill>
        <p:spPr>
          <a:xfrm>
            <a:off x="6884400" y="1249096"/>
            <a:ext cx="4870108" cy="4192068"/>
          </a:xfrm>
          <a:prstGeom prst="rect">
            <a:avLst/>
          </a:prstGeom>
          <a:ln w="6350">
            <a:solidFill>
              <a:schemeClr val="tx1"/>
            </a:solidFill>
          </a:ln>
        </p:spPr>
      </p:pic>
      <p:pic>
        <p:nvPicPr>
          <p:cNvPr id="8" name="Picture 7" descr="Black-and-white portrait photograph shows a young uniformed serviceman in a peaked cap and tie. Visible details include circular cap emblem, collar insignia, shoulder epaulets, and smiling expression against a plain studio backdrop, suggesting a historical military or service portrait.">
            <a:extLst>
              <a:ext uri="{FF2B5EF4-FFF2-40B4-BE49-F238E27FC236}">
                <a16:creationId xmlns:a16="http://schemas.microsoft.com/office/drawing/2014/main" id="{168F1E27-432C-4FFB-4DDB-B5292765F193}"/>
              </a:ext>
            </a:extLst>
          </p:cNvPr>
          <p:cNvPicPr>
            <a:picLocks noChangeAspect="1"/>
          </p:cNvPicPr>
          <p:nvPr/>
        </p:nvPicPr>
        <p:blipFill>
          <a:blip r:embed="rId9"/>
          <a:stretch>
            <a:fillRect/>
          </a:stretch>
        </p:blipFill>
        <p:spPr>
          <a:xfrm>
            <a:off x="10254624" y="3412053"/>
            <a:ext cx="1499884" cy="2000282"/>
          </a:xfrm>
          <a:prstGeom prst="rect">
            <a:avLst/>
          </a:prstGeom>
          <a:ln w="6350">
            <a:solidFill>
              <a:schemeClr val="tx1"/>
            </a:solidFill>
          </a:ln>
        </p:spPr>
      </p:pic>
      <p:pic>
        <p:nvPicPr>
          <p:cNvPr id="10" name="Picture 9" descr="Logo for IVSA, Illinois Virtual Schools &amp; Academy">
            <a:extLst>
              <a:ext uri="{FF2B5EF4-FFF2-40B4-BE49-F238E27FC236}">
                <a16:creationId xmlns:a16="http://schemas.microsoft.com/office/drawing/2014/main" id="{EC780E65-4BD8-CC48-F1A3-97A2299B40BB}"/>
              </a:ext>
            </a:extLst>
          </p:cNvPr>
          <p:cNvPicPr>
            <a:picLocks noChangeAspect="1"/>
          </p:cNvPicPr>
          <p:nvPr/>
        </p:nvPicPr>
        <p:blipFill>
          <a:blip r:embed="rId10"/>
          <a:stretch>
            <a:fillRect/>
          </a:stretch>
        </p:blipFill>
        <p:spPr>
          <a:xfrm>
            <a:off x="2579141" y="333263"/>
            <a:ext cx="2187731" cy="734453"/>
          </a:xfrm>
          <a:prstGeom prst="rect">
            <a:avLst/>
          </a:prstGeom>
        </p:spPr>
      </p:pic>
      <p:pic>
        <p:nvPicPr>
          <p:cNvPr id="14" name="Picture 13" descr="Logo of UIC.">
            <a:extLst>
              <a:ext uri="{FF2B5EF4-FFF2-40B4-BE49-F238E27FC236}">
                <a16:creationId xmlns:a16="http://schemas.microsoft.com/office/drawing/2014/main" id="{9BDC706C-4FE2-4B42-515E-01D34DC3ABE0}"/>
              </a:ext>
            </a:extLst>
          </p:cNvPr>
          <p:cNvPicPr>
            <a:picLocks noChangeAspect="1"/>
          </p:cNvPicPr>
          <p:nvPr/>
        </p:nvPicPr>
        <p:blipFill>
          <a:blip r:embed="rId11"/>
          <a:stretch>
            <a:fillRect/>
          </a:stretch>
        </p:blipFill>
        <p:spPr>
          <a:xfrm>
            <a:off x="8762135" y="302198"/>
            <a:ext cx="1114638" cy="1114638"/>
          </a:xfrm>
          <a:prstGeom prst="rect">
            <a:avLst/>
          </a:prstGeom>
        </p:spPr>
      </p:pic>
      <p:pic>
        <p:nvPicPr>
          <p:cNvPr id="6" name="Picture 5" descr="Illustrated Illinois map graphic presents local commerce or business activity, with pink county outlines surrounding a central white circle. Red arrows radiate outward from circle, which contains line icons for a home, storefront, and commercial building.">
            <a:extLst>
              <a:ext uri="{FF2B5EF4-FFF2-40B4-BE49-F238E27FC236}">
                <a16:creationId xmlns:a16="http://schemas.microsoft.com/office/drawing/2014/main" id="{0ED621B6-3184-3224-D0F2-7A936CC5ABC2}"/>
              </a:ext>
            </a:extLst>
          </p:cNvPr>
          <p:cNvPicPr>
            <a:picLocks noChangeAspect="1"/>
          </p:cNvPicPr>
          <p:nvPr/>
        </p:nvPicPr>
        <p:blipFill>
          <a:blip r:embed="rId12"/>
          <a:stretch>
            <a:fillRect/>
          </a:stretch>
        </p:blipFill>
        <p:spPr>
          <a:xfrm>
            <a:off x="4686532" y="1790166"/>
            <a:ext cx="3194494" cy="3328267"/>
          </a:xfrm>
          <a:prstGeom prst="rect">
            <a:avLst/>
          </a:prstGeom>
        </p:spPr>
      </p:pic>
    </p:spTree>
    <p:extLst>
      <p:ext uri="{BB962C8B-B14F-4D97-AF65-F5344CB8AC3E}">
        <p14:creationId xmlns:p14="http://schemas.microsoft.com/office/powerpoint/2010/main" val="14848963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AA961-96B6-0987-AADF-EE4735549A97}"/>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C01486FF-76AD-304D-B72D-DCC0D3AE0512}"/>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1799337856"/>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892ED254-6C00-6663-B81E-BF68F3E51CEC}"/>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5" name="Picture 4">
            <a:extLst>
              <a:ext uri="{FF2B5EF4-FFF2-40B4-BE49-F238E27FC236}">
                <a16:creationId xmlns:a16="http://schemas.microsoft.com/office/drawing/2014/main" id="{FFC4C129-884A-A64B-9FC5-E8C115AA620B}"/>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EBA02CCE-30DB-3E6C-2AC1-8AD98B6CFC48}"/>
              </a:ext>
              <a:ext uri="{C183D7F6-B498-43B3-948B-1728B52AA6E4}">
                <adec:decorative xmlns:adec="http://schemas.microsoft.com/office/drawing/2017/decorative" val="1"/>
              </a:ext>
            </a:extLst>
          </p:cNvPr>
          <p:cNvSpPr/>
          <p:nvPr/>
        </p:nvSpPr>
        <p:spPr>
          <a:xfrm>
            <a:off x="598664" y="25301"/>
            <a:ext cx="11675806" cy="6857999"/>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6709FE-3085-C7C6-57B4-38E48138BCBD}"/>
              </a:ext>
            </a:extLst>
          </p:cNvPr>
          <p:cNvSpPr txBox="1">
            <a:spLocks noGrp="1"/>
          </p:cNvSpPr>
          <p:nvPr>
            <p:ph type="title" idx="4294967295"/>
          </p:nvPr>
        </p:nvSpPr>
        <p:spPr>
          <a:xfrm>
            <a:off x="621630" y="5597896"/>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6000" b="0" i="0" u="none" strike="noStrike" kern="1200" cap="none" spc="0" normalizeH="0" baseline="0" noProof="0" dirty="0">
                <a:ln>
                  <a:noFill/>
                </a:ln>
                <a:solidFill>
                  <a:schemeClr val="bg1"/>
                </a:solidFill>
                <a:effectLst/>
                <a:uLnTx/>
                <a:uFillTx/>
                <a:latin typeface="Oswald" pitchFamily="2" charset="77"/>
                <a:ea typeface="+mj-ea"/>
                <a:cs typeface="+mj-cs"/>
              </a:rPr>
              <a:t>WE LISTEN, WE LEARN</a:t>
            </a:r>
          </a:p>
        </p:txBody>
      </p:sp>
      <p:pic>
        <p:nvPicPr>
          <p:cNvPr id="9" name="Picture 8" descr="Photograph shows two smiling schoolgirls in navy uniforms speaking with a blonde woman holding a white folder in a bright indoor setting. Name badges, braided hairstyles, and blurred adults suggest a school, workplace, or community engagement event.">
            <a:extLst>
              <a:ext uri="{FF2B5EF4-FFF2-40B4-BE49-F238E27FC236}">
                <a16:creationId xmlns:a16="http://schemas.microsoft.com/office/drawing/2014/main" id="{6645F99D-2B2B-7900-DBA3-385B739496D8}"/>
              </a:ext>
            </a:extLst>
          </p:cNvPr>
          <p:cNvPicPr>
            <a:picLocks noChangeAspect="1"/>
          </p:cNvPicPr>
          <p:nvPr/>
        </p:nvPicPr>
        <p:blipFill>
          <a:blip r:embed="rId7"/>
          <a:stretch>
            <a:fillRect/>
          </a:stretch>
        </p:blipFill>
        <p:spPr>
          <a:xfrm>
            <a:off x="7231691" y="647940"/>
            <a:ext cx="3655727" cy="2437151"/>
          </a:xfrm>
          <a:prstGeom prst="rect">
            <a:avLst/>
          </a:prstGeom>
        </p:spPr>
      </p:pic>
      <p:pic>
        <p:nvPicPr>
          <p:cNvPr id="11" name="Picture 10" descr="Photograph documents a group of university representatives and community members gathered beside a branded bus at an agricultural site. Bus displays “Three Universities. One System.” alongside university branding, while attendees hold flowers and pose before grain silos.">
            <a:extLst>
              <a:ext uri="{FF2B5EF4-FFF2-40B4-BE49-F238E27FC236}">
                <a16:creationId xmlns:a16="http://schemas.microsoft.com/office/drawing/2014/main" id="{08A2CBC4-F3AE-E833-EBBF-66798C49B34B}"/>
              </a:ext>
            </a:extLst>
          </p:cNvPr>
          <p:cNvPicPr>
            <a:picLocks noChangeAspect="1"/>
          </p:cNvPicPr>
          <p:nvPr/>
        </p:nvPicPr>
        <p:blipFill>
          <a:blip r:embed="rId8"/>
          <a:stretch>
            <a:fillRect/>
          </a:stretch>
        </p:blipFill>
        <p:spPr>
          <a:xfrm>
            <a:off x="1185239" y="944257"/>
            <a:ext cx="5800177" cy="3866786"/>
          </a:xfrm>
          <a:prstGeom prst="rect">
            <a:avLst/>
          </a:prstGeom>
        </p:spPr>
      </p:pic>
      <p:pic>
        <p:nvPicPr>
          <p:cNvPr id="13" name="Picture 12" descr="Photograph showing a formal panel discussion in an ornate wood-paneled hall with stained-glass windows and chandeliers. Five speakers sit onstage before an audience seated at round tables, suggesting a conference, lecture, or public forum.&#10;">
            <a:extLst>
              <a:ext uri="{FF2B5EF4-FFF2-40B4-BE49-F238E27FC236}">
                <a16:creationId xmlns:a16="http://schemas.microsoft.com/office/drawing/2014/main" id="{8BA49C3C-A927-E7BC-ADC1-72ABF66FCEDE}"/>
              </a:ext>
            </a:extLst>
          </p:cNvPr>
          <p:cNvPicPr>
            <a:picLocks noChangeAspect="1"/>
          </p:cNvPicPr>
          <p:nvPr/>
        </p:nvPicPr>
        <p:blipFill>
          <a:blip r:embed="rId9"/>
          <a:stretch>
            <a:fillRect/>
          </a:stretch>
        </p:blipFill>
        <p:spPr>
          <a:xfrm>
            <a:off x="7231691" y="3219057"/>
            <a:ext cx="2843622" cy="1895748"/>
          </a:xfrm>
          <a:prstGeom prst="rect">
            <a:avLst/>
          </a:prstGeom>
        </p:spPr>
      </p:pic>
      <p:pic>
        <p:nvPicPr>
          <p:cNvPr id="6" name="Picture 5" descr="Map graphic of Illinois showing six blue circular markers for geographic locations. White state silhouette uses black background, with four markers clustered in northern Illinois and two positioned in southern Illinois.">
            <a:extLst>
              <a:ext uri="{FF2B5EF4-FFF2-40B4-BE49-F238E27FC236}">
                <a16:creationId xmlns:a16="http://schemas.microsoft.com/office/drawing/2014/main" id="{EF8293A6-D3AA-68B7-FA1E-5886A765F263}"/>
              </a:ext>
            </a:extLst>
          </p:cNvPr>
          <p:cNvPicPr>
            <a:picLocks noChangeAspect="1"/>
          </p:cNvPicPr>
          <p:nvPr/>
        </p:nvPicPr>
        <p:blipFill>
          <a:blip r:embed="rId10"/>
          <a:stretch>
            <a:fillRect/>
          </a:stretch>
        </p:blipFill>
        <p:spPr>
          <a:xfrm>
            <a:off x="8975386" y="2565069"/>
            <a:ext cx="3545359" cy="3693825"/>
          </a:xfrm>
          <a:prstGeom prst="rect">
            <a:avLst/>
          </a:prstGeom>
        </p:spPr>
      </p:pic>
    </p:spTree>
    <p:extLst>
      <p:ext uri="{BB962C8B-B14F-4D97-AF65-F5344CB8AC3E}">
        <p14:creationId xmlns:p14="http://schemas.microsoft.com/office/powerpoint/2010/main" val="39103411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285C2-ECB6-060D-44AD-9DC2FC0A5311}"/>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892ED254-6C00-6663-B81E-BF68F3E51CEC}"/>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376671543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5" name="think-cell data - do not delete" hidden="1">
                        <a:extLst>
                          <a:ext uri="{FF2B5EF4-FFF2-40B4-BE49-F238E27FC236}">
                            <a16:creationId xmlns:a16="http://schemas.microsoft.com/office/drawing/2014/main" id="{FF9A61C0-292E-9ED3-7AF6-EA4E1B2F059B}"/>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pic>
        <p:nvPicPr>
          <p:cNvPr id="5" name="Picture 4">
            <a:extLst>
              <a:ext uri="{FF2B5EF4-FFF2-40B4-BE49-F238E27FC236}">
                <a16:creationId xmlns:a16="http://schemas.microsoft.com/office/drawing/2014/main" id="{19D09EEE-A83E-C798-32B9-CA503BF68327}"/>
              </a:ext>
              <a:ext uri="{C183D7F6-B498-43B3-948B-1728B52AA6E4}">
                <adec:decorative xmlns:adec="http://schemas.microsoft.com/office/drawing/2017/decorative" val="1"/>
              </a:ext>
            </a:extLst>
          </p:cNvPr>
          <p:cNvPicPr>
            <a:picLocks noChangeAspect="1"/>
          </p:cNvPicPr>
          <p:nvPr/>
        </p:nvPicPr>
        <p:blipFill>
          <a:blip r:embed="rId6"/>
          <a:srcRect t="17948" r="571" b="15511"/>
          <a:stretch/>
        </p:blipFill>
        <p:spPr>
          <a:xfrm rot="5400000" flipV="1">
            <a:off x="-3118183" y="3387428"/>
            <a:ext cx="6857999" cy="83145"/>
          </a:xfrm>
          <a:prstGeom prst="rect">
            <a:avLst/>
          </a:prstGeom>
        </p:spPr>
      </p:pic>
      <p:sp>
        <p:nvSpPr>
          <p:cNvPr id="23" name="Rectangle 22">
            <a:extLst>
              <a:ext uri="{FF2B5EF4-FFF2-40B4-BE49-F238E27FC236}">
                <a16:creationId xmlns:a16="http://schemas.microsoft.com/office/drawing/2014/main" id="{7B9344D4-98D8-08C6-5089-757258B1564E}"/>
              </a:ext>
              <a:ext uri="{C183D7F6-B498-43B3-948B-1728B52AA6E4}">
                <adec:decorative xmlns:adec="http://schemas.microsoft.com/office/drawing/2017/decorative" val="1"/>
              </a:ext>
            </a:extLst>
          </p:cNvPr>
          <p:cNvSpPr/>
          <p:nvPr/>
        </p:nvSpPr>
        <p:spPr>
          <a:xfrm>
            <a:off x="621630" y="1"/>
            <a:ext cx="11675806" cy="6857999"/>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70B2DE-BA73-1D34-0E24-EF27EE8A0244}"/>
              </a:ext>
            </a:extLst>
          </p:cNvPr>
          <p:cNvSpPr txBox="1">
            <a:spLocks noGrp="1"/>
          </p:cNvSpPr>
          <p:nvPr>
            <p:ph type="title" idx="4294967295"/>
          </p:nvPr>
        </p:nvSpPr>
        <p:spPr>
          <a:xfrm>
            <a:off x="621630" y="5727478"/>
            <a:ext cx="11570367" cy="2885714"/>
          </a:xfrm>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7000" b="0" i="0" u="none" strike="noStrike" kern="1200" cap="none" spc="0" normalizeH="0" baseline="0" noProof="0" dirty="0">
                <a:ln>
                  <a:noFill/>
                </a:ln>
                <a:solidFill>
                  <a:schemeClr val="bg1"/>
                </a:solidFill>
                <a:effectLst/>
                <a:uLnTx/>
                <a:uFillTx/>
                <a:latin typeface="Oswald" pitchFamily="2" charset="77"/>
                <a:ea typeface="+mj-ea"/>
                <a:cs typeface="+mj-cs"/>
              </a:rPr>
              <a:t>AND WE LEAD</a:t>
            </a:r>
          </a:p>
        </p:txBody>
      </p:sp>
      <p:pic>
        <p:nvPicPr>
          <p:cNvPr id="8" name="Picture 7" descr="Photograph shows five adults posing at an education excellence awards event beneath “Excelencia en Educación” branding. Two women hold a framed award plaque, while formal attire, stage lighting, and colorful logo elements emphasize recognition and achievement.">
            <a:extLst>
              <a:ext uri="{FF2B5EF4-FFF2-40B4-BE49-F238E27FC236}">
                <a16:creationId xmlns:a16="http://schemas.microsoft.com/office/drawing/2014/main" id="{5930E7FD-2353-FAD5-B54C-C708C4DEB308}"/>
              </a:ext>
            </a:extLst>
          </p:cNvPr>
          <p:cNvPicPr>
            <a:picLocks noChangeAspect="1"/>
          </p:cNvPicPr>
          <p:nvPr/>
        </p:nvPicPr>
        <p:blipFill>
          <a:blip r:embed="rId7"/>
          <a:stretch>
            <a:fillRect/>
          </a:stretch>
        </p:blipFill>
        <p:spPr>
          <a:xfrm>
            <a:off x="1513603" y="1684473"/>
            <a:ext cx="3052516" cy="2035011"/>
          </a:xfrm>
          <a:prstGeom prst="rect">
            <a:avLst/>
          </a:prstGeom>
        </p:spPr>
      </p:pic>
      <p:pic>
        <p:nvPicPr>
          <p:cNvPr id="10" name="Picture 9" descr="Photograph of two scientists in white lab coats and blue gloves working inside an industrial research laboratory. Foreground scientist reviews a clipboard beside stainless-steel tanks and pipes, while background scientist operates equipment near storage drums and yellow safety railings.">
            <a:extLst>
              <a:ext uri="{FF2B5EF4-FFF2-40B4-BE49-F238E27FC236}">
                <a16:creationId xmlns:a16="http://schemas.microsoft.com/office/drawing/2014/main" id="{0283576D-EE2E-7468-E0A8-D5335135359C}"/>
              </a:ext>
            </a:extLst>
          </p:cNvPr>
          <p:cNvPicPr>
            <a:picLocks noChangeAspect="1"/>
          </p:cNvPicPr>
          <p:nvPr/>
        </p:nvPicPr>
        <p:blipFill>
          <a:blip r:embed="rId8"/>
          <a:srcRect l="27120" r="15079"/>
          <a:stretch>
            <a:fillRect/>
          </a:stretch>
        </p:blipFill>
        <p:spPr>
          <a:xfrm>
            <a:off x="8054843" y="4137208"/>
            <a:ext cx="1395133" cy="1338856"/>
          </a:xfrm>
          <a:prstGeom prst="rect">
            <a:avLst/>
          </a:prstGeom>
        </p:spPr>
      </p:pic>
      <p:pic>
        <p:nvPicPr>
          <p:cNvPr id="11" name="Picture 10" descr="Photograph of a man performing a barbell curl in a bright gym, wearing a shirt reading “Ask Me About My STROKE.” Exercise equipment, large windows, and greenery appear in background, emphasizing fitness and stroke-awareness messaging.">
            <a:extLst>
              <a:ext uri="{FF2B5EF4-FFF2-40B4-BE49-F238E27FC236}">
                <a16:creationId xmlns:a16="http://schemas.microsoft.com/office/drawing/2014/main" id="{CAF3180E-0D41-A001-018F-ED54C3B78AF6}"/>
              </a:ext>
            </a:extLst>
          </p:cNvPr>
          <p:cNvPicPr>
            <a:picLocks noChangeAspect="1"/>
          </p:cNvPicPr>
          <p:nvPr/>
        </p:nvPicPr>
        <p:blipFill>
          <a:blip r:embed="rId9"/>
          <a:srcRect l="3498" t="14029" b="10560"/>
          <a:stretch>
            <a:fillRect/>
          </a:stretch>
        </p:blipFill>
        <p:spPr>
          <a:xfrm>
            <a:off x="2763458" y="462764"/>
            <a:ext cx="2760912" cy="1424893"/>
          </a:xfrm>
          <a:prstGeom prst="rect">
            <a:avLst/>
          </a:prstGeom>
        </p:spPr>
      </p:pic>
      <p:pic>
        <p:nvPicPr>
          <p:cNvPr id="3" name="Picture 2" descr="Photograph showing diverse professionals seated around a conference table during a workplace meeting or networking event. Office setting includes EXIT sign, glass meeting rooms, colorful wall displays, refreshments, and several participants engaged in conversation.">
            <a:extLst>
              <a:ext uri="{FF2B5EF4-FFF2-40B4-BE49-F238E27FC236}">
                <a16:creationId xmlns:a16="http://schemas.microsoft.com/office/drawing/2014/main" id="{D55939C6-757F-236D-7B88-BAFFDD39DCDA}"/>
              </a:ext>
            </a:extLst>
          </p:cNvPr>
          <p:cNvPicPr>
            <a:picLocks noChangeAspect="1"/>
          </p:cNvPicPr>
          <p:nvPr/>
        </p:nvPicPr>
        <p:blipFill>
          <a:blip r:embed="rId10"/>
          <a:srcRect t="9412"/>
          <a:stretch>
            <a:fillRect/>
          </a:stretch>
        </p:blipFill>
        <p:spPr>
          <a:xfrm>
            <a:off x="9063710" y="4210939"/>
            <a:ext cx="2527592" cy="1524981"/>
          </a:xfrm>
          <a:prstGeom prst="rect">
            <a:avLst/>
          </a:prstGeom>
        </p:spPr>
      </p:pic>
      <p:pic>
        <p:nvPicPr>
          <p:cNvPr id="4" name="Picture 3" descr="Photograph of a university presentation or panel discussion at University of Illinois Springfield, featuring seated speakers and an audience. Screens show an acoustic waveform and “Thank You,” while attendees listen and take notes.">
            <a:extLst>
              <a:ext uri="{FF2B5EF4-FFF2-40B4-BE49-F238E27FC236}">
                <a16:creationId xmlns:a16="http://schemas.microsoft.com/office/drawing/2014/main" id="{9E361C78-1886-2856-23EE-E087B4808908}"/>
              </a:ext>
            </a:extLst>
          </p:cNvPr>
          <p:cNvPicPr>
            <a:picLocks noChangeAspect="1"/>
          </p:cNvPicPr>
          <p:nvPr/>
        </p:nvPicPr>
        <p:blipFill>
          <a:blip r:embed="rId11"/>
          <a:stretch>
            <a:fillRect/>
          </a:stretch>
        </p:blipFill>
        <p:spPr>
          <a:xfrm>
            <a:off x="1424098" y="3307667"/>
            <a:ext cx="2111564" cy="1343722"/>
          </a:xfrm>
          <a:prstGeom prst="rect">
            <a:avLst/>
          </a:prstGeom>
        </p:spPr>
      </p:pic>
      <p:pic>
        <p:nvPicPr>
          <p:cNvPr id="6" name="Picture 5" descr="Photograph shows a woman holding a presentation poster titled “Return of the Osprey: ‘Hacking’ a State-listed Species in Illinois.” Poster features an osprey flying beside a tree, with office monitors, plants, books, and wildlife decor in background.">
            <a:extLst>
              <a:ext uri="{FF2B5EF4-FFF2-40B4-BE49-F238E27FC236}">
                <a16:creationId xmlns:a16="http://schemas.microsoft.com/office/drawing/2014/main" id="{D176272E-4AA5-076B-E59E-0BB198C3D31E}"/>
              </a:ext>
            </a:extLst>
          </p:cNvPr>
          <p:cNvPicPr>
            <a:picLocks noChangeAspect="1"/>
          </p:cNvPicPr>
          <p:nvPr/>
        </p:nvPicPr>
        <p:blipFill>
          <a:blip r:embed="rId12"/>
          <a:srcRect l="15071" r="28601" b="8718"/>
          <a:stretch>
            <a:fillRect/>
          </a:stretch>
        </p:blipFill>
        <p:spPr>
          <a:xfrm>
            <a:off x="3388725" y="3859669"/>
            <a:ext cx="1861068" cy="1695783"/>
          </a:xfrm>
          <a:prstGeom prst="rect">
            <a:avLst/>
          </a:prstGeom>
        </p:spPr>
      </p:pic>
      <p:pic>
        <p:nvPicPr>
          <p:cNvPr id="13" name="Picture 12" descr="Photograph shows a group of university representatives posing beside a branded mobile outreach bus at an agricultural site. Bus displays “Three universities. One system.” alongside university branding, while participants hold flowers and stand before grain silos.">
            <a:extLst>
              <a:ext uri="{FF2B5EF4-FFF2-40B4-BE49-F238E27FC236}">
                <a16:creationId xmlns:a16="http://schemas.microsoft.com/office/drawing/2014/main" id="{8A175E25-5667-B6D1-F7B4-F08B86BC8CCF}"/>
              </a:ext>
            </a:extLst>
          </p:cNvPr>
          <p:cNvPicPr>
            <a:picLocks noChangeAspect="1"/>
          </p:cNvPicPr>
          <p:nvPr/>
        </p:nvPicPr>
        <p:blipFill>
          <a:blip r:embed="rId13"/>
          <a:stretch>
            <a:fillRect/>
          </a:stretch>
        </p:blipFill>
        <p:spPr>
          <a:xfrm>
            <a:off x="9044014" y="2369254"/>
            <a:ext cx="2815237" cy="1876825"/>
          </a:xfrm>
          <a:prstGeom prst="rect">
            <a:avLst/>
          </a:prstGeom>
        </p:spPr>
      </p:pic>
      <p:pic>
        <p:nvPicPr>
          <p:cNvPr id="14" name="Picture 13" descr="Photograph showing two students and an adult collaborating around a laptop inside a classroom. Desks, chairs, bulletin board with student artwork, storage cabinets, and window blinds provide an educational setting focused on learning or instruction.&#10;">
            <a:extLst>
              <a:ext uri="{FF2B5EF4-FFF2-40B4-BE49-F238E27FC236}">
                <a16:creationId xmlns:a16="http://schemas.microsoft.com/office/drawing/2014/main" id="{531EB281-A2A3-BDD9-50C9-E8A42896AF08}"/>
              </a:ext>
            </a:extLst>
          </p:cNvPr>
          <p:cNvPicPr>
            <a:picLocks noChangeAspect="1"/>
          </p:cNvPicPr>
          <p:nvPr/>
        </p:nvPicPr>
        <p:blipFill>
          <a:blip r:embed="rId14"/>
          <a:stretch>
            <a:fillRect/>
          </a:stretch>
        </p:blipFill>
        <p:spPr>
          <a:xfrm>
            <a:off x="1749385" y="4691006"/>
            <a:ext cx="1790915" cy="985533"/>
          </a:xfrm>
          <a:prstGeom prst="rect">
            <a:avLst/>
          </a:prstGeom>
        </p:spPr>
      </p:pic>
      <p:pic>
        <p:nvPicPr>
          <p:cNvPr id="16" name="Picture 15" descr="Photograph captures a curly-haired violinist performing beside a pianist on a dark stage. Black music stand, wooden violin, bow, and focused musicians emphasize live chamber music performance.&#10;">
            <a:extLst>
              <a:ext uri="{FF2B5EF4-FFF2-40B4-BE49-F238E27FC236}">
                <a16:creationId xmlns:a16="http://schemas.microsoft.com/office/drawing/2014/main" id="{42B69A74-0E5C-DA3F-2F1F-A82AD6454119}"/>
              </a:ext>
              <a:ext uri="{C183D7F6-B498-43B3-948B-1728B52AA6E4}">
                <adec:decorative xmlns:adec="http://schemas.microsoft.com/office/drawing/2017/decorative" val="0"/>
              </a:ext>
            </a:extLst>
          </p:cNvPr>
          <p:cNvPicPr>
            <a:picLocks noChangeAspect="1"/>
          </p:cNvPicPr>
          <p:nvPr/>
        </p:nvPicPr>
        <p:blipFill>
          <a:blip r:embed="rId15"/>
          <a:srcRect r="24659"/>
          <a:stretch>
            <a:fillRect/>
          </a:stretch>
        </p:blipFill>
        <p:spPr>
          <a:xfrm>
            <a:off x="4665644" y="4770009"/>
            <a:ext cx="1361393" cy="925628"/>
          </a:xfrm>
          <a:prstGeom prst="rect">
            <a:avLst/>
          </a:prstGeom>
        </p:spPr>
      </p:pic>
      <p:pic>
        <p:nvPicPr>
          <p:cNvPr id="17" name="Picture 16" descr="Photograph shows a clinician examining a seated male patient in a medical examination room, likely assessing his eyes or ears with a handheld instrument. Visible details include examination table, wall-mounted medical equipment, sink counter, soap dispenser, waste bins, and informational posters.&#10;">
            <a:extLst>
              <a:ext uri="{FF2B5EF4-FFF2-40B4-BE49-F238E27FC236}">
                <a16:creationId xmlns:a16="http://schemas.microsoft.com/office/drawing/2014/main" id="{FA8867EC-39D9-3C2F-08DA-EA90595A6527}"/>
              </a:ext>
            </a:extLst>
          </p:cNvPr>
          <p:cNvPicPr>
            <a:picLocks noChangeAspect="1"/>
          </p:cNvPicPr>
          <p:nvPr/>
        </p:nvPicPr>
        <p:blipFill>
          <a:blip r:embed="rId16"/>
          <a:srcRect l="13252" t="13575" r="17129" b="31668"/>
          <a:stretch>
            <a:fillRect/>
          </a:stretch>
        </p:blipFill>
        <p:spPr>
          <a:xfrm>
            <a:off x="5882627" y="462764"/>
            <a:ext cx="1783701" cy="920559"/>
          </a:xfrm>
          <a:prstGeom prst="rect">
            <a:avLst/>
          </a:prstGeom>
        </p:spPr>
      </p:pic>
      <p:pic>
        <p:nvPicPr>
          <p:cNvPr id="18" name="Picture 17" descr="Aerial photograph showing an industrial waterfront peninsula beside a blue lake, with a large white warehouse, construction materials, roads, lawns, and tree-lined shoreline. City skyline rises across water in background, while a small sailboat marks foreground channel and highlights contrast between industrial development, recreation, and urban setting.&#10;">
            <a:extLst>
              <a:ext uri="{FF2B5EF4-FFF2-40B4-BE49-F238E27FC236}">
                <a16:creationId xmlns:a16="http://schemas.microsoft.com/office/drawing/2014/main" id="{F716D311-EF0E-C0A1-00E2-B18C420BDE7A}"/>
              </a:ext>
            </a:extLst>
          </p:cNvPr>
          <p:cNvPicPr>
            <a:picLocks noChangeAspect="1"/>
          </p:cNvPicPr>
          <p:nvPr/>
        </p:nvPicPr>
        <p:blipFill>
          <a:blip r:embed="rId17"/>
          <a:stretch>
            <a:fillRect/>
          </a:stretch>
        </p:blipFill>
        <p:spPr>
          <a:xfrm>
            <a:off x="8164188" y="633044"/>
            <a:ext cx="3052516" cy="1841685"/>
          </a:xfrm>
          <a:prstGeom prst="rect">
            <a:avLst/>
          </a:prstGeom>
        </p:spPr>
      </p:pic>
      <p:pic>
        <p:nvPicPr>
          <p:cNvPr id="20" name="Picture 19" descr="Stylized Illinois map graphic presents a statewide network of universities, arts programs, and community services. Navy and teal markers cluster across map, with UIC, UIS, and orange Illinois “I” logos plus circular education, arts, housing, and retail icons.&#10;">
            <a:extLst>
              <a:ext uri="{FF2B5EF4-FFF2-40B4-BE49-F238E27FC236}">
                <a16:creationId xmlns:a16="http://schemas.microsoft.com/office/drawing/2014/main" id="{AD8736A7-8A83-2D98-60DE-D02FB5365B75}"/>
              </a:ext>
            </a:extLst>
          </p:cNvPr>
          <p:cNvPicPr>
            <a:picLocks noChangeAspect="1"/>
          </p:cNvPicPr>
          <p:nvPr/>
        </p:nvPicPr>
        <p:blipFill>
          <a:blip r:embed="rId18"/>
          <a:stretch>
            <a:fillRect/>
          </a:stretch>
        </p:blipFill>
        <p:spPr>
          <a:xfrm>
            <a:off x="4655624" y="1808158"/>
            <a:ext cx="3669008" cy="3822652"/>
          </a:xfrm>
          <a:prstGeom prst="rect">
            <a:avLst/>
          </a:prstGeom>
        </p:spPr>
      </p:pic>
      <p:pic>
        <p:nvPicPr>
          <p:cNvPr id="21" name="Picture 20" descr="Photograph shows three men conducting a field survey in tall grass using a tripod-mounted surveying instrument. Misty vegetation, protective clothing, hats, backpacks, and surveying equipment suggest environmental or land research.&#10;">
            <a:extLst>
              <a:ext uri="{FF2B5EF4-FFF2-40B4-BE49-F238E27FC236}">
                <a16:creationId xmlns:a16="http://schemas.microsoft.com/office/drawing/2014/main" id="{B9ADA7F2-CBAA-97B5-233E-279AD344B0B8}"/>
              </a:ext>
            </a:extLst>
          </p:cNvPr>
          <p:cNvPicPr>
            <a:picLocks noChangeAspect="1"/>
          </p:cNvPicPr>
          <p:nvPr/>
        </p:nvPicPr>
        <p:blipFill>
          <a:blip r:embed="rId19"/>
          <a:srcRect l="13106" t="921" r="10157"/>
          <a:stretch>
            <a:fillRect/>
          </a:stretch>
        </p:blipFill>
        <p:spPr>
          <a:xfrm>
            <a:off x="7840960" y="2742063"/>
            <a:ext cx="1529737" cy="1316760"/>
          </a:xfrm>
          <a:prstGeom prst="rect">
            <a:avLst/>
          </a:prstGeom>
          <a:ln w="6350">
            <a:solidFill>
              <a:schemeClr val="tx1"/>
            </a:solidFill>
          </a:ln>
        </p:spPr>
      </p:pic>
    </p:spTree>
    <p:extLst>
      <p:ext uri="{BB962C8B-B14F-4D97-AF65-F5344CB8AC3E}">
        <p14:creationId xmlns:p14="http://schemas.microsoft.com/office/powerpoint/2010/main" val="31860166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068A1-9997-885B-2EB3-2AF8711C0F33}"/>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C6AC7EB6-887E-A4B6-E29F-7B811F695E33}"/>
              </a:ext>
              <a:ext uri="{C183D7F6-B498-43B3-948B-1728B52AA6E4}">
                <adec:decorative xmlns:adec="http://schemas.microsoft.com/office/drawing/2017/decorative" val="1"/>
              </a:ext>
            </a:extLst>
          </p:cNvPr>
          <p:cNvGraphicFramePr>
            <a:graphicFrameLocks/>
          </p:cNvGraphicFramePr>
          <p:nvPr>
            <p:custDataLst>
              <p:tags r:id="rId1"/>
            </p:custDataLst>
            <p:extLst>
              <p:ext uri="{D42A27DB-BD31-4B8C-83A1-F6EECF244321}">
                <p14:modId xmlns:p14="http://schemas.microsoft.com/office/powerpoint/2010/main" val="78469303"/>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0" name=""/>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6" name="Rectangle 5">
            <a:extLst>
              <a:ext uri="{FF2B5EF4-FFF2-40B4-BE49-F238E27FC236}">
                <a16:creationId xmlns:a16="http://schemas.microsoft.com/office/drawing/2014/main" id="{3FE03AD3-172A-DED0-71E0-6D35CC4B3AAD}"/>
              </a:ext>
              <a:ext uri="{C183D7F6-B498-43B3-948B-1728B52AA6E4}">
                <adec:decorative xmlns:adec="http://schemas.microsoft.com/office/drawing/2017/decorative" val="1"/>
              </a:ext>
            </a:extLst>
          </p:cNvPr>
          <p:cNvSpPr/>
          <p:nvPr/>
        </p:nvSpPr>
        <p:spPr>
          <a:xfrm>
            <a:off x="621633" y="-3"/>
            <a:ext cx="11570367" cy="6871648"/>
          </a:xfrm>
          <a:prstGeom prst="rect">
            <a:avLst/>
          </a:prstGeom>
          <a:solidFill>
            <a:srgbClr val="1329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The University of Illinois Seal">
            <a:extLst>
              <a:ext uri="{FF2B5EF4-FFF2-40B4-BE49-F238E27FC236}">
                <a16:creationId xmlns:a16="http://schemas.microsoft.com/office/drawing/2014/main" id="{2EF47200-93C8-3ECE-EC68-176A34669824}"/>
              </a:ext>
            </a:extLst>
          </p:cNvPr>
          <p:cNvPicPr>
            <a:picLocks noChangeAspect="1"/>
          </p:cNvPicPr>
          <p:nvPr/>
        </p:nvPicPr>
        <p:blipFill>
          <a:blip r:embed="rId6">
            <a:alphaModFix amt="46000"/>
          </a:blip>
          <a:srcRect l="2275" t="108" b="12834"/>
          <a:stretch/>
        </p:blipFill>
        <p:spPr>
          <a:xfrm>
            <a:off x="621633" y="-1"/>
            <a:ext cx="11570368" cy="6871646"/>
          </a:xfrm>
          <a:prstGeom prst="rect">
            <a:avLst/>
          </a:prstGeom>
        </p:spPr>
      </p:pic>
      <p:sp>
        <p:nvSpPr>
          <p:cNvPr id="4" name="Rectangle 3">
            <a:extLst>
              <a:ext uri="{FF2B5EF4-FFF2-40B4-BE49-F238E27FC236}">
                <a16:creationId xmlns:a16="http://schemas.microsoft.com/office/drawing/2014/main" id="{14815081-DFC6-3A28-16AD-155FFE54B3A3}"/>
              </a:ext>
              <a:ext uri="{C183D7F6-B498-43B3-948B-1728B52AA6E4}">
                <adec:decorative xmlns:adec="http://schemas.microsoft.com/office/drawing/2017/decorative" val="1"/>
              </a:ext>
            </a:extLst>
          </p:cNvPr>
          <p:cNvSpPr/>
          <p:nvPr/>
        </p:nvSpPr>
        <p:spPr>
          <a:xfrm>
            <a:off x="621632" y="1"/>
            <a:ext cx="11570367" cy="6864824"/>
          </a:xfrm>
          <a:prstGeom prst="rect">
            <a:avLst/>
          </a:prstGeom>
          <a:gradFill flip="none" rotWithShape="1">
            <a:gsLst>
              <a:gs pos="0">
                <a:srgbClr val="13294B">
                  <a:alpha val="16000"/>
                </a:srgbClr>
              </a:gs>
              <a:gs pos="100000">
                <a:srgbClr val="13294B">
                  <a:alpha val="73039"/>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564A44C-0199-5C56-B1F9-28D95B92FE93}"/>
              </a:ext>
            </a:extLst>
          </p:cNvPr>
          <p:cNvSpPr>
            <a:spLocks noGrp="1"/>
          </p:cNvSpPr>
          <p:nvPr>
            <p:ph type="ctrTitle"/>
          </p:nvPr>
        </p:nvSpPr>
        <p:spPr>
          <a:xfrm>
            <a:off x="621633" y="3728690"/>
            <a:ext cx="11570367" cy="831274"/>
          </a:xfrm>
          <a:ln>
            <a:noFill/>
          </a:ln>
        </p:spPr>
        <p:txBody>
          <a:bodyPr vert="horz" wrap="square" lIns="0" tIns="0" rIns="0" bIns="0" anchor="t">
            <a:noAutofit/>
          </a:bodyPr>
          <a:lstStyle/>
          <a:p>
            <a:pPr>
              <a:lnSpc>
                <a:spcPts val="7500"/>
              </a:lnSpc>
            </a:pPr>
            <a:r>
              <a:rPr lang="en-US" sz="13800" dirty="0">
                <a:solidFill>
                  <a:schemeClr val="bg1"/>
                </a:solidFill>
                <a:latin typeface="Oswald" pitchFamily="2" charset="77"/>
              </a:rPr>
              <a:t>THANK YOU</a:t>
            </a:r>
            <a:endParaRPr lang="en-US" sz="16600" dirty="0">
              <a:solidFill>
                <a:schemeClr val="bg1"/>
              </a:solidFill>
              <a:latin typeface="Oswald" pitchFamily="2" charset="77"/>
            </a:endParaRPr>
          </a:p>
        </p:txBody>
      </p:sp>
      <p:pic>
        <p:nvPicPr>
          <p:cNvPr id="5" name="Picture 4">
            <a:extLst>
              <a:ext uri="{FF2B5EF4-FFF2-40B4-BE49-F238E27FC236}">
                <a16:creationId xmlns:a16="http://schemas.microsoft.com/office/drawing/2014/main" id="{2D9D305D-9A72-6B16-2ED8-F9D133A02BCD}"/>
              </a:ext>
              <a:ext uri="{C183D7F6-B498-43B3-948B-1728B52AA6E4}">
                <adec:decorative xmlns:adec="http://schemas.microsoft.com/office/drawing/2017/decorative" val="1"/>
              </a:ext>
            </a:extLst>
          </p:cNvPr>
          <p:cNvPicPr>
            <a:picLocks noChangeAspect="1"/>
          </p:cNvPicPr>
          <p:nvPr/>
        </p:nvPicPr>
        <p:blipFill>
          <a:blip r:embed="rId7"/>
          <a:srcRect t="17948" r="571" b="15511"/>
          <a:stretch/>
        </p:blipFill>
        <p:spPr>
          <a:xfrm rot="5400000" flipV="1">
            <a:off x="-3118183" y="3387428"/>
            <a:ext cx="6857999" cy="83145"/>
          </a:xfrm>
          <a:prstGeom prst="rect">
            <a:avLst/>
          </a:prstGeom>
        </p:spPr>
      </p:pic>
      <p:pic>
        <p:nvPicPr>
          <p:cNvPr id="8" name="Picture 7" descr="Logo of University of Illinois System, with logos of UIUC, UIC, UIS">
            <a:extLst>
              <a:ext uri="{FF2B5EF4-FFF2-40B4-BE49-F238E27FC236}">
                <a16:creationId xmlns:a16="http://schemas.microsoft.com/office/drawing/2014/main" id="{D27760F8-4597-5338-3E45-8B939874B5DB}"/>
              </a:ext>
            </a:extLst>
          </p:cNvPr>
          <p:cNvPicPr>
            <a:picLocks noChangeAspect="1"/>
          </p:cNvPicPr>
          <p:nvPr/>
        </p:nvPicPr>
        <p:blipFill>
          <a:blip r:embed="rId8"/>
          <a:stretch>
            <a:fillRect/>
          </a:stretch>
        </p:blipFill>
        <p:spPr>
          <a:xfrm>
            <a:off x="8082776" y="6243611"/>
            <a:ext cx="3810000" cy="520700"/>
          </a:xfrm>
          <a:prstGeom prst="rect">
            <a:avLst/>
          </a:prstGeom>
        </p:spPr>
      </p:pic>
    </p:spTree>
    <p:extLst>
      <p:ext uri="{BB962C8B-B14F-4D97-AF65-F5344CB8AC3E}">
        <p14:creationId xmlns:p14="http://schemas.microsoft.com/office/powerpoint/2010/main" val="41124986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44536</TotalTime>
  <Words>2860</Words>
  <Application>Microsoft Office PowerPoint</Application>
  <PresentationFormat>Widescreen</PresentationFormat>
  <Paragraphs>158</Paragraphs>
  <Slides>13</Slides>
  <Notes>13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20" baseType="lpstr">
      <vt:lpstr>Aptos</vt:lpstr>
      <vt:lpstr>Aptos Display</vt:lpstr>
      <vt:lpstr>Lato</vt:lpstr>
      <vt:lpstr>Arial</vt:lpstr>
      <vt:lpstr>Oswald</vt:lpstr>
      <vt:lpstr>Office Theme</vt:lpstr>
      <vt:lpstr>think-cell Slide</vt:lpstr>
      <vt:lpstr>REMARKS  TO THE BOARD  OF TRUSTEES</vt:lpstr>
      <vt:lpstr>CHARTING A COURSE</vt:lpstr>
      <vt:lpstr>DEMONSTRABLE SUCCESS</vt:lpstr>
      <vt:lpstr>A SINGLE YEAR</vt:lpstr>
      <vt:lpstr>WE TURN DISCOVERY INTO IMPACT</vt:lpstr>
      <vt:lpstr>WE ARE A POWERFUL PARTNER</vt:lpstr>
      <vt:lpstr>WHERE IDEAS GO TO WORK</vt:lpstr>
      <vt:lpstr>WE HELP BUILD A HEALTHIER ILLINOIS</vt:lpstr>
      <vt:lpstr>WE IMPROVE LIVES THROUGH  THE ARTS AND HUMANITIES</vt:lpstr>
      <vt:lpstr>WE REACH INTO COMMUNITIES</vt:lpstr>
      <vt:lpstr>WE LISTEN, WE LEARN</vt:lpstr>
      <vt:lpstr>AND WE LEAD</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Martin, Steven Dee</dc:creator>
  <cp:lastModifiedBy>Kanekal, Dhruv Chaitanya</cp:lastModifiedBy>
  <cp:revision>374</cp:revision>
  <cp:lastPrinted>2026-09-11T15:03:34Z</cp:lastPrinted>
  <dcterms:created xsi:type="dcterms:W3CDTF">2025-01-06T16:43:08Z</dcterms:created>
  <dcterms:modified xsi:type="dcterms:W3CDTF">2026-09-11T21:32:52Z</dcterms:modified>
</cp:coreProperties>
</file>