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7FE53527_2C2DA40C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691" r:id="rId5"/>
    <p:sldMasterId id="2147483665" r:id="rId6"/>
    <p:sldMasterId id="2147483724" r:id="rId7"/>
    <p:sldMasterId id="2147483705" r:id="rId8"/>
    <p:sldMasterId id="2147483720" r:id="rId9"/>
    <p:sldMasterId id="2147483741" r:id="rId10"/>
    <p:sldMasterId id="2147483761" r:id="rId11"/>
  </p:sldMasterIdLst>
  <p:notesMasterIdLst>
    <p:notesMasterId r:id="rId35"/>
  </p:notesMasterIdLst>
  <p:sldIdLst>
    <p:sldId id="2145727742" r:id="rId12"/>
    <p:sldId id="2145727773" r:id="rId13"/>
    <p:sldId id="313" r:id="rId14"/>
    <p:sldId id="2145727783" r:id="rId15"/>
    <p:sldId id="2145727745" r:id="rId16"/>
    <p:sldId id="335" r:id="rId17"/>
    <p:sldId id="2145727747" r:id="rId18"/>
    <p:sldId id="2145727754" r:id="rId19"/>
    <p:sldId id="2145727756" r:id="rId20"/>
    <p:sldId id="349" r:id="rId21"/>
    <p:sldId id="2145727769" r:id="rId22"/>
    <p:sldId id="2145727752" r:id="rId23"/>
    <p:sldId id="2145727779" r:id="rId24"/>
    <p:sldId id="682" r:id="rId25"/>
    <p:sldId id="2145727750" r:id="rId26"/>
    <p:sldId id="2145727751" r:id="rId27"/>
    <p:sldId id="2145727780" r:id="rId28"/>
    <p:sldId id="2145727770" r:id="rId29"/>
    <p:sldId id="2145727771" r:id="rId30"/>
    <p:sldId id="2145727782" r:id="rId31"/>
    <p:sldId id="2145727736" r:id="rId32"/>
    <p:sldId id="288" r:id="rId33"/>
    <p:sldId id="301" r:id="rId34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5E9D88-D7AD-EDAD-8CE6-E13D5B0A7FCE}" name="Tapia, Damaris" initials="" userId="S::dtapia@uic.edu::20fa6ce6-ad2f-4b92-b4f2-7a94f57dc9ce" providerId="AD"/>
  <p188:author id="{1C9917A1-B7DA-1ABB-4913-0DA6BA02A603}" name="Ehmann, Bridget" initials="EB" userId="S::behmann@uic.edu::51f3ca41-01bd-4a81-8c1f-b9f3c65643aa" providerId="AD"/>
  <p188:author id="{DE17A3B8-6290-6691-3C47-B79DB9E5262D}" name="Schultz Korman, Caryn Ann" initials="CS" userId="S::caryn1@uic.edu::aa6ff11f-4244-480f-a950-12932affa085" providerId="AD"/>
  <p188:author id="{E1D6D1F6-0AB0-9EA0-AE2F-5173A0CEFEE4}" name="Olive, Jessica" initials="JO" userId="S::jolive@uic.edu::a86f151a-a93e-4295-882f-15a1696420ff" providerId="AD"/>
  <p188:author id="{B55423F7-07D3-14D6-2D48-CB6BD92675BE}" name="McGinnis Gonzalez, Sherri" initials="SM" userId="S::smcginn@uic.edu::360abe7c-f518-413c-b5d8-7456df164c15" providerId="AD"/>
  <p188:author id="{F76F03F8-15F7-EC5C-C9AA-E12433A05382}" name="Spell, Ashley" initials="SA" userId="S::aspell@uic.edu::d5a7725c-7536-48ee-9e46-4a4a3d64003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E62"/>
    <a:srgbClr val="D50032"/>
    <a:srgbClr val="ACB8CA"/>
    <a:srgbClr val="F2F7EB"/>
    <a:srgbClr val="001E61"/>
    <a:srgbClr val="000000"/>
    <a:srgbClr val="D50031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B30CF7-8B6E-3843-97DF-E3D3145074EF}" v="4" dt="2026-01-02T16:08:48.283"/>
    <p1510:client id="{579C2D7C-DF75-CCBE-EC96-A4D78ED296D9}" v="5" dt="2026-01-02T16:17:04.418"/>
    <p1510:client id="{C4C27EE8-A870-50E7-BDE1-8B782A37041A}" v="42" dt="2026-01-02T19:04:27.376"/>
    <p1510:client id="{C5A7669D-1682-8DD9-0436-0154D759FC90}" v="334" dt="2026-01-02T22:37:03.77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ableStyles" Target="tableStyles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theme" Target="theme/theme1.xml"/></Relationships>
</file>

<file path=ppt/comments/modernComment_7FE53527_2C2DA40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4DE33AC-B3F5-6B4E-9EB2-2ED509D9D2A2}" authorId="{B55423F7-07D3-14D6-2D48-CB6BD92675BE}" status="resolved" created="2026-01-02T15:34:06.79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741188620" sldId="2145727783"/>
      <ac:spMk id="2" creationId="{61957684-93BB-0BEB-56F8-CB0B9FBCB881}"/>
      <ac:txMk cp="202">
        <ac:context len="304" hash="1444931968"/>
      </ac:txMk>
    </ac:txMkLst>
    <p188:pos x="4040238" y="2575712"/>
    <p188:txBody>
      <a:bodyPr/>
      <a:lstStyle/>
      <a:p>
        <a:r>
          <a:rPr lang="en-US"/>
          <a:t>#1 in Illinois and Top 10 nationally for Social Mobility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6-01-02T16:16:33.871" authorId="{1C9917A1-B7DA-1ABB-4913-0DA6BA02A603}"/>
          </p223:rxn>
        </p223:reactions>
      </p:ext>
    </p188:extLst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03A0AC-70F6-4C6C-B382-E1E3A55917E9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FC30E5-A252-48CF-A147-7692AD02205C}">
      <dgm:prSet phldrT="[Text]" custT="1"/>
      <dgm:spPr>
        <a:xfrm>
          <a:off x="2292602" y="531176"/>
          <a:ext cx="967094" cy="483547"/>
        </a:xfrm>
        <a:noFill/>
        <a:ln w="12700">
          <a:solidFill>
            <a:schemeClr val="bg1"/>
          </a:solidFill>
        </a:ln>
        <a:effectLst/>
      </dgm:spPr>
      <dgm:t>
        <a:bodyPr/>
        <a:lstStyle/>
        <a:p>
          <a:r>
            <a:rPr lang="en-US" sz="2000" b="1">
              <a:latin typeface="Arial" panose="020B0604020202020204" pitchFamily="34" charset="0"/>
              <a:cs typeface="Arial" panose="020B0604020202020204" pitchFamily="34" charset="0"/>
            </a:rPr>
            <a:t>Leadership Committee</a:t>
          </a:r>
        </a:p>
      </dgm:t>
    </dgm:pt>
    <dgm:pt modelId="{0AB22B5E-49BD-4EB8-8198-D84FA6EB9FE2}" type="parTrans" cxnId="{EBE9D338-6902-44F0-94F0-4F2418D3049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B43673-5401-4117-836A-F4D814FA2522}" type="sibTrans" cxnId="{EBE9D338-6902-44F0-94F0-4F2418D3049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7579C1-1D86-40DC-BB58-967EC19CF415}">
      <dgm:prSet phldrT="[Text]" custT="1"/>
      <dgm:spPr>
        <a:xfrm>
          <a:off x="482" y="2089324"/>
          <a:ext cx="967094" cy="483547"/>
        </a:xfrm>
        <a:noFill/>
        <a:ln>
          <a:solidFill>
            <a:schemeClr val="bg1"/>
          </a:solidFill>
        </a:ln>
        <a:effectLst/>
      </dgm:spPr>
      <dgm:t>
        <a:bodyPr/>
        <a:lstStyle/>
        <a:p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Advocacy</a:t>
          </a:r>
        </a:p>
      </dgm:t>
    </dgm:pt>
    <dgm:pt modelId="{9845DDC4-BB29-4F7C-9CEC-8F5D4E9282BD}" type="parTrans" cxnId="{6ED8A627-12C9-4CFC-808A-A12058ADBE74}">
      <dgm:prSet/>
      <dgm:spPr>
        <a:xfrm>
          <a:off x="484029" y="1014723"/>
          <a:ext cx="2292119" cy="1074601"/>
        </a:xfrm>
        <a:ln>
          <a:solidFill>
            <a:schemeClr val="bg1"/>
          </a:solidFill>
        </a:ln>
      </dgm:spPr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0721F4-BA6D-41F3-96B8-699832B2964D}" type="sibTrans" cxnId="{6ED8A627-12C9-4CFC-808A-A12058ADBE7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F88E64-8BE0-488D-8836-B3C5D4052DB9}">
      <dgm:prSet phldrT="[Text]" custT="1"/>
      <dgm:spPr>
        <a:xfrm>
          <a:off x="2340850" y="2089324"/>
          <a:ext cx="967094" cy="483547"/>
        </a:xfrm>
        <a:noFill/>
        <a:ln>
          <a:solidFill>
            <a:schemeClr val="bg1"/>
          </a:solidFill>
        </a:ln>
        <a:effectLst/>
      </dgm:spPr>
      <dgm:t>
        <a:bodyPr/>
        <a:lstStyle/>
        <a:p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Awards </a:t>
          </a:r>
          <a:br>
            <a:rPr lang="en-US" sz="20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and Nominations</a:t>
          </a:r>
        </a:p>
      </dgm:t>
    </dgm:pt>
    <dgm:pt modelId="{C3CBE98E-BE7A-4249-A146-D11941E267D2}" type="parTrans" cxnId="{3D54B32D-3229-41F7-BE9A-8B50558C8BCE}">
      <dgm:prSet/>
      <dgm:spPr>
        <a:xfrm>
          <a:off x="2730429" y="1014723"/>
          <a:ext cx="91440" cy="1074601"/>
        </a:xfrm>
        <a:ln>
          <a:solidFill>
            <a:schemeClr val="bg1"/>
          </a:solidFill>
        </a:ln>
      </dgm:spPr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F36823-8829-422E-8680-C9B1F4F847B8}" type="sibTrans" cxnId="{3D54B32D-3229-41F7-BE9A-8B50558C8BC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8EABF3-8ECB-4C93-9C04-B5E655F302DC}">
      <dgm:prSet custT="1"/>
      <dgm:spPr>
        <a:xfrm>
          <a:off x="3511034" y="2089324"/>
          <a:ext cx="967094" cy="483547"/>
        </a:xfrm>
        <a:noFill/>
        <a:ln>
          <a:solidFill>
            <a:schemeClr val="bg1"/>
          </a:solidFill>
        </a:ln>
        <a:effectLst/>
      </dgm:spPr>
      <dgm:t>
        <a:bodyPr/>
        <a:lstStyle/>
        <a:p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Student </a:t>
          </a:r>
          <a:br>
            <a:rPr lang="en-US" sz="20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and Recent Alumni</a:t>
          </a:r>
        </a:p>
      </dgm:t>
    </dgm:pt>
    <dgm:pt modelId="{8B6B6301-FB4F-42F5-91EE-0792A30333FA}" type="parTrans" cxnId="{009C2450-8D0D-499C-B3B6-57D06DADA426}">
      <dgm:prSet/>
      <dgm:spPr>
        <a:xfrm>
          <a:off x="2776149" y="1014723"/>
          <a:ext cx="1218432" cy="1074601"/>
        </a:xfrm>
        <a:ln>
          <a:solidFill>
            <a:schemeClr val="bg1"/>
          </a:solidFill>
        </a:ln>
      </dgm:spPr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BB0068-2B4A-4D51-AFA1-627E4F631B32}" type="sibTrans" cxnId="{009C2450-8D0D-499C-B3B6-57D06DADA42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6C7AE7-F680-43F8-B8A7-EAB24656B5C0}">
      <dgm:prSet phldrT="[Text]" custT="1"/>
      <dgm:spPr>
        <a:xfrm>
          <a:off x="2340850" y="2089324"/>
          <a:ext cx="967094" cy="483547"/>
        </a:xfrm>
        <a:noFill/>
        <a:ln>
          <a:solidFill>
            <a:schemeClr val="bg1"/>
          </a:solidFill>
        </a:ln>
        <a:effectLst/>
      </dgm:spPr>
      <dgm:t>
        <a:bodyPr/>
        <a:lstStyle/>
        <a:p>
          <a:pPr rtl="0"/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Alumni </a:t>
          </a:r>
          <a:br>
            <a:rPr lang="en-US" sz="20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Loyalty and Outreach </a:t>
          </a:r>
        </a:p>
      </dgm:t>
    </dgm:pt>
    <dgm:pt modelId="{557AED27-5291-4C32-94D8-7756301C34A9}" type="parTrans" cxnId="{8C2F092F-C5B5-4DF6-B029-FCD0CF741E1E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917BDE-DC00-4A45-A70C-FD68567F70F1}" type="sibTrans" cxnId="{8C2F092F-C5B5-4DF6-B029-FCD0CF741E1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16A1D8-20D9-46E4-B7B7-741C0173537D}">
      <dgm:prSet phldrT="[Text]" custT="1"/>
      <dgm:spPr>
        <a:xfrm>
          <a:off x="1170666" y="2089324"/>
          <a:ext cx="967094" cy="483547"/>
        </a:xfrm>
        <a:noFill/>
        <a:ln>
          <a:solidFill>
            <a:schemeClr val="bg1"/>
          </a:solidFill>
        </a:ln>
        <a:effectLst/>
      </dgm:spPr>
      <dgm:t>
        <a:bodyPr/>
        <a:lstStyle/>
        <a:p>
          <a:pPr rtl="0"/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Alumni Career Services</a:t>
          </a:r>
        </a:p>
      </dgm:t>
    </dgm:pt>
    <dgm:pt modelId="{162C258E-2097-445E-A05D-32ABA6317539}" type="sibTrans" cxnId="{CC760226-2897-4308-B017-87593E97B8C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3E5685-FFDD-4F85-8651-82E98CC350F0}" type="parTrans" cxnId="{CC760226-2897-4308-B017-87593E97B8CC}">
      <dgm:prSet/>
      <dgm:spPr>
        <a:xfrm>
          <a:off x="1654213" y="1014723"/>
          <a:ext cx="1121935" cy="1074601"/>
        </a:xfrm>
        <a:ln>
          <a:solidFill>
            <a:schemeClr val="bg1"/>
          </a:solidFill>
        </a:ln>
      </dgm:spPr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BAF62A-F51E-4F00-89F7-A2D3E82ED44E}" type="pres">
      <dgm:prSet presAssocID="{9403A0AC-70F6-4C6C-B382-E1E3A55917E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E83E16D-BEA4-47FA-86E2-FB406FEA05CC}" type="pres">
      <dgm:prSet presAssocID="{9AFC30E5-A252-48CF-A147-7692AD02205C}" presName="hierRoot1" presStyleCnt="0">
        <dgm:presLayoutVars>
          <dgm:hierBranch val="init"/>
        </dgm:presLayoutVars>
      </dgm:prSet>
      <dgm:spPr/>
    </dgm:pt>
    <dgm:pt modelId="{9331897C-D050-4163-9890-F7FC578FA8EE}" type="pres">
      <dgm:prSet presAssocID="{9AFC30E5-A252-48CF-A147-7692AD02205C}" presName="rootComposite1" presStyleCnt="0"/>
      <dgm:spPr/>
    </dgm:pt>
    <dgm:pt modelId="{7F160E9A-2D89-43A3-AC61-E8E83C65A30B}" type="pres">
      <dgm:prSet presAssocID="{9AFC30E5-A252-48CF-A147-7692AD02205C}" presName="rootText1" presStyleLbl="node0" presStyleIdx="0" presStyleCnt="1" custScaleX="192432" custScaleY="74429" custLinFactNeighborY="32065">
        <dgm:presLayoutVars>
          <dgm:chPref val="3"/>
        </dgm:presLayoutVars>
      </dgm:prSet>
      <dgm:spPr/>
    </dgm:pt>
    <dgm:pt modelId="{2EDE5AC0-EF37-46EE-8F14-420B1CB1AC41}" type="pres">
      <dgm:prSet presAssocID="{9AFC30E5-A252-48CF-A147-7692AD02205C}" presName="rootConnector1" presStyleLbl="node1" presStyleIdx="0" presStyleCnt="0"/>
      <dgm:spPr/>
    </dgm:pt>
    <dgm:pt modelId="{FC50A5F1-9903-45CB-8ABA-DA52A68C1F02}" type="pres">
      <dgm:prSet presAssocID="{9AFC30E5-A252-48CF-A147-7692AD02205C}" presName="hierChild2" presStyleCnt="0"/>
      <dgm:spPr/>
    </dgm:pt>
    <dgm:pt modelId="{D3302AA1-AD42-4CC9-BA15-9B435394E975}" type="pres">
      <dgm:prSet presAssocID="{9845DDC4-BB29-4F7C-9CEC-8F5D4E9282BD}" presName="Name37" presStyleLbl="parChTrans1D2" presStyleIdx="0" presStyleCnt="5"/>
      <dgm:spPr/>
    </dgm:pt>
    <dgm:pt modelId="{34714C98-23A1-4E9C-9406-05B00B310224}" type="pres">
      <dgm:prSet presAssocID="{E97579C1-1D86-40DC-BB58-967EC19CF415}" presName="hierRoot2" presStyleCnt="0">
        <dgm:presLayoutVars>
          <dgm:hierBranch val="init"/>
        </dgm:presLayoutVars>
      </dgm:prSet>
      <dgm:spPr/>
    </dgm:pt>
    <dgm:pt modelId="{B9035883-AB6C-44D3-A8D8-01CD6D3C42E8}" type="pres">
      <dgm:prSet presAssocID="{E97579C1-1D86-40DC-BB58-967EC19CF415}" presName="rootComposite" presStyleCnt="0"/>
      <dgm:spPr/>
    </dgm:pt>
    <dgm:pt modelId="{D278F74C-51A4-4477-80E7-82C9C4D04B17}" type="pres">
      <dgm:prSet presAssocID="{E97579C1-1D86-40DC-BB58-967EC19CF415}" presName="rootText" presStyleLbl="node2" presStyleIdx="0" presStyleCnt="5" custScaleX="84282" custScaleY="120872" custLinFactNeighborY="32401">
        <dgm:presLayoutVars>
          <dgm:chPref val="3"/>
        </dgm:presLayoutVars>
      </dgm:prSet>
      <dgm:spPr/>
    </dgm:pt>
    <dgm:pt modelId="{3CBFA314-AED5-48DA-9F8A-131A32214D3A}" type="pres">
      <dgm:prSet presAssocID="{E97579C1-1D86-40DC-BB58-967EC19CF415}" presName="rootConnector" presStyleLbl="node2" presStyleIdx="0" presStyleCnt="5"/>
      <dgm:spPr/>
    </dgm:pt>
    <dgm:pt modelId="{82A20CD7-4441-423D-9C13-107FD44835B7}" type="pres">
      <dgm:prSet presAssocID="{E97579C1-1D86-40DC-BB58-967EC19CF415}" presName="hierChild4" presStyleCnt="0"/>
      <dgm:spPr/>
    </dgm:pt>
    <dgm:pt modelId="{DAD0659C-D5CE-4F46-A0D8-A510EF31280A}" type="pres">
      <dgm:prSet presAssocID="{E97579C1-1D86-40DC-BB58-967EC19CF415}" presName="hierChild5" presStyleCnt="0"/>
      <dgm:spPr/>
    </dgm:pt>
    <dgm:pt modelId="{C0D52C1F-AB48-4406-BCCE-45FAD09293F8}" type="pres">
      <dgm:prSet presAssocID="{B43E5685-FFDD-4F85-8651-82E98CC350F0}" presName="Name37" presStyleLbl="parChTrans1D2" presStyleIdx="1" presStyleCnt="5"/>
      <dgm:spPr/>
    </dgm:pt>
    <dgm:pt modelId="{68F26B19-D82A-4771-8182-DCE20989ED54}" type="pres">
      <dgm:prSet presAssocID="{2816A1D8-20D9-46E4-B7B7-741C0173537D}" presName="hierRoot2" presStyleCnt="0">
        <dgm:presLayoutVars>
          <dgm:hierBranch val="init"/>
        </dgm:presLayoutVars>
      </dgm:prSet>
      <dgm:spPr/>
    </dgm:pt>
    <dgm:pt modelId="{19850061-0972-4248-9BBC-0E8400113A69}" type="pres">
      <dgm:prSet presAssocID="{2816A1D8-20D9-46E4-B7B7-741C0173537D}" presName="rootComposite" presStyleCnt="0"/>
      <dgm:spPr/>
    </dgm:pt>
    <dgm:pt modelId="{8650CA41-EA6A-494F-8307-73A54E49BF02}" type="pres">
      <dgm:prSet presAssocID="{2816A1D8-20D9-46E4-B7B7-741C0173537D}" presName="rootText" presStyleLbl="node2" presStyleIdx="1" presStyleCnt="5" custScaleX="84282" custScaleY="120872" custLinFactNeighborY="32401">
        <dgm:presLayoutVars>
          <dgm:chPref val="3"/>
        </dgm:presLayoutVars>
      </dgm:prSet>
      <dgm:spPr/>
    </dgm:pt>
    <dgm:pt modelId="{0880EA64-BE55-414D-A4E2-1B9D529DA85D}" type="pres">
      <dgm:prSet presAssocID="{2816A1D8-20D9-46E4-B7B7-741C0173537D}" presName="rootConnector" presStyleLbl="node2" presStyleIdx="1" presStyleCnt="5"/>
      <dgm:spPr/>
    </dgm:pt>
    <dgm:pt modelId="{804CB508-AA8F-4E69-9F84-A8862126FE70}" type="pres">
      <dgm:prSet presAssocID="{2816A1D8-20D9-46E4-B7B7-741C0173537D}" presName="hierChild4" presStyleCnt="0"/>
      <dgm:spPr/>
    </dgm:pt>
    <dgm:pt modelId="{8171E4E2-8D8E-47B9-AE90-B2EF6B7BF9A2}" type="pres">
      <dgm:prSet presAssocID="{2816A1D8-20D9-46E4-B7B7-741C0173537D}" presName="hierChild5" presStyleCnt="0"/>
      <dgm:spPr/>
    </dgm:pt>
    <dgm:pt modelId="{8FE0BCF5-59C6-408F-9E82-1DB345B3DAE2}" type="pres">
      <dgm:prSet presAssocID="{C3CBE98E-BE7A-4249-A146-D11941E267D2}" presName="Name37" presStyleLbl="parChTrans1D2" presStyleIdx="2" presStyleCnt="5"/>
      <dgm:spPr/>
    </dgm:pt>
    <dgm:pt modelId="{6F6F068A-A515-49B6-887A-9818510CF90B}" type="pres">
      <dgm:prSet presAssocID="{90F88E64-8BE0-488D-8836-B3C5D4052DB9}" presName="hierRoot2" presStyleCnt="0">
        <dgm:presLayoutVars>
          <dgm:hierBranch val="init"/>
        </dgm:presLayoutVars>
      </dgm:prSet>
      <dgm:spPr/>
    </dgm:pt>
    <dgm:pt modelId="{59C945DA-B65A-4807-BE95-343978DA92DB}" type="pres">
      <dgm:prSet presAssocID="{90F88E64-8BE0-488D-8836-B3C5D4052DB9}" presName="rootComposite" presStyleCnt="0"/>
      <dgm:spPr/>
    </dgm:pt>
    <dgm:pt modelId="{07491EFD-102F-4C3C-B9F1-7642AA84BCBE}" type="pres">
      <dgm:prSet presAssocID="{90F88E64-8BE0-488D-8836-B3C5D4052DB9}" presName="rootText" presStyleLbl="node2" presStyleIdx="2" presStyleCnt="5" custScaleX="84282" custScaleY="120872" custLinFactNeighborY="32401">
        <dgm:presLayoutVars>
          <dgm:chPref val="3"/>
        </dgm:presLayoutVars>
      </dgm:prSet>
      <dgm:spPr/>
    </dgm:pt>
    <dgm:pt modelId="{1CE5964A-E992-4F91-A746-CF4FCC11D40B}" type="pres">
      <dgm:prSet presAssocID="{90F88E64-8BE0-488D-8836-B3C5D4052DB9}" presName="rootConnector" presStyleLbl="node2" presStyleIdx="2" presStyleCnt="5"/>
      <dgm:spPr/>
    </dgm:pt>
    <dgm:pt modelId="{0B2104D5-2115-4A6C-9810-9EF75798F7AC}" type="pres">
      <dgm:prSet presAssocID="{90F88E64-8BE0-488D-8836-B3C5D4052DB9}" presName="hierChild4" presStyleCnt="0"/>
      <dgm:spPr/>
    </dgm:pt>
    <dgm:pt modelId="{DF4822A1-F69D-4C09-8281-1DE5AC3D2AAB}" type="pres">
      <dgm:prSet presAssocID="{90F88E64-8BE0-488D-8836-B3C5D4052DB9}" presName="hierChild5" presStyleCnt="0"/>
      <dgm:spPr/>
    </dgm:pt>
    <dgm:pt modelId="{C3F7C16A-29BB-4058-B9F9-28993BD37EB1}" type="pres">
      <dgm:prSet presAssocID="{557AED27-5291-4C32-94D8-7756301C34A9}" presName="Name37" presStyleLbl="parChTrans1D2" presStyleIdx="3" presStyleCnt="5"/>
      <dgm:spPr/>
    </dgm:pt>
    <dgm:pt modelId="{AB8E55AD-6563-4DFA-A59F-E1C51192B650}" type="pres">
      <dgm:prSet presAssocID="{3B6C7AE7-F680-43F8-B8A7-EAB24656B5C0}" presName="hierRoot2" presStyleCnt="0">
        <dgm:presLayoutVars>
          <dgm:hierBranch val="init"/>
        </dgm:presLayoutVars>
      </dgm:prSet>
      <dgm:spPr/>
    </dgm:pt>
    <dgm:pt modelId="{BA8B9648-B894-4390-8874-0DB419C5E14F}" type="pres">
      <dgm:prSet presAssocID="{3B6C7AE7-F680-43F8-B8A7-EAB24656B5C0}" presName="rootComposite" presStyleCnt="0"/>
      <dgm:spPr/>
    </dgm:pt>
    <dgm:pt modelId="{1DE6F1F5-FD2B-4ECD-A7BA-C6A1EBB9D61A}" type="pres">
      <dgm:prSet presAssocID="{3B6C7AE7-F680-43F8-B8A7-EAB24656B5C0}" presName="rootText" presStyleLbl="node2" presStyleIdx="3" presStyleCnt="5" custScaleX="84282" custScaleY="120872" custLinFactNeighborY="32401">
        <dgm:presLayoutVars>
          <dgm:chPref val="3"/>
        </dgm:presLayoutVars>
      </dgm:prSet>
      <dgm:spPr/>
    </dgm:pt>
    <dgm:pt modelId="{B2863BC8-497F-4FFB-9D1A-EA1AC42EA90F}" type="pres">
      <dgm:prSet presAssocID="{3B6C7AE7-F680-43F8-B8A7-EAB24656B5C0}" presName="rootConnector" presStyleLbl="node2" presStyleIdx="3" presStyleCnt="5"/>
      <dgm:spPr/>
    </dgm:pt>
    <dgm:pt modelId="{156D10B1-DFF2-4AB4-9ED2-7105642E5044}" type="pres">
      <dgm:prSet presAssocID="{3B6C7AE7-F680-43F8-B8A7-EAB24656B5C0}" presName="hierChild4" presStyleCnt="0"/>
      <dgm:spPr/>
    </dgm:pt>
    <dgm:pt modelId="{BACB3701-DE86-417C-9CBA-4536A36FB42D}" type="pres">
      <dgm:prSet presAssocID="{3B6C7AE7-F680-43F8-B8A7-EAB24656B5C0}" presName="hierChild5" presStyleCnt="0"/>
      <dgm:spPr/>
    </dgm:pt>
    <dgm:pt modelId="{C1599A34-AB29-4D89-9388-C2FBCF296F41}" type="pres">
      <dgm:prSet presAssocID="{8B6B6301-FB4F-42F5-91EE-0792A30333FA}" presName="Name37" presStyleLbl="parChTrans1D2" presStyleIdx="4" presStyleCnt="5"/>
      <dgm:spPr/>
    </dgm:pt>
    <dgm:pt modelId="{622AC9F9-3110-4FBE-92DF-3DE045FA9D55}" type="pres">
      <dgm:prSet presAssocID="{178EABF3-8ECB-4C93-9C04-B5E655F302DC}" presName="hierRoot2" presStyleCnt="0">
        <dgm:presLayoutVars>
          <dgm:hierBranch val="init"/>
        </dgm:presLayoutVars>
      </dgm:prSet>
      <dgm:spPr/>
    </dgm:pt>
    <dgm:pt modelId="{354BC3A4-90FB-4024-86D3-D35E48D9F6C8}" type="pres">
      <dgm:prSet presAssocID="{178EABF3-8ECB-4C93-9C04-B5E655F302DC}" presName="rootComposite" presStyleCnt="0"/>
      <dgm:spPr/>
    </dgm:pt>
    <dgm:pt modelId="{F702318A-AC0E-4416-B78D-BE871D902FA0}" type="pres">
      <dgm:prSet presAssocID="{178EABF3-8ECB-4C93-9C04-B5E655F302DC}" presName="rootText" presStyleLbl="node2" presStyleIdx="4" presStyleCnt="5" custScaleX="84282" custScaleY="120872" custLinFactNeighborY="32401">
        <dgm:presLayoutVars>
          <dgm:chPref val="3"/>
        </dgm:presLayoutVars>
      </dgm:prSet>
      <dgm:spPr/>
    </dgm:pt>
    <dgm:pt modelId="{2CFBA014-8618-4614-B9CA-D8CA80B2B703}" type="pres">
      <dgm:prSet presAssocID="{178EABF3-8ECB-4C93-9C04-B5E655F302DC}" presName="rootConnector" presStyleLbl="node2" presStyleIdx="4" presStyleCnt="5"/>
      <dgm:spPr/>
    </dgm:pt>
    <dgm:pt modelId="{91A27589-C9FD-410B-AC66-44ECC5194745}" type="pres">
      <dgm:prSet presAssocID="{178EABF3-8ECB-4C93-9C04-B5E655F302DC}" presName="hierChild4" presStyleCnt="0"/>
      <dgm:spPr/>
    </dgm:pt>
    <dgm:pt modelId="{8E7D513C-73CA-4122-99EA-E71665748EA3}" type="pres">
      <dgm:prSet presAssocID="{178EABF3-8ECB-4C93-9C04-B5E655F302DC}" presName="hierChild5" presStyleCnt="0"/>
      <dgm:spPr/>
    </dgm:pt>
    <dgm:pt modelId="{AFEC2F3E-1824-4BEF-B989-53C5F6322684}" type="pres">
      <dgm:prSet presAssocID="{9AFC30E5-A252-48CF-A147-7692AD02205C}" presName="hierChild3" presStyleCnt="0"/>
      <dgm:spPr/>
    </dgm:pt>
  </dgm:ptLst>
  <dgm:cxnLst>
    <dgm:cxn modelId="{AA09800D-F461-4CB0-8D88-F7A4CE5166E9}" type="presOf" srcId="{E97579C1-1D86-40DC-BB58-967EC19CF415}" destId="{D278F74C-51A4-4477-80E7-82C9C4D04B17}" srcOrd="0" destOrd="0" presId="urn:microsoft.com/office/officeart/2005/8/layout/orgChart1"/>
    <dgm:cxn modelId="{CC760226-2897-4308-B017-87593E97B8CC}" srcId="{9AFC30E5-A252-48CF-A147-7692AD02205C}" destId="{2816A1D8-20D9-46E4-B7B7-741C0173537D}" srcOrd="1" destOrd="0" parTransId="{B43E5685-FFDD-4F85-8651-82E98CC350F0}" sibTransId="{162C258E-2097-445E-A05D-32ABA6317539}"/>
    <dgm:cxn modelId="{6ED8A627-12C9-4CFC-808A-A12058ADBE74}" srcId="{9AFC30E5-A252-48CF-A147-7692AD02205C}" destId="{E97579C1-1D86-40DC-BB58-967EC19CF415}" srcOrd="0" destOrd="0" parTransId="{9845DDC4-BB29-4F7C-9CEC-8F5D4E9282BD}" sibTransId="{910721F4-BA6D-41F3-96B8-699832B2964D}"/>
    <dgm:cxn modelId="{3D54B32D-3229-41F7-BE9A-8B50558C8BCE}" srcId="{9AFC30E5-A252-48CF-A147-7692AD02205C}" destId="{90F88E64-8BE0-488D-8836-B3C5D4052DB9}" srcOrd="2" destOrd="0" parTransId="{C3CBE98E-BE7A-4249-A146-D11941E267D2}" sibTransId="{AFF36823-8829-422E-8680-C9B1F4F847B8}"/>
    <dgm:cxn modelId="{3ABAB12E-5587-45E8-8129-3AED24704103}" type="presOf" srcId="{E97579C1-1D86-40DC-BB58-967EC19CF415}" destId="{3CBFA314-AED5-48DA-9F8A-131A32214D3A}" srcOrd="1" destOrd="0" presId="urn:microsoft.com/office/officeart/2005/8/layout/orgChart1"/>
    <dgm:cxn modelId="{8C2F092F-C5B5-4DF6-B029-FCD0CF741E1E}" srcId="{9AFC30E5-A252-48CF-A147-7692AD02205C}" destId="{3B6C7AE7-F680-43F8-B8A7-EAB24656B5C0}" srcOrd="3" destOrd="0" parTransId="{557AED27-5291-4C32-94D8-7756301C34A9}" sibTransId="{B8917BDE-DC00-4A45-A70C-FD68567F70F1}"/>
    <dgm:cxn modelId="{F95CBB36-AB41-4323-A199-6FDE1C7ADC4B}" type="presOf" srcId="{9AFC30E5-A252-48CF-A147-7692AD02205C}" destId="{7F160E9A-2D89-43A3-AC61-E8E83C65A30B}" srcOrd="0" destOrd="0" presId="urn:microsoft.com/office/officeart/2005/8/layout/orgChart1"/>
    <dgm:cxn modelId="{7CC6A238-A34C-415E-A982-6C8B02B3C228}" type="presOf" srcId="{B43E5685-FFDD-4F85-8651-82E98CC350F0}" destId="{C0D52C1F-AB48-4406-BCCE-45FAD09293F8}" srcOrd="0" destOrd="0" presId="urn:microsoft.com/office/officeart/2005/8/layout/orgChart1"/>
    <dgm:cxn modelId="{EBE9D338-6902-44F0-94F0-4F2418D30498}" srcId="{9403A0AC-70F6-4C6C-B382-E1E3A55917E9}" destId="{9AFC30E5-A252-48CF-A147-7692AD02205C}" srcOrd="0" destOrd="0" parTransId="{0AB22B5E-49BD-4EB8-8198-D84FA6EB9FE2}" sibTransId="{29B43673-5401-4117-836A-F4D814FA2522}"/>
    <dgm:cxn modelId="{25852F5C-E648-4BB4-8A97-CBBC070AD1E4}" type="presOf" srcId="{9845DDC4-BB29-4F7C-9CEC-8F5D4E9282BD}" destId="{D3302AA1-AD42-4CC9-BA15-9B435394E975}" srcOrd="0" destOrd="0" presId="urn:microsoft.com/office/officeart/2005/8/layout/orgChart1"/>
    <dgm:cxn modelId="{EB02BB5F-5237-4D57-8298-B1D28B32BC83}" type="presOf" srcId="{C3CBE98E-BE7A-4249-A146-D11941E267D2}" destId="{8FE0BCF5-59C6-408F-9E82-1DB345B3DAE2}" srcOrd="0" destOrd="0" presId="urn:microsoft.com/office/officeart/2005/8/layout/orgChart1"/>
    <dgm:cxn modelId="{E67FC15F-93F9-4FAB-94D2-68D5DBB53C74}" type="presOf" srcId="{9403A0AC-70F6-4C6C-B382-E1E3A55917E9}" destId="{26BAF62A-F51E-4F00-89F7-A2D3E82ED44E}" srcOrd="0" destOrd="0" presId="urn:microsoft.com/office/officeart/2005/8/layout/orgChart1"/>
    <dgm:cxn modelId="{F948BD48-4D30-4E43-A3C6-4BFCA693E36C}" type="presOf" srcId="{178EABF3-8ECB-4C93-9C04-B5E655F302DC}" destId="{F702318A-AC0E-4416-B78D-BE871D902FA0}" srcOrd="0" destOrd="0" presId="urn:microsoft.com/office/officeart/2005/8/layout/orgChart1"/>
    <dgm:cxn modelId="{E7D8DA69-213A-400E-94EE-5F200CFF15B1}" type="presOf" srcId="{8B6B6301-FB4F-42F5-91EE-0792A30333FA}" destId="{C1599A34-AB29-4D89-9388-C2FBCF296F41}" srcOrd="0" destOrd="0" presId="urn:microsoft.com/office/officeart/2005/8/layout/orgChart1"/>
    <dgm:cxn modelId="{A51A016D-B220-4EEC-A73E-7493416C647E}" type="presOf" srcId="{3B6C7AE7-F680-43F8-B8A7-EAB24656B5C0}" destId="{B2863BC8-497F-4FFB-9D1A-EA1AC42EA90F}" srcOrd="1" destOrd="0" presId="urn:microsoft.com/office/officeart/2005/8/layout/orgChart1"/>
    <dgm:cxn modelId="{009C2450-8D0D-499C-B3B6-57D06DADA426}" srcId="{9AFC30E5-A252-48CF-A147-7692AD02205C}" destId="{178EABF3-8ECB-4C93-9C04-B5E655F302DC}" srcOrd="4" destOrd="0" parTransId="{8B6B6301-FB4F-42F5-91EE-0792A30333FA}" sibTransId="{CEBB0068-2B4A-4D51-AFA1-627E4F631B32}"/>
    <dgm:cxn modelId="{603B4953-0438-4D12-94E0-D490AB4278B5}" type="presOf" srcId="{2816A1D8-20D9-46E4-B7B7-741C0173537D}" destId="{0880EA64-BE55-414D-A4E2-1B9D529DA85D}" srcOrd="1" destOrd="0" presId="urn:microsoft.com/office/officeart/2005/8/layout/orgChart1"/>
    <dgm:cxn modelId="{0DA2775A-38A9-4292-8C50-E4CFE076194F}" type="presOf" srcId="{3B6C7AE7-F680-43F8-B8A7-EAB24656B5C0}" destId="{1DE6F1F5-FD2B-4ECD-A7BA-C6A1EBB9D61A}" srcOrd="0" destOrd="0" presId="urn:microsoft.com/office/officeart/2005/8/layout/orgChart1"/>
    <dgm:cxn modelId="{01243190-9CD8-4C7A-A5D1-B708F27C1A25}" type="presOf" srcId="{90F88E64-8BE0-488D-8836-B3C5D4052DB9}" destId="{07491EFD-102F-4C3C-B9F1-7642AA84BCBE}" srcOrd="0" destOrd="0" presId="urn:microsoft.com/office/officeart/2005/8/layout/orgChart1"/>
    <dgm:cxn modelId="{8A771497-04E2-4A8C-9B9B-ABF85D025F26}" type="presOf" srcId="{9AFC30E5-A252-48CF-A147-7692AD02205C}" destId="{2EDE5AC0-EF37-46EE-8F14-420B1CB1AC41}" srcOrd="1" destOrd="0" presId="urn:microsoft.com/office/officeart/2005/8/layout/orgChart1"/>
    <dgm:cxn modelId="{9F2B5D9B-A494-45A2-B4AE-B7FF65999545}" type="presOf" srcId="{90F88E64-8BE0-488D-8836-B3C5D4052DB9}" destId="{1CE5964A-E992-4F91-A746-CF4FCC11D40B}" srcOrd="1" destOrd="0" presId="urn:microsoft.com/office/officeart/2005/8/layout/orgChart1"/>
    <dgm:cxn modelId="{6D1145AD-5979-4DA2-90AF-B192F52624FE}" type="presOf" srcId="{178EABF3-8ECB-4C93-9C04-B5E655F302DC}" destId="{2CFBA014-8618-4614-B9CA-D8CA80B2B703}" srcOrd="1" destOrd="0" presId="urn:microsoft.com/office/officeart/2005/8/layout/orgChart1"/>
    <dgm:cxn modelId="{EB1D43B1-4A41-41B9-B95F-E8FBA5DE149B}" type="presOf" srcId="{557AED27-5291-4C32-94D8-7756301C34A9}" destId="{C3F7C16A-29BB-4058-B9F9-28993BD37EB1}" srcOrd="0" destOrd="0" presId="urn:microsoft.com/office/officeart/2005/8/layout/orgChart1"/>
    <dgm:cxn modelId="{B70A43B5-0F95-411D-B9F7-194B8D56D515}" type="presOf" srcId="{2816A1D8-20D9-46E4-B7B7-741C0173537D}" destId="{8650CA41-EA6A-494F-8307-73A54E49BF02}" srcOrd="0" destOrd="0" presId="urn:microsoft.com/office/officeart/2005/8/layout/orgChart1"/>
    <dgm:cxn modelId="{B0156940-2BD5-40B2-A2C4-49B3EA292645}" type="presParOf" srcId="{26BAF62A-F51E-4F00-89F7-A2D3E82ED44E}" destId="{6E83E16D-BEA4-47FA-86E2-FB406FEA05CC}" srcOrd="0" destOrd="0" presId="urn:microsoft.com/office/officeart/2005/8/layout/orgChart1"/>
    <dgm:cxn modelId="{EE5A06F9-D9B0-4994-BD6C-35BA3F398A70}" type="presParOf" srcId="{6E83E16D-BEA4-47FA-86E2-FB406FEA05CC}" destId="{9331897C-D050-4163-9890-F7FC578FA8EE}" srcOrd="0" destOrd="0" presId="urn:microsoft.com/office/officeart/2005/8/layout/orgChart1"/>
    <dgm:cxn modelId="{8F9C93EF-E26E-428C-ABDA-AE27390C0CBC}" type="presParOf" srcId="{9331897C-D050-4163-9890-F7FC578FA8EE}" destId="{7F160E9A-2D89-43A3-AC61-E8E83C65A30B}" srcOrd="0" destOrd="0" presId="urn:microsoft.com/office/officeart/2005/8/layout/orgChart1"/>
    <dgm:cxn modelId="{469F4291-AA14-45D4-846C-19101C3A6FF8}" type="presParOf" srcId="{9331897C-D050-4163-9890-F7FC578FA8EE}" destId="{2EDE5AC0-EF37-46EE-8F14-420B1CB1AC41}" srcOrd="1" destOrd="0" presId="urn:microsoft.com/office/officeart/2005/8/layout/orgChart1"/>
    <dgm:cxn modelId="{3802E1D9-E3D9-41F7-AA6B-4BAE6D81CE11}" type="presParOf" srcId="{6E83E16D-BEA4-47FA-86E2-FB406FEA05CC}" destId="{FC50A5F1-9903-45CB-8ABA-DA52A68C1F02}" srcOrd="1" destOrd="0" presId="urn:microsoft.com/office/officeart/2005/8/layout/orgChart1"/>
    <dgm:cxn modelId="{E5BC99B2-46FE-43B2-9151-42A5FE522582}" type="presParOf" srcId="{FC50A5F1-9903-45CB-8ABA-DA52A68C1F02}" destId="{D3302AA1-AD42-4CC9-BA15-9B435394E975}" srcOrd="0" destOrd="0" presId="urn:microsoft.com/office/officeart/2005/8/layout/orgChart1"/>
    <dgm:cxn modelId="{D21CDA5A-B51E-434D-BECE-9724C3E502E5}" type="presParOf" srcId="{FC50A5F1-9903-45CB-8ABA-DA52A68C1F02}" destId="{34714C98-23A1-4E9C-9406-05B00B310224}" srcOrd="1" destOrd="0" presId="urn:microsoft.com/office/officeart/2005/8/layout/orgChart1"/>
    <dgm:cxn modelId="{E141C4B2-680E-4083-A0CF-3AD6F7EBF2E1}" type="presParOf" srcId="{34714C98-23A1-4E9C-9406-05B00B310224}" destId="{B9035883-AB6C-44D3-A8D8-01CD6D3C42E8}" srcOrd="0" destOrd="0" presId="urn:microsoft.com/office/officeart/2005/8/layout/orgChart1"/>
    <dgm:cxn modelId="{3C99262F-E60E-4976-B933-3DF6A517DA25}" type="presParOf" srcId="{B9035883-AB6C-44D3-A8D8-01CD6D3C42E8}" destId="{D278F74C-51A4-4477-80E7-82C9C4D04B17}" srcOrd="0" destOrd="0" presId="urn:microsoft.com/office/officeart/2005/8/layout/orgChart1"/>
    <dgm:cxn modelId="{02B8ABD9-D975-4486-81CA-49E49F0ECA84}" type="presParOf" srcId="{B9035883-AB6C-44D3-A8D8-01CD6D3C42E8}" destId="{3CBFA314-AED5-48DA-9F8A-131A32214D3A}" srcOrd="1" destOrd="0" presId="urn:microsoft.com/office/officeart/2005/8/layout/orgChart1"/>
    <dgm:cxn modelId="{C033D394-A528-4CB2-AA85-B9F536E81517}" type="presParOf" srcId="{34714C98-23A1-4E9C-9406-05B00B310224}" destId="{82A20CD7-4441-423D-9C13-107FD44835B7}" srcOrd="1" destOrd="0" presId="urn:microsoft.com/office/officeart/2005/8/layout/orgChart1"/>
    <dgm:cxn modelId="{C69FEA67-8361-43EC-B6A3-C2B5F2230545}" type="presParOf" srcId="{34714C98-23A1-4E9C-9406-05B00B310224}" destId="{DAD0659C-D5CE-4F46-A0D8-A510EF31280A}" srcOrd="2" destOrd="0" presId="urn:microsoft.com/office/officeart/2005/8/layout/orgChart1"/>
    <dgm:cxn modelId="{095E5F2B-3CD2-43D9-B3B7-14737AEBBE73}" type="presParOf" srcId="{FC50A5F1-9903-45CB-8ABA-DA52A68C1F02}" destId="{C0D52C1F-AB48-4406-BCCE-45FAD09293F8}" srcOrd="2" destOrd="0" presId="urn:microsoft.com/office/officeart/2005/8/layout/orgChart1"/>
    <dgm:cxn modelId="{6C68F155-ED90-45CF-A0B6-95E06018FA62}" type="presParOf" srcId="{FC50A5F1-9903-45CB-8ABA-DA52A68C1F02}" destId="{68F26B19-D82A-4771-8182-DCE20989ED54}" srcOrd="3" destOrd="0" presId="urn:microsoft.com/office/officeart/2005/8/layout/orgChart1"/>
    <dgm:cxn modelId="{F3A84043-DD6F-4CDE-A90A-4864FB121632}" type="presParOf" srcId="{68F26B19-D82A-4771-8182-DCE20989ED54}" destId="{19850061-0972-4248-9BBC-0E8400113A69}" srcOrd="0" destOrd="0" presId="urn:microsoft.com/office/officeart/2005/8/layout/orgChart1"/>
    <dgm:cxn modelId="{26F8A3D1-F2D5-46B1-8B8F-15B19DBD31AC}" type="presParOf" srcId="{19850061-0972-4248-9BBC-0E8400113A69}" destId="{8650CA41-EA6A-494F-8307-73A54E49BF02}" srcOrd="0" destOrd="0" presId="urn:microsoft.com/office/officeart/2005/8/layout/orgChart1"/>
    <dgm:cxn modelId="{459E0C08-F583-4432-8E6B-30AEACC82300}" type="presParOf" srcId="{19850061-0972-4248-9BBC-0E8400113A69}" destId="{0880EA64-BE55-414D-A4E2-1B9D529DA85D}" srcOrd="1" destOrd="0" presId="urn:microsoft.com/office/officeart/2005/8/layout/orgChart1"/>
    <dgm:cxn modelId="{88153C61-42C8-4CCF-BB77-5C3AB6A2281D}" type="presParOf" srcId="{68F26B19-D82A-4771-8182-DCE20989ED54}" destId="{804CB508-AA8F-4E69-9F84-A8862126FE70}" srcOrd="1" destOrd="0" presId="urn:microsoft.com/office/officeart/2005/8/layout/orgChart1"/>
    <dgm:cxn modelId="{DE38EAFD-FA42-446C-8015-CDA04F478ED2}" type="presParOf" srcId="{68F26B19-D82A-4771-8182-DCE20989ED54}" destId="{8171E4E2-8D8E-47B9-AE90-B2EF6B7BF9A2}" srcOrd="2" destOrd="0" presId="urn:microsoft.com/office/officeart/2005/8/layout/orgChart1"/>
    <dgm:cxn modelId="{29734197-355D-4386-B672-733899C741ED}" type="presParOf" srcId="{FC50A5F1-9903-45CB-8ABA-DA52A68C1F02}" destId="{8FE0BCF5-59C6-408F-9E82-1DB345B3DAE2}" srcOrd="4" destOrd="0" presId="urn:microsoft.com/office/officeart/2005/8/layout/orgChart1"/>
    <dgm:cxn modelId="{EB82C106-AA26-4AB6-BBD3-64510D2477DE}" type="presParOf" srcId="{FC50A5F1-9903-45CB-8ABA-DA52A68C1F02}" destId="{6F6F068A-A515-49B6-887A-9818510CF90B}" srcOrd="5" destOrd="0" presId="urn:microsoft.com/office/officeart/2005/8/layout/orgChart1"/>
    <dgm:cxn modelId="{0C2FBF87-69DB-4A28-BDEC-27BAE4A44379}" type="presParOf" srcId="{6F6F068A-A515-49B6-887A-9818510CF90B}" destId="{59C945DA-B65A-4807-BE95-343978DA92DB}" srcOrd="0" destOrd="0" presId="urn:microsoft.com/office/officeart/2005/8/layout/orgChart1"/>
    <dgm:cxn modelId="{2C8C2865-699B-4081-A65B-A0B90E76CD9E}" type="presParOf" srcId="{59C945DA-B65A-4807-BE95-343978DA92DB}" destId="{07491EFD-102F-4C3C-B9F1-7642AA84BCBE}" srcOrd="0" destOrd="0" presId="urn:microsoft.com/office/officeart/2005/8/layout/orgChart1"/>
    <dgm:cxn modelId="{89E5A48C-E1F7-4E61-8D22-B0B8087A9B2C}" type="presParOf" srcId="{59C945DA-B65A-4807-BE95-343978DA92DB}" destId="{1CE5964A-E992-4F91-A746-CF4FCC11D40B}" srcOrd="1" destOrd="0" presId="urn:microsoft.com/office/officeart/2005/8/layout/orgChart1"/>
    <dgm:cxn modelId="{7F000A9C-BA95-4B8E-88B1-C89878EC6AC7}" type="presParOf" srcId="{6F6F068A-A515-49B6-887A-9818510CF90B}" destId="{0B2104D5-2115-4A6C-9810-9EF75798F7AC}" srcOrd="1" destOrd="0" presId="urn:microsoft.com/office/officeart/2005/8/layout/orgChart1"/>
    <dgm:cxn modelId="{FB692A2C-E2F1-4924-B03E-585B048B0D6B}" type="presParOf" srcId="{6F6F068A-A515-49B6-887A-9818510CF90B}" destId="{DF4822A1-F69D-4C09-8281-1DE5AC3D2AAB}" srcOrd="2" destOrd="0" presId="urn:microsoft.com/office/officeart/2005/8/layout/orgChart1"/>
    <dgm:cxn modelId="{611B43A9-A329-4958-B958-99317A42E379}" type="presParOf" srcId="{FC50A5F1-9903-45CB-8ABA-DA52A68C1F02}" destId="{C3F7C16A-29BB-4058-B9F9-28993BD37EB1}" srcOrd="6" destOrd="0" presId="urn:microsoft.com/office/officeart/2005/8/layout/orgChart1"/>
    <dgm:cxn modelId="{BB1B1743-6DF8-423B-99ED-6A2FAA83CA9A}" type="presParOf" srcId="{FC50A5F1-9903-45CB-8ABA-DA52A68C1F02}" destId="{AB8E55AD-6563-4DFA-A59F-E1C51192B650}" srcOrd="7" destOrd="0" presId="urn:microsoft.com/office/officeart/2005/8/layout/orgChart1"/>
    <dgm:cxn modelId="{54CEB8D4-721D-4034-9D57-DA028A98C8E0}" type="presParOf" srcId="{AB8E55AD-6563-4DFA-A59F-E1C51192B650}" destId="{BA8B9648-B894-4390-8874-0DB419C5E14F}" srcOrd="0" destOrd="0" presId="urn:microsoft.com/office/officeart/2005/8/layout/orgChart1"/>
    <dgm:cxn modelId="{0E05AACE-CFB5-4F49-BFD0-8550642941A7}" type="presParOf" srcId="{BA8B9648-B894-4390-8874-0DB419C5E14F}" destId="{1DE6F1F5-FD2B-4ECD-A7BA-C6A1EBB9D61A}" srcOrd="0" destOrd="0" presId="urn:microsoft.com/office/officeart/2005/8/layout/orgChart1"/>
    <dgm:cxn modelId="{A68F0D9C-8C28-4B07-BDC7-862C324197B5}" type="presParOf" srcId="{BA8B9648-B894-4390-8874-0DB419C5E14F}" destId="{B2863BC8-497F-4FFB-9D1A-EA1AC42EA90F}" srcOrd="1" destOrd="0" presId="urn:microsoft.com/office/officeart/2005/8/layout/orgChart1"/>
    <dgm:cxn modelId="{73B429C2-02D6-4148-A379-99DF7C8AC859}" type="presParOf" srcId="{AB8E55AD-6563-4DFA-A59F-E1C51192B650}" destId="{156D10B1-DFF2-4AB4-9ED2-7105642E5044}" srcOrd="1" destOrd="0" presId="urn:microsoft.com/office/officeart/2005/8/layout/orgChart1"/>
    <dgm:cxn modelId="{64549861-4314-4054-86BF-2CFEBF9B0CBB}" type="presParOf" srcId="{AB8E55AD-6563-4DFA-A59F-E1C51192B650}" destId="{BACB3701-DE86-417C-9CBA-4536A36FB42D}" srcOrd="2" destOrd="0" presId="urn:microsoft.com/office/officeart/2005/8/layout/orgChart1"/>
    <dgm:cxn modelId="{64466B72-0705-4B09-B4F8-1556C20C112C}" type="presParOf" srcId="{FC50A5F1-9903-45CB-8ABA-DA52A68C1F02}" destId="{C1599A34-AB29-4D89-9388-C2FBCF296F41}" srcOrd="8" destOrd="0" presId="urn:microsoft.com/office/officeart/2005/8/layout/orgChart1"/>
    <dgm:cxn modelId="{F6A48BBB-87E4-408C-9D75-EC87E735C974}" type="presParOf" srcId="{FC50A5F1-9903-45CB-8ABA-DA52A68C1F02}" destId="{622AC9F9-3110-4FBE-92DF-3DE045FA9D55}" srcOrd="9" destOrd="0" presId="urn:microsoft.com/office/officeart/2005/8/layout/orgChart1"/>
    <dgm:cxn modelId="{388141EE-F2AD-4F98-AAAC-28D386A1E715}" type="presParOf" srcId="{622AC9F9-3110-4FBE-92DF-3DE045FA9D55}" destId="{354BC3A4-90FB-4024-86D3-D35E48D9F6C8}" srcOrd="0" destOrd="0" presId="urn:microsoft.com/office/officeart/2005/8/layout/orgChart1"/>
    <dgm:cxn modelId="{C923206A-FDCF-4680-A0F5-F75975BBB088}" type="presParOf" srcId="{354BC3A4-90FB-4024-86D3-D35E48D9F6C8}" destId="{F702318A-AC0E-4416-B78D-BE871D902FA0}" srcOrd="0" destOrd="0" presId="urn:microsoft.com/office/officeart/2005/8/layout/orgChart1"/>
    <dgm:cxn modelId="{154EED68-A0EF-416E-A872-2FEF7EF54583}" type="presParOf" srcId="{354BC3A4-90FB-4024-86D3-D35E48D9F6C8}" destId="{2CFBA014-8618-4614-B9CA-D8CA80B2B703}" srcOrd="1" destOrd="0" presId="urn:microsoft.com/office/officeart/2005/8/layout/orgChart1"/>
    <dgm:cxn modelId="{70081365-7F66-4537-A9F3-8C7035416356}" type="presParOf" srcId="{622AC9F9-3110-4FBE-92DF-3DE045FA9D55}" destId="{91A27589-C9FD-410B-AC66-44ECC5194745}" srcOrd="1" destOrd="0" presId="urn:microsoft.com/office/officeart/2005/8/layout/orgChart1"/>
    <dgm:cxn modelId="{B8CBF9B7-F5D5-4A89-BEF4-A1ADD2236185}" type="presParOf" srcId="{622AC9F9-3110-4FBE-92DF-3DE045FA9D55}" destId="{8E7D513C-73CA-4122-99EA-E71665748EA3}" srcOrd="2" destOrd="0" presId="urn:microsoft.com/office/officeart/2005/8/layout/orgChart1"/>
    <dgm:cxn modelId="{BC960C1B-A824-4ED2-9BC9-00C87E864471}" type="presParOf" srcId="{6E83E16D-BEA4-47FA-86E2-FB406FEA05CC}" destId="{AFEC2F3E-1824-4BEF-B989-53C5F632268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599A34-AB29-4D89-9388-C2FBCF296F41}">
      <dsp:nvSpPr>
        <dsp:cNvPr id="0" name=""/>
        <dsp:cNvSpPr/>
      </dsp:nvSpPr>
      <dsp:spPr>
        <a:xfrm>
          <a:off x="5380821" y="1891840"/>
          <a:ext cx="4481132" cy="450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031"/>
              </a:lnTo>
              <a:lnTo>
                <a:pt x="4481132" y="227031"/>
              </a:lnTo>
              <a:lnTo>
                <a:pt x="4481132" y="450488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F7C16A-29BB-4058-B9F9-28993BD37EB1}">
      <dsp:nvSpPr>
        <dsp:cNvPr id="0" name=""/>
        <dsp:cNvSpPr/>
      </dsp:nvSpPr>
      <dsp:spPr>
        <a:xfrm>
          <a:off x="5380821" y="1891840"/>
          <a:ext cx="2240566" cy="450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031"/>
              </a:lnTo>
              <a:lnTo>
                <a:pt x="2240566" y="227031"/>
              </a:lnTo>
              <a:lnTo>
                <a:pt x="2240566" y="450488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E0BCF5-59C6-408F-9E82-1DB345B3DAE2}">
      <dsp:nvSpPr>
        <dsp:cNvPr id="0" name=""/>
        <dsp:cNvSpPr/>
      </dsp:nvSpPr>
      <dsp:spPr>
        <a:xfrm>
          <a:off x="5335101" y="1891840"/>
          <a:ext cx="91440" cy="45048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0488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D52C1F-AB48-4406-BCCE-45FAD09293F8}">
      <dsp:nvSpPr>
        <dsp:cNvPr id="0" name=""/>
        <dsp:cNvSpPr/>
      </dsp:nvSpPr>
      <dsp:spPr>
        <a:xfrm>
          <a:off x="3140255" y="1891840"/>
          <a:ext cx="2240566" cy="450488"/>
        </a:xfrm>
        <a:custGeom>
          <a:avLst/>
          <a:gdLst/>
          <a:ahLst/>
          <a:cxnLst/>
          <a:rect l="0" t="0" r="0" b="0"/>
          <a:pathLst>
            <a:path>
              <a:moveTo>
                <a:pt x="2240566" y="0"/>
              </a:moveTo>
              <a:lnTo>
                <a:pt x="2240566" y="227031"/>
              </a:lnTo>
              <a:lnTo>
                <a:pt x="0" y="227031"/>
              </a:lnTo>
              <a:lnTo>
                <a:pt x="0" y="450488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302AA1-AD42-4CC9-BA15-9B435394E975}">
      <dsp:nvSpPr>
        <dsp:cNvPr id="0" name=""/>
        <dsp:cNvSpPr/>
      </dsp:nvSpPr>
      <dsp:spPr>
        <a:xfrm>
          <a:off x="899689" y="1891840"/>
          <a:ext cx="4481132" cy="450488"/>
        </a:xfrm>
        <a:custGeom>
          <a:avLst/>
          <a:gdLst/>
          <a:ahLst/>
          <a:cxnLst/>
          <a:rect l="0" t="0" r="0" b="0"/>
          <a:pathLst>
            <a:path>
              <a:moveTo>
                <a:pt x="4481132" y="0"/>
              </a:moveTo>
              <a:lnTo>
                <a:pt x="4481132" y="227031"/>
              </a:lnTo>
              <a:lnTo>
                <a:pt x="0" y="227031"/>
              </a:lnTo>
              <a:lnTo>
                <a:pt x="0" y="450488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160E9A-2D89-43A3-AC61-E8E83C65A30B}">
      <dsp:nvSpPr>
        <dsp:cNvPr id="0" name=""/>
        <dsp:cNvSpPr/>
      </dsp:nvSpPr>
      <dsp:spPr>
        <a:xfrm>
          <a:off x="3333194" y="1099857"/>
          <a:ext cx="4095254" cy="791982"/>
        </a:xfrm>
        <a:prstGeom prst="rect">
          <a:avLst/>
        </a:prstGeom>
        <a:noFill/>
        <a:ln w="12700">
          <a:solidFill>
            <a:schemeClr val="bg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rial" panose="020B0604020202020204" pitchFamily="34" charset="0"/>
              <a:cs typeface="Arial" panose="020B0604020202020204" pitchFamily="34" charset="0"/>
            </a:rPr>
            <a:t>Leadership Committee</a:t>
          </a:r>
        </a:p>
      </dsp:txBody>
      <dsp:txXfrm>
        <a:off x="3333194" y="1099857"/>
        <a:ext cx="4095254" cy="791982"/>
      </dsp:txXfrm>
    </dsp:sp>
    <dsp:sp modelId="{D278F74C-51A4-4477-80E7-82C9C4D04B17}">
      <dsp:nvSpPr>
        <dsp:cNvPr id="0" name=""/>
        <dsp:cNvSpPr/>
      </dsp:nvSpPr>
      <dsp:spPr>
        <a:xfrm>
          <a:off x="2862" y="2342328"/>
          <a:ext cx="1793653" cy="1286172"/>
        </a:xfrm>
        <a:prstGeom prst="rect">
          <a:avLst/>
        </a:prstGeom>
        <a:noFill/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Advocacy</a:t>
          </a:r>
        </a:p>
      </dsp:txBody>
      <dsp:txXfrm>
        <a:off x="2862" y="2342328"/>
        <a:ext cx="1793653" cy="1286172"/>
      </dsp:txXfrm>
    </dsp:sp>
    <dsp:sp modelId="{8650CA41-EA6A-494F-8307-73A54E49BF02}">
      <dsp:nvSpPr>
        <dsp:cNvPr id="0" name=""/>
        <dsp:cNvSpPr/>
      </dsp:nvSpPr>
      <dsp:spPr>
        <a:xfrm>
          <a:off x="2243428" y="2342328"/>
          <a:ext cx="1793653" cy="1286172"/>
        </a:xfrm>
        <a:prstGeom prst="rect">
          <a:avLst/>
        </a:prstGeom>
        <a:noFill/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Alumni Career Services</a:t>
          </a:r>
        </a:p>
      </dsp:txBody>
      <dsp:txXfrm>
        <a:off x="2243428" y="2342328"/>
        <a:ext cx="1793653" cy="1286172"/>
      </dsp:txXfrm>
    </dsp:sp>
    <dsp:sp modelId="{07491EFD-102F-4C3C-B9F1-7642AA84BCBE}">
      <dsp:nvSpPr>
        <dsp:cNvPr id="0" name=""/>
        <dsp:cNvSpPr/>
      </dsp:nvSpPr>
      <dsp:spPr>
        <a:xfrm>
          <a:off x="4483994" y="2342328"/>
          <a:ext cx="1793653" cy="1286172"/>
        </a:xfrm>
        <a:prstGeom prst="rect">
          <a:avLst/>
        </a:prstGeom>
        <a:noFill/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Awards </a:t>
          </a:r>
          <a:b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and Nominations</a:t>
          </a:r>
        </a:p>
      </dsp:txBody>
      <dsp:txXfrm>
        <a:off x="4483994" y="2342328"/>
        <a:ext cx="1793653" cy="1286172"/>
      </dsp:txXfrm>
    </dsp:sp>
    <dsp:sp modelId="{1DE6F1F5-FD2B-4ECD-A7BA-C6A1EBB9D61A}">
      <dsp:nvSpPr>
        <dsp:cNvPr id="0" name=""/>
        <dsp:cNvSpPr/>
      </dsp:nvSpPr>
      <dsp:spPr>
        <a:xfrm>
          <a:off x="6724561" y="2342328"/>
          <a:ext cx="1793653" cy="1286172"/>
        </a:xfrm>
        <a:prstGeom prst="rect">
          <a:avLst/>
        </a:prstGeom>
        <a:noFill/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Alumni </a:t>
          </a:r>
          <a:b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Loyalty and Outreach </a:t>
          </a:r>
        </a:p>
      </dsp:txBody>
      <dsp:txXfrm>
        <a:off x="6724561" y="2342328"/>
        <a:ext cx="1793653" cy="1286172"/>
      </dsp:txXfrm>
    </dsp:sp>
    <dsp:sp modelId="{F702318A-AC0E-4416-B78D-BE871D902FA0}">
      <dsp:nvSpPr>
        <dsp:cNvPr id="0" name=""/>
        <dsp:cNvSpPr/>
      </dsp:nvSpPr>
      <dsp:spPr>
        <a:xfrm>
          <a:off x="8965127" y="2342328"/>
          <a:ext cx="1793653" cy="1286172"/>
        </a:xfrm>
        <a:prstGeom prst="rect">
          <a:avLst/>
        </a:prstGeom>
        <a:noFill/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Student </a:t>
          </a:r>
          <a:b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and Recent Alumni</a:t>
          </a:r>
        </a:p>
      </dsp:txBody>
      <dsp:txXfrm>
        <a:off x="8965127" y="2342328"/>
        <a:ext cx="1793653" cy="12861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2B8E1F4-99E4-2F44-8666-1314374723CE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57265A3-E68B-6E47-A7B6-6836FD84B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999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B39A3-2CD9-F1EF-9363-FAB55E419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6BB8AA-72CD-F4E1-A1F5-4447BECDB7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BF4940-87FE-B6C1-BE7A-0F4714CB32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D0FFD-02A2-99DE-A2E2-8EECB5201C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265A3-E68B-6E47-A7B6-6836FD84B3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78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704BA-47E6-2F83-9ED0-6AC1F3BF8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032FC8-CC3E-3F35-BC6F-E4077DCC50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F2514D-A6D7-78F3-AFDF-84CFA2198A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 b="1">
                <a:solidFill>
                  <a:srgbClr val="000000"/>
                </a:solidFill>
                <a:latin typeface="Arial Black"/>
              </a:rPr>
              <a:t>Engagement is counted if alumni participate in at least one mode per year.</a:t>
            </a: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9B627E-E40B-0A10-5130-3B81C6F3F5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265A3-E68B-6E47-A7B6-6836FD84B32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90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>
                <a:solidFill>
                  <a:srgbClr val="FF0000"/>
                </a:solidFill>
              </a:rPr>
              <a:t>UIC’s mission </a:t>
            </a:r>
            <a:r>
              <a:rPr lang="en-US" sz="1200"/>
              <a:t>is to provide the broadest access to the highest levels of </a:t>
            </a:r>
            <a:r>
              <a:rPr lang="en-US" sz="1200" b="1">
                <a:solidFill>
                  <a:srgbClr val="FF0000"/>
                </a:solidFill>
              </a:rPr>
              <a:t>educational, research, </a:t>
            </a:r>
            <a:r>
              <a:rPr lang="en-US" sz="1200">
                <a:solidFill>
                  <a:srgbClr val="000000"/>
                </a:solidFill>
              </a:rPr>
              <a:t>and</a:t>
            </a:r>
            <a:r>
              <a:rPr lang="en-US" sz="1200" b="1">
                <a:solidFill>
                  <a:srgbClr val="FF0000"/>
                </a:solidFill>
              </a:rPr>
              <a:t> clinical excellence</a:t>
            </a:r>
            <a:r>
              <a:rPr lang="en-US" sz="1200"/>
              <a:t>. We are Chicago’s only public research university, with a </a:t>
            </a:r>
            <a:r>
              <a:rPr lang="en-US" sz="1200" b="1">
                <a:solidFill>
                  <a:srgbClr val="FF0000"/>
                </a:solidFill>
              </a:rPr>
              <a:t>powerful legacy of social justice</a:t>
            </a:r>
            <a:r>
              <a:rPr lang="en-US" sz="1200"/>
              <a:t> that builds on the work of the legendary social reformer Jane Addams.  </a:t>
            </a:r>
          </a:p>
          <a:p>
            <a:r>
              <a:rPr lang="en-US" sz="1200"/>
              <a:t>We are a minority-serving institution; over 50% of our students are Pell-eligible; roughly half are first generation; and our clinics and hospital focus on the most underserved communities in Chicago and across the state.    </a:t>
            </a:r>
          </a:p>
          <a:p>
            <a:r>
              <a:rPr lang="en-US" sz="1200"/>
              <a:t>At the same, our faculty compete their ideas nationally and internationally and annually land half a billion dollars in research funding. We are all about </a:t>
            </a:r>
            <a:r>
              <a:rPr lang="en-US" sz="1200" b="1">
                <a:solidFill>
                  <a:srgbClr val="FF0000"/>
                </a:solidFill>
              </a:rPr>
              <a:t>ACCESS</a:t>
            </a:r>
            <a:r>
              <a:rPr lang="en-US" sz="1200"/>
              <a:t> and </a:t>
            </a:r>
            <a:r>
              <a:rPr lang="en-US" sz="1200" b="1">
                <a:solidFill>
                  <a:srgbClr val="FF0000"/>
                </a:solidFill>
              </a:rPr>
              <a:t>EXCELLENCE </a:t>
            </a:r>
            <a:r>
              <a:rPr lang="en-US" sz="1200"/>
              <a:t>and believe that both can be achieved simultaneously.  </a:t>
            </a:r>
          </a:p>
          <a:p>
            <a:r>
              <a:rPr lang="en-US" sz="100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265A3-E68B-6E47-A7B6-6836FD84B3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51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265A3-E68B-6E47-A7B6-6836FD84B3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18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3ED01-F5AB-9790-61CB-7937F546E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F5D957-0A36-743B-1082-0BF9636E3B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9928C0-B2A0-88BB-C43F-C1B6C53AF3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BIG 3 – Regional Program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05CF0-9866-219E-83DF-7B3973443C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265A3-E68B-6E47-A7B6-6836FD84B3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03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1DFAF-42E4-928C-D867-00D0F2B12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A92F6B-76D3-1501-B639-A6B0A4ABBD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244DCE-A0A2-AEB8-1FC7-731228B6F8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BIG 3 – Regional Program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7C21E-DC9C-45CD-64E1-56962AFD45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265A3-E68B-6E47-A7B6-6836FD84B32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29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F244-9769-4A4F-8A52-7801F8D12EA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02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F57C6-692B-9D7C-0480-108B2B6ED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2059FC-6AE0-BFB0-6103-FF3455C7F6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B4CB21-FA6D-96F1-12A6-8511D8ACB7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BIG 3 – Regional Program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9D313-0975-1C96-6011-7824DAC39C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265A3-E68B-6E47-A7B6-6836FD84B3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86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D4630-B2DD-D345-7E54-38D4EE161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1F6FB0-C516-3A3D-C8FB-BBCEA8AA93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4A9DF7-5007-D986-A9EB-ECC71D8B99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C11E1-6709-83D7-27AE-99743B6A88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F244-9769-4A4F-8A52-7801F8D12EA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265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D08A9-E412-EA5E-1830-EDB7F51D9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15C75A-5232-DA9E-3E3A-A8A12F54EC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A0D6DB-F63D-82CC-DEE5-CE362C46A0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D273F-767B-D5E3-ABD9-5D7CC85ABE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F244-9769-4A4F-8A52-7801F8D12EA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02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9;p83">
            <a:extLst>
              <a:ext uri="{FF2B5EF4-FFF2-40B4-BE49-F238E27FC236}">
                <a16:creationId xmlns:a16="http://schemas.microsoft.com/office/drawing/2014/main" id="{9B331B89-7F89-A7E7-029D-5F14039ED566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6131860" y="0"/>
            <a:ext cx="6060140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1DFD44-89EB-9189-8079-520FB25B3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753036"/>
            <a:ext cx="4728882" cy="11698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EC626-AD74-D0ED-3EEA-3A75186F8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2930"/>
            <a:ext cx="4728882" cy="383241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4350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Picture_Gray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98;p83">
            <a:extLst>
              <a:ext uri="{FF2B5EF4-FFF2-40B4-BE49-F238E27FC236}">
                <a16:creationId xmlns:a16="http://schemas.microsoft.com/office/drawing/2014/main" id="{AF98DCA9-0C65-A46B-B752-27F38DFB51F4}"/>
              </a:ext>
            </a:extLst>
          </p:cNvPr>
          <p:cNvSpPr/>
          <p:nvPr userDrawn="1"/>
        </p:nvSpPr>
        <p:spPr>
          <a:xfrm>
            <a:off x="6095999" y="0"/>
            <a:ext cx="3667123" cy="6858000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1DFD44-89EB-9189-8079-520FB25B3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753035"/>
            <a:ext cx="4755776" cy="93765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EC626-AD74-D0ED-3EEA-3A75186F8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2625"/>
            <a:ext cx="4755776" cy="4152339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Google Shape;409;p83">
            <a:extLst>
              <a:ext uri="{FF2B5EF4-FFF2-40B4-BE49-F238E27FC236}">
                <a16:creationId xmlns:a16="http://schemas.microsoft.com/office/drawing/2014/main" id="{9B331B89-7F89-A7E7-029D-5F14039ED566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6602507" y="1425388"/>
            <a:ext cx="5589494" cy="54326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019795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FD44-89EB-9189-8079-520FB25B3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695CFB3A-0795-A165-1600-E762D38D4A0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468" y="1937639"/>
            <a:ext cx="10515331" cy="416732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95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FD44-89EB-9189-8079-520FB25B3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Google Shape;639;p96">
            <a:extLst>
              <a:ext uri="{FF2B5EF4-FFF2-40B4-BE49-F238E27FC236}">
                <a16:creationId xmlns:a16="http://schemas.microsoft.com/office/drawing/2014/main" id="{C4E20262-346A-EFC1-AAC2-70EA59947FBF}"/>
              </a:ext>
            </a:extLst>
          </p:cNvPr>
          <p:cNvSpPr>
            <a:spLocks noGrp="1"/>
          </p:cNvSpPr>
          <p:nvPr>
            <p:ph type="pic" idx="4"/>
          </p:nvPr>
        </p:nvSpPr>
        <p:spPr>
          <a:xfrm>
            <a:off x="940071" y="2236686"/>
            <a:ext cx="2823280" cy="205881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Google Shape;640;p96">
            <a:extLst>
              <a:ext uri="{FF2B5EF4-FFF2-40B4-BE49-F238E27FC236}">
                <a16:creationId xmlns:a16="http://schemas.microsoft.com/office/drawing/2014/main" id="{2209FE1B-9EDB-04BD-95FD-BC6EFF279DCB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4721849" y="2236686"/>
            <a:ext cx="2823280" cy="205877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Google Shape;641;p96">
            <a:extLst>
              <a:ext uri="{FF2B5EF4-FFF2-40B4-BE49-F238E27FC236}">
                <a16:creationId xmlns:a16="http://schemas.microsoft.com/office/drawing/2014/main" id="{38A87733-0494-095F-97F6-34F6FE463290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8503627" y="2225397"/>
            <a:ext cx="2823280" cy="207005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478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FD44-89EB-9189-8079-520FB25B3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Google Shape;639;p96">
            <a:extLst>
              <a:ext uri="{FF2B5EF4-FFF2-40B4-BE49-F238E27FC236}">
                <a16:creationId xmlns:a16="http://schemas.microsoft.com/office/drawing/2014/main" id="{C4E20262-346A-EFC1-AAC2-70EA59947FBF}"/>
              </a:ext>
            </a:extLst>
          </p:cNvPr>
          <p:cNvSpPr>
            <a:spLocks noGrp="1"/>
          </p:cNvSpPr>
          <p:nvPr>
            <p:ph type="pic" idx="4"/>
          </p:nvPr>
        </p:nvSpPr>
        <p:spPr>
          <a:xfrm>
            <a:off x="0" y="2249565"/>
            <a:ext cx="3631842" cy="3855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DE472-573E-4983-91AA-210BB87ED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9217" y="2249566"/>
            <a:ext cx="2575775" cy="3855400"/>
          </a:xfrm>
          <a:solidFill>
            <a:schemeClr val="tx2"/>
          </a:solidFill>
          <a:ln>
            <a:noFill/>
          </a:ln>
        </p:spPr>
        <p:txBody>
          <a:bodyPr lIns="365760" tIns="1143000" rIns="365760" bIns="91440"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79C38A5-F9C6-9C8C-0715-DBE990E3A6C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82367" y="2249566"/>
            <a:ext cx="2575775" cy="3855400"/>
          </a:xfrm>
          <a:solidFill>
            <a:schemeClr val="tx1"/>
          </a:solidFill>
          <a:ln>
            <a:noFill/>
          </a:ln>
        </p:spPr>
        <p:txBody>
          <a:bodyPr lIns="365760" tIns="1143000" rIns="365760" bIns="91440"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425682A-D3E5-40C7-A76D-5D4022EDE1E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195516" y="2249566"/>
            <a:ext cx="2575775" cy="3855400"/>
          </a:xfrm>
          <a:solidFill>
            <a:schemeClr val="accent3"/>
          </a:solidFill>
          <a:ln>
            <a:noFill/>
          </a:ln>
        </p:spPr>
        <p:txBody>
          <a:bodyPr lIns="365760" tIns="1143000" rIns="365760" bIns="91440"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3369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39;p96">
            <a:extLst>
              <a:ext uri="{FF2B5EF4-FFF2-40B4-BE49-F238E27FC236}">
                <a16:creationId xmlns:a16="http://schemas.microsoft.com/office/drawing/2014/main" id="{C4E20262-346A-EFC1-AAC2-70EA59947FBF}"/>
              </a:ext>
            </a:extLst>
          </p:cNvPr>
          <p:cNvSpPr>
            <a:spLocks noGrp="1"/>
          </p:cNvSpPr>
          <p:nvPr>
            <p:ph type="pic" idx="4"/>
          </p:nvPr>
        </p:nvSpPr>
        <p:spPr>
          <a:xfrm>
            <a:off x="0" y="4031086"/>
            <a:ext cx="12192000" cy="28269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1DFD44-89EB-9189-8079-520FB25B3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DE472-573E-4983-91AA-210BB87ED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249566"/>
            <a:ext cx="2433034" cy="2826913"/>
          </a:xfrm>
          <a:solidFill>
            <a:schemeClr val="tx1"/>
          </a:solidFill>
          <a:ln>
            <a:noFill/>
          </a:ln>
        </p:spPr>
        <p:txBody>
          <a:bodyPr lIns="365760" tIns="914400" rIns="365760" bIns="91440"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7877DD-DF6E-DD0B-B708-DF808191BF2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32389" y="2249566"/>
            <a:ext cx="2433034" cy="2826913"/>
          </a:xfrm>
          <a:solidFill>
            <a:schemeClr val="accent3"/>
          </a:solidFill>
          <a:ln>
            <a:noFill/>
          </a:ln>
        </p:spPr>
        <p:txBody>
          <a:bodyPr lIns="365760" tIns="914400" rIns="365760" bIns="91440"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447EC4D-4890-9395-9F77-8FF489C862B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26577" y="2249566"/>
            <a:ext cx="2433034" cy="2826913"/>
          </a:xfrm>
          <a:solidFill>
            <a:schemeClr val="accent1"/>
          </a:solidFill>
          <a:ln>
            <a:noFill/>
          </a:ln>
        </p:spPr>
        <p:txBody>
          <a:bodyPr lIns="365760" tIns="914400" rIns="365760" bIns="91440"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800" b="1" i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98FF2F9-29B3-7EEF-6287-CADEB1E6E27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920765" y="2249566"/>
            <a:ext cx="2433034" cy="2826913"/>
          </a:xfrm>
          <a:solidFill>
            <a:schemeClr val="accent2"/>
          </a:solidFill>
          <a:ln>
            <a:noFill/>
          </a:ln>
        </p:spPr>
        <p:txBody>
          <a:bodyPr lIns="365760" tIns="914400" rIns="365760" bIns="91440"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800" b="1" i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4341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_3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FD44-89EB-9189-8079-520FB25B3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Google Shape;639;p96">
            <a:extLst>
              <a:ext uri="{FF2B5EF4-FFF2-40B4-BE49-F238E27FC236}">
                <a16:creationId xmlns:a16="http://schemas.microsoft.com/office/drawing/2014/main" id="{C4E20262-346A-EFC1-AAC2-70EA59947FBF}"/>
              </a:ext>
            </a:extLst>
          </p:cNvPr>
          <p:cNvSpPr>
            <a:spLocks noGrp="1"/>
          </p:cNvSpPr>
          <p:nvPr>
            <p:ph type="pic" idx="4"/>
          </p:nvPr>
        </p:nvSpPr>
        <p:spPr>
          <a:xfrm>
            <a:off x="940071" y="2061874"/>
            <a:ext cx="2058623" cy="24025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Google Shape;640;p96">
            <a:extLst>
              <a:ext uri="{FF2B5EF4-FFF2-40B4-BE49-F238E27FC236}">
                <a16:creationId xmlns:a16="http://schemas.microsoft.com/office/drawing/2014/main" id="{2209FE1B-9EDB-04BD-95FD-BC6EFF279DCB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4721849" y="2061874"/>
            <a:ext cx="2058623" cy="24025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Google Shape;641;p96">
            <a:extLst>
              <a:ext uri="{FF2B5EF4-FFF2-40B4-BE49-F238E27FC236}">
                <a16:creationId xmlns:a16="http://schemas.microsoft.com/office/drawing/2014/main" id="{38A87733-0494-095F-97F6-34F6FE463290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8503627" y="2050585"/>
            <a:ext cx="2058623" cy="241383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E9977-8B71-B378-CD49-2153597747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40071" y="4652683"/>
            <a:ext cx="3174729" cy="376518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BC2C3A-7946-9AA1-50C3-1B49BC21FDB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718695" y="4652683"/>
            <a:ext cx="3174729" cy="376518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C5B2D4E-4342-730F-A60D-1A5C906CEF8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497318" y="4652683"/>
            <a:ext cx="3174729" cy="376518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EF1683A-4E22-ED39-892A-E8693042BC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0070" y="5029201"/>
            <a:ext cx="3174730" cy="1358152"/>
          </a:xfrm>
        </p:spPr>
        <p:txBody>
          <a:bodyPr/>
          <a:lstStyle>
            <a:lvl1pPr marL="0" indent="0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05EDBFA-4C3A-40F5-350A-0F04270BAE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8694" y="5029201"/>
            <a:ext cx="3174730" cy="1358152"/>
          </a:xfrm>
        </p:spPr>
        <p:txBody>
          <a:bodyPr/>
          <a:lstStyle>
            <a:lvl1pPr marL="0" indent="0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835CC22A-C3BC-3940-BE2D-FC4984F70D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97008" y="5029201"/>
            <a:ext cx="3174730" cy="1358152"/>
          </a:xfrm>
        </p:spPr>
        <p:txBody>
          <a:bodyPr/>
          <a:lstStyle>
            <a:lvl1pPr marL="0" indent="0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2310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ts_3_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FD44-89EB-9189-8079-520FB25B3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Google Shape;639;p96">
            <a:extLst>
              <a:ext uri="{FF2B5EF4-FFF2-40B4-BE49-F238E27FC236}">
                <a16:creationId xmlns:a16="http://schemas.microsoft.com/office/drawing/2014/main" id="{C4E20262-346A-EFC1-AAC2-70EA59947FBF}"/>
              </a:ext>
            </a:extLst>
          </p:cNvPr>
          <p:cNvSpPr>
            <a:spLocks noGrp="1"/>
          </p:cNvSpPr>
          <p:nvPr>
            <p:ph type="pic" idx="4"/>
          </p:nvPr>
        </p:nvSpPr>
        <p:spPr>
          <a:xfrm>
            <a:off x="940071" y="2061874"/>
            <a:ext cx="3174728" cy="18790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Google Shape;640;p96">
            <a:extLst>
              <a:ext uri="{FF2B5EF4-FFF2-40B4-BE49-F238E27FC236}">
                <a16:creationId xmlns:a16="http://schemas.microsoft.com/office/drawing/2014/main" id="{2209FE1B-9EDB-04BD-95FD-BC6EFF279DCB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4510213" y="2061874"/>
            <a:ext cx="3171574" cy="18790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Google Shape;641;p96">
            <a:extLst>
              <a:ext uri="{FF2B5EF4-FFF2-40B4-BE49-F238E27FC236}">
                <a16:creationId xmlns:a16="http://schemas.microsoft.com/office/drawing/2014/main" id="{38A87733-0494-095F-97F6-34F6FE463290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8185381" y="2050586"/>
            <a:ext cx="3168419" cy="18790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E9977-8B71-B378-CD49-2153597747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40071" y="3940935"/>
            <a:ext cx="3174729" cy="1764406"/>
          </a:xfrm>
          <a:solidFill>
            <a:schemeClr val="accent3"/>
          </a:solidFill>
        </p:spPr>
        <p:txBody>
          <a:bodyPr tIns="274320"/>
          <a:lstStyle>
            <a:lvl1pPr marL="0" indent="0" algn="ctr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DB98ED6-2B25-B246-83EE-57D38744182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507519" y="3940935"/>
            <a:ext cx="3174729" cy="1764406"/>
          </a:xfrm>
          <a:solidFill>
            <a:schemeClr val="accent3"/>
          </a:solidFill>
        </p:spPr>
        <p:txBody>
          <a:bodyPr tIns="274320"/>
          <a:lstStyle>
            <a:lvl1pPr marL="0" indent="0" algn="ctr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C08F206-70F4-14D2-F319-EB42D11E769C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177998" y="3940935"/>
            <a:ext cx="3174729" cy="1764406"/>
          </a:xfrm>
          <a:solidFill>
            <a:schemeClr val="accent3"/>
          </a:solidFill>
        </p:spPr>
        <p:txBody>
          <a:bodyPr tIns="274320"/>
          <a:lstStyle>
            <a:lvl1pPr marL="0" indent="0" algn="ctr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STAT</a:t>
            </a:r>
          </a:p>
        </p:txBody>
      </p:sp>
    </p:spTree>
    <p:extLst>
      <p:ext uri="{BB962C8B-B14F-4D97-AF65-F5344CB8AC3E}">
        <p14:creationId xmlns:p14="http://schemas.microsoft.com/office/powerpoint/2010/main" val="2683649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Picture_PartialExpo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98;p83">
            <a:extLst>
              <a:ext uri="{FF2B5EF4-FFF2-40B4-BE49-F238E27FC236}">
                <a16:creationId xmlns:a16="http://schemas.microsoft.com/office/drawing/2014/main" id="{AF98DCA9-0C65-A46B-B752-27F38DFB51F4}"/>
              </a:ext>
            </a:extLst>
          </p:cNvPr>
          <p:cNvSpPr/>
          <p:nvPr userDrawn="1"/>
        </p:nvSpPr>
        <p:spPr>
          <a:xfrm>
            <a:off x="19049" y="0"/>
            <a:ext cx="9744074" cy="68580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1DFD44-89EB-9189-8079-520FB25B3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EC626-AD74-D0ED-3EEA-3A75186F8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2625"/>
            <a:ext cx="6761480" cy="4152339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Google Shape;409;p83">
            <a:extLst>
              <a:ext uri="{FF2B5EF4-FFF2-40B4-BE49-F238E27FC236}">
                <a16:creationId xmlns:a16="http://schemas.microsoft.com/office/drawing/2014/main" id="{9B331B89-7F89-A7E7-029D-5F14039ED566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8101893" y="1952626"/>
            <a:ext cx="3251907" cy="415233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952687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Picture_3_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98;p83">
            <a:extLst>
              <a:ext uri="{FF2B5EF4-FFF2-40B4-BE49-F238E27FC236}">
                <a16:creationId xmlns:a16="http://schemas.microsoft.com/office/drawing/2014/main" id="{AF98DCA9-0C65-A46B-B752-27F38DFB51F4}"/>
              </a:ext>
            </a:extLst>
          </p:cNvPr>
          <p:cNvSpPr/>
          <p:nvPr userDrawn="1"/>
        </p:nvSpPr>
        <p:spPr>
          <a:xfrm>
            <a:off x="19049" y="0"/>
            <a:ext cx="6076951" cy="68580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1DFD44-89EB-9189-8079-520FB25B3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EC626-AD74-D0ED-3EEA-3A75186F8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2625"/>
            <a:ext cx="2537012" cy="4152339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Google Shape;409;p83">
            <a:extLst>
              <a:ext uri="{FF2B5EF4-FFF2-40B4-BE49-F238E27FC236}">
                <a16:creationId xmlns:a16="http://schemas.microsoft.com/office/drawing/2014/main" id="{9B331B89-7F89-A7E7-029D-5F14039ED566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3671047" y="1952626"/>
            <a:ext cx="2424953" cy="415233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C9F6B8B-3BF9-4F47-4DB8-07F09A12AED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431110" y="2491348"/>
            <a:ext cx="3922689" cy="641817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0B5B63-7055-7F9F-325E-AFAEE19EA68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431110" y="1974896"/>
            <a:ext cx="3922689" cy="468827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None/>
              <a:defRPr sz="18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A0EEB92-55D2-5F5E-C552-2A0C121A446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31110" y="3930183"/>
            <a:ext cx="3922689" cy="641817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04B622A-E592-31F9-22FC-ACCFEB68DB2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431110" y="3413731"/>
            <a:ext cx="3922689" cy="468827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None/>
              <a:defRPr sz="18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50559C0-F4B3-4995-96BC-D95BC3E0D3C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431110" y="5369018"/>
            <a:ext cx="3922689" cy="641817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FD813E1-A313-B8EB-DD86-D80D59912003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431110" y="4852566"/>
            <a:ext cx="3922689" cy="468827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None/>
              <a:defRPr sz="18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1187716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Wide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38658-09ED-D615-347B-24CE81E1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104642"/>
            <a:ext cx="10515600" cy="1616073"/>
          </a:xfrm>
        </p:spPr>
        <p:txBody>
          <a:bodyPr anchor="b"/>
          <a:lstStyle>
            <a:lvl1pPr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F121D-83DE-295A-459B-506ACBC27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747704"/>
            <a:ext cx="10515600" cy="579816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469858-33C6-317E-8459-AABB4D112BB0}"/>
              </a:ext>
            </a:extLst>
          </p:cNvPr>
          <p:cNvCxnSpPr>
            <a:cxnSpLocks/>
          </p:cNvCxnSpPr>
          <p:nvPr userDrawn="1"/>
        </p:nvCxnSpPr>
        <p:spPr>
          <a:xfrm>
            <a:off x="663387" y="1932021"/>
            <a:ext cx="104522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90E12C6-DE4E-C36F-3EB5-CAEDD07C3DB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2000" cy="3428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05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60CE754-1700-0264-5354-7DE8A2303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3052482" cy="6857999"/>
          </a:xfrm>
          <a:solidFill>
            <a:schemeClr val="tx1"/>
          </a:solidFill>
          <a:ln>
            <a:noFill/>
          </a:ln>
        </p:spPr>
        <p:txBody>
          <a:bodyPr lIns="365760" tIns="1828800" rIns="365760" bIns="91440"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2FC34D-95FC-59C4-3678-95D0FD717DC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052482" y="0"/>
            <a:ext cx="3052482" cy="6857999"/>
          </a:xfrm>
          <a:solidFill>
            <a:schemeClr val="tx2"/>
          </a:solidFill>
          <a:ln>
            <a:noFill/>
          </a:ln>
        </p:spPr>
        <p:txBody>
          <a:bodyPr lIns="365760" tIns="1828800" rIns="365760" bIns="91440"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286F43-3E78-E007-3426-2D3FC881468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139518" y="0"/>
            <a:ext cx="3052482" cy="6857999"/>
          </a:xfrm>
          <a:solidFill>
            <a:schemeClr val="accent3"/>
          </a:solidFill>
          <a:ln>
            <a:noFill/>
          </a:ln>
        </p:spPr>
        <p:txBody>
          <a:bodyPr lIns="365760" tIns="1828800" rIns="365760" bIns="91440"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C45E324-666C-6DEB-5AAB-4397E229CDB5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104964" y="0"/>
            <a:ext cx="3052482" cy="6857999"/>
          </a:xfrm>
          <a:solidFill>
            <a:schemeClr val="accent1"/>
          </a:solidFill>
          <a:ln>
            <a:noFill/>
          </a:ln>
        </p:spPr>
        <p:txBody>
          <a:bodyPr lIns="365760" tIns="1828800" rIns="365760" bIns="91440"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4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C7E3343-A674-0919-5C42-77396BE092AA}"/>
              </a:ext>
            </a:extLst>
          </p:cNvPr>
          <p:cNvSpPr/>
          <p:nvPr userDrawn="1"/>
        </p:nvSpPr>
        <p:spPr>
          <a:xfrm>
            <a:off x="11329482" y="530481"/>
            <a:ext cx="449973" cy="449973"/>
          </a:xfrm>
          <a:custGeom>
            <a:avLst/>
            <a:gdLst/>
            <a:ahLst/>
            <a:cxnLst/>
            <a:rect l="l" t="t" r="r" b="b"/>
            <a:pathLst>
              <a:path w="952047" h="952047">
                <a:moveTo>
                  <a:pt x="0" y="0"/>
                </a:moveTo>
                <a:lnTo>
                  <a:pt x="952048" y="0"/>
                </a:lnTo>
                <a:lnTo>
                  <a:pt x="952048" y="952047"/>
                </a:lnTo>
                <a:lnTo>
                  <a:pt x="0" y="9520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672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922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_Full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90E12C6-DE4E-C36F-3EB5-CAEDD07C3DB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138658-09ED-D615-347B-24CE81E1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104642"/>
            <a:ext cx="10515600" cy="1616073"/>
          </a:xfrm>
        </p:spPr>
        <p:txBody>
          <a:bodyPr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469858-33C6-317E-8459-AABB4D112BB0}"/>
              </a:ext>
            </a:extLst>
          </p:cNvPr>
          <p:cNvCxnSpPr>
            <a:cxnSpLocks/>
          </p:cNvCxnSpPr>
          <p:nvPr userDrawn="1"/>
        </p:nvCxnSpPr>
        <p:spPr>
          <a:xfrm>
            <a:off x="663387" y="1932021"/>
            <a:ext cx="104522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649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FD44-89EB-9189-8079-520FB25B3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EC626-AD74-D0ED-3EEA-3A75186F8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14000"/>
              </a:lnSpc>
              <a:spcAft>
                <a:spcPts val="1000"/>
              </a:spcAft>
              <a:defRPr/>
            </a:lvl1pPr>
            <a:lvl2pPr>
              <a:lnSpc>
                <a:spcPct val="114000"/>
              </a:lnSpc>
              <a:spcAft>
                <a:spcPts val="1000"/>
              </a:spcAft>
              <a:defRPr/>
            </a:lvl2pPr>
            <a:lvl3pPr>
              <a:lnSpc>
                <a:spcPct val="114000"/>
              </a:lnSpc>
              <a:spcAft>
                <a:spcPts val="1000"/>
              </a:spcAft>
              <a:defRPr/>
            </a:lvl3pPr>
            <a:lvl4pPr>
              <a:lnSpc>
                <a:spcPct val="114000"/>
              </a:lnSpc>
              <a:spcAft>
                <a:spcPts val="1000"/>
              </a:spcAft>
              <a:defRPr/>
            </a:lvl4pPr>
            <a:lvl5pPr>
              <a:lnSpc>
                <a:spcPct val="114000"/>
              </a:lnSpc>
              <a:spcAft>
                <a:spcPts val="10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89507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18CB5E-8A7D-4B8C-A377-072A410D8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ACD23-BC6E-4CAD-AE8E-736C6F2169CF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FAA6AC-3411-4BDF-9152-A16417ECB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8FC5F-BB57-41EC-8430-FEC3DA5C5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6F49-75B8-4E87-9BB6-C24B249DC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044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C9122-1189-37C9-BBDE-C1CC7A442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0929" y="1544595"/>
            <a:ext cx="4695567" cy="307820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ACBA74-F385-1077-F502-DC96924543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20930" y="4714875"/>
            <a:ext cx="4695566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E26172D-376C-54EB-F6ED-36E87D5A6F8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483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FD562A-841F-164A-BD9C-341DA56A8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3D1445-9D6D-964A-AC7A-DE437353B5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494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585415-ECAB-7749-9438-98667466F0EE}"/>
              </a:ext>
            </a:extLst>
          </p:cNvPr>
          <p:cNvSpPr/>
          <p:nvPr/>
        </p:nvSpPr>
        <p:spPr>
          <a:xfrm>
            <a:off x="-1" y="0"/>
            <a:ext cx="4249271" cy="6858000"/>
          </a:xfrm>
          <a:prstGeom prst="rect">
            <a:avLst/>
          </a:prstGeom>
          <a:solidFill>
            <a:srgbClr val="001E6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001E62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5B460D-E86D-3A4C-92BA-4EDF763DFAFA}"/>
              </a:ext>
            </a:extLst>
          </p:cNvPr>
          <p:cNvSpPr/>
          <p:nvPr userDrawn="1"/>
        </p:nvSpPr>
        <p:spPr>
          <a:xfrm>
            <a:off x="-1" y="0"/>
            <a:ext cx="4249271" cy="6858000"/>
          </a:xfrm>
          <a:prstGeom prst="rect">
            <a:avLst/>
          </a:prstGeom>
          <a:solidFill>
            <a:srgbClr val="001E6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3367FE-A03A-0D4B-8464-6EA90E8DA4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62" t="77592" r="78736"/>
          <a:stretch/>
        </p:blipFill>
        <p:spPr>
          <a:xfrm rot="10800000">
            <a:off x="571500" y="-737549"/>
            <a:ext cx="500083" cy="1536790"/>
          </a:xfrm>
          <a:prstGeom prst="rect">
            <a:avLst/>
          </a:prstGeom>
        </p:spPr>
      </p:pic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A239BCF8-7759-3A41-A514-3A4A72C6F9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9420" y="3622452"/>
            <a:ext cx="3239719" cy="270686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 i="0" baseline="0">
                <a:solidFill>
                  <a:schemeClr val="bg1"/>
                </a:solidFill>
              </a:defRPr>
            </a:lvl1pPr>
          </a:lstStyle>
          <a:p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lorem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ipsum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dolor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sit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amet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con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tetur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al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adipiscinge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 </a:t>
            </a:r>
            <a:r>
              <a:rPr lang="en-US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sahanis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nib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eget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justo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ne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sed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gravida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est</a:t>
            </a:r>
            <a:r>
              <a:rPr lang="en-US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asa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lorem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ipsum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dolor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sit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amet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endParaRPr lang="en-US" sz="2000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E3A340C-ED98-6C4F-A999-F28C9BE643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499" y="1222362"/>
            <a:ext cx="3257639" cy="4619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 i="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sz="2000" b="1" spc="300">
                <a:ln w="1905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HERE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07F020-7CB7-FA45-8230-53C05BB43E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500" y="1866900"/>
            <a:ext cx="3225800" cy="1562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Headline Goes Here and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9D2A7B-D949-D84A-B563-9285D56DA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162" t="77592" r="78736"/>
          <a:stretch/>
        </p:blipFill>
        <p:spPr>
          <a:xfrm rot="10800000">
            <a:off x="571500" y="-737549"/>
            <a:ext cx="500083" cy="153679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4D5C75C-330E-FF43-B40F-90030894A76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805665" y="1222362"/>
            <a:ext cx="6796915" cy="4840508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1" cap="all" spc="300" baseline="0">
                <a:solidFill>
                  <a:schemeClr val="accent1"/>
                </a:solidFill>
              </a:defRPr>
            </a:lvl1pPr>
            <a:lvl2pPr marL="12700" indent="0">
              <a:buClr>
                <a:srgbClr val="001E62"/>
              </a:buClr>
              <a:buFontTx/>
              <a:buNone/>
              <a:tabLst/>
              <a:defRPr/>
            </a:lvl2pPr>
            <a:lvl3pPr marL="641350" indent="-171450">
              <a:buClr>
                <a:srgbClr val="001E62"/>
              </a:buClr>
              <a:buFont typeface="Arial" panose="020B0604020202020204" pitchFamily="34" charset="0"/>
              <a:buChar char="•"/>
              <a:tabLst/>
              <a:defRPr/>
            </a:lvl3pPr>
            <a:lvl4pPr marL="1485900" indent="-114300">
              <a:buClr>
                <a:srgbClr val="001E62"/>
              </a:buClr>
              <a:tabLst/>
              <a:defRPr sz="1200">
                <a:solidFill>
                  <a:schemeClr val="tx1"/>
                </a:solidFill>
              </a:defRPr>
            </a:lvl4pPr>
            <a:lvl5pPr marL="1952625" indent="-123825">
              <a:buClr>
                <a:srgbClr val="001E62"/>
              </a:buClr>
              <a:tabLst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DFFB21-BBD8-584B-AD40-5FF15F1975E2}"/>
              </a:ext>
            </a:extLst>
          </p:cNvPr>
          <p:cNvSpPr txBox="1"/>
          <p:nvPr userDrawn="1"/>
        </p:nvSpPr>
        <p:spPr>
          <a:xfrm>
            <a:off x="125425" y="6439768"/>
            <a:ext cx="601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165C24F-D5A7-7547-9DA1-2768CBD8B2AD}" type="slidenum">
              <a:rPr lang="en-US" sz="1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F9A3847-D44C-1045-9746-270828EEC7A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805665" y="6419410"/>
            <a:ext cx="4114800" cy="365125"/>
          </a:xfrm>
        </p:spPr>
        <p:txBody>
          <a:bodyPr/>
          <a:lstStyle/>
          <a:p>
            <a:r>
              <a:rPr lang="en-US"/>
              <a:t>College/Department/Presentation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4003010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A3AD2-04B4-4920-9943-563FA2F33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3A2E8E-13A8-477C-8329-5DC24AF708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1E2D44-38A6-440E-BCA7-7B8186453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8C1A0F-DEEF-40FC-AA99-50B97DF1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ACD23-BC6E-4CAD-AE8E-736C6F2169CF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E1084B-EEF8-4165-B9E3-A55299CE5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32AFE-24FA-4A4C-9611-314DD1A3B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6F49-75B8-4E87-9BB6-C24B249DC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63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FD44-89EB-9189-8079-520FB25B3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EC626-AD74-D0ED-3EEA-3A75186F8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5563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Wide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38658-09ED-D615-347B-24CE81E1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104642"/>
            <a:ext cx="10515600" cy="1616073"/>
          </a:xfrm>
        </p:spPr>
        <p:txBody>
          <a:bodyPr anchor="b"/>
          <a:lstStyle>
            <a:lvl1pPr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F121D-83DE-295A-459B-506ACBC27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747704"/>
            <a:ext cx="10515600" cy="579816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469858-33C6-317E-8459-AABB4D112BB0}"/>
              </a:ext>
            </a:extLst>
          </p:cNvPr>
          <p:cNvCxnSpPr>
            <a:cxnSpLocks/>
          </p:cNvCxnSpPr>
          <p:nvPr userDrawn="1"/>
        </p:nvCxnSpPr>
        <p:spPr>
          <a:xfrm>
            <a:off x="663387" y="1932021"/>
            <a:ext cx="104522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90E12C6-DE4E-C36F-3EB5-CAEDD07C3DB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2000" cy="3428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076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Wide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90E12C6-DE4E-C36F-3EB5-CAEDD07C3DB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2000" cy="3428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138658-09ED-D615-347B-24CE81E1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104642"/>
            <a:ext cx="10515600" cy="1616073"/>
          </a:xfrm>
        </p:spPr>
        <p:txBody>
          <a:bodyPr anchor="b"/>
          <a:lstStyle>
            <a:lvl1pPr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F121D-83DE-295A-459B-506ACBC27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747704"/>
            <a:ext cx="10515600" cy="579816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469858-33C6-317E-8459-AABB4D112BB0}"/>
              </a:ext>
            </a:extLst>
          </p:cNvPr>
          <p:cNvCxnSpPr>
            <a:cxnSpLocks/>
          </p:cNvCxnSpPr>
          <p:nvPr userDrawn="1"/>
        </p:nvCxnSpPr>
        <p:spPr>
          <a:xfrm>
            <a:off x="663387" y="1932021"/>
            <a:ext cx="104522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2406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AD6C-58E8-B56B-36F7-E531C8A5C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31842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2915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Full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90E12C6-DE4E-C36F-3EB5-CAEDD07C3DB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138658-09ED-D615-347B-24CE81E1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104642"/>
            <a:ext cx="10515600" cy="1616073"/>
          </a:xfrm>
        </p:spPr>
        <p:txBody>
          <a:bodyPr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469858-33C6-317E-8459-AABB4D112BB0}"/>
              </a:ext>
            </a:extLst>
          </p:cNvPr>
          <p:cNvCxnSpPr>
            <a:cxnSpLocks/>
          </p:cNvCxnSpPr>
          <p:nvPr userDrawn="1"/>
        </p:nvCxnSpPr>
        <p:spPr>
          <a:xfrm>
            <a:off x="663387" y="1932021"/>
            <a:ext cx="104522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585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38658-09ED-D615-347B-24CE81E1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F121D-83DE-295A-459B-506ACBC27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469858-33C6-317E-8459-AABB4D112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63387" y="773781"/>
            <a:ext cx="104522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>
            <a:extLst>
              <a:ext uri="{FF2B5EF4-FFF2-40B4-BE49-F238E27FC236}">
                <a16:creationId xmlns:a16="http://schemas.microsoft.com/office/drawing/2014/main" id="{9825BBCE-CF48-8AD5-FA6A-CE17364DC273}"/>
              </a:ext>
            </a:extLst>
          </p:cNvPr>
          <p:cNvSpPr/>
          <p:nvPr userDrawn="1"/>
        </p:nvSpPr>
        <p:spPr>
          <a:xfrm>
            <a:off x="11329482" y="530481"/>
            <a:ext cx="449973" cy="449973"/>
          </a:xfrm>
          <a:custGeom>
            <a:avLst/>
            <a:gdLst/>
            <a:ahLst/>
            <a:cxnLst/>
            <a:rect l="l" t="t" r="r" b="b"/>
            <a:pathLst>
              <a:path w="952047" h="952047">
                <a:moveTo>
                  <a:pt x="0" y="0"/>
                </a:moveTo>
                <a:lnTo>
                  <a:pt x="952048" y="0"/>
                </a:lnTo>
                <a:lnTo>
                  <a:pt x="952048" y="952047"/>
                </a:lnTo>
                <a:lnTo>
                  <a:pt x="0" y="9520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690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38658-09ED-D615-347B-24CE81E1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354934"/>
            <a:ext cx="10515600" cy="1003401"/>
          </a:xfrm>
        </p:spPr>
        <p:txBody>
          <a:bodyPr anchor="t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F121D-83DE-295A-459B-506ACBC27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296398"/>
            <a:ext cx="10515600" cy="3851864"/>
          </a:xfrm>
        </p:spPr>
        <p:txBody>
          <a:bodyPr anchor="b"/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469858-33C6-317E-8459-AABB4D112BB0}"/>
              </a:ext>
            </a:extLst>
          </p:cNvPr>
          <p:cNvCxnSpPr>
            <a:cxnSpLocks/>
          </p:cNvCxnSpPr>
          <p:nvPr userDrawn="1"/>
        </p:nvCxnSpPr>
        <p:spPr>
          <a:xfrm>
            <a:off x="663387" y="773781"/>
            <a:ext cx="104522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>
            <a:extLst>
              <a:ext uri="{FF2B5EF4-FFF2-40B4-BE49-F238E27FC236}">
                <a16:creationId xmlns:a16="http://schemas.microsoft.com/office/drawing/2014/main" id="{9825BBCE-CF48-8AD5-FA6A-CE17364DC273}"/>
              </a:ext>
            </a:extLst>
          </p:cNvPr>
          <p:cNvSpPr/>
          <p:nvPr userDrawn="1"/>
        </p:nvSpPr>
        <p:spPr>
          <a:xfrm>
            <a:off x="11329482" y="530481"/>
            <a:ext cx="449973" cy="449973"/>
          </a:xfrm>
          <a:custGeom>
            <a:avLst/>
            <a:gdLst/>
            <a:ahLst/>
            <a:cxnLst/>
            <a:rect l="l" t="t" r="r" b="b"/>
            <a:pathLst>
              <a:path w="952047" h="952047">
                <a:moveTo>
                  <a:pt x="0" y="0"/>
                </a:moveTo>
                <a:lnTo>
                  <a:pt x="952048" y="0"/>
                </a:lnTo>
                <a:lnTo>
                  <a:pt x="952048" y="952047"/>
                </a:lnTo>
                <a:lnTo>
                  <a:pt x="0" y="9520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0421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38658-09ED-D615-347B-24CE81E1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464428"/>
            <a:ext cx="10515600" cy="1619792"/>
          </a:xfrm>
        </p:spPr>
        <p:txBody>
          <a:bodyPr anchor="b"/>
          <a:lstStyle>
            <a:lvl1pPr algn="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469858-33C6-317E-8459-AABB4D112BB0}"/>
              </a:ext>
            </a:extLst>
          </p:cNvPr>
          <p:cNvCxnSpPr>
            <a:cxnSpLocks/>
          </p:cNvCxnSpPr>
          <p:nvPr userDrawn="1"/>
        </p:nvCxnSpPr>
        <p:spPr>
          <a:xfrm>
            <a:off x="663387" y="773781"/>
            <a:ext cx="104522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>
            <a:extLst>
              <a:ext uri="{FF2B5EF4-FFF2-40B4-BE49-F238E27FC236}">
                <a16:creationId xmlns:a16="http://schemas.microsoft.com/office/drawing/2014/main" id="{9825BBCE-CF48-8AD5-FA6A-CE17364DC273}"/>
              </a:ext>
            </a:extLst>
          </p:cNvPr>
          <p:cNvSpPr/>
          <p:nvPr userDrawn="1"/>
        </p:nvSpPr>
        <p:spPr>
          <a:xfrm>
            <a:off x="11329482" y="530481"/>
            <a:ext cx="449973" cy="449973"/>
          </a:xfrm>
          <a:custGeom>
            <a:avLst/>
            <a:gdLst/>
            <a:ahLst/>
            <a:cxnLst/>
            <a:rect l="l" t="t" r="r" b="b"/>
            <a:pathLst>
              <a:path w="952047" h="952047">
                <a:moveTo>
                  <a:pt x="0" y="0"/>
                </a:moveTo>
                <a:lnTo>
                  <a:pt x="952048" y="0"/>
                </a:lnTo>
                <a:lnTo>
                  <a:pt x="952048" y="952047"/>
                </a:lnTo>
                <a:lnTo>
                  <a:pt x="0" y="9520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214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C9122-1189-37C9-BBDE-C1CC7A442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0929" y="1544595"/>
            <a:ext cx="4695567" cy="307820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ACBA74-F385-1077-F502-DC96924543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20930" y="4714875"/>
            <a:ext cx="4695566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E26172D-376C-54EB-F6ED-36E87D5A6F8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761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With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E26172D-376C-54EB-F6ED-36E87D5A6F8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15CD5BC-7F15-F50D-9097-387F5F95C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400" y="5354934"/>
            <a:ext cx="4718050" cy="1003401"/>
          </a:xfrm>
        </p:spPr>
        <p:txBody>
          <a:bodyPr anchor="t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9A9A898-B57C-FC40-786E-96FD7DA21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29400" y="1296398"/>
            <a:ext cx="4718050" cy="3851864"/>
          </a:xfrm>
        </p:spPr>
        <p:txBody>
          <a:bodyPr anchor="b"/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53422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AD6C-58E8-B56B-36F7-E531C8A5C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11651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38658-09ED-D615-347B-24CE81E1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228334"/>
          </a:xfrm>
          <a:prstGeom prst="rect">
            <a:avLst/>
          </a:prstGeom>
        </p:spPr>
        <p:txBody>
          <a:bodyPr anchor="b"/>
          <a:lstStyle>
            <a:lvl1pPr algn="ctr">
              <a:defRPr sz="4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reeform 3" descr="UIC Logo">
            <a:extLst>
              <a:ext uri="{FF2B5EF4-FFF2-40B4-BE49-F238E27FC236}">
                <a16:creationId xmlns:a16="http://schemas.microsoft.com/office/drawing/2014/main" id="{21F0667F-AA2D-E92E-51DD-D9191B0523E3}"/>
              </a:ext>
            </a:extLst>
          </p:cNvPr>
          <p:cNvSpPr/>
          <p:nvPr userDrawn="1"/>
        </p:nvSpPr>
        <p:spPr>
          <a:xfrm>
            <a:off x="5462574" y="3286502"/>
            <a:ext cx="1266852" cy="1266852"/>
          </a:xfrm>
          <a:custGeom>
            <a:avLst/>
            <a:gdLst/>
            <a:ahLst/>
            <a:cxnLst/>
            <a:rect l="l" t="t" r="r" b="b"/>
            <a:pathLst>
              <a:path w="952047" h="952047">
                <a:moveTo>
                  <a:pt x="0" y="0"/>
                </a:moveTo>
                <a:lnTo>
                  <a:pt x="952048" y="0"/>
                </a:lnTo>
                <a:lnTo>
                  <a:pt x="952048" y="952047"/>
                </a:lnTo>
                <a:lnTo>
                  <a:pt x="0" y="9520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02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Full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90E12C6-DE4E-C36F-3EB5-CAEDD07C3DB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138658-09ED-D615-347B-24CE81E1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104642"/>
            <a:ext cx="10515600" cy="1616073"/>
          </a:xfrm>
        </p:spPr>
        <p:txBody>
          <a:bodyPr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469858-33C6-317E-8459-AABB4D112BB0}"/>
              </a:ext>
            </a:extLst>
          </p:cNvPr>
          <p:cNvCxnSpPr>
            <a:cxnSpLocks/>
          </p:cNvCxnSpPr>
          <p:nvPr userDrawn="1"/>
        </p:nvCxnSpPr>
        <p:spPr>
          <a:xfrm>
            <a:off x="663387" y="1932021"/>
            <a:ext cx="104522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103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C9122-1189-37C9-BBDE-C1CC7A442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6293" y="350796"/>
            <a:ext cx="4695567" cy="2707198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ACBA74-F385-1077-F502-DC96924543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1708" y="3162925"/>
            <a:ext cx="4695566" cy="32077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 descr="UIC Logo">
            <a:extLst>
              <a:ext uri="{FF2B5EF4-FFF2-40B4-BE49-F238E27FC236}">
                <a16:creationId xmlns:a16="http://schemas.microsoft.com/office/drawing/2014/main" id="{B760048C-C1D7-6777-4AC2-5F1C102620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51961" y="898574"/>
            <a:ext cx="5060852" cy="506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238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With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IC Logo">
            <a:extLst>
              <a:ext uri="{FF2B5EF4-FFF2-40B4-BE49-F238E27FC236}">
                <a16:creationId xmlns:a16="http://schemas.microsoft.com/office/drawing/2014/main" id="{30ADB072-E9F3-130E-9093-3101F17D4B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5574" y="898574"/>
            <a:ext cx="5060852" cy="506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913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C9122-1189-37C9-BBDE-C1CC7A442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1539" y="1544595"/>
            <a:ext cx="9528921" cy="3078205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ACBA74-F385-1077-F502-DC96924543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8217" y="4795557"/>
            <a:ext cx="4695566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80D20E7-4D3C-183D-F647-F979AD9C0B13}"/>
              </a:ext>
            </a:extLst>
          </p:cNvPr>
          <p:cNvCxnSpPr>
            <a:cxnSpLocks/>
          </p:cNvCxnSpPr>
          <p:nvPr userDrawn="1"/>
        </p:nvCxnSpPr>
        <p:spPr>
          <a:xfrm>
            <a:off x="663387" y="773781"/>
            <a:ext cx="104522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28076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FD44-89EB-9189-8079-520FB25B3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C218756-7DC9-690E-655D-A7F56E6AC72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2232790"/>
            <a:ext cx="2896892" cy="1764406"/>
          </a:xfrm>
          <a:solidFill>
            <a:schemeClr val="bg1"/>
          </a:solidFill>
        </p:spPr>
        <p:txBody>
          <a:bodyPr tIns="274320"/>
          <a:lstStyle>
            <a:lvl1pPr marL="0" indent="0" algn="ctr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None/>
              <a:defRPr sz="2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E6F9E3D-9AE5-0675-00DE-9646A015157B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092845" y="2232790"/>
            <a:ext cx="2896892" cy="1764406"/>
          </a:xfrm>
          <a:solidFill>
            <a:schemeClr val="bg1"/>
          </a:solidFill>
        </p:spPr>
        <p:txBody>
          <a:bodyPr tIns="274320"/>
          <a:lstStyle>
            <a:lvl1pPr marL="0" indent="0" algn="ctr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None/>
              <a:defRPr sz="2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B0EAD97-E06D-C098-AD1E-E778A747C47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347489" y="2232790"/>
            <a:ext cx="2896892" cy="1764406"/>
          </a:xfrm>
          <a:solidFill>
            <a:schemeClr val="bg1"/>
          </a:solidFill>
        </p:spPr>
        <p:txBody>
          <a:bodyPr tIns="274320"/>
          <a:lstStyle>
            <a:lvl1pPr marL="0" indent="0" algn="ctr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None/>
              <a:defRPr sz="2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5F8CED-3CAA-3ECD-E708-56A6708D2918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969578" y="4309563"/>
            <a:ext cx="2896892" cy="1764406"/>
          </a:xfrm>
          <a:solidFill>
            <a:schemeClr val="bg1"/>
          </a:solidFill>
        </p:spPr>
        <p:txBody>
          <a:bodyPr tIns="274320"/>
          <a:lstStyle>
            <a:lvl1pPr marL="0" indent="0" algn="ctr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None/>
              <a:defRPr sz="2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CB909FB-840E-DA0F-E782-8347E99911A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224222" y="4309563"/>
            <a:ext cx="2896892" cy="1764406"/>
          </a:xfrm>
          <a:solidFill>
            <a:schemeClr val="bg1"/>
          </a:solidFill>
        </p:spPr>
        <p:txBody>
          <a:bodyPr tIns="274320"/>
          <a:lstStyle>
            <a:lvl1pPr marL="0" indent="0" algn="ctr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None/>
              <a:defRPr sz="2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3B5FFC3-CFD8-996A-EE18-49EC3A6266E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478866" y="4309563"/>
            <a:ext cx="2896892" cy="1764406"/>
          </a:xfrm>
          <a:solidFill>
            <a:schemeClr val="bg1"/>
          </a:solidFill>
        </p:spPr>
        <p:txBody>
          <a:bodyPr tIns="274320"/>
          <a:lstStyle>
            <a:lvl1pPr marL="0" indent="0" algn="ctr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None/>
              <a:defRPr sz="2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STAT</a:t>
            </a:r>
          </a:p>
        </p:txBody>
      </p:sp>
    </p:spTree>
    <p:extLst>
      <p:ext uri="{BB962C8B-B14F-4D97-AF65-F5344CB8AC3E}">
        <p14:creationId xmlns:p14="http://schemas.microsoft.com/office/powerpoint/2010/main" val="8976616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FD44-89EB-9189-8079-520FB25B3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C218756-7DC9-690E-655D-A7F56E6AC72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2052680"/>
            <a:ext cx="2597726" cy="1646484"/>
          </a:xfrm>
          <a:solidFill>
            <a:schemeClr val="bg1"/>
          </a:solidFill>
        </p:spPr>
        <p:txBody>
          <a:bodyPr lIns="182880" tIns="182880"/>
          <a:lstStyle>
            <a:lvl1pPr marL="0" indent="0" algn="l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None/>
              <a:defRPr sz="20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11F7C-29F4-A725-7B73-86AF5CD5E1B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146667" y="2052680"/>
            <a:ext cx="2597726" cy="1646484"/>
          </a:xfrm>
          <a:solidFill>
            <a:schemeClr val="bg1"/>
          </a:solidFill>
        </p:spPr>
        <p:txBody>
          <a:bodyPr lIns="182880" tIns="182880"/>
          <a:lstStyle>
            <a:lvl1pPr marL="0" indent="0" algn="l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None/>
              <a:defRPr sz="20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62B1437-F991-31DF-7B15-2164F69343F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455133" y="2052680"/>
            <a:ext cx="2597726" cy="1646484"/>
          </a:xfrm>
          <a:solidFill>
            <a:schemeClr val="bg1"/>
          </a:solidFill>
        </p:spPr>
        <p:txBody>
          <a:bodyPr lIns="182880" tIns="182880"/>
          <a:lstStyle>
            <a:lvl1pPr marL="0" indent="0" algn="l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None/>
              <a:defRPr sz="20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C01816F-A1DA-E4A9-066C-164C4608144F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492434" y="4633201"/>
            <a:ext cx="2597726" cy="1646484"/>
          </a:xfrm>
          <a:solidFill>
            <a:schemeClr val="bg1"/>
          </a:solidFill>
        </p:spPr>
        <p:txBody>
          <a:bodyPr lIns="182880" tIns="182880"/>
          <a:lstStyle>
            <a:lvl1pPr marL="0" indent="0" algn="l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None/>
              <a:defRPr sz="20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841442A-E4F3-DCDE-81F3-6A367AFBB23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800900" y="4633201"/>
            <a:ext cx="2597726" cy="1646484"/>
          </a:xfrm>
          <a:solidFill>
            <a:schemeClr val="bg1"/>
          </a:solidFill>
        </p:spPr>
        <p:txBody>
          <a:bodyPr lIns="182880" tIns="182880"/>
          <a:lstStyle>
            <a:lvl1pPr marL="0" indent="0" algn="l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None/>
              <a:defRPr sz="20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926872-F7B6-941C-7957-CD8A17862C1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109364" y="4633201"/>
            <a:ext cx="2597726" cy="1646484"/>
          </a:xfrm>
          <a:solidFill>
            <a:schemeClr val="bg1"/>
          </a:solidFill>
        </p:spPr>
        <p:txBody>
          <a:bodyPr lIns="182880" tIns="182880"/>
          <a:lstStyle>
            <a:lvl1pPr marL="0" indent="0" algn="l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None/>
              <a:defRPr sz="20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7031745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FD44-89EB-9189-8079-520FB25B3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64525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AD6C-58E8-B56B-36F7-E531C8A5C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13992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 descr="you must type your ada compliant description here.">
            <a:extLst>
              <a:ext uri="{FF2B5EF4-FFF2-40B4-BE49-F238E27FC236}">
                <a16:creationId xmlns:a16="http://schemas.microsoft.com/office/drawing/2014/main" id="{4FE3EE1A-FE2A-D841-84E7-BEC666CBB2F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803275" y="0"/>
            <a:ext cx="6248908" cy="6874625"/>
          </a:xfrm>
          <a:custGeom>
            <a:avLst/>
            <a:gdLst>
              <a:gd name="connsiteX0" fmla="*/ 0 w 6858000"/>
              <a:gd name="connsiteY0" fmla="*/ 0 h 6858000"/>
              <a:gd name="connsiteX1" fmla="*/ 6858000 w 6858000"/>
              <a:gd name="connsiteY1" fmla="*/ 0 h 6858000"/>
              <a:gd name="connsiteX2" fmla="*/ 6858000 w 6858000"/>
              <a:gd name="connsiteY2" fmla="*/ 6858000 h 6858000"/>
              <a:gd name="connsiteX3" fmla="*/ 0 w 6858000"/>
              <a:gd name="connsiteY3" fmla="*/ 6858000 h 6858000"/>
              <a:gd name="connsiteX4" fmla="*/ 0 w 6858000"/>
              <a:gd name="connsiteY4" fmla="*/ 0 h 6858000"/>
              <a:gd name="connsiteX0" fmla="*/ 0 w 6858000"/>
              <a:gd name="connsiteY0" fmla="*/ 0 h 6858000"/>
              <a:gd name="connsiteX1" fmla="*/ 4862945 w 6858000"/>
              <a:gd name="connsiteY1" fmla="*/ 0 h 6858000"/>
              <a:gd name="connsiteX2" fmla="*/ 6858000 w 6858000"/>
              <a:gd name="connsiteY2" fmla="*/ 6858000 h 6858000"/>
              <a:gd name="connsiteX3" fmla="*/ 0 w 6858000"/>
              <a:gd name="connsiteY3" fmla="*/ 6858000 h 6858000"/>
              <a:gd name="connsiteX4" fmla="*/ 0 w 6858000"/>
              <a:gd name="connsiteY4" fmla="*/ 0 h 6858000"/>
              <a:gd name="connsiteX0" fmla="*/ 0 w 4862945"/>
              <a:gd name="connsiteY0" fmla="*/ 0 h 6874625"/>
              <a:gd name="connsiteX1" fmla="*/ 4862945 w 4862945"/>
              <a:gd name="connsiteY1" fmla="*/ 0 h 6874625"/>
              <a:gd name="connsiteX2" fmla="*/ 4846320 w 4862945"/>
              <a:gd name="connsiteY2" fmla="*/ 6874625 h 6874625"/>
              <a:gd name="connsiteX3" fmla="*/ 0 w 4862945"/>
              <a:gd name="connsiteY3" fmla="*/ 6858000 h 6874625"/>
              <a:gd name="connsiteX4" fmla="*/ 0 w 4862945"/>
              <a:gd name="connsiteY4" fmla="*/ 0 h 6874625"/>
              <a:gd name="connsiteX0" fmla="*/ 0 w 6130182"/>
              <a:gd name="connsiteY0" fmla="*/ 0 h 6874625"/>
              <a:gd name="connsiteX1" fmla="*/ 4862945 w 6130182"/>
              <a:gd name="connsiteY1" fmla="*/ 0 h 6874625"/>
              <a:gd name="connsiteX2" fmla="*/ 4846320 w 6130182"/>
              <a:gd name="connsiteY2" fmla="*/ 6874625 h 6874625"/>
              <a:gd name="connsiteX3" fmla="*/ 0 w 6130182"/>
              <a:gd name="connsiteY3" fmla="*/ 6858000 h 6874625"/>
              <a:gd name="connsiteX4" fmla="*/ 0 w 6130182"/>
              <a:gd name="connsiteY4" fmla="*/ 0 h 6874625"/>
              <a:gd name="connsiteX0" fmla="*/ 0 w 6248908"/>
              <a:gd name="connsiteY0" fmla="*/ 0 h 6874625"/>
              <a:gd name="connsiteX1" fmla="*/ 4862945 w 6248908"/>
              <a:gd name="connsiteY1" fmla="*/ 0 h 6874625"/>
              <a:gd name="connsiteX2" fmla="*/ 4846320 w 6248908"/>
              <a:gd name="connsiteY2" fmla="*/ 6874625 h 6874625"/>
              <a:gd name="connsiteX3" fmla="*/ 0 w 6248908"/>
              <a:gd name="connsiteY3" fmla="*/ 6858000 h 6874625"/>
              <a:gd name="connsiteX4" fmla="*/ 0 w 6248908"/>
              <a:gd name="connsiteY4" fmla="*/ 0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8908" h="6874625">
                <a:moveTo>
                  <a:pt x="0" y="0"/>
                </a:moveTo>
                <a:lnTo>
                  <a:pt x="4862945" y="0"/>
                </a:lnTo>
                <a:cubicBezTo>
                  <a:pt x="5356167" y="479368"/>
                  <a:pt x="7728066" y="3552305"/>
                  <a:pt x="4846320" y="6874625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C3BE6E7-8A11-8F4B-B8D2-E622A7A189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05008" y="2205037"/>
            <a:ext cx="4920343" cy="165576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3600" b="1">
                <a:solidFill>
                  <a:srgbClr val="001E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Your presentation title goes here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7644AD0-57F7-094F-A3A4-D5E46E4E56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05008" y="4099548"/>
            <a:ext cx="4920344" cy="6075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name(s)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F05423-983C-0F42-AD62-09CC5937E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300680"/>
            <a:ext cx="3152330" cy="607572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1B81A75D-6185-754B-94A9-530861CEF5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5008" y="1611477"/>
            <a:ext cx="2902358" cy="2952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 b="1" cap="all" spc="400" baseline="0">
                <a:solidFill>
                  <a:srgbClr val="D500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 b="1" spc="300">
                <a:solidFill>
                  <a:srgbClr val="D500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9" name="Picture 8" descr="color UIC logo">
            <a:extLst>
              <a:ext uri="{FF2B5EF4-FFF2-40B4-BE49-F238E27FC236}">
                <a16:creationId xmlns:a16="http://schemas.microsoft.com/office/drawing/2014/main" id="{CFA93E4F-6F26-3F4A-B98C-D14E3F97D5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5300680"/>
            <a:ext cx="3152330" cy="6075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766D111-EABD-934E-9606-C1FAEE903FAC}"/>
              </a:ext>
            </a:extLst>
          </p:cNvPr>
          <p:cNvSpPr txBox="1"/>
          <p:nvPr userDrawn="1"/>
        </p:nvSpPr>
        <p:spPr>
          <a:xfrm>
            <a:off x="2514600" y="-444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8281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F84B8C-FA91-C54A-BD6B-A1BC753E5B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67D8984-ADB0-3045-B90A-B42AE6A3D17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b="0" i="0"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D5E7C4-AA3A-714B-AB65-881F761FB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D1C8BA7-EEFD-584D-BDC5-F7B7AAD50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b="0" i="0">
              <a:latin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81D9BB0-FDB4-1643-A5BC-76B17B0E9E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15271" y="2289120"/>
            <a:ext cx="6402301" cy="165576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Your presentation title goes here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45D1793-C324-2F44-822B-E01A274F16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5242" y="1611477"/>
            <a:ext cx="2902358" cy="2952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800" b="1" cap="all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 b="1" spc="300">
                <a:solidFill>
                  <a:srgbClr val="D500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2BC1185-857F-BF4F-A097-153EFBDA80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35828" y="4195872"/>
            <a:ext cx="4920344" cy="60757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name(s)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D443CC-0BC6-3D4A-A896-85EAC5F85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50" y="5246523"/>
            <a:ext cx="876300" cy="876300"/>
          </a:xfrm>
          <a:prstGeom prst="rect">
            <a:avLst/>
          </a:prstGeom>
        </p:spPr>
      </p:pic>
      <p:pic>
        <p:nvPicPr>
          <p:cNvPr id="12" name="Picture 11" descr="Red UIC circle mark">
            <a:extLst>
              <a:ext uri="{FF2B5EF4-FFF2-40B4-BE49-F238E27FC236}">
                <a16:creationId xmlns:a16="http://schemas.microsoft.com/office/drawing/2014/main" id="{F19FAC25-A7F3-C24E-B4E9-8EC49C30E52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57850" y="5246523"/>
            <a:ext cx="8763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639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3">
    <p:bg>
      <p:bgPr>
        <a:solidFill>
          <a:srgbClr val="D50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35D4C-E2BA-FC41-B781-35F9710CC0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2705" y="2205037"/>
            <a:ext cx="5876785" cy="165576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Your presentation title goes here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14086E-82B4-ED47-AD55-AB40607C04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32705" y="4099548"/>
            <a:ext cx="5876784" cy="6075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name(s) here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0A15A9D-096D-4642-BCED-084CA3DB77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2705" y="4945868"/>
            <a:ext cx="2902358" cy="2952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 b="1" cap="all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 b="1" spc="300">
                <a:solidFill>
                  <a:srgbClr val="D500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33A904-EC83-5743-9E0B-7E8D3EF472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34" t="1686" r="76195" b="71329"/>
          <a:stretch/>
        </p:blipFill>
        <p:spPr>
          <a:xfrm>
            <a:off x="1650124" y="115614"/>
            <a:ext cx="1252234" cy="1850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278586-14BC-D246-91E3-D3363FB09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469" y="5865392"/>
            <a:ext cx="3091621" cy="595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28457E-57CF-E648-BAF2-42E9BED8C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34" t="1686" r="76195" b="71329"/>
          <a:stretch/>
        </p:blipFill>
        <p:spPr>
          <a:xfrm>
            <a:off x="1650124" y="115614"/>
            <a:ext cx="1252234" cy="1850675"/>
          </a:xfrm>
          <a:prstGeom prst="rect">
            <a:avLst/>
          </a:prstGeom>
        </p:spPr>
      </p:pic>
      <p:pic>
        <p:nvPicPr>
          <p:cNvPr id="9" name="Picture 8" descr="UIC logo">
            <a:extLst>
              <a:ext uri="{FF2B5EF4-FFF2-40B4-BE49-F238E27FC236}">
                <a16:creationId xmlns:a16="http://schemas.microsoft.com/office/drawing/2014/main" id="{46EDB8EA-EADE-B64F-8B29-2877668CCB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77469" y="5865392"/>
            <a:ext cx="3091621" cy="59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86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90E12C6-DE4E-C36F-3EB5-CAEDD07C3DB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469858-33C6-317E-8459-AABB4D112BB0}"/>
              </a:ext>
            </a:extLst>
          </p:cNvPr>
          <p:cNvCxnSpPr>
            <a:cxnSpLocks/>
          </p:cNvCxnSpPr>
          <p:nvPr userDrawn="1"/>
        </p:nvCxnSpPr>
        <p:spPr>
          <a:xfrm>
            <a:off x="663387" y="1932021"/>
            <a:ext cx="104522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6138658-09ED-D615-347B-24CE81E1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5105"/>
            <a:ext cx="12192000" cy="1408176"/>
          </a:xfrm>
          <a:solidFill>
            <a:srgbClr val="001E61">
              <a:alpha val="69804"/>
            </a:srgbClr>
          </a:solidFill>
        </p:spPr>
        <p:txBody>
          <a:bodyPr lIns="457200" anchor="ctr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754AD40-0BDE-E122-B688-C59890B9B609}"/>
              </a:ext>
            </a:extLst>
          </p:cNvPr>
          <p:cNvCxnSpPr>
            <a:cxnSpLocks/>
          </p:cNvCxnSpPr>
          <p:nvPr userDrawn="1"/>
        </p:nvCxnSpPr>
        <p:spPr>
          <a:xfrm>
            <a:off x="663387" y="773781"/>
            <a:ext cx="104522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3495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E95BB1C-7367-174E-86AC-B5EAD9C7E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427475"/>
            <a:ext cx="11048999" cy="81100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Slide Title</a:t>
            </a:r>
          </a:p>
        </p:txBody>
      </p:sp>
      <p:sp>
        <p:nvSpPr>
          <p:cNvPr id="12" name="Text Placeholder 2" descr="if picture or chart you must type your ADA compliant description here.">
            <a:extLst>
              <a:ext uri="{FF2B5EF4-FFF2-40B4-BE49-F238E27FC236}">
                <a16:creationId xmlns:a16="http://schemas.microsoft.com/office/drawing/2014/main" id="{13923FF0-91A2-FC4E-B343-37CB42E67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37126"/>
            <a:ext cx="11049000" cy="44907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F16DF5-01AC-754C-98B2-5EA64B833B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25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64">
          <p15:clr>
            <a:srgbClr val="FBAE40"/>
          </p15:clr>
        </p15:guide>
        <p15:guide id="4" pos="36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8F257AB-AF45-934E-BFF1-AE4DC3D9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427475"/>
            <a:ext cx="11048999" cy="81100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Slide Title</a:t>
            </a:r>
          </a:p>
        </p:txBody>
      </p:sp>
      <p:sp>
        <p:nvSpPr>
          <p:cNvPr id="15" name="Text Placeholder 2" descr="if picture or chart you must type your ADA compliant description here.">
            <a:extLst>
              <a:ext uri="{FF2B5EF4-FFF2-40B4-BE49-F238E27FC236}">
                <a16:creationId xmlns:a16="http://schemas.microsoft.com/office/drawing/2014/main" id="{4F372C3B-4935-CC40-AD8B-F5A0EA68A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37126"/>
            <a:ext cx="5257800" cy="44907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2" descr="if picture or chart you must type your ADA compliant description here.">
            <a:extLst>
              <a:ext uri="{FF2B5EF4-FFF2-40B4-BE49-F238E27FC236}">
                <a16:creationId xmlns:a16="http://schemas.microsoft.com/office/drawing/2014/main" id="{9959763C-470E-8D47-8354-F06F0B2376C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88100" y="1437126"/>
            <a:ext cx="5257800" cy="44907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E7EF66-5690-E042-9372-0EEDCB01E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005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2F6C8-2EBB-C945-9D96-59D1AC7D5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 descr="if picture or chart you must type your ADA compliant description here.">
            <a:extLst>
              <a:ext uri="{FF2B5EF4-FFF2-40B4-BE49-F238E27FC236}">
                <a16:creationId xmlns:a16="http://schemas.microsoft.com/office/drawing/2014/main" id="{CBEFCDC9-0012-9940-B483-68070FCFA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37126"/>
            <a:ext cx="11049000" cy="44907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A52CA9-3359-964B-B846-8B297BC676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042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FD562A-841F-164A-BD9C-341DA56A8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3D1445-9D6D-964A-AC7A-DE437353B5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794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70E8F9-5D9E-104F-82AD-62803F277A1F}"/>
              </a:ext>
            </a:extLst>
          </p:cNvPr>
          <p:cNvCxnSpPr/>
          <p:nvPr/>
        </p:nvCxnSpPr>
        <p:spPr>
          <a:xfrm>
            <a:off x="6096000" y="1030014"/>
            <a:ext cx="0" cy="4750676"/>
          </a:xfrm>
          <a:prstGeom prst="line">
            <a:avLst/>
          </a:prstGeom>
          <a:ln>
            <a:solidFill>
              <a:srgbClr val="D5003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152CFAA-0912-6041-857E-9E2DB17FF3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6811" y="1439648"/>
            <a:ext cx="4350773" cy="1228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rgbClr val="001E62"/>
                </a:solidFill>
              </a:defRPr>
            </a:lvl1pPr>
          </a:lstStyle>
          <a:p>
            <a:pPr lvl="0"/>
            <a:r>
              <a:rPr lang="en-US"/>
              <a:t>Headline goes here and here</a:t>
            </a:r>
          </a:p>
        </p:txBody>
      </p:sp>
      <p:sp>
        <p:nvSpPr>
          <p:cNvPr id="8" name="Content Placeholder 11" descr="if picture or chart you must type your ADA compliant description here.">
            <a:extLst>
              <a:ext uri="{FF2B5EF4-FFF2-40B4-BE49-F238E27FC236}">
                <a16:creationId xmlns:a16="http://schemas.microsoft.com/office/drawing/2014/main" id="{4534FDD0-98EB-0E4B-BA13-8EFEC697F5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26262" y="2759720"/>
            <a:ext cx="4351333" cy="291147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Picture Placeholder 4" descr=" you must type your ADA compliant description here.">
            <a:extLst>
              <a:ext uri="{FF2B5EF4-FFF2-40B4-BE49-F238E27FC236}">
                <a16:creationId xmlns:a16="http://schemas.microsoft.com/office/drawing/2014/main" id="{2AE6B37B-7A9E-AC4A-8603-521DF936A0C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996585"/>
            <a:ext cx="4838700" cy="4864830"/>
          </a:xfrm>
          <a:custGeom>
            <a:avLst/>
            <a:gdLst>
              <a:gd name="connsiteX0" fmla="*/ 2686415 w 5372830"/>
              <a:gd name="connsiteY0" fmla="*/ 0 h 5372830"/>
              <a:gd name="connsiteX1" fmla="*/ 5372830 w 5372830"/>
              <a:gd name="connsiteY1" fmla="*/ 2686415 h 5372830"/>
              <a:gd name="connsiteX2" fmla="*/ 2686415 w 5372830"/>
              <a:gd name="connsiteY2" fmla="*/ 5372830 h 5372830"/>
              <a:gd name="connsiteX3" fmla="*/ 0 w 5372830"/>
              <a:gd name="connsiteY3" fmla="*/ 2686415 h 5372830"/>
              <a:gd name="connsiteX4" fmla="*/ 2686415 w 5372830"/>
              <a:gd name="connsiteY4" fmla="*/ 0 h 537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2830" h="5372830">
                <a:moveTo>
                  <a:pt x="2686415" y="0"/>
                </a:moveTo>
                <a:cubicBezTo>
                  <a:pt x="4170081" y="0"/>
                  <a:pt x="5372830" y="1202749"/>
                  <a:pt x="5372830" y="2686415"/>
                </a:cubicBezTo>
                <a:cubicBezTo>
                  <a:pt x="5372830" y="4170081"/>
                  <a:pt x="4170081" y="5372830"/>
                  <a:pt x="2686415" y="5372830"/>
                </a:cubicBezTo>
                <a:cubicBezTo>
                  <a:pt x="1202749" y="5372830"/>
                  <a:pt x="0" y="4170081"/>
                  <a:pt x="0" y="2686415"/>
                </a:cubicBezTo>
                <a:cubicBezTo>
                  <a:pt x="0" y="1202749"/>
                  <a:pt x="1202749" y="0"/>
                  <a:pt x="2686415" y="0"/>
                </a:cubicBezTo>
                <a:close/>
              </a:path>
            </a:pathLst>
          </a:custGeom>
          <a:pattFill prst="pct20">
            <a:fgClr>
              <a:srgbClr val="D5003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03B19A-E5F1-7849-87E8-BC837A98B735}"/>
              </a:ext>
            </a:extLst>
          </p:cNvPr>
          <p:cNvCxnSpPr/>
          <p:nvPr userDrawn="1"/>
        </p:nvCxnSpPr>
        <p:spPr>
          <a:xfrm>
            <a:off x="6096000" y="1030014"/>
            <a:ext cx="0" cy="4750676"/>
          </a:xfrm>
          <a:prstGeom prst="line">
            <a:avLst/>
          </a:prstGeom>
          <a:ln>
            <a:solidFill>
              <a:srgbClr val="D5003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AA305B-15BF-6C42-8F96-6626A688DEA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876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68475C8-B220-2F40-8250-A8DABF108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2" r="80192" b="1"/>
          <a:stretch/>
        </p:blipFill>
        <p:spPr>
          <a:xfrm>
            <a:off x="0" y="1"/>
            <a:ext cx="2414954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E3E459-9CC3-0140-8DAD-816081458959}"/>
              </a:ext>
            </a:extLst>
          </p:cNvPr>
          <p:cNvSpPr/>
          <p:nvPr userDrawn="1"/>
        </p:nvSpPr>
        <p:spPr>
          <a:xfrm>
            <a:off x="196645" y="6439768"/>
            <a:ext cx="30480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F14035-00BE-DA4B-8DEA-5CF7088969E9}"/>
              </a:ext>
            </a:extLst>
          </p:cNvPr>
          <p:cNvSpPr txBox="1"/>
          <p:nvPr userDrawn="1"/>
        </p:nvSpPr>
        <p:spPr>
          <a:xfrm>
            <a:off x="157317" y="6409911"/>
            <a:ext cx="601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165C24F-D5A7-7547-9DA1-2768CBD8B2AD}" type="slidenum">
              <a:rPr lang="en-US" sz="14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DD3743E-57E4-804E-B8B7-FE965FD080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37229" y="1439648"/>
            <a:ext cx="5948313" cy="1228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rgbClr val="001E62"/>
                </a:solidFill>
              </a:defRPr>
            </a:lvl1pPr>
          </a:lstStyle>
          <a:p>
            <a:pPr lvl="0"/>
            <a:r>
              <a:rPr lang="en-US"/>
              <a:t>Headline goes here and here</a:t>
            </a:r>
          </a:p>
        </p:txBody>
      </p:sp>
      <p:sp>
        <p:nvSpPr>
          <p:cNvPr id="11" name="Content Placeholder 11" descr="if picture or chart you must type your ADA compliant description here.">
            <a:extLst>
              <a:ext uri="{FF2B5EF4-FFF2-40B4-BE49-F238E27FC236}">
                <a16:creationId xmlns:a16="http://schemas.microsoft.com/office/drawing/2014/main" id="{8CD0619C-95A7-664C-8775-F34BF89EE6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37230" y="2759720"/>
            <a:ext cx="5948312" cy="316974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Picture Placeholder 9" descr="you must type your ADA compliant description here.">
            <a:extLst>
              <a:ext uri="{FF2B5EF4-FFF2-40B4-BE49-F238E27FC236}">
                <a16:creationId xmlns:a16="http://schemas.microsoft.com/office/drawing/2014/main" id="{F74CC7FA-159A-A245-AC24-50F9BEA243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9435" y="1439648"/>
            <a:ext cx="3859565" cy="3970552"/>
          </a:xfrm>
          <a:custGeom>
            <a:avLst/>
            <a:gdLst>
              <a:gd name="connsiteX0" fmla="*/ 0 w 3181350"/>
              <a:gd name="connsiteY0" fmla="*/ 0 h 3181350"/>
              <a:gd name="connsiteX1" fmla="*/ 3181350 w 3181350"/>
              <a:gd name="connsiteY1" fmla="*/ 0 h 3181350"/>
              <a:gd name="connsiteX2" fmla="*/ 3181350 w 3181350"/>
              <a:gd name="connsiteY2" fmla="*/ 3181350 h 3181350"/>
              <a:gd name="connsiteX3" fmla="*/ 0 w 3181350"/>
              <a:gd name="connsiteY3" fmla="*/ 318135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1350" h="3181350">
                <a:moveTo>
                  <a:pt x="0" y="0"/>
                </a:moveTo>
                <a:lnTo>
                  <a:pt x="3181350" y="0"/>
                </a:lnTo>
                <a:lnTo>
                  <a:pt x="3181350" y="3181350"/>
                </a:lnTo>
                <a:lnTo>
                  <a:pt x="0" y="31813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20A646-7949-4A45-83F2-C982BA44660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637229" y="6419410"/>
            <a:ext cx="4114800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813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09CDF7-6D7C-E843-B704-0D26734AE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5897" r="80192"/>
          <a:stretch/>
        </p:blipFill>
        <p:spPr>
          <a:xfrm>
            <a:off x="9097108" y="3791960"/>
            <a:ext cx="2414954" cy="2338753"/>
          </a:xfrm>
          <a:prstGeom prst="rect">
            <a:avLst/>
          </a:prstGeom>
        </p:spPr>
      </p:pic>
      <p:sp>
        <p:nvSpPr>
          <p:cNvPr id="9" name="Picture Placeholder 8" descr=" you must type your ADA compliant description here.">
            <a:extLst>
              <a:ext uri="{FF2B5EF4-FFF2-40B4-BE49-F238E27FC236}">
                <a16:creationId xmlns:a16="http://schemas.microsoft.com/office/drawing/2014/main" id="{821B9663-D2FB-0A47-B820-68385720A8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62702" y="1437125"/>
            <a:ext cx="4679887" cy="4218683"/>
          </a:xfrm>
          <a:prstGeom prst="rect">
            <a:avLst/>
          </a:prstGeom>
          <a:pattFill prst="pct20">
            <a:fgClr>
              <a:srgbClr val="D5003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CF2F6AE-C3BD-8C44-BCE8-28FA6E402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427475"/>
            <a:ext cx="11048999" cy="81100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Slide Title</a:t>
            </a:r>
          </a:p>
        </p:txBody>
      </p:sp>
      <p:sp>
        <p:nvSpPr>
          <p:cNvPr id="12" name="Text Placeholder 2" descr="if picture or chart you must type your ADA compliant description here.">
            <a:extLst>
              <a:ext uri="{FF2B5EF4-FFF2-40B4-BE49-F238E27FC236}">
                <a16:creationId xmlns:a16="http://schemas.microsoft.com/office/drawing/2014/main" id="{DA79375B-0A10-644E-AB71-8BC27B044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37126"/>
            <a:ext cx="5524500" cy="44907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3339FA9-D484-2141-9711-92A12FFDC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787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D96AAD-EBAE-3C45-9A74-FE321ADD86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76" t="88158" r="80191" b="1"/>
          <a:stretch/>
        </p:blipFill>
        <p:spPr>
          <a:xfrm rot="5400000">
            <a:off x="11507447" y="2192742"/>
            <a:ext cx="613620" cy="8120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1B2469-2EB4-F84E-A129-5FBD41497F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76" t="88158" r="80191" b="1"/>
          <a:stretch/>
        </p:blipFill>
        <p:spPr>
          <a:xfrm rot="5400000">
            <a:off x="117451" y="2192743"/>
            <a:ext cx="613620" cy="81204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3063953-EAE8-4743-B6C7-C20C322B3A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579" y="430105"/>
            <a:ext cx="11035861" cy="766989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CA3B2DB-E136-9F42-8824-29B39C9C73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70106" y="4108974"/>
            <a:ext cx="2608263" cy="43815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baseline="0">
                <a:solidFill>
                  <a:schemeClr val="accent2"/>
                </a:solidFill>
              </a:defRPr>
            </a:lvl1pPr>
          </a:lstStyle>
          <a:p>
            <a:pPr algn="ctr"/>
            <a:r>
              <a:rPr lang="en-US" b="1">
                <a:solidFill>
                  <a:srgbClr val="001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Caption goes here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17F8106A-D2FC-2D47-99D6-D88B0EE4E5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1932" y="4108974"/>
            <a:ext cx="2608263" cy="4381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1">
                <a:solidFill>
                  <a:srgbClr val="001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Caption goes here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AB39890F-DEC5-6E46-8FE0-5701F842F9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5986" y="4108974"/>
            <a:ext cx="2608263" cy="43815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baseline="0">
                <a:solidFill>
                  <a:schemeClr val="accent2"/>
                </a:solidFill>
              </a:defRPr>
            </a:lvl1pPr>
          </a:lstStyle>
          <a:p>
            <a:pPr algn="ctr"/>
            <a:r>
              <a:rPr lang="en-US" b="1">
                <a:solidFill>
                  <a:srgbClr val="001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Caption goes here</a:t>
            </a:r>
          </a:p>
        </p:txBody>
      </p:sp>
      <p:sp>
        <p:nvSpPr>
          <p:cNvPr id="20" name="Picture Placeholder 4" descr=" you must type your ADA compliant description here.">
            <a:extLst>
              <a:ext uri="{FF2B5EF4-FFF2-40B4-BE49-F238E27FC236}">
                <a16:creationId xmlns:a16="http://schemas.microsoft.com/office/drawing/2014/main" id="{0DA7729A-D4ED-284D-9571-BE3BCD72FD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94112" y="1294401"/>
            <a:ext cx="2629795" cy="2608727"/>
          </a:xfrm>
          <a:custGeom>
            <a:avLst/>
            <a:gdLst>
              <a:gd name="connsiteX0" fmla="*/ 2686415 w 5372830"/>
              <a:gd name="connsiteY0" fmla="*/ 0 h 5372830"/>
              <a:gd name="connsiteX1" fmla="*/ 5372830 w 5372830"/>
              <a:gd name="connsiteY1" fmla="*/ 2686415 h 5372830"/>
              <a:gd name="connsiteX2" fmla="*/ 2686415 w 5372830"/>
              <a:gd name="connsiteY2" fmla="*/ 5372830 h 5372830"/>
              <a:gd name="connsiteX3" fmla="*/ 0 w 5372830"/>
              <a:gd name="connsiteY3" fmla="*/ 2686415 h 5372830"/>
              <a:gd name="connsiteX4" fmla="*/ 2686415 w 5372830"/>
              <a:gd name="connsiteY4" fmla="*/ 0 h 537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2830" h="5372830">
                <a:moveTo>
                  <a:pt x="2686415" y="0"/>
                </a:moveTo>
                <a:cubicBezTo>
                  <a:pt x="4170081" y="0"/>
                  <a:pt x="5372830" y="1202749"/>
                  <a:pt x="5372830" y="2686415"/>
                </a:cubicBezTo>
                <a:cubicBezTo>
                  <a:pt x="5372830" y="4170081"/>
                  <a:pt x="4170081" y="5372830"/>
                  <a:pt x="2686415" y="5372830"/>
                </a:cubicBezTo>
                <a:cubicBezTo>
                  <a:pt x="1202749" y="5372830"/>
                  <a:pt x="0" y="4170081"/>
                  <a:pt x="0" y="2686415"/>
                </a:cubicBezTo>
                <a:cubicBezTo>
                  <a:pt x="0" y="1202749"/>
                  <a:pt x="1202749" y="0"/>
                  <a:pt x="2686415" y="0"/>
                </a:cubicBezTo>
                <a:close/>
              </a:path>
            </a:pathLst>
          </a:custGeom>
          <a:pattFill prst="pct20">
            <a:fgClr>
              <a:srgbClr val="D5003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id-ID"/>
              <a:t>Click to add photo</a:t>
            </a:r>
          </a:p>
        </p:txBody>
      </p:sp>
      <p:sp>
        <p:nvSpPr>
          <p:cNvPr id="21" name="Picture Placeholder 4" descr="you must type your ADA compliant description here.">
            <a:extLst>
              <a:ext uri="{FF2B5EF4-FFF2-40B4-BE49-F238E27FC236}">
                <a16:creationId xmlns:a16="http://schemas.microsoft.com/office/drawing/2014/main" id="{AC3DB5E5-FC54-CA41-88A0-0AA6CAECA36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468093" y="1294401"/>
            <a:ext cx="2629795" cy="2608727"/>
          </a:xfrm>
          <a:custGeom>
            <a:avLst/>
            <a:gdLst>
              <a:gd name="connsiteX0" fmla="*/ 2686415 w 5372830"/>
              <a:gd name="connsiteY0" fmla="*/ 0 h 5372830"/>
              <a:gd name="connsiteX1" fmla="*/ 5372830 w 5372830"/>
              <a:gd name="connsiteY1" fmla="*/ 2686415 h 5372830"/>
              <a:gd name="connsiteX2" fmla="*/ 2686415 w 5372830"/>
              <a:gd name="connsiteY2" fmla="*/ 5372830 h 5372830"/>
              <a:gd name="connsiteX3" fmla="*/ 0 w 5372830"/>
              <a:gd name="connsiteY3" fmla="*/ 2686415 h 5372830"/>
              <a:gd name="connsiteX4" fmla="*/ 2686415 w 5372830"/>
              <a:gd name="connsiteY4" fmla="*/ 0 h 537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2830" h="5372830">
                <a:moveTo>
                  <a:pt x="2686415" y="0"/>
                </a:moveTo>
                <a:cubicBezTo>
                  <a:pt x="4170081" y="0"/>
                  <a:pt x="5372830" y="1202749"/>
                  <a:pt x="5372830" y="2686415"/>
                </a:cubicBezTo>
                <a:cubicBezTo>
                  <a:pt x="5372830" y="4170081"/>
                  <a:pt x="4170081" y="5372830"/>
                  <a:pt x="2686415" y="5372830"/>
                </a:cubicBezTo>
                <a:cubicBezTo>
                  <a:pt x="1202749" y="5372830"/>
                  <a:pt x="0" y="4170081"/>
                  <a:pt x="0" y="2686415"/>
                </a:cubicBezTo>
                <a:cubicBezTo>
                  <a:pt x="0" y="1202749"/>
                  <a:pt x="1202749" y="0"/>
                  <a:pt x="2686415" y="0"/>
                </a:cubicBezTo>
                <a:close/>
              </a:path>
            </a:pathLst>
          </a:custGeom>
          <a:pattFill prst="pct20">
            <a:fgClr>
              <a:srgbClr val="D5003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id-ID"/>
              <a:t>Click to add photo</a:t>
            </a:r>
          </a:p>
        </p:txBody>
      </p:sp>
      <p:sp>
        <p:nvSpPr>
          <p:cNvPr id="22" name="Picture Placeholder 4" descr=" you must type your ADA compliant description here.">
            <a:extLst>
              <a:ext uri="{FF2B5EF4-FFF2-40B4-BE49-F238E27FC236}">
                <a16:creationId xmlns:a16="http://schemas.microsoft.com/office/drawing/2014/main" id="{8731F2BB-6641-754F-8594-AC40F886ED3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60678" y="1294401"/>
            <a:ext cx="2629795" cy="2608727"/>
          </a:xfrm>
          <a:custGeom>
            <a:avLst/>
            <a:gdLst>
              <a:gd name="connsiteX0" fmla="*/ 2686415 w 5372830"/>
              <a:gd name="connsiteY0" fmla="*/ 0 h 5372830"/>
              <a:gd name="connsiteX1" fmla="*/ 5372830 w 5372830"/>
              <a:gd name="connsiteY1" fmla="*/ 2686415 h 5372830"/>
              <a:gd name="connsiteX2" fmla="*/ 2686415 w 5372830"/>
              <a:gd name="connsiteY2" fmla="*/ 5372830 h 5372830"/>
              <a:gd name="connsiteX3" fmla="*/ 0 w 5372830"/>
              <a:gd name="connsiteY3" fmla="*/ 2686415 h 5372830"/>
              <a:gd name="connsiteX4" fmla="*/ 2686415 w 5372830"/>
              <a:gd name="connsiteY4" fmla="*/ 0 h 537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2830" h="5372830">
                <a:moveTo>
                  <a:pt x="2686415" y="0"/>
                </a:moveTo>
                <a:cubicBezTo>
                  <a:pt x="4170081" y="0"/>
                  <a:pt x="5372830" y="1202749"/>
                  <a:pt x="5372830" y="2686415"/>
                </a:cubicBezTo>
                <a:cubicBezTo>
                  <a:pt x="5372830" y="4170081"/>
                  <a:pt x="4170081" y="5372830"/>
                  <a:pt x="2686415" y="5372830"/>
                </a:cubicBezTo>
                <a:cubicBezTo>
                  <a:pt x="1202749" y="5372830"/>
                  <a:pt x="0" y="4170081"/>
                  <a:pt x="0" y="2686415"/>
                </a:cubicBezTo>
                <a:cubicBezTo>
                  <a:pt x="0" y="1202749"/>
                  <a:pt x="1202749" y="0"/>
                  <a:pt x="2686415" y="0"/>
                </a:cubicBezTo>
                <a:close/>
              </a:path>
            </a:pathLst>
          </a:custGeom>
          <a:pattFill prst="pct20">
            <a:fgClr>
              <a:srgbClr val="D5003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id-ID"/>
              <a:t>Click to add photo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49B61A-EC0D-074E-9EC9-5BF7523BC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776" t="88158" r="80191" b="1"/>
          <a:stretch/>
        </p:blipFill>
        <p:spPr>
          <a:xfrm rot="5400000">
            <a:off x="11507447" y="2192742"/>
            <a:ext cx="613620" cy="8120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C460373-17B6-0F45-9FB4-204627AF6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776" t="88158" r="80191" b="1"/>
          <a:stretch/>
        </p:blipFill>
        <p:spPr>
          <a:xfrm rot="5400000">
            <a:off x="117451" y="2192743"/>
            <a:ext cx="613620" cy="812045"/>
          </a:xfrm>
          <a:prstGeom prst="rect">
            <a:avLst/>
          </a:prstGeom>
        </p:spPr>
      </p:pic>
      <p:sp>
        <p:nvSpPr>
          <p:cNvPr id="24" name="Content Placeholder 2" descr="if picture or chart you must type your ADA compliant description here.">
            <a:extLst>
              <a:ext uri="{FF2B5EF4-FFF2-40B4-BE49-F238E27FC236}">
                <a16:creationId xmlns:a16="http://schemas.microsoft.com/office/drawing/2014/main" id="{75FFE1F8-E876-AF49-AF89-78C4F144D4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5644" y="4752970"/>
            <a:ext cx="2626658" cy="17145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lnSpc>
                <a:spcPct val="100000"/>
              </a:lnSpc>
              <a:defRPr lang="en-US" sz="1600" b="0" i="0" smtClean="0">
                <a:effectLst/>
                <a:latin typeface="Arial" panose="020B0604020202020204" pitchFamily="34" charset="0"/>
              </a:defRPr>
            </a:lvl1pPr>
            <a:lvl2pPr>
              <a:lnSpc>
                <a:spcPct val="100000"/>
              </a:lnSpc>
              <a:buClr>
                <a:srgbClr val="001E62"/>
              </a:buClr>
              <a:defRPr/>
            </a:lvl2pPr>
            <a:lvl3pPr marL="1030288" indent="-115888">
              <a:lnSpc>
                <a:spcPct val="100000"/>
              </a:lnSpc>
              <a:buClr>
                <a:srgbClr val="001E62"/>
              </a:buClr>
              <a:tabLst/>
              <a:defRPr/>
            </a:lvl3pPr>
            <a:lvl4pPr marL="1485900" indent="-114300">
              <a:lnSpc>
                <a:spcPct val="100000"/>
              </a:lnSpc>
              <a:buClr>
                <a:srgbClr val="001E62"/>
              </a:buClr>
              <a:tabLst/>
              <a:defRPr sz="1200">
                <a:solidFill>
                  <a:schemeClr val="tx1"/>
                </a:solidFill>
              </a:defRPr>
            </a:lvl4pPr>
            <a:lvl5pPr marL="1952625" indent="-123825">
              <a:lnSpc>
                <a:spcPct val="100000"/>
              </a:lnSpc>
              <a:buClr>
                <a:srgbClr val="001E62"/>
              </a:buClr>
              <a:tabLst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</a:t>
            </a:r>
            <a:endParaRPr lang="en-US"/>
          </a:p>
        </p:txBody>
      </p:sp>
      <p:sp>
        <p:nvSpPr>
          <p:cNvPr id="25" name="Content Placeholder 2" descr="if picture or chart you must type your ADA compliant description here.">
            <a:extLst>
              <a:ext uri="{FF2B5EF4-FFF2-40B4-BE49-F238E27FC236}">
                <a16:creationId xmlns:a16="http://schemas.microsoft.com/office/drawing/2014/main" id="{5DF30A05-AE50-F741-836C-FF7CA9FE4CD9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760544" y="4752970"/>
            <a:ext cx="2626658" cy="17145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lnSpc>
                <a:spcPct val="100000"/>
              </a:lnSpc>
              <a:defRPr lang="en-US" sz="1600" b="0" i="0" smtClean="0">
                <a:effectLst/>
                <a:latin typeface="Arial" panose="020B0604020202020204" pitchFamily="34" charset="0"/>
              </a:defRPr>
            </a:lvl1pPr>
            <a:lvl2pPr>
              <a:lnSpc>
                <a:spcPct val="100000"/>
              </a:lnSpc>
              <a:buClr>
                <a:srgbClr val="001E62"/>
              </a:buClr>
              <a:defRPr/>
            </a:lvl2pPr>
            <a:lvl3pPr marL="1030288" indent="-115888">
              <a:lnSpc>
                <a:spcPct val="100000"/>
              </a:lnSpc>
              <a:buClr>
                <a:srgbClr val="001E62"/>
              </a:buClr>
              <a:tabLst/>
              <a:defRPr/>
            </a:lvl3pPr>
            <a:lvl4pPr marL="1485900" indent="-114300">
              <a:lnSpc>
                <a:spcPct val="100000"/>
              </a:lnSpc>
              <a:buClr>
                <a:srgbClr val="001E62"/>
              </a:buClr>
              <a:tabLst/>
              <a:defRPr sz="1200">
                <a:solidFill>
                  <a:schemeClr val="tx1"/>
                </a:solidFill>
              </a:defRPr>
            </a:lvl4pPr>
            <a:lvl5pPr marL="1952625" indent="-123825">
              <a:lnSpc>
                <a:spcPct val="100000"/>
              </a:lnSpc>
              <a:buClr>
                <a:srgbClr val="001E62"/>
              </a:buClr>
              <a:tabLst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</a:t>
            </a:r>
            <a:endParaRPr lang="en-US"/>
          </a:p>
        </p:txBody>
      </p:sp>
      <p:sp>
        <p:nvSpPr>
          <p:cNvPr id="26" name="Content Placeholder 2" descr="if picture or chart you must type your ADA compliant description here.">
            <a:extLst>
              <a:ext uri="{FF2B5EF4-FFF2-40B4-BE49-F238E27FC236}">
                <a16:creationId xmlns:a16="http://schemas.microsoft.com/office/drawing/2014/main" id="{8C8A6EEC-8002-B04B-AFBA-7676415749B9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8456244" y="4752970"/>
            <a:ext cx="2626658" cy="17145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lnSpc>
                <a:spcPct val="100000"/>
              </a:lnSpc>
              <a:defRPr lang="en-US" sz="1600" b="0" i="0" smtClean="0">
                <a:effectLst/>
                <a:latin typeface="Arial" panose="020B0604020202020204" pitchFamily="34" charset="0"/>
              </a:defRPr>
            </a:lvl1pPr>
            <a:lvl2pPr>
              <a:lnSpc>
                <a:spcPct val="100000"/>
              </a:lnSpc>
              <a:buClr>
                <a:srgbClr val="001E62"/>
              </a:buClr>
              <a:defRPr/>
            </a:lvl2pPr>
            <a:lvl3pPr marL="1030288" indent="-115888">
              <a:lnSpc>
                <a:spcPct val="100000"/>
              </a:lnSpc>
              <a:buClr>
                <a:srgbClr val="001E62"/>
              </a:buClr>
              <a:tabLst/>
              <a:defRPr/>
            </a:lvl3pPr>
            <a:lvl4pPr marL="1485900" indent="-114300">
              <a:lnSpc>
                <a:spcPct val="100000"/>
              </a:lnSpc>
              <a:buClr>
                <a:srgbClr val="001E62"/>
              </a:buClr>
              <a:tabLst/>
              <a:defRPr sz="1200">
                <a:solidFill>
                  <a:schemeClr val="tx1"/>
                </a:solidFill>
              </a:defRPr>
            </a:lvl4pPr>
            <a:lvl5pPr marL="1952625" indent="-123825">
              <a:lnSpc>
                <a:spcPct val="100000"/>
              </a:lnSpc>
              <a:buClr>
                <a:srgbClr val="001E62"/>
              </a:buClr>
              <a:tabLst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</a:t>
            </a: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E77721-8DDD-CD44-88F4-DABDABC2E01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924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you must type your ADA compliant description here.">
            <a:extLst>
              <a:ext uri="{FF2B5EF4-FFF2-40B4-BE49-F238E27FC236}">
                <a16:creationId xmlns:a16="http://schemas.microsoft.com/office/drawing/2014/main" id="{D59D45DC-DD11-2B43-BCCA-0080D714F9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437126"/>
            <a:ext cx="5524500" cy="4050861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to add picture</a:t>
            </a:r>
          </a:p>
        </p:txBody>
      </p:sp>
      <p:sp>
        <p:nvSpPr>
          <p:cNvPr id="13" name="Text Placeholder 2" descr="if picture or chart you must type your ADA compliant description here.">
            <a:extLst>
              <a:ext uri="{FF2B5EF4-FFF2-40B4-BE49-F238E27FC236}">
                <a16:creationId xmlns:a16="http://schemas.microsoft.com/office/drawing/2014/main" id="{C9E570CE-B5C1-B148-9C81-45F137959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37126"/>
            <a:ext cx="5054600" cy="44907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81760B-E6B6-E948-9991-95ED7BC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851C9981-623A-2D46-88F7-7E89F2C9A50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1499" y="6419410"/>
            <a:ext cx="4114800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9442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 descr="you must type your ADA compliant description here.">
            <a:extLst>
              <a:ext uri="{FF2B5EF4-FFF2-40B4-BE49-F238E27FC236}">
                <a16:creationId xmlns:a16="http://schemas.microsoft.com/office/drawing/2014/main" id="{A54390B8-F5A6-DC4C-95B7-DC0760C0D9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27950" y="427475"/>
            <a:ext cx="3892550" cy="2566047"/>
          </a:xfrm>
          <a:prstGeom prst="rect">
            <a:avLst/>
          </a:prstGeom>
          <a:pattFill prst="pct20">
            <a:fgClr>
              <a:srgbClr val="D5003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1" descr="if picture or chart ADA compliant description here.">
            <a:extLst>
              <a:ext uri="{FF2B5EF4-FFF2-40B4-BE49-F238E27FC236}">
                <a16:creationId xmlns:a16="http://schemas.microsoft.com/office/drawing/2014/main" id="{B8FF2F8D-D4EF-6049-A031-899F44F0E3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27950" y="3293224"/>
            <a:ext cx="3892550" cy="2566047"/>
          </a:xfrm>
          <a:prstGeom prst="rect">
            <a:avLst/>
          </a:prstGeom>
          <a:pattFill prst="pct20">
            <a:fgClr>
              <a:srgbClr val="D5003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A2A977-0915-D942-8D9B-557EB78D81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427475"/>
            <a:ext cx="6642100" cy="8110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Slide Title</a:t>
            </a:r>
          </a:p>
        </p:txBody>
      </p:sp>
      <p:sp>
        <p:nvSpPr>
          <p:cNvPr id="16" name="Text Placeholder 2" descr="if picture or chart you must type your ADA compliant description here.">
            <a:extLst>
              <a:ext uri="{FF2B5EF4-FFF2-40B4-BE49-F238E27FC236}">
                <a16:creationId xmlns:a16="http://schemas.microsoft.com/office/drawing/2014/main" id="{0EF65F6D-A292-1047-808C-B11F4A287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37126"/>
            <a:ext cx="6642100" cy="44907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CE80CA-7BF4-554F-846B-768483360BC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96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90E12C6-DE4E-C36F-3EB5-CAEDD07C3DB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469858-33C6-317E-8459-AABB4D112BB0}"/>
              </a:ext>
            </a:extLst>
          </p:cNvPr>
          <p:cNvCxnSpPr>
            <a:cxnSpLocks/>
          </p:cNvCxnSpPr>
          <p:nvPr userDrawn="1"/>
        </p:nvCxnSpPr>
        <p:spPr>
          <a:xfrm>
            <a:off x="663387" y="1932021"/>
            <a:ext cx="104522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6138658-09ED-D615-347B-24CE81E1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5105"/>
            <a:ext cx="12192000" cy="1408176"/>
          </a:xfrm>
          <a:solidFill>
            <a:schemeClr val="accent3">
              <a:alpha val="69804"/>
            </a:schemeClr>
          </a:solidFill>
        </p:spPr>
        <p:txBody>
          <a:bodyPr lIns="457200" anchor="ctr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754AD40-0BDE-E122-B688-C59890B9B609}"/>
              </a:ext>
            </a:extLst>
          </p:cNvPr>
          <p:cNvCxnSpPr>
            <a:cxnSpLocks/>
          </p:cNvCxnSpPr>
          <p:nvPr userDrawn="1"/>
        </p:nvCxnSpPr>
        <p:spPr>
          <a:xfrm>
            <a:off x="663387" y="773781"/>
            <a:ext cx="104522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669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 descr="you must type your ADA compliant description here.">
            <a:extLst>
              <a:ext uri="{FF2B5EF4-FFF2-40B4-BE49-F238E27FC236}">
                <a16:creationId xmlns:a16="http://schemas.microsoft.com/office/drawing/2014/main" id="{45AF2651-3E17-AA4E-9587-82202DB57A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1500" y="1196599"/>
            <a:ext cx="11049000" cy="3157474"/>
          </a:xfrm>
          <a:prstGeom prst="rect">
            <a:avLst/>
          </a:prstGeom>
          <a:pattFill prst="pct20">
            <a:fgClr>
              <a:srgbClr val="D5003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E70F768-77C3-C24C-A38F-BE1E1E8A4E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429610"/>
            <a:ext cx="5980129" cy="766989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/>
              <a:t>Slide Title</a:t>
            </a:r>
          </a:p>
        </p:txBody>
      </p:sp>
      <p:sp>
        <p:nvSpPr>
          <p:cNvPr id="12" name="Content Placeholder 2" descr="if picture or chart you must type your ADA compliant description here.">
            <a:extLst>
              <a:ext uri="{FF2B5EF4-FFF2-40B4-BE49-F238E27FC236}">
                <a16:creationId xmlns:a16="http://schemas.microsoft.com/office/drawing/2014/main" id="{43387113-3CA6-3242-ACA0-2304DF785AF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1500" y="4654550"/>
            <a:ext cx="6196944" cy="160655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b="0" i="0" smtClean="0">
                <a:effectLst/>
                <a:latin typeface="Arial" panose="020B0604020202020204" pitchFamily="34" charset="0"/>
              </a:defRPr>
            </a:lvl1pPr>
            <a:lvl2pPr>
              <a:lnSpc>
                <a:spcPct val="100000"/>
              </a:lnSpc>
              <a:buClr>
                <a:srgbClr val="001E62"/>
              </a:buClr>
              <a:defRPr/>
            </a:lvl2pPr>
            <a:lvl3pPr marL="1030288" indent="-115888">
              <a:lnSpc>
                <a:spcPct val="100000"/>
              </a:lnSpc>
              <a:buClr>
                <a:srgbClr val="001E62"/>
              </a:buClr>
              <a:tabLst/>
              <a:defRPr/>
            </a:lvl3pPr>
            <a:lvl4pPr marL="1485900" indent="-114300">
              <a:lnSpc>
                <a:spcPct val="100000"/>
              </a:lnSpc>
              <a:buClr>
                <a:srgbClr val="001E62"/>
              </a:buClr>
              <a:tabLst/>
              <a:defRPr sz="1200">
                <a:solidFill>
                  <a:schemeClr val="tx1"/>
                </a:solidFill>
              </a:defRPr>
            </a:lvl4pPr>
            <a:lvl5pPr marL="1952625" indent="-123825">
              <a:lnSpc>
                <a:spcPct val="100000"/>
              </a:lnSpc>
              <a:buClr>
                <a:srgbClr val="001E62"/>
              </a:buClr>
              <a:tabLst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 dolore magna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Ut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ad minim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exercitation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nisi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commodo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F7ABE-10AB-4E4D-AC47-355D922C8F7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412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585415-ECAB-7749-9438-98667466F0EE}"/>
              </a:ext>
            </a:extLst>
          </p:cNvPr>
          <p:cNvSpPr/>
          <p:nvPr/>
        </p:nvSpPr>
        <p:spPr>
          <a:xfrm>
            <a:off x="-1" y="0"/>
            <a:ext cx="4249271" cy="6858000"/>
          </a:xfrm>
          <a:prstGeom prst="rect">
            <a:avLst/>
          </a:prstGeom>
          <a:solidFill>
            <a:srgbClr val="001E6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001E62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5B460D-E86D-3A4C-92BA-4EDF763DF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4249271" cy="6858000"/>
          </a:xfrm>
          <a:prstGeom prst="rect">
            <a:avLst/>
          </a:prstGeom>
          <a:solidFill>
            <a:srgbClr val="001E6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3367FE-A03A-0D4B-8464-6EA90E8DA4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62" t="77592" r="78736"/>
          <a:stretch/>
        </p:blipFill>
        <p:spPr>
          <a:xfrm rot="10800000">
            <a:off x="571500" y="-737549"/>
            <a:ext cx="500083" cy="1536790"/>
          </a:xfrm>
          <a:prstGeom prst="rect">
            <a:avLst/>
          </a:prstGeom>
        </p:spPr>
      </p:pic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A239BCF8-7759-3A41-A514-3A4A72C6F9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9420" y="3622452"/>
            <a:ext cx="3239719" cy="270686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 i="0" baseline="0">
                <a:solidFill>
                  <a:schemeClr val="bg1"/>
                </a:solidFill>
              </a:defRPr>
            </a:lvl1pPr>
          </a:lstStyle>
          <a:p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lorem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ipsum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dolor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sit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amet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con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tetur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al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adipiscinge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 </a:t>
            </a:r>
            <a:r>
              <a:rPr lang="en-US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sahanis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nib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eget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justo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ne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sed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gravida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est</a:t>
            </a:r>
            <a:r>
              <a:rPr lang="en-US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asa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lorem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ipsum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dolor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sit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amet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endParaRPr lang="en-US" sz="2000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E3A340C-ED98-6C4F-A999-F28C9BE643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499" y="1222362"/>
            <a:ext cx="3257639" cy="4619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 i="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sz="2000" b="1" spc="300">
                <a:ln w="1905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HERE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07F020-7CB7-FA45-8230-53C05BB43E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500" y="1866900"/>
            <a:ext cx="3225800" cy="1562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Headline Goes Here and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9D2A7B-D949-D84A-B563-9285D56DA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162" t="77592" r="78736"/>
          <a:stretch/>
        </p:blipFill>
        <p:spPr>
          <a:xfrm rot="10800000">
            <a:off x="571500" y="-737549"/>
            <a:ext cx="500083" cy="1536790"/>
          </a:xfrm>
          <a:prstGeom prst="rect">
            <a:avLst/>
          </a:prstGeom>
        </p:spPr>
      </p:pic>
      <p:sp>
        <p:nvSpPr>
          <p:cNvPr id="17" name="Content Placeholder 2" descr="if picture or chart you must type your ADA compliant description here.">
            <a:extLst>
              <a:ext uri="{FF2B5EF4-FFF2-40B4-BE49-F238E27FC236}">
                <a16:creationId xmlns:a16="http://schemas.microsoft.com/office/drawing/2014/main" id="{A4D5C75C-330E-FF43-B40F-90030894A76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805665" y="1222362"/>
            <a:ext cx="6796915" cy="4840508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1" cap="all" spc="300" baseline="0">
                <a:solidFill>
                  <a:schemeClr val="accent1"/>
                </a:solidFill>
              </a:defRPr>
            </a:lvl1pPr>
            <a:lvl2pPr marL="12700" indent="0">
              <a:buClr>
                <a:srgbClr val="001E62"/>
              </a:buClr>
              <a:buFontTx/>
              <a:buNone/>
              <a:tabLst/>
              <a:defRPr/>
            </a:lvl2pPr>
            <a:lvl3pPr marL="641350" indent="-171450">
              <a:buClr>
                <a:srgbClr val="001E62"/>
              </a:buClr>
              <a:buFont typeface="Arial" panose="020B0604020202020204" pitchFamily="34" charset="0"/>
              <a:buChar char="•"/>
              <a:tabLst/>
              <a:defRPr/>
            </a:lvl3pPr>
            <a:lvl4pPr marL="1485900" indent="-114300">
              <a:buClr>
                <a:srgbClr val="001E62"/>
              </a:buClr>
              <a:tabLst/>
              <a:defRPr sz="1200">
                <a:solidFill>
                  <a:schemeClr val="tx1"/>
                </a:solidFill>
              </a:defRPr>
            </a:lvl4pPr>
            <a:lvl5pPr marL="1952625" indent="-123825">
              <a:buClr>
                <a:srgbClr val="001E62"/>
              </a:buClr>
              <a:tabLst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DFFB21-BBD8-584B-AD40-5FF15F1975E2}"/>
              </a:ext>
            </a:extLst>
          </p:cNvPr>
          <p:cNvSpPr txBox="1"/>
          <p:nvPr userDrawn="1"/>
        </p:nvSpPr>
        <p:spPr>
          <a:xfrm>
            <a:off x="125425" y="6439768"/>
            <a:ext cx="601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165C24F-D5A7-7547-9DA1-2768CBD8B2AD}" type="slidenum">
              <a:rPr lang="en-US" sz="1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F9A3847-D44C-1045-9746-270828EEC7A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805665" y="6419410"/>
            <a:ext cx="4114800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874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3A040F-DDFD-4E49-B911-5258CAF2D3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1111" b="7037"/>
          <a:stretch/>
        </p:blipFill>
        <p:spPr>
          <a:xfrm>
            <a:off x="0" y="2331188"/>
            <a:ext cx="12192000" cy="2184400"/>
          </a:xfrm>
          <a:prstGeom prst="rect">
            <a:avLst/>
          </a:prstGeom>
        </p:spPr>
      </p:pic>
      <p:sp>
        <p:nvSpPr>
          <p:cNvPr id="5" name="Rectangle 4" descr="you must type your ADA compliant description here.">
            <a:extLst>
              <a:ext uri="{FF2B5EF4-FFF2-40B4-BE49-F238E27FC236}">
                <a16:creationId xmlns:a16="http://schemas.microsoft.com/office/drawing/2014/main" id="{048638E0-CDBC-DC4F-8BB3-C27A3270B4E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-1" y="2340565"/>
            <a:ext cx="12192000" cy="2184400"/>
          </a:xfrm>
          <a:prstGeom prst="rect">
            <a:avLst/>
          </a:prstGeom>
          <a:solidFill>
            <a:srgbClr val="001E6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b="0" i="0">
              <a:latin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58EDC3A-B0ED-8A4D-8488-7A4C581CFD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068" y="3156054"/>
            <a:ext cx="11035861" cy="766989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781056-D049-3547-BEAF-CEE287C4E4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9395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6736B9-CC46-8040-9B10-88C725D12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t="85786" r="3" b="1251"/>
          <a:stretch/>
        </p:blipFill>
        <p:spPr>
          <a:xfrm>
            <a:off x="0" y="6007100"/>
            <a:ext cx="12192000" cy="889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7BE2AD0-F3DD-C74E-AD44-71463A9CACDB}"/>
              </a:ext>
            </a:extLst>
          </p:cNvPr>
          <p:cNvSpPr/>
          <p:nvPr userDrawn="1"/>
        </p:nvSpPr>
        <p:spPr>
          <a:xfrm>
            <a:off x="196645" y="6409044"/>
            <a:ext cx="30480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58EDC3A-B0ED-8A4D-8488-7A4C581CFD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069" y="2793176"/>
            <a:ext cx="11035861" cy="766989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AA68CF-ED20-AF4E-B696-23793AE24597}"/>
              </a:ext>
            </a:extLst>
          </p:cNvPr>
          <p:cNvSpPr txBox="1"/>
          <p:nvPr userDrawn="1"/>
        </p:nvSpPr>
        <p:spPr>
          <a:xfrm>
            <a:off x="157317" y="6369355"/>
            <a:ext cx="601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165C24F-D5A7-7547-9DA1-2768CBD8B2AD}" type="slidenum">
              <a:rPr lang="en-US" sz="14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2009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4466824-B371-3F4A-BBC7-17B5B0E28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751" y="2295148"/>
            <a:ext cx="2326497" cy="2267704"/>
          </a:xfrm>
          <a:prstGeom prst="rect">
            <a:avLst/>
          </a:prstGeom>
        </p:spPr>
      </p:pic>
      <p:pic>
        <p:nvPicPr>
          <p:cNvPr id="3" name="Picture 2" descr="Large white UIC circle mark">
            <a:extLst>
              <a:ext uri="{FF2B5EF4-FFF2-40B4-BE49-F238E27FC236}">
                <a16:creationId xmlns:a16="http://schemas.microsoft.com/office/drawing/2014/main" id="{19AE039C-5A95-5E48-B5F3-0DE41F24E2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2751" y="2295148"/>
            <a:ext cx="2326497" cy="226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669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4973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 descr="you must type your ada compliant description here.">
            <a:extLst>
              <a:ext uri="{FF2B5EF4-FFF2-40B4-BE49-F238E27FC236}">
                <a16:creationId xmlns:a16="http://schemas.microsoft.com/office/drawing/2014/main" id="{4FE3EE1A-FE2A-D841-84E7-BEC666CBB2F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803275" y="0"/>
            <a:ext cx="6248908" cy="6874625"/>
          </a:xfrm>
          <a:custGeom>
            <a:avLst/>
            <a:gdLst>
              <a:gd name="connsiteX0" fmla="*/ 0 w 6858000"/>
              <a:gd name="connsiteY0" fmla="*/ 0 h 6858000"/>
              <a:gd name="connsiteX1" fmla="*/ 6858000 w 6858000"/>
              <a:gd name="connsiteY1" fmla="*/ 0 h 6858000"/>
              <a:gd name="connsiteX2" fmla="*/ 6858000 w 6858000"/>
              <a:gd name="connsiteY2" fmla="*/ 6858000 h 6858000"/>
              <a:gd name="connsiteX3" fmla="*/ 0 w 6858000"/>
              <a:gd name="connsiteY3" fmla="*/ 6858000 h 6858000"/>
              <a:gd name="connsiteX4" fmla="*/ 0 w 6858000"/>
              <a:gd name="connsiteY4" fmla="*/ 0 h 6858000"/>
              <a:gd name="connsiteX0" fmla="*/ 0 w 6858000"/>
              <a:gd name="connsiteY0" fmla="*/ 0 h 6858000"/>
              <a:gd name="connsiteX1" fmla="*/ 4862945 w 6858000"/>
              <a:gd name="connsiteY1" fmla="*/ 0 h 6858000"/>
              <a:gd name="connsiteX2" fmla="*/ 6858000 w 6858000"/>
              <a:gd name="connsiteY2" fmla="*/ 6858000 h 6858000"/>
              <a:gd name="connsiteX3" fmla="*/ 0 w 6858000"/>
              <a:gd name="connsiteY3" fmla="*/ 6858000 h 6858000"/>
              <a:gd name="connsiteX4" fmla="*/ 0 w 6858000"/>
              <a:gd name="connsiteY4" fmla="*/ 0 h 6858000"/>
              <a:gd name="connsiteX0" fmla="*/ 0 w 4862945"/>
              <a:gd name="connsiteY0" fmla="*/ 0 h 6874625"/>
              <a:gd name="connsiteX1" fmla="*/ 4862945 w 4862945"/>
              <a:gd name="connsiteY1" fmla="*/ 0 h 6874625"/>
              <a:gd name="connsiteX2" fmla="*/ 4846320 w 4862945"/>
              <a:gd name="connsiteY2" fmla="*/ 6874625 h 6874625"/>
              <a:gd name="connsiteX3" fmla="*/ 0 w 4862945"/>
              <a:gd name="connsiteY3" fmla="*/ 6858000 h 6874625"/>
              <a:gd name="connsiteX4" fmla="*/ 0 w 4862945"/>
              <a:gd name="connsiteY4" fmla="*/ 0 h 6874625"/>
              <a:gd name="connsiteX0" fmla="*/ 0 w 6130182"/>
              <a:gd name="connsiteY0" fmla="*/ 0 h 6874625"/>
              <a:gd name="connsiteX1" fmla="*/ 4862945 w 6130182"/>
              <a:gd name="connsiteY1" fmla="*/ 0 h 6874625"/>
              <a:gd name="connsiteX2" fmla="*/ 4846320 w 6130182"/>
              <a:gd name="connsiteY2" fmla="*/ 6874625 h 6874625"/>
              <a:gd name="connsiteX3" fmla="*/ 0 w 6130182"/>
              <a:gd name="connsiteY3" fmla="*/ 6858000 h 6874625"/>
              <a:gd name="connsiteX4" fmla="*/ 0 w 6130182"/>
              <a:gd name="connsiteY4" fmla="*/ 0 h 6874625"/>
              <a:gd name="connsiteX0" fmla="*/ 0 w 6248908"/>
              <a:gd name="connsiteY0" fmla="*/ 0 h 6874625"/>
              <a:gd name="connsiteX1" fmla="*/ 4862945 w 6248908"/>
              <a:gd name="connsiteY1" fmla="*/ 0 h 6874625"/>
              <a:gd name="connsiteX2" fmla="*/ 4846320 w 6248908"/>
              <a:gd name="connsiteY2" fmla="*/ 6874625 h 6874625"/>
              <a:gd name="connsiteX3" fmla="*/ 0 w 6248908"/>
              <a:gd name="connsiteY3" fmla="*/ 6858000 h 6874625"/>
              <a:gd name="connsiteX4" fmla="*/ 0 w 6248908"/>
              <a:gd name="connsiteY4" fmla="*/ 0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8908" h="6874625">
                <a:moveTo>
                  <a:pt x="0" y="0"/>
                </a:moveTo>
                <a:lnTo>
                  <a:pt x="4862945" y="0"/>
                </a:lnTo>
                <a:cubicBezTo>
                  <a:pt x="5356167" y="479368"/>
                  <a:pt x="7728066" y="3552305"/>
                  <a:pt x="4846320" y="6874625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C3BE6E7-8A11-8F4B-B8D2-E622A7A189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05008" y="2205037"/>
            <a:ext cx="4920343" cy="165576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3600" b="1">
                <a:solidFill>
                  <a:srgbClr val="001E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Your presentation title goes here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7644AD0-57F7-094F-A3A4-D5E46E4E56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05008" y="4099548"/>
            <a:ext cx="4920344" cy="6075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name(s)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F05423-983C-0F42-AD62-09CC5937E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300680"/>
            <a:ext cx="3152330" cy="607572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1B81A75D-6185-754B-94A9-530861CEF5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5008" y="1611477"/>
            <a:ext cx="2902358" cy="2952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 b="1" cap="all" spc="400" baseline="0">
                <a:solidFill>
                  <a:srgbClr val="D500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 b="1" spc="300">
                <a:solidFill>
                  <a:srgbClr val="D500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9" name="Picture 8" descr="color UIC logo">
            <a:extLst>
              <a:ext uri="{FF2B5EF4-FFF2-40B4-BE49-F238E27FC236}">
                <a16:creationId xmlns:a16="http://schemas.microsoft.com/office/drawing/2014/main" id="{CFA93E4F-6F26-3F4A-B98C-D14E3F97D5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5300680"/>
            <a:ext cx="3152330" cy="6075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766D111-EABD-934E-9606-C1FAEE903FAC}"/>
              </a:ext>
            </a:extLst>
          </p:cNvPr>
          <p:cNvSpPr txBox="1"/>
          <p:nvPr userDrawn="1"/>
        </p:nvSpPr>
        <p:spPr>
          <a:xfrm>
            <a:off x="2514600" y="-444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6103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F84B8C-FA91-C54A-BD6B-A1BC753E5B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67D8984-ADB0-3045-B90A-B42AE6A3D17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b="0" i="0"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D5E7C4-AA3A-714B-AB65-881F761FB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D1C8BA7-EEFD-584D-BDC5-F7B7AAD50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b="0" i="0">
              <a:latin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81D9BB0-FDB4-1643-A5BC-76B17B0E9E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15271" y="2289120"/>
            <a:ext cx="6402301" cy="165576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Your presentation title goes here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45D1793-C324-2F44-822B-E01A274F16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5242" y="1611477"/>
            <a:ext cx="2902358" cy="2952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800" b="1" cap="all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 b="1" spc="300">
                <a:solidFill>
                  <a:srgbClr val="D500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2BC1185-857F-BF4F-A097-153EFBDA80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35828" y="4195872"/>
            <a:ext cx="4920344" cy="60757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name(s)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D443CC-0BC6-3D4A-A896-85EAC5F85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50" y="5246523"/>
            <a:ext cx="876300" cy="876300"/>
          </a:xfrm>
          <a:prstGeom prst="rect">
            <a:avLst/>
          </a:prstGeom>
        </p:spPr>
      </p:pic>
      <p:pic>
        <p:nvPicPr>
          <p:cNvPr id="12" name="Picture 11" descr="Red UIC circle mark">
            <a:extLst>
              <a:ext uri="{FF2B5EF4-FFF2-40B4-BE49-F238E27FC236}">
                <a16:creationId xmlns:a16="http://schemas.microsoft.com/office/drawing/2014/main" id="{F19FAC25-A7F3-C24E-B4E9-8EC49C30E52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57850" y="5246523"/>
            <a:ext cx="8763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420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3">
    <p:bg>
      <p:bgPr>
        <a:solidFill>
          <a:srgbClr val="D50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35D4C-E2BA-FC41-B781-35F9710CC0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2705" y="2205037"/>
            <a:ext cx="5876785" cy="165576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Your presentation title goes here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14086E-82B4-ED47-AD55-AB40607C04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32705" y="4099548"/>
            <a:ext cx="5876784" cy="6075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name(s) here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0A15A9D-096D-4642-BCED-084CA3DB77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2705" y="4945868"/>
            <a:ext cx="2902358" cy="2952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 b="1" cap="all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 b="1" spc="300">
                <a:solidFill>
                  <a:srgbClr val="D500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33A904-EC83-5743-9E0B-7E8D3EF472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34" t="1686" r="76195" b="71329"/>
          <a:stretch/>
        </p:blipFill>
        <p:spPr>
          <a:xfrm>
            <a:off x="1650124" y="115614"/>
            <a:ext cx="1252234" cy="1850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278586-14BC-D246-91E3-D3363FB09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469" y="5865392"/>
            <a:ext cx="3091621" cy="595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28457E-57CF-E648-BAF2-42E9BED8C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34" t="1686" r="76195" b="71329"/>
          <a:stretch/>
        </p:blipFill>
        <p:spPr>
          <a:xfrm>
            <a:off x="1650124" y="115614"/>
            <a:ext cx="1252234" cy="1850675"/>
          </a:xfrm>
          <a:prstGeom prst="rect">
            <a:avLst/>
          </a:prstGeom>
        </p:spPr>
      </p:pic>
      <p:pic>
        <p:nvPicPr>
          <p:cNvPr id="9" name="Picture 8" descr="UIC logo">
            <a:extLst>
              <a:ext uri="{FF2B5EF4-FFF2-40B4-BE49-F238E27FC236}">
                <a16:creationId xmlns:a16="http://schemas.microsoft.com/office/drawing/2014/main" id="{46EDB8EA-EADE-B64F-8B29-2877668CCB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77469" y="5865392"/>
            <a:ext cx="3091621" cy="59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847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E95BB1C-7367-174E-86AC-B5EAD9C7E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427475"/>
            <a:ext cx="11048999" cy="81100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Slide Title</a:t>
            </a:r>
          </a:p>
        </p:txBody>
      </p:sp>
      <p:sp>
        <p:nvSpPr>
          <p:cNvPr id="12" name="Text Placeholder 2" descr="if picture or chart you must type your ADA compliant description here.">
            <a:extLst>
              <a:ext uri="{FF2B5EF4-FFF2-40B4-BE49-F238E27FC236}">
                <a16:creationId xmlns:a16="http://schemas.microsoft.com/office/drawing/2014/main" id="{13923FF0-91A2-FC4E-B343-37CB42E67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37126"/>
            <a:ext cx="11049000" cy="44907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F16DF5-01AC-754C-98B2-5EA64B833B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College/Department/Presentation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183711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64">
          <p15:clr>
            <a:srgbClr val="FBAE40"/>
          </p15:clr>
        </p15:guide>
        <p15:guide id="4" pos="3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90E12C6-DE4E-C36F-3EB5-CAEDD07C3DB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469858-33C6-317E-8459-AABB4D112BB0}"/>
              </a:ext>
            </a:extLst>
          </p:cNvPr>
          <p:cNvCxnSpPr>
            <a:cxnSpLocks/>
          </p:cNvCxnSpPr>
          <p:nvPr userDrawn="1"/>
        </p:nvCxnSpPr>
        <p:spPr>
          <a:xfrm>
            <a:off x="663387" y="1932021"/>
            <a:ext cx="104522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6138658-09ED-D615-347B-24CE81E1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5105"/>
            <a:ext cx="12192000" cy="1408176"/>
          </a:xfrm>
          <a:solidFill>
            <a:schemeClr val="bg1">
              <a:alpha val="69804"/>
            </a:schemeClr>
          </a:solidFill>
        </p:spPr>
        <p:txBody>
          <a:bodyPr lIns="457200" anchor="ctr"/>
          <a:lstStyle>
            <a:lvl1pPr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754AD40-0BDE-E122-B688-C59890B9B609}"/>
              </a:ext>
            </a:extLst>
          </p:cNvPr>
          <p:cNvCxnSpPr>
            <a:cxnSpLocks/>
          </p:cNvCxnSpPr>
          <p:nvPr userDrawn="1"/>
        </p:nvCxnSpPr>
        <p:spPr>
          <a:xfrm>
            <a:off x="663387" y="773781"/>
            <a:ext cx="104522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4895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8F257AB-AF45-934E-BFF1-AE4DC3D9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427475"/>
            <a:ext cx="11048999" cy="81100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Slide Title</a:t>
            </a:r>
          </a:p>
        </p:txBody>
      </p:sp>
      <p:sp>
        <p:nvSpPr>
          <p:cNvPr id="15" name="Text Placeholder 2" descr="if picture or chart you must type your ADA compliant description here.">
            <a:extLst>
              <a:ext uri="{FF2B5EF4-FFF2-40B4-BE49-F238E27FC236}">
                <a16:creationId xmlns:a16="http://schemas.microsoft.com/office/drawing/2014/main" id="{4F372C3B-4935-CC40-AD8B-F5A0EA68A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37126"/>
            <a:ext cx="5257800" cy="44907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2" descr="if picture or chart you must type your ADA compliant description here.">
            <a:extLst>
              <a:ext uri="{FF2B5EF4-FFF2-40B4-BE49-F238E27FC236}">
                <a16:creationId xmlns:a16="http://schemas.microsoft.com/office/drawing/2014/main" id="{9959763C-470E-8D47-8354-F06F0B2376C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88100" y="1437126"/>
            <a:ext cx="5257800" cy="44907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E7EF66-5690-E042-9372-0EEDCB01E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College/Department/Presentation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0442049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2F6C8-2EBB-C945-9D96-59D1AC7D5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 descr="if picture or chart you must type your ADA compliant description here.">
            <a:extLst>
              <a:ext uri="{FF2B5EF4-FFF2-40B4-BE49-F238E27FC236}">
                <a16:creationId xmlns:a16="http://schemas.microsoft.com/office/drawing/2014/main" id="{CBEFCDC9-0012-9940-B483-68070FCFA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37126"/>
            <a:ext cx="11049000" cy="44907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A52CA9-3359-964B-B846-8B297BC676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College/Department/Presentation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856998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FD562A-841F-164A-BD9C-341DA56A8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3D1445-9D6D-964A-AC7A-DE437353B5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College/Department/Presentation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22683538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70E8F9-5D9E-104F-82AD-62803F277A1F}"/>
              </a:ext>
            </a:extLst>
          </p:cNvPr>
          <p:cNvCxnSpPr/>
          <p:nvPr/>
        </p:nvCxnSpPr>
        <p:spPr>
          <a:xfrm>
            <a:off x="6096000" y="1030014"/>
            <a:ext cx="0" cy="4750676"/>
          </a:xfrm>
          <a:prstGeom prst="line">
            <a:avLst/>
          </a:prstGeom>
          <a:ln>
            <a:solidFill>
              <a:srgbClr val="D5003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152CFAA-0912-6041-857E-9E2DB17FF3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6811" y="1439648"/>
            <a:ext cx="4350773" cy="1228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rgbClr val="001E62"/>
                </a:solidFill>
              </a:defRPr>
            </a:lvl1pPr>
          </a:lstStyle>
          <a:p>
            <a:pPr lvl="0"/>
            <a:r>
              <a:rPr lang="en-US"/>
              <a:t>Headline goes here and here</a:t>
            </a:r>
          </a:p>
        </p:txBody>
      </p:sp>
      <p:sp>
        <p:nvSpPr>
          <p:cNvPr id="8" name="Content Placeholder 11" descr="if picture or chart you must type your ADA compliant description here.">
            <a:extLst>
              <a:ext uri="{FF2B5EF4-FFF2-40B4-BE49-F238E27FC236}">
                <a16:creationId xmlns:a16="http://schemas.microsoft.com/office/drawing/2014/main" id="{4534FDD0-98EB-0E4B-BA13-8EFEC697F5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26262" y="2759720"/>
            <a:ext cx="4351333" cy="291147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Picture Placeholder 4" descr=" you must type your ADA compliant description here.">
            <a:extLst>
              <a:ext uri="{FF2B5EF4-FFF2-40B4-BE49-F238E27FC236}">
                <a16:creationId xmlns:a16="http://schemas.microsoft.com/office/drawing/2014/main" id="{2AE6B37B-7A9E-AC4A-8603-521DF936A0C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996585"/>
            <a:ext cx="4838700" cy="4864830"/>
          </a:xfrm>
          <a:custGeom>
            <a:avLst/>
            <a:gdLst>
              <a:gd name="connsiteX0" fmla="*/ 2686415 w 5372830"/>
              <a:gd name="connsiteY0" fmla="*/ 0 h 5372830"/>
              <a:gd name="connsiteX1" fmla="*/ 5372830 w 5372830"/>
              <a:gd name="connsiteY1" fmla="*/ 2686415 h 5372830"/>
              <a:gd name="connsiteX2" fmla="*/ 2686415 w 5372830"/>
              <a:gd name="connsiteY2" fmla="*/ 5372830 h 5372830"/>
              <a:gd name="connsiteX3" fmla="*/ 0 w 5372830"/>
              <a:gd name="connsiteY3" fmla="*/ 2686415 h 5372830"/>
              <a:gd name="connsiteX4" fmla="*/ 2686415 w 5372830"/>
              <a:gd name="connsiteY4" fmla="*/ 0 h 537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2830" h="5372830">
                <a:moveTo>
                  <a:pt x="2686415" y="0"/>
                </a:moveTo>
                <a:cubicBezTo>
                  <a:pt x="4170081" y="0"/>
                  <a:pt x="5372830" y="1202749"/>
                  <a:pt x="5372830" y="2686415"/>
                </a:cubicBezTo>
                <a:cubicBezTo>
                  <a:pt x="5372830" y="4170081"/>
                  <a:pt x="4170081" y="5372830"/>
                  <a:pt x="2686415" y="5372830"/>
                </a:cubicBezTo>
                <a:cubicBezTo>
                  <a:pt x="1202749" y="5372830"/>
                  <a:pt x="0" y="4170081"/>
                  <a:pt x="0" y="2686415"/>
                </a:cubicBezTo>
                <a:cubicBezTo>
                  <a:pt x="0" y="1202749"/>
                  <a:pt x="1202749" y="0"/>
                  <a:pt x="2686415" y="0"/>
                </a:cubicBezTo>
                <a:close/>
              </a:path>
            </a:pathLst>
          </a:custGeom>
          <a:pattFill prst="pct20">
            <a:fgClr>
              <a:srgbClr val="D5003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03B19A-E5F1-7849-87E8-BC837A98B735}"/>
              </a:ext>
            </a:extLst>
          </p:cNvPr>
          <p:cNvCxnSpPr/>
          <p:nvPr userDrawn="1"/>
        </p:nvCxnSpPr>
        <p:spPr>
          <a:xfrm>
            <a:off x="6096000" y="1030014"/>
            <a:ext cx="0" cy="4750676"/>
          </a:xfrm>
          <a:prstGeom prst="line">
            <a:avLst/>
          </a:prstGeom>
          <a:ln>
            <a:solidFill>
              <a:srgbClr val="D5003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AA305B-15BF-6C42-8F96-6626A688DEA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College/Department/Presentation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41948583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68475C8-B220-2F40-8250-A8DABF108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2" r="80192" b="1"/>
          <a:stretch/>
        </p:blipFill>
        <p:spPr>
          <a:xfrm>
            <a:off x="0" y="1"/>
            <a:ext cx="2414954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E3E459-9CC3-0140-8DAD-816081458959}"/>
              </a:ext>
            </a:extLst>
          </p:cNvPr>
          <p:cNvSpPr/>
          <p:nvPr userDrawn="1"/>
        </p:nvSpPr>
        <p:spPr>
          <a:xfrm>
            <a:off x="196645" y="6439768"/>
            <a:ext cx="30480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F14035-00BE-DA4B-8DEA-5CF7088969E9}"/>
              </a:ext>
            </a:extLst>
          </p:cNvPr>
          <p:cNvSpPr txBox="1"/>
          <p:nvPr userDrawn="1"/>
        </p:nvSpPr>
        <p:spPr>
          <a:xfrm>
            <a:off x="157317" y="6409911"/>
            <a:ext cx="601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165C24F-D5A7-7547-9DA1-2768CBD8B2AD}" type="slidenum">
              <a:rPr lang="en-US" sz="14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DD3743E-57E4-804E-B8B7-FE965FD080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37229" y="1439648"/>
            <a:ext cx="5948313" cy="1228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rgbClr val="001E62"/>
                </a:solidFill>
              </a:defRPr>
            </a:lvl1pPr>
          </a:lstStyle>
          <a:p>
            <a:pPr lvl="0"/>
            <a:r>
              <a:rPr lang="en-US"/>
              <a:t>Headline goes here and here</a:t>
            </a:r>
          </a:p>
        </p:txBody>
      </p:sp>
      <p:sp>
        <p:nvSpPr>
          <p:cNvPr id="11" name="Content Placeholder 11" descr="if picture or chart you must type your ADA compliant description here.">
            <a:extLst>
              <a:ext uri="{FF2B5EF4-FFF2-40B4-BE49-F238E27FC236}">
                <a16:creationId xmlns:a16="http://schemas.microsoft.com/office/drawing/2014/main" id="{8CD0619C-95A7-664C-8775-F34BF89EE6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37230" y="2759720"/>
            <a:ext cx="5948312" cy="316974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Picture Placeholder 9" descr="you must type your ADA compliant description here.">
            <a:extLst>
              <a:ext uri="{FF2B5EF4-FFF2-40B4-BE49-F238E27FC236}">
                <a16:creationId xmlns:a16="http://schemas.microsoft.com/office/drawing/2014/main" id="{F74CC7FA-159A-A245-AC24-50F9BEA243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9435" y="1439648"/>
            <a:ext cx="3859565" cy="3970552"/>
          </a:xfrm>
          <a:custGeom>
            <a:avLst/>
            <a:gdLst>
              <a:gd name="connsiteX0" fmla="*/ 0 w 3181350"/>
              <a:gd name="connsiteY0" fmla="*/ 0 h 3181350"/>
              <a:gd name="connsiteX1" fmla="*/ 3181350 w 3181350"/>
              <a:gd name="connsiteY1" fmla="*/ 0 h 3181350"/>
              <a:gd name="connsiteX2" fmla="*/ 3181350 w 3181350"/>
              <a:gd name="connsiteY2" fmla="*/ 3181350 h 3181350"/>
              <a:gd name="connsiteX3" fmla="*/ 0 w 3181350"/>
              <a:gd name="connsiteY3" fmla="*/ 318135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1350" h="3181350">
                <a:moveTo>
                  <a:pt x="0" y="0"/>
                </a:moveTo>
                <a:lnTo>
                  <a:pt x="3181350" y="0"/>
                </a:lnTo>
                <a:lnTo>
                  <a:pt x="3181350" y="3181350"/>
                </a:lnTo>
                <a:lnTo>
                  <a:pt x="0" y="31813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20A646-7949-4A45-83F2-C982BA44660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637229" y="6419410"/>
            <a:ext cx="4114800" cy="365125"/>
          </a:xfrm>
        </p:spPr>
        <p:txBody>
          <a:bodyPr/>
          <a:lstStyle/>
          <a:p>
            <a:r>
              <a:rPr lang="en-US"/>
              <a:t>College/Department/Presentation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17702573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09CDF7-6D7C-E843-B704-0D26734AE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5897" r="80192"/>
          <a:stretch/>
        </p:blipFill>
        <p:spPr>
          <a:xfrm>
            <a:off x="9097108" y="3791960"/>
            <a:ext cx="2414954" cy="2338753"/>
          </a:xfrm>
          <a:prstGeom prst="rect">
            <a:avLst/>
          </a:prstGeom>
        </p:spPr>
      </p:pic>
      <p:sp>
        <p:nvSpPr>
          <p:cNvPr id="9" name="Picture Placeholder 8" descr=" you must type your ADA compliant description here.">
            <a:extLst>
              <a:ext uri="{FF2B5EF4-FFF2-40B4-BE49-F238E27FC236}">
                <a16:creationId xmlns:a16="http://schemas.microsoft.com/office/drawing/2014/main" id="{821B9663-D2FB-0A47-B820-68385720A8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62702" y="1437125"/>
            <a:ext cx="4679887" cy="4218683"/>
          </a:xfrm>
          <a:prstGeom prst="rect">
            <a:avLst/>
          </a:prstGeom>
          <a:pattFill prst="pct20">
            <a:fgClr>
              <a:srgbClr val="D5003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CF2F6AE-C3BD-8C44-BCE8-28FA6E402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427475"/>
            <a:ext cx="11048999" cy="81100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Slide Title</a:t>
            </a:r>
          </a:p>
        </p:txBody>
      </p:sp>
      <p:sp>
        <p:nvSpPr>
          <p:cNvPr id="12" name="Text Placeholder 2" descr="if picture or chart you must type your ADA compliant description here.">
            <a:extLst>
              <a:ext uri="{FF2B5EF4-FFF2-40B4-BE49-F238E27FC236}">
                <a16:creationId xmlns:a16="http://schemas.microsoft.com/office/drawing/2014/main" id="{DA79375B-0A10-644E-AB71-8BC27B044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37126"/>
            <a:ext cx="5524500" cy="44907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3339FA9-D484-2141-9711-92A12FFDC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College/Department/Presentation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9860761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D96AAD-EBAE-3C45-9A74-FE321ADD86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76" t="88158" r="80191" b="1"/>
          <a:stretch/>
        </p:blipFill>
        <p:spPr>
          <a:xfrm rot="5400000">
            <a:off x="11507447" y="2192742"/>
            <a:ext cx="613620" cy="8120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1B2469-2EB4-F84E-A129-5FBD41497F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76" t="88158" r="80191" b="1"/>
          <a:stretch/>
        </p:blipFill>
        <p:spPr>
          <a:xfrm rot="5400000">
            <a:off x="117451" y="2192743"/>
            <a:ext cx="613620" cy="81204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3063953-EAE8-4743-B6C7-C20C322B3A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579" y="430105"/>
            <a:ext cx="11035861" cy="766989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CA3B2DB-E136-9F42-8824-29B39C9C73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70106" y="4108974"/>
            <a:ext cx="2608263" cy="43815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baseline="0">
                <a:solidFill>
                  <a:schemeClr val="accent2"/>
                </a:solidFill>
              </a:defRPr>
            </a:lvl1pPr>
          </a:lstStyle>
          <a:p>
            <a:pPr algn="ctr"/>
            <a:r>
              <a:rPr lang="en-US" b="1">
                <a:solidFill>
                  <a:srgbClr val="001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Caption goes here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17F8106A-D2FC-2D47-99D6-D88B0EE4E5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1932" y="4108974"/>
            <a:ext cx="2608263" cy="4381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1">
                <a:solidFill>
                  <a:srgbClr val="001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Caption goes here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AB39890F-DEC5-6E46-8FE0-5701F842F9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5986" y="4108974"/>
            <a:ext cx="2608263" cy="43815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baseline="0">
                <a:solidFill>
                  <a:schemeClr val="accent2"/>
                </a:solidFill>
              </a:defRPr>
            </a:lvl1pPr>
          </a:lstStyle>
          <a:p>
            <a:pPr algn="ctr"/>
            <a:r>
              <a:rPr lang="en-US" b="1">
                <a:solidFill>
                  <a:srgbClr val="001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Caption goes here</a:t>
            </a:r>
          </a:p>
        </p:txBody>
      </p:sp>
      <p:sp>
        <p:nvSpPr>
          <p:cNvPr id="20" name="Picture Placeholder 4" descr=" you must type your ADA compliant description here.">
            <a:extLst>
              <a:ext uri="{FF2B5EF4-FFF2-40B4-BE49-F238E27FC236}">
                <a16:creationId xmlns:a16="http://schemas.microsoft.com/office/drawing/2014/main" id="{0DA7729A-D4ED-284D-9571-BE3BCD72FD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94112" y="1294401"/>
            <a:ext cx="2629795" cy="2608727"/>
          </a:xfrm>
          <a:custGeom>
            <a:avLst/>
            <a:gdLst>
              <a:gd name="connsiteX0" fmla="*/ 2686415 w 5372830"/>
              <a:gd name="connsiteY0" fmla="*/ 0 h 5372830"/>
              <a:gd name="connsiteX1" fmla="*/ 5372830 w 5372830"/>
              <a:gd name="connsiteY1" fmla="*/ 2686415 h 5372830"/>
              <a:gd name="connsiteX2" fmla="*/ 2686415 w 5372830"/>
              <a:gd name="connsiteY2" fmla="*/ 5372830 h 5372830"/>
              <a:gd name="connsiteX3" fmla="*/ 0 w 5372830"/>
              <a:gd name="connsiteY3" fmla="*/ 2686415 h 5372830"/>
              <a:gd name="connsiteX4" fmla="*/ 2686415 w 5372830"/>
              <a:gd name="connsiteY4" fmla="*/ 0 h 537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2830" h="5372830">
                <a:moveTo>
                  <a:pt x="2686415" y="0"/>
                </a:moveTo>
                <a:cubicBezTo>
                  <a:pt x="4170081" y="0"/>
                  <a:pt x="5372830" y="1202749"/>
                  <a:pt x="5372830" y="2686415"/>
                </a:cubicBezTo>
                <a:cubicBezTo>
                  <a:pt x="5372830" y="4170081"/>
                  <a:pt x="4170081" y="5372830"/>
                  <a:pt x="2686415" y="5372830"/>
                </a:cubicBezTo>
                <a:cubicBezTo>
                  <a:pt x="1202749" y="5372830"/>
                  <a:pt x="0" y="4170081"/>
                  <a:pt x="0" y="2686415"/>
                </a:cubicBezTo>
                <a:cubicBezTo>
                  <a:pt x="0" y="1202749"/>
                  <a:pt x="1202749" y="0"/>
                  <a:pt x="2686415" y="0"/>
                </a:cubicBezTo>
                <a:close/>
              </a:path>
            </a:pathLst>
          </a:custGeom>
          <a:pattFill prst="pct20">
            <a:fgClr>
              <a:srgbClr val="D5003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id-ID"/>
              <a:t>Click to add photo</a:t>
            </a:r>
          </a:p>
        </p:txBody>
      </p:sp>
      <p:sp>
        <p:nvSpPr>
          <p:cNvPr id="21" name="Picture Placeholder 4" descr="you must type your ADA compliant description here.">
            <a:extLst>
              <a:ext uri="{FF2B5EF4-FFF2-40B4-BE49-F238E27FC236}">
                <a16:creationId xmlns:a16="http://schemas.microsoft.com/office/drawing/2014/main" id="{AC3DB5E5-FC54-CA41-88A0-0AA6CAECA36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468093" y="1294401"/>
            <a:ext cx="2629795" cy="2608727"/>
          </a:xfrm>
          <a:custGeom>
            <a:avLst/>
            <a:gdLst>
              <a:gd name="connsiteX0" fmla="*/ 2686415 w 5372830"/>
              <a:gd name="connsiteY0" fmla="*/ 0 h 5372830"/>
              <a:gd name="connsiteX1" fmla="*/ 5372830 w 5372830"/>
              <a:gd name="connsiteY1" fmla="*/ 2686415 h 5372830"/>
              <a:gd name="connsiteX2" fmla="*/ 2686415 w 5372830"/>
              <a:gd name="connsiteY2" fmla="*/ 5372830 h 5372830"/>
              <a:gd name="connsiteX3" fmla="*/ 0 w 5372830"/>
              <a:gd name="connsiteY3" fmla="*/ 2686415 h 5372830"/>
              <a:gd name="connsiteX4" fmla="*/ 2686415 w 5372830"/>
              <a:gd name="connsiteY4" fmla="*/ 0 h 537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2830" h="5372830">
                <a:moveTo>
                  <a:pt x="2686415" y="0"/>
                </a:moveTo>
                <a:cubicBezTo>
                  <a:pt x="4170081" y="0"/>
                  <a:pt x="5372830" y="1202749"/>
                  <a:pt x="5372830" y="2686415"/>
                </a:cubicBezTo>
                <a:cubicBezTo>
                  <a:pt x="5372830" y="4170081"/>
                  <a:pt x="4170081" y="5372830"/>
                  <a:pt x="2686415" y="5372830"/>
                </a:cubicBezTo>
                <a:cubicBezTo>
                  <a:pt x="1202749" y="5372830"/>
                  <a:pt x="0" y="4170081"/>
                  <a:pt x="0" y="2686415"/>
                </a:cubicBezTo>
                <a:cubicBezTo>
                  <a:pt x="0" y="1202749"/>
                  <a:pt x="1202749" y="0"/>
                  <a:pt x="2686415" y="0"/>
                </a:cubicBezTo>
                <a:close/>
              </a:path>
            </a:pathLst>
          </a:custGeom>
          <a:pattFill prst="pct20">
            <a:fgClr>
              <a:srgbClr val="D5003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id-ID"/>
              <a:t>Click to add photo</a:t>
            </a:r>
          </a:p>
        </p:txBody>
      </p:sp>
      <p:sp>
        <p:nvSpPr>
          <p:cNvPr id="22" name="Picture Placeholder 4" descr=" you must type your ADA compliant description here.">
            <a:extLst>
              <a:ext uri="{FF2B5EF4-FFF2-40B4-BE49-F238E27FC236}">
                <a16:creationId xmlns:a16="http://schemas.microsoft.com/office/drawing/2014/main" id="{8731F2BB-6641-754F-8594-AC40F886ED3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60678" y="1294401"/>
            <a:ext cx="2629795" cy="2608727"/>
          </a:xfrm>
          <a:custGeom>
            <a:avLst/>
            <a:gdLst>
              <a:gd name="connsiteX0" fmla="*/ 2686415 w 5372830"/>
              <a:gd name="connsiteY0" fmla="*/ 0 h 5372830"/>
              <a:gd name="connsiteX1" fmla="*/ 5372830 w 5372830"/>
              <a:gd name="connsiteY1" fmla="*/ 2686415 h 5372830"/>
              <a:gd name="connsiteX2" fmla="*/ 2686415 w 5372830"/>
              <a:gd name="connsiteY2" fmla="*/ 5372830 h 5372830"/>
              <a:gd name="connsiteX3" fmla="*/ 0 w 5372830"/>
              <a:gd name="connsiteY3" fmla="*/ 2686415 h 5372830"/>
              <a:gd name="connsiteX4" fmla="*/ 2686415 w 5372830"/>
              <a:gd name="connsiteY4" fmla="*/ 0 h 537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2830" h="5372830">
                <a:moveTo>
                  <a:pt x="2686415" y="0"/>
                </a:moveTo>
                <a:cubicBezTo>
                  <a:pt x="4170081" y="0"/>
                  <a:pt x="5372830" y="1202749"/>
                  <a:pt x="5372830" y="2686415"/>
                </a:cubicBezTo>
                <a:cubicBezTo>
                  <a:pt x="5372830" y="4170081"/>
                  <a:pt x="4170081" y="5372830"/>
                  <a:pt x="2686415" y="5372830"/>
                </a:cubicBezTo>
                <a:cubicBezTo>
                  <a:pt x="1202749" y="5372830"/>
                  <a:pt x="0" y="4170081"/>
                  <a:pt x="0" y="2686415"/>
                </a:cubicBezTo>
                <a:cubicBezTo>
                  <a:pt x="0" y="1202749"/>
                  <a:pt x="1202749" y="0"/>
                  <a:pt x="2686415" y="0"/>
                </a:cubicBezTo>
                <a:close/>
              </a:path>
            </a:pathLst>
          </a:custGeom>
          <a:pattFill prst="pct20">
            <a:fgClr>
              <a:srgbClr val="D5003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id-ID"/>
              <a:t>Click to add photo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49B61A-EC0D-074E-9EC9-5BF7523BC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776" t="88158" r="80191" b="1"/>
          <a:stretch/>
        </p:blipFill>
        <p:spPr>
          <a:xfrm rot="5400000">
            <a:off x="11507447" y="2192742"/>
            <a:ext cx="613620" cy="8120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C460373-17B6-0F45-9FB4-204627AF6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776" t="88158" r="80191" b="1"/>
          <a:stretch/>
        </p:blipFill>
        <p:spPr>
          <a:xfrm rot="5400000">
            <a:off x="117451" y="2192743"/>
            <a:ext cx="613620" cy="812045"/>
          </a:xfrm>
          <a:prstGeom prst="rect">
            <a:avLst/>
          </a:prstGeom>
        </p:spPr>
      </p:pic>
      <p:sp>
        <p:nvSpPr>
          <p:cNvPr id="24" name="Content Placeholder 2" descr="if picture or chart you must type your ADA compliant description here.">
            <a:extLst>
              <a:ext uri="{FF2B5EF4-FFF2-40B4-BE49-F238E27FC236}">
                <a16:creationId xmlns:a16="http://schemas.microsoft.com/office/drawing/2014/main" id="{75FFE1F8-E876-AF49-AF89-78C4F144D4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5644" y="4752970"/>
            <a:ext cx="2626658" cy="17145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lnSpc>
                <a:spcPct val="100000"/>
              </a:lnSpc>
              <a:defRPr lang="en-US" sz="1600" b="0" i="0" smtClean="0">
                <a:effectLst/>
                <a:latin typeface="Arial" panose="020B0604020202020204" pitchFamily="34" charset="0"/>
              </a:defRPr>
            </a:lvl1pPr>
            <a:lvl2pPr>
              <a:lnSpc>
                <a:spcPct val="100000"/>
              </a:lnSpc>
              <a:buClr>
                <a:srgbClr val="001E62"/>
              </a:buClr>
              <a:defRPr/>
            </a:lvl2pPr>
            <a:lvl3pPr marL="1030288" indent="-115888">
              <a:lnSpc>
                <a:spcPct val="100000"/>
              </a:lnSpc>
              <a:buClr>
                <a:srgbClr val="001E62"/>
              </a:buClr>
              <a:tabLst/>
              <a:defRPr/>
            </a:lvl3pPr>
            <a:lvl4pPr marL="1485900" indent="-114300">
              <a:lnSpc>
                <a:spcPct val="100000"/>
              </a:lnSpc>
              <a:buClr>
                <a:srgbClr val="001E62"/>
              </a:buClr>
              <a:tabLst/>
              <a:defRPr sz="1200">
                <a:solidFill>
                  <a:schemeClr val="tx1"/>
                </a:solidFill>
              </a:defRPr>
            </a:lvl4pPr>
            <a:lvl5pPr marL="1952625" indent="-123825">
              <a:lnSpc>
                <a:spcPct val="100000"/>
              </a:lnSpc>
              <a:buClr>
                <a:srgbClr val="001E62"/>
              </a:buClr>
              <a:tabLst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</a:t>
            </a:r>
            <a:endParaRPr lang="en-US"/>
          </a:p>
        </p:txBody>
      </p:sp>
      <p:sp>
        <p:nvSpPr>
          <p:cNvPr id="25" name="Content Placeholder 2" descr="if picture or chart you must type your ADA compliant description here.">
            <a:extLst>
              <a:ext uri="{FF2B5EF4-FFF2-40B4-BE49-F238E27FC236}">
                <a16:creationId xmlns:a16="http://schemas.microsoft.com/office/drawing/2014/main" id="{5DF30A05-AE50-F741-836C-FF7CA9FE4CD9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760544" y="4752970"/>
            <a:ext cx="2626658" cy="17145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lnSpc>
                <a:spcPct val="100000"/>
              </a:lnSpc>
              <a:defRPr lang="en-US" sz="1600" b="0" i="0" smtClean="0">
                <a:effectLst/>
                <a:latin typeface="Arial" panose="020B0604020202020204" pitchFamily="34" charset="0"/>
              </a:defRPr>
            </a:lvl1pPr>
            <a:lvl2pPr>
              <a:lnSpc>
                <a:spcPct val="100000"/>
              </a:lnSpc>
              <a:buClr>
                <a:srgbClr val="001E62"/>
              </a:buClr>
              <a:defRPr/>
            </a:lvl2pPr>
            <a:lvl3pPr marL="1030288" indent="-115888">
              <a:lnSpc>
                <a:spcPct val="100000"/>
              </a:lnSpc>
              <a:buClr>
                <a:srgbClr val="001E62"/>
              </a:buClr>
              <a:tabLst/>
              <a:defRPr/>
            </a:lvl3pPr>
            <a:lvl4pPr marL="1485900" indent="-114300">
              <a:lnSpc>
                <a:spcPct val="100000"/>
              </a:lnSpc>
              <a:buClr>
                <a:srgbClr val="001E62"/>
              </a:buClr>
              <a:tabLst/>
              <a:defRPr sz="1200">
                <a:solidFill>
                  <a:schemeClr val="tx1"/>
                </a:solidFill>
              </a:defRPr>
            </a:lvl4pPr>
            <a:lvl5pPr marL="1952625" indent="-123825">
              <a:lnSpc>
                <a:spcPct val="100000"/>
              </a:lnSpc>
              <a:buClr>
                <a:srgbClr val="001E62"/>
              </a:buClr>
              <a:tabLst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</a:t>
            </a:r>
            <a:endParaRPr lang="en-US"/>
          </a:p>
        </p:txBody>
      </p:sp>
      <p:sp>
        <p:nvSpPr>
          <p:cNvPr id="26" name="Content Placeholder 2" descr="if picture or chart you must type your ADA compliant description here.">
            <a:extLst>
              <a:ext uri="{FF2B5EF4-FFF2-40B4-BE49-F238E27FC236}">
                <a16:creationId xmlns:a16="http://schemas.microsoft.com/office/drawing/2014/main" id="{8C8A6EEC-8002-B04B-AFBA-7676415749B9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8456244" y="4752970"/>
            <a:ext cx="2626658" cy="17145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lnSpc>
                <a:spcPct val="100000"/>
              </a:lnSpc>
              <a:defRPr lang="en-US" sz="1600" b="0" i="0" smtClean="0">
                <a:effectLst/>
                <a:latin typeface="Arial" panose="020B0604020202020204" pitchFamily="34" charset="0"/>
              </a:defRPr>
            </a:lvl1pPr>
            <a:lvl2pPr>
              <a:lnSpc>
                <a:spcPct val="100000"/>
              </a:lnSpc>
              <a:buClr>
                <a:srgbClr val="001E62"/>
              </a:buClr>
              <a:defRPr/>
            </a:lvl2pPr>
            <a:lvl3pPr marL="1030288" indent="-115888">
              <a:lnSpc>
                <a:spcPct val="100000"/>
              </a:lnSpc>
              <a:buClr>
                <a:srgbClr val="001E62"/>
              </a:buClr>
              <a:tabLst/>
              <a:defRPr/>
            </a:lvl3pPr>
            <a:lvl4pPr marL="1485900" indent="-114300">
              <a:lnSpc>
                <a:spcPct val="100000"/>
              </a:lnSpc>
              <a:buClr>
                <a:srgbClr val="001E62"/>
              </a:buClr>
              <a:tabLst/>
              <a:defRPr sz="1200">
                <a:solidFill>
                  <a:schemeClr val="tx1"/>
                </a:solidFill>
              </a:defRPr>
            </a:lvl4pPr>
            <a:lvl5pPr marL="1952625" indent="-123825">
              <a:lnSpc>
                <a:spcPct val="100000"/>
              </a:lnSpc>
              <a:buClr>
                <a:srgbClr val="001E62"/>
              </a:buClr>
              <a:tabLst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</a:t>
            </a: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E77721-8DDD-CD44-88F4-DABDABC2E01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College/Department/Presentation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2058388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you must type your ADA compliant description here.">
            <a:extLst>
              <a:ext uri="{FF2B5EF4-FFF2-40B4-BE49-F238E27FC236}">
                <a16:creationId xmlns:a16="http://schemas.microsoft.com/office/drawing/2014/main" id="{D59D45DC-DD11-2B43-BCCA-0080D714F9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437126"/>
            <a:ext cx="5524500" cy="4050861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to add picture</a:t>
            </a:r>
          </a:p>
        </p:txBody>
      </p:sp>
      <p:sp>
        <p:nvSpPr>
          <p:cNvPr id="13" name="Text Placeholder 2" descr="if picture or chart you must type your ADA compliant description here.">
            <a:extLst>
              <a:ext uri="{FF2B5EF4-FFF2-40B4-BE49-F238E27FC236}">
                <a16:creationId xmlns:a16="http://schemas.microsoft.com/office/drawing/2014/main" id="{C9E570CE-B5C1-B148-9C81-45F137959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37126"/>
            <a:ext cx="5054600" cy="44907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81760B-E6B6-E948-9991-95ED7BC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851C9981-623A-2D46-88F7-7E89F2C9A50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1499" y="6419410"/>
            <a:ext cx="4114800" cy="365125"/>
          </a:xfrm>
        </p:spPr>
        <p:txBody>
          <a:bodyPr/>
          <a:lstStyle/>
          <a:p>
            <a:r>
              <a:rPr lang="en-US"/>
              <a:t>College/Department/Presentation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40884088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 descr="you must type your ADA compliant description here.">
            <a:extLst>
              <a:ext uri="{FF2B5EF4-FFF2-40B4-BE49-F238E27FC236}">
                <a16:creationId xmlns:a16="http://schemas.microsoft.com/office/drawing/2014/main" id="{A54390B8-F5A6-DC4C-95B7-DC0760C0D9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27950" y="427475"/>
            <a:ext cx="3892550" cy="2566047"/>
          </a:xfrm>
          <a:prstGeom prst="rect">
            <a:avLst/>
          </a:prstGeom>
          <a:pattFill prst="pct20">
            <a:fgClr>
              <a:srgbClr val="D5003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1" descr="if picture or chart ADA compliant description here.">
            <a:extLst>
              <a:ext uri="{FF2B5EF4-FFF2-40B4-BE49-F238E27FC236}">
                <a16:creationId xmlns:a16="http://schemas.microsoft.com/office/drawing/2014/main" id="{B8FF2F8D-D4EF-6049-A031-899F44F0E3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27950" y="3293224"/>
            <a:ext cx="3892550" cy="2566047"/>
          </a:xfrm>
          <a:prstGeom prst="rect">
            <a:avLst/>
          </a:prstGeom>
          <a:pattFill prst="pct20">
            <a:fgClr>
              <a:srgbClr val="D5003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A2A977-0915-D942-8D9B-557EB78D81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427475"/>
            <a:ext cx="6642100" cy="8110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Slide Title</a:t>
            </a:r>
          </a:p>
        </p:txBody>
      </p:sp>
      <p:sp>
        <p:nvSpPr>
          <p:cNvPr id="16" name="Text Placeholder 2" descr="if picture or chart you must type your ADA compliant description here.">
            <a:extLst>
              <a:ext uri="{FF2B5EF4-FFF2-40B4-BE49-F238E27FC236}">
                <a16:creationId xmlns:a16="http://schemas.microsoft.com/office/drawing/2014/main" id="{0EF65F6D-A292-1047-808C-B11F4A287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37126"/>
            <a:ext cx="6642100" cy="44907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CE80CA-7BF4-554F-846B-768483360BC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College/Department/Presentation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22038477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 descr="you must type your ADA compliant description here.">
            <a:extLst>
              <a:ext uri="{FF2B5EF4-FFF2-40B4-BE49-F238E27FC236}">
                <a16:creationId xmlns:a16="http://schemas.microsoft.com/office/drawing/2014/main" id="{45AF2651-3E17-AA4E-9587-82202DB57A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1500" y="1196599"/>
            <a:ext cx="11049000" cy="3157474"/>
          </a:xfrm>
          <a:prstGeom prst="rect">
            <a:avLst/>
          </a:prstGeom>
          <a:pattFill prst="pct20">
            <a:fgClr>
              <a:srgbClr val="D5003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E70F768-77C3-C24C-A38F-BE1E1E8A4E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429610"/>
            <a:ext cx="5980129" cy="766989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/>
              <a:t>Slide Title</a:t>
            </a:r>
          </a:p>
        </p:txBody>
      </p:sp>
      <p:sp>
        <p:nvSpPr>
          <p:cNvPr id="12" name="Content Placeholder 2" descr="if picture or chart you must type your ADA compliant description here.">
            <a:extLst>
              <a:ext uri="{FF2B5EF4-FFF2-40B4-BE49-F238E27FC236}">
                <a16:creationId xmlns:a16="http://schemas.microsoft.com/office/drawing/2014/main" id="{43387113-3CA6-3242-ACA0-2304DF785AF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1500" y="4654550"/>
            <a:ext cx="6196944" cy="160655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b="0" i="0" smtClean="0">
                <a:effectLst/>
                <a:latin typeface="Arial" panose="020B0604020202020204" pitchFamily="34" charset="0"/>
              </a:defRPr>
            </a:lvl1pPr>
            <a:lvl2pPr>
              <a:lnSpc>
                <a:spcPct val="100000"/>
              </a:lnSpc>
              <a:buClr>
                <a:srgbClr val="001E62"/>
              </a:buClr>
              <a:defRPr/>
            </a:lvl2pPr>
            <a:lvl3pPr marL="1030288" indent="-115888">
              <a:lnSpc>
                <a:spcPct val="100000"/>
              </a:lnSpc>
              <a:buClr>
                <a:srgbClr val="001E62"/>
              </a:buClr>
              <a:tabLst/>
              <a:defRPr/>
            </a:lvl3pPr>
            <a:lvl4pPr marL="1485900" indent="-114300">
              <a:lnSpc>
                <a:spcPct val="100000"/>
              </a:lnSpc>
              <a:buClr>
                <a:srgbClr val="001E62"/>
              </a:buClr>
              <a:tabLst/>
              <a:defRPr sz="1200">
                <a:solidFill>
                  <a:schemeClr val="tx1"/>
                </a:solidFill>
              </a:defRPr>
            </a:lvl4pPr>
            <a:lvl5pPr marL="1952625" indent="-123825">
              <a:lnSpc>
                <a:spcPct val="100000"/>
              </a:lnSpc>
              <a:buClr>
                <a:srgbClr val="001E62"/>
              </a:buClr>
              <a:tabLst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 dolore magna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Ut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ad minim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exercitation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nisi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commodo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F7ABE-10AB-4E4D-AC47-355D922C8F7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College/Department/Presentation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639625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AD6C-58E8-B56B-36F7-E531C8A5C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72399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585415-ECAB-7749-9438-98667466F0EE}"/>
              </a:ext>
            </a:extLst>
          </p:cNvPr>
          <p:cNvSpPr/>
          <p:nvPr/>
        </p:nvSpPr>
        <p:spPr>
          <a:xfrm>
            <a:off x="-1" y="0"/>
            <a:ext cx="4249271" cy="6858000"/>
          </a:xfrm>
          <a:prstGeom prst="rect">
            <a:avLst/>
          </a:prstGeom>
          <a:solidFill>
            <a:srgbClr val="001E6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001E62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5B460D-E86D-3A4C-92BA-4EDF763DF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4249271" cy="6858000"/>
          </a:xfrm>
          <a:prstGeom prst="rect">
            <a:avLst/>
          </a:prstGeom>
          <a:solidFill>
            <a:srgbClr val="001E6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3367FE-A03A-0D4B-8464-6EA90E8DA4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62" t="77592" r="78736"/>
          <a:stretch/>
        </p:blipFill>
        <p:spPr>
          <a:xfrm rot="10800000">
            <a:off x="571500" y="-737549"/>
            <a:ext cx="500083" cy="1536790"/>
          </a:xfrm>
          <a:prstGeom prst="rect">
            <a:avLst/>
          </a:prstGeom>
        </p:spPr>
      </p:pic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A239BCF8-7759-3A41-A514-3A4A72C6F9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9420" y="3622452"/>
            <a:ext cx="3239719" cy="270686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 i="0" baseline="0">
                <a:solidFill>
                  <a:schemeClr val="bg1"/>
                </a:solidFill>
              </a:defRPr>
            </a:lvl1pPr>
          </a:lstStyle>
          <a:p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lorem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ipsum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dolor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sit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amet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con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tetur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al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adipiscinge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 </a:t>
            </a:r>
            <a:r>
              <a:rPr lang="en-US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sahanis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nib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eget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justo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ne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sed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gravida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est</a:t>
            </a:r>
            <a:r>
              <a:rPr lang="en-US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asa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lorem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ipsum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dolor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sit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amet</a:t>
            </a:r>
            <a:r>
              <a:rPr lang="id-ID" sz="2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endParaRPr lang="en-US" sz="2000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E3A340C-ED98-6C4F-A999-F28C9BE643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499" y="1222362"/>
            <a:ext cx="3257639" cy="4619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 i="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sz="2000" b="1" spc="300">
                <a:ln w="1905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HERE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07F020-7CB7-FA45-8230-53C05BB43E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500" y="1866900"/>
            <a:ext cx="3225800" cy="1562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Headline Goes Here and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9D2A7B-D949-D84A-B563-9285D56DA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162" t="77592" r="78736"/>
          <a:stretch/>
        </p:blipFill>
        <p:spPr>
          <a:xfrm rot="10800000">
            <a:off x="571500" y="-737549"/>
            <a:ext cx="500083" cy="1536790"/>
          </a:xfrm>
          <a:prstGeom prst="rect">
            <a:avLst/>
          </a:prstGeom>
        </p:spPr>
      </p:pic>
      <p:sp>
        <p:nvSpPr>
          <p:cNvPr id="17" name="Content Placeholder 2" descr="if picture or chart you must type your ADA compliant description here.">
            <a:extLst>
              <a:ext uri="{FF2B5EF4-FFF2-40B4-BE49-F238E27FC236}">
                <a16:creationId xmlns:a16="http://schemas.microsoft.com/office/drawing/2014/main" id="{A4D5C75C-330E-FF43-B40F-90030894A76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805665" y="1222362"/>
            <a:ext cx="6796915" cy="4840508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1" cap="all" spc="300" baseline="0">
                <a:solidFill>
                  <a:schemeClr val="accent1"/>
                </a:solidFill>
              </a:defRPr>
            </a:lvl1pPr>
            <a:lvl2pPr marL="12700" indent="0">
              <a:buClr>
                <a:srgbClr val="001E62"/>
              </a:buClr>
              <a:buFontTx/>
              <a:buNone/>
              <a:tabLst/>
              <a:defRPr/>
            </a:lvl2pPr>
            <a:lvl3pPr marL="641350" indent="-171450">
              <a:buClr>
                <a:srgbClr val="001E62"/>
              </a:buClr>
              <a:buFont typeface="Arial" panose="020B0604020202020204" pitchFamily="34" charset="0"/>
              <a:buChar char="•"/>
              <a:tabLst/>
              <a:defRPr/>
            </a:lvl3pPr>
            <a:lvl4pPr marL="1485900" indent="-114300">
              <a:buClr>
                <a:srgbClr val="001E62"/>
              </a:buClr>
              <a:tabLst/>
              <a:defRPr sz="1200">
                <a:solidFill>
                  <a:schemeClr val="tx1"/>
                </a:solidFill>
              </a:defRPr>
            </a:lvl4pPr>
            <a:lvl5pPr marL="1952625" indent="-123825">
              <a:buClr>
                <a:srgbClr val="001E62"/>
              </a:buClr>
              <a:tabLst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DFFB21-BBD8-584B-AD40-5FF15F1975E2}"/>
              </a:ext>
            </a:extLst>
          </p:cNvPr>
          <p:cNvSpPr txBox="1"/>
          <p:nvPr userDrawn="1"/>
        </p:nvSpPr>
        <p:spPr>
          <a:xfrm>
            <a:off x="125425" y="6439768"/>
            <a:ext cx="601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165C24F-D5A7-7547-9DA1-2768CBD8B2AD}" type="slidenum">
              <a:rPr lang="en-US" sz="1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F9A3847-D44C-1045-9746-270828EEC7A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805665" y="6419410"/>
            <a:ext cx="4114800" cy="365125"/>
          </a:xfrm>
        </p:spPr>
        <p:txBody>
          <a:bodyPr/>
          <a:lstStyle/>
          <a:p>
            <a:r>
              <a:rPr lang="en-US"/>
              <a:t>College/Department/Presentation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28356885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3A040F-DDFD-4E49-B911-5258CAF2D3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1111" b="7037"/>
          <a:stretch/>
        </p:blipFill>
        <p:spPr>
          <a:xfrm>
            <a:off x="0" y="2331188"/>
            <a:ext cx="12192000" cy="2184400"/>
          </a:xfrm>
          <a:prstGeom prst="rect">
            <a:avLst/>
          </a:prstGeom>
        </p:spPr>
      </p:pic>
      <p:sp>
        <p:nvSpPr>
          <p:cNvPr id="5" name="Rectangle 4" descr="you must type your ADA compliant description here.">
            <a:extLst>
              <a:ext uri="{FF2B5EF4-FFF2-40B4-BE49-F238E27FC236}">
                <a16:creationId xmlns:a16="http://schemas.microsoft.com/office/drawing/2014/main" id="{048638E0-CDBC-DC4F-8BB3-C27A3270B4E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-1" y="2340565"/>
            <a:ext cx="12192000" cy="2184400"/>
          </a:xfrm>
          <a:prstGeom prst="rect">
            <a:avLst/>
          </a:prstGeom>
          <a:solidFill>
            <a:srgbClr val="001E6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b="0" i="0">
              <a:latin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58EDC3A-B0ED-8A4D-8488-7A4C581CFD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068" y="3156054"/>
            <a:ext cx="11035861" cy="766989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781056-D049-3547-BEAF-CEE287C4E4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College/Department/Presentation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11341655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6736B9-CC46-8040-9B10-88C725D12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t="85786" r="3" b="1251"/>
          <a:stretch/>
        </p:blipFill>
        <p:spPr>
          <a:xfrm>
            <a:off x="0" y="6007100"/>
            <a:ext cx="12192000" cy="889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7BE2AD0-F3DD-C74E-AD44-71463A9CACDB}"/>
              </a:ext>
            </a:extLst>
          </p:cNvPr>
          <p:cNvSpPr/>
          <p:nvPr userDrawn="1"/>
        </p:nvSpPr>
        <p:spPr>
          <a:xfrm>
            <a:off x="196645" y="6409044"/>
            <a:ext cx="30480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58EDC3A-B0ED-8A4D-8488-7A4C581CFD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069" y="2793176"/>
            <a:ext cx="11035861" cy="766989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AA68CF-ED20-AF4E-B696-23793AE24597}"/>
              </a:ext>
            </a:extLst>
          </p:cNvPr>
          <p:cNvSpPr txBox="1"/>
          <p:nvPr userDrawn="1"/>
        </p:nvSpPr>
        <p:spPr>
          <a:xfrm>
            <a:off x="157317" y="6369355"/>
            <a:ext cx="601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165C24F-D5A7-7547-9DA1-2768CBD8B2AD}" type="slidenum">
              <a:rPr lang="en-US" sz="14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628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4466824-B371-3F4A-BBC7-17B5B0E28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751" y="2295148"/>
            <a:ext cx="2326497" cy="2267704"/>
          </a:xfrm>
          <a:prstGeom prst="rect">
            <a:avLst/>
          </a:prstGeom>
        </p:spPr>
      </p:pic>
      <p:pic>
        <p:nvPicPr>
          <p:cNvPr id="3" name="Picture 2" descr="Large white UIC circle mark">
            <a:extLst>
              <a:ext uri="{FF2B5EF4-FFF2-40B4-BE49-F238E27FC236}">
                <a16:creationId xmlns:a16="http://schemas.microsoft.com/office/drawing/2014/main" id="{19AE039C-5A95-5E48-B5F3-0DE41F24E2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2751" y="2295148"/>
            <a:ext cx="2326497" cy="226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954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54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Wide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38658-09ED-D615-347B-24CE81E1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104642"/>
            <a:ext cx="10515600" cy="1616073"/>
          </a:xfrm>
        </p:spPr>
        <p:txBody>
          <a:bodyPr anchor="b"/>
          <a:lstStyle>
            <a:lvl1pPr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F121D-83DE-295A-459B-506ACBC27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747704"/>
            <a:ext cx="10515600" cy="579816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469858-33C6-317E-8459-AABB4D112BB0}"/>
              </a:ext>
            </a:extLst>
          </p:cNvPr>
          <p:cNvCxnSpPr>
            <a:cxnSpLocks/>
          </p:cNvCxnSpPr>
          <p:nvPr userDrawn="1"/>
        </p:nvCxnSpPr>
        <p:spPr>
          <a:xfrm>
            <a:off x="663387" y="1932021"/>
            <a:ext cx="104522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90E12C6-DE4E-C36F-3EB5-CAEDD07C3DB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2000" cy="3428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14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8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6969E9-C32B-B994-5571-69230ACF7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3035"/>
            <a:ext cx="10515600" cy="93765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F76D5-6189-1036-262A-4A4CDF4403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81AD874-A9BA-F737-A6C1-418685013892}"/>
              </a:ext>
            </a:extLst>
          </p:cNvPr>
          <p:cNvSpPr/>
          <p:nvPr userDrawn="1"/>
        </p:nvSpPr>
        <p:spPr>
          <a:xfrm>
            <a:off x="11329482" y="530481"/>
            <a:ext cx="449973" cy="449973"/>
          </a:xfrm>
          <a:custGeom>
            <a:avLst/>
            <a:gdLst/>
            <a:ahLst/>
            <a:cxnLst/>
            <a:rect l="l" t="t" r="r" b="b"/>
            <a:pathLst>
              <a:path w="952047" h="952047">
                <a:moveTo>
                  <a:pt x="0" y="0"/>
                </a:moveTo>
                <a:lnTo>
                  <a:pt x="952048" y="0"/>
                </a:lnTo>
                <a:lnTo>
                  <a:pt x="952048" y="952047"/>
                </a:lnTo>
                <a:lnTo>
                  <a:pt x="0" y="952047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24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11" r:id="rId2"/>
    <p:sldLayoutId id="2147483683" r:id="rId3"/>
    <p:sldLayoutId id="2147483701" r:id="rId4"/>
    <p:sldLayoutId id="2147483702" r:id="rId5"/>
    <p:sldLayoutId id="2147483703" r:id="rId6"/>
    <p:sldLayoutId id="2147483704" r:id="rId7"/>
    <p:sldLayoutId id="2147483735" r:id="rId8"/>
    <p:sldLayoutId id="2147483736" r:id="rId9"/>
    <p:sldLayoutId id="2147483737" r:id="rId10"/>
    <p:sldLayoutId id="2147483719" r:id="rId11"/>
    <p:sldLayoutId id="2147483660" r:id="rId12"/>
    <p:sldLayoutId id="2147483715" r:id="rId13"/>
    <p:sldLayoutId id="2147483716" r:id="rId14"/>
    <p:sldLayoutId id="2147483712" r:id="rId15"/>
    <p:sldLayoutId id="2147483718" r:id="rId16"/>
    <p:sldLayoutId id="2147483659" r:id="rId17"/>
    <p:sldLayoutId id="2147483714" r:id="rId18"/>
    <p:sldLayoutId id="2147483651" r:id="rId19"/>
    <p:sldLayoutId id="2147483717" r:id="rId20"/>
    <p:sldLayoutId id="2147483733" r:id="rId21"/>
    <p:sldLayoutId id="2147483783" r:id="rId22"/>
    <p:sldLayoutId id="2147483785" r:id="rId23"/>
    <p:sldLayoutId id="2147483788" r:id="rId24"/>
    <p:sldLayoutId id="2147483790" r:id="rId25"/>
    <p:sldLayoutId id="2147483792" r:id="rId26"/>
    <p:sldLayoutId id="2147483793" r:id="rId2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i="0" kern="1200">
          <a:solidFill>
            <a:schemeClr val="tx2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1000"/>
        </a:spcBef>
        <a:spcAft>
          <a:spcPts val="1000"/>
        </a:spcAft>
        <a:buFont typeface="Arial" panose="020B0604020202020204" pitchFamily="34" charset="0"/>
        <a:buChar char="•"/>
        <a:defRPr sz="2800" b="0" i="0" kern="1200">
          <a:solidFill>
            <a:schemeClr val="accent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400" b="0" i="0" kern="1200">
          <a:solidFill>
            <a:schemeClr val="accent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000" b="0" i="0" kern="1200">
          <a:solidFill>
            <a:schemeClr val="accent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accent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accent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6969E9-C32B-B994-5571-69230ACF7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3035"/>
            <a:ext cx="10515600" cy="93765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F76D5-6189-1036-262A-4A4CDF4403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UIC Logo">
            <a:extLst>
              <a:ext uri="{FF2B5EF4-FFF2-40B4-BE49-F238E27FC236}">
                <a16:creationId xmlns:a16="http://schemas.microsoft.com/office/drawing/2014/main" id="{28775E0F-E657-1C33-6554-D794838EE5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2549" t="22484" r="22288" b="22876"/>
          <a:stretch/>
        </p:blipFill>
        <p:spPr>
          <a:xfrm>
            <a:off x="11329482" y="530433"/>
            <a:ext cx="449973" cy="44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1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6" r:id="rId3"/>
    <p:sldLayoutId id="2147483697" r:id="rId4"/>
    <p:sldLayoutId id="2147483731" r:id="rId5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i="0" kern="1200">
          <a:solidFill>
            <a:schemeClr val="tx2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1000"/>
        </a:spcBef>
        <a:spcAft>
          <a:spcPts val="1000"/>
        </a:spcAft>
        <a:buFont typeface="Arial" panose="020B0604020202020204" pitchFamily="34" charset="0"/>
        <a:buChar char="•"/>
        <a:defRPr sz="2800" b="0" i="0" kern="1200">
          <a:solidFill>
            <a:schemeClr val="accent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400" b="0" i="0" kern="1200">
          <a:solidFill>
            <a:schemeClr val="accent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000" b="0" i="0" kern="1200">
          <a:solidFill>
            <a:schemeClr val="accent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accent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accent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6969E9-C32B-B994-5571-69230ACF7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3035"/>
            <a:ext cx="10515600" cy="93765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F76D5-6189-1036-262A-4A4CDF4403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reeform 4" descr="UIC Logo">
            <a:extLst>
              <a:ext uri="{FF2B5EF4-FFF2-40B4-BE49-F238E27FC236}">
                <a16:creationId xmlns:a16="http://schemas.microsoft.com/office/drawing/2014/main" id="{B2CCEB5B-BEE0-3B6B-28F1-964B8038536E}"/>
              </a:ext>
            </a:extLst>
          </p:cNvPr>
          <p:cNvSpPr/>
          <p:nvPr userDrawn="1"/>
        </p:nvSpPr>
        <p:spPr>
          <a:xfrm>
            <a:off x="11329482" y="530481"/>
            <a:ext cx="449973" cy="449973"/>
          </a:xfrm>
          <a:custGeom>
            <a:avLst/>
            <a:gdLst/>
            <a:ahLst/>
            <a:cxnLst/>
            <a:rect l="l" t="t" r="r" b="b"/>
            <a:pathLst>
              <a:path w="952047" h="952047">
                <a:moveTo>
                  <a:pt x="0" y="0"/>
                </a:moveTo>
                <a:lnTo>
                  <a:pt x="952048" y="0"/>
                </a:lnTo>
                <a:lnTo>
                  <a:pt x="952048" y="952047"/>
                </a:lnTo>
                <a:lnTo>
                  <a:pt x="0" y="9520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74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1" r:id="rId3"/>
    <p:sldLayoutId id="2147483666" r:id="rId4"/>
    <p:sldLayoutId id="2147483670" r:id="rId5"/>
    <p:sldLayoutId id="2147483732" r:id="rId6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1000"/>
        </a:spcBef>
        <a:spcAft>
          <a:spcPts val="1000"/>
        </a:spcAft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360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8" r:id="rId2"/>
    <p:sldLayoutId id="2147483729" r:id="rId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Theinhardt Black" panose="020B0503020202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1000"/>
        </a:spcBef>
        <a:spcAft>
          <a:spcPts val="1000"/>
        </a:spcAft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Theinhardt Regular" panose="020B0503020202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Theinhardt Regular" panose="020B0503020202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Theinhardt Regular" panose="020B0503020202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Theinhardt Regular" panose="020B0503020202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Theinhardt Regular" panose="020B0503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6969E9-C32B-B994-5571-69230ACF7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3035"/>
            <a:ext cx="10515600" cy="93765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F76D5-6189-1036-262A-4A4CDF4403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reeform 4" descr="UIC Logo">
            <a:extLst>
              <a:ext uri="{FF2B5EF4-FFF2-40B4-BE49-F238E27FC236}">
                <a16:creationId xmlns:a16="http://schemas.microsoft.com/office/drawing/2014/main" id="{B2CCEB5B-BEE0-3B6B-28F1-964B8038536E}"/>
              </a:ext>
            </a:extLst>
          </p:cNvPr>
          <p:cNvSpPr/>
          <p:nvPr userDrawn="1"/>
        </p:nvSpPr>
        <p:spPr>
          <a:xfrm>
            <a:off x="11329482" y="530481"/>
            <a:ext cx="449973" cy="449973"/>
          </a:xfrm>
          <a:custGeom>
            <a:avLst/>
            <a:gdLst/>
            <a:ahLst/>
            <a:cxnLst/>
            <a:rect l="l" t="t" r="r" b="b"/>
            <a:pathLst>
              <a:path w="952047" h="952047">
                <a:moveTo>
                  <a:pt x="0" y="0"/>
                </a:moveTo>
                <a:lnTo>
                  <a:pt x="952048" y="0"/>
                </a:lnTo>
                <a:lnTo>
                  <a:pt x="952048" y="952047"/>
                </a:lnTo>
                <a:lnTo>
                  <a:pt x="0" y="9520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3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1000"/>
        </a:spcBef>
        <a:spcAft>
          <a:spcPts val="1000"/>
        </a:spcAft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6969E9-C32B-B994-5571-69230ACF7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3035"/>
            <a:ext cx="10515600" cy="93765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F76D5-6189-1036-262A-4A4CDF4403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reeform 3" descr="UIC Logo">
            <a:extLst>
              <a:ext uri="{FF2B5EF4-FFF2-40B4-BE49-F238E27FC236}">
                <a16:creationId xmlns:a16="http://schemas.microsoft.com/office/drawing/2014/main" id="{136B3CF8-09D3-DF8F-BD62-1FEE8A7B47B7}"/>
              </a:ext>
            </a:extLst>
          </p:cNvPr>
          <p:cNvSpPr/>
          <p:nvPr userDrawn="1"/>
        </p:nvSpPr>
        <p:spPr>
          <a:xfrm>
            <a:off x="11329482" y="530481"/>
            <a:ext cx="449973" cy="449973"/>
          </a:xfrm>
          <a:custGeom>
            <a:avLst/>
            <a:gdLst/>
            <a:ahLst/>
            <a:cxnLst/>
            <a:rect l="l" t="t" r="r" b="b"/>
            <a:pathLst>
              <a:path w="952047" h="952047">
                <a:moveTo>
                  <a:pt x="0" y="0"/>
                </a:moveTo>
                <a:lnTo>
                  <a:pt x="952048" y="0"/>
                </a:lnTo>
                <a:lnTo>
                  <a:pt x="952048" y="952047"/>
                </a:lnTo>
                <a:lnTo>
                  <a:pt x="0" y="9520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6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30" r:id="rId4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1000"/>
        </a:spcBef>
        <a:spcAft>
          <a:spcPts val="1000"/>
        </a:spcAft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218E8F-10A9-6445-A422-50AED2FB7719}"/>
              </a:ext>
            </a:extLst>
          </p:cNvPr>
          <p:cNvSpPr txBox="1"/>
          <p:nvPr userDrawn="1"/>
        </p:nvSpPr>
        <p:spPr>
          <a:xfrm>
            <a:off x="125425" y="6439768"/>
            <a:ext cx="601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165C24F-D5A7-7547-9DA1-2768CBD8B2AD}" type="slidenum">
              <a:rPr lang="en-US" sz="14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BB5935-E507-3B44-AD51-1D3B1F0405E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62017" y="6126480"/>
            <a:ext cx="604558" cy="58928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BA86899-E688-504E-A570-178B715EA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427475"/>
            <a:ext cx="11048999" cy="81100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Slide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05117A9-42CA-BD41-9D8D-547D5CDB2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437126"/>
            <a:ext cx="11049000" cy="44907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7" descr="red UIC circle mark">
            <a:extLst>
              <a:ext uri="{FF2B5EF4-FFF2-40B4-BE49-F238E27FC236}">
                <a16:creationId xmlns:a16="http://schemas.microsoft.com/office/drawing/2014/main" id="{51353ED9-6758-5C4A-B0DC-BD4F58B26932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1462017" y="6126480"/>
            <a:ext cx="604558" cy="58928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EA0ADE-DED0-334D-AE1C-0EBE7C7C1C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499" y="641941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5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001E6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Tx/>
        <a:buNone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35000" indent="-177800" algn="l" defTabSz="914400" rtl="0" eaLnBrk="1" latinLnBrk="0" hangingPunct="1">
        <a:lnSpc>
          <a:spcPct val="100000"/>
        </a:lnSpc>
        <a:spcBef>
          <a:spcPts val="500"/>
        </a:spcBef>
        <a:buClr>
          <a:srgbClr val="001E62"/>
        </a:buClr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098550" indent="-184150" algn="l" defTabSz="914400" rtl="0" eaLnBrk="1" latinLnBrk="0" hangingPunct="1">
        <a:lnSpc>
          <a:spcPct val="100000"/>
        </a:lnSpc>
        <a:spcBef>
          <a:spcPts val="500"/>
        </a:spcBef>
        <a:buClr>
          <a:srgbClr val="001E62"/>
        </a:buClr>
        <a:buFont typeface="System Font Regular"/>
        <a:buChar char="–"/>
        <a:tabLst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64">
          <p15:clr>
            <a:srgbClr val="F26B43"/>
          </p15:clr>
        </p15:guide>
        <p15:guide id="4" pos="36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218E8F-10A9-6445-A422-50AED2FB7719}"/>
              </a:ext>
            </a:extLst>
          </p:cNvPr>
          <p:cNvSpPr txBox="1"/>
          <p:nvPr userDrawn="1"/>
        </p:nvSpPr>
        <p:spPr>
          <a:xfrm>
            <a:off x="125425" y="6439768"/>
            <a:ext cx="601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165C24F-D5A7-7547-9DA1-2768CBD8B2AD}" type="slidenum">
              <a:rPr lang="en-US" sz="14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BB5935-E507-3B44-AD51-1D3B1F0405E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62017" y="6126480"/>
            <a:ext cx="604558" cy="58928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BA86899-E688-504E-A570-178B715EA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427475"/>
            <a:ext cx="11048999" cy="81100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Slide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05117A9-42CA-BD41-9D8D-547D5CDB2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437126"/>
            <a:ext cx="11049000" cy="44907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7" descr="red UIC circle mark">
            <a:extLst>
              <a:ext uri="{FF2B5EF4-FFF2-40B4-BE49-F238E27FC236}">
                <a16:creationId xmlns:a16="http://schemas.microsoft.com/office/drawing/2014/main" id="{51353ED9-6758-5C4A-B0DC-BD4F58B26932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1462017" y="6126480"/>
            <a:ext cx="604558" cy="58928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EA0ADE-DED0-334D-AE1C-0EBE7C7C1C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499" y="641941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College/Department/Presentation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8921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  <p:sldLayoutId id="2147483780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001E6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Tx/>
        <a:buNone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35000" indent="-177800" algn="l" defTabSz="914400" rtl="0" eaLnBrk="1" latinLnBrk="0" hangingPunct="1">
        <a:lnSpc>
          <a:spcPct val="100000"/>
        </a:lnSpc>
        <a:spcBef>
          <a:spcPts val="500"/>
        </a:spcBef>
        <a:buClr>
          <a:srgbClr val="001E62"/>
        </a:buClr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098550" indent="-184150" algn="l" defTabSz="914400" rtl="0" eaLnBrk="1" latinLnBrk="0" hangingPunct="1">
        <a:lnSpc>
          <a:spcPct val="100000"/>
        </a:lnSpc>
        <a:spcBef>
          <a:spcPts val="500"/>
        </a:spcBef>
        <a:buClr>
          <a:srgbClr val="001E62"/>
        </a:buClr>
        <a:buFont typeface="System Font Regular"/>
        <a:buChar char="–"/>
        <a:tabLst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64">
          <p15:clr>
            <a:srgbClr val="F26B43"/>
          </p15:clr>
        </p15:guide>
        <p15:guide id="4" pos="3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dtapia@uic.edu" TargetMode="Externa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microsoft.com/office/2018/10/relationships/comments" Target="../comments/modernComment_7FE53527_2C2DA40C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DE6CC-B862-B18B-9744-62FEA56D0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FDA88ABB-C339-4FF7-6AD6-D84510A0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026" t="27802" r="28384" b="2780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9D7F9FF-8FC2-8BBF-FB4A-BF8819CA53BE}"/>
              </a:ext>
            </a:extLst>
          </p:cNvPr>
          <p:cNvSpPr/>
          <p:nvPr/>
        </p:nvSpPr>
        <p:spPr>
          <a:xfrm>
            <a:off x="0" y="4945216"/>
            <a:ext cx="12192000" cy="19127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E4DD69-9250-DB71-9151-938CBC952159}"/>
              </a:ext>
            </a:extLst>
          </p:cNvPr>
          <p:cNvSpPr txBox="1"/>
          <p:nvPr/>
        </p:nvSpPr>
        <p:spPr>
          <a:xfrm>
            <a:off x="2255431" y="5268185"/>
            <a:ext cx="7702097" cy="1170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UIC Alumni Association </a:t>
            </a:r>
            <a:br>
              <a:rPr lang="en-US" sz="135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 of Trustees Meeting | January 15, 2026</a:t>
            </a:r>
          </a:p>
        </p:txBody>
      </p:sp>
    </p:spTree>
    <p:extLst>
      <p:ext uri="{BB962C8B-B14F-4D97-AF65-F5344CB8AC3E}">
        <p14:creationId xmlns:p14="http://schemas.microsoft.com/office/powerpoint/2010/main" val="2398746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62D152-6ADA-9B37-FA10-D8D75378AB83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C68D8A-6088-B109-D91D-C7DDF7D74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3387" y="773781"/>
            <a:ext cx="104522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 descr="UIC Logo">
            <a:extLst>
              <a:ext uri="{FF2B5EF4-FFF2-40B4-BE49-F238E27FC236}">
                <a16:creationId xmlns:a16="http://schemas.microsoft.com/office/drawing/2014/main" id="{30D8A304-EC37-06D7-D75A-86A6C53B73BD}"/>
              </a:ext>
            </a:extLst>
          </p:cNvPr>
          <p:cNvSpPr/>
          <p:nvPr/>
        </p:nvSpPr>
        <p:spPr>
          <a:xfrm>
            <a:off x="11329482" y="530481"/>
            <a:ext cx="449973" cy="449973"/>
          </a:xfrm>
          <a:custGeom>
            <a:avLst/>
            <a:gdLst/>
            <a:ahLst/>
            <a:cxnLst/>
            <a:rect l="l" t="t" r="r" b="b"/>
            <a:pathLst>
              <a:path w="952047" h="952047">
                <a:moveTo>
                  <a:pt x="0" y="0"/>
                </a:moveTo>
                <a:lnTo>
                  <a:pt x="952048" y="0"/>
                </a:lnTo>
                <a:lnTo>
                  <a:pt x="952048" y="952047"/>
                </a:lnTo>
                <a:lnTo>
                  <a:pt x="0" y="95204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4AA87-078F-1F3F-5C54-304B604209CF}"/>
              </a:ext>
            </a:extLst>
          </p:cNvPr>
          <p:cNvSpPr txBox="1"/>
          <p:nvPr/>
        </p:nvSpPr>
        <p:spPr>
          <a:xfrm>
            <a:off x="663385" y="933282"/>
            <a:ext cx="848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Alumni Board Structure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D44D7AD8-D8F6-717C-87F3-4CC151A618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2718138"/>
              </p:ext>
            </p:extLst>
          </p:nvPr>
        </p:nvGraphicFramePr>
        <p:xfrm>
          <a:off x="699163" y="1208327"/>
          <a:ext cx="10761643" cy="4042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55825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A21E8-6684-6F79-A91F-5F81DB487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EBE958C2-6971-B2FA-4AE5-D7169109C2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7" t="27906" r="11852" b="-4293"/>
          <a:stretch>
            <a:fillRect/>
          </a:stretch>
        </p:blipFill>
        <p:spPr>
          <a:xfrm>
            <a:off x="0" y="0"/>
            <a:ext cx="12280537" cy="7399348"/>
          </a:xfrm>
          <a:prstGeom prst="rect">
            <a:avLst/>
          </a:prstGeom>
          <a:noFill/>
        </p:spPr>
      </p:pic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693C90A7-0AFF-333C-0359-2A7E63357596}"/>
              </a:ext>
            </a:extLst>
          </p:cNvPr>
          <p:cNvCxnSpPr>
            <a:cxnSpLocks/>
          </p:cNvCxnSpPr>
          <p:nvPr/>
        </p:nvCxnSpPr>
        <p:spPr>
          <a:xfrm flipH="1">
            <a:off x="981838" y="1271948"/>
            <a:ext cx="49026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A8284D1-C57F-4516-00EF-522FBEE142FE}"/>
              </a:ext>
            </a:extLst>
          </p:cNvPr>
          <p:cNvSpPr/>
          <p:nvPr/>
        </p:nvSpPr>
        <p:spPr>
          <a:xfrm>
            <a:off x="36263" y="-1"/>
            <a:ext cx="12208010" cy="6966857"/>
          </a:xfrm>
          <a:prstGeom prst="rect">
            <a:avLst/>
          </a:prstGeom>
          <a:solidFill>
            <a:srgbClr val="000000">
              <a:alpha val="360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E2C473C4-EA49-C237-A788-87CBCC6BD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3387" y="773781"/>
            <a:ext cx="104522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Freeform 131" descr="UIC Logo">
            <a:extLst>
              <a:ext uri="{FF2B5EF4-FFF2-40B4-BE49-F238E27FC236}">
                <a16:creationId xmlns:a16="http://schemas.microsoft.com/office/drawing/2014/main" id="{4C6EC0D2-8EDF-31FF-2977-218E0FF10411}"/>
              </a:ext>
            </a:extLst>
          </p:cNvPr>
          <p:cNvSpPr/>
          <p:nvPr/>
        </p:nvSpPr>
        <p:spPr>
          <a:xfrm>
            <a:off x="11329482" y="530481"/>
            <a:ext cx="449973" cy="449973"/>
          </a:xfrm>
          <a:custGeom>
            <a:avLst/>
            <a:gdLst/>
            <a:ahLst/>
            <a:cxnLst/>
            <a:rect l="l" t="t" r="r" b="b"/>
            <a:pathLst>
              <a:path w="952047" h="952047">
                <a:moveTo>
                  <a:pt x="0" y="0"/>
                </a:moveTo>
                <a:lnTo>
                  <a:pt x="952048" y="0"/>
                </a:lnTo>
                <a:lnTo>
                  <a:pt x="952048" y="952047"/>
                </a:lnTo>
                <a:lnTo>
                  <a:pt x="0" y="95204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BAC6F3E1-5264-9A20-1B74-57BA7C70D506}"/>
              </a:ext>
            </a:extLst>
          </p:cNvPr>
          <p:cNvSpPr txBox="1"/>
          <p:nvPr/>
        </p:nvSpPr>
        <p:spPr>
          <a:xfrm>
            <a:off x="663385" y="933282"/>
            <a:ext cx="10546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Alumni Board Mission</a:t>
            </a:r>
          </a:p>
        </p:txBody>
      </p:sp>
      <p:sp>
        <p:nvSpPr>
          <p:cNvPr id="134" name="Content Placeholder 14">
            <a:extLst>
              <a:ext uri="{FF2B5EF4-FFF2-40B4-BE49-F238E27FC236}">
                <a16:creationId xmlns:a16="http://schemas.microsoft.com/office/drawing/2014/main" id="{E8E4F7A8-CEE8-25A5-2A8D-A40DAAEC5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384" y="1739113"/>
            <a:ext cx="8058585" cy="4351338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2200" b="0"/>
              <a:t>The University of Illinois Chicago </a:t>
            </a:r>
            <a:br>
              <a:rPr lang="en-US" sz="2200" b="0"/>
            </a:br>
            <a:r>
              <a:rPr lang="en-US" sz="2200" b="0"/>
              <a:t>Alumni Board is charged with advancing </a:t>
            </a:r>
            <a:br>
              <a:rPr lang="en-US" sz="2200" b="0"/>
            </a:br>
            <a:r>
              <a:rPr lang="en-US" sz="2200" b="0"/>
              <a:t>alumni relationships with the university </a:t>
            </a:r>
            <a:br>
              <a:rPr lang="en-US" sz="2200" b="0"/>
            </a:br>
            <a:r>
              <a:rPr lang="en-US" sz="2200" b="0"/>
              <a:t>to support student success, encourage </a:t>
            </a:r>
            <a:br>
              <a:rPr lang="en-US" sz="2200" b="0"/>
            </a:br>
            <a:r>
              <a:rPr lang="en-US" sz="2200" b="0"/>
              <a:t>connections among alumni and </a:t>
            </a:r>
            <a:br>
              <a:rPr lang="en-US" sz="2200" b="0"/>
            </a:br>
            <a:r>
              <a:rPr lang="en-US" sz="2200" b="0"/>
              <a:t>promote advocacy that drives </a:t>
            </a:r>
            <a:br>
              <a:rPr lang="en-US" sz="2200" b="0"/>
            </a:br>
            <a:r>
              <a:rPr lang="en-US" sz="2200" b="0"/>
              <a:t>UIC’s mission. The UIC Alumni </a:t>
            </a:r>
            <a:br>
              <a:rPr lang="en-US" sz="2200" b="0"/>
            </a:br>
            <a:r>
              <a:rPr lang="en-US" sz="2200" b="0"/>
              <a:t>Board advises on and supports </a:t>
            </a:r>
            <a:br>
              <a:rPr lang="en-US" sz="2200" b="0"/>
            </a:br>
            <a:r>
              <a:rPr lang="en-US" sz="2200" b="0"/>
              <a:t>meaningful alumni engagement </a:t>
            </a:r>
            <a:br>
              <a:rPr lang="en-US" sz="2200" b="0"/>
            </a:br>
            <a:r>
              <a:rPr lang="en-US" sz="2200" b="0"/>
              <a:t>that connects UIC alumni to one </a:t>
            </a:r>
            <a:br>
              <a:rPr lang="en-US" sz="2200" b="0"/>
            </a:br>
            <a:r>
              <a:rPr lang="en-US" sz="2200" b="0"/>
              <a:t>another and the university. </a:t>
            </a:r>
          </a:p>
        </p:txBody>
      </p:sp>
    </p:spTree>
    <p:extLst>
      <p:ext uri="{BB962C8B-B14F-4D97-AF65-F5344CB8AC3E}">
        <p14:creationId xmlns:p14="http://schemas.microsoft.com/office/powerpoint/2010/main" val="383991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6B7FF-63DE-F7F0-1D03-8A37FD8D8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6" descr="A group of people posing for a photo">
            <a:extLst>
              <a:ext uri="{FF2B5EF4-FFF2-40B4-BE49-F238E27FC236}">
                <a16:creationId xmlns:a16="http://schemas.microsoft.com/office/drawing/2014/main" id="{FB4B8A58-6DCA-70B1-D66E-4B55BD44EE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32" b="9832"/>
          <a:stretch>
            <a:fillRect/>
          </a:stretch>
        </p:blipFill>
        <p:spPr>
          <a:xfrm rot="10800000">
            <a:off x="-47778" y="-340957"/>
            <a:ext cx="12213862" cy="7437448"/>
          </a:xfrm>
          <a:prstGeom prst="rect">
            <a:avLst/>
          </a:prstGeom>
          <a:noFill/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F932778-133D-D15F-381D-965873C00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3387" y="773781"/>
            <a:ext cx="104522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 descr="UIC Logo">
            <a:extLst>
              <a:ext uri="{FF2B5EF4-FFF2-40B4-BE49-F238E27FC236}">
                <a16:creationId xmlns:a16="http://schemas.microsoft.com/office/drawing/2014/main" id="{DB8FA19E-F899-D356-E3EA-A889C4FA64D9}"/>
              </a:ext>
            </a:extLst>
          </p:cNvPr>
          <p:cNvSpPr/>
          <p:nvPr/>
        </p:nvSpPr>
        <p:spPr>
          <a:xfrm>
            <a:off x="11329482" y="530481"/>
            <a:ext cx="449973" cy="449973"/>
          </a:xfrm>
          <a:custGeom>
            <a:avLst/>
            <a:gdLst/>
            <a:ahLst/>
            <a:cxnLst/>
            <a:rect l="l" t="t" r="r" b="b"/>
            <a:pathLst>
              <a:path w="952047" h="952047">
                <a:moveTo>
                  <a:pt x="0" y="0"/>
                </a:moveTo>
                <a:lnTo>
                  <a:pt x="952048" y="0"/>
                </a:lnTo>
                <a:lnTo>
                  <a:pt x="952048" y="952047"/>
                </a:lnTo>
                <a:lnTo>
                  <a:pt x="0" y="95204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80D382-762A-4E6C-4C60-565221291953}"/>
              </a:ext>
            </a:extLst>
          </p:cNvPr>
          <p:cNvSpPr txBox="1"/>
          <p:nvPr/>
        </p:nvSpPr>
        <p:spPr>
          <a:xfrm>
            <a:off x="663385" y="933282"/>
            <a:ext cx="848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Alumni Board Demographics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6BE577-3443-5461-93D9-4438549D7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4902825" y="-422403"/>
            <a:ext cx="2360019" cy="12261750"/>
          </a:xfrm>
          <a:prstGeom prst="rect">
            <a:avLst/>
          </a:prstGeom>
          <a:solidFill>
            <a:srgbClr val="F2F7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 sz="2400" b="1">
              <a:solidFill>
                <a:srgbClr val="F2F7EB"/>
              </a:solidFill>
              <a:latin typeface="Theinhardt Black" panose="020B0503020202020204" pitchFamily="34" charset="77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CD5818F-37DC-DA03-5222-DF3623F197C6}"/>
              </a:ext>
            </a:extLst>
          </p:cNvPr>
          <p:cNvCxnSpPr>
            <a:cxnSpLocks/>
          </p:cNvCxnSpPr>
          <p:nvPr/>
        </p:nvCxnSpPr>
        <p:spPr>
          <a:xfrm>
            <a:off x="3832106" y="4947387"/>
            <a:ext cx="0" cy="15793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D3B67F1-BC93-CFB8-006A-E2A2185343DD}"/>
              </a:ext>
            </a:extLst>
          </p:cNvPr>
          <p:cNvSpPr txBox="1"/>
          <p:nvPr/>
        </p:nvSpPr>
        <p:spPr>
          <a:xfrm>
            <a:off x="140054" y="4610876"/>
            <a:ext cx="3500302" cy="280076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21–34 (23.08%)</a:t>
            </a:r>
          </a:p>
          <a:p>
            <a:pPr algn="ctr"/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35–44 (23.08%)</a:t>
            </a:r>
          </a:p>
          <a:p>
            <a:pPr algn="ctr"/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45–54 (30.77%)</a:t>
            </a:r>
          </a:p>
          <a:p>
            <a:pPr algn="ctr"/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55–64 (7.69%)</a:t>
            </a:r>
          </a:p>
          <a:p>
            <a:pPr algn="ctr"/>
            <a:r>
              <a:rPr lang="en-US" sz="2200">
                <a:latin typeface="Arial"/>
                <a:cs typeface="Arial"/>
              </a:rPr>
              <a:t>65+ (15.39%)</a:t>
            </a:r>
          </a:p>
          <a:p>
            <a:pPr algn="ctr"/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71DEB8-8148-222D-D93D-60DFAC989D58}"/>
              </a:ext>
            </a:extLst>
          </p:cNvPr>
          <p:cNvSpPr txBox="1"/>
          <p:nvPr/>
        </p:nvSpPr>
        <p:spPr>
          <a:xfrm>
            <a:off x="4069035" y="4661750"/>
            <a:ext cx="27911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Gender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Women (53.85%)</a:t>
            </a:r>
          </a:p>
          <a:p>
            <a:pPr algn="ctr"/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Men (46.15%)</a:t>
            </a:r>
          </a:p>
          <a:p>
            <a:pPr algn="ctr"/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7BA577-9CCF-77B9-33EA-7A1371EC026E}"/>
              </a:ext>
            </a:extLst>
          </p:cNvPr>
          <p:cNvSpPr txBox="1"/>
          <p:nvPr/>
        </p:nvSpPr>
        <p:spPr>
          <a:xfrm>
            <a:off x="7097063" y="4661750"/>
            <a:ext cx="507892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Race &amp; Ethnicity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African Heritage/Black(30.77%)</a:t>
            </a:r>
          </a:p>
          <a:p>
            <a:pPr algn="ctr"/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Asian/Southeast Asian (12.82%)</a:t>
            </a:r>
          </a:p>
          <a:p>
            <a:pPr algn="ctr"/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Hispanic/Latino(20.51%)</a:t>
            </a:r>
          </a:p>
          <a:p>
            <a:pPr algn="ctr"/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White(35.9%)</a:t>
            </a:r>
          </a:p>
          <a:p>
            <a:pPr algn="ctr"/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D9ACD08-6089-2EFA-DE9E-065F9CC54673}"/>
              </a:ext>
            </a:extLst>
          </p:cNvPr>
          <p:cNvCxnSpPr>
            <a:cxnSpLocks/>
          </p:cNvCxnSpPr>
          <p:nvPr/>
        </p:nvCxnSpPr>
        <p:spPr>
          <a:xfrm>
            <a:off x="7155877" y="4947387"/>
            <a:ext cx="0" cy="15793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19F29D62-9C39-E238-A920-1D98107C3AAB}"/>
              </a:ext>
            </a:extLst>
          </p:cNvPr>
          <p:cNvSpPr/>
          <p:nvPr/>
        </p:nvSpPr>
        <p:spPr>
          <a:xfrm>
            <a:off x="-48041" y="3667562"/>
            <a:ext cx="4117076" cy="7619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A7584F-DB5A-794D-92EE-69ADEB1AD8D7}"/>
              </a:ext>
            </a:extLst>
          </p:cNvPr>
          <p:cNvSpPr txBox="1">
            <a:spLocks/>
          </p:cNvSpPr>
          <p:nvPr/>
        </p:nvSpPr>
        <p:spPr>
          <a:xfrm>
            <a:off x="663385" y="3843536"/>
            <a:ext cx="5432615" cy="53996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>
                <a:solidFill>
                  <a:schemeClr val="bg1"/>
                </a:solidFill>
              </a:rPr>
              <a:t>39 TOTAL MEMBERS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E2C554-1A77-F199-046B-381202449C05}"/>
              </a:ext>
            </a:extLst>
          </p:cNvPr>
          <p:cNvSpPr txBox="1"/>
          <p:nvPr/>
        </p:nvSpPr>
        <p:spPr>
          <a:xfrm>
            <a:off x="10810758" y="6492651"/>
            <a:ext cx="35710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>
                <a:latin typeface="Arial" panose="020B0604020202020204" pitchFamily="34" charset="0"/>
                <a:cs typeface="Arial" panose="020B0604020202020204" pitchFamily="34" charset="0"/>
              </a:rPr>
              <a:t>As of 07/01/2025</a:t>
            </a:r>
            <a:endParaRPr sz="11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48DB18-F9C0-813B-0319-033BE1BC74C0}"/>
              </a:ext>
            </a:extLst>
          </p:cNvPr>
          <p:cNvSpPr/>
          <p:nvPr/>
        </p:nvSpPr>
        <p:spPr>
          <a:xfrm>
            <a:off x="-69115" y="-269525"/>
            <a:ext cx="12230100" cy="7362826"/>
          </a:xfrm>
          <a:prstGeom prst="rect">
            <a:avLst/>
          </a:prstGeom>
          <a:solidFill>
            <a:schemeClr val="tx1">
              <a:alpha val="241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79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F9993-6A1F-FEBD-E185-E16E9D035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A2274-EEB0-6AB5-043B-F7D2419E9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BA854B-18F1-57DE-4588-C056712FB9D5}"/>
              </a:ext>
            </a:extLst>
          </p:cNvPr>
          <p:cNvSpPr/>
          <p:nvPr/>
        </p:nvSpPr>
        <p:spPr>
          <a:xfrm>
            <a:off x="-16015" y="-2"/>
            <a:ext cx="12192000" cy="6858001"/>
          </a:xfrm>
          <a:prstGeom prst="rect">
            <a:avLst/>
          </a:prstGeom>
          <a:solidFill>
            <a:srgbClr val="D500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F374C2-D805-8677-1100-8CDB63831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3387" y="773781"/>
            <a:ext cx="104522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 descr="UIC Logo">
            <a:extLst>
              <a:ext uri="{FF2B5EF4-FFF2-40B4-BE49-F238E27FC236}">
                <a16:creationId xmlns:a16="http://schemas.microsoft.com/office/drawing/2014/main" id="{43FD9484-BBE6-B4D2-02C2-79AA67FF9EA3}"/>
              </a:ext>
            </a:extLst>
          </p:cNvPr>
          <p:cNvSpPr/>
          <p:nvPr/>
        </p:nvSpPr>
        <p:spPr>
          <a:xfrm>
            <a:off x="11329482" y="530481"/>
            <a:ext cx="449973" cy="449973"/>
          </a:xfrm>
          <a:custGeom>
            <a:avLst/>
            <a:gdLst/>
            <a:ahLst/>
            <a:cxnLst/>
            <a:rect l="l" t="t" r="r" b="b"/>
            <a:pathLst>
              <a:path w="952047" h="952047">
                <a:moveTo>
                  <a:pt x="0" y="0"/>
                </a:moveTo>
                <a:lnTo>
                  <a:pt x="952048" y="0"/>
                </a:lnTo>
                <a:lnTo>
                  <a:pt x="952048" y="952047"/>
                </a:lnTo>
                <a:lnTo>
                  <a:pt x="0" y="95204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EE1715-36A5-308D-E536-6EA6873AB5E2}"/>
              </a:ext>
            </a:extLst>
          </p:cNvPr>
          <p:cNvSpPr txBox="1"/>
          <p:nvPr/>
        </p:nvSpPr>
        <p:spPr>
          <a:xfrm>
            <a:off x="663385" y="933282"/>
            <a:ext cx="1066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UICAA Alumni Engagement</a:t>
            </a:r>
            <a:endParaRPr lang="en-US" sz="360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9E5CF85-0C0A-F5FB-8CB5-A8939F2D1F7D}"/>
              </a:ext>
            </a:extLst>
          </p:cNvPr>
          <p:cNvSpPr txBox="1">
            <a:spLocks/>
          </p:cNvSpPr>
          <p:nvPr/>
        </p:nvSpPr>
        <p:spPr>
          <a:xfrm>
            <a:off x="663386" y="1913242"/>
            <a:ext cx="3690497" cy="281870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>
                <a:solidFill>
                  <a:schemeClr val="bg1"/>
                </a:solidFill>
              </a:rPr>
              <a:t>Alumni Program </a:t>
            </a:r>
            <a:br>
              <a:rPr lang="en-US" sz="2200" b="1">
                <a:solidFill>
                  <a:schemeClr val="bg1"/>
                </a:solidFill>
              </a:rPr>
            </a:br>
            <a:r>
              <a:rPr lang="en-US" sz="2200" b="1">
                <a:solidFill>
                  <a:schemeClr val="bg1"/>
                </a:solidFill>
              </a:rPr>
              <a:t>and Events</a:t>
            </a:r>
          </a:p>
          <a:p>
            <a:pPr marL="0" indent="0">
              <a:buNone/>
            </a:pP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Signature programs </a:t>
            </a:r>
            <a:br>
              <a:rPr lang="en-US" sz="220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that create meaningful opportunities for alumni </a:t>
            </a:r>
            <a:br>
              <a:rPr lang="en-US" sz="220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to connect with peers, students, donors and the university community.</a:t>
            </a:r>
          </a:p>
          <a:p>
            <a:pPr>
              <a:spcAft>
                <a:spcPts val="0"/>
              </a:spcAft>
            </a:pPr>
            <a:endParaRPr lang="en-US" sz="2200">
              <a:solidFill>
                <a:schemeClr val="bg1"/>
              </a:solidFill>
            </a:endParaRPr>
          </a:p>
          <a:p>
            <a:pPr>
              <a:spcAft>
                <a:spcPts val="0"/>
              </a:spcAft>
            </a:pPr>
            <a:endParaRPr lang="en-US" sz="22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BD32035-87C5-5240-4819-A8662D49F831}"/>
              </a:ext>
            </a:extLst>
          </p:cNvPr>
          <p:cNvSpPr txBox="1">
            <a:spLocks/>
          </p:cNvSpPr>
          <p:nvPr/>
        </p:nvSpPr>
        <p:spPr>
          <a:xfrm>
            <a:off x="1265369" y="4208689"/>
            <a:ext cx="2312979" cy="10577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AB252BB-F16B-795A-FD0F-7A4ABE76F7FB}"/>
              </a:ext>
            </a:extLst>
          </p:cNvPr>
          <p:cNvSpPr txBox="1">
            <a:spLocks/>
          </p:cNvSpPr>
          <p:nvPr/>
        </p:nvSpPr>
        <p:spPr>
          <a:xfrm>
            <a:off x="4353442" y="1913242"/>
            <a:ext cx="3959816" cy="281870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>
                <a:solidFill>
                  <a:schemeClr val="bg1"/>
                </a:solidFill>
              </a:rPr>
              <a:t>Lifelong Alumni </a:t>
            </a:r>
            <a:br>
              <a:rPr lang="en-US" sz="2200" b="1">
                <a:solidFill>
                  <a:schemeClr val="bg1"/>
                </a:solidFill>
              </a:rPr>
            </a:br>
            <a:r>
              <a:rPr lang="en-US" sz="2200" b="1">
                <a:solidFill>
                  <a:schemeClr val="bg1"/>
                </a:solidFill>
              </a:rPr>
              <a:t>Career Connections </a:t>
            </a: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UIC Connected and </a:t>
            </a:r>
            <a:br>
              <a:rPr lang="en-US" sz="220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Flames Connect put </a:t>
            </a:r>
            <a:br>
              <a:rPr lang="en-US" sz="220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alumni and students </a:t>
            </a:r>
            <a:br>
              <a:rPr lang="en-US" sz="220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together for guidance, </a:t>
            </a:r>
            <a:br>
              <a:rPr lang="en-US" sz="220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career insights, and networking opportunities </a:t>
            </a:r>
            <a:br>
              <a:rPr lang="en-US" sz="220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that strengthen lifelong connections. </a:t>
            </a:r>
          </a:p>
          <a:p>
            <a:endParaRPr lang="en-US" sz="22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B38578A-3A5A-A206-4AAB-1F39314DAA86}"/>
              </a:ext>
            </a:extLst>
          </p:cNvPr>
          <p:cNvSpPr txBox="1">
            <a:spLocks/>
          </p:cNvSpPr>
          <p:nvPr/>
        </p:nvSpPr>
        <p:spPr>
          <a:xfrm>
            <a:off x="8242633" y="1512190"/>
            <a:ext cx="3690497" cy="281870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en-US" sz="2200" b="1">
                <a:solidFill>
                  <a:schemeClr val="bg1"/>
                </a:solidFill>
              </a:rPr>
            </a:br>
            <a:r>
              <a:rPr lang="en-US" sz="2200" b="1">
                <a:solidFill>
                  <a:schemeClr val="bg1"/>
                </a:solidFill>
              </a:rPr>
              <a:t>Volunteerism</a:t>
            </a:r>
          </a:p>
          <a:p>
            <a:pPr marL="0" indent="0">
              <a:buNone/>
            </a:pP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Countless ways to give back and stay connected, including serving as class agents and on alumni panels, judging student research, affinity groups and the Volunteer Admissions Program.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A314B36-8CFB-2AB3-13AF-C2F36FF915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033372" y="2047657"/>
            <a:ext cx="0" cy="4181693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B5BB89C-D3EB-8697-D340-B3AA26069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938622" y="1913242"/>
            <a:ext cx="0" cy="4181693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319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AFD13-FE54-3620-7B0D-C07A74AF3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33AD218-5E88-F70D-C1EE-FBE0CBC33768}"/>
              </a:ext>
            </a:extLst>
          </p:cNvPr>
          <p:cNvSpPr/>
          <p:nvPr/>
        </p:nvSpPr>
        <p:spPr>
          <a:xfrm>
            <a:off x="-8005" y="0"/>
            <a:ext cx="12208010" cy="6888480"/>
          </a:xfrm>
          <a:prstGeom prst="rect">
            <a:avLst/>
          </a:prstGeom>
          <a:solidFill>
            <a:srgbClr val="D500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9ADE3A57-3AE4-5BC1-1397-546583C611E3}"/>
              </a:ext>
            </a:extLst>
          </p:cNvPr>
          <p:cNvSpPr txBox="1">
            <a:spLocks/>
          </p:cNvSpPr>
          <p:nvPr/>
        </p:nvSpPr>
        <p:spPr>
          <a:xfrm>
            <a:off x="376191" y="567605"/>
            <a:ext cx="11332937" cy="4303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endParaRPr lang="en-US" sz="1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3582B1-3CC8-2D8A-C984-EA49EAAF23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40" t="-3245" b="24251"/>
          <a:stretch>
            <a:fillRect/>
          </a:stretch>
        </p:blipFill>
        <p:spPr>
          <a:xfrm>
            <a:off x="6490079" y="2167611"/>
            <a:ext cx="5613128" cy="4670269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0EDDA3-4E23-1E0D-A595-4249DD633777}"/>
              </a:ext>
            </a:extLst>
          </p:cNvPr>
          <p:cNvSpPr txBox="1"/>
          <p:nvPr/>
        </p:nvSpPr>
        <p:spPr>
          <a:xfrm>
            <a:off x="663386" y="2715719"/>
            <a:ext cx="549510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0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UIC Connected is an </a:t>
            </a:r>
            <a:r>
              <a:rPr lang="en-US" sz="2200" b="1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exclusive</a:t>
            </a:r>
            <a:r>
              <a:rPr lang="en-US" sz="2200" b="0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en-US" sz="2200" b="0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0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virtual network where </a:t>
            </a:r>
            <a:r>
              <a:rPr lang="en-US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alumni </a:t>
            </a:r>
            <a:r>
              <a:rPr lang="en-US" sz="2200" b="0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br>
              <a:rPr lang="en-US" sz="2200" b="0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0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connect with fellow alumni and </a:t>
            </a:r>
            <a:br>
              <a:rPr lang="en-US" sz="2200" b="0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0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current students for mentorship, networking and career growth. </a:t>
            </a:r>
            <a:endParaRPr lang="en-US" sz="2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EEF75DE-BF49-146C-2F9F-8072FA80F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3387" y="773781"/>
            <a:ext cx="104522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 descr="UIC Logo">
            <a:extLst>
              <a:ext uri="{FF2B5EF4-FFF2-40B4-BE49-F238E27FC236}">
                <a16:creationId xmlns:a16="http://schemas.microsoft.com/office/drawing/2014/main" id="{351C7F51-AC52-2E3D-8098-7835A9D2294A}"/>
              </a:ext>
            </a:extLst>
          </p:cNvPr>
          <p:cNvSpPr/>
          <p:nvPr/>
        </p:nvSpPr>
        <p:spPr>
          <a:xfrm>
            <a:off x="11329482" y="530481"/>
            <a:ext cx="449973" cy="449973"/>
          </a:xfrm>
          <a:custGeom>
            <a:avLst/>
            <a:gdLst/>
            <a:ahLst/>
            <a:cxnLst/>
            <a:rect l="l" t="t" r="r" b="b"/>
            <a:pathLst>
              <a:path w="952047" h="952047">
                <a:moveTo>
                  <a:pt x="0" y="0"/>
                </a:moveTo>
                <a:lnTo>
                  <a:pt x="952048" y="0"/>
                </a:lnTo>
                <a:lnTo>
                  <a:pt x="952048" y="952047"/>
                </a:lnTo>
                <a:lnTo>
                  <a:pt x="0" y="95204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4B9543-40BA-26EE-16C0-D8236CC6AA80}"/>
              </a:ext>
            </a:extLst>
          </p:cNvPr>
          <p:cNvSpPr txBox="1"/>
          <p:nvPr/>
        </p:nvSpPr>
        <p:spPr>
          <a:xfrm>
            <a:off x="663385" y="933282"/>
            <a:ext cx="10546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Lifelong Alumni Career Connections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D85E698-AF8D-5B8B-1287-84050F439D60}"/>
              </a:ext>
            </a:extLst>
          </p:cNvPr>
          <p:cNvSpPr txBox="1">
            <a:spLocks/>
          </p:cNvSpPr>
          <p:nvPr/>
        </p:nvSpPr>
        <p:spPr>
          <a:xfrm>
            <a:off x="663385" y="1608153"/>
            <a:ext cx="8154044" cy="53996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>
                <a:solidFill>
                  <a:schemeClr val="bg1"/>
                </a:solidFill>
              </a:rPr>
              <a:t>UIC CONNECTED: NETWORK, MENTOR AND HIRE</a:t>
            </a:r>
            <a:endParaRPr lang="en-US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671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8DE73-2C1B-440D-28E4-79B95887C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0CADC0-668D-9DA7-343B-0F2CED595222}"/>
              </a:ext>
            </a:extLst>
          </p:cNvPr>
          <p:cNvSpPr/>
          <p:nvPr/>
        </p:nvSpPr>
        <p:spPr>
          <a:xfrm>
            <a:off x="4038" y="-2"/>
            <a:ext cx="12192000" cy="6858001"/>
          </a:xfrm>
          <a:prstGeom prst="rect">
            <a:avLst/>
          </a:prstGeom>
          <a:solidFill>
            <a:srgbClr val="D500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C70D7DD-5E0A-581C-A78C-8921EB4EC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3387" y="773781"/>
            <a:ext cx="104522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 descr="UIC Logo">
            <a:extLst>
              <a:ext uri="{FF2B5EF4-FFF2-40B4-BE49-F238E27FC236}">
                <a16:creationId xmlns:a16="http://schemas.microsoft.com/office/drawing/2014/main" id="{E2DB31B3-6947-E84A-71A5-2C64F9B52374}"/>
              </a:ext>
            </a:extLst>
          </p:cNvPr>
          <p:cNvSpPr/>
          <p:nvPr/>
        </p:nvSpPr>
        <p:spPr>
          <a:xfrm>
            <a:off x="11329482" y="530481"/>
            <a:ext cx="449973" cy="449973"/>
          </a:xfrm>
          <a:custGeom>
            <a:avLst/>
            <a:gdLst/>
            <a:ahLst/>
            <a:cxnLst/>
            <a:rect l="l" t="t" r="r" b="b"/>
            <a:pathLst>
              <a:path w="952047" h="952047">
                <a:moveTo>
                  <a:pt x="0" y="0"/>
                </a:moveTo>
                <a:lnTo>
                  <a:pt x="952048" y="0"/>
                </a:lnTo>
                <a:lnTo>
                  <a:pt x="952048" y="952047"/>
                </a:lnTo>
                <a:lnTo>
                  <a:pt x="0" y="95204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ACB845-130C-E4C4-1361-E354E2FDA551}"/>
              </a:ext>
            </a:extLst>
          </p:cNvPr>
          <p:cNvSpPr txBox="1"/>
          <p:nvPr/>
        </p:nvSpPr>
        <p:spPr>
          <a:xfrm>
            <a:off x="663385" y="933282"/>
            <a:ext cx="1066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Lifelong Alumni Career Connections</a:t>
            </a:r>
            <a:endParaRPr lang="en-US" sz="360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F76568A-7908-42BD-E699-965921E89ECE}"/>
              </a:ext>
            </a:extLst>
          </p:cNvPr>
          <p:cNvSpPr txBox="1">
            <a:spLocks/>
          </p:cNvSpPr>
          <p:nvPr/>
        </p:nvSpPr>
        <p:spPr>
          <a:xfrm>
            <a:off x="1265369" y="4208689"/>
            <a:ext cx="2312979" cy="10577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0002EBB-0629-C648-1ED4-E1E7399BA546}"/>
              </a:ext>
            </a:extLst>
          </p:cNvPr>
          <p:cNvSpPr txBox="1">
            <a:spLocks/>
          </p:cNvSpPr>
          <p:nvPr/>
        </p:nvSpPr>
        <p:spPr>
          <a:xfrm>
            <a:off x="663385" y="1608153"/>
            <a:ext cx="3690497" cy="53996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>
                <a:solidFill>
                  <a:schemeClr val="bg1"/>
                </a:solidFill>
              </a:rPr>
              <a:t>PROGRAMS</a:t>
            </a:r>
            <a:endParaRPr lang="en-US" sz="2200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6D26A58-680C-340F-2238-DD32E135F8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3938122" y="2425683"/>
            <a:ext cx="0" cy="2974077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0A61329-D48F-1DB9-5E9B-0F6C301C8CD5}"/>
              </a:ext>
            </a:extLst>
          </p:cNvPr>
          <p:cNvSpPr txBox="1">
            <a:spLocks/>
          </p:cNvSpPr>
          <p:nvPr/>
        </p:nvSpPr>
        <p:spPr>
          <a:xfrm>
            <a:off x="341001" y="2702641"/>
            <a:ext cx="3690497" cy="281870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>
                <a:solidFill>
                  <a:schemeClr val="bg1"/>
                </a:solidFill>
              </a:rPr>
              <a:t>Alumni Coaching </a:t>
            </a:r>
            <a:br>
              <a:rPr lang="en-US" sz="2200" b="1">
                <a:solidFill>
                  <a:schemeClr val="bg1"/>
                </a:solidFill>
              </a:rPr>
            </a:br>
            <a:r>
              <a:rPr lang="en-US" sz="2200" b="1">
                <a:solidFill>
                  <a:schemeClr val="bg1"/>
                </a:solidFill>
              </a:rPr>
              <a:t>Network</a:t>
            </a:r>
          </a:p>
          <a:p>
            <a:pPr marL="0" indent="0">
              <a:buNone/>
            </a:pPr>
            <a:r>
              <a:rPr lang="en-US" sz="2200">
                <a:solidFill>
                  <a:schemeClr val="bg1"/>
                </a:solidFill>
              </a:rPr>
              <a:t>Alumni help peers </a:t>
            </a:r>
            <a:br>
              <a:rPr lang="en-US" sz="2200">
                <a:solidFill>
                  <a:schemeClr val="bg1"/>
                </a:solidFill>
              </a:rPr>
            </a:br>
            <a:r>
              <a:rPr lang="en-US" sz="2200">
                <a:solidFill>
                  <a:schemeClr val="bg1"/>
                </a:solidFill>
              </a:rPr>
              <a:t>develop leadership </a:t>
            </a:r>
            <a:br>
              <a:rPr lang="en-US" sz="2200">
                <a:solidFill>
                  <a:schemeClr val="bg1"/>
                </a:solidFill>
              </a:rPr>
            </a:br>
            <a:r>
              <a:rPr lang="en-US" sz="2200">
                <a:solidFill>
                  <a:schemeClr val="bg1"/>
                </a:solidFill>
              </a:rPr>
              <a:t>skills and make career changes.</a:t>
            </a:r>
          </a:p>
          <a:p>
            <a:pPr marL="0" indent="0">
              <a:buNone/>
            </a:pP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8846D48-EBD4-263D-AA8B-21B089E5A73F}"/>
              </a:ext>
            </a:extLst>
          </p:cNvPr>
          <p:cNvSpPr txBox="1">
            <a:spLocks/>
          </p:cNvSpPr>
          <p:nvPr/>
        </p:nvSpPr>
        <p:spPr>
          <a:xfrm>
            <a:off x="4353442" y="2292333"/>
            <a:ext cx="3959816" cy="281870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en-US" sz="2200" b="1">
                <a:solidFill>
                  <a:schemeClr val="bg1"/>
                </a:solidFill>
              </a:rPr>
            </a:br>
            <a:r>
              <a:rPr lang="en-US" sz="2200" b="1">
                <a:solidFill>
                  <a:schemeClr val="bg1"/>
                </a:solidFill>
              </a:rPr>
              <a:t>Flames Connect</a:t>
            </a:r>
          </a:p>
          <a:p>
            <a:pPr marL="0" indent="0">
              <a:buNone/>
            </a:pPr>
            <a:r>
              <a:rPr lang="en-US" sz="2200">
                <a:solidFill>
                  <a:schemeClr val="bg1"/>
                </a:solidFill>
              </a:rPr>
              <a:t>Mentoring initiative that </a:t>
            </a:r>
            <a:br>
              <a:rPr lang="en-US" sz="2200">
                <a:solidFill>
                  <a:schemeClr val="bg1"/>
                </a:solidFill>
              </a:rPr>
            </a:br>
            <a:r>
              <a:rPr lang="en-US" sz="2200">
                <a:solidFill>
                  <a:schemeClr val="bg1"/>
                </a:solidFill>
              </a:rPr>
              <a:t>invites alumni to connect</a:t>
            </a:r>
            <a:br>
              <a:rPr lang="en-US" sz="2200">
                <a:solidFill>
                  <a:schemeClr val="bg1"/>
                </a:solidFill>
              </a:rPr>
            </a:br>
            <a:r>
              <a:rPr lang="en-US" sz="2200">
                <a:solidFill>
                  <a:schemeClr val="bg1"/>
                </a:solidFill>
              </a:rPr>
              <a:t> with students, share their unique experiences and provide career guidance.  </a:t>
            </a:r>
          </a:p>
          <a:p>
            <a:pPr marL="0" indent="0">
              <a:buNone/>
            </a:pP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84F8BD7-86AB-BDB0-D20D-0B5DBC203699}"/>
              </a:ext>
            </a:extLst>
          </p:cNvPr>
          <p:cNvSpPr txBox="1">
            <a:spLocks/>
          </p:cNvSpPr>
          <p:nvPr/>
        </p:nvSpPr>
        <p:spPr>
          <a:xfrm>
            <a:off x="8312817" y="2292333"/>
            <a:ext cx="3690497" cy="281870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en-US" sz="2200" b="1">
                <a:solidFill>
                  <a:schemeClr val="bg1"/>
                </a:solidFill>
              </a:rPr>
            </a:br>
            <a:r>
              <a:rPr lang="en-US" sz="2200" b="1">
                <a:solidFill>
                  <a:schemeClr val="bg1"/>
                </a:solidFill>
              </a:rPr>
              <a:t>UIC Alumni Exchange</a:t>
            </a:r>
          </a:p>
          <a:p>
            <a:pPr marL="0" indent="0">
              <a:buNone/>
            </a:pPr>
            <a:r>
              <a:rPr lang="en-US" sz="2200">
                <a:solidFill>
                  <a:schemeClr val="bg1"/>
                </a:solidFill>
              </a:rPr>
              <a:t>A virtual learning series </a:t>
            </a:r>
            <a:br>
              <a:rPr lang="en-US" sz="2200">
                <a:solidFill>
                  <a:schemeClr val="bg1"/>
                </a:solidFill>
              </a:rPr>
            </a:br>
            <a:r>
              <a:rPr lang="en-US" sz="2200">
                <a:solidFill>
                  <a:schemeClr val="bg1"/>
                </a:solidFill>
              </a:rPr>
              <a:t>that brings alumni and faculty experts together </a:t>
            </a:r>
            <a:br>
              <a:rPr lang="en-US" sz="2200">
                <a:solidFill>
                  <a:schemeClr val="bg1"/>
                </a:solidFill>
              </a:rPr>
            </a:br>
            <a:r>
              <a:rPr lang="en-US" sz="2200">
                <a:solidFill>
                  <a:schemeClr val="bg1"/>
                </a:solidFill>
              </a:rPr>
              <a:t>to share insights on politics, history, career development and more.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FC3A8C4-525B-7221-DDD8-18B9AEA87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919572" y="2425683"/>
            <a:ext cx="0" cy="2974077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2240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D2072-4909-66F0-68FA-3E0E14F6E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19415-28F9-8517-7F1A-8F29A4A8E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21FEAE-032F-AA6F-7A99-142A2D1373D9}"/>
              </a:ext>
            </a:extLst>
          </p:cNvPr>
          <p:cNvSpPr/>
          <p:nvPr/>
        </p:nvSpPr>
        <p:spPr>
          <a:xfrm>
            <a:off x="-16015" y="-2"/>
            <a:ext cx="12192000" cy="68580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4AB19FF-FEE3-919B-AB70-0DF0D924C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3387" y="773781"/>
            <a:ext cx="104522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 descr="UIC Logo">
            <a:extLst>
              <a:ext uri="{FF2B5EF4-FFF2-40B4-BE49-F238E27FC236}">
                <a16:creationId xmlns:a16="http://schemas.microsoft.com/office/drawing/2014/main" id="{5673D488-8DB1-8CD9-FDBF-283C3C83E6A9}"/>
              </a:ext>
            </a:extLst>
          </p:cNvPr>
          <p:cNvSpPr/>
          <p:nvPr/>
        </p:nvSpPr>
        <p:spPr>
          <a:xfrm>
            <a:off x="11329482" y="530481"/>
            <a:ext cx="449973" cy="449973"/>
          </a:xfrm>
          <a:custGeom>
            <a:avLst/>
            <a:gdLst/>
            <a:ahLst/>
            <a:cxnLst/>
            <a:rect l="l" t="t" r="r" b="b"/>
            <a:pathLst>
              <a:path w="952047" h="952047">
                <a:moveTo>
                  <a:pt x="0" y="0"/>
                </a:moveTo>
                <a:lnTo>
                  <a:pt x="952048" y="0"/>
                </a:lnTo>
                <a:lnTo>
                  <a:pt x="952048" y="952047"/>
                </a:lnTo>
                <a:lnTo>
                  <a:pt x="0" y="95204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B49E7-19F7-F374-8CA8-A6AB3AA4213F}"/>
              </a:ext>
            </a:extLst>
          </p:cNvPr>
          <p:cNvSpPr txBox="1"/>
          <p:nvPr/>
        </p:nvSpPr>
        <p:spPr>
          <a:xfrm>
            <a:off x="663385" y="933282"/>
            <a:ext cx="1066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Unique Volunteerism</a:t>
            </a:r>
            <a:endParaRPr lang="en-US" sz="360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D3D3BD8-644A-B629-0558-D13ACA459A1F}"/>
              </a:ext>
            </a:extLst>
          </p:cNvPr>
          <p:cNvSpPr txBox="1">
            <a:spLocks/>
          </p:cNvSpPr>
          <p:nvPr/>
        </p:nvSpPr>
        <p:spPr>
          <a:xfrm>
            <a:off x="663386" y="1913738"/>
            <a:ext cx="3323596" cy="32678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>
                <a:solidFill>
                  <a:schemeClr val="bg1"/>
                </a:solidFill>
              </a:rPr>
              <a:t>Affinity Groups</a:t>
            </a:r>
          </a:p>
          <a:p>
            <a:pPr marL="0" indent="0">
              <a:buNone/>
            </a:pPr>
            <a:r>
              <a:rPr lang="en-US" sz="2200">
                <a:solidFill>
                  <a:schemeClr val="bg1"/>
                </a:solidFill>
                <a:latin typeface="Arial"/>
                <a:cs typeface="Segoe UI"/>
              </a:rPr>
              <a:t>Alumni Affinity Networks </a:t>
            </a:r>
            <a:br>
              <a:rPr lang="en-US" sz="2200">
                <a:solidFill>
                  <a:schemeClr val="bg1"/>
                </a:solidFill>
                <a:latin typeface="Arial"/>
                <a:cs typeface="Segoe UI"/>
              </a:rPr>
            </a:br>
            <a:r>
              <a:rPr lang="en-US" sz="2200">
                <a:solidFill>
                  <a:schemeClr val="bg1"/>
                </a:solidFill>
                <a:latin typeface="Arial"/>
                <a:cs typeface="Segoe UI"/>
              </a:rPr>
              <a:t>bring together UIC graduates who share common identities, interests or experiences </a:t>
            </a:r>
            <a:br>
              <a:rPr lang="en-US" sz="2200">
                <a:solidFill>
                  <a:schemeClr val="bg1"/>
                </a:solidFill>
                <a:latin typeface="Arial"/>
                <a:cs typeface="Segoe UI"/>
              </a:rPr>
            </a:br>
            <a:r>
              <a:rPr lang="en-US" sz="2200">
                <a:solidFill>
                  <a:schemeClr val="bg1"/>
                </a:solidFill>
                <a:latin typeface="Arial"/>
                <a:cs typeface="Segoe UI"/>
              </a:rPr>
              <a:t>to foster community, connection and support. </a:t>
            </a:r>
            <a:endParaRPr lang="en-US" sz="2200">
              <a:solidFill>
                <a:schemeClr val="bg1"/>
              </a:solidFill>
              <a:latin typeface="Arial"/>
            </a:endParaRPr>
          </a:p>
          <a:p>
            <a:pPr marL="0" indent="0">
              <a:buNone/>
            </a:pPr>
            <a:endParaRPr lang="en-US" sz="22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AE9934F-301D-3848-2498-A6BDD9D33165}"/>
              </a:ext>
            </a:extLst>
          </p:cNvPr>
          <p:cNvSpPr txBox="1">
            <a:spLocks/>
          </p:cNvSpPr>
          <p:nvPr/>
        </p:nvSpPr>
        <p:spPr>
          <a:xfrm>
            <a:off x="1265369" y="4208689"/>
            <a:ext cx="2312979" cy="10577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C38F4B9-BDFF-5729-61FF-FC95B118704A}"/>
              </a:ext>
            </a:extLst>
          </p:cNvPr>
          <p:cNvSpPr txBox="1">
            <a:spLocks/>
          </p:cNvSpPr>
          <p:nvPr/>
        </p:nvSpPr>
        <p:spPr>
          <a:xfrm>
            <a:off x="4250751" y="1913738"/>
            <a:ext cx="3690497" cy="281870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>
                <a:solidFill>
                  <a:schemeClr val="bg1"/>
                </a:solidFill>
              </a:rPr>
              <a:t>Alumni Judges</a:t>
            </a:r>
          </a:p>
          <a:p>
            <a:pPr marL="0" indent="0">
              <a:buNone/>
            </a:pPr>
            <a:r>
              <a:rPr lang="en-US" sz="2200">
                <a:solidFill>
                  <a:schemeClr val="bg1"/>
                </a:solidFill>
                <a:latin typeface="Arial"/>
                <a:ea typeface="Aptos" panose="020B0004020202020204" pitchFamily="34" charset="0"/>
                <a:cs typeface="Arial"/>
              </a:rPr>
              <a:t>Alumni judges assist in evaluating the quality of </a:t>
            </a:r>
            <a:br>
              <a:rPr lang="en-US" sz="2200">
                <a:ea typeface="Aptos" panose="020B0004020202020204" pitchFamily="34" charset="0"/>
              </a:rPr>
            </a:br>
            <a:r>
              <a:rPr lang="en-US" sz="2200">
                <a:solidFill>
                  <a:schemeClr val="bg1"/>
                </a:solidFill>
                <a:latin typeface="Arial"/>
                <a:ea typeface="Aptos" panose="020B0004020202020204" pitchFamily="34" charset="0"/>
                <a:cs typeface="Arial"/>
              </a:rPr>
              <a:t>student presentations </a:t>
            </a:r>
            <a:br>
              <a:rPr lang="en-US" sz="2200">
                <a:ea typeface="Aptos" panose="020B0004020202020204" pitchFamily="34" charset="0"/>
              </a:rPr>
            </a:br>
            <a:r>
              <a:rPr lang="en-US" sz="2200">
                <a:solidFill>
                  <a:schemeClr val="bg1"/>
                </a:solidFill>
                <a:latin typeface="Arial"/>
                <a:ea typeface="Aptos" panose="020B0004020202020204" pitchFamily="34" charset="0"/>
                <a:cs typeface="Arial"/>
              </a:rPr>
              <a:t>and identify those to </a:t>
            </a:r>
            <a:br>
              <a:rPr lang="en-US" sz="2200">
                <a:ea typeface="Aptos" panose="020B0004020202020204" pitchFamily="34" charset="0"/>
              </a:rPr>
            </a:br>
            <a:r>
              <a:rPr lang="en-US" sz="2200">
                <a:solidFill>
                  <a:schemeClr val="bg1"/>
                </a:solidFill>
                <a:latin typeface="Arial"/>
                <a:ea typeface="Aptos" panose="020B0004020202020204" pitchFamily="34" charset="0"/>
                <a:cs typeface="Arial"/>
              </a:rPr>
              <a:t>be awarded. </a:t>
            </a:r>
            <a:endParaRPr lang="en-US" sz="220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8A12843-B903-A3DE-5D2D-1BE0DA7CC2D7}"/>
              </a:ext>
            </a:extLst>
          </p:cNvPr>
          <p:cNvSpPr txBox="1">
            <a:spLocks/>
          </p:cNvSpPr>
          <p:nvPr/>
        </p:nvSpPr>
        <p:spPr>
          <a:xfrm>
            <a:off x="7947041" y="1913738"/>
            <a:ext cx="3832414" cy="281870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>
                <a:solidFill>
                  <a:schemeClr val="bg1"/>
                </a:solidFill>
              </a:rPr>
              <a:t>Alumni Admissions</a:t>
            </a:r>
          </a:p>
          <a:p>
            <a:pPr marL="0" indent="0">
              <a:buNone/>
            </a:pPr>
            <a:r>
              <a:rPr lang="en-US" sz="2200">
                <a:solidFill>
                  <a:schemeClr val="bg1"/>
                </a:solidFill>
                <a:latin typeface="Arial"/>
                <a:cs typeface="Segoe UI"/>
              </a:rPr>
              <a:t>Connects UIC graduates </a:t>
            </a:r>
            <a:br>
              <a:rPr lang="en-US" sz="2200">
                <a:solidFill>
                  <a:schemeClr val="bg1"/>
                </a:solidFill>
                <a:latin typeface="Arial"/>
                <a:cs typeface="Segoe UI"/>
              </a:rPr>
            </a:br>
            <a:r>
              <a:rPr lang="en-US" sz="2200">
                <a:solidFill>
                  <a:schemeClr val="bg1"/>
                </a:solidFill>
                <a:latin typeface="Arial"/>
                <a:cs typeface="Segoe UI"/>
              </a:rPr>
              <a:t>with prospective students to share personal experiences and help inspire and inform future Flames, offering authentic insights that strengthen UIC’s commitment to access</a:t>
            </a:r>
            <a:br>
              <a:rPr lang="en-US" sz="2200">
                <a:solidFill>
                  <a:schemeClr val="bg1"/>
                </a:solidFill>
                <a:latin typeface="Arial"/>
                <a:cs typeface="Segoe UI"/>
              </a:rPr>
            </a:br>
            <a:r>
              <a:rPr lang="en-US" sz="2200">
                <a:solidFill>
                  <a:schemeClr val="bg1"/>
                </a:solidFill>
                <a:latin typeface="Arial"/>
                <a:cs typeface="Segoe UI"/>
              </a:rPr>
              <a:t>and student success.</a:t>
            </a:r>
            <a:endParaRPr lang="en-US" sz="2200">
              <a:solidFill>
                <a:schemeClr val="bg1"/>
              </a:solidFill>
              <a:latin typeface="Arial"/>
            </a:endParaRPr>
          </a:p>
          <a:p>
            <a:pPr marL="0" indent="0">
              <a:buNone/>
            </a:pPr>
            <a:endParaRPr lang="en-US" sz="220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1CF6DF-ED39-55EC-1632-C17C9D8AC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006620" y="2066138"/>
            <a:ext cx="0" cy="3863438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079D43-31DF-8B8D-AA7A-80B658B23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683270" y="2066138"/>
            <a:ext cx="0" cy="3863438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07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9C34E-50FC-6D04-8F0D-A7D9EC2DB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outside of a building&#10;&#10;AI-generated content may be incorrect.">
            <a:extLst>
              <a:ext uri="{FF2B5EF4-FFF2-40B4-BE49-F238E27FC236}">
                <a16:creationId xmlns:a16="http://schemas.microsoft.com/office/drawing/2014/main" id="{FE4F2D89-D37A-3AAF-42D4-395ED873A9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705" r="1053"/>
          <a:stretch>
            <a:fillRect/>
          </a:stretch>
        </p:blipFill>
        <p:spPr>
          <a:xfrm>
            <a:off x="-1" y="-1"/>
            <a:ext cx="12192001" cy="53637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0C4381A-5FCF-0925-31DD-D95040C24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4941201" y="-424825"/>
            <a:ext cx="2341624" cy="12224025"/>
          </a:xfrm>
          <a:prstGeom prst="rect">
            <a:avLst/>
          </a:prstGeom>
          <a:solidFill>
            <a:srgbClr val="F2F7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 sz="2400" b="1">
              <a:solidFill>
                <a:srgbClr val="F2F7EB"/>
              </a:solidFill>
              <a:latin typeface="Theinhardt Black" panose="020B0503020202020204" pitchFamily="34" charset="7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C7AAAF-7628-5374-F673-09B804109A6F}"/>
              </a:ext>
            </a:extLst>
          </p:cNvPr>
          <p:cNvSpPr/>
          <p:nvPr/>
        </p:nvSpPr>
        <p:spPr>
          <a:xfrm>
            <a:off x="3" y="-1"/>
            <a:ext cx="12208010" cy="4653908"/>
          </a:xfrm>
          <a:prstGeom prst="rect">
            <a:avLst/>
          </a:prstGeom>
          <a:solidFill>
            <a:srgbClr val="000000">
              <a:alpha val="3331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6AA9E01-2FF6-2A38-740F-306B4BDA9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3387" y="773781"/>
            <a:ext cx="104522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UIC Lavender Circle: LGBTQ+ Alumni Header image">
            <a:extLst>
              <a:ext uri="{FF2B5EF4-FFF2-40B4-BE49-F238E27FC236}">
                <a16:creationId xmlns:a16="http://schemas.microsoft.com/office/drawing/2014/main" id="{1A9A72B8-A4FC-EBEE-31BD-37F7488E8A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32" r="11065"/>
          <a:stretch>
            <a:fillRect/>
          </a:stretch>
        </p:blipFill>
        <p:spPr>
          <a:xfrm>
            <a:off x="7939599" y="3298899"/>
            <a:ext cx="3954156" cy="1891700"/>
          </a:xfrm>
          <a:prstGeom prst="rect">
            <a:avLst/>
          </a:prstGeom>
        </p:spPr>
      </p:pic>
      <p:pic>
        <p:nvPicPr>
          <p:cNvPr id="2" name="Picture 1" descr="Umoja: Black Legacy Alumni Coalition">
            <a:extLst>
              <a:ext uri="{FF2B5EF4-FFF2-40B4-BE49-F238E27FC236}">
                <a16:creationId xmlns:a16="http://schemas.microsoft.com/office/drawing/2014/main" id="{B8CFFF0B-BB97-A6EF-9FDB-E2AEBBB0A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164" y="3306707"/>
            <a:ext cx="3787350" cy="1883719"/>
          </a:xfrm>
          <a:prstGeom prst="rect">
            <a:avLst/>
          </a:prstGeom>
          <a:ln>
            <a:solidFill>
              <a:srgbClr val="001E62"/>
            </a:solidFill>
          </a:ln>
        </p:spPr>
      </p:pic>
      <p:pic>
        <p:nvPicPr>
          <p:cNvPr id="5" name="Picture 4" descr="UIC Unidad: Society of Latine/a/o/x Alumni Header image">
            <a:extLst>
              <a:ext uri="{FF2B5EF4-FFF2-40B4-BE49-F238E27FC236}">
                <a16:creationId xmlns:a16="http://schemas.microsoft.com/office/drawing/2014/main" id="{169CDAF6-EBD9-0688-B2E5-F78D5CE55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3220" y="3298899"/>
            <a:ext cx="3715108" cy="18917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075E57F6-C29A-40AE-1236-417004A221D4}"/>
              </a:ext>
            </a:extLst>
          </p:cNvPr>
          <p:cNvSpPr txBox="1">
            <a:spLocks/>
          </p:cNvSpPr>
          <p:nvPr/>
        </p:nvSpPr>
        <p:spPr>
          <a:xfrm>
            <a:off x="663385" y="5420598"/>
            <a:ext cx="3620445" cy="115279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>
                <a:latin typeface="Arial"/>
                <a:cs typeface="Arial"/>
              </a:rPr>
              <a:t>UMOJA: </a:t>
            </a:r>
            <a:br>
              <a:rPr lang="en-US" sz="2000">
                <a:latin typeface="Arial"/>
                <a:cs typeface="Arial"/>
              </a:rPr>
            </a:br>
            <a:r>
              <a:rPr lang="en-US" sz="2000">
                <a:latin typeface="Arial"/>
                <a:cs typeface="Arial"/>
              </a:rPr>
              <a:t>Black Legacy </a:t>
            </a:r>
            <a:br>
              <a:rPr lang="en-US" sz="2000">
                <a:latin typeface="Arial"/>
                <a:cs typeface="Arial"/>
              </a:rPr>
            </a:br>
            <a:r>
              <a:rPr lang="en-US" sz="2000">
                <a:latin typeface="Arial"/>
                <a:cs typeface="Arial"/>
              </a:rPr>
              <a:t>Alumni Coalition 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BC7DEE-DCE3-2DE5-77FF-81FA15F807E1}"/>
              </a:ext>
            </a:extLst>
          </p:cNvPr>
          <p:cNvSpPr txBox="1">
            <a:spLocks/>
          </p:cNvSpPr>
          <p:nvPr/>
        </p:nvSpPr>
        <p:spPr>
          <a:xfrm>
            <a:off x="8119182" y="5420598"/>
            <a:ext cx="3834922" cy="7569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sz="2000">
                <a:latin typeface="Arial"/>
                <a:cs typeface="Arial"/>
              </a:rPr>
              <a:t>Lavender Circle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C2ACC6A-6A5D-B43F-EF99-178BAF761D37}"/>
              </a:ext>
            </a:extLst>
          </p:cNvPr>
          <p:cNvSpPr txBox="1">
            <a:spLocks/>
          </p:cNvSpPr>
          <p:nvPr/>
        </p:nvSpPr>
        <p:spPr>
          <a:xfrm>
            <a:off x="4354368" y="5420598"/>
            <a:ext cx="3620445" cy="115279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>
                <a:latin typeface="Arial"/>
                <a:cs typeface="Arial"/>
              </a:rPr>
              <a:t>UNIDAD: </a:t>
            </a:r>
            <a:br>
              <a:rPr lang="en-US" sz="2000">
                <a:latin typeface="Arial"/>
                <a:cs typeface="Arial"/>
              </a:rPr>
            </a:br>
            <a:r>
              <a:rPr lang="en-US" sz="2000">
                <a:latin typeface="Arial"/>
                <a:cs typeface="Arial"/>
              </a:rPr>
              <a:t>Society of Latine/a/o/x </a:t>
            </a:r>
            <a:br>
              <a:rPr lang="en-US" sz="2000">
                <a:latin typeface="Arial"/>
                <a:cs typeface="Arial"/>
              </a:rPr>
            </a:br>
            <a:r>
              <a:rPr lang="en-US" sz="2000">
                <a:latin typeface="Arial"/>
                <a:cs typeface="Arial"/>
              </a:rPr>
              <a:t>Alumni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EE97BF-B6D9-3EF5-2169-7F2E0BD6860F}"/>
              </a:ext>
            </a:extLst>
          </p:cNvPr>
          <p:cNvSpPr txBox="1"/>
          <p:nvPr/>
        </p:nvSpPr>
        <p:spPr>
          <a:xfrm>
            <a:off x="663385" y="933282"/>
            <a:ext cx="1066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Alumni Affinity Networks</a:t>
            </a:r>
            <a:endParaRPr lang="en-US" sz="360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6" name="Freeform 15" descr="UIC Logo">
            <a:extLst>
              <a:ext uri="{FF2B5EF4-FFF2-40B4-BE49-F238E27FC236}">
                <a16:creationId xmlns:a16="http://schemas.microsoft.com/office/drawing/2014/main" id="{66558AF4-A807-A94E-1B8A-7645CFA210B5}"/>
              </a:ext>
            </a:extLst>
          </p:cNvPr>
          <p:cNvSpPr/>
          <p:nvPr/>
        </p:nvSpPr>
        <p:spPr>
          <a:xfrm>
            <a:off x="11329482" y="530481"/>
            <a:ext cx="449973" cy="449973"/>
          </a:xfrm>
          <a:custGeom>
            <a:avLst/>
            <a:gdLst/>
            <a:ahLst/>
            <a:cxnLst/>
            <a:rect l="l" t="t" r="r" b="b"/>
            <a:pathLst>
              <a:path w="952047" h="952047">
                <a:moveTo>
                  <a:pt x="0" y="0"/>
                </a:moveTo>
                <a:lnTo>
                  <a:pt x="952048" y="0"/>
                </a:lnTo>
                <a:lnTo>
                  <a:pt x="952048" y="952047"/>
                </a:lnTo>
                <a:lnTo>
                  <a:pt x="0" y="95204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54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8DB5B-13EA-F21A-B136-C43C6ED76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oup of people in graduation gowns&#10;&#10;AI-generated content may be incorrect.">
            <a:extLst>
              <a:ext uri="{FF2B5EF4-FFF2-40B4-BE49-F238E27FC236}">
                <a16:creationId xmlns:a16="http://schemas.microsoft.com/office/drawing/2014/main" id="{22A913E3-C23C-4B62-95D6-BD5FE540DE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042"/>
          <a:stretch>
            <a:fillRect/>
          </a:stretch>
        </p:blipFill>
        <p:spPr>
          <a:xfrm>
            <a:off x="-16009" y="4404"/>
            <a:ext cx="12208010" cy="68840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483235-9F97-DC67-CA57-69C84B4CFDA7}"/>
              </a:ext>
            </a:extLst>
          </p:cNvPr>
          <p:cNvSpPr/>
          <p:nvPr/>
        </p:nvSpPr>
        <p:spPr>
          <a:xfrm>
            <a:off x="0" y="0"/>
            <a:ext cx="12208010" cy="6888480"/>
          </a:xfrm>
          <a:prstGeom prst="rect">
            <a:avLst/>
          </a:prstGeom>
          <a:solidFill>
            <a:srgbClr val="000000">
              <a:alpha val="3331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3EE0D52-1AAC-3EC4-FA02-79080EE95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3387" y="773781"/>
            <a:ext cx="104522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 descr="UIC Logo">
            <a:extLst>
              <a:ext uri="{FF2B5EF4-FFF2-40B4-BE49-F238E27FC236}">
                <a16:creationId xmlns:a16="http://schemas.microsoft.com/office/drawing/2014/main" id="{7B4F1945-1364-06B0-DF98-35E24D8F6417}"/>
              </a:ext>
            </a:extLst>
          </p:cNvPr>
          <p:cNvSpPr/>
          <p:nvPr/>
        </p:nvSpPr>
        <p:spPr>
          <a:xfrm>
            <a:off x="11329482" y="530481"/>
            <a:ext cx="449973" cy="449973"/>
          </a:xfrm>
          <a:custGeom>
            <a:avLst/>
            <a:gdLst/>
            <a:ahLst/>
            <a:cxnLst/>
            <a:rect l="l" t="t" r="r" b="b"/>
            <a:pathLst>
              <a:path w="952047" h="952047">
                <a:moveTo>
                  <a:pt x="0" y="0"/>
                </a:moveTo>
                <a:lnTo>
                  <a:pt x="952048" y="0"/>
                </a:lnTo>
                <a:lnTo>
                  <a:pt x="952048" y="952047"/>
                </a:lnTo>
                <a:lnTo>
                  <a:pt x="0" y="95204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FA952-87B8-0D12-3D16-884DB9E62F84}"/>
              </a:ext>
            </a:extLst>
          </p:cNvPr>
          <p:cNvSpPr txBox="1"/>
          <p:nvPr/>
        </p:nvSpPr>
        <p:spPr>
          <a:xfrm>
            <a:off x="663385" y="933282"/>
            <a:ext cx="10546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Golden Graduation Ceremony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C4718D8-32E1-E407-3B93-0EB37700F55A}"/>
              </a:ext>
            </a:extLst>
          </p:cNvPr>
          <p:cNvSpPr txBox="1">
            <a:spLocks/>
          </p:cNvSpPr>
          <p:nvPr/>
        </p:nvSpPr>
        <p:spPr>
          <a:xfrm>
            <a:off x="663385" y="1608153"/>
            <a:ext cx="4518215" cy="53996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>
                <a:solidFill>
                  <a:schemeClr val="bg1"/>
                </a:solidFill>
              </a:rPr>
              <a:t>SIGNATURE ALUMNI EVENT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A19107-FE20-C809-2FAB-ACBCAF49C6D2}"/>
              </a:ext>
            </a:extLst>
          </p:cNvPr>
          <p:cNvSpPr txBox="1"/>
          <p:nvPr/>
        </p:nvSpPr>
        <p:spPr>
          <a:xfrm>
            <a:off x="663385" y="2422306"/>
            <a:ext cx="48801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Honored Class of 1975 </a:t>
            </a:r>
            <a:b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Commencement Ceremony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F4D3B6-24C7-FBF3-987F-BF063E8549DF}"/>
              </a:ext>
            </a:extLst>
          </p:cNvPr>
          <p:cNvSpPr txBox="1"/>
          <p:nvPr/>
        </p:nvSpPr>
        <p:spPr>
          <a:xfrm>
            <a:off x="5889531" y="2422306"/>
            <a:ext cx="46944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Golden Grads 50</a:t>
            </a:r>
            <a:r>
              <a:rPr lang="en-US" sz="24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Anniversary Medallions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E51BA2-718A-07A0-DBED-A82E64F691B7}"/>
              </a:ext>
            </a:extLst>
          </p:cNvPr>
          <p:cNvSpPr txBox="1"/>
          <p:nvPr/>
        </p:nvSpPr>
        <p:spPr>
          <a:xfrm>
            <a:off x="628222" y="3810928"/>
            <a:ext cx="52613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Golden Grads Giving Campaign: </a:t>
            </a:r>
            <a:r>
              <a:rPr lang="en-US"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$128,382 </a:t>
            </a:r>
            <a:endParaRPr 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group of medals with text on them&#10;&#10;AI-generated content may be incorrect.">
            <a:extLst>
              <a:ext uri="{FF2B5EF4-FFF2-40B4-BE49-F238E27FC236}">
                <a16:creationId xmlns:a16="http://schemas.microsoft.com/office/drawing/2014/main" id="{2A4CC086-F9BB-90CB-A7F6-05A6F49209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624" r="31895"/>
          <a:stretch>
            <a:fillRect/>
          </a:stretch>
        </p:blipFill>
        <p:spPr>
          <a:xfrm>
            <a:off x="9274535" y="3344886"/>
            <a:ext cx="2289243" cy="3042668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20776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08623-95B0-ECF2-1161-2EA9DE53B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4BFC7F-9B2C-FA62-1A47-44B7EE37101F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D500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8DB537-9256-4788-083C-2A13EEDCF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3387" y="773781"/>
            <a:ext cx="104522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 descr="UIC Logo">
            <a:extLst>
              <a:ext uri="{FF2B5EF4-FFF2-40B4-BE49-F238E27FC236}">
                <a16:creationId xmlns:a16="http://schemas.microsoft.com/office/drawing/2014/main" id="{96994F61-8F07-21A4-BE51-D37E2BDF5F7B}"/>
              </a:ext>
            </a:extLst>
          </p:cNvPr>
          <p:cNvSpPr/>
          <p:nvPr/>
        </p:nvSpPr>
        <p:spPr>
          <a:xfrm>
            <a:off x="11329482" y="530481"/>
            <a:ext cx="449973" cy="449973"/>
          </a:xfrm>
          <a:custGeom>
            <a:avLst/>
            <a:gdLst/>
            <a:ahLst/>
            <a:cxnLst/>
            <a:rect l="l" t="t" r="r" b="b"/>
            <a:pathLst>
              <a:path w="952047" h="952047">
                <a:moveTo>
                  <a:pt x="0" y="0"/>
                </a:moveTo>
                <a:lnTo>
                  <a:pt x="952048" y="0"/>
                </a:lnTo>
                <a:lnTo>
                  <a:pt x="952048" y="952047"/>
                </a:lnTo>
                <a:lnTo>
                  <a:pt x="0" y="95204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6EC37F-6035-83A0-6A06-32A59344E658}"/>
              </a:ext>
            </a:extLst>
          </p:cNvPr>
          <p:cNvSpPr txBox="1"/>
          <p:nvPr/>
        </p:nvSpPr>
        <p:spPr>
          <a:xfrm>
            <a:off x="663385" y="3376231"/>
            <a:ext cx="1111607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Preparing for the Next Campaign</a:t>
            </a:r>
          </a:p>
        </p:txBody>
      </p:sp>
    </p:spTree>
    <p:extLst>
      <p:ext uri="{BB962C8B-B14F-4D97-AF65-F5344CB8AC3E}">
        <p14:creationId xmlns:p14="http://schemas.microsoft.com/office/powerpoint/2010/main" val="3628800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6E3E9-765B-E949-0E71-E1C715366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BF06BA6-391F-718F-1A9A-8C103211DE56}"/>
              </a:ext>
            </a:extLst>
          </p:cNvPr>
          <p:cNvSpPr/>
          <p:nvPr/>
        </p:nvSpPr>
        <p:spPr>
          <a:xfrm>
            <a:off x="0" y="0"/>
            <a:ext cx="12208015" cy="6858001"/>
          </a:xfrm>
          <a:prstGeom prst="rect">
            <a:avLst/>
          </a:prstGeom>
          <a:solidFill>
            <a:srgbClr val="D500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C490BA-EEF0-CC72-3829-5B5EDDCF9F63}"/>
              </a:ext>
            </a:extLst>
          </p:cNvPr>
          <p:cNvSpPr txBox="1"/>
          <p:nvPr/>
        </p:nvSpPr>
        <p:spPr>
          <a:xfrm>
            <a:off x="663386" y="947397"/>
            <a:ext cx="79859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UIC’s mission 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to provide the broadest access to the highest levels of educational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and clinical excellence.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284197-0EC7-460C-6919-DFFCC6F0640A}"/>
              </a:ext>
            </a:extLst>
          </p:cNvPr>
          <p:cNvSpPr txBox="1"/>
          <p:nvPr/>
        </p:nvSpPr>
        <p:spPr>
          <a:xfrm>
            <a:off x="663386" y="3318570"/>
            <a:ext cx="532798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UICAA’s </a:t>
            </a:r>
            <a:r>
              <a:rPr lang="en-US"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initiatives and </a:t>
            </a:r>
            <a:br>
              <a:rPr lang="en-US"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 are planned and built </a:t>
            </a:r>
            <a:br>
              <a:rPr lang="en-US"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this mission in mind, considering how we and our alumni can realize it at UIC </a:t>
            </a:r>
            <a:br>
              <a:rPr lang="en-US"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demonstrate it in our </a:t>
            </a:r>
            <a:br>
              <a:rPr lang="en-US"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lives and work. 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86C0685-8F5B-D55A-0586-B08ECAE1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3387" y="2960927"/>
            <a:ext cx="454696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CB3CE5D8-6AB6-8606-05F4-A9845AE47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215" y="2718821"/>
            <a:ext cx="5830800" cy="4157551"/>
          </a:xfrm>
          <a:prstGeom prst="rect">
            <a:avLst/>
          </a:prstGeom>
        </p:spPr>
      </p:pic>
      <p:sp>
        <p:nvSpPr>
          <p:cNvPr id="13" name="Freeform 12" descr="UIC Logo">
            <a:extLst>
              <a:ext uri="{FF2B5EF4-FFF2-40B4-BE49-F238E27FC236}">
                <a16:creationId xmlns:a16="http://schemas.microsoft.com/office/drawing/2014/main" id="{9D4119C4-5E6F-F9A9-ACD4-AF096303EC07}"/>
              </a:ext>
            </a:extLst>
          </p:cNvPr>
          <p:cNvSpPr/>
          <p:nvPr/>
        </p:nvSpPr>
        <p:spPr>
          <a:xfrm>
            <a:off x="10716269" y="5471712"/>
            <a:ext cx="1057586" cy="1057586"/>
          </a:xfrm>
          <a:custGeom>
            <a:avLst/>
            <a:gdLst/>
            <a:ahLst/>
            <a:cxnLst/>
            <a:rect l="l" t="t" r="r" b="b"/>
            <a:pathLst>
              <a:path w="952047" h="952047">
                <a:moveTo>
                  <a:pt x="0" y="0"/>
                </a:moveTo>
                <a:lnTo>
                  <a:pt x="952048" y="0"/>
                </a:lnTo>
                <a:lnTo>
                  <a:pt x="952048" y="952047"/>
                </a:lnTo>
                <a:lnTo>
                  <a:pt x="0" y="95204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93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688F68-C768-A2CD-A19B-2F7605ABB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5ECBB56-FDCB-BAF1-2AEE-A70A06125CEA}"/>
              </a:ext>
            </a:extLst>
          </p:cNvPr>
          <p:cNvSpPr/>
          <p:nvPr/>
        </p:nvSpPr>
        <p:spPr>
          <a:xfrm>
            <a:off x="-541421" y="0"/>
            <a:ext cx="12192000" cy="6858001"/>
          </a:xfrm>
          <a:prstGeom prst="rect">
            <a:avLst/>
          </a:prstGeom>
          <a:solidFill>
            <a:srgbClr val="D500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lighting a torch&#10;&#10;AI-generated content may be incorrect.">
            <a:extLst>
              <a:ext uri="{FF2B5EF4-FFF2-40B4-BE49-F238E27FC236}">
                <a16:creationId xmlns:a16="http://schemas.microsoft.com/office/drawing/2014/main" id="{75B9B5DC-7304-8E90-F1EA-6CE05C11F5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473" t="17871" r="25658"/>
          <a:stretch>
            <a:fillRect/>
          </a:stretch>
        </p:blipFill>
        <p:spPr>
          <a:xfrm>
            <a:off x="6096000" y="0"/>
            <a:ext cx="6096000" cy="68579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7672DD5-5488-6102-6D29-B8D41527DE05}"/>
              </a:ext>
            </a:extLst>
          </p:cNvPr>
          <p:cNvSpPr txBox="1"/>
          <p:nvPr/>
        </p:nvSpPr>
        <p:spPr>
          <a:xfrm>
            <a:off x="663386" y="933282"/>
            <a:ext cx="5583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Alumni Engagement </a:t>
            </a:r>
            <a:br>
              <a:rPr lang="en-US" sz="3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3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Metrics Framework</a:t>
            </a:r>
            <a:endParaRPr lang="en-US" sz="360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9353A2A-ACEF-B627-E5C2-BD474A41AF68}"/>
              </a:ext>
            </a:extLst>
          </p:cNvPr>
          <p:cNvSpPr txBox="1">
            <a:spLocks/>
          </p:cNvSpPr>
          <p:nvPr/>
        </p:nvSpPr>
        <p:spPr>
          <a:xfrm>
            <a:off x="663386" y="2977896"/>
            <a:ext cx="4882089" cy="282859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200">
                <a:solidFill>
                  <a:schemeClr val="bg1"/>
                </a:solidFill>
              </a:rPr>
              <a:t>Strengthen alumni relationships </a:t>
            </a:r>
          </a:p>
          <a:p>
            <a:r>
              <a:rPr lang="en-US" altLang="en-US" sz="2200">
                <a:solidFill>
                  <a:schemeClr val="bg1"/>
                </a:solidFill>
              </a:rPr>
              <a:t>Drive philanthropic outcomes </a:t>
            </a:r>
          </a:p>
          <a:p>
            <a:r>
              <a:rPr lang="en-US" altLang="en-US" sz="2200">
                <a:solidFill>
                  <a:schemeClr val="bg1"/>
                </a:solidFill>
              </a:rPr>
              <a:t>Inform strategic planning </a:t>
            </a:r>
          </a:p>
          <a:p>
            <a:r>
              <a:rPr lang="en-US" altLang="en-US" sz="2200">
                <a:solidFill>
                  <a:schemeClr val="bg1"/>
                </a:solidFill>
              </a:rPr>
              <a:t>Benchmark against </a:t>
            </a:r>
            <a:br>
              <a:rPr lang="en-US" altLang="en-US" sz="2200">
                <a:solidFill>
                  <a:schemeClr val="bg1"/>
                </a:solidFill>
              </a:rPr>
            </a:br>
            <a:r>
              <a:rPr lang="en-US" altLang="en-US" sz="2200">
                <a:solidFill>
                  <a:schemeClr val="bg1"/>
                </a:solidFill>
              </a:rPr>
              <a:t>peer institutions </a:t>
            </a:r>
            <a:br>
              <a:rPr lang="en-US" altLang="en-US" sz="2200">
                <a:solidFill>
                  <a:schemeClr val="bg1"/>
                </a:solidFill>
                <a:highlight>
                  <a:srgbClr val="FFFF00"/>
                </a:highlight>
              </a:rPr>
            </a:br>
            <a:endParaRPr lang="en-US" sz="2200">
              <a:solidFill>
                <a:schemeClr val="bg1"/>
              </a:solidFill>
            </a:endParaRPr>
          </a:p>
          <a:p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71ED5BB-AA35-5E58-7BA8-4F3CA3CA0DDB}"/>
              </a:ext>
            </a:extLst>
          </p:cNvPr>
          <p:cNvSpPr/>
          <p:nvPr/>
        </p:nvSpPr>
        <p:spPr>
          <a:xfrm>
            <a:off x="6646528" y="1459768"/>
            <a:ext cx="2491999" cy="2491999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defRPr sz="2000"/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Philanthropic</a:t>
            </a:r>
            <a:b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Giving and </a:t>
            </a:r>
            <a:b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</a:t>
            </a:r>
            <a:b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endParaRPr 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D96EB9F-4774-9624-57C9-C91F0AC906E4}"/>
              </a:ext>
            </a:extLst>
          </p:cNvPr>
          <p:cNvSpPr/>
          <p:nvPr/>
        </p:nvSpPr>
        <p:spPr>
          <a:xfrm>
            <a:off x="6646528" y="4065597"/>
            <a:ext cx="2491999" cy="2491999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defRPr sz="2000"/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Experiential</a:t>
            </a:r>
            <a:b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 </a:t>
            </a:r>
            <a:b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attendance </a:t>
            </a:r>
            <a:b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participation</a:t>
            </a:r>
            <a:endParaRPr 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783D63B-1876-C684-5ED2-402546958ABE}"/>
              </a:ext>
            </a:extLst>
          </p:cNvPr>
          <p:cNvSpPr/>
          <p:nvPr/>
        </p:nvSpPr>
        <p:spPr>
          <a:xfrm>
            <a:off x="9275162" y="1430927"/>
            <a:ext cx="2491999" cy="2491999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defRPr sz="2000"/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Volunteer</a:t>
            </a:r>
            <a:b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and </a:t>
            </a:r>
            <a:b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</a:t>
            </a:r>
            <a:b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contributions</a:t>
            </a:r>
            <a:endParaRPr 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AEB6C2A-E759-C45B-1653-791566E30CEF}"/>
              </a:ext>
            </a:extLst>
          </p:cNvPr>
          <p:cNvSpPr/>
          <p:nvPr/>
        </p:nvSpPr>
        <p:spPr>
          <a:xfrm>
            <a:off x="9275162" y="4065597"/>
            <a:ext cx="2491999" cy="2491999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defRPr sz="2000"/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  <a:b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Interactions via </a:t>
            </a:r>
            <a:b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email, social </a:t>
            </a:r>
            <a:b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</a:t>
            </a:r>
            <a:endParaRPr 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56AF67-12BB-3CBD-D495-EE6E08B32FEB}"/>
              </a:ext>
            </a:extLst>
          </p:cNvPr>
          <p:cNvSpPr txBox="1">
            <a:spLocks/>
          </p:cNvSpPr>
          <p:nvPr/>
        </p:nvSpPr>
        <p:spPr>
          <a:xfrm>
            <a:off x="663386" y="2133611"/>
            <a:ext cx="3690497" cy="53996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>
                <a:solidFill>
                  <a:schemeClr val="bg1"/>
                </a:solidFill>
              </a:rPr>
              <a:t>(AEM)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311D94-96F2-32E3-4952-4F09B5854618}"/>
              </a:ext>
            </a:extLst>
          </p:cNvPr>
          <p:cNvSpPr txBox="1"/>
          <p:nvPr/>
        </p:nvSpPr>
        <p:spPr>
          <a:xfrm>
            <a:off x="7460252" y="3737487"/>
            <a:ext cx="3493185" cy="598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MODES OF ENGAGEMENT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DE734C-8571-5184-6490-189D99F40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3387" y="773781"/>
            <a:ext cx="104522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 descr="UIC Logo">
            <a:extLst>
              <a:ext uri="{FF2B5EF4-FFF2-40B4-BE49-F238E27FC236}">
                <a16:creationId xmlns:a16="http://schemas.microsoft.com/office/drawing/2014/main" id="{7A84F300-79DF-4100-96F1-E32F72589B60}"/>
              </a:ext>
            </a:extLst>
          </p:cNvPr>
          <p:cNvSpPr/>
          <p:nvPr/>
        </p:nvSpPr>
        <p:spPr>
          <a:xfrm>
            <a:off x="11329482" y="530481"/>
            <a:ext cx="449973" cy="449973"/>
          </a:xfrm>
          <a:custGeom>
            <a:avLst/>
            <a:gdLst/>
            <a:ahLst/>
            <a:cxnLst/>
            <a:rect l="l" t="t" r="r" b="b"/>
            <a:pathLst>
              <a:path w="952047" h="952047">
                <a:moveTo>
                  <a:pt x="0" y="0"/>
                </a:moveTo>
                <a:lnTo>
                  <a:pt x="952048" y="0"/>
                </a:lnTo>
                <a:lnTo>
                  <a:pt x="952048" y="952047"/>
                </a:lnTo>
                <a:lnTo>
                  <a:pt x="0" y="95204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3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0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60325" y="6425851"/>
            <a:ext cx="35710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snapshot of key metrics</a:t>
            </a:r>
            <a:endParaRPr sz="1200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3384" y="3008953"/>
            <a:ext cx="331226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000"/>
            </a:pPr>
            <a:r>
              <a: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50,000+</a:t>
            </a:r>
            <a:br>
              <a: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ALUMNI REACHED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53409" y="3008953"/>
            <a:ext cx="292623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000"/>
            </a:pPr>
            <a:r>
              <a: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42.78%</a:t>
            </a:r>
            <a:br>
              <a: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E-NEWS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RATE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28974" y="3008953"/>
            <a:ext cx="25716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000"/>
            </a:pPr>
            <a:r>
              <a: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~8,000</a:t>
            </a:r>
            <a:br>
              <a: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UIC CONNECTED </a:t>
            </a:r>
            <a:b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17125" y="5007276"/>
            <a:ext cx="20901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000"/>
            </a:pPr>
            <a:r>
              <a: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~3,200</a:t>
            </a:r>
            <a:br>
              <a: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 </a:t>
            </a:r>
            <a:b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ATTENDANCE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3385" y="5007276"/>
            <a:ext cx="20901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000"/>
            </a:pPr>
            <a:r>
              <a: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~850</a:t>
            </a:r>
            <a:br>
              <a: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VOLUNTEER </a:t>
            </a:r>
            <a:b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PARTICIPATION</a:t>
            </a:r>
          </a:p>
        </p:txBody>
      </p:sp>
      <p:sp>
        <p:nvSpPr>
          <p:cNvPr id="15" name="Freeform 157">
            <a:extLst>
              <a:ext uri="{FF2B5EF4-FFF2-40B4-BE49-F238E27FC236}">
                <a16:creationId xmlns:a16="http://schemas.microsoft.com/office/drawing/2014/main" id="{DEA93075-E217-D5A2-6E0C-C625346E51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924897" y="2465612"/>
            <a:ext cx="490537" cy="449263"/>
          </a:xfrm>
          <a:custGeom>
            <a:avLst/>
            <a:gdLst>
              <a:gd name="T0" fmla="*/ 141 w 192"/>
              <a:gd name="T1" fmla="*/ 114 h 176"/>
              <a:gd name="T2" fmla="*/ 153 w 192"/>
              <a:gd name="T3" fmla="*/ 82 h 176"/>
              <a:gd name="T4" fmla="*/ 157 w 192"/>
              <a:gd name="T5" fmla="*/ 49 h 176"/>
              <a:gd name="T6" fmla="*/ 118 w 192"/>
              <a:gd name="T7" fmla="*/ 0 h 176"/>
              <a:gd name="T8" fmla="*/ 61 w 192"/>
              <a:gd name="T9" fmla="*/ 22 h 176"/>
              <a:gd name="T10" fmla="*/ 22 w 192"/>
              <a:gd name="T11" fmla="*/ 73 h 176"/>
              <a:gd name="T12" fmla="*/ 38 w 192"/>
              <a:gd name="T13" fmla="*/ 113 h 176"/>
              <a:gd name="T14" fmla="*/ 13 w 192"/>
              <a:gd name="T15" fmla="*/ 142 h 176"/>
              <a:gd name="T16" fmla="*/ 192 w 192"/>
              <a:gd name="T17" fmla="*/ 176 h 176"/>
              <a:gd name="T18" fmla="*/ 45 w 192"/>
              <a:gd name="T19" fmla="*/ 162 h 176"/>
              <a:gd name="T20" fmla="*/ 6 w 192"/>
              <a:gd name="T21" fmla="*/ 164 h 176"/>
              <a:gd name="T22" fmla="*/ 45 w 192"/>
              <a:gd name="T23" fmla="*/ 122 h 176"/>
              <a:gd name="T24" fmla="*/ 33 w 192"/>
              <a:gd name="T25" fmla="*/ 91 h 176"/>
              <a:gd name="T26" fmla="*/ 29 w 192"/>
              <a:gd name="T27" fmla="*/ 84 h 176"/>
              <a:gd name="T28" fmla="*/ 32 w 192"/>
              <a:gd name="T29" fmla="*/ 69 h 176"/>
              <a:gd name="T30" fmla="*/ 80 w 192"/>
              <a:gd name="T31" fmla="*/ 34 h 176"/>
              <a:gd name="T32" fmla="*/ 77 w 192"/>
              <a:gd name="T33" fmla="*/ 70 h 176"/>
              <a:gd name="T34" fmla="*/ 78 w 192"/>
              <a:gd name="T35" fmla="*/ 76 h 176"/>
              <a:gd name="T36" fmla="*/ 82 w 192"/>
              <a:gd name="T37" fmla="*/ 81 h 176"/>
              <a:gd name="T38" fmla="*/ 83 w 192"/>
              <a:gd name="T39" fmla="*/ 84 h 176"/>
              <a:gd name="T40" fmla="*/ 84 w 192"/>
              <a:gd name="T41" fmla="*/ 88 h 176"/>
              <a:gd name="T42" fmla="*/ 85 w 192"/>
              <a:gd name="T43" fmla="*/ 90 h 176"/>
              <a:gd name="T44" fmla="*/ 86 w 192"/>
              <a:gd name="T45" fmla="*/ 93 h 176"/>
              <a:gd name="T46" fmla="*/ 89 w 192"/>
              <a:gd name="T47" fmla="*/ 97 h 176"/>
              <a:gd name="T48" fmla="*/ 92 w 192"/>
              <a:gd name="T49" fmla="*/ 103 h 176"/>
              <a:gd name="T50" fmla="*/ 93 w 192"/>
              <a:gd name="T51" fmla="*/ 114 h 176"/>
              <a:gd name="T52" fmla="*/ 78 w 192"/>
              <a:gd name="T53" fmla="*/ 126 h 176"/>
              <a:gd name="T54" fmla="*/ 45 w 192"/>
              <a:gd name="T55" fmla="*/ 162 h 176"/>
              <a:gd name="T56" fmla="*/ 51 w 192"/>
              <a:gd name="T57" fmla="*/ 162 h 176"/>
              <a:gd name="T58" fmla="*/ 99 w 192"/>
              <a:gd name="T59" fmla="*/ 114 h 176"/>
              <a:gd name="T60" fmla="*/ 98 w 192"/>
              <a:gd name="T61" fmla="*/ 100 h 176"/>
              <a:gd name="T62" fmla="*/ 97 w 192"/>
              <a:gd name="T63" fmla="*/ 99 h 176"/>
              <a:gd name="T64" fmla="*/ 95 w 192"/>
              <a:gd name="T65" fmla="*/ 96 h 176"/>
              <a:gd name="T66" fmla="*/ 92 w 192"/>
              <a:gd name="T67" fmla="*/ 90 h 176"/>
              <a:gd name="T68" fmla="*/ 91 w 192"/>
              <a:gd name="T69" fmla="*/ 87 h 176"/>
              <a:gd name="T70" fmla="*/ 90 w 192"/>
              <a:gd name="T71" fmla="*/ 84 h 176"/>
              <a:gd name="T72" fmla="*/ 88 w 192"/>
              <a:gd name="T73" fmla="*/ 81 h 176"/>
              <a:gd name="T74" fmla="*/ 86 w 192"/>
              <a:gd name="T75" fmla="*/ 76 h 176"/>
              <a:gd name="T76" fmla="*/ 85 w 192"/>
              <a:gd name="T77" fmla="*/ 53 h 176"/>
              <a:gd name="T78" fmla="*/ 86 w 192"/>
              <a:gd name="T79" fmla="*/ 31 h 176"/>
              <a:gd name="T80" fmla="*/ 145 w 192"/>
              <a:gd name="T81" fmla="*/ 15 h 176"/>
              <a:gd name="T82" fmla="*/ 151 w 192"/>
              <a:gd name="T83" fmla="*/ 53 h 176"/>
              <a:gd name="T84" fmla="*/ 149 w 192"/>
              <a:gd name="T85" fmla="*/ 76 h 176"/>
              <a:gd name="T86" fmla="*/ 138 w 192"/>
              <a:gd name="T87" fmla="*/ 97 h 176"/>
              <a:gd name="T88" fmla="*/ 134 w 192"/>
              <a:gd name="T89" fmla="*/ 114 h 176"/>
              <a:gd name="T90" fmla="*/ 186 w 192"/>
              <a:gd name="T91" fmla="*/ 163 h 176"/>
              <a:gd name="T92" fmla="*/ 186 w 192"/>
              <a:gd name="T93" fmla="*/ 17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92" h="176">
                <a:moveTo>
                  <a:pt x="176" y="137"/>
                </a:moveTo>
                <a:cubicBezTo>
                  <a:pt x="145" y="122"/>
                  <a:pt x="145" y="122"/>
                  <a:pt x="145" y="122"/>
                </a:cubicBezTo>
                <a:cubicBezTo>
                  <a:pt x="143" y="121"/>
                  <a:pt x="141" y="118"/>
                  <a:pt x="141" y="114"/>
                </a:cubicBezTo>
                <a:cubicBezTo>
                  <a:pt x="141" y="104"/>
                  <a:pt x="141" y="104"/>
                  <a:pt x="141" y="104"/>
                </a:cubicBezTo>
                <a:cubicBezTo>
                  <a:pt x="142" y="103"/>
                  <a:pt x="142" y="102"/>
                  <a:pt x="143" y="101"/>
                </a:cubicBezTo>
                <a:cubicBezTo>
                  <a:pt x="147" y="95"/>
                  <a:pt x="150" y="89"/>
                  <a:pt x="153" y="82"/>
                </a:cubicBezTo>
                <a:cubicBezTo>
                  <a:pt x="157" y="80"/>
                  <a:pt x="160" y="75"/>
                  <a:pt x="160" y="70"/>
                </a:cubicBezTo>
                <a:cubicBezTo>
                  <a:pt x="160" y="58"/>
                  <a:pt x="160" y="58"/>
                  <a:pt x="160" y="58"/>
                </a:cubicBezTo>
                <a:cubicBezTo>
                  <a:pt x="160" y="55"/>
                  <a:pt x="159" y="52"/>
                  <a:pt x="157" y="49"/>
                </a:cubicBezTo>
                <a:cubicBezTo>
                  <a:pt x="157" y="32"/>
                  <a:pt x="157" y="32"/>
                  <a:pt x="157" y="32"/>
                </a:cubicBezTo>
                <a:cubicBezTo>
                  <a:pt x="157" y="30"/>
                  <a:pt x="158" y="20"/>
                  <a:pt x="150" y="11"/>
                </a:cubicBezTo>
                <a:cubicBezTo>
                  <a:pt x="144" y="4"/>
                  <a:pt x="133" y="0"/>
                  <a:pt x="118" y="0"/>
                </a:cubicBezTo>
                <a:cubicBezTo>
                  <a:pt x="104" y="0"/>
                  <a:pt x="93" y="4"/>
                  <a:pt x="87" y="11"/>
                </a:cubicBezTo>
                <a:cubicBezTo>
                  <a:pt x="82" y="17"/>
                  <a:pt x="81" y="22"/>
                  <a:pt x="80" y="27"/>
                </a:cubicBezTo>
                <a:cubicBezTo>
                  <a:pt x="75" y="24"/>
                  <a:pt x="68" y="22"/>
                  <a:pt x="61" y="22"/>
                </a:cubicBezTo>
                <a:cubicBezTo>
                  <a:pt x="28" y="22"/>
                  <a:pt x="26" y="51"/>
                  <a:pt x="26" y="51"/>
                </a:cubicBezTo>
                <a:cubicBezTo>
                  <a:pt x="26" y="66"/>
                  <a:pt x="26" y="66"/>
                  <a:pt x="26" y="66"/>
                </a:cubicBezTo>
                <a:cubicBezTo>
                  <a:pt x="24" y="68"/>
                  <a:pt x="22" y="71"/>
                  <a:pt x="22" y="73"/>
                </a:cubicBezTo>
                <a:cubicBezTo>
                  <a:pt x="22" y="84"/>
                  <a:pt x="22" y="84"/>
                  <a:pt x="22" y="84"/>
                </a:cubicBezTo>
                <a:cubicBezTo>
                  <a:pt x="22" y="88"/>
                  <a:pt x="24" y="91"/>
                  <a:pt x="27" y="93"/>
                </a:cubicBezTo>
                <a:cubicBezTo>
                  <a:pt x="29" y="103"/>
                  <a:pt x="36" y="111"/>
                  <a:pt x="38" y="113"/>
                </a:cubicBezTo>
                <a:cubicBezTo>
                  <a:pt x="38" y="122"/>
                  <a:pt x="38" y="122"/>
                  <a:pt x="38" y="122"/>
                </a:cubicBezTo>
                <a:cubicBezTo>
                  <a:pt x="38" y="125"/>
                  <a:pt x="37" y="127"/>
                  <a:pt x="35" y="128"/>
                </a:cubicBezTo>
                <a:cubicBezTo>
                  <a:pt x="13" y="142"/>
                  <a:pt x="13" y="142"/>
                  <a:pt x="13" y="142"/>
                </a:cubicBezTo>
                <a:cubicBezTo>
                  <a:pt x="5" y="146"/>
                  <a:pt x="0" y="155"/>
                  <a:pt x="0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192" y="176"/>
                  <a:pt x="192" y="176"/>
                  <a:pt x="192" y="176"/>
                </a:cubicBezTo>
                <a:cubicBezTo>
                  <a:pt x="192" y="163"/>
                  <a:pt x="192" y="163"/>
                  <a:pt x="192" y="163"/>
                </a:cubicBezTo>
                <a:cubicBezTo>
                  <a:pt x="192" y="152"/>
                  <a:pt x="186" y="142"/>
                  <a:pt x="176" y="137"/>
                </a:cubicBezTo>
                <a:close/>
                <a:moveTo>
                  <a:pt x="45" y="162"/>
                </a:moveTo>
                <a:cubicBezTo>
                  <a:pt x="45" y="170"/>
                  <a:pt x="45" y="170"/>
                  <a:pt x="45" y="170"/>
                </a:cubicBezTo>
                <a:cubicBezTo>
                  <a:pt x="6" y="170"/>
                  <a:pt x="6" y="170"/>
                  <a:pt x="6" y="170"/>
                </a:cubicBezTo>
                <a:cubicBezTo>
                  <a:pt x="6" y="164"/>
                  <a:pt x="6" y="164"/>
                  <a:pt x="6" y="164"/>
                </a:cubicBezTo>
                <a:cubicBezTo>
                  <a:pt x="6" y="157"/>
                  <a:pt x="10" y="151"/>
                  <a:pt x="16" y="147"/>
                </a:cubicBezTo>
                <a:cubicBezTo>
                  <a:pt x="38" y="134"/>
                  <a:pt x="38" y="134"/>
                  <a:pt x="38" y="134"/>
                </a:cubicBezTo>
                <a:cubicBezTo>
                  <a:pt x="42" y="131"/>
                  <a:pt x="45" y="127"/>
                  <a:pt x="45" y="122"/>
                </a:cubicBezTo>
                <a:cubicBezTo>
                  <a:pt x="45" y="111"/>
                  <a:pt x="45" y="111"/>
                  <a:pt x="45" y="111"/>
                </a:cubicBezTo>
                <a:cubicBezTo>
                  <a:pt x="44" y="110"/>
                  <a:pt x="44" y="110"/>
                  <a:pt x="44" y="110"/>
                </a:cubicBezTo>
                <a:cubicBezTo>
                  <a:pt x="44" y="110"/>
                  <a:pt x="35" y="102"/>
                  <a:pt x="33" y="91"/>
                </a:cubicBezTo>
                <a:cubicBezTo>
                  <a:pt x="32" y="89"/>
                  <a:pt x="32" y="89"/>
                  <a:pt x="32" y="89"/>
                </a:cubicBezTo>
                <a:cubicBezTo>
                  <a:pt x="31" y="89"/>
                  <a:pt x="31" y="89"/>
                  <a:pt x="31" y="89"/>
                </a:cubicBezTo>
                <a:cubicBezTo>
                  <a:pt x="30" y="88"/>
                  <a:pt x="29" y="86"/>
                  <a:pt x="29" y="84"/>
                </a:cubicBezTo>
                <a:cubicBezTo>
                  <a:pt x="29" y="73"/>
                  <a:pt x="29" y="73"/>
                  <a:pt x="29" y="73"/>
                </a:cubicBezTo>
                <a:cubicBezTo>
                  <a:pt x="29" y="72"/>
                  <a:pt x="30" y="71"/>
                  <a:pt x="31" y="70"/>
                </a:cubicBezTo>
                <a:cubicBezTo>
                  <a:pt x="32" y="69"/>
                  <a:pt x="32" y="69"/>
                  <a:pt x="32" y="69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0"/>
                  <a:pt x="34" y="29"/>
                  <a:pt x="61" y="29"/>
                </a:cubicBezTo>
                <a:cubicBezTo>
                  <a:pt x="68" y="29"/>
                  <a:pt x="75" y="31"/>
                  <a:pt x="80" y="34"/>
                </a:cubicBezTo>
                <a:cubicBezTo>
                  <a:pt x="80" y="49"/>
                  <a:pt x="80" y="49"/>
                  <a:pt x="80" y="49"/>
                </a:cubicBezTo>
                <a:cubicBezTo>
                  <a:pt x="78" y="52"/>
                  <a:pt x="77" y="55"/>
                  <a:pt x="77" y="58"/>
                </a:cubicBezTo>
                <a:cubicBezTo>
                  <a:pt x="77" y="70"/>
                  <a:pt x="77" y="70"/>
                  <a:pt x="77" y="70"/>
                </a:cubicBezTo>
                <a:cubicBezTo>
                  <a:pt x="77" y="71"/>
                  <a:pt x="77" y="72"/>
                  <a:pt x="77" y="73"/>
                </a:cubicBezTo>
                <a:cubicBezTo>
                  <a:pt x="77" y="74"/>
                  <a:pt x="77" y="74"/>
                  <a:pt x="77" y="74"/>
                </a:cubicBezTo>
                <a:cubicBezTo>
                  <a:pt x="78" y="75"/>
                  <a:pt x="78" y="75"/>
                  <a:pt x="78" y="76"/>
                </a:cubicBezTo>
                <a:cubicBezTo>
                  <a:pt x="78" y="76"/>
                  <a:pt x="78" y="76"/>
                  <a:pt x="78" y="76"/>
                </a:cubicBezTo>
                <a:cubicBezTo>
                  <a:pt x="79" y="78"/>
                  <a:pt x="80" y="79"/>
                  <a:pt x="82" y="80"/>
                </a:cubicBezTo>
                <a:cubicBezTo>
                  <a:pt x="82" y="80"/>
                  <a:pt x="82" y="80"/>
                  <a:pt x="82" y="81"/>
                </a:cubicBezTo>
                <a:cubicBezTo>
                  <a:pt x="82" y="81"/>
                  <a:pt x="82" y="82"/>
                  <a:pt x="82" y="83"/>
                </a:cubicBezTo>
                <a:cubicBezTo>
                  <a:pt x="83" y="84"/>
                  <a:pt x="83" y="84"/>
                  <a:pt x="83" y="84"/>
                </a:cubicBezTo>
                <a:cubicBezTo>
                  <a:pt x="83" y="84"/>
                  <a:pt x="83" y="84"/>
                  <a:pt x="83" y="84"/>
                </a:cubicBezTo>
                <a:cubicBezTo>
                  <a:pt x="83" y="84"/>
                  <a:pt x="83" y="85"/>
                  <a:pt x="83" y="85"/>
                </a:cubicBezTo>
                <a:cubicBezTo>
                  <a:pt x="83" y="86"/>
                  <a:pt x="83" y="86"/>
                  <a:pt x="84" y="87"/>
                </a:cubicBezTo>
                <a:cubicBezTo>
                  <a:pt x="84" y="87"/>
                  <a:pt x="84" y="87"/>
                  <a:pt x="84" y="88"/>
                </a:cubicBezTo>
                <a:cubicBezTo>
                  <a:pt x="84" y="88"/>
                  <a:pt x="84" y="89"/>
                  <a:pt x="85" y="89"/>
                </a:cubicBezTo>
                <a:cubicBezTo>
                  <a:pt x="85" y="90"/>
                  <a:pt x="85" y="90"/>
                  <a:pt x="85" y="90"/>
                </a:cubicBezTo>
                <a:cubicBezTo>
                  <a:pt x="85" y="90"/>
                  <a:pt x="85" y="90"/>
                  <a:pt x="85" y="90"/>
                </a:cubicBezTo>
                <a:cubicBezTo>
                  <a:pt x="85" y="91"/>
                  <a:pt x="85" y="91"/>
                  <a:pt x="85" y="91"/>
                </a:cubicBezTo>
                <a:cubicBezTo>
                  <a:pt x="86" y="92"/>
                  <a:pt x="86" y="92"/>
                  <a:pt x="86" y="93"/>
                </a:cubicBezTo>
                <a:cubicBezTo>
                  <a:pt x="86" y="93"/>
                  <a:pt x="86" y="93"/>
                  <a:pt x="86" y="93"/>
                </a:cubicBezTo>
                <a:cubicBezTo>
                  <a:pt x="87" y="94"/>
                  <a:pt x="87" y="94"/>
                  <a:pt x="87" y="94"/>
                </a:cubicBezTo>
                <a:cubicBezTo>
                  <a:pt x="87" y="95"/>
                  <a:pt x="88" y="96"/>
                  <a:pt x="88" y="96"/>
                </a:cubicBezTo>
                <a:cubicBezTo>
                  <a:pt x="88" y="97"/>
                  <a:pt x="88" y="97"/>
                  <a:pt x="89" y="97"/>
                </a:cubicBezTo>
                <a:cubicBezTo>
                  <a:pt x="89" y="98"/>
                  <a:pt x="89" y="99"/>
                  <a:pt x="90" y="99"/>
                </a:cubicBezTo>
                <a:cubicBezTo>
                  <a:pt x="90" y="99"/>
                  <a:pt x="90" y="100"/>
                  <a:pt x="90" y="100"/>
                </a:cubicBezTo>
                <a:cubicBezTo>
                  <a:pt x="91" y="101"/>
                  <a:pt x="92" y="102"/>
                  <a:pt x="92" y="103"/>
                </a:cubicBezTo>
                <a:cubicBezTo>
                  <a:pt x="92" y="103"/>
                  <a:pt x="92" y="103"/>
                  <a:pt x="93" y="103"/>
                </a:cubicBezTo>
                <a:cubicBezTo>
                  <a:pt x="93" y="103"/>
                  <a:pt x="93" y="103"/>
                  <a:pt x="93" y="103"/>
                </a:cubicBezTo>
                <a:cubicBezTo>
                  <a:pt x="93" y="114"/>
                  <a:pt x="93" y="114"/>
                  <a:pt x="93" y="114"/>
                </a:cubicBezTo>
                <a:cubicBezTo>
                  <a:pt x="93" y="117"/>
                  <a:pt x="91" y="120"/>
                  <a:pt x="88" y="122"/>
                </a:cubicBezTo>
                <a:cubicBezTo>
                  <a:pt x="80" y="126"/>
                  <a:pt x="80" y="126"/>
                  <a:pt x="80" y="126"/>
                </a:cubicBezTo>
                <a:cubicBezTo>
                  <a:pt x="78" y="126"/>
                  <a:pt x="78" y="126"/>
                  <a:pt x="78" y="126"/>
                </a:cubicBezTo>
                <a:cubicBezTo>
                  <a:pt x="78" y="127"/>
                  <a:pt x="78" y="127"/>
                  <a:pt x="78" y="127"/>
                </a:cubicBezTo>
                <a:cubicBezTo>
                  <a:pt x="60" y="137"/>
                  <a:pt x="60" y="137"/>
                  <a:pt x="60" y="137"/>
                </a:cubicBezTo>
                <a:cubicBezTo>
                  <a:pt x="51" y="142"/>
                  <a:pt x="45" y="152"/>
                  <a:pt x="45" y="162"/>
                </a:cubicBezTo>
                <a:close/>
                <a:moveTo>
                  <a:pt x="186" y="170"/>
                </a:moveTo>
                <a:cubicBezTo>
                  <a:pt x="51" y="170"/>
                  <a:pt x="51" y="170"/>
                  <a:pt x="51" y="170"/>
                </a:cubicBezTo>
                <a:cubicBezTo>
                  <a:pt x="51" y="162"/>
                  <a:pt x="51" y="162"/>
                  <a:pt x="51" y="162"/>
                </a:cubicBezTo>
                <a:cubicBezTo>
                  <a:pt x="51" y="154"/>
                  <a:pt x="56" y="147"/>
                  <a:pt x="63" y="143"/>
                </a:cubicBezTo>
                <a:cubicBezTo>
                  <a:pt x="91" y="127"/>
                  <a:pt x="91" y="127"/>
                  <a:pt x="91" y="127"/>
                </a:cubicBezTo>
                <a:cubicBezTo>
                  <a:pt x="96" y="125"/>
                  <a:pt x="99" y="120"/>
                  <a:pt x="99" y="114"/>
                </a:cubicBezTo>
                <a:cubicBezTo>
                  <a:pt x="99" y="101"/>
                  <a:pt x="99" y="101"/>
                  <a:pt x="99" y="101"/>
                </a:cubicBezTo>
                <a:cubicBezTo>
                  <a:pt x="99" y="100"/>
                  <a:pt x="99" y="100"/>
                  <a:pt x="99" y="100"/>
                </a:cubicBezTo>
                <a:cubicBezTo>
                  <a:pt x="98" y="100"/>
                  <a:pt x="98" y="100"/>
                  <a:pt x="98" y="100"/>
                </a:cubicBezTo>
                <a:cubicBezTo>
                  <a:pt x="98" y="100"/>
                  <a:pt x="98" y="100"/>
                  <a:pt x="98" y="100"/>
                </a:cubicBezTo>
                <a:cubicBezTo>
                  <a:pt x="98" y="100"/>
                  <a:pt x="98" y="100"/>
                  <a:pt x="98" y="100"/>
                </a:cubicBezTo>
                <a:cubicBezTo>
                  <a:pt x="98" y="99"/>
                  <a:pt x="98" y="99"/>
                  <a:pt x="97" y="99"/>
                </a:cubicBezTo>
                <a:cubicBezTo>
                  <a:pt x="97" y="99"/>
                  <a:pt x="97" y="99"/>
                  <a:pt x="97" y="99"/>
                </a:cubicBezTo>
                <a:cubicBezTo>
                  <a:pt x="97" y="98"/>
                  <a:pt x="96" y="97"/>
                  <a:pt x="96" y="96"/>
                </a:cubicBezTo>
                <a:cubicBezTo>
                  <a:pt x="95" y="96"/>
                  <a:pt x="95" y="96"/>
                  <a:pt x="95" y="96"/>
                </a:cubicBezTo>
                <a:cubicBezTo>
                  <a:pt x="95" y="96"/>
                  <a:pt x="95" y="95"/>
                  <a:pt x="95" y="95"/>
                </a:cubicBezTo>
                <a:cubicBezTo>
                  <a:pt x="94" y="95"/>
                  <a:pt x="94" y="94"/>
                  <a:pt x="94" y="94"/>
                </a:cubicBezTo>
                <a:cubicBezTo>
                  <a:pt x="94" y="93"/>
                  <a:pt x="93" y="92"/>
                  <a:pt x="92" y="90"/>
                </a:cubicBezTo>
                <a:cubicBezTo>
                  <a:pt x="92" y="90"/>
                  <a:pt x="92" y="90"/>
                  <a:pt x="92" y="90"/>
                </a:cubicBezTo>
                <a:cubicBezTo>
                  <a:pt x="92" y="90"/>
                  <a:pt x="91" y="89"/>
                  <a:pt x="91" y="88"/>
                </a:cubicBezTo>
                <a:cubicBezTo>
                  <a:pt x="91" y="88"/>
                  <a:pt x="91" y="87"/>
                  <a:pt x="91" y="87"/>
                </a:cubicBezTo>
                <a:cubicBezTo>
                  <a:pt x="91" y="87"/>
                  <a:pt x="90" y="87"/>
                  <a:pt x="90" y="86"/>
                </a:cubicBezTo>
                <a:cubicBezTo>
                  <a:pt x="90" y="86"/>
                  <a:pt x="90" y="86"/>
                  <a:pt x="90" y="86"/>
                </a:cubicBezTo>
                <a:cubicBezTo>
                  <a:pt x="90" y="85"/>
                  <a:pt x="90" y="85"/>
                  <a:pt x="90" y="84"/>
                </a:cubicBezTo>
                <a:cubicBezTo>
                  <a:pt x="89" y="83"/>
                  <a:pt x="89" y="83"/>
                  <a:pt x="89" y="82"/>
                </a:cubicBezTo>
                <a:cubicBezTo>
                  <a:pt x="88" y="81"/>
                  <a:pt x="88" y="81"/>
                  <a:pt x="88" y="81"/>
                </a:cubicBezTo>
                <a:cubicBezTo>
                  <a:pt x="88" y="81"/>
                  <a:pt x="88" y="81"/>
                  <a:pt x="88" y="81"/>
                </a:cubicBezTo>
                <a:cubicBezTo>
                  <a:pt x="88" y="80"/>
                  <a:pt x="88" y="79"/>
                  <a:pt x="88" y="78"/>
                </a:cubicBezTo>
                <a:cubicBezTo>
                  <a:pt x="87" y="76"/>
                  <a:pt x="87" y="76"/>
                  <a:pt x="87" y="76"/>
                </a:cubicBezTo>
                <a:cubicBezTo>
                  <a:pt x="86" y="76"/>
                  <a:pt x="86" y="76"/>
                  <a:pt x="86" y="76"/>
                </a:cubicBezTo>
                <a:cubicBezTo>
                  <a:pt x="84" y="75"/>
                  <a:pt x="83" y="73"/>
                  <a:pt x="83" y="70"/>
                </a:cubicBezTo>
                <a:cubicBezTo>
                  <a:pt x="83" y="58"/>
                  <a:pt x="83" y="58"/>
                  <a:pt x="83" y="58"/>
                </a:cubicBezTo>
                <a:cubicBezTo>
                  <a:pt x="83" y="56"/>
                  <a:pt x="84" y="54"/>
                  <a:pt x="85" y="53"/>
                </a:cubicBezTo>
                <a:cubicBezTo>
                  <a:pt x="86" y="52"/>
                  <a:pt x="86" y="52"/>
                  <a:pt x="86" y="52"/>
                </a:cubicBezTo>
                <a:cubicBezTo>
                  <a:pt x="86" y="31"/>
                  <a:pt x="86" y="31"/>
                  <a:pt x="86" y="31"/>
                </a:cubicBezTo>
                <a:cubicBezTo>
                  <a:pt x="86" y="31"/>
                  <a:pt x="86" y="31"/>
                  <a:pt x="86" y="31"/>
                </a:cubicBezTo>
                <a:cubicBezTo>
                  <a:pt x="86" y="28"/>
                  <a:pt x="86" y="21"/>
                  <a:pt x="92" y="16"/>
                </a:cubicBezTo>
                <a:cubicBezTo>
                  <a:pt x="97" y="9"/>
                  <a:pt x="106" y="6"/>
                  <a:pt x="118" y="6"/>
                </a:cubicBezTo>
                <a:cubicBezTo>
                  <a:pt x="131" y="6"/>
                  <a:pt x="140" y="9"/>
                  <a:pt x="145" y="15"/>
                </a:cubicBezTo>
                <a:cubicBezTo>
                  <a:pt x="151" y="22"/>
                  <a:pt x="150" y="31"/>
                  <a:pt x="150" y="32"/>
                </a:cubicBezTo>
                <a:cubicBezTo>
                  <a:pt x="150" y="52"/>
                  <a:pt x="150" y="52"/>
                  <a:pt x="150" y="52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3" y="54"/>
                  <a:pt x="154" y="56"/>
                  <a:pt x="154" y="58"/>
                </a:cubicBezTo>
                <a:cubicBezTo>
                  <a:pt x="154" y="70"/>
                  <a:pt x="154" y="70"/>
                  <a:pt x="154" y="70"/>
                </a:cubicBezTo>
                <a:cubicBezTo>
                  <a:pt x="154" y="73"/>
                  <a:pt x="152" y="76"/>
                  <a:pt x="149" y="76"/>
                </a:cubicBezTo>
                <a:cubicBezTo>
                  <a:pt x="147" y="77"/>
                  <a:pt x="147" y="77"/>
                  <a:pt x="147" y="77"/>
                </a:cubicBezTo>
                <a:cubicBezTo>
                  <a:pt x="147" y="79"/>
                  <a:pt x="147" y="79"/>
                  <a:pt x="147" y="79"/>
                </a:cubicBezTo>
                <a:cubicBezTo>
                  <a:pt x="145" y="85"/>
                  <a:pt x="142" y="91"/>
                  <a:pt x="138" y="97"/>
                </a:cubicBezTo>
                <a:cubicBezTo>
                  <a:pt x="137" y="98"/>
                  <a:pt x="136" y="99"/>
                  <a:pt x="135" y="100"/>
                </a:cubicBezTo>
                <a:cubicBezTo>
                  <a:pt x="134" y="101"/>
                  <a:pt x="134" y="101"/>
                  <a:pt x="134" y="101"/>
                </a:cubicBezTo>
                <a:cubicBezTo>
                  <a:pt x="134" y="114"/>
                  <a:pt x="134" y="114"/>
                  <a:pt x="134" y="114"/>
                </a:cubicBezTo>
                <a:cubicBezTo>
                  <a:pt x="134" y="120"/>
                  <a:pt x="138" y="125"/>
                  <a:pt x="143" y="128"/>
                </a:cubicBezTo>
                <a:cubicBezTo>
                  <a:pt x="173" y="143"/>
                  <a:pt x="173" y="143"/>
                  <a:pt x="173" y="143"/>
                </a:cubicBezTo>
                <a:cubicBezTo>
                  <a:pt x="181" y="147"/>
                  <a:pt x="186" y="154"/>
                  <a:pt x="186" y="163"/>
                </a:cubicBezTo>
                <a:lnTo>
                  <a:pt x="186" y="170"/>
                </a:lnTo>
                <a:close/>
                <a:moveTo>
                  <a:pt x="186" y="170"/>
                </a:moveTo>
                <a:cubicBezTo>
                  <a:pt x="186" y="170"/>
                  <a:pt x="186" y="170"/>
                  <a:pt x="186" y="17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6" name="Freeform 26">
            <a:extLst>
              <a:ext uri="{FF2B5EF4-FFF2-40B4-BE49-F238E27FC236}">
                <a16:creationId xmlns:a16="http://schemas.microsoft.com/office/drawing/2014/main" id="{03CC9A82-1BBC-6B60-3159-C698FEE02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8922895" y="2495624"/>
            <a:ext cx="442209" cy="473075"/>
          </a:xfrm>
          <a:custGeom>
            <a:avLst/>
            <a:gdLst>
              <a:gd name="T0" fmla="*/ 164 w 192"/>
              <a:gd name="T1" fmla="*/ 28 h 192"/>
              <a:gd name="T2" fmla="*/ 65 w 192"/>
              <a:gd name="T3" fmla="*/ 22 h 192"/>
              <a:gd name="T4" fmla="*/ 0 w 192"/>
              <a:gd name="T5" fmla="*/ 96 h 192"/>
              <a:gd name="T6" fmla="*/ 51 w 192"/>
              <a:gd name="T7" fmla="*/ 173 h 192"/>
              <a:gd name="T8" fmla="*/ 127 w 192"/>
              <a:gd name="T9" fmla="*/ 170 h 192"/>
              <a:gd name="T10" fmla="*/ 170 w 192"/>
              <a:gd name="T11" fmla="*/ 127 h 192"/>
              <a:gd name="T12" fmla="*/ 26 w 192"/>
              <a:gd name="T13" fmla="*/ 71 h 192"/>
              <a:gd name="T14" fmla="*/ 28 w 192"/>
              <a:gd name="T15" fmla="*/ 119 h 192"/>
              <a:gd name="T16" fmla="*/ 60 w 192"/>
              <a:gd name="T17" fmla="*/ 96 h 192"/>
              <a:gd name="T18" fmla="*/ 60 w 192"/>
              <a:gd name="T19" fmla="*/ 96 h 192"/>
              <a:gd name="T20" fmla="*/ 34 w 192"/>
              <a:gd name="T21" fmla="*/ 122 h 192"/>
              <a:gd name="T22" fmla="*/ 55 w 192"/>
              <a:gd name="T23" fmla="*/ 91 h 192"/>
              <a:gd name="T24" fmla="*/ 64 w 192"/>
              <a:gd name="T25" fmla="*/ 83 h 192"/>
              <a:gd name="T26" fmla="*/ 29 w 192"/>
              <a:gd name="T27" fmla="*/ 128 h 192"/>
              <a:gd name="T28" fmla="*/ 64 w 192"/>
              <a:gd name="T29" fmla="*/ 160 h 192"/>
              <a:gd name="T30" fmla="*/ 64 w 192"/>
              <a:gd name="T31" fmla="*/ 32 h 192"/>
              <a:gd name="T32" fmla="*/ 29 w 192"/>
              <a:gd name="T33" fmla="*/ 64 h 192"/>
              <a:gd name="T34" fmla="*/ 64 w 192"/>
              <a:gd name="T35" fmla="*/ 29 h 192"/>
              <a:gd name="T36" fmla="*/ 121 w 192"/>
              <a:gd name="T37" fmla="*/ 26 h 192"/>
              <a:gd name="T38" fmla="*/ 73 w 192"/>
              <a:gd name="T39" fmla="*/ 28 h 192"/>
              <a:gd name="T40" fmla="*/ 100 w 192"/>
              <a:gd name="T41" fmla="*/ 64 h 192"/>
              <a:gd name="T42" fmla="*/ 100 w 192"/>
              <a:gd name="T43" fmla="*/ 64 h 192"/>
              <a:gd name="T44" fmla="*/ 83 w 192"/>
              <a:gd name="T45" fmla="*/ 64 h 192"/>
              <a:gd name="T46" fmla="*/ 70 w 192"/>
              <a:gd name="T47" fmla="*/ 70 h 192"/>
              <a:gd name="T48" fmla="*/ 70 w 192"/>
              <a:gd name="T49" fmla="*/ 70 h 192"/>
              <a:gd name="T50" fmla="*/ 70 w 192"/>
              <a:gd name="T51" fmla="*/ 122 h 192"/>
              <a:gd name="T52" fmla="*/ 83 w 192"/>
              <a:gd name="T53" fmla="*/ 128 h 192"/>
              <a:gd name="T54" fmla="*/ 70 w 192"/>
              <a:gd name="T55" fmla="*/ 128 h 192"/>
              <a:gd name="T56" fmla="*/ 73 w 192"/>
              <a:gd name="T57" fmla="*/ 164 h 192"/>
              <a:gd name="T58" fmla="*/ 121 w 192"/>
              <a:gd name="T59" fmla="*/ 166 h 192"/>
              <a:gd name="T60" fmla="*/ 100 w 192"/>
              <a:gd name="T61" fmla="*/ 128 h 192"/>
              <a:gd name="T62" fmla="*/ 122 w 192"/>
              <a:gd name="T63" fmla="*/ 158 h 192"/>
              <a:gd name="T64" fmla="*/ 122 w 192"/>
              <a:gd name="T65" fmla="*/ 128 h 192"/>
              <a:gd name="T66" fmla="*/ 116 w 192"/>
              <a:gd name="T67" fmla="*/ 122 h 192"/>
              <a:gd name="T68" fmla="*/ 122 w 192"/>
              <a:gd name="T69" fmla="*/ 107 h 192"/>
              <a:gd name="T70" fmla="*/ 70 w 192"/>
              <a:gd name="T71" fmla="*/ 107 h 192"/>
              <a:gd name="T72" fmla="*/ 107 w 192"/>
              <a:gd name="T73" fmla="*/ 70 h 192"/>
              <a:gd name="T74" fmla="*/ 122 w 192"/>
              <a:gd name="T75" fmla="*/ 76 h 192"/>
              <a:gd name="T76" fmla="*/ 122 w 192"/>
              <a:gd name="T77" fmla="*/ 76 h 192"/>
              <a:gd name="T78" fmla="*/ 101 w 192"/>
              <a:gd name="T79" fmla="*/ 55 h 192"/>
              <a:gd name="T80" fmla="*/ 141 w 192"/>
              <a:gd name="T81" fmla="*/ 25 h 192"/>
              <a:gd name="T82" fmla="*/ 160 w 192"/>
              <a:gd name="T83" fmla="*/ 64 h 192"/>
              <a:gd name="T84" fmla="*/ 128 w 192"/>
              <a:gd name="T85" fmla="*/ 29 h 192"/>
              <a:gd name="T86" fmla="*/ 158 w 192"/>
              <a:gd name="T87" fmla="*/ 122 h 192"/>
              <a:gd name="T88" fmla="*/ 137 w 192"/>
              <a:gd name="T89" fmla="*/ 101 h 192"/>
              <a:gd name="T90" fmla="*/ 132 w 192"/>
              <a:gd name="T91" fmla="*/ 96 h 192"/>
              <a:gd name="T92" fmla="*/ 128 w 192"/>
              <a:gd name="T93" fmla="*/ 70 h 192"/>
              <a:gd name="T94" fmla="*/ 128 w 192"/>
              <a:gd name="T95" fmla="*/ 83 h 192"/>
              <a:gd name="T96" fmla="*/ 128 w 192"/>
              <a:gd name="T97" fmla="*/ 160 h 192"/>
              <a:gd name="T98" fmla="*/ 163 w 192"/>
              <a:gd name="T99" fmla="*/ 128 h 192"/>
              <a:gd name="T100" fmla="*/ 164 w 192"/>
              <a:gd name="T101" fmla="*/ 119 h 192"/>
              <a:gd name="T102" fmla="*/ 166 w 192"/>
              <a:gd name="T103" fmla="*/ 71 h 192"/>
              <a:gd name="T104" fmla="*/ 166 w 192"/>
              <a:gd name="T105" fmla="*/ 121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92" h="192">
                <a:moveTo>
                  <a:pt x="192" y="96"/>
                </a:moveTo>
                <a:cubicBezTo>
                  <a:pt x="192" y="82"/>
                  <a:pt x="183" y="70"/>
                  <a:pt x="170" y="65"/>
                </a:cubicBezTo>
                <a:cubicBezTo>
                  <a:pt x="176" y="53"/>
                  <a:pt x="174" y="38"/>
                  <a:pt x="164" y="28"/>
                </a:cubicBezTo>
                <a:cubicBezTo>
                  <a:pt x="154" y="18"/>
                  <a:pt x="139" y="16"/>
                  <a:pt x="127" y="22"/>
                </a:cubicBezTo>
                <a:cubicBezTo>
                  <a:pt x="122" y="9"/>
                  <a:pt x="110" y="0"/>
                  <a:pt x="96" y="0"/>
                </a:cubicBezTo>
                <a:cubicBezTo>
                  <a:pt x="82" y="0"/>
                  <a:pt x="70" y="9"/>
                  <a:pt x="65" y="22"/>
                </a:cubicBezTo>
                <a:cubicBezTo>
                  <a:pt x="53" y="16"/>
                  <a:pt x="38" y="18"/>
                  <a:pt x="28" y="28"/>
                </a:cubicBezTo>
                <a:cubicBezTo>
                  <a:pt x="18" y="38"/>
                  <a:pt x="16" y="53"/>
                  <a:pt x="22" y="65"/>
                </a:cubicBezTo>
                <a:cubicBezTo>
                  <a:pt x="9" y="70"/>
                  <a:pt x="0" y="82"/>
                  <a:pt x="0" y="96"/>
                </a:cubicBezTo>
                <a:cubicBezTo>
                  <a:pt x="0" y="110"/>
                  <a:pt x="9" y="122"/>
                  <a:pt x="22" y="127"/>
                </a:cubicBezTo>
                <a:cubicBezTo>
                  <a:pt x="16" y="139"/>
                  <a:pt x="18" y="154"/>
                  <a:pt x="28" y="164"/>
                </a:cubicBezTo>
                <a:cubicBezTo>
                  <a:pt x="34" y="170"/>
                  <a:pt x="43" y="173"/>
                  <a:pt x="51" y="173"/>
                </a:cubicBezTo>
                <a:cubicBezTo>
                  <a:pt x="56" y="173"/>
                  <a:pt x="61" y="172"/>
                  <a:pt x="65" y="170"/>
                </a:cubicBezTo>
                <a:cubicBezTo>
                  <a:pt x="70" y="183"/>
                  <a:pt x="82" y="192"/>
                  <a:pt x="96" y="192"/>
                </a:cubicBezTo>
                <a:cubicBezTo>
                  <a:pt x="110" y="192"/>
                  <a:pt x="122" y="183"/>
                  <a:pt x="127" y="170"/>
                </a:cubicBezTo>
                <a:cubicBezTo>
                  <a:pt x="131" y="172"/>
                  <a:pt x="136" y="173"/>
                  <a:pt x="141" y="173"/>
                </a:cubicBezTo>
                <a:cubicBezTo>
                  <a:pt x="149" y="173"/>
                  <a:pt x="158" y="170"/>
                  <a:pt x="164" y="164"/>
                </a:cubicBezTo>
                <a:cubicBezTo>
                  <a:pt x="174" y="154"/>
                  <a:pt x="176" y="139"/>
                  <a:pt x="170" y="127"/>
                </a:cubicBezTo>
                <a:cubicBezTo>
                  <a:pt x="183" y="122"/>
                  <a:pt x="192" y="110"/>
                  <a:pt x="192" y="96"/>
                </a:cubicBezTo>
                <a:close/>
                <a:moveTo>
                  <a:pt x="6" y="96"/>
                </a:moveTo>
                <a:cubicBezTo>
                  <a:pt x="6" y="84"/>
                  <a:pt x="15" y="74"/>
                  <a:pt x="26" y="71"/>
                </a:cubicBezTo>
                <a:cubicBezTo>
                  <a:pt x="27" y="72"/>
                  <a:pt x="27" y="73"/>
                  <a:pt x="28" y="73"/>
                </a:cubicBezTo>
                <a:cubicBezTo>
                  <a:pt x="51" y="96"/>
                  <a:pt x="51" y="96"/>
                  <a:pt x="51" y="96"/>
                </a:cubicBezTo>
                <a:cubicBezTo>
                  <a:pt x="28" y="119"/>
                  <a:pt x="28" y="119"/>
                  <a:pt x="28" y="119"/>
                </a:cubicBezTo>
                <a:cubicBezTo>
                  <a:pt x="27" y="119"/>
                  <a:pt x="27" y="120"/>
                  <a:pt x="26" y="121"/>
                </a:cubicBezTo>
                <a:cubicBezTo>
                  <a:pt x="15" y="118"/>
                  <a:pt x="6" y="108"/>
                  <a:pt x="6" y="96"/>
                </a:cubicBezTo>
                <a:close/>
                <a:moveTo>
                  <a:pt x="60" y="96"/>
                </a:moveTo>
                <a:cubicBezTo>
                  <a:pt x="64" y="92"/>
                  <a:pt x="64" y="92"/>
                  <a:pt x="64" y="92"/>
                </a:cubicBezTo>
                <a:cubicBezTo>
                  <a:pt x="64" y="100"/>
                  <a:pt x="64" y="100"/>
                  <a:pt x="64" y="100"/>
                </a:cubicBezTo>
                <a:lnTo>
                  <a:pt x="60" y="96"/>
                </a:lnTo>
                <a:close/>
                <a:moveTo>
                  <a:pt x="64" y="109"/>
                </a:moveTo>
                <a:cubicBezTo>
                  <a:pt x="64" y="122"/>
                  <a:pt x="64" y="122"/>
                  <a:pt x="64" y="122"/>
                </a:cubicBezTo>
                <a:cubicBezTo>
                  <a:pt x="34" y="122"/>
                  <a:pt x="34" y="122"/>
                  <a:pt x="34" y="122"/>
                </a:cubicBezTo>
                <a:cubicBezTo>
                  <a:pt x="55" y="101"/>
                  <a:pt x="55" y="101"/>
                  <a:pt x="55" y="101"/>
                </a:cubicBezTo>
                <a:lnTo>
                  <a:pt x="64" y="109"/>
                </a:lnTo>
                <a:close/>
                <a:moveTo>
                  <a:pt x="55" y="91"/>
                </a:moveTo>
                <a:cubicBezTo>
                  <a:pt x="34" y="70"/>
                  <a:pt x="34" y="70"/>
                  <a:pt x="34" y="70"/>
                </a:cubicBezTo>
                <a:cubicBezTo>
                  <a:pt x="64" y="70"/>
                  <a:pt x="64" y="70"/>
                  <a:pt x="64" y="70"/>
                </a:cubicBezTo>
                <a:cubicBezTo>
                  <a:pt x="64" y="83"/>
                  <a:pt x="64" y="83"/>
                  <a:pt x="64" y="83"/>
                </a:cubicBezTo>
                <a:lnTo>
                  <a:pt x="55" y="91"/>
                </a:lnTo>
                <a:close/>
                <a:moveTo>
                  <a:pt x="33" y="159"/>
                </a:moveTo>
                <a:cubicBezTo>
                  <a:pt x="24" y="151"/>
                  <a:pt x="23" y="138"/>
                  <a:pt x="29" y="128"/>
                </a:cubicBezTo>
                <a:cubicBezTo>
                  <a:pt x="30" y="128"/>
                  <a:pt x="31" y="128"/>
                  <a:pt x="32" y="128"/>
                </a:cubicBezTo>
                <a:cubicBezTo>
                  <a:pt x="64" y="128"/>
                  <a:pt x="64" y="128"/>
                  <a:pt x="64" y="128"/>
                </a:cubicBezTo>
                <a:cubicBezTo>
                  <a:pt x="64" y="160"/>
                  <a:pt x="64" y="160"/>
                  <a:pt x="64" y="160"/>
                </a:cubicBezTo>
                <a:cubicBezTo>
                  <a:pt x="64" y="161"/>
                  <a:pt x="64" y="162"/>
                  <a:pt x="64" y="163"/>
                </a:cubicBezTo>
                <a:cubicBezTo>
                  <a:pt x="54" y="169"/>
                  <a:pt x="41" y="168"/>
                  <a:pt x="33" y="159"/>
                </a:cubicBezTo>
                <a:close/>
                <a:moveTo>
                  <a:pt x="64" y="32"/>
                </a:moveTo>
                <a:cubicBezTo>
                  <a:pt x="64" y="64"/>
                  <a:pt x="64" y="64"/>
                  <a:pt x="64" y="64"/>
                </a:cubicBezTo>
                <a:cubicBezTo>
                  <a:pt x="32" y="64"/>
                  <a:pt x="32" y="64"/>
                  <a:pt x="32" y="64"/>
                </a:cubicBezTo>
                <a:cubicBezTo>
                  <a:pt x="31" y="64"/>
                  <a:pt x="30" y="64"/>
                  <a:pt x="29" y="64"/>
                </a:cubicBezTo>
                <a:cubicBezTo>
                  <a:pt x="23" y="54"/>
                  <a:pt x="24" y="41"/>
                  <a:pt x="33" y="33"/>
                </a:cubicBezTo>
                <a:cubicBezTo>
                  <a:pt x="38" y="28"/>
                  <a:pt x="44" y="25"/>
                  <a:pt x="51" y="25"/>
                </a:cubicBezTo>
                <a:cubicBezTo>
                  <a:pt x="55" y="25"/>
                  <a:pt x="60" y="26"/>
                  <a:pt x="64" y="29"/>
                </a:cubicBezTo>
                <a:cubicBezTo>
                  <a:pt x="64" y="30"/>
                  <a:pt x="64" y="31"/>
                  <a:pt x="64" y="32"/>
                </a:cubicBezTo>
                <a:close/>
                <a:moveTo>
                  <a:pt x="96" y="6"/>
                </a:moveTo>
                <a:cubicBezTo>
                  <a:pt x="108" y="6"/>
                  <a:pt x="118" y="15"/>
                  <a:pt x="121" y="26"/>
                </a:cubicBezTo>
                <a:cubicBezTo>
                  <a:pt x="120" y="27"/>
                  <a:pt x="119" y="27"/>
                  <a:pt x="119" y="28"/>
                </a:cubicBezTo>
                <a:cubicBezTo>
                  <a:pt x="96" y="51"/>
                  <a:pt x="96" y="51"/>
                  <a:pt x="96" y="51"/>
                </a:cubicBezTo>
                <a:cubicBezTo>
                  <a:pt x="73" y="28"/>
                  <a:pt x="73" y="28"/>
                  <a:pt x="73" y="28"/>
                </a:cubicBezTo>
                <a:cubicBezTo>
                  <a:pt x="73" y="27"/>
                  <a:pt x="72" y="27"/>
                  <a:pt x="71" y="26"/>
                </a:cubicBezTo>
                <a:cubicBezTo>
                  <a:pt x="74" y="15"/>
                  <a:pt x="84" y="6"/>
                  <a:pt x="96" y="6"/>
                </a:cubicBezTo>
                <a:close/>
                <a:moveTo>
                  <a:pt x="100" y="64"/>
                </a:moveTo>
                <a:cubicBezTo>
                  <a:pt x="92" y="64"/>
                  <a:pt x="92" y="64"/>
                  <a:pt x="92" y="64"/>
                </a:cubicBezTo>
                <a:cubicBezTo>
                  <a:pt x="96" y="60"/>
                  <a:pt x="96" y="60"/>
                  <a:pt x="96" y="60"/>
                </a:cubicBezTo>
                <a:lnTo>
                  <a:pt x="100" y="64"/>
                </a:lnTo>
                <a:close/>
                <a:moveTo>
                  <a:pt x="70" y="34"/>
                </a:moveTo>
                <a:cubicBezTo>
                  <a:pt x="91" y="55"/>
                  <a:pt x="91" y="55"/>
                  <a:pt x="91" y="55"/>
                </a:cubicBezTo>
                <a:cubicBezTo>
                  <a:pt x="83" y="64"/>
                  <a:pt x="83" y="64"/>
                  <a:pt x="83" y="64"/>
                </a:cubicBezTo>
                <a:cubicBezTo>
                  <a:pt x="70" y="64"/>
                  <a:pt x="70" y="64"/>
                  <a:pt x="70" y="64"/>
                </a:cubicBezTo>
                <a:lnTo>
                  <a:pt x="70" y="34"/>
                </a:lnTo>
                <a:close/>
                <a:moveTo>
                  <a:pt x="70" y="70"/>
                </a:moveTo>
                <a:cubicBezTo>
                  <a:pt x="76" y="70"/>
                  <a:pt x="76" y="70"/>
                  <a:pt x="76" y="70"/>
                </a:cubicBezTo>
                <a:cubicBezTo>
                  <a:pt x="70" y="76"/>
                  <a:pt x="70" y="76"/>
                  <a:pt x="70" y="76"/>
                </a:cubicBezTo>
                <a:lnTo>
                  <a:pt x="70" y="70"/>
                </a:lnTo>
                <a:close/>
                <a:moveTo>
                  <a:pt x="70" y="116"/>
                </a:moveTo>
                <a:cubicBezTo>
                  <a:pt x="76" y="122"/>
                  <a:pt x="76" y="122"/>
                  <a:pt x="76" y="122"/>
                </a:cubicBezTo>
                <a:cubicBezTo>
                  <a:pt x="70" y="122"/>
                  <a:pt x="70" y="122"/>
                  <a:pt x="70" y="122"/>
                </a:cubicBezTo>
                <a:lnTo>
                  <a:pt x="70" y="116"/>
                </a:lnTo>
                <a:close/>
                <a:moveTo>
                  <a:pt x="70" y="128"/>
                </a:moveTo>
                <a:cubicBezTo>
                  <a:pt x="83" y="128"/>
                  <a:pt x="83" y="128"/>
                  <a:pt x="83" y="128"/>
                </a:cubicBezTo>
                <a:cubicBezTo>
                  <a:pt x="91" y="137"/>
                  <a:pt x="91" y="137"/>
                  <a:pt x="91" y="137"/>
                </a:cubicBezTo>
                <a:cubicBezTo>
                  <a:pt x="70" y="158"/>
                  <a:pt x="70" y="158"/>
                  <a:pt x="70" y="158"/>
                </a:cubicBezTo>
                <a:lnTo>
                  <a:pt x="70" y="128"/>
                </a:lnTo>
                <a:close/>
                <a:moveTo>
                  <a:pt x="96" y="186"/>
                </a:moveTo>
                <a:cubicBezTo>
                  <a:pt x="84" y="186"/>
                  <a:pt x="74" y="177"/>
                  <a:pt x="71" y="166"/>
                </a:cubicBezTo>
                <a:cubicBezTo>
                  <a:pt x="72" y="165"/>
                  <a:pt x="73" y="165"/>
                  <a:pt x="73" y="164"/>
                </a:cubicBezTo>
                <a:cubicBezTo>
                  <a:pt x="96" y="141"/>
                  <a:pt x="96" y="141"/>
                  <a:pt x="96" y="141"/>
                </a:cubicBezTo>
                <a:cubicBezTo>
                  <a:pt x="119" y="164"/>
                  <a:pt x="119" y="164"/>
                  <a:pt x="119" y="164"/>
                </a:cubicBezTo>
                <a:cubicBezTo>
                  <a:pt x="119" y="165"/>
                  <a:pt x="120" y="165"/>
                  <a:pt x="121" y="166"/>
                </a:cubicBezTo>
                <a:cubicBezTo>
                  <a:pt x="118" y="177"/>
                  <a:pt x="108" y="186"/>
                  <a:pt x="96" y="186"/>
                </a:cubicBezTo>
                <a:close/>
                <a:moveTo>
                  <a:pt x="92" y="128"/>
                </a:moveTo>
                <a:cubicBezTo>
                  <a:pt x="100" y="128"/>
                  <a:pt x="100" y="128"/>
                  <a:pt x="100" y="128"/>
                </a:cubicBezTo>
                <a:cubicBezTo>
                  <a:pt x="96" y="132"/>
                  <a:pt x="96" y="132"/>
                  <a:pt x="96" y="132"/>
                </a:cubicBezTo>
                <a:lnTo>
                  <a:pt x="92" y="128"/>
                </a:lnTo>
                <a:close/>
                <a:moveTo>
                  <a:pt x="122" y="158"/>
                </a:moveTo>
                <a:cubicBezTo>
                  <a:pt x="101" y="137"/>
                  <a:pt x="101" y="137"/>
                  <a:pt x="101" y="137"/>
                </a:cubicBezTo>
                <a:cubicBezTo>
                  <a:pt x="109" y="128"/>
                  <a:pt x="109" y="128"/>
                  <a:pt x="109" y="128"/>
                </a:cubicBezTo>
                <a:cubicBezTo>
                  <a:pt x="122" y="128"/>
                  <a:pt x="122" y="128"/>
                  <a:pt x="122" y="128"/>
                </a:cubicBezTo>
                <a:lnTo>
                  <a:pt x="122" y="158"/>
                </a:lnTo>
                <a:close/>
                <a:moveTo>
                  <a:pt x="122" y="122"/>
                </a:moveTo>
                <a:cubicBezTo>
                  <a:pt x="116" y="122"/>
                  <a:pt x="116" y="122"/>
                  <a:pt x="116" y="122"/>
                </a:cubicBezTo>
                <a:cubicBezTo>
                  <a:pt x="122" y="116"/>
                  <a:pt x="122" y="116"/>
                  <a:pt x="122" y="116"/>
                </a:cubicBezTo>
                <a:lnTo>
                  <a:pt x="122" y="122"/>
                </a:lnTo>
                <a:close/>
                <a:moveTo>
                  <a:pt x="122" y="107"/>
                </a:moveTo>
                <a:cubicBezTo>
                  <a:pt x="107" y="122"/>
                  <a:pt x="107" y="122"/>
                  <a:pt x="107" y="122"/>
                </a:cubicBezTo>
                <a:cubicBezTo>
                  <a:pt x="85" y="122"/>
                  <a:pt x="85" y="122"/>
                  <a:pt x="85" y="122"/>
                </a:cubicBezTo>
                <a:cubicBezTo>
                  <a:pt x="70" y="107"/>
                  <a:pt x="70" y="107"/>
                  <a:pt x="70" y="107"/>
                </a:cubicBezTo>
                <a:cubicBezTo>
                  <a:pt x="70" y="85"/>
                  <a:pt x="70" y="85"/>
                  <a:pt x="70" y="85"/>
                </a:cubicBezTo>
                <a:cubicBezTo>
                  <a:pt x="85" y="70"/>
                  <a:pt x="85" y="70"/>
                  <a:pt x="85" y="70"/>
                </a:cubicBezTo>
                <a:cubicBezTo>
                  <a:pt x="107" y="70"/>
                  <a:pt x="107" y="70"/>
                  <a:pt x="107" y="70"/>
                </a:cubicBezTo>
                <a:cubicBezTo>
                  <a:pt x="122" y="85"/>
                  <a:pt x="122" y="85"/>
                  <a:pt x="122" y="85"/>
                </a:cubicBezTo>
                <a:lnTo>
                  <a:pt x="122" y="107"/>
                </a:lnTo>
                <a:close/>
                <a:moveTo>
                  <a:pt x="122" y="76"/>
                </a:moveTo>
                <a:cubicBezTo>
                  <a:pt x="116" y="70"/>
                  <a:pt x="116" y="70"/>
                  <a:pt x="116" y="70"/>
                </a:cubicBezTo>
                <a:cubicBezTo>
                  <a:pt x="122" y="70"/>
                  <a:pt x="122" y="70"/>
                  <a:pt x="122" y="70"/>
                </a:cubicBezTo>
                <a:lnTo>
                  <a:pt x="122" y="76"/>
                </a:lnTo>
                <a:close/>
                <a:moveTo>
                  <a:pt x="122" y="64"/>
                </a:moveTo>
                <a:cubicBezTo>
                  <a:pt x="109" y="64"/>
                  <a:pt x="109" y="64"/>
                  <a:pt x="109" y="64"/>
                </a:cubicBezTo>
                <a:cubicBezTo>
                  <a:pt x="101" y="55"/>
                  <a:pt x="101" y="55"/>
                  <a:pt x="101" y="55"/>
                </a:cubicBezTo>
                <a:cubicBezTo>
                  <a:pt x="122" y="34"/>
                  <a:pt x="122" y="34"/>
                  <a:pt x="122" y="34"/>
                </a:cubicBezTo>
                <a:lnTo>
                  <a:pt x="122" y="64"/>
                </a:lnTo>
                <a:close/>
                <a:moveTo>
                  <a:pt x="141" y="25"/>
                </a:moveTo>
                <a:cubicBezTo>
                  <a:pt x="148" y="25"/>
                  <a:pt x="154" y="28"/>
                  <a:pt x="159" y="33"/>
                </a:cubicBezTo>
                <a:cubicBezTo>
                  <a:pt x="168" y="41"/>
                  <a:pt x="169" y="54"/>
                  <a:pt x="163" y="64"/>
                </a:cubicBezTo>
                <a:cubicBezTo>
                  <a:pt x="162" y="64"/>
                  <a:pt x="161" y="64"/>
                  <a:pt x="160" y="64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8" y="32"/>
                  <a:pt x="128" y="32"/>
                  <a:pt x="128" y="32"/>
                </a:cubicBezTo>
                <a:cubicBezTo>
                  <a:pt x="128" y="31"/>
                  <a:pt x="128" y="30"/>
                  <a:pt x="128" y="29"/>
                </a:cubicBezTo>
                <a:cubicBezTo>
                  <a:pt x="132" y="26"/>
                  <a:pt x="137" y="25"/>
                  <a:pt x="141" y="25"/>
                </a:cubicBezTo>
                <a:close/>
                <a:moveTo>
                  <a:pt x="137" y="101"/>
                </a:moveTo>
                <a:cubicBezTo>
                  <a:pt x="158" y="122"/>
                  <a:pt x="158" y="122"/>
                  <a:pt x="158" y="122"/>
                </a:cubicBezTo>
                <a:cubicBezTo>
                  <a:pt x="128" y="122"/>
                  <a:pt x="128" y="122"/>
                  <a:pt x="128" y="122"/>
                </a:cubicBezTo>
                <a:cubicBezTo>
                  <a:pt x="128" y="109"/>
                  <a:pt x="128" y="109"/>
                  <a:pt x="128" y="109"/>
                </a:cubicBezTo>
                <a:lnTo>
                  <a:pt x="137" y="101"/>
                </a:lnTo>
                <a:close/>
                <a:moveTo>
                  <a:pt x="128" y="100"/>
                </a:moveTo>
                <a:cubicBezTo>
                  <a:pt x="128" y="92"/>
                  <a:pt x="128" y="92"/>
                  <a:pt x="128" y="92"/>
                </a:cubicBezTo>
                <a:cubicBezTo>
                  <a:pt x="132" y="96"/>
                  <a:pt x="132" y="96"/>
                  <a:pt x="132" y="96"/>
                </a:cubicBezTo>
                <a:lnTo>
                  <a:pt x="128" y="100"/>
                </a:lnTo>
                <a:close/>
                <a:moveTo>
                  <a:pt x="128" y="83"/>
                </a:moveTo>
                <a:cubicBezTo>
                  <a:pt x="128" y="70"/>
                  <a:pt x="128" y="70"/>
                  <a:pt x="128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37" y="91"/>
                  <a:pt x="137" y="91"/>
                  <a:pt x="137" y="91"/>
                </a:cubicBezTo>
                <a:lnTo>
                  <a:pt x="128" y="83"/>
                </a:lnTo>
                <a:close/>
                <a:moveTo>
                  <a:pt x="159" y="159"/>
                </a:moveTo>
                <a:cubicBezTo>
                  <a:pt x="151" y="168"/>
                  <a:pt x="138" y="169"/>
                  <a:pt x="128" y="163"/>
                </a:cubicBezTo>
                <a:cubicBezTo>
                  <a:pt x="128" y="162"/>
                  <a:pt x="128" y="161"/>
                  <a:pt x="128" y="160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60" y="128"/>
                  <a:pt x="160" y="128"/>
                  <a:pt x="160" y="128"/>
                </a:cubicBezTo>
                <a:cubicBezTo>
                  <a:pt x="161" y="128"/>
                  <a:pt x="162" y="128"/>
                  <a:pt x="163" y="128"/>
                </a:cubicBezTo>
                <a:cubicBezTo>
                  <a:pt x="169" y="138"/>
                  <a:pt x="168" y="151"/>
                  <a:pt x="159" y="159"/>
                </a:cubicBezTo>
                <a:close/>
                <a:moveTo>
                  <a:pt x="166" y="121"/>
                </a:moveTo>
                <a:cubicBezTo>
                  <a:pt x="165" y="120"/>
                  <a:pt x="165" y="119"/>
                  <a:pt x="164" y="119"/>
                </a:cubicBezTo>
                <a:cubicBezTo>
                  <a:pt x="141" y="96"/>
                  <a:pt x="141" y="96"/>
                  <a:pt x="141" y="96"/>
                </a:cubicBezTo>
                <a:cubicBezTo>
                  <a:pt x="164" y="73"/>
                  <a:pt x="164" y="73"/>
                  <a:pt x="164" y="73"/>
                </a:cubicBezTo>
                <a:cubicBezTo>
                  <a:pt x="165" y="73"/>
                  <a:pt x="165" y="72"/>
                  <a:pt x="166" y="71"/>
                </a:cubicBezTo>
                <a:cubicBezTo>
                  <a:pt x="177" y="74"/>
                  <a:pt x="186" y="84"/>
                  <a:pt x="186" y="96"/>
                </a:cubicBezTo>
                <a:cubicBezTo>
                  <a:pt x="186" y="108"/>
                  <a:pt x="177" y="118"/>
                  <a:pt x="166" y="121"/>
                </a:cubicBezTo>
                <a:close/>
                <a:moveTo>
                  <a:pt x="166" y="121"/>
                </a:moveTo>
                <a:cubicBezTo>
                  <a:pt x="166" y="121"/>
                  <a:pt x="166" y="121"/>
                  <a:pt x="166" y="12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BEB521A-2BDD-D2BD-D300-803E869500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27439" y="4504037"/>
            <a:ext cx="488951" cy="439738"/>
            <a:chOff x="2228850" y="3524250"/>
            <a:chExt cx="488951" cy="439738"/>
          </a:xfrm>
          <a:solidFill>
            <a:schemeClr val="bg1"/>
          </a:solidFill>
        </p:grpSpPr>
        <p:sp>
          <p:nvSpPr>
            <p:cNvPr id="18" name="Freeform 78">
              <a:extLst>
                <a:ext uri="{FF2B5EF4-FFF2-40B4-BE49-F238E27FC236}">
                  <a16:creationId xmlns:a16="http://schemas.microsoft.com/office/drawing/2014/main" id="{F5802E87-CB35-E9B6-2080-B7CC458F0F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4100" y="3524250"/>
              <a:ext cx="303213" cy="338138"/>
            </a:xfrm>
            <a:custGeom>
              <a:avLst/>
              <a:gdLst>
                <a:gd name="T0" fmla="*/ 59 w 119"/>
                <a:gd name="T1" fmla="*/ 132 h 132"/>
                <a:gd name="T2" fmla="*/ 0 w 119"/>
                <a:gd name="T3" fmla="*/ 79 h 132"/>
                <a:gd name="T4" fmla="*/ 0 w 119"/>
                <a:gd name="T5" fmla="*/ 3 h 132"/>
                <a:gd name="T6" fmla="*/ 3 w 119"/>
                <a:gd name="T7" fmla="*/ 0 h 132"/>
                <a:gd name="T8" fmla="*/ 115 w 119"/>
                <a:gd name="T9" fmla="*/ 0 h 132"/>
                <a:gd name="T10" fmla="*/ 119 w 119"/>
                <a:gd name="T11" fmla="*/ 3 h 132"/>
                <a:gd name="T12" fmla="*/ 119 w 119"/>
                <a:gd name="T13" fmla="*/ 79 h 132"/>
                <a:gd name="T14" fmla="*/ 59 w 119"/>
                <a:gd name="T15" fmla="*/ 132 h 132"/>
                <a:gd name="T16" fmla="*/ 7 w 119"/>
                <a:gd name="T17" fmla="*/ 7 h 132"/>
                <a:gd name="T18" fmla="*/ 7 w 119"/>
                <a:gd name="T19" fmla="*/ 79 h 132"/>
                <a:gd name="T20" fmla="*/ 59 w 119"/>
                <a:gd name="T21" fmla="*/ 125 h 132"/>
                <a:gd name="T22" fmla="*/ 112 w 119"/>
                <a:gd name="T23" fmla="*/ 79 h 132"/>
                <a:gd name="T24" fmla="*/ 112 w 119"/>
                <a:gd name="T25" fmla="*/ 7 h 132"/>
                <a:gd name="T26" fmla="*/ 7 w 119"/>
                <a:gd name="T27" fmla="*/ 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9" h="132">
                  <a:moveTo>
                    <a:pt x="59" y="132"/>
                  </a:moveTo>
                  <a:cubicBezTo>
                    <a:pt x="26" y="132"/>
                    <a:pt x="0" y="108"/>
                    <a:pt x="0" y="7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7" y="0"/>
                    <a:pt x="119" y="1"/>
                    <a:pt x="119" y="3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19" y="108"/>
                    <a:pt x="92" y="132"/>
                    <a:pt x="59" y="132"/>
                  </a:cubicBezTo>
                  <a:close/>
                  <a:moveTo>
                    <a:pt x="7" y="7"/>
                  </a:moveTo>
                  <a:cubicBezTo>
                    <a:pt x="7" y="79"/>
                    <a:pt x="7" y="79"/>
                    <a:pt x="7" y="79"/>
                  </a:cubicBezTo>
                  <a:cubicBezTo>
                    <a:pt x="7" y="104"/>
                    <a:pt x="30" y="125"/>
                    <a:pt x="59" y="125"/>
                  </a:cubicBezTo>
                  <a:cubicBezTo>
                    <a:pt x="88" y="125"/>
                    <a:pt x="112" y="104"/>
                    <a:pt x="112" y="79"/>
                  </a:cubicBezTo>
                  <a:cubicBezTo>
                    <a:pt x="112" y="7"/>
                    <a:pt x="112" y="7"/>
                    <a:pt x="112" y="7"/>
                  </a:cubicBezTo>
                  <a:lnTo>
                    <a:pt x="7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79">
              <a:extLst>
                <a:ext uri="{FF2B5EF4-FFF2-40B4-BE49-F238E27FC236}">
                  <a16:creationId xmlns:a16="http://schemas.microsoft.com/office/drawing/2014/main" id="{E97483BA-4F2C-8D7D-47A8-3BDBA4403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6975" y="3846513"/>
              <a:ext cx="17463" cy="109538"/>
            </a:xfrm>
            <a:custGeom>
              <a:avLst/>
              <a:gdLst>
                <a:gd name="T0" fmla="*/ 3 w 7"/>
                <a:gd name="T1" fmla="*/ 43 h 43"/>
                <a:gd name="T2" fmla="*/ 0 w 7"/>
                <a:gd name="T3" fmla="*/ 40 h 43"/>
                <a:gd name="T4" fmla="*/ 0 w 7"/>
                <a:gd name="T5" fmla="*/ 4 h 43"/>
                <a:gd name="T6" fmla="*/ 3 w 7"/>
                <a:gd name="T7" fmla="*/ 0 h 43"/>
                <a:gd name="T8" fmla="*/ 7 w 7"/>
                <a:gd name="T9" fmla="*/ 4 h 43"/>
                <a:gd name="T10" fmla="*/ 7 w 7"/>
                <a:gd name="T11" fmla="*/ 40 h 43"/>
                <a:gd name="T12" fmla="*/ 3 w 7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43">
                  <a:moveTo>
                    <a:pt x="3" y="43"/>
                  </a:moveTo>
                  <a:cubicBezTo>
                    <a:pt x="1" y="43"/>
                    <a:pt x="0" y="42"/>
                    <a:pt x="0" y="4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7" y="42"/>
                    <a:pt x="5" y="43"/>
                    <a:pt x="3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80">
              <a:extLst>
                <a:ext uri="{FF2B5EF4-FFF2-40B4-BE49-F238E27FC236}">
                  <a16:creationId xmlns:a16="http://schemas.microsoft.com/office/drawing/2014/main" id="{B2B8D881-F45D-0798-EA63-F315ACFFC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800" y="3946525"/>
              <a:ext cx="277813" cy="17463"/>
            </a:xfrm>
            <a:custGeom>
              <a:avLst/>
              <a:gdLst>
                <a:gd name="T0" fmla="*/ 105 w 109"/>
                <a:gd name="T1" fmla="*/ 7 h 7"/>
                <a:gd name="T2" fmla="*/ 3 w 109"/>
                <a:gd name="T3" fmla="*/ 7 h 7"/>
                <a:gd name="T4" fmla="*/ 0 w 109"/>
                <a:gd name="T5" fmla="*/ 3 h 7"/>
                <a:gd name="T6" fmla="*/ 3 w 109"/>
                <a:gd name="T7" fmla="*/ 0 h 7"/>
                <a:gd name="T8" fmla="*/ 105 w 109"/>
                <a:gd name="T9" fmla="*/ 0 h 7"/>
                <a:gd name="T10" fmla="*/ 109 w 109"/>
                <a:gd name="T11" fmla="*/ 3 h 7"/>
                <a:gd name="T12" fmla="*/ 105 w 109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7">
                  <a:moveTo>
                    <a:pt x="105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7" y="0"/>
                    <a:pt x="109" y="1"/>
                    <a:pt x="109" y="3"/>
                  </a:cubicBezTo>
                  <a:cubicBezTo>
                    <a:pt x="109" y="5"/>
                    <a:pt x="107" y="7"/>
                    <a:pt x="105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" name="Freeform 81">
              <a:extLst>
                <a:ext uri="{FF2B5EF4-FFF2-40B4-BE49-F238E27FC236}">
                  <a16:creationId xmlns:a16="http://schemas.microsoft.com/office/drawing/2014/main" id="{767B95E0-2793-1FBF-CA18-C9978515E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8850" y="3560763"/>
              <a:ext cx="109538" cy="122238"/>
            </a:xfrm>
            <a:custGeom>
              <a:avLst/>
              <a:gdLst>
                <a:gd name="T0" fmla="*/ 39 w 43"/>
                <a:gd name="T1" fmla="*/ 48 h 48"/>
                <a:gd name="T2" fmla="*/ 37 w 43"/>
                <a:gd name="T3" fmla="*/ 48 h 48"/>
                <a:gd name="T4" fmla="*/ 0 w 43"/>
                <a:gd name="T5" fmla="*/ 4 h 48"/>
                <a:gd name="T6" fmla="*/ 1 w 43"/>
                <a:gd name="T7" fmla="*/ 1 h 48"/>
                <a:gd name="T8" fmla="*/ 4 w 43"/>
                <a:gd name="T9" fmla="*/ 0 h 48"/>
                <a:gd name="T10" fmla="*/ 39 w 43"/>
                <a:gd name="T11" fmla="*/ 0 h 48"/>
                <a:gd name="T12" fmla="*/ 42 w 43"/>
                <a:gd name="T13" fmla="*/ 3 h 48"/>
                <a:gd name="T14" fmla="*/ 39 w 43"/>
                <a:gd name="T15" fmla="*/ 7 h 48"/>
                <a:gd name="T16" fmla="*/ 9 w 43"/>
                <a:gd name="T17" fmla="*/ 7 h 48"/>
                <a:gd name="T18" fmla="*/ 41 w 43"/>
                <a:gd name="T19" fmla="*/ 42 h 48"/>
                <a:gd name="T20" fmla="*/ 42 w 43"/>
                <a:gd name="T21" fmla="*/ 46 h 48"/>
                <a:gd name="T22" fmla="*/ 39 w 43"/>
                <a:gd name="T2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" h="48">
                  <a:moveTo>
                    <a:pt x="39" y="48"/>
                  </a:moveTo>
                  <a:cubicBezTo>
                    <a:pt x="38" y="48"/>
                    <a:pt x="38" y="48"/>
                    <a:pt x="37" y="48"/>
                  </a:cubicBezTo>
                  <a:cubicBezTo>
                    <a:pt x="20" y="39"/>
                    <a:pt x="8" y="25"/>
                    <a:pt x="0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1" y="0"/>
                    <a:pt x="42" y="1"/>
                    <a:pt x="42" y="3"/>
                  </a:cubicBezTo>
                  <a:cubicBezTo>
                    <a:pt x="42" y="5"/>
                    <a:pt x="41" y="7"/>
                    <a:pt x="3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6" y="23"/>
                    <a:pt x="26" y="35"/>
                    <a:pt x="41" y="42"/>
                  </a:cubicBezTo>
                  <a:cubicBezTo>
                    <a:pt x="42" y="43"/>
                    <a:pt x="43" y="45"/>
                    <a:pt x="42" y="46"/>
                  </a:cubicBezTo>
                  <a:cubicBezTo>
                    <a:pt x="41" y="48"/>
                    <a:pt x="40" y="48"/>
                    <a:pt x="3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" name="Freeform 82">
              <a:extLst>
                <a:ext uri="{FF2B5EF4-FFF2-40B4-BE49-F238E27FC236}">
                  <a16:creationId xmlns:a16="http://schemas.microsoft.com/office/drawing/2014/main" id="{39ACEABC-3DFC-6CB2-3F94-124BDF795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1438" y="3560763"/>
              <a:ext cx="106363" cy="122238"/>
            </a:xfrm>
            <a:custGeom>
              <a:avLst/>
              <a:gdLst>
                <a:gd name="T0" fmla="*/ 4 w 42"/>
                <a:gd name="T1" fmla="*/ 48 h 48"/>
                <a:gd name="T2" fmla="*/ 0 w 42"/>
                <a:gd name="T3" fmla="*/ 46 h 48"/>
                <a:gd name="T4" fmla="*/ 2 w 42"/>
                <a:gd name="T5" fmla="*/ 42 h 48"/>
                <a:gd name="T6" fmla="*/ 34 w 42"/>
                <a:gd name="T7" fmla="*/ 7 h 48"/>
                <a:gd name="T8" fmla="*/ 4 w 42"/>
                <a:gd name="T9" fmla="*/ 7 h 48"/>
                <a:gd name="T10" fmla="*/ 0 w 42"/>
                <a:gd name="T11" fmla="*/ 3 h 48"/>
                <a:gd name="T12" fmla="*/ 4 w 42"/>
                <a:gd name="T13" fmla="*/ 0 h 48"/>
                <a:gd name="T14" fmla="*/ 39 w 42"/>
                <a:gd name="T15" fmla="*/ 0 h 48"/>
                <a:gd name="T16" fmla="*/ 42 w 42"/>
                <a:gd name="T17" fmla="*/ 1 h 48"/>
                <a:gd name="T18" fmla="*/ 42 w 42"/>
                <a:gd name="T19" fmla="*/ 4 h 48"/>
                <a:gd name="T20" fmla="*/ 5 w 42"/>
                <a:gd name="T21" fmla="*/ 48 h 48"/>
                <a:gd name="T22" fmla="*/ 4 w 42"/>
                <a:gd name="T2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48">
                  <a:moveTo>
                    <a:pt x="4" y="48"/>
                  </a:moveTo>
                  <a:cubicBezTo>
                    <a:pt x="2" y="48"/>
                    <a:pt x="1" y="48"/>
                    <a:pt x="0" y="46"/>
                  </a:cubicBezTo>
                  <a:cubicBezTo>
                    <a:pt x="0" y="45"/>
                    <a:pt x="0" y="43"/>
                    <a:pt x="2" y="42"/>
                  </a:cubicBezTo>
                  <a:cubicBezTo>
                    <a:pt x="16" y="35"/>
                    <a:pt x="27" y="23"/>
                    <a:pt x="3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0" y="0"/>
                    <a:pt x="41" y="0"/>
                    <a:pt x="42" y="1"/>
                  </a:cubicBezTo>
                  <a:cubicBezTo>
                    <a:pt x="42" y="2"/>
                    <a:pt x="42" y="3"/>
                    <a:pt x="42" y="4"/>
                  </a:cubicBezTo>
                  <a:cubicBezTo>
                    <a:pt x="35" y="25"/>
                    <a:pt x="22" y="39"/>
                    <a:pt x="5" y="48"/>
                  </a:cubicBezTo>
                  <a:cubicBezTo>
                    <a:pt x="5" y="48"/>
                    <a:pt x="4" y="48"/>
                    <a:pt x="4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" name="Freeform 83">
              <a:extLst>
                <a:ext uri="{FF2B5EF4-FFF2-40B4-BE49-F238E27FC236}">
                  <a16:creationId xmlns:a16="http://schemas.microsoft.com/office/drawing/2014/main" id="{1BFA6B4E-E38E-15A9-92F8-FCB0D5BEED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1725" y="3581400"/>
              <a:ext cx="204788" cy="193675"/>
            </a:xfrm>
            <a:custGeom>
              <a:avLst/>
              <a:gdLst>
                <a:gd name="T0" fmla="*/ 63 w 80"/>
                <a:gd name="T1" fmla="*/ 76 h 76"/>
                <a:gd name="T2" fmla="*/ 61 w 80"/>
                <a:gd name="T3" fmla="*/ 76 h 76"/>
                <a:gd name="T4" fmla="*/ 40 w 80"/>
                <a:gd name="T5" fmla="*/ 63 h 76"/>
                <a:gd name="T6" fmla="*/ 20 w 80"/>
                <a:gd name="T7" fmla="*/ 76 h 76"/>
                <a:gd name="T8" fmla="*/ 16 w 80"/>
                <a:gd name="T9" fmla="*/ 75 h 76"/>
                <a:gd name="T10" fmla="*/ 14 w 80"/>
                <a:gd name="T11" fmla="*/ 72 h 76"/>
                <a:gd name="T12" fmla="*/ 20 w 80"/>
                <a:gd name="T13" fmla="*/ 48 h 76"/>
                <a:gd name="T14" fmla="*/ 2 w 80"/>
                <a:gd name="T15" fmla="*/ 33 h 76"/>
                <a:gd name="T16" fmla="*/ 1 w 80"/>
                <a:gd name="T17" fmla="*/ 29 h 76"/>
                <a:gd name="T18" fmla="*/ 4 w 80"/>
                <a:gd name="T19" fmla="*/ 26 h 76"/>
                <a:gd name="T20" fmla="*/ 28 w 80"/>
                <a:gd name="T21" fmla="*/ 24 h 76"/>
                <a:gd name="T22" fmla="*/ 37 w 80"/>
                <a:gd name="T23" fmla="*/ 2 h 76"/>
                <a:gd name="T24" fmla="*/ 40 w 80"/>
                <a:gd name="T25" fmla="*/ 0 h 76"/>
                <a:gd name="T26" fmla="*/ 40 w 80"/>
                <a:gd name="T27" fmla="*/ 0 h 76"/>
                <a:gd name="T28" fmla="*/ 43 w 80"/>
                <a:gd name="T29" fmla="*/ 2 h 76"/>
                <a:gd name="T30" fmla="*/ 53 w 80"/>
                <a:gd name="T31" fmla="*/ 25 h 76"/>
                <a:gd name="T32" fmla="*/ 77 w 80"/>
                <a:gd name="T33" fmla="*/ 26 h 76"/>
                <a:gd name="T34" fmla="*/ 80 w 80"/>
                <a:gd name="T35" fmla="*/ 29 h 76"/>
                <a:gd name="T36" fmla="*/ 79 w 80"/>
                <a:gd name="T37" fmla="*/ 32 h 76"/>
                <a:gd name="T38" fmla="*/ 60 w 80"/>
                <a:gd name="T39" fmla="*/ 49 h 76"/>
                <a:gd name="T40" fmla="*/ 66 w 80"/>
                <a:gd name="T41" fmla="*/ 72 h 76"/>
                <a:gd name="T42" fmla="*/ 65 w 80"/>
                <a:gd name="T43" fmla="*/ 75 h 76"/>
                <a:gd name="T44" fmla="*/ 63 w 80"/>
                <a:gd name="T45" fmla="*/ 76 h 76"/>
                <a:gd name="T46" fmla="*/ 40 w 80"/>
                <a:gd name="T47" fmla="*/ 55 h 76"/>
                <a:gd name="T48" fmla="*/ 42 w 80"/>
                <a:gd name="T49" fmla="*/ 56 h 76"/>
                <a:gd name="T50" fmla="*/ 57 w 80"/>
                <a:gd name="T51" fmla="*/ 65 h 76"/>
                <a:gd name="T52" fmla="*/ 53 w 80"/>
                <a:gd name="T53" fmla="*/ 48 h 76"/>
                <a:gd name="T54" fmla="*/ 54 w 80"/>
                <a:gd name="T55" fmla="*/ 45 h 76"/>
                <a:gd name="T56" fmla="*/ 68 w 80"/>
                <a:gd name="T57" fmla="*/ 33 h 76"/>
                <a:gd name="T58" fmla="*/ 50 w 80"/>
                <a:gd name="T59" fmla="*/ 32 h 76"/>
                <a:gd name="T60" fmla="*/ 48 w 80"/>
                <a:gd name="T61" fmla="*/ 30 h 76"/>
                <a:gd name="T62" fmla="*/ 40 w 80"/>
                <a:gd name="T63" fmla="*/ 13 h 76"/>
                <a:gd name="T64" fmla="*/ 34 w 80"/>
                <a:gd name="T65" fmla="*/ 29 h 76"/>
                <a:gd name="T66" fmla="*/ 31 w 80"/>
                <a:gd name="T67" fmla="*/ 31 h 76"/>
                <a:gd name="T68" fmla="*/ 13 w 80"/>
                <a:gd name="T69" fmla="*/ 33 h 76"/>
                <a:gd name="T70" fmla="*/ 26 w 80"/>
                <a:gd name="T71" fmla="*/ 44 h 76"/>
                <a:gd name="T72" fmla="*/ 27 w 80"/>
                <a:gd name="T73" fmla="*/ 47 h 76"/>
                <a:gd name="T74" fmla="*/ 23 w 80"/>
                <a:gd name="T75" fmla="*/ 65 h 76"/>
                <a:gd name="T76" fmla="*/ 38 w 80"/>
                <a:gd name="T77" fmla="*/ 56 h 76"/>
                <a:gd name="T78" fmla="*/ 40 w 80"/>
                <a:gd name="T79" fmla="*/ 5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0" h="76">
                  <a:moveTo>
                    <a:pt x="63" y="76"/>
                  </a:moveTo>
                  <a:cubicBezTo>
                    <a:pt x="62" y="76"/>
                    <a:pt x="61" y="76"/>
                    <a:pt x="61" y="76"/>
                  </a:cubicBezTo>
                  <a:cubicBezTo>
                    <a:pt x="40" y="63"/>
                    <a:pt x="40" y="63"/>
                    <a:pt x="40" y="63"/>
                  </a:cubicBezTo>
                  <a:cubicBezTo>
                    <a:pt x="20" y="76"/>
                    <a:pt x="20" y="76"/>
                    <a:pt x="20" y="76"/>
                  </a:cubicBezTo>
                  <a:cubicBezTo>
                    <a:pt x="18" y="76"/>
                    <a:pt x="17" y="76"/>
                    <a:pt x="16" y="75"/>
                  </a:cubicBezTo>
                  <a:cubicBezTo>
                    <a:pt x="15" y="75"/>
                    <a:pt x="14" y="73"/>
                    <a:pt x="14" y="72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1" y="32"/>
                    <a:pt x="0" y="30"/>
                    <a:pt x="1" y="29"/>
                  </a:cubicBezTo>
                  <a:cubicBezTo>
                    <a:pt x="1" y="27"/>
                    <a:pt x="2" y="27"/>
                    <a:pt x="4" y="26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8" y="1"/>
                    <a:pt x="39" y="0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2" y="0"/>
                    <a:pt x="43" y="1"/>
                    <a:pt x="43" y="2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8" y="26"/>
                    <a:pt x="79" y="27"/>
                    <a:pt x="80" y="29"/>
                  </a:cubicBezTo>
                  <a:cubicBezTo>
                    <a:pt x="80" y="30"/>
                    <a:pt x="80" y="32"/>
                    <a:pt x="79" y="32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3"/>
                    <a:pt x="66" y="75"/>
                    <a:pt x="65" y="75"/>
                  </a:cubicBezTo>
                  <a:cubicBezTo>
                    <a:pt x="64" y="76"/>
                    <a:pt x="63" y="76"/>
                    <a:pt x="63" y="76"/>
                  </a:cubicBezTo>
                  <a:close/>
                  <a:moveTo>
                    <a:pt x="40" y="55"/>
                  </a:moveTo>
                  <a:cubicBezTo>
                    <a:pt x="40" y="55"/>
                    <a:pt x="41" y="55"/>
                    <a:pt x="42" y="56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53" y="47"/>
                    <a:pt x="53" y="46"/>
                    <a:pt x="54" y="45"/>
                  </a:cubicBezTo>
                  <a:cubicBezTo>
                    <a:pt x="68" y="33"/>
                    <a:pt x="68" y="33"/>
                    <a:pt x="68" y="33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49" y="32"/>
                    <a:pt x="48" y="31"/>
                    <a:pt x="48" y="3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3" y="30"/>
                    <a:pt x="32" y="31"/>
                    <a:pt x="31" y="31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7" y="45"/>
                    <a:pt x="28" y="46"/>
                    <a:pt x="27" y="47"/>
                  </a:cubicBezTo>
                  <a:cubicBezTo>
                    <a:pt x="23" y="65"/>
                    <a:pt x="23" y="65"/>
                    <a:pt x="23" y="65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38" y="55"/>
                    <a:pt x="39" y="55"/>
                    <a:pt x="40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6357F48-473B-5BAF-8340-DB3C9498A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59745" y="4428932"/>
            <a:ext cx="520333" cy="478448"/>
            <a:chOff x="2171700" y="2133600"/>
            <a:chExt cx="492125" cy="441326"/>
          </a:xfrm>
        </p:grpSpPr>
        <p:sp>
          <p:nvSpPr>
            <p:cNvPr id="31" name="Freeform 42">
              <a:extLst>
                <a:ext uri="{FF2B5EF4-FFF2-40B4-BE49-F238E27FC236}">
                  <a16:creationId xmlns:a16="http://schemas.microsoft.com/office/drawing/2014/main" id="{CBCD8177-FF19-B7CD-56DD-23D235DC1F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41550" y="2279650"/>
              <a:ext cx="92075" cy="95250"/>
            </a:xfrm>
            <a:custGeom>
              <a:avLst/>
              <a:gdLst>
                <a:gd name="T0" fmla="*/ 23 w 24"/>
                <a:gd name="T1" fmla="*/ 25 h 25"/>
                <a:gd name="T2" fmla="*/ 1 w 24"/>
                <a:gd name="T3" fmla="*/ 25 h 25"/>
                <a:gd name="T4" fmla="*/ 0 w 24"/>
                <a:gd name="T5" fmla="*/ 23 h 25"/>
                <a:gd name="T6" fmla="*/ 0 w 24"/>
                <a:gd name="T7" fmla="*/ 2 h 25"/>
                <a:gd name="T8" fmla="*/ 1 w 24"/>
                <a:gd name="T9" fmla="*/ 0 h 25"/>
                <a:gd name="T10" fmla="*/ 23 w 24"/>
                <a:gd name="T11" fmla="*/ 0 h 25"/>
                <a:gd name="T12" fmla="*/ 24 w 24"/>
                <a:gd name="T13" fmla="*/ 2 h 25"/>
                <a:gd name="T14" fmla="*/ 24 w 24"/>
                <a:gd name="T15" fmla="*/ 23 h 25"/>
                <a:gd name="T16" fmla="*/ 23 w 24"/>
                <a:gd name="T17" fmla="*/ 25 h 25"/>
                <a:gd name="T18" fmla="*/ 3 w 24"/>
                <a:gd name="T19" fmla="*/ 21 h 25"/>
                <a:gd name="T20" fmla="*/ 21 w 24"/>
                <a:gd name="T21" fmla="*/ 21 h 25"/>
                <a:gd name="T22" fmla="*/ 21 w 24"/>
                <a:gd name="T23" fmla="*/ 3 h 25"/>
                <a:gd name="T24" fmla="*/ 3 w 24"/>
                <a:gd name="T25" fmla="*/ 3 h 25"/>
                <a:gd name="T26" fmla="*/ 3 w 24"/>
                <a:gd name="T27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5">
                  <a:moveTo>
                    <a:pt x="2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4" y="1"/>
                    <a:pt x="24" y="2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4"/>
                    <a:pt x="23" y="25"/>
                    <a:pt x="23" y="25"/>
                  </a:cubicBezTo>
                  <a:close/>
                  <a:moveTo>
                    <a:pt x="3" y="21"/>
                  </a:moveTo>
                  <a:cubicBezTo>
                    <a:pt x="21" y="21"/>
                    <a:pt x="21" y="21"/>
                    <a:pt x="21" y="2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43">
              <a:extLst>
                <a:ext uri="{FF2B5EF4-FFF2-40B4-BE49-F238E27FC236}">
                  <a16:creationId xmlns:a16="http://schemas.microsoft.com/office/drawing/2014/main" id="{803AF485-CEF1-08F9-8EEC-750D471476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41550" y="2417763"/>
              <a:ext cx="92075" cy="96838"/>
            </a:xfrm>
            <a:custGeom>
              <a:avLst/>
              <a:gdLst>
                <a:gd name="T0" fmla="*/ 23 w 24"/>
                <a:gd name="T1" fmla="*/ 25 h 25"/>
                <a:gd name="T2" fmla="*/ 1 w 24"/>
                <a:gd name="T3" fmla="*/ 25 h 25"/>
                <a:gd name="T4" fmla="*/ 0 w 24"/>
                <a:gd name="T5" fmla="*/ 23 h 25"/>
                <a:gd name="T6" fmla="*/ 0 w 24"/>
                <a:gd name="T7" fmla="*/ 2 h 25"/>
                <a:gd name="T8" fmla="*/ 1 w 24"/>
                <a:gd name="T9" fmla="*/ 0 h 25"/>
                <a:gd name="T10" fmla="*/ 23 w 24"/>
                <a:gd name="T11" fmla="*/ 0 h 25"/>
                <a:gd name="T12" fmla="*/ 24 w 24"/>
                <a:gd name="T13" fmla="*/ 2 h 25"/>
                <a:gd name="T14" fmla="*/ 24 w 24"/>
                <a:gd name="T15" fmla="*/ 23 h 25"/>
                <a:gd name="T16" fmla="*/ 23 w 24"/>
                <a:gd name="T17" fmla="*/ 25 h 25"/>
                <a:gd name="T18" fmla="*/ 3 w 24"/>
                <a:gd name="T19" fmla="*/ 22 h 25"/>
                <a:gd name="T20" fmla="*/ 21 w 24"/>
                <a:gd name="T21" fmla="*/ 22 h 25"/>
                <a:gd name="T22" fmla="*/ 21 w 24"/>
                <a:gd name="T23" fmla="*/ 4 h 25"/>
                <a:gd name="T24" fmla="*/ 3 w 24"/>
                <a:gd name="T25" fmla="*/ 4 h 25"/>
                <a:gd name="T26" fmla="*/ 3 w 24"/>
                <a:gd name="T27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5">
                  <a:moveTo>
                    <a:pt x="2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4" y="1"/>
                    <a:pt x="24" y="2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4"/>
                    <a:pt x="23" y="25"/>
                    <a:pt x="23" y="25"/>
                  </a:cubicBezTo>
                  <a:close/>
                  <a:moveTo>
                    <a:pt x="3" y="22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3" y="4"/>
                    <a:pt x="3" y="4"/>
                    <a:pt x="3" y="4"/>
                  </a:cubicBezTo>
                  <a:lnTo>
                    <a:pt x="3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44">
              <a:extLst>
                <a:ext uri="{FF2B5EF4-FFF2-40B4-BE49-F238E27FC236}">
                  <a16:creationId xmlns:a16="http://schemas.microsoft.com/office/drawing/2014/main" id="{D0CCB5AD-F39E-746E-F849-609999A39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9650" y="2133600"/>
              <a:ext cx="11113" cy="115888"/>
            </a:xfrm>
            <a:custGeom>
              <a:avLst/>
              <a:gdLst>
                <a:gd name="T0" fmla="*/ 2 w 3"/>
                <a:gd name="T1" fmla="*/ 30 h 30"/>
                <a:gd name="T2" fmla="*/ 0 w 3"/>
                <a:gd name="T3" fmla="*/ 28 h 30"/>
                <a:gd name="T4" fmla="*/ 0 w 3"/>
                <a:gd name="T5" fmla="*/ 2 h 30"/>
                <a:gd name="T6" fmla="*/ 2 w 3"/>
                <a:gd name="T7" fmla="*/ 0 h 30"/>
                <a:gd name="T8" fmla="*/ 3 w 3"/>
                <a:gd name="T9" fmla="*/ 2 h 30"/>
                <a:gd name="T10" fmla="*/ 3 w 3"/>
                <a:gd name="T11" fmla="*/ 28 h 30"/>
                <a:gd name="T12" fmla="*/ 2 w 3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0">
                  <a:moveTo>
                    <a:pt x="2" y="30"/>
                  </a:moveTo>
                  <a:cubicBezTo>
                    <a:pt x="1" y="30"/>
                    <a:pt x="0" y="29"/>
                    <a:pt x="0" y="2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9"/>
                    <a:pt x="3" y="30"/>
                    <a:pt x="2" y="3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45">
              <a:extLst>
                <a:ext uri="{FF2B5EF4-FFF2-40B4-BE49-F238E27FC236}">
                  <a16:creationId xmlns:a16="http://schemas.microsoft.com/office/drawing/2014/main" id="{9DEAC6C4-8C0E-B727-49EA-70162B051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1588" y="2133600"/>
              <a:ext cx="11113" cy="115888"/>
            </a:xfrm>
            <a:custGeom>
              <a:avLst/>
              <a:gdLst>
                <a:gd name="T0" fmla="*/ 2 w 3"/>
                <a:gd name="T1" fmla="*/ 30 h 30"/>
                <a:gd name="T2" fmla="*/ 0 w 3"/>
                <a:gd name="T3" fmla="*/ 28 h 30"/>
                <a:gd name="T4" fmla="*/ 0 w 3"/>
                <a:gd name="T5" fmla="*/ 2 h 30"/>
                <a:gd name="T6" fmla="*/ 2 w 3"/>
                <a:gd name="T7" fmla="*/ 0 h 30"/>
                <a:gd name="T8" fmla="*/ 3 w 3"/>
                <a:gd name="T9" fmla="*/ 2 h 30"/>
                <a:gd name="T10" fmla="*/ 3 w 3"/>
                <a:gd name="T11" fmla="*/ 28 h 30"/>
                <a:gd name="T12" fmla="*/ 2 w 3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0">
                  <a:moveTo>
                    <a:pt x="2" y="30"/>
                  </a:moveTo>
                  <a:cubicBezTo>
                    <a:pt x="1" y="30"/>
                    <a:pt x="0" y="29"/>
                    <a:pt x="0" y="2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9"/>
                    <a:pt x="3" y="30"/>
                    <a:pt x="2" y="3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46">
              <a:extLst>
                <a:ext uri="{FF2B5EF4-FFF2-40B4-BE49-F238E27FC236}">
                  <a16:creationId xmlns:a16="http://schemas.microsoft.com/office/drawing/2014/main" id="{20A81E06-495C-1917-3FA4-5A37E93FD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675" y="2514600"/>
              <a:ext cx="57150" cy="60325"/>
            </a:xfrm>
            <a:custGeom>
              <a:avLst/>
              <a:gdLst>
                <a:gd name="T0" fmla="*/ 2 w 15"/>
                <a:gd name="T1" fmla="*/ 16 h 16"/>
                <a:gd name="T2" fmla="*/ 0 w 15"/>
                <a:gd name="T3" fmla="*/ 15 h 16"/>
                <a:gd name="T4" fmla="*/ 2 w 15"/>
                <a:gd name="T5" fmla="*/ 13 h 16"/>
                <a:gd name="T6" fmla="*/ 11 w 15"/>
                <a:gd name="T7" fmla="*/ 2 h 16"/>
                <a:gd name="T8" fmla="*/ 13 w 15"/>
                <a:gd name="T9" fmla="*/ 0 h 16"/>
                <a:gd name="T10" fmla="*/ 15 w 15"/>
                <a:gd name="T11" fmla="*/ 2 h 16"/>
                <a:gd name="T12" fmla="*/ 2 w 15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6">
                  <a:moveTo>
                    <a:pt x="2" y="16"/>
                  </a:moveTo>
                  <a:cubicBezTo>
                    <a:pt x="1" y="16"/>
                    <a:pt x="0" y="16"/>
                    <a:pt x="0" y="15"/>
                  </a:cubicBezTo>
                  <a:cubicBezTo>
                    <a:pt x="0" y="14"/>
                    <a:pt x="1" y="13"/>
                    <a:pt x="2" y="13"/>
                  </a:cubicBezTo>
                  <a:cubicBezTo>
                    <a:pt x="7" y="13"/>
                    <a:pt x="11" y="8"/>
                    <a:pt x="11" y="2"/>
                  </a:cubicBezTo>
                  <a:cubicBezTo>
                    <a:pt x="11" y="1"/>
                    <a:pt x="12" y="0"/>
                    <a:pt x="13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10"/>
                    <a:pt x="9" y="16"/>
                    <a:pt x="2" y="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47">
              <a:extLst>
                <a:ext uri="{FF2B5EF4-FFF2-40B4-BE49-F238E27FC236}">
                  <a16:creationId xmlns:a16="http://schemas.microsoft.com/office/drawing/2014/main" id="{07D9F1F2-A2D8-88B5-4C1C-D5975F9EF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1700" y="2514600"/>
              <a:ext cx="53975" cy="60325"/>
            </a:xfrm>
            <a:custGeom>
              <a:avLst/>
              <a:gdLst>
                <a:gd name="T0" fmla="*/ 13 w 14"/>
                <a:gd name="T1" fmla="*/ 16 h 16"/>
                <a:gd name="T2" fmla="*/ 0 w 14"/>
                <a:gd name="T3" fmla="*/ 2 h 16"/>
                <a:gd name="T4" fmla="*/ 1 w 14"/>
                <a:gd name="T5" fmla="*/ 0 h 16"/>
                <a:gd name="T6" fmla="*/ 3 w 14"/>
                <a:gd name="T7" fmla="*/ 2 h 16"/>
                <a:gd name="T8" fmla="*/ 13 w 14"/>
                <a:gd name="T9" fmla="*/ 13 h 16"/>
                <a:gd name="T10" fmla="*/ 14 w 14"/>
                <a:gd name="T11" fmla="*/ 15 h 16"/>
                <a:gd name="T12" fmla="*/ 13 w 14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6">
                  <a:moveTo>
                    <a:pt x="13" y="16"/>
                  </a:moveTo>
                  <a:cubicBezTo>
                    <a:pt x="5" y="16"/>
                    <a:pt x="0" y="10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8"/>
                    <a:pt x="7" y="13"/>
                    <a:pt x="13" y="13"/>
                  </a:cubicBezTo>
                  <a:cubicBezTo>
                    <a:pt x="13" y="13"/>
                    <a:pt x="14" y="14"/>
                    <a:pt x="14" y="15"/>
                  </a:cubicBezTo>
                  <a:cubicBezTo>
                    <a:pt x="14" y="16"/>
                    <a:pt x="13" y="16"/>
                    <a:pt x="13" y="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48">
              <a:extLst>
                <a:ext uri="{FF2B5EF4-FFF2-40B4-BE49-F238E27FC236}">
                  <a16:creationId xmlns:a16="http://schemas.microsoft.com/office/drawing/2014/main" id="{F7977DFA-099F-E428-D0E2-2A248721F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1700" y="2182813"/>
              <a:ext cx="53975" cy="66675"/>
            </a:xfrm>
            <a:custGeom>
              <a:avLst/>
              <a:gdLst>
                <a:gd name="T0" fmla="*/ 1 w 14"/>
                <a:gd name="T1" fmla="*/ 17 h 17"/>
                <a:gd name="T2" fmla="*/ 0 w 14"/>
                <a:gd name="T3" fmla="*/ 15 h 17"/>
                <a:gd name="T4" fmla="*/ 13 w 14"/>
                <a:gd name="T5" fmla="*/ 0 h 17"/>
                <a:gd name="T6" fmla="*/ 14 w 14"/>
                <a:gd name="T7" fmla="*/ 2 h 17"/>
                <a:gd name="T8" fmla="*/ 13 w 14"/>
                <a:gd name="T9" fmla="*/ 4 h 17"/>
                <a:gd name="T10" fmla="*/ 3 w 14"/>
                <a:gd name="T11" fmla="*/ 15 h 17"/>
                <a:gd name="T12" fmla="*/ 1 w 14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7">
                  <a:moveTo>
                    <a:pt x="1" y="17"/>
                  </a:moveTo>
                  <a:cubicBezTo>
                    <a:pt x="0" y="17"/>
                    <a:pt x="0" y="16"/>
                    <a:pt x="0" y="15"/>
                  </a:cubicBezTo>
                  <a:cubicBezTo>
                    <a:pt x="0" y="7"/>
                    <a:pt x="5" y="0"/>
                    <a:pt x="13" y="0"/>
                  </a:cubicBezTo>
                  <a:cubicBezTo>
                    <a:pt x="13" y="0"/>
                    <a:pt x="14" y="1"/>
                    <a:pt x="14" y="2"/>
                  </a:cubicBezTo>
                  <a:cubicBezTo>
                    <a:pt x="14" y="3"/>
                    <a:pt x="13" y="4"/>
                    <a:pt x="13" y="4"/>
                  </a:cubicBezTo>
                  <a:cubicBezTo>
                    <a:pt x="7" y="4"/>
                    <a:pt x="3" y="9"/>
                    <a:pt x="3" y="15"/>
                  </a:cubicBezTo>
                  <a:cubicBezTo>
                    <a:pt x="3" y="16"/>
                    <a:pt x="2" y="17"/>
                    <a:pt x="1" y="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49">
              <a:extLst>
                <a:ext uri="{FF2B5EF4-FFF2-40B4-BE49-F238E27FC236}">
                  <a16:creationId xmlns:a16="http://schemas.microsoft.com/office/drawing/2014/main" id="{ABAEB2F0-C125-8DE1-486B-2C35CBA29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675" y="2182813"/>
              <a:ext cx="57150" cy="66675"/>
            </a:xfrm>
            <a:custGeom>
              <a:avLst/>
              <a:gdLst>
                <a:gd name="T0" fmla="*/ 13 w 15"/>
                <a:gd name="T1" fmla="*/ 17 h 17"/>
                <a:gd name="T2" fmla="*/ 11 w 15"/>
                <a:gd name="T3" fmla="*/ 15 h 17"/>
                <a:gd name="T4" fmla="*/ 2 w 15"/>
                <a:gd name="T5" fmla="*/ 4 h 17"/>
                <a:gd name="T6" fmla="*/ 0 w 15"/>
                <a:gd name="T7" fmla="*/ 2 h 17"/>
                <a:gd name="T8" fmla="*/ 2 w 15"/>
                <a:gd name="T9" fmla="*/ 0 h 17"/>
                <a:gd name="T10" fmla="*/ 15 w 15"/>
                <a:gd name="T11" fmla="*/ 15 h 17"/>
                <a:gd name="T12" fmla="*/ 13 w 15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7">
                  <a:moveTo>
                    <a:pt x="13" y="17"/>
                  </a:moveTo>
                  <a:cubicBezTo>
                    <a:pt x="12" y="17"/>
                    <a:pt x="11" y="16"/>
                    <a:pt x="11" y="15"/>
                  </a:cubicBezTo>
                  <a:cubicBezTo>
                    <a:pt x="11" y="9"/>
                    <a:pt x="7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15" y="7"/>
                    <a:pt x="15" y="15"/>
                  </a:cubicBezTo>
                  <a:cubicBezTo>
                    <a:pt x="15" y="16"/>
                    <a:pt x="14" y="17"/>
                    <a:pt x="13" y="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50">
              <a:extLst>
                <a:ext uri="{FF2B5EF4-FFF2-40B4-BE49-F238E27FC236}">
                  <a16:creationId xmlns:a16="http://schemas.microsoft.com/office/drawing/2014/main" id="{51080379-2C5E-4EB2-3848-685F5D6D7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950" y="2233613"/>
              <a:ext cx="15875" cy="292100"/>
            </a:xfrm>
            <a:custGeom>
              <a:avLst/>
              <a:gdLst>
                <a:gd name="T0" fmla="*/ 2 w 4"/>
                <a:gd name="T1" fmla="*/ 76 h 76"/>
                <a:gd name="T2" fmla="*/ 0 w 4"/>
                <a:gd name="T3" fmla="*/ 75 h 76"/>
                <a:gd name="T4" fmla="*/ 0 w 4"/>
                <a:gd name="T5" fmla="*/ 2 h 76"/>
                <a:gd name="T6" fmla="*/ 2 w 4"/>
                <a:gd name="T7" fmla="*/ 0 h 76"/>
                <a:gd name="T8" fmla="*/ 4 w 4"/>
                <a:gd name="T9" fmla="*/ 2 h 76"/>
                <a:gd name="T10" fmla="*/ 4 w 4"/>
                <a:gd name="T11" fmla="*/ 75 h 76"/>
                <a:gd name="T12" fmla="*/ 2 w 4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76">
                  <a:moveTo>
                    <a:pt x="2" y="76"/>
                  </a:moveTo>
                  <a:cubicBezTo>
                    <a:pt x="1" y="76"/>
                    <a:pt x="0" y="75"/>
                    <a:pt x="0" y="7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4" y="75"/>
                    <a:pt x="3" y="76"/>
                    <a:pt x="2" y="7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51">
              <a:extLst>
                <a:ext uri="{FF2B5EF4-FFF2-40B4-BE49-F238E27FC236}">
                  <a16:creationId xmlns:a16="http://schemas.microsoft.com/office/drawing/2014/main" id="{D1591B5D-5C73-9C9E-48F0-E7FB1056E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4563" y="2563813"/>
              <a:ext cx="406400" cy="11113"/>
            </a:xfrm>
            <a:custGeom>
              <a:avLst/>
              <a:gdLst>
                <a:gd name="T0" fmla="*/ 104 w 106"/>
                <a:gd name="T1" fmla="*/ 3 h 3"/>
                <a:gd name="T2" fmla="*/ 2 w 106"/>
                <a:gd name="T3" fmla="*/ 3 h 3"/>
                <a:gd name="T4" fmla="*/ 0 w 106"/>
                <a:gd name="T5" fmla="*/ 2 h 3"/>
                <a:gd name="T6" fmla="*/ 2 w 106"/>
                <a:gd name="T7" fmla="*/ 0 h 3"/>
                <a:gd name="T8" fmla="*/ 104 w 106"/>
                <a:gd name="T9" fmla="*/ 0 h 3"/>
                <a:gd name="T10" fmla="*/ 106 w 106"/>
                <a:gd name="T11" fmla="*/ 2 h 3"/>
                <a:gd name="T12" fmla="*/ 104 w 106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3">
                  <a:moveTo>
                    <a:pt x="104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5" y="0"/>
                    <a:pt x="106" y="1"/>
                    <a:pt x="106" y="2"/>
                  </a:cubicBezTo>
                  <a:cubicBezTo>
                    <a:pt x="106" y="3"/>
                    <a:pt x="105" y="3"/>
                    <a:pt x="104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52">
              <a:extLst>
                <a:ext uri="{FF2B5EF4-FFF2-40B4-BE49-F238E27FC236}">
                  <a16:creationId xmlns:a16="http://schemas.microsoft.com/office/drawing/2014/main" id="{3BDD8736-9EB4-CDA6-1F88-C78771924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1700" y="2233613"/>
              <a:ext cx="12700" cy="292100"/>
            </a:xfrm>
            <a:custGeom>
              <a:avLst/>
              <a:gdLst>
                <a:gd name="T0" fmla="*/ 1 w 3"/>
                <a:gd name="T1" fmla="*/ 76 h 76"/>
                <a:gd name="T2" fmla="*/ 0 w 3"/>
                <a:gd name="T3" fmla="*/ 75 h 76"/>
                <a:gd name="T4" fmla="*/ 0 w 3"/>
                <a:gd name="T5" fmla="*/ 2 h 76"/>
                <a:gd name="T6" fmla="*/ 1 w 3"/>
                <a:gd name="T7" fmla="*/ 0 h 76"/>
                <a:gd name="T8" fmla="*/ 3 w 3"/>
                <a:gd name="T9" fmla="*/ 2 h 76"/>
                <a:gd name="T10" fmla="*/ 3 w 3"/>
                <a:gd name="T11" fmla="*/ 75 h 76"/>
                <a:gd name="T12" fmla="*/ 1 w 3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6">
                  <a:moveTo>
                    <a:pt x="1" y="76"/>
                  </a:moveTo>
                  <a:cubicBezTo>
                    <a:pt x="0" y="76"/>
                    <a:pt x="0" y="75"/>
                    <a:pt x="0" y="7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2" y="76"/>
                    <a:pt x="1" y="7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53">
              <a:extLst>
                <a:ext uri="{FF2B5EF4-FFF2-40B4-BE49-F238E27FC236}">
                  <a16:creationId xmlns:a16="http://schemas.microsoft.com/office/drawing/2014/main" id="{EDE62F1E-4D0A-777D-D58D-2252028BF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4563" y="2182813"/>
              <a:ext cx="406400" cy="15875"/>
            </a:xfrm>
            <a:custGeom>
              <a:avLst/>
              <a:gdLst>
                <a:gd name="T0" fmla="*/ 104 w 106"/>
                <a:gd name="T1" fmla="*/ 4 h 4"/>
                <a:gd name="T2" fmla="*/ 2 w 106"/>
                <a:gd name="T3" fmla="*/ 4 h 4"/>
                <a:gd name="T4" fmla="*/ 0 w 106"/>
                <a:gd name="T5" fmla="*/ 2 h 4"/>
                <a:gd name="T6" fmla="*/ 2 w 106"/>
                <a:gd name="T7" fmla="*/ 0 h 4"/>
                <a:gd name="T8" fmla="*/ 104 w 106"/>
                <a:gd name="T9" fmla="*/ 0 h 4"/>
                <a:gd name="T10" fmla="*/ 106 w 106"/>
                <a:gd name="T11" fmla="*/ 2 h 4"/>
                <a:gd name="T12" fmla="*/ 104 w 10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4">
                  <a:moveTo>
                    <a:pt x="104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5" y="0"/>
                    <a:pt x="106" y="1"/>
                    <a:pt x="106" y="2"/>
                  </a:cubicBezTo>
                  <a:cubicBezTo>
                    <a:pt x="106" y="3"/>
                    <a:pt x="105" y="4"/>
                    <a:pt x="104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54">
              <a:extLst>
                <a:ext uri="{FF2B5EF4-FFF2-40B4-BE49-F238E27FC236}">
                  <a16:creationId xmlns:a16="http://schemas.microsoft.com/office/drawing/2014/main" id="{1F677588-00D0-7F80-E92E-2F0784C6AE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8550" y="2279650"/>
              <a:ext cx="95250" cy="95250"/>
            </a:xfrm>
            <a:custGeom>
              <a:avLst/>
              <a:gdLst>
                <a:gd name="T0" fmla="*/ 23 w 25"/>
                <a:gd name="T1" fmla="*/ 25 h 25"/>
                <a:gd name="T2" fmla="*/ 2 w 25"/>
                <a:gd name="T3" fmla="*/ 25 h 25"/>
                <a:gd name="T4" fmla="*/ 0 w 25"/>
                <a:gd name="T5" fmla="*/ 23 h 25"/>
                <a:gd name="T6" fmla="*/ 0 w 25"/>
                <a:gd name="T7" fmla="*/ 2 h 25"/>
                <a:gd name="T8" fmla="*/ 2 w 25"/>
                <a:gd name="T9" fmla="*/ 0 h 25"/>
                <a:gd name="T10" fmla="*/ 23 w 25"/>
                <a:gd name="T11" fmla="*/ 0 h 25"/>
                <a:gd name="T12" fmla="*/ 25 w 25"/>
                <a:gd name="T13" fmla="*/ 2 h 25"/>
                <a:gd name="T14" fmla="*/ 25 w 25"/>
                <a:gd name="T15" fmla="*/ 23 h 25"/>
                <a:gd name="T16" fmla="*/ 23 w 25"/>
                <a:gd name="T17" fmla="*/ 25 h 25"/>
                <a:gd name="T18" fmla="*/ 4 w 25"/>
                <a:gd name="T19" fmla="*/ 21 h 25"/>
                <a:gd name="T20" fmla="*/ 22 w 25"/>
                <a:gd name="T21" fmla="*/ 21 h 25"/>
                <a:gd name="T22" fmla="*/ 22 w 25"/>
                <a:gd name="T23" fmla="*/ 3 h 25"/>
                <a:gd name="T24" fmla="*/ 4 w 25"/>
                <a:gd name="T25" fmla="*/ 3 h 25"/>
                <a:gd name="T26" fmla="*/ 4 w 25"/>
                <a:gd name="T27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5">
                  <a:moveTo>
                    <a:pt x="23" y="25"/>
                  </a:moveTo>
                  <a:cubicBezTo>
                    <a:pt x="2" y="25"/>
                    <a:pt x="2" y="25"/>
                    <a:pt x="2" y="25"/>
                  </a:cubicBezTo>
                  <a:cubicBezTo>
                    <a:pt x="1" y="25"/>
                    <a:pt x="0" y="24"/>
                    <a:pt x="0" y="2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0"/>
                    <a:pt x="25" y="1"/>
                    <a:pt x="25" y="2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4"/>
                    <a:pt x="24" y="25"/>
                    <a:pt x="23" y="25"/>
                  </a:cubicBezTo>
                  <a:close/>
                  <a:moveTo>
                    <a:pt x="4" y="21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4" y="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55">
              <a:extLst>
                <a:ext uri="{FF2B5EF4-FFF2-40B4-BE49-F238E27FC236}">
                  <a16:creationId xmlns:a16="http://schemas.microsoft.com/office/drawing/2014/main" id="{C0F00D64-67B3-A783-3D19-9E97C2F7AC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8550" y="2417763"/>
              <a:ext cx="95250" cy="96838"/>
            </a:xfrm>
            <a:custGeom>
              <a:avLst/>
              <a:gdLst>
                <a:gd name="T0" fmla="*/ 23 w 25"/>
                <a:gd name="T1" fmla="*/ 25 h 25"/>
                <a:gd name="T2" fmla="*/ 2 w 25"/>
                <a:gd name="T3" fmla="*/ 25 h 25"/>
                <a:gd name="T4" fmla="*/ 0 w 25"/>
                <a:gd name="T5" fmla="*/ 23 h 25"/>
                <a:gd name="T6" fmla="*/ 0 w 25"/>
                <a:gd name="T7" fmla="*/ 2 h 25"/>
                <a:gd name="T8" fmla="*/ 2 w 25"/>
                <a:gd name="T9" fmla="*/ 0 h 25"/>
                <a:gd name="T10" fmla="*/ 23 w 25"/>
                <a:gd name="T11" fmla="*/ 0 h 25"/>
                <a:gd name="T12" fmla="*/ 25 w 25"/>
                <a:gd name="T13" fmla="*/ 2 h 25"/>
                <a:gd name="T14" fmla="*/ 25 w 25"/>
                <a:gd name="T15" fmla="*/ 23 h 25"/>
                <a:gd name="T16" fmla="*/ 23 w 25"/>
                <a:gd name="T17" fmla="*/ 25 h 25"/>
                <a:gd name="T18" fmla="*/ 4 w 25"/>
                <a:gd name="T19" fmla="*/ 22 h 25"/>
                <a:gd name="T20" fmla="*/ 22 w 25"/>
                <a:gd name="T21" fmla="*/ 22 h 25"/>
                <a:gd name="T22" fmla="*/ 22 w 25"/>
                <a:gd name="T23" fmla="*/ 4 h 25"/>
                <a:gd name="T24" fmla="*/ 4 w 25"/>
                <a:gd name="T25" fmla="*/ 4 h 25"/>
                <a:gd name="T26" fmla="*/ 4 w 25"/>
                <a:gd name="T27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5">
                  <a:moveTo>
                    <a:pt x="23" y="25"/>
                  </a:moveTo>
                  <a:cubicBezTo>
                    <a:pt x="2" y="25"/>
                    <a:pt x="2" y="25"/>
                    <a:pt x="2" y="25"/>
                  </a:cubicBezTo>
                  <a:cubicBezTo>
                    <a:pt x="1" y="25"/>
                    <a:pt x="0" y="24"/>
                    <a:pt x="0" y="2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0"/>
                    <a:pt x="25" y="1"/>
                    <a:pt x="25" y="2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4"/>
                    <a:pt x="24" y="25"/>
                    <a:pt x="23" y="25"/>
                  </a:cubicBezTo>
                  <a:close/>
                  <a:moveTo>
                    <a:pt x="4" y="22"/>
                  </a:moveTo>
                  <a:cubicBezTo>
                    <a:pt x="22" y="22"/>
                    <a:pt x="22" y="22"/>
                    <a:pt x="22" y="22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56">
              <a:extLst>
                <a:ext uri="{FF2B5EF4-FFF2-40B4-BE49-F238E27FC236}">
                  <a16:creationId xmlns:a16="http://schemas.microsoft.com/office/drawing/2014/main" id="{01FA5988-26C0-CFB4-3FB6-5808C3109F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725" y="2279650"/>
              <a:ext cx="96838" cy="95250"/>
            </a:xfrm>
            <a:custGeom>
              <a:avLst/>
              <a:gdLst>
                <a:gd name="T0" fmla="*/ 23 w 25"/>
                <a:gd name="T1" fmla="*/ 25 h 25"/>
                <a:gd name="T2" fmla="*/ 2 w 25"/>
                <a:gd name="T3" fmla="*/ 25 h 25"/>
                <a:gd name="T4" fmla="*/ 0 w 25"/>
                <a:gd name="T5" fmla="*/ 23 h 25"/>
                <a:gd name="T6" fmla="*/ 0 w 25"/>
                <a:gd name="T7" fmla="*/ 2 h 25"/>
                <a:gd name="T8" fmla="*/ 2 w 25"/>
                <a:gd name="T9" fmla="*/ 0 h 25"/>
                <a:gd name="T10" fmla="*/ 23 w 25"/>
                <a:gd name="T11" fmla="*/ 0 h 25"/>
                <a:gd name="T12" fmla="*/ 25 w 25"/>
                <a:gd name="T13" fmla="*/ 2 h 25"/>
                <a:gd name="T14" fmla="*/ 25 w 25"/>
                <a:gd name="T15" fmla="*/ 23 h 25"/>
                <a:gd name="T16" fmla="*/ 23 w 25"/>
                <a:gd name="T17" fmla="*/ 25 h 25"/>
                <a:gd name="T18" fmla="*/ 4 w 25"/>
                <a:gd name="T19" fmla="*/ 21 h 25"/>
                <a:gd name="T20" fmla="*/ 22 w 25"/>
                <a:gd name="T21" fmla="*/ 21 h 25"/>
                <a:gd name="T22" fmla="*/ 22 w 25"/>
                <a:gd name="T23" fmla="*/ 3 h 25"/>
                <a:gd name="T24" fmla="*/ 4 w 25"/>
                <a:gd name="T25" fmla="*/ 3 h 25"/>
                <a:gd name="T26" fmla="*/ 4 w 25"/>
                <a:gd name="T27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5">
                  <a:moveTo>
                    <a:pt x="23" y="25"/>
                  </a:moveTo>
                  <a:cubicBezTo>
                    <a:pt x="2" y="25"/>
                    <a:pt x="2" y="25"/>
                    <a:pt x="2" y="25"/>
                  </a:cubicBezTo>
                  <a:cubicBezTo>
                    <a:pt x="1" y="25"/>
                    <a:pt x="0" y="24"/>
                    <a:pt x="0" y="2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0"/>
                    <a:pt x="25" y="1"/>
                    <a:pt x="25" y="2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4"/>
                    <a:pt x="24" y="25"/>
                    <a:pt x="23" y="25"/>
                  </a:cubicBezTo>
                  <a:close/>
                  <a:moveTo>
                    <a:pt x="4" y="21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4" y="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57">
              <a:extLst>
                <a:ext uri="{FF2B5EF4-FFF2-40B4-BE49-F238E27FC236}">
                  <a16:creationId xmlns:a16="http://schemas.microsoft.com/office/drawing/2014/main" id="{92819773-7C3F-F9CB-2D4D-ACA565D98B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725" y="2417763"/>
              <a:ext cx="96838" cy="96838"/>
            </a:xfrm>
            <a:custGeom>
              <a:avLst/>
              <a:gdLst>
                <a:gd name="T0" fmla="*/ 23 w 25"/>
                <a:gd name="T1" fmla="*/ 25 h 25"/>
                <a:gd name="T2" fmla="*/ 2 w 25"/>
                <a:gd name="T3" fmla="*/ 25 h 25"/>
                <a:gd name="T4" fmla="*/ 0 w 25"/>
                <a:gd name="T5" fmla="*/ 23 h 25"/>
                <a:gd name="T6" fmla="*/ 0 w 25"/>
                <a:gd name="T7" fmla="*/ 2 h 25"/>
                <a:gd name="T8" fmla="*/ 2 w 25"/>
                <a:gd name="T9" fmla="*/ 0 h 25"/>
                <a:gd name="T10" fmla="*/ 23 w 25"/>
                <a:gd name="T11" fmla="*/ 0 h 25"/>
                <a:gd name="T12" fmla="*/ 25 w 25"/>
                <a:gd name="T13" fmla="*/ 2 h 25"/>
                <a:gd name="T14" fmla="*/ 25 w 25"/>
                <a:gd name="T15" fmla="*/ 23 h 25"/>
                <a:gd name="T16" fmla="*/ 23 w 25"/>
                <a:gd name="T17" fmla="*/ 25 h 25"/>
                <a:gd name="T18" fmla="*/ 4 w 25"/>
                <a:gd name="T19" fmla="*/ 22 h 25"/>
                <a:gd name="T20" fmla="*/ 22 w 25"/>
                <a:gd name="T21" fmla="*/ 22 h 25"/>
                <a:gd name="T22" fmla="*/ 22 w 25"/>
                <a:gd name="T23" fmla="*/ 4 h 25"/>
                <a:gd name="T24" fmla="*/ 4 w 25"/>
                <a:gd name="T25" fmla="*/ 4 h 25"/>
                <a:gd name="T26" fmla="*/ 4 w 25"/>
                <a:gd name="T27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5">
                  <a:moveTo>
                    <a:pt x="23" y="25"/>
                  </a:moveTo>
                  <a:cubicBezTo>
                    <a:pt x="2" y="25"/>
                    <a:pt x="2" y="25"/>
                    <a:pt x="2" y="25"/>
                  </a:cubicBezTo>
                  <a:cubicBezTo>
                    <a:pt x="1" y="25"/>
                    <a:pt x="0" y="24"/>
                    <a:pt x="0" y="2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0"/>
                    <a:pt x="25" y="1"/>
                    <a:pt x="25" y="2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4"/>
                    <a:pt x="24" y="25"/>
                    <a:pt x="23" y="25"/>
                  </a:cubicBezTo>
                  <a:close/>
                  <a:moveTo>
                    <a:pt x="4" y="22"/>
                  </a:moveTo>
                  <a:cubicBezTo>
                    <a:pt x="22" y="22"/>
                    <a:pt x="22" y="22"/>
                    <a:pt x="22" y="22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E5CCBC8-31C9-C0FF-05E2-D711ABFAF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17744" y="2401962"/>
            <a:ext cx="401637" cy="465138"/>
            <a:chOff x="7710488" y="5943600"/>
            <a:chExt cx="401637" cy="465138"/>
          </a:xfrm>
        </p:grpSpPr>
        <p:sp>
          <p:nvSpPr>
            <p:cNvPr id="48" name="Freeform 353">
              <a:extLst>
                <a:ext uri="{FF2B5EF4-FFF2-40B4-BE49-F238E27FC236}">
                  <a16:creationId xmlns:a16="http://schemas.microsoft.com/office/drawing/2014/main" id="{7D86785F-C383-FF65-87BC-5CD2AE8783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10488" y="6116638"/>
              <a:ext cx="398462" cy="292100"/>
            </a:xfrm>
            <a:custGeom>
              <a:avLst/>
              <a:gdLst>
                <a:gd name="T0" fmla="*/ 102 w 103"/>
                <a:gd name="T1" fmla="*/ 76 h 76"/>
                <a:gd name="T2" fmla="*/ 2 w 103"/>
                <a:gd name="T3" fmla="*/ 76 h 76"/>
                <a:gd name="T4" fmla="*/ 0 w 103"/>
                <a:gd name="T5" fmla="*/ 75 h 76"/>
                <a:gd name="T6" fmla="*/ 0 w 103"/>
                <a:gd name="T7" fmla="*/ 2 h 76"/>
                <a:gd name="T8" fmla="*/ 2 w 103"/>
                <a:gd name="T9" fmla="*/ 0 h 76"/>
                <a:gd name="T10" fmla="*/ 102 w 103"/>
                <a:gd name="T11" fmla="*/ 0 h 76"/>
                <a:gd name="T12" fmla="*/ 103 w 103"/>
                <a:gd name="T13" fmla="*/ 2 h 76"/>
                <a:gd name="T14" fmla="*/ 103 w 103"/>
                <a:gd name="T15" fmla="*/ 75 h 76"/>
                <a:gd name="T16" fmla="*/ 102 w 103"/>
                <a:gd name="T17" fmla="*/ 76 h 76"/>
                <a:gd name="T18" fmla="*/ 3 w 103"/>
                <a:gd name="T19" fmla="*/ 73 h 76"/>
                <a:gd name="T20" fmla="*/ 100 w 103"/>
                <a:gd name="T21" fmla="*/ 73 h 76"/>
                <a:gd name="T22" fmla="*/ 100 w 103"/>
                <a:gd name="T23" fmla="*/ 4 h 76"/>
                <a:gd name="T24" fmla="*/ 3 w 103"/>
                <a:gd name="T25" fmla="*/ 4 h 76"/>
                <a:gd name="T26" fmla="*/ 3 w 103"/>
                <a:gd name="T27" fmla="*/ 7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76">
                  <a:moveTo>
                    <a:pt x="102" y="76"/>
                  </a:moveTo>
                  <a:cubicBezTo>
                    <a:pt x="2" y="76"/>
                    <a:pt x="2" y="76"/>
                    <a:pt x="2" y="76"/>
                  </a:cubicBezTo>
                  <a:cubicBezTo>
                    <a:pt x="1" y="76"/>
                    <a:pt x="0" y="76"/>
                    <a:pt x="0" y="7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3" y="0"/>
                    <a:pt x="103" y="1"/>
                    <a:pt x="103" y="2"/>
                  </a:cubicBezTo>
                  <a:cubicBezTo>
                    <a:pt x="103" y="75"/>
                    <a:pt x="103" y="75"/>
                    <a:pt x="103" y="75"/>
                  </a:cubicBezTo>
                  <a:cubicBezTo>
                    <a:pt x="103" y="76"/>
                    <a:pt x="103" y="76"/>
                    <a:pt x="102" y="76"/>
                  </a:cubicBezTo>
                  <a:close/>
                  <a:moveTo>
                    <a:pt x="3" y="73"/>
                  </a:moveTo>
                  <a:cubicBezTo>
                    <a:pt x="100" y="73"/>
                    <a:pt x="100" y="73"/>
                    <a:pt x="100" y="73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3" y="4"/>
                    <a:pt x="3" y="4"/>
                    <a:pt x="3" y="4"/>
                  </a:cubicBezTo>
                  <a:lnTo>
                    <a:pt x="3" y="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354">
              <a:extLst>
                <a:ext uri="{FF2B5EF4-FFF2-40B4-BE49-F238E27FC236}">
                  <a16:creationId xmlns:a16="http://schemas.microsoft.com/office/drawing/2014/main" id="{7182DE85-E941-0ABB-2F6B-7FF14395A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0488" y="5943600"/>
              <a:ext cx="401637" cy="187325"/>
            </a:xfrm>
            <a:custGeom>
              <a:avLst/>
              <a:gdLst>
                <a:gd name="T0" fmla="*/ 102 w 104"/>
                <a:gd name="T1" fmla="*/ 49 h 49"/>
                <a:gd name="T2" fmla="*/ 101 w 104"/>
                <a:gd name="T3" fmla="*/ 48 h 49"/>
                <a:gd name="T4" fmla="*/ 52 w 104"/>
                <a:gd name="T5" fmla="*/ 4 h 49"/>
                <a:gd name="T6" fmla="*/ 3 w 104"/>
                <a:gd name="T7" fmla="*/ 48 h 49"/>
                <a:gd name="T8" fmla="*/ 1 w 104"/>
                <a:gd name="T9" fmla="*/ 48 h 49"/>
                <a:gd name="T10" fmla="*/ 1 w 104"/>
                <a:gd name="T11" fmla="*/ 46 h 49"/>
                <a:gd name="T12" fmla="*/ 51 w 104"/>
                <a:gd name="T13" fmla="*/ 1 h 49"/>
                <a:gd name="T14" fmla="*/ 53 w 104"/>
                <a:gd name="T15" fmla="*/ 1 h 49"/>
                <a:gd name="T16" fmla="*/ 103 w 104"/>
                <a:gd name="T17" fmla="*/ 46 h 49"/>
                <a:gd name="T18" fmla="*/ 103 w 104"/>
                <a:gd name="T19" fmla="*/ 48 h 49"/>
                <a:gd name="T20" fmla="*/ 102 w 104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49">
                  <a:moveTo>
                    <a:pt x="102" y="49"/>
                  </a:moveTo>
                  <a:cubicBezTo>
                    <a:pt x="101" y="49"/>
                    <a:pt x="101" y="49"/>
                    <a:pt x="101" y="48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2" y="49"/>
                    <a:pt x="1" y="49"/>
                    <a:pt x="1" y="48"/>
                  </a:cubicBezTo>
                  <a:cubicBezTo>
                    <a:pt x="0" y="47"/>
                    <a:pt x="0" y="46"/>
                    <a:pt x="1" y="46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1" y="0"/>
                    <a:pt x="52" y="0"/>
                    <a:pt x="53" y="1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4" y="46"/>
                    <a:pt x="104" y="47"/>
                    <a:pt x="103" y="48"/>
                  </a:cubicBezTo>
                  <a:cubicBezTo>
                    <a:pt x="103" y="48"/>
                    <a:pt x="102" y="49"/>
                    <a:pt x="102" y="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355">
              <a:extLst>
                <a:ext uri="{FF2B5EF4-FFF2-40B4-BE49-F238E27FC236}">
                  <a16:creationId xmlns:a16="http://schemas.microsoft.com/office/drawing/2014/main" id="{40212B95-71F0-EC0F-6257-D09A891F8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0488" y="6197600"/>
              <a:ext cx="209550" cy="211138"/>
            </a:xfrm>
            <a:custGeom>
              <a:avLst/>
              <a:gdLst>
                <a:gd name="T0" fmla="*/ 2 w 54"/>
                <a:gd name="T1" fmla="*/ 55 h 55"/>
                <a:gd name="T2" fmla="*/ 1 w 54"/>
                <a:gd name="T3" fmla="*/ 55 h 55"/>
                <a:gd name="T4" fmla="*/ 1 w 54"/>
                <a:gd name="T5" fmla="*/ 53 h 55"/>
                <a:gd name="T6" fmla="*/ 51 w 54"/>
                <a:gd name="T7" fmla="*/ 1 h 55"/>
                <a:gd name="T8" fmla="*/ 53 w 54"/>
                <a:gd name="T9" fmla="*/ 1 h 55"/>
                <a:gd name="T10" fmla="*/ 53 w 54"/>
                <a:gd name="T11" fmla="*/ 3 h 55"/>
                <a:gd name="T12" fmla="*/ 3 w 54"/>
                <a:gd name="T13" fmla="*/ 55 h 55"/>
                <a:gd name="T14" fmla="*/ 2 w 54"/>
                <a:gd name="T1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55">
                  <a:moveTo>
                    <a:pt x="2" y="55"/>
                  </a:moveTo>
                  <a:cubicBezTo>
                    <a:pt x="1" y="55"/>
                    <a:pt x="1" y="55"/>
                    <a:pt x="1" y="55"/>
                  </a:cubicBezTo>
                  <a:cubicBezTo>
                    <a:pt x="0" y="54"/>
                    <a:pt x="0" y="53"/>
                    <a:pt x="1" y="53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1" y="0"/>
                    <a:pt x="52" y="0"/>
                    <a:pt x="53" y="1"/>
                  </a:cubicBezTo>
                  <a:cubicBezTo>
                    <a:pt x="54" y="1"/>
                    <a:pt x="54" y="3"/>
                    <a:pt x="53" y="3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2" y="55"/>
                    <a:pt x="2" y="5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356">
              <a:extLst>
                <a:ext uri="{FF2B5EF4-FFF2-40B4-BE49-F238E27FC236}">
                  <a16:creationId xmlns:a16="http://schemas.microsoft.com/office/drawing/2014/main" id="{E73C699E-4B12-369B-C658-475FE360F7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0488" y="6116638"/>
              <a:ext cx="158750" cy="141288"/>
            </a:xfrm>
            <a:custGeom>
              <a:avLst/>
              <a:gdLst>
                <a:gd name="T0" fmla="*/ 39 w 41"/>
                <a:gd name="T1" fmla="*/ 37 h 37"/>
                <a:gd name="T2" fmla="*/ 38 w 41"/>
                <a:gd name="T3" fmla="*/ 37 h 37"/>
                <a:gd name="T4" fmla="*/ 1 w 41"/>
                <a:gd name="T5" fmla="*/ 3 h 37"/>
                <a:gd name="T6" fmla="*/ 1 w 41"/>
                <a:gd name="T7" fmla="*/ 1 h 37"/>
                <a:gd name="T8" fmla="*/ 3 w 41"/>
                <a:gd name="T9" fmla="*/ 1 h 37"/>
                <a:gd name="T10" fmla="*/ 41 w 41"/>
                <a:gd name="T11" fmla="*/ 35 h 37"/>
                <a:gd name="T12" fmla="*/ 41 w 41"/>
                <a:gd name="T13" fmla="*/ 37 h 37"/>
                <a:gd name="T14" fmla="*/ 39 w 41"/>
                <a:gd name="T1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37">
                  <a:moveTo>
                    <a:pt x="39" y="37"/>
                  </a:moveTo>
                  <a:cubicBezTo>
                    <a:pt x="39" y="37"/>
                    <a:pt x="39" y="37"/>
                    <a:pt x="38" y="3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6"/>
                    <a:pt x="41" y="37"/>
                  </a:cubicBezTo>
                  <a:cubicBezTo>
                    <a:pt x="40" y="37"/>
                    <a:pt x="40" y="37"/>
                    <a:pt x="39" y="3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357">
              <a:extLst>
                <a:ext uri="{FF2B5EF4-FFF2-40B4-BE49-F238E27FC236}">
                  <a16:creationId xmlns:a16="http://schemas.microsoft.com/office/drawing/2014/main" id="{8B4672F7-3046-3621-D87E-F964B8F53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0200" y="6116638"/>
              <a:ext cx="161925" cy="141288"/>
            </a:xfrm>
            <a:custGeom>
              <a:avLst/>
              <a:gdLst>
                <a:gd name="T0" fmla="*/ 2 w 42"/>
                <a:gd name="T1" fmla="*/ 37 h 37"/>
                <a:gd name="T2" fmla="*/ 1 w 42"/>
                <a:gd name="T3" fmla="*/ 37 h 37"/>
                <a:gd name="T4" fmla="*/ 1 w 42"/>
                <a:gd name="T5" fmla="*/ 35 h 37"/>
                <a:gd name="T6" fmla="*/ 39 w 42"/>
                <a:gd name="T7" fmla="*/ 1 h 37"/>
                <a:gd name="T8" fmla="*/ 41 w 42"/>
                <a:gd name="T9" fmla="*/ 1 h 37"/>
                <a:gd name="T10" fmla="*/ 41 w 42"/>
                <a:gd name="T11" fmla="*/ 3 h 37"/>
                <a:gd name="T12" fmla="*/ 3 w 42"/>
                <a:gd name="T13" fmla="*/ 37 h 37"/>
                <a:gd name="T14" fmla="*/ 2 w 42"/>
                <a:gd name="T1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37">
                  <a:moveTo>
                    <a:pt x="2" y="37"/>
                  </a:moveTo>
                  <a:cubicBezTo>
                    <a:pt x="2" y="37"/>
                    <a:pt x="1" y="37"/>
                    <a:pt x="1" y="37"/>
                  </a:cubicBezTo>
                  <a:cubicBezTo>
                    <a:pt x="0" y="36"/>
                    <a:pt x="0" y="35"/>
                    <a:pt x="1" y="35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9" y="0"/>
                    <a:pt x="40" y="0"/>
                    <a:pt x="41" y="1"/>
                  </a:cubicBezTo>
                  <a:cubicBezTo>
                    <a:pt x="42" y="2"/>
                    <a:pt x="42" y="3"/>
                    <a:pt x="41" y="3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2" y="37"/>
                    <a:pt x="2" y="3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358">
              <a:extLst>
                <a:ext uri="{FF2B5EF4-FFF2-40B4-BE49-F238E27FC236}">
                  <a16:creationId xmlns:a16="http://schemas.microsoft.com/office/drawing/2014/main" id="{C9D9A2E5-4A38-C212-D90F-4989128DD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63" y="6197600"/>
              <a:ext cx="207962" cy="211138"/>
            </a:xfrm>
            <a:custGeom>
              <a:avLst/>
              <a:gdLst>
                <a:gd name="T0" fmla="*/ 52 w 54"/>
                <a:gd name="T1" fmla="*/ 55 h 55"/>
                <a:gd name="T2" fmla="*/ 51 w 54"/>
                <a:gd name="T3" fmla="*/ 55 h 55"/>
                <a:gd name="T4" fmla="*/ 1 w 54"/>
                <a:gd name="T5" fmla="*/ 3 h 55"/>
                <a:gd name="T6" fmla="*/ 1 w 54"/>
                <a:gd name="T7" fmla="*/ 1 h 55"/>
                <a:gd name="T8" fmla="*/ 3 w 54"/>
                <a:gd name="T9" fmla="*/ 1 h 55"/>
                <a:gd name="T10" fmla="*/ 53 w 54"/>
                <a:gd name="T11" fmla="*/ 53 h 55"/>
                <a:gd name="T12" fmla="*/ 53 w 54"/>
                <a:gd name="T13" fmla="*/ 55 h 55"/>
                <a:gd name="T14" fmla="*/ 52 w 54"/>
                <a:gd name="T1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55">
                  <a:moveTo>
                    <a:pt x="52" y="55"/>
                  </a:moveTo>
                  <a:cubicBezTo>
                    <a:pt x="51" y="55"/>
                    <a:pt x="51" y="55"/>
                    <a:pt x="51" y="55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54" y="53"/>
                    <a:pt x="54" y="54"/>
                    <a:pt x="53" y="55"/>
                  </a:cubicBezTo>
                  <a:cubicBezTo>
                    <a:pt x="53" y="55"/>
                    <a:pt x="52" y="55"/>
                    <a:pt x="52" y="5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C5A14D9-C741-2D17-DA66-1B6EE2A23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3387" y="773781"/>
            <a:ext cx="104522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25" descr="UIC Logo">
            <a:extLst>
              <a:ext uri="{FF2B5EF4-FFF2-40B4-BE49-F238E27FC236}">
                <a16:creationId xmlns:a16="http://schemas.microsoft.com/office/drawing/2014/main" id="{691A990B-2CDD-7537-614E-AB1368E96D3C}"/>
              </a:ext>
            </a:extLst>
          </p:cNvPr>
          <p:cNvSpPr/>
          <p:nvPr/>
        </p:nvSpPr>
        <p:spPr>
          <a:xfrm>
            <a:off x="11329482" y="530481"/>
            <a:ext cx="449973" cy="449973"/>
          </a:xfrm>
          <a:custGeom>
            <a:avLst/>
            <a:gdLst/>
            <a:ahLst/>
            <a:cxnLst/>
            <a:rect l="l" t="t" r="r" b="b"/>
            <a:pathLst>
              <a:path w="952047" h="952047">
                <a:moveTo>
                  <a:pt x="0" y="0"/>
                </a:moveTo>
                <a:lnTo>
                  <a:pt x="952048" y="0"/>
                </a:lnTo>
                <a:lnTo>
                  <a:pt x="952048" y="952047"/>
                </a:lnTo>
                <a:lnTo>
                  <a:pt x="0" y="95204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F95D5C-7894-CC8E-7228-A6073B5B752A}"/>
              </a:ext>
            </a:extLst>
          </p:cNvPr>
          <p:cNvSpPr txBox="1"/>
          <p:nvPr/>
        </p:nvSpPr>
        <p:spPr>
          <a:xfrm>
            <a:off x="663385" y="933282"/>
            <a:ext cx="848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UIC Alumni Association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0612E40-BF80-F131-9CEC-0F0BAD14556E}"/>
              </a:ext>
            </a:extLst>
          </p:cNvPr>
          <p:cNvSpPr txBox="1">
            <a:spLocks/>
          </p:cNvSpPr>
          <p:nvPr/>
        </p:nvSpPr>
        <p:spPr>
          <a:xfrm>
            <a:off x="663385" y="1608153"/>
            <a:ext cx="5432615" cy="53996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>
                <a:solidFill>
                  <a:schemeClr val="bg1"/>
                </a:solidFill>
              </a:rPr>
              <a:t>FY25 ENGAGEMENT METRICS</a:t>
            </a:r>
            <a:endParaRPr lang="en-US" sz="2200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F4CB971-F9D8-976F-02F2-257668936C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520970" y="2562413"/>
            <a:ext cx="0" cy="3863438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8619FE-554A-F954-9A2B-87D42515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8488208" y="2562413"/>
            <a:ext cx="0" cy="3863438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57A592-2FE2-2F08-7E25-1A3E010E8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663384" y="4158483"/>
            <a:ext cx="3312267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5740719-732B-4169-57AA-B9C228193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4995333" y="4219238"/>
            <a:ext cx="3084306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124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D2A8929-1209-D3E4-C7C4-EBEEEB94AF5B}"/>
              </a:ext>
            </a:extLst>
          </p:cNvPr>
          <p:cNvSpPr/>
          <p:nvPr/>
        </p:nvSpPr>
        <p:spPr>
          <a:xfrm>
            <a:off x="-23575" y="7122"/>
            <a:ext cx="12192000" cy="69094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D7A5B2-431B-ECFF-82DC-25926AF9C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3387" y="773781"/>
            <a:ext cx="104522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 descr="UIC Logo">
            <a:extLst>
              <a:ext uri="{FF2B5EF4-FFF2-40B4-BE49-F238E27FC236}">
                <a16:creationId xmlns:a16="http://schemas.microsoft.com/office/drawing/2014/main" id="{62FA32FF-A49F-143E-A599-9A127E180357}"/>
              </a:ext>
            </a:extLst>
          </p:cNvPr>
          <p:cNvSpPr/>
          <p:nvPr/>
        </p:nvSpPr>
        <p:spPr>
          <a:xfrm>
            <a:off x="11329482" y="530481"/>
            <a:ext cx="449973" cy="449973"/>
          </a:xfrm>
          <a:custGeom>
            <a:avLst/>
            <a:gdLst/>
            <a:ahLst/>
            <a:cxnLst/>
            <a:rect l="l" t="t" r="r" b="b"/>
            <a:pathLst>
              <a:path w="952047" h="952047">
                <a:moveTo>
                  <a:pt x="0" y="0"/>
                </a:moveTo>
                <a:lnTo>
                  <a:pt x="952048" y="0"/>
                </a:lnTo>
                <a:lnTo>
                  <a:pt x="952048" y="952047"/>
                </a:lnTo>
                <a:lnTo>
                  <a:pt x="0" y="95204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3" name="Google Shape;763;p103">
            <a:extLst>
              <a:ext uri="{FF2B5EF4-FFF2-40B4-BE49-F238E27FC236}">
                <a16:creationId xmlns:a16="http://schemas.microsoft.com/office/drawing/2014/main" id="{BAB92CAE-0C9F-7BA6-22A4-84C368A3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570134" y="4314812"/>
            <a:ext cx="556915" cy="0"/>
          </a:xfrm>
          <a:prstGeom prst="straightConnector1">
            <a:avLst/>
          </a:prstGeom>
          <a:noFill/>
          <a:ln w="31750" cap="rnd" cmpd="sng">
            <a:solidFill>
              <a:schemeClr val="bg1"/>
            </a:solidFill>
            <a:prstDash val="dot"/>
            <a:miter lim="800000"/>
            <a:headEnd type="none" w="sm" len="sm"/>
            <a:tailEnd type="oval" w="med" len="med"/>
          </a:ln>
        </p:spPr>
      </p:cxnSp>
      <p:cxnSp>
        <p:nvCxnSpPr>
          <p:cNvPr id="8" name="Google Shape;770;p103" descr="Shopping bag icon">
            <a:extLst>
              <a:ext uri="{FF2B5EF4-FFF2-40B4-BE49-F238E27FC236}">
                <a16:creationId xmlns:a16="http://schemas.microsoft.com/office/drawing/2014/main" id="{737816F4-9BCD-337A-968D-DE37B85C09A7}"/>
              </a:ext>
            </a:extLst>
          </p:cNvPr>
          <p:cNvCxnSpPr/>
          <p:nvPr/>
        </p:nvCxnSpPr>
        <p:spPr>
          <a:xfrm>
            <a:off x="4059048" y="4314670"/>
            <a:ext cx="651172" cy="0"/>
          </a:xfrm>
          <a:prstGeom prst="straightConnector1">
            <a:avLst/>
          </a:prstGeom>
          <a:noFill/>
          <a:ln w="31750" cap="rnd" cmpd="sng">
            <a:solidFill>
              <a:schemeClr val="bg1"/>
            </a:solidFill>
            <a:prstDash val="dot"/>
            <a:miter lim="800000"/>
            <a:headEnd type="oval" w="med" len="med"/>
            <a:tailEnd type="none" w="sm" len="sm"/>
          </a:ln>
        </p:spPr>
      </p:cxnSp>
      <p:sp>
        <p:nvSpPr>
          <p:cNvPr id="4" name="Google Shape;765;p103">
            <a:extLst>
              <a:ext uri="{FF2B5EF4-FFF2-40B4-BE49-F238E27FC236}">
                <a16:creationId xmlns:a16="http://schemas.microsoft.com/office/drawing/2014/main" id="{7D7B365A-52BD-724B-ADAA-F4D23393B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882934" y="2503175"/>
            <a:ext cx="1319039" cy="2925763"/>
          </a:xfrm>
          <a:custGeom>
            <a:avLst/>
            <a:gdLst/>
            <a:ahLst/>
            <a:cxnLst/>
            <a:rect l="l" t="t" r="r" b="b"/>
            <a:pathLst>
              <a:path w="625" h="1250" extrusionOk="0">
                <a:moveTo>
                  <a:pt x="625" y="1250"/>
                </a:moveTo>
                <a:cubicBezTo>
                  <a:pt x="280" y="1250"/>
                  <a:pt x="0" y="970"/>
                  <a:pt x="0" y="625"/>
                </a:cubicBezTo>
                <a:cubicBezTo>
                  <a:pt x="0" y="280"/>
                  <a:pt x="280" y="0"/>
                  <a:pt x="625" y="0"/>
                </a:cubicBezTo>
              </a:path>
            </a:pathLst>
          </a:custGeom>
          <a:noFill/>
          <a:ln w="31750" cap="rnd" cmpd="sng">
            <a:solidFill>
              <a:schemeClr val="bg1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" name="Google Shape;766;p103">
            <a:extLst>
              <a:ext uri="{FF2B5EF4-FFF2-40B4-BE49-F238E27FC236}">
                <a16:creationId xmlns:a16="http://schemas.microsoft.com/office/drawing/2014/main" id="{45144FA7-7EB6-BC91-6CAF-15B31B7EC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00962" y="2771570"/>
            <a:ext cx="1319039" cy="2925763"/>
          </a:xfrm>
          <a:custGeom>
            <a:avLst/>
            <a:gdLst/>
            <a:ahLst/>
            <a:cxnLst/>
            <a:rect l="l" t="t" r="r" b="b"/>
            <a:pathLst>
              <a:path w="625" h="1250" extrusionOk="0">
                <a:moveTo>
                  <a:pt x="625" y="1250"/>
                </a:moveTo>
                <a:cubicBezTo>
                  <a:pt x="280" y="1250"/>
                  <a:pt x="0" y="970"/>
                  <a:pt x="0" y="625"/>
                </a:cubicBezTo>
                <a:cubicBezTo>
                  <a:pt x="0" y="280"/>
                  <a:pt x="280" y="0"/>
                  <a:pt x="625" y="0"/>
                </a:cubicBezTo>
              </a:path>
            </a:pathLst>
          </a:custGeom>
          <a:noFill/>
          <a:ln w="31750" cap="rnd" cmpd="sng">
            <a:solidFill>
              <a:schemeClr val="bg1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Google Shape;804;p103">
            <a:extLst>
              <a:ext uri="{FF2B5EF4-FFF2-40B4-BE49-F238E27FC236}">
                <a16:creationId xmlns:a16="http://schemas.microsoft.com/office/drawing/2014/main" id="{EFB0B122-0151-B308-68AF-BEEC1D061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59362" y="2987346"/>
            <a:ext cx="2826126" cy="282612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703;p101">
            <a:extLst>
              <a:ext uri="{FF2B5EF4-FFF2-40B4-BE49-F238E27FC236}">
                <a16:creationId xmlns:a16="http://schemas.microsoft.com/office/drawing/2014/main" id="{8A936996-5398-4A67-19E6-75D2C6BD2EA4}"/>
              </a:ext>
            </a:extLst>
          </p:cNvPr>
          <p:cNvSpPr txBox="1"/>
          <p:nvPr/>
        </p:nvSpPr>
        <p:spPr>
          <a:xfrm>
            <a:off x="407823" y="4062823"/>
            <a:ext cx="290831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 Alumni  Communication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Google Shape;633;p96">
            <a:extLst>
              <a:ext uri="{FF2B5EF4-FFF2-40B4-BE49-F238E27FC236}">
                <a16:creationId xmlns:a16="http://schemas.microsoft.com/office/drawing/2014/main" id="{621E0504-3839-A5CA-BECF-8329B08D28CC}"/>
              </a:ext>
            </a:extLst>
          </p:cNvPr>
          <p:cNvSpPr txBox="1"/>
          <p:nvPr/>
        </p:nvSpPr>
        <p:spPr>
          <a:xfrm>
            <a:off x="428882" y="4372269"/>
            <a:ext cx="2908318" cy="1126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120000"/>
              </a:lnSpc>
            </a:pPr>
            <a:b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Use digital channels and personalized content</a:t>
            </a:r>
          </a:p>
          <a:p>
            <a:pPr lvl="0" algn="r">
              <a:lnSpc>
                <a:spcPct val="120000"/>
              </a:lnSpc>
            </a:pPr>
            <a:endParaRPr sz="1400">
              <a:solidFill>
                <a:schemeClr val="bg1"/>
              </a:solidFill>
              <a:latin typeface="Theinhardt Regular" panose="020B0503020202020204" pitchFamily="34" charset="77"/>
              <a:ea typeface="Arimo"/>
              <a:cs typeface="Arimo"/>
              <a:sym typeface="Arimo"/>
            </a:endParaRPr>
          </a:p>
        </p:txBody>
      </p:sp>
      <p:sp>
        <p:nvSpPr>
          <p:cNvPr id="29" name="Google Shape;703;p101">
            <a:extLst>
              <a:ext uri="{FF2B5EF4-FFF2-40B4-BE49-F238E27FC236}">
                <a16:creationId xmlns:a16="http://schemas.microsoft.com/office/drawing/2014/main" id="{9FCC7A34-A539-08F9-6CA8-90C42091A5EC}"/>
              </a:ext>
            </a:extLst>
          </p:cNvPr>
          <p:cNvSpPr txBox="1"/>
          <p:nvPr/>
        </p:nvSpPr>
        <p:spPr>
          <a:xfrm>
            <a:off x="428881" y="2306444"/>
            <a:ext cx="29083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Alumni Engagement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Google Shape;633;p96">
            <a:extLst>
              <a:ext uri="{FF2B5EF4-FFF2-40B4-BE49-F238E27FC236}">
                <a16:creationId xmlns:a16="http://schemas.microsoft.com/office/drawing/2014/main" id="{4BF38871-E64D-5FC0-0577-1740C663A062}"/>
              </a:ext>
            </a:extLst>
          </p:cNvPr>
          <p:cNvSpPr txBox="1"/>
          <p:nvPr/>
        </p:nvSpPr>
        <p:spPr>
          <a:xfrm>
            <a:off x="139787" y="2629589"/>
            <a:ext cx="3197413" cy="1643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120000"/>
              </a:lnSpc>
            </a:pPr>
            <a:b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Deepen personal connections</a:t>
            </a:r>
            <a:b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increase participation</a:t>
            </a:r>
            <a:b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Manage individual 	alumni engagement plans  </a:t>
            </a:r>
          </a:p>
          <a:p>
            <a:pPr lvl="0" algn="r">
              <a:lnSpc>
                <a:spcPct val="120000"/>
              </a:lnSpc>
            </a:pPr>
            <a:endParaRPr sz="1400">
              <a:solidFill>
                <a:schemeClr val="bg1"/>
              </a:solidFill>
              <a:latin typeface="Theinhardt Regular" panose="020B0503020202020204" pitchFamily="34" charset="77"/>
              <a:ea typeface="Arimo"/>
              <a:cs typeface="Arimo"/>
              <a:sym typeface="Arimo"/>
            </a:endParaRPr>
          </a:p>
        </p:txBody>
      </p:sp>
      <p:sp>
        <p:nvSpPr>
          <p:cNvPr id="31" name="Google Shape;703;p101">
            <a:extLst>
              <a:ext uri="{FF2B5EF4-FFF2-40B4-BE49-F238E27FC236}">
                <a16:creationId xmlns:a16="http://schemas.microsoft.com/office/drawing/2014/main" id="{187C60C0-1A30-0DA1-6038-07220E2D78DF}"/>
              </a:ext>
            </a:extLst>
          </p:cNvPr>
          <p:cNvSpPr txBox="1"/>
          <p:nvPr/>
        </p:nvSpPr>
        <p:spPr>
          <a:xfrm>
            <a:off x="250119" y="5387528"/>
            <a:ext cx="290831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/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Philanthropic</a:t>
            </a:r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Growth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Google Shape;633;p96">
            <a:extLst>
              <a:ext uri="{FF2B5EF4-FFF2-40B4-BE49-F238E27FC236}">
                <a16:creationId xmlns:a16="http://schemas.microsoft.com/office/drawing/2014/main" id="{0FD70781-2BF0-5357-8810-A04EA4C4D031}"/>
              </a:ext>
            </a:extLst>
          </p:cNvPr>
          <p:cNvSpPr txBox="1"/>
          <p:nvPr/>
        </p:nvSpPr>
        <p:spPr>
          <a:xfrm>
            <a:off x="428882" y="5743576"/>
            <a:ext cx="2908318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Target lapsed donors with segmented campaigns</a:t>
            </a:r>
            <a:br>
              <a:rPr lang="en-US" sz="140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and impact storytelling</a:t>
            </a:r>
          </a:p>
        </p:txBody>
      </p:sp>
      <p:sp>
        <p:nvSpPr>
          <p:cNvPr id="9" name="Google Shape;771;p103" descr="Upward trajectory chart icon">
            <a:extLst>
              <a:ext uri="{FF2B5EF4-FFF2-40B4-BE49-F238E27FC236}">
                <a16:creationId xmlns:a16="http://schemas.microsoft.com/office/drawing/2014/main" id="{BB0B48E9-B2E5-C065-C0A5-705C16F1C76C}"/>
              </a:ext>
            </a:extLst>
          </p:cNvPr>
          <p:cNvSpPr/>
          <p:nvPr/>
        </p:nvSpPr>
        <p:spPr>
          <a:xfrm>
            <a:off x="3447532" y="5496707"/>
            <a:ext cx="455904" cy="408634"/>
          </a:xfrm>
          <a:custGeom>
            <a:avLst/>
            <a:gdLst/>
            <a:ahLst/>
            <a:cxnLst/>
            <a:rect l="l" t="t" r="r" b="b"/>
            <a:pathLst>
              <a:path w="152" h="160" extrusionOk="0">
                <a:moveTo>
                  <a:pt x="148" y="153"/>
                </a:moveTo>
                <a:cubicBezTo>
                  <a:pt x="142" y="153"/>
                  <a:pt x="142" y="153"/>
                  <a:pt x="142" y="153"/>
                </a:cubicBezTo>
                <a:cubicBezTo>
                  <a:pt x="142" y="54"/>
                  <a:pt x="142" y="54"/>
                  <a:pt x="142" y="54"/>
                </a:cubicBezTo>
                <a:cubicBezTo>
                  <a:pt x="142" y="49"/>
                  <a:pt x="138" y="46"/>
                  <a:pt x="133" y="46"/>
                </a:cubicBezTo>
                <a:cubicBezTo>
                  <a:pt x="118" y="46"/>
                  <a:pt x="118" y="46"/>
                  <a:pt x="118" y="46"/>
                </a:cubicBezTo>
                <a:cubicBezTo>
                  <a:pt x="113" y="46"/>
                  <a:pt x="110" y="49"/>
                  <a:pt x="110" y="54"/>
                </a:cubicBezTo>
                <a:cubicBezTo>
                  <a:pt x="110" y="153"/>
                  <a:pt x="110" y="153"/>
                  <a:pt x="110" y="153"/>
                </a:cubicBezTo>
                <a:cubicBezTo>
                  <a:pt x="92" y="153"/>
                  <a:pt x="92" y="153"/>
                  <a:pt x="92" y="153"/>
                </a:cubicBezTo>
                <a:cubicBezTo>
                  <a:pt x="92" y="98"/>
                  <a:pt x="92" y="98"/>
                  <a:pt x="92" y="98"/>
                </a:cubicBezTo>
                <a:cubicBezTo>
                  <a:pt x="92" y="94"/>
                  <a:pt x="89" y="90"/>
                  <a:pt x="84" y="90"/>
                </a:cubicBezTo>
                <a:cubicBezTo>
                  <a:pt x="68" y="90"/>
                  <a:pt x="68" y="90"/>
                  <a:pt x="68" y="90"/>
                </a:cubicBezTo>
                <a:cubicBezTo>
                  <a:pt x="64" y="90"/>
                  <a:pt x="60" y="94"/>
                  <a:pt x="60" y="98"/>
                </a:cubicBezTo>
                <a:cubicBezTo>
                  <a:pt x="60" y="153"/>
                  <a:pt x="60" y="153"/>
                  <a:pt x="60" y="153"/>
                </a:cubicBezTo>
                <a:cubicBezTo>
                  <a:pt x="42" y="153"/>
                  <a:pt x="42" y="153"/>
                  <a:pt x="42" y="153"/>
                </a:cubicBezTo>
                <a:cubicBezTo>
                  <a:pt x="42" y="125"/>
                  <a:pt x="42" y="125"/>
                  <a:pt x="42" y="125"/>
                </a:cubicBezTo>
                <a:cubicBezTo>
                  <a:pt x="42" y="120"/>
                  <a:pt x="39" y="117"/>
                  <a:pt x="34" y="117"/>
                </a:cubicBezTo>
                <a:cubicBezTo>
                  <a:pt x="19" y="117"/>
                  <a:pt x="19" y="117"/>
                  <a:pt x="19" y="117"/>
                </a:cubicBezTo>
                <a:cubicBezTo>
                  <a:pt x="15" y="117"/>
                  <a:pt x="10" y="120"/>
                  <a:pt x="10" y="125"/>
                </a:cubicBezTo>
                <a:cubicBezTo>
                  <a:pt x="10" y="153"/>
                  <a:pt x="10" y="153"/>
                  <a:pt x="10" y="153"/>
                </a:cubicBezTo>
                <a:cubicBezTo>
                  <a:pt x="3" y="153"/>
                  <a:pt x="3" y="153"/>
                  <a:pt x="3" y="153"/>
                </a:cubicBezTo>
                <a:cubicBezTo>
                  <a:pt x="1" y="153"/>
                  <a:pt x="0" y="155"/>
                  <a:pt x="0" y="156"/>
                </a:cubicBezTo>
                <a:cubicBezTo>
                  <a:pt x="0" y="158"/>
                  <a:pt x="1" y="160"/>
                  <a:pt x="3" y="160"/>
                </a:cubicBezTo>
                <a:cubicBezTo>
                  <a:pt x="148" y="160"/>
                  <a:pt x="148" y="160"/>
                  <a:pt x="148" y="160"/>
                </a:cubicBezTo>
                <a:cubicBezTo>
                  <a:pt x="150" y="160"/>
                  <a:pt x="152" y="158"/>
                  <a:pt x="152" y="156"/>
                </a:cubicBezTo>
                <a:cubicBezTo>
                  <a:pt x="152" y="155"/>
                  <a:pt x="150" y="153"/>
                  <a:pt x="148" y="153"/>
                </a:cubicBezTo>
                <a:close/>
                <a:moveTo>
                  <a:pt x="36" y="153"/>
                </a:moveTo>
                <a:cubicBezTo>
                  <a:pt x="17" y="153"/>
                  <a:pt x="17" y="153"/>
                  <a:pt x="17" y="153"/>
                </a:cubicBezTo>
                <a:cubicBezTo>
                  <a:pt x="17" y="125"/>
                  <a:pt x="17" y="125"/>
                  <a:pt x="17" y="125"/>
                </a:cubicBezTo>
                <a:cubicBezTo>
                  <a:pt x="17" y="124"/>
                  <a:pt x="18" y="123"/>
                  <a:pt x="19" y="123"/>
                </a:cubicBezTo>
                <a:cubicBezTo>
                  <a:pt x="34" y="123"/>
                  <a:pt x="34" y="123"/>
                  <a:pt x="34" y="123"/>
                </a:cubicBezTo>
                <a:cubicBezTo>
                  <a:pt x="36" y="123"/>
                  <a:pt x="36" y="124"/>
                  <a:pt x="36" y="125"/>
                </a:cubicBezTo>
                <a:lnTo>
                  <a:pt x="36" y="153"/>
                </a:lnTo>
                <a:close/>
                <a:moveTo>
                  <a:pt x="86" y="153"/>
                </a:moveTo>
                <a:cubicBezTo>
                  <a:pt x="66" y="153"/>
                  <a:pt x="66" y="153"/>
                  <a:pt x="66" y="153"/>
                </a:cubicBezTo>
                <a:cubicBezTo>
                  <a:pt x="66" y="98"/>
                  <a:pt x="66" y="98"/>
                  <a:pt x="66" y="98"/>
                </a:cubicBezTo>
                <a:cubicBezTo>
                  <a:pt x="66" y="98"/>
                  <a:pt x="68" y="97"/>
                  <a:pt x="68" y="97"/>
                </a:cubicBezTo>
                <a:cubicBezTo>
                  <a:pt x="84" y="97"/>
                  <a:pt x="84" y="97"/>
                  <a:pt x="84" y="97"/>
                </a:cubicBezTo>
                <a:cubicBezTo>
                  <a:pt x="85" y="97"/>
                  <a:pt x="86" y="98"/>
                  <a:pt x="86" y="98"/>
                </a:cubicBezTo>
                <a:lnTo>
                  <a:pt x="86" y="153"/>
                </a:lnTo>
                <a:close/>
                <a:moveTo>
                  <a:pt x="136" y="153"/>
                </a:moveTo>
                <a:cubicBezTo>
                  <a:pt x="116" y="153"/>
                  <a:pt x="116" y="153"/>
                  <a:pt x="116" y="153"/>
                </a:cubicBezTo>
                <a:cubicBezTo>
                  <a:pt x="116" y="54"/>
                  <a:pt x="116" y="54"/>
                  <a:pt x="116" y="54"/>
                </a:cubicBezTo>
                <a:cubicBezTo>
                  <a:pt x="116" y="52"/>
                  <a:pt x="117" y="51"/>
                  <a:pt x="118" y="51"/>
                </a:cubicBezTo>
                <a:cubicBezTo>
                  <a:pt x="133" y="51"/>
                  <a:pt x="133" y="51"/>
                  <a:pt x="133" y="51"/>
                </a:cubicBezTo>
                <a:cubicBezTo>
                  <a:pt x="135" y="51"/>
                  <a:pt x="136" y="52"/>
                  <a:pt x="136" y="54"/>
                </a:cubicBezTo>
                <a:lnTo>
                  <a:pt x="136" y="153"/>
                </a:lnTo>
                <a:close/>
                <a:moveTo>
                  <a:pt x="30" y="87"/>
                </a:moveTo>
                <a:cubicBezTo>
                  <a:pt x="31" y="87"/>
                  <a:pt x="32" y="86"/>
                  <a:pt x="33" y="86"/>
                </a:cubicBezTo>
                <a:cubicBezTo>
                  <a:pt x="87" y="32"/>
                  <a:pt x="87" y="32"/>
                  <a:pt x="87" y="32"/>
                </a:cubicBezTo>
                <a:cubicBezTo>
                  <a:pt x="98" y="43"/>
                  <a:pt x="98" y="43"/>
                  <a:pt x="98" y="43"/>
                </a:cubicBezTo>
                <a:cubicBezTo>
                  <a:pt x="100" y="45"/>
                  <a:pt x="102" y="45"/>
                  <a:pt x="103" y="43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6" y="21"/>
                  <a:pt x="136" y="21"/>
                  <a:pt x="136" y="21"/>
                </a:cubicBezTo>
                <a:cubicBezTo>
                  <a:pt x="136" y="22"/>
                  <a:pt x="137" y="24"/>
                  <a:pt x="139" y="24"/>
                </a:cubicBezTo>
                <a:cubicBezTo>
                  <a:pt x="141" y="24"/>
                  <a:pt x="142" y="22"/>
                  <a:pt x="142" y="21"/>
                </a:cubicBezTo>
                <a:cubicBezTo>
                  <a:pt x="142" y="3"/>
                  <a:pt x="142" y="3"/>
                  <a:pt x="142" y="3"/>
                </a:cubicBezTo>
                <a:cubicBezTo>
                  <a:pt x="142" y="2"/>
                  <a:pt x="142" y="1"/>
                  <a:pt x="141" y="1"/>
                </a:cubicBezTo>
                <a:cubicBezTo>
                  <a:pt x="140" y="0"/>
                  <a:pt x="140" y="0"/>
                  <a:pt x="139" y="0"/>
                </a:cubicBezTo>
                <a:cubicBezTo>
                  <a:pt x="120" y="0"/>
                  <a:pt x="120" y="0"/>
                  <a:pt x="120" y="0"/>
                </a:cubicBezTo>
                <a:cubicBezTo>
                  <a:pt x="119" y="0"/>
                  <a:pt x="117" y="1"/>
                  <a:pt x="117" y="3"/>
                </a:cubicBezTo>
                <a:cubicBezTo>
                  <a:pt x="117" y="5"/>
                  <a:pt x="119" y="6"/>
                  <a:pt x="120" y="6"/>
                </a:cubicBezTo>
                <a:cubicBezTo>
                  <a:pt x="131" y="6"/>
                  <a:pt x="131" y="6"/>
                  <a:pt x="131" y="6"/>
                </a:cubicBezTo>
                <a:cubicBezTo>
                  <a:pt x="101" y="37"/>
                  <a:pt x="101" y="37"/>
                  <a:pt x="101" y="37"/>
                </a:cubicBezTo>
                <a:cubicBezTo>
                  <a:pt x="89" y="25"/>
                  <a:pt x="89" y="25"/>
                  <a:pt x="89" y="25"/>
                </a:cubicBezTo>
                <a:cubicBezTo>
                  <a:pt x="88" y="25"/>
                  <a:pt x="87" y="24"/>
                  <a:pt x="87" y="24"/>
                </a:cubicBezTo>
                <a:cubicBezTo>
                  <a:pt x="86" y="24"/>
                  <a:pt x="85" y="25"/>
                  <a:pt x="85" y="25"/>
                </a:cubicBezTo>
                <a:cubicBezTo>
                  <a:pt x="28" y="81"/>
                  <a:pt x="28" y="81"/>
                  <a:pt x="28" y="81"/>
                </a:cubicBezTo>
                <a:cubicBezTo>
                  <a:pt x="27" y="83"/>
                  <a:pt x="27" y="84"/>
                  <a:pt x="28" y="86"/>
                </a:cubicBezTo>
                <a:cubicBezTo>
                  <a:pt x="28" y="86"/>
                  <a:pt x="29" y="87"/>
                  <a:pt x="30" y="87"/>
                </a:cubicBezTo>
                <a:close/>
                <a:moveTo>
                  <a:pt x="20" y="98"/>
                </a:moveTo>
                <a:cubicBezTo>
                  <a:pt x="22" y="98"/>
                  <a:pt x="23" y="96"/>
                  <a:pt x="23" y="95"/>
                </a:cubicBezTo>
                <a:cubicBezTo>
                  <a:pt x="23" y="93"/>
                  <a:pt x="22" y="91"/>
                  <a:pt x="20" y="91"/>
                </a:cubicBezTo>
                <a:cubicBezTo>
                  <a:pt x="18" y="91"/>
                  <a:pt x="16" y="93"/>
                  <a:pt x="16" y="95"/>
                </a:cubicBezTo>
                <a:cubicBezTo>
                  <a:pt x="16" y="96"/>
                  <a:pt x="18" y="98"/>
                  <a:pt x="20" y="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703;p101">
            <a:extLst>
              <a:ext uri="{FF2B5EF4-FFF2-40B4-BE49-F238E27FC236}">
                <a16:creationId xmlns:a16="http://schemas.microsoft.com/office/drawing/2014/main" id="{0F0EFABE-60D0-FBC1-A90B-8D0E4FEB6F15}"/>
              </a:ext>
            </a:extLst>
          </p:cNvPr>
          <p:cNvSpPr txBox="1"/>
          <p:nvPr/>
        </p:nvSpPr>
        <p:spPr>
          <a:xfrm>
            <a:off x="8909211" y="2220260"/>
            <a:ext cx="290831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Advocacy 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Google Shape;633;p96">
            <a:extLst>
              <a:ext uri="{FF2B5EF4-FFF2-40B4-BE49-F238E27FC236}">
                <a16:creationId xmlns:a16="http://schemas.microsoft.com/office/drawing/2014/main" id="{716BA428-BFFA-2D1B-300D-D3DA10873AA6}"/>
              </a:ext>
            </a:extLst>
          </p:cNvPr>
          <p:cNvSpPr txBox="1"/>
          <p:nvPr/>
        </p:nvSpPr>
        <p:spPr>
          <a:xfrm>
            <a:off x="8909211" y="2576308"/>
            <a:ext cx="2908318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Build a strong network of </a:t>
            </a:r>
            <a:br>
              <a:rPr lang="en-US" sz="140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alumni advocates to promote university interests</a:t>
            </a:r>
          </a:p>
        </p:txBody>
      </p:sp>
      <p:sp>
        <p:nvSpPr>
          <p:cNvPr id="23" name="Google Shape;703;p101">
            <a:extLst>
              <a:ext uri="{FF2B5EF4-FFF2-40B4-BE49-F238E27FC236}">
                <a16:creationId xmlns:a16="http://schemas.microsoft.com/office/drawing/2014/main" id="{B0810C82-6C13-87C3-CC6C-30842B10FB2C}"/>
              </a:ext>
            </a:extLst>
          </p:cNvPr>
          <p:cNvSpPr txBox="1"/>
          <p:nvPr/>
        </p:nvSpPr>
        <p:spPr>
          <a:xfrm>
            <a:off x="8909209" y="3649272"/>
            <a:ext cx="29083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Alumni-Student Mentoring 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Google Shape;633;p96">
            <a:extLst>
              <a:ext uri="{FF2B5EF4-FFF2-40B4-BE49-F238E27FC236}">
                <a16:creationId xmlns:a16="http://schemas.microsoft.com/office/drawing/2014/main" id="{88B0F4DB-01A2-8345-FD58-3CB76AC53D3A}"/>
              </a:ext>
            </a:extLst>
          </p:cNvPr>
          <p:cNvSpPr txBox="1"/>
          <p:nvPr/>
        </p:nvSpPr>
        <p:spPr>
          <a:xfrm>
            <a:off x="8909211" y="4183435"/>
            <a:ext cx="2908318" cy="1126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Grow more meaningful, </a:t>
            </a:r>
            <a:br>
              <a:rPr lang="en-US" sz="140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career-focused relationships between alumni and students</a:t>
            </a:r>
          </a:p>
          <a:p>
            <a:pPr lvl="0">
              <a:lnSpc>
                <a:spcPct val="120000"/>
              </a:lnSpc>
            </a:pPr>
            <a:endParaRPr sz="1400">
              <a:solidFill>
                <a:schemeClr val="bg1"/>
              </a:solidFill>
              <a:latin typeface="Theinhardt Regular" panose="020B0503020202020204" pitchFamily="34" charset="77"/>
              <a:ea typeface="Arimo"/>
              <a:cs typeface="Arimo"/>
              <a:sym typeface="Arimo"/>
            </a:endParaRPr>
          </a:p>
        </p:txBody>
      </p:sp>
      <p:sp>
        <p:nvSpPr>
          <p:cNvPr id="18" name="Google Shape;784;p103" descr="Trophy icon">
            <a:extLst>
              <a:ext uri="{FF2B5EF4-FFF2-40B4-BE49-F238E27FC236}">
                <a16:creationId xmlns:a16="http://schemas.microsoft.com/office/drawing/2014/main" id="{90EDB695-3E16-6000-F2E5-CDCABDA3C560}"/>
              </a:ext>
            </a:extLst>
          </p:cNvPr>
          <p:cNvSpPr/>
          <p:nvPr/>
        </p:nvSpPr>
        <p:spPr>
          <a:xfrm>
            <a:off x="8282494" y="5428938"/>
            <a:ext cx="564221" cy="453620"/>
          </a:xfrm>
          <a:custGeom>
            <a:avLst/>
            <a:gdLst/>
            <a:ahLst/>
            <a:cxnLst/>
            <a:rect l="l" t="t" r="r" b="b"/>
            <a:pathLst>
              <a:path w="160" h="160" extrusionOk="0">
                <a:moveTo>
                  <a:pt x="63" y="54"/>
                </a:moveTo>
                <a:cubicBezTo>
                  <a:pt x="61" y="68"/>
                  <a:pt x="61" y="68"/>
                  <a:pt x="61" y="68"/>
                </a:cubicBezTo>
                <a:cubicBezTo>
                  <a:pt x="60" y="71"/>
                  <a:pt x="62" y="73"/>
                  <a:pt x="65" y="73"/>
                </a:cubicBezTo>
                <a:cubicBezTo>
                  <a:pt x="66" y="73"/>
                  <a:pt x="67" y="73"/>
                  <a:pt x="67" y="73"/>
                </a:cubicBezTo>
                <a:cubicBezTo>
                  <a:pt x="80" y="66"/>
                  <a:pt x="80" y="66"/>
                  <a:pt x="80" y="66"/>
                </a:cubicBezTo>
                <a:cubicBezTo>
                  <a:pt x="92" y="73"/>
                  <a:pt x="92" y="73"/>
                  <a:pt x="92" y="73"/>
                </a:cubicBezTo>
                <a:cubicBezTo>
                  <a:pt x="93" y="73"/>
                  <a:pt x="94" y="73"/>
                  <a:pt x="94" y="73"/>
                </a:cubicBezTo>
                <a:cubicBezTo>
                  <a:pt x="97" y="73"/>
                  <a:pt x="99" y="71"/>
                  <a:pt x="99" y="68"/>
                </a:cubicBezTo>
                <a:cubicBezTo>
                  <a:pt x="97" y="54"/>
                  <a:pt x="97" y="54"/>
                  <a:pt x="97" y="54"/>
                </a:cubicBezTo>
                <a:cubicBezTo>
                  <a:pt x="107" y="45"/>
                  <a:pt x="107" y="45"/>
                  <a:pt x="107" y="45"/>
                </a:cubicBezTo>
                <a:cubicBezTo>
                  <a:pt x="109" y="42"/>
                  <a:pt x="108" y="37"/>
                  <a:pt x="104" y="37"/>
                </a:cubicBezTo>
                <a:cubicBezTo>
                  <a:pt x="90" y="35"/>
                  <a:pt x="90" y="35"/>
                  <a:pt x="90" y="35"/>
                </a:cubicBezTo>
                <a:cubicBezTo>
                  <a:pt x="84" y="22"/>
                  <a:pt x="84" y="22"/>
                  <a:pt x="84" y="22"/>
                </a:cubicBezTo>
                <a:cubicBezTo>
                  <a:pt x="83" y="20"/>
                  <a:pt x="81" y="20"/>
                  <a:pt x="80" y="20"/>
                </a:cubicBezTo>
                <a:cubicBezTo>
                  <a:pt x="78" y="20"/>
                  <a:pt x="76" y="20"/>
                  <a:pt x="75" y="22"/>
                </a:cubicBezTo>
                <a:cubicBezTo>
                  <a:pt x="69" y="35"/>
                  <a:pt x="69" y="35"/>
                  <a:pt x="69" y="35"/>
                </a:cubicBezTo>
                <a:cubicBezTo>
                  <a:pt x="56" y="37"/>
                  <a:pt x="56" y="37"/>
                  <a:pt x="56" y="37"/>
                </a:cubicBezTo>
                <a:cubicBezTo>
                  <a:pt x="52" y="37"/>
                  <a:pt x="50" y="42"/>
                  <a:pt x="53" y="45"/>
                </a:cubicBezTo>
                <a:lnTo>
                  <a:pt x="63" y="54"/>
                </a:lnTo>
                <a:close/>
                <a:moveTo>
                  <a:pt x="73" y="43"/>
                </a:moveTo>
                <a:cubicBezTo>
                  <a:pt x="75" y="43"/>
                  <a:pt x="76" y="42"/>
                  <a:pt x="77" y="41"/>
                </a:cubicBezTo>
                <a:cubicBezTo>
                  <a:pt x="80" y="35"/>
                  <a:pt x="80" y="35"/>
                  <a:pt x="80" y="35"/>
                </a:cubicBezTo>
                <a:cubicBezTo>
                  <a:pt x="83" y="41"/>
                  <a:pt x="83" y="41"/>
                  <a:pt x="83" y="41"/>
                </a:cubicBezTo>
                <a:cubicBezTo>
                  <a:pt x="83" y="42"/>
                  <a:pt x="85" y="43"/>
                  <a:pt x="86" y="43"/>
                </a:cubicBezTo>
                <a:cubicBezTo>
                  <a:pt x="93" y="44"/>
                  <a:pt x="93" y="44"/>
                  <a:pt x="93" y="44"/>
                </a:cubicBezTo>
                <a:cubicBezTo>
                  <a:pt x="88" y="49"/>
                  <a:pt x="88" y="49"/>
                  <a:pt x="88" y="49"/>
                </a:cubicBezTo>
                <a:cubicBezTo>
                  <a:pt x="87" y="50"/>
                  <a:pt x="87" y="52"/>
                  <a:pt x="87" y="53"/>
                </a:cubicBezTo>
                <a:cubicBezTo>
                  <a:pt x="88" y="60"/>
                  <a:pt x="88" y="60"/>
                  <a:pt x="88" y="60"/>
                </a:cubicBezTo>
                <a:cubicBezTo>
                  <a:pt x="82" y="57"/>
                  <a:pt x="82" y="57"/>
                  <a:pt x="82" y="57"/>
                </a:cubicBezTo>
                <a:cubicBezTo>
                  <a:pt x="81" y="57"/>
                  <a:pt x="80" y="56"/>
                  <a:pt x="80" y="56"/>
                </a:cubicBezTo>
                <a:cubicBezTo>
                  <a:pt x="79" y="56"/>
                  <a:pt x="78" y="57"/>
                  <a:pt x="78" y="57"/>
                </a:cubicBezTo>
                <a:cubicBezTo>
                  <a:pt x="71" y="60"/>
                  <a:pt x="71" y="60"/>
                  <a:pt x="71" y="60"/>
                </a:cubicBezTo>
                <a:cubicBezTo>
                  <a:pt x="73" y="53"/>
                  <a:pt x="73" y="53"/>
                  <a:pt x="73" y="53"/>
                </a:cubicBezTo>
                <a:cubicBezTo>
                  <a:pt x="73" y="52"/>
                  <a:pt x="72" y="50"/>
                  <a:pt x="71" y="49"/>
                </a:cubicBezTo>
                <a:cubicBezTo>
                  <a:pt x="66" y="44"/>
                  <a:pt x="66" y="44"/>
                  <a:pt x="66" y="44"/>
                </a:cubicBezTo>
                <a:lnTo>
                  <a:pt x="73" y="43"/>
                </a:lnTo>
                <a:close/>
                <a:moveTo>
                  <a:pt x="141" y="10"/>
                </a:moveTo>
                <a:cubicBezTo>
                  <a:pt x="138" y="10"/>
                  <a:pt x="135" y="11"/>
                  <a:pt x="132" y="12"/>
                </a:cubicBezTo>
                <a:cubicBezTo>
                  <a:pt x="132" y="5"/>
                  <a:pt x="132" y="5"/>
                  <a:pt x="132" y="5"/>
                </a:cubicBezTo>
                <a:cubicBezTo>
                  <a:pt x="132" y="2"/>
                  <a:pt x="129" y="0"/>
                  <a:pt x="127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0" y="0"/>
                  <a:pt x="28" y="2"/>
                  <a:pt x="28" y="5"/>
                </a:cubicBezTo>
                <a:cubicBezTo>
                  <a:pt x="28" y="12"/>
                  <a:pt x="28" y="12"/>
                  <a:pt x="28" y="12"/>
                </a:cubicBezTo>
                <a:cubicBezTo>
                  <a:pt x="25" y="11"/>
                  <a:pt x="22" y="10"/>
                  <a:pt x="18" y="10"/>
                </a:cubicBezTo>
                <a:cubicBezTo>
                  <a:pt x="9" y="10"/>
                  <a:pt x="0" y="18"/>
                  <a:pt x="0" y="29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51"/>
                  <a:pt x="3" y="57"/>
                  <a:pt x="8" y="60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4" y="84"/>
                  <a:pt x="41" y="92"/>
                  <a:pt x="52" y="97"/>
                </a:cubicBezTo>
                <a:cubicBezTo>
                  <a:pt x="59" y="100"/>
                  <a:pt x="64" y="106"/>
                  <a:pt x="65" y="113"/>
                </a:cubicBezTo>
                <a:cubicBezTo>
                  <a:pt x="61" y="113"/>
                  <a:pt x="61" y="113"/>
                  <a:pt x="61" y="113"/>
                </a:cubicBezTo>
                <a:cubicBezTo>
                  <a:pt x="53" y="113"/>
                  <a:pt x="47" y="119"/>
                  <a:pt x="47" y="127"/>
                </a:cubicBezTo>
                <a:cubicBezTo>
                  <a:pt x="47" y="133"/>
                  <a:pt x="47" y="133"/>
                  <a:pt x="47" y="133"/>
                </a:cubicBezTo>
                <a:cubicBezTo>
                  <a:pt x="41" y="135"/>
                  <a:pt x="38" y="140"/>
                  <a:pt x="38" y="146"/>
                </a:cubicBezTo>
                <a:cubicBezTo>
                  <a:pt x="38" y="156"/>
                  <a:pt x="38" y="156"/>
                  <a:pt x="38" y="156"/>
                </a:cubicBezTo>
                <a:cubicBezTo>
                  <a:pt x="38" y="158"/>
                  <a:pt x="40" y="160"/>
                  <a:pt x="42" y="160"/>
                </a:cubicBezTo>
                <a:cubicBezTo>
                  <a:pt x="117" y="160"/>
                  <a:pt x="117" y="160"/>
                  <a:pt x="117" y="160"/>
                </a:cubicBezTo>
                <a:cubicBezTo>
                  <a:pt x="120" y="160"/>
                  <a:pt x="122" y="158"/>
                  <a:pt x="122" y="156"/>
                </a:cubicBezTo>
                <a:cubicBezTo>
                  <a:pt x="122" y="146"/>
                  <a:pt x="122" y="146"/>
                  <a:pt x="122" y="146"/>
                </a:cubicBezTo>
                <a:cubicBezTo>
                  <a:pt x="122" y="140"/>
                  <a:pt x="118" y="135"/>
                  <a:pt x="113" y="133"/>
                </a:cubicBezTo>
                <a:cubicBezTo>
                  <a:pt x="113" y="127"/>
                  <a:pt x="113" y="127"/>
                  <a:pt x="113" y="127"/>
                </a:cubicBezTo>
                <a:cubicBezTo>
                  <a:pt x="112" y="119"/>
                  <a:pt x="106" y="113"/>
                  <a:pt x="98" y="113"/>
                </a:cubicBezTo>
                <a:cubicBezTo>
                  <a:pt x="94" y="113"/>
                  <a:pt x="94" y="113"/>
                  <a:pt x="94" y="113"/>
                </a:cubicBezTo>
                <a:cubicBezTo>
                  <a:pt x="95" y="106"/>
                  <a:pt x="99" y="101"/>
                  <a:pt x="105" y="97"/>
                </a:cubicBezTo>
                <a:cubicBezTo>
                  <a:pt x="116" y="91"/>
                  <a:pt x="125" y="84"/>
                  <a:pt x="129" y="75"/>
                </a:cubicBezTo>
                <a:cubicBezTo>
                  <a:pt x="129" y="75"/>
                  <a:pt x="129" y="75"/>
                  <a:pt x="129" y="75"/>
                </a:cubicBezTo>
                <a:cubicBezTo>
                  <a:pt x="151" y="60"/>
                  <a:pt x="151" y="60"/>
                  <a:pt x="151" y="60"/>
                </a:cubicBezTo>
                <a:cubicBezTo>
                  <a:pt x="157" y="57"/>
                  <a:pt x="160" y="51"/>
                  <a:pt x="160" y="45"/>
                </a:cubicBezTo>
                <a:cubicBezTo>
                  <a:pt x="160" y="29"/>
                  <a:pt x="160" y="29"/>
                  <a:pt x="160" y="29"/>
                </a:cubicBezTo>
                <a:cubicBezTo>
                  <a:pt x="160" y="18"/>
                  <a:pt x="151" y="10"/>
                  <a:pt x="141" y="10"/>
                </a:cubicBezTo>
                <a:close/>
                <a:moveTo>
                  <a:pt x="28" y="62"/>
                </a:moveTo>
                <a:cubicBezTo>
                  <a:pt x="13" y="52"/>
                  <a:pt x="13" y="52"/>
                  <a:pt x="13" y="52"/>
                </a:cubicBezTo>
                <a:cubicBezTo>
                  <a:pt x="11" y="51"/>
                  <a:pt x="9" y="48"/>
                  <a:pt x="9" y="45"/>
                </a:cubicBezTo>
                <a:cubicBezTo>
                  <a:pt x="9" y="29"/>
                  <a:pt x="9" y="29"/>
                  <a:pt x="9" y="29"/>
                </a:cubicBezTo>
                <a:cubicBezTo>
                  <a:pt x="9" y="23"/>
                  <a:pt x="13" y="19"/>
                  <a:pt x="18" y="19"/>
                </a:cubicBezTo>
                <a:cubicBezTo>
                  <a:pt x="24" y="19"/>
                  <a:pt x="28" y="23"/>
                  <a:pt x="28" y="29"/>
                </a:cubicBezTo>
                <a:lnTo>
                  <a:pt x="28" y="62"/>
                </a:lnTo>
                <a:close/>
                <a:moveTo>
                  <a:pt x="98" y="122"/>
                </a:moveTo>
                <a:cubicBezTo>
                  <a:pt x="101" y="122"/>
                  <a:pt x="103" y="125"/>
                  <a:pt x="103" y="127"/>
                </a:cubicBezTo>
                <a:cubicBezTo>
                  <a:pt x="103" y="132"/>
                  <a:pt x="103" y="132"/>
                  <a:pt x="103" y="132"/>
                </a:cubicBezTo>
                <a:cubicBezTo>
                  <a:pt x="89" y="132"/>
                  <a:pt x="89" y="132"/>
                  <a:pt x="89" y="132"/>
                </a:cubicBezTo>
                <a:cubicBezTo>
                  <a:pt x="86" y="132"/>
                  <a:pt x="84" y="134"/>
                  <a:pt x="84" y="136"/>
                </a:cubicBezTo>
                <a:cubicBezTo>
                  <a:pt x="84" y="139"/>
                  <a:pt x="86" y="141"/>
                  <a:pt x="89" y="141"/>
                </a:cubicBezTo>
                <a:cubicBezTo>
                  <a:pt x="108" y="141"/>
                  <a:pt x="108" y="141"/>
                  <a:pt x="108" y="141"/>
                </a:cubicBezTo>
                <a:cubicBezTo>
                  <a:pt x="110" y="141"/>
                  <a:pt x="113" y="143"/>
                  <a:pt x="113" y="146"/>
                </a:cubicBezTo>
                <a:cubicBezTo>
                  <a:pt x="113" y="151"/>
                  <a:pt x="113" y="151"/>
                  <a:pt x="113" y="151"/>
                </a:cubicBezTo>
                <a:cubicBezTo>
                  <a:pt x="47" y="151"/>
                  <a:pt x="47" y="151"/>
                  <a:pt x="47" y="151"/>
                </a:cubicBezTo>
                <a:cubicBezTo>
                  <a:pt x="47" y="146"/>
                  <a:pt x="47" y="146"/>
                  <a:pt x="47" y="146"/>
                </a:cubicBezTo>
                <a:cubicBezTo>
                  <a:pt x="47" y="143"/>
                  <a:pt x="49" y="141"/>
                  <a:pt x="52" y="141"/>
                </a:cubicBezTo>
                <a:cubicBezTo>
                  <a:pt x="70" y="141"/>
                  <a:pt x="70" y="141"/>
                  <a:pt x="70" y="141"/>
                </a:cubicBezTo>
                <a:cubicBezTo>
                  <a:pt x="73" y="141"/>
                  <a:pt x="75" y="139"/>
                  <a:pt x="75" y="136"/>
                </a:cubicBezTo>
                <a:cubicBezTo>
                  <a:pt x="75" y="134"/>
                  <a:pt x="73" y="132"/>
                  <a:pt x="70" y="132"/>
                </a:cubicBezTo>
                <a:cubicBezTo>
                  <a:pt x="56" y="132"/>
                  <a:pt x="56" y="132"/>
                  <a:pt x="56" y="132"/>
                </a:cubicBezTo>
                <a:cubicBezTo>
                  <a:pt x="56" y="127"/>
                  <a:pt x="56" y="127"/>
                  <a:pt x="56" y="127"/>
                </a:cubicBezTo>
                <a:cubicBezTo>
                  <a:pt x="56" y="125"/>
                  <a:pt x="58" y="122"/>
                  <a:pt x="61" y="122"/>
                </a:cubicBezTo>
                <a:lnTo>
                  <a:pt x="98" y="122"/>
                </a:lnTo>
                <a:close/>
                <a:moveTo>
                  <a:pt x="122" y="61"/>
                </a:moveTo>
                <a:cubicBezTo>
                  <a:pt x="122" y="73"/>
                  <a:pt x="116" y="80"/>
                  <a:pt x="100" y="89"/>
                </a:cubicBezTo>
                <a:cubicBezTo>
                  <a:pt x="91" y="94"/>
                  <a:pt x="86" y="103"/>
                  <a:pt x="85" y="113"/>
                </a:cubicBezTo>
                <a:cubicBezTo>
                  <a:pt x="75" y="113"/>
                  <a:pt x="75" y="113"/>
                  <a:pt x="75" y="113"/>
                </a:cubicBezTo>
                <a:cubicBezTo>
                  <a:pt x="73" y="103"/>
                  <a:pt x="66" y="94"/>
                  <a:pt x="56" y="89"/>
                </a:cubicBezTo>
                <a:cubicBezTo>
                  <a:pt x="44" y="83"/>
                  <a:pt x="37" y="73"/>
                  <a:pt x="37" y="61"/>
                </a:cubicBezTo>
                <a:cubicBezTo>
                  <a:pt x="37" y="10"/>
                  <a:pt x="37" y="10"/>
                  <a:pt x="37" y="10"/>
                </a:cubicBezTo>
                <a:cubicBezTo>
                  <a:pt x="122" y="10"/>
                  <a:pt x="122" y="10"/>
                  <a:pt x="122" y="10"/>
                </a:cubicBezTo>
                <a:lnTo>
                  <a:pt x="122" y="61"/>
                </a:lnTo>
                <a:close/>
                <a:moveTo>
                  <a:pt x="150" y="45"/>
                </a:moveTo>
                <a:cubicBezTo>
                  <a:pt x="150" y="48"/>
                  <a:pt x="149" y="51"/>
                  <a:pt x="146" y="52"/>
                </a:cubicBezTo>
                <a:cubicBezTo>
                  <a:pt x="132" y="62"/>
                  <a:pt x="132" y="62"/>
                  <a:pt x="132" y="62"/>
                </a:cubicBezTo>
                <a:cubicBezTo>
                  <a:pt x="132" y="29"/>
                  <a:pt x="132" y="29"/>
                  <a:pt x="132" y="29"/>
                </a:cubicBezTo>
                <a:cubicBezTo>
                  <a:pt x="132" y="23"/>
                  <a:pt x="136" y="19"/>
                  <a:pt x="141" y="19"/>
                </a:cubicBezTo>
                <a:cubicBezTo>
                  <a:pt x="146" y="19"/>
                  <a:pt x="150" y="23"/>
                  <a:pt x="150" y="29"/>
                </a:cubicBezTo>
                <a:lnTo>
                  <a:pt x="150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703;p101">
            <a:extLst>
              <a:ext uri="{FF2B5EF4-FFF2-40B4-BE49-F238E27FC236}">
                <a16:creationId xmlns:a16="http://schemas.microsoft.com/office/drawing/2014/main" id="{8F991639-71CB-ACA3-9C5C-1D32D20C4EFF}"/>
              </a:ext>
            </a:extLst>
          </p:cNvPr>
          <p:cNvSpPr txBox="1"/>
          <p:nvPr/>
        </p:nvSpPr>
        <p:spPr>
          <a:xfrm>
            <a:off x="8909208" y="5202393"/>
            <a:ext cx="2908319" cy="718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bg1"/>
                </a:solidFill>
                <a:latin typeface="Arial" panose="020B0604020202020204" pitchFamily="34" charset="0"/>
                <a:ea typeface="Poppins SemiBold"/>
                <a:cs typeface="Arial" panose="020B0604020202020204" pitchFamily="34" charset="0"/>
                <a:sym typeface="Poppins SemiBold"/>
              </a:rPr>
              <a:t>Expand UIC Alumni Volunteer Opportunities </a:t>
            </a:r>
          </a:p>
        </p:txBody>
      </p:sp>
      <p:sp>
        <p:nvSpPr>
          <p:cNvPr id="26" name="Google Shape;633;p96">
            <a:extLst>
              <a:ext uri="{FF2B5EF4-FFF2-40B4-BE49-F238E27FC236}">
                <a16:creationId xmlns:a16="http://schemas.microsoft.com/office/drawing/2014/main" id="{F5533FEA-049C-AB5F-CCDC-D184A800041D}"/>
              </a:ext>
            </a:extLst>
          </p:cNvPr>
          <p:cNvSpPr txBox="1"/>
          <p:nvPr/>
        </p:nvSpPr>
        <p:spPr>
          <a:xfrm>
            <a:off x="8909211" y="5624308"/>
            <a:ext cx="2908318" cy="1126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20000"/>
              </a:lnSpc>
            </a:pPr>
            <a:endParaRPr lang="en-US" sz="1400">
              <a:solidFill>
                <a:schemeClr val="bg1"/>
              </a:solidFill>
              <a:latin typeface="Theinhardt Regular" panose="020B0503020202020204" pitchFamily="34" charset="77"/>
            </a:endParaRPr>
          </a:p>
          <a:p>
            <a:pPr lvl="0">
              <a:lnSpc>
                <a:spcPct val="120000"/>
              </a:lnSpc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a more unified, visible </a:t>
            </a:r>
            <a:b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accessible alumni volunteer ecosystem across UIC </a:t>
            </a:r>
            <a:endParaRPr sz="1400">
              <a:solidFill>
                <a:schemeClr val="bg1"/>
              </a:solidFill>
              <a:latin typeface="Arial" panose="020B0604020202020204" pitchFamily="34" charset="0"/>
              <a:ea typeface="Arimo"/>
              <a:cs typeface="Arial" panose="020B0604020202020204" pitchFamily="34" charset="0"/>
              <a:sym typeface="Arimo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C21D4F4-65A0-0514-D842-1088BCAA9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531005" y="4156763"/>
            <a:ext cx="404812" cy="371475"/>
            <a:chOff x="5278438" y="2255838"/>
            <a:chExt cx="404812" cy="371475"/>
          </a:xfrm>
        </p:grpSpPr>
        <p:sp>
          <p:nvSpPr>
            <p:cNvPr id="36" name="Freeform 79">
              <a:extLst>
                <a:ext uri="{FF2B5EF4-FFF2-40B4-BE49-F238E27FC236}">
                  <a16:creationId xmlns:a16="http://schemas.microsoft.com/office/drawing/2014/main" id="{2B2AE735-DEDC-B12F-B84E-CDC8D3CC07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83200" y="2255838"/>
              <a:ext cx="400050" cy="179388"/>
            </a:xfrm>
            <a:custGeom>
              <a:avLst/>
              <a:gdLst>
                <a:gd name="T0" fmla="*/ 3 w 162"/>
                <a:gd name="T1" fmla="*/ 73 h 73"/>
                <a:gd name="T2" fmla="*/ 7 w 162"/>
                <a:gd name="T3" fmla="*/ 70 h 73"/>
                <a:gd name="T4" fmla="*/ 42 w 162"/>
                <a:gd name="T5" fmla="*/ 35 h 73"/>
                <a:gd name="T6" fmla="*/ 119 w 162"/>
                <a:gd name="T7" fmla="*/ 35 h 73"/>
                <a:gd name="T8" fmla="*/ 119 w 162"/>
                <a:gd name="T9" fmla="*/ 64 h 73"/>
                <a:gd name="T10" fmla="*/ 162 w 162"/>
                <a:gd name="T11" fmla="*/ 32 h 73"/>
                <a:gd name="T12" fmla="*/ 119 w 162"/>
                <a:gd name="T13" fmla="*/ 0 h 73"/>
                <a:gd name="T14" fmla="*/ 119 w 162"/>
                <a:gd name="T15" fmla="*/ 29 h 73"/>
                <a:gd name="T16" fmla="*/ 42 w 162"/>
                <a:gd name="T17" fmla="*/ 29 h 73"/>
                <a:gd name="T18" fmla="*/ 0 w 162"/>
                <a:gd name="T19" fmla="*/ 70 h 73"/>
                <a:gd name="T20" fmla="*/ 3 w 162"/>
                <a:gd name="T21" fmla="*/ 73 h 73"/>
                <a:gd name="T22" fmla="*/ 125 w 162"/>
                <a:gd name="T23" fmla="*/ 13 h 73"/>
                <a:gd name="T24" fmla="*/ 152 w 162"/>
                <a:gd name="T25" fmla="*/ 32 h 73"/>
                <a:gd name="T26" fmla="*/ 125 w 162"/>
                <a:gd name="T27" fmla="*/ 51 h 73"/>
                <a:gd name="T28" fmla="*/ 125 w 162"/>
                <a:gd name="T29" fmla="*/ 13 h 73"/>
                <a:gd name="T30" fmla="*/ 125 w 162"/>
                <a:gd name="T31" fmla="*/ 13 h 73"/>
                <a:gd name="T32" fmla="*/ 125 w 162"/>
                <a:gd name="T33" fmla="*/ 1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2" h="73">
                  <a:moveTo>
                    <a:pt x="3" y="73"/>
                  </a:moveTo>
                  <a:cubicBezTo>
                    <a:pt x="5" y="73"/>
                    <a:pt x="7" y="72"/>
                    <a:pt x="7" y="70"/>
                  </a:cubicBezTo>
                  <a:cubicBezTo>
                    <a:pt x="7" y="51"/>
                    <a:pt x="22" y="35"/>
                    <a:pt x="42" y="35"/>
                  </a:cubicBezTo>
                  <a:cubicBezTo>
                    <a:pt x="119" y="35"/>
                    <a:pt x="119" y="35"/>
                    <a:pt x="119" y="35"/>
                  </a:cubicBezTo>
                  <a:cubicBezTo>
                    <a:pt x="119" y="64"/>
                    <a:pt x="119" y="64"/>
                    <a:pt x="119" y="64"/>
                  </a:cubicBezTo>
                  <a:cubicBezTo>
                    <a:pt x="162" y="32"/>
                    <a:pt x="162" y="32"/>
                    <a:pt x="162" y="32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29"/>
                    <a:pt x="119" y="29"/>
                    <a:pt x="119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19" y="29"/>
                    <a:pt x="0" y="47"/>
                    <a:pt x="0" y="70"/>
                  </a:cubicBezTo>
                  <a:cubicBezTo>
                    <a:pt x="0" y="72"/>
                    <a:pt x="2" y="73"/>
                    <a:pt x="3" y="73"/>
                  </a:cubicBezTo>
                  <a:close/>
                  <a:moveTo>
                    <a:pt x="125" y="13"/>
                  </a:moveTo>
                  <a:cubicBezTo>
                    <a:pt x="152" y="32"/>
                    <a:pt x="152" y="32"/>
                    <a:pt x="152" y="32"/>
                  </a:cubicBezTo>
                  <a:cubicBezTo>
                    <a:pt x="125" y="51"/>
                    <a:pt x="125" y="51"/>
                    <a:pt x="125" y="51"/>
                  </a:cubicBezTo>
                  <a:lnTo>
                    <a:pt x="125" y="13"/>
                  </a:lnTo>
                  <a:close/>
                  <a:moveTo>
                    <a:pt x="125" y="13"/>
                  </a:moveTo>
                  <a:cubicBezTo>
                    <a:pt x="125" y="13"/>
                    <a:pt x="125" y="13"/>
                    <a:pt x="125" y="1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80">
              <a:extLst>
                <a:ext uri="{FF2B5EF4-FFF2-40B4-BE49-F238E27FC236}">
                  <a16:creationId xmlns:a16="http://schemas.microsoft.com/office/drawing/2014/main" id="{C2ADF41D-3B98-2E4A-472D-56ABB8EB87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8438" y="2446338"/>
              <a:ext cx="400050" cy="180975"/>
            </a:xfrm>
            <a:custGeom>
              <a:avLst/>
              <a:gdLst>
                <a:gd name="T0" fmla="*/ 159 w 162"/>
                <a:gd name="T1" fmla="*/ 0 h 73"/>
                <a:gd name="T2" fmla="*/ 156 w 162"/>
                <a:gd name="T3" fmla="*/ 3 h 73"/>
                <a:gd name="T4" fmla="*/ 121 w 162"/>
                <a:gd name="T5" fmla="*/ 38 h 73"/>
                <a:gd name="T6" fmla="*/ 44 w 162"/>
                <a:gd name="T7" fmla="*/ 38 h 73"/>
                <a:gd name="T8" fmla="*/ 44 w 162"/>
                <a:gd name="T9" fmla="*/ 9 h 73"/>
                <a:gd name="T10" fmla="*/ 0 w 162"/>
                <a:gd name="T11" fmla="*/ 41 h 73"/>
                <a:gd name="T12" fmla="*/ 44 w 162"/>
                <a:gd name="T13" fmla="*/ 73 h 73"/>
                <a:gd name="T14" fmla="*/ 44 w 162"/>
                <a:gd name="T15" fmla="*/ 44 h 73"/>
                <a:gd name="T16" fmla="*/ 121 w 162"/>
                <a:gd name="T17" fmla="*/ 44 h 73"/>
                <a:gd name="T18" fmla="*/ 162 w 162"/>
                <a:gd name="T19" fmla="*/ 3 h 73"/>
                <a:gd name="T20" fmla="*/ 159 w 162"/>
                <a:gd name="T21" fmla="*/ 0 h 73"/>
                <a:gd name="T22" fmla="*/ 37 w 162"/>
                <a:gd name="T23" fmla="*/ 61 h 73"/>
                <a:gd name="T24" fmla="*/ 11 w 162"/>
                <a:gd name="T25" fmla="*/ 41 h 73"/>
                <a:gd name="T26" fmla="*/ 37 w 162"/>
                <a:gd name="T27" fmla="*/ 22 h 73"/>
                <a:gd name="T28" fmla="*/ 37 w 162"/>
                <a:gd name="T29" fmla="*/ 61 h 73"/>
                <a:gd name="T30" fmla="*/ 37 w 162"/>
                <a:gd name="T31" fmla="*/ 61 h 73"/>
                <a:gd name="T32" fmla="*/ 37 w 162"/>
                <a:gd name="T33" fmla="*/ 6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2" h="73">
                  <a:moveTo>
                    <a:pt x="159" y="0"/>
                  </a:moveTo>
                  <a:cubicBezTo>
                    <a:pt x="157" y="0"/>
                    <a:pt x="156" y="1"/>
                    <a:pt x="156" y="3"/>
                  </a:cubicBezTo>
                  <a:cubicBezTo>
                    <a:pt x="156" y="22"/>
                    <a:pt x="140" y="38"/>
                    <a:pt x="121" y="38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121" y="44"/>
                    <a:pt x="121" y="44"/>
                    <a:pt x="121" y="44"/>
                  </a:cubicBezTo>
                  <a:cubicBezTo>
                    <a:pt x="144" y="44"/>
                    <a:pt x="162" y="26"/>
                    <a:pt x="162" y="3"/>
                  </a:cubicBezTo>
                  <a:cubicBezTo>
                    <a:pt x="162" y="1"/>
                    <a:pt x="161" y="0"/>
                    <a:pt x="159" y="0"/>
                  </a:cubicBezTo>
                  <a:close/>
                  <a:moveTo>
                    <a:pt x="37" y="61"/>
                  </a:moveTo>
                  <a:cubicBezTo>
                    <a:pt x="11" y="41"/>
                    <a:pt x="11" y="41"/>
                    <a:pt x="11" y="41"/>
                  </a:cubicBezTo>
                  <a:cubicBezTo>
                    <a:pt x="37" y="22"/>
                    <a:pt x="37" y="22"/>
                    <a:pt x="37" y="22"/>
                  </a:cubicBezTo>
                  <a:lnTo>
                    <a:pt x="37" y="61"/>
                  </a:lnTo>
                  <a:close/>
                  <a:moveTo>
                    <a:pt x="37" y="61"/>
                  </a:moveTo>
                  <a:cubicBezTo>
                    <a:pt x="37" y="61"/>
                    <a:pt x="37" y="61"/>
                    <a:pt x="37" y="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CFA5CD4-8ACE-DCF5-9CC9-03E607D9F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248852" y="4029710"/>
            <a:ext cx="423860" cy="449263"/>
            <a:chOff x="7548563" y="5926138"/>
            <a:chExt cx="431799" cy="441325"/>
          </a:xfrm>
        </p:grpSpPr>
        <p:sp>
          <p:nvSpPr>
            <p:cNvPr id="39" name="Freeform 265">
              <a:extLst>
                <a:ext uri="{FF2B5EF4-FFF2-40B4-BE49-F238E27FC236}">
                  <a16:creationId xmlns:a16="http://schemas.microsoft.com/office/drawing/2014/main" id="{E0A2F183-85F3-D936-A341-D93911BCD2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12075" y="5926138"/>
              <a:ext cx="268287" cy="303213"/>
            </a:xfrm>
            <a:custGeom>
              <a:avLst/>
              <a:gdLst>
                <a:gd name="T0" fmla="*/ 94 w 105"/>
                <a:gd name="T1" fmla="*/ 15 h 119"/>
                <a:gd name="T2" fmla="*/ 40 w 105"/>
                <a:gd name="T3" fmla="*/ 15 h 119"/>
                <a:gd name="T4" fmla="*/ 11 w 105"/>
                <a:gd name="T5" fmla="*/ 44 h 119"/>
                <a:gd name="T6" fmla="*/ 11 w 105"/>
                <a:gd name="T7" fmla="*/ 48 h 119"/>
                <a:gd name="T8" fmla="*/ 15 w 105"/>
                <a:gd name="T9" fmla="*/ 48 h 119"/>
                <a:gd name="T10" fmla="*/ 45 w 105"/>
                <a:gd name="T11" fmla="*/ 19 h 119"/>
                <a:gd name="T12" fmla="*/ 67 w 105"/>
                <a:gd name="T13" fmla="*/ 10 h 119"/>
                <a:gd name="T14" fmla="*/ 90 w 105"/>
                <a:gd name="T15" fmla="*/ 19 h 119"/>
                <a:gd name="T16" fmla="*/ 99 w 105"/>
                <a:gd name="T17" fmla="*/ 42 h 119"/>
                <a:gd name="T18" fmla="*/ 90 w 105"/>
                <a:gd name="T19" fmla="*/ 64 h 119"/>
                <a:gd name="T20" fmla="*/ 51 w 105"/>
                <a:gd name="T21" fmla="*/ 103 h 119"/>
                <a:gd name="T22" fmla="*/ 6 w 105"/>
                <a:gd name="T23" fmla="*/ 103 h 119"/>
                <a:gd name="T24" fmla="*/ 2 w 105"/>
                <a:gd name="T25" fmla="*/ 103 h 119"/>
                <a:gd name="T26" fmla="*/ 2 w 105"/>
                <a:gd name="T27" fmla="*/ 107 h 119"/>
                <a:gd name="T28" fmla="*/ 29 w 105"/>
                <a:gd name="T29" fmla="*/ 119 h 119"/>
                <a:gd name="T30" fmla="*/ 56 w 105"/>
                <a:gd name="T31" fmla="*/ 107 h 119"/>
                <a:gd name="T32" fmla="*/ 94 w 105"/>
                <a:gd name="T33" fmla="*/ 69 h 119"/>
                <a:gd name="T34" fmla="*/ 105 w 105"/>
                <a:gd name="T35" fmla="*/ 42 h 119"/>
                <a:gd name="T36" fmla="*/ 94 w 105"/>
                <a:gd name="T37" fmla="*/ 15 h 119"/>
                <a:gd name="T38" fmla="*/ 94 w 105"/>
                <a:gd name="T39" fmla="*/ 15 h 119"/>
                <a:gd name="T40" fmla="*/ 94 w 105"/>
                <a:gd name="T41" fmla="*/ 1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5" h="119">
                  <a:moveTo>
                    <a:pt x="94" y="15"/>
                  </a:moveTo>
                  <a:cubicBezTo>
                    <a:pt x="79" y="0"/>
                    <a:pt x="55" y="0"/>
                    <a:pt x="40" y="15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9" y="45"/>
                    <a:pt x="9" y="47"/>
                    <a:pt x="11" y="48"/>
                  </a:cubicBezTo>
                  <a:cubicBezTo>
                    <a:pt x="12" y="50"/>
                    <a:pt x="14" y="50"/>
                    <a:pt x="15" y="48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51" y="13"/>
                    <a:pt x="59" y="10"/>
                    <a:pt x="67" y="10"/>
                  </a:cubicBezTo>
                  <a:cubicBezTo>
                    <a:pt x="76" y="10"/>
                    <a:pt x="84" y="13"/>
                    <a:pt x="90" y="19"/>
                  </a:cubicBezTo>
                  <a:cubicBezTo>
                    <a:pt x="96" y="25"/>
                    <a:pt x="99" y="33"/>
                    <a:pt x="99" y="42"/>
                  </a:cubicBezTo>
                  <a:cubicBezTo>
                    <a:pt x="99" y="50"/>
                    <a:pt x="96" y="58"/>
                    <a:pt x="90" y="64"/>
                  </a:cubicBezTo>
                  <a:cubicBezTo>
                    <a:pt x="51" y="103"/>
                    <a:pt x="51" y="103"/>
                    <a:pt x="51" y="103"/>
                  </a:cubicBezTo>
                  <a:cubicBezTo>
                    <a:pt x="39" y="115"/>
                    <a:pt x="19" y="115"/>
                    <a:pt x="6" y="103"/>
                  </a:cubicBezTo>
                  <a:cubicBezTo>
                    <a:pt x="5" y="102"/>
                    <a:pt x="3" y="102"/>
                    <a:pt x="2" y="103"/>
                  </a:cubicBezTo>
                  <a:cubicBezTo>
                    <a:pt x="0" y="104"/>
                    <a:pt x="0" y="106"/>
                    <a:pt x="2" y="107"/>
                  </a:cubicBezTo>
                  <a:cubicBezTo>
                    <a:pt x="9" y="115"/>
                    <a:pt x="19" y="119"/>
                    <a:pt x="29" y="119"/>
                  </a:cubicBezTo>
                  <a:cubicBezTo>
                    <a:pt x="39" y="119"/>
                    <a:pt x="48" y="115"/>
                    <a:pt x="56" y="107"/>
                  </a:cubicBezTo>
                  <a:cubicBezTo>
                    <a:pt x="94" y="69"/>
                    <a:pt x="94" y="69"/>
                    <a:pt x="94" y="69"/>
                  </a:cubicBezTo>
                  <a:cubicBezTo>
                    <a:pt x="102" y="62"/>
                    <a:pt x="105" y="52"/>
                    <a:pt x="105" y="42"/>
                  </a:cubicBezTo>
                  <a:cubicBezTo>
                    <a:pt x="105" y="31"/>
                    <a:pt x="102" y="22"/>
                    <a:pt x="94" y="15"/>
                  </a:cubicBezTo>
                  <a:close/>
                  <a:moveTo>
                    <a:pt x="94" y="15"/>
                  </a:moveTo>
                  <a:cubicBezTo>
                    <a:pt x="94" y="15"/>
                    <a:pt x="94" y="15"/>
                    <a:pt x="94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66">
              <a:extLst>
                <a:ext uri="{FF2B5EF4-FFF2-40B4-BE49-F238E27FC236}">
                  <a16:creationId xmlns:a16="http://schemas.microsoft.com/office/drawing/2014/main" id="{B8C14447-87A1-0E10-6075-2D3F2A1426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48563" y="6069013"/>
              <a:ext cx="263525" cy="298450"/>
            </a:xfrm>
            <a:custGeom>
              <a:avLst/>
              <a:gdLst>
                <a:gd name="T0" fmla="*/ 86 w 103"/>
                <a:gd name="T1" fmla="*/ 76 h 117"/>
                <a:gd name="T2" fmla="*/ 61 w 103"/>
                <a:gd name="T3" fmla="*/ 101 h 117"/>
                <a:gd name="T4" fmla="*/ 38 w 103"/>
                <a:gd name="T5" fmla="*/ 110 h 117"/>
                <a:gd name="T6" fmla="*/ 16 w 103"/>
                <a:gd name="T7" fmla="*/ 101 h 117"/>
                <a:gd name="T8" fmla="*/ 16 w 103"/>
                <a:gd name="T9" fmla="*/ 56 h 117"/>
                <a:gd name="T10" fmla="*/ 52 w 103"/>
                <a:gd name="T11" fmla="*/ 20 h 117"/>
                <a:gd name="T12" fmla="*/ 97 w 103"/>
                <a:gd name="T13" fmla="*/ 20 h 117"/>
                <a:gd name="T14" fmla="*/ 102 w 103"/>
                <a:gd name="T15" fmla="*/ 20 h 117"/>
                <a:gd name="T16" fmla="*/ 102 w 103"/>
                <a:gd name="T17" fmla="*/ 15 h 117"/>
                <a:gd name="T18" fmla="*/ 47 w 103"/>
                <a:gd name="T19" fmla="*/ 15 h 117"/>
                <a:gd name="T20" fmla="*/ 11 w 103"/>
                <a:gd name="T21" fmla="*/ 51 h 117"/>
                <a:gd name="T22" fmla="*/ 0 w 103"/>
                <a:gd name="T23" fmla="*/ 78 h 117"/>
                <a:gd name="T24" fmla="*/ 11 w 103"/>
                <a:gd name="T25" fmla="*/ 106 h 117"/>
                <a:gd name="T26" fmla="*/ 38 w 103"/>
                <a:gd name="T27" fmla="*/ 117 h 117"/>
                <a:gd name="T28" fmla="*/ 65 w 103"/>
                <a:gd name="T29" fmla="*/ 106 h 117"/>
                <a:gd name="T30" fmla="*/ 90 w 103"/>
                <a:gd name="T31" fmla="*/ 81 h 117"/>
                <a:gd name="T32" fmla="*/ 90 w 103"/>
                <a:gd name="T33" fmla="*/ 76 h 117"/>
                <a:gd name="T34" fmla="*/ 86 w 103"/>
                <a:gd name="T35" fmla="*/ 76 h 117"/>
                <a:gd name="T36" fmla="*/ 86 w 103"/>
                <a:gd name="T37" fmla="*/ 76 h 117"/>
                <a:gd name="T38" fmla="*/ 86 w 103"/>
                <a:gd name="T39" fmla="*/ 7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3" h="117">
                  <a:moveTo>
                    <a:pt x="86" y="76"/>
                  </a:moveTo>
                  <a:cubicBezTo>
                    <a:pt x="61" y="101"/>
                    <a:pt x="61" y="101"/>
                    <a:pt x="61" y="101"/>
                  </a:cubicBezTo>
                  <a:cubicBezTo>
                    <a:pt x="55" y="107"/>
                    <a:pt x="47" y="110"/>
                    <a:pt x="38" y="110"/>
                  </a:cubicBezTo>
                  <a:cubicBezTo>
                    <a:pt x="30" y="110"/>
                    <a:pt x="22" y="107"/>
                    <a:pt x="16" y="101"/>
                  </a:cubicBezTo>
                  <a:cubicBezTo>
                    <a:pt x="3" y="89"/>
                    <a:pt x="3" y="68"/>
                    <a:pt x="16" y="56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64" y="7"/>
                    <a:pt x="85" y="7"/>
                    <a:pt x="97" y="20"/>
                  </a:cubicBezTo>
                  <a:cubicBezTo>
                    <a:pt x="98" y="21"/>
                    <a:pt x="100" y="21"/>
                    <a:pt x="102" y="20"/>
                  </a:cubicBezTo>
                  <a:cubicBezTo>
                    <a:pt x="103" y="18"/>
                    <a:pt x="103" y="16"/>
                    <a:pt x="102" y="15"/>
                  </a:cubicBezTo>
                  <a:cubicBezTo>
                    <a:pt x="87" y="0"/>
                    <a:pt x="62" y="0"/>
                    <a:pt x="47" y="15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4" y="59"/>
                    <a:pt x="0" y="68"/>
                    <a:pt x="0" y="78"/>
                  </a:cubicBezTo>
                  <a:cubicBezTo>
                    <a:pt x="0" y="89"/>
                    <a:pt x="4" y="98"/>
                    <a:pt x="11" y="106"/>
                  </a:cubicBezTo>
                  <a:cubicBezTo>
                    <a:pt x="18" y="113"/>
                    <a:pt x="28" y="117"/>
                    <a:pt x="38" y="117"/>
                  </a:cubicBezTo>
                  <a:cubicBezTo>
                    <a:pt x="49" y="117"/>
                    <a:pt x="58" y="113"/>
                    <a:pt x="65" y="106"/>
                  </a:cubicBezTo>
                  <a:cubicBezTo>
                    <a:pt x="90" y="81"/>
                    <a:pt x="90" y="81"/>
                    <a:pt x="90" y="81"/>
                  </a:cubicBezTo>
                  <a:cubicBezTo>
                    <a:pt x="92" y="79"/>
                    <a:pt x="92" y="77"/>
                    <a:pt x="90" y="76"/>
                  </a:cubicBezTo>
                  <a:cubicBezTo>
                    <a:pt x="89" y="75"/>
                    <a:pt x="87" y="75"/>
                    <a:pt x="86" y="76"/>
                  </a:cubicBezTo>
                  <a:close/>
                  <a:moveTo>
                    <a:pt x="86" y="76"/>
                  </a:moveTo>
                  <a:cubicBezTo>
                    <a:pt x="86" y="76"/>
                    <a:pt x="86" y="76"/>
                    <a:pt x="86" y="7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1" name="Freeform 26">
            <a:extLst>
              <a:ext uri="{FF2B5EF4-FFF2-40B4-BE49-F238E27FC236}">
                <a16:creationId xmlns:a16="http://schemas.microsoft.com/office/drawing/2014/main" id="{478B955D-CDD5-EFB2-65FA-AB11B42E0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8303072" y="2535032"/>
            <a:ext cx="473075" cy="473075"/>
          </a:xfrm>
          <a:custGeom>
            <a:avLst/>
            <a:gdLst>
              <a:gd name="T0" fmla="*/ 164 w 192"/>
              <a:gd name="T1" fmla="*/ 28 h 192"/>
              <a:gd name="T2" fmla="*/ 65 w 192"/>
              <a:gd name="T3" fmla="*/ 22 h 192"/>
              <a:gd name="T4" fmla="*/ 0 w 192"/>
              <a:gd name="T5" fmla="*/ 96 h 192"/>
              <a:gd name="T6" fmla="*/ 51 w 192"/>
              <a:gd name="T7" fmla="*/ 173 h 192"/>
              <a:gd name="T8" fmla="*/ 127 w 192"/>
              <a:gd name="T9" fmla="*/ 170 h 192"/>
              <a:gd name="T10" fmla="*/ 170 w 192"/>
              <a:gd name="T11" fmla="*/ 127 h 192"/>
              <a:gd name="T12" fmla="*/ 26 w 192"/>
              <a:gd name="T13" fmla="*/ 71 h 192"/>
              <a:gd name="T14" fmla="*/ 28 w 192"/>
              <a:gd name="T15" fmla="*/ 119 h 192"/>
              <a:gd name="T16" fmla="*/ 60 w 192"/>
              <a:gd name="T17" fmla="*/ 96 h 192"/>
              <a:gd name="T18" fmla="*/ 60 w 192"/>
              <a:gd name="T19" fmla="*/ 96 h 192"/>
              <a:gd name="T20" fmla="*/ 34 w 192"/>
              <a:gd name="T21" fmla="*/ 122 h 192"/>
              <a:gd name="T22" fmla="*/ 55 w 192"/>
              <a:gd name="T23" fmla="*/ 91 h 192"/>
              <a:gd name="T24" fmla="*/ 64 w 192"/>
              <a:gd name="T25" fmla="*/ 83 h 192"/>
              <a:gd name="T26" fmla="*/ 29 w 192"/>
              <a:gd name="T27" fmla="*/ 128 h 192"/>
              <a:gd name="T28" fmla="*/ 64 w 192"/>
              <a:gd name="T29" fmla="*/ 160 h 192"/>
              <a:gd name="T30" fmla="*/ 64 w 192"/>
              <a:gd name="T31" fmla="*/ 32 h 192"/>
              <a:gd name="T32" fmla="*/ 29 w 192"/>
              <a:gd name="T33" fmla="*/ 64 h 192"/>
              <a:gd name="T34" fmla="*/ 64 w 192"/>
              <a:gd name="T35" fmla="*/ 29 h 192"/>
              <a:gd name="T36" fmla="*/ 121 w 192"/>
              <a:gd name="T37" fmla="*/ 26 h 192"/>
              <a:gd name="T38" fmla="*/ 73 w 192"/>
              <a:gd name="T39" fmla="*/ 28 h 192"/>
              <a:gd name="T40" fmla="*/ 100 w 192"/>
              <a:gd name="T41" fmla="*/ 64 h 192"/>
              <a:gd name="T42" fmla="*/ 100 w 192"/>
              <a:gd name="T43" fmla="*/ 64 h 192"/>
              <a:gd name="T44" fmla="*/ 83 w 192"/>
              <a:gd name="T45" fmla="*/ 64 h 192"/>
              <a:gd name="T46" fmla="*/ 70 w 192"/>
              <a:gd name="T47" fmla="*/ 70 h 192"/>
              <a:gd name="T48" fmla="*/ 70 w 192"/>
              <a:gd name="T49" fmla="*/ 70 h 192"/>
              <a:gd name="T50" fmla="*/ 70 w 192"/>
              <a:gd name="T51" fmla="*/ 122 h 192"/>
              <a:gd name="T52" fmla="*/ 83 w 192"/>
              <a:gd name="T53" fmla="*/ 128 h 192"/>
              <a:gd name="T54" fmla="*/ 70 w 192"/>
              <a:gd name="T55" fmla="*/ 128 h 192"/>
              <a:gd name="T56" fmla="*/ 73 w 192"/>
              <a:gd name="T57" fmla="*/ 164 h 192"/>
              <a:gd name="T58" fmla="*/ 121 w 192"/>
              <a:gd name="T59" fmla="*/ 166 h 192"/>
              <a:gd name="T60" fmla="*/ 100 w 192"/>
              <a:gd name="T61" fmla="*/ 128 h 192"/>
              <a:gd name="T62" fmla="*/ 122 w 192"/>
              <a:gd name="T63" fmla="*/ 158 h 192"/>
              <a:gd name="T64" fmla="*/ 122 w 192"/>
              <a:gd name="T65" fmla="*/ 128 h 192"/>
              <a:gd name="T66" fmla="*/ 116 w 192"/>
              <a:gd name="T67" fmla="*/ 122 h 192"/>
              <a:gd name="T68" fmla="*/ 122 w 192"/>
              <a:gd name="T69" fmla="*/ 107 h 192"/>
              <a:gd name="T70" fmla="*/ 70 w 192"/>
              <a:gd name="T71" fmla="*/ 107 h 192"/>
              <a:gd name="T72" fmla="*/ 107 w 192"/>
              <a:gd name="T73" fmla="*/ 70 h 192"/>
              <a:gd name="T74" fmla="*/ 122 w 192"/>
              <a:gd name="T75" fmla="*/ 76 h 192"/>
              <a:gd name="T76" fmla="*/ 122 w 192"/>
              <a:gd name="T77" fmla="*/ 76 h 192"/>
              <a:gd name="T78" fmla="*/ 101 w 192"/>
              <a:gd name="T79" fmla="*/ 55 h 192"/>
              <a:gd name="T80" fmla="*/ 141 w 192"/>
              <a:gd name="T81" fmla="*/ 25 h 192"/>
              <a:gd name="T82" fmla="*/ 160 w 192"/>
              <a:gd name="T83" fmla="*/ 64 h 192"/>
              <a:gd name="T84" fmla="*/ 128 w 192"/>
              <a:gd name="T85" fmla="*/ 29 h 192"/>
              <a:gd name="T86" fmla="*/ 158 w 192"/>
              <a:gd name="T87" fmla="*/ 122 h 192"/>
              <a:gd name="T88" fmla="*/ 137 w 192"/>
              <a:gd name="T89" fmla="*/ 101 h 192"/>
              <a:gd name="T90" fmla="*/ 132 w 192"/>
              <a:gd name="T91" fmla="*/ 96 h 192"/>
              <a:gd name="T92" fmla="*/ 128 w 192"/>
              <a:gd name="T93" fmla="*/ 70 h 192"/>
              <a:gd name="T94" fmla="*/ 128 w 192"/>
              <a:gd name="T95" fmla="*/ 83 h 192"/>
              <a:gd name="T96" fmla="*/ 128 w 192"/>
              <a:gd name="T97" fmla="*/ 160 h 192"/>
              <a:gd name="T98" fmla="*/ 163 w 192"/>
              <a:gd name="T99" fmla="*/ 128 h 192"/>
              <a:gd name="T100" fmla="*/ 164 w 192"/>
              <a:gd name="T101" fmla="*/ 119 h 192"/>
              <a:gd name="T102" fmla="*/ 166 w 192"/>
              <a:gd name="T103" fmla="*/ 71 h 192"/>
              <a:gd name="T104" fmla="*/ 166 w 192"/>
              <a:gd name="T105" fmla="*/ 121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92" h="192">
                <a:moveTo>
                  <a:pt x="192" y="96"/>
                </a:moveTo>
                <a:cubicBezTo>
                  <a:pt x="192" y="82"/>
                  <a:pt x="183" y="70"/>
                  <a:pt x="170" y="65"/>
                </a:cubicBezTo>
                <a:cubicBezTo>
                  <a:pt x="176" y="53"/>
                  <a:pt x="174" y="38"/>
                  <a:pt x="164" y="28"/>
                </a:cubicBezTo>
                <a:cubicBezTo>
                  <a:pt x="154" y="18"/>
                  <a:pt x="139" y="16"/>
                  <a:pt x="127" y="22"/>
                </a:cubicBezTo>
                <a:cubicBezTo>
                  <a:pt x="122" y="9"/>
                  <a:pt x="110" y="0"/>
                  <a:pt x="96" y="0"/>
                </a:cubicBezTo>
                <a:cubicBezTo>
                  <a:pt x="82" y="0"/>
                  <a:pt x="70" y="9"/>
                  <a:pt x="65" y="22"/>
                </a:cubicBezTo>
                <a:cubicBezTo>
                  <a:pt x="53" y="16"/>
                  <a:pt x="38" y="18"/>
                  <a:pt x="28" y="28"/>
                </a:cubicBezTo>
                <a:cubicBezTo>
                  <a:pt x="18" y="38"/>
                  <a:pt x="16" y="53"/>
                  <a:pt x="22" y="65"/>
                </a:cubicBezTo>
                <a:cubicBezTo>
                  <a:pt x="9" y="70"/>
                  <a:pt x="0" y="82"/>
                  <a:pt x="0" y="96"/>
                </a:cubicBezTo>
                <a:cubicBezTo>
                  <a:pt x="0" y="110"/>
                  <a:pt x="9" y="122"/>
                  <a:pt x="22" y="127"/>
                </a:cubicBezTo>
                <a:cubicBezTo>
                  <a:pt x="16" y="139"/>
                  <a:pt x="18" y="154"/>
                  <a:pt x="28" y="164"/>
                </a:cubicBezTo>
                <a:cubicBezTo>
                  <a:pt x="34" y="170"/>
                  <a:pt x="43" y="173"/>
                  <a:pt x="51" y="173"/>
                </a:cubicBezTo>
                <a:cubicBezTo>
                  <a:pt x="56" y="173"/>
                  <a:pt x="61" y="172"/>
                  <a:pt x="65" y="170"/>
                </a:cubicBezTo>
                <a:cubicBezTo>
                  <a:pt x="70" y="183"/>
                  <a:pt x="82" y="192"/>
                  <a:pt x="96" y="192"/>
                </a:cubicBezTo>
                <a:cubicBezTo>
                  <a:pt x="110" y="192"/>
                  <a:pt x="122" y="183"/>
                  <a:pt x="127" y="170"/>
                </a:cubicBezTo>
                <a:cubicBezTo>
                  <a:pt x="131" y="172"/>
                  <a:pt x="136" y="173"/>
                  <a:pt x="141" y="173"/>
                </a:cubicBezTo>
                <a:cubicBezTo>
                  <a:pt x="149" y="173"/>
                  <a:pt x="158" y="170"/>
                  <a:pt x="164" y="164"/>
                </a:cubicBezTo>
                <a:cubicBezTo>
                  <a:pt x="174" y="154"/>
                  <a:pt x="176" y="139"/>
                  <a:pt x="170" y="127"/>
                </a:cubicBezTo>
                <a:cubicBezTo>
                  <a:pt x="183" y="122"/>
                  <a:pt x="192" y="110"/>
                  <a:pt x="192" y="96"/>
                </a:cubicBezTo>
                <a:close/>
                <a:moveTo>
                  <a:pt x="6" y="96"/>
                </a:moveTo>
                <a:cubicBezTo>
                  <a:pt x="6" y="84"/>
                  <a:pt x="15" y="74"/>
                  <a:pt x="26" y="71"/>
                </a:cubicBezTo>
                <a:cubicBezTo>
                  <a:pt x="27" y="72"/>
                  <a:pt x="27" y="73"/>
                  <a:pt x="28" y="73"/>
                </a:cubicBezTo>
                <a:cubicBezTo>
                  <a:pt x="51" y="96"/>
                  <a:pt x="51" y="96"/>
                  <a:pt x="51" y="96"/>
                </a:cubicBezTo>
                <a:cubicBezTo>
                  <a:pt x="28" y="119"/>
                  <a:pt x="28" y="119"/>
                  <a:pt x="28" y="119"/>
                </a:cubicBezTo>
                <a:cubicBezTo>
                  <a:pt x="27" y="119"/>
                  <a:pt x="27" y="120"/>
                  <a:pt x="26" y="121"/>
                </a:cubicBezTo>
                <a:cubicBezTo>
                  <a:pt x="15" y="118"/>
                  <a:pt x="6" y="108"/>
                  <a:pt x="6" y="96"/>
                </a:cubicBezTo>
                <a:close/>
                <a:moveTo>
                  <a:pt x="60" y="96"/>
                </a:moveTo>
                <a:cubicBezTo>
                  <a:pt x="64" y="92"/>
                  <a:pt x="64" y="92"/>
                  <a:pt x="64" y="92"/>
                </a:cubicBezTo>
                <a:cubicBezTo>
                  <a:pt x="64" y="100"/>
                  <a:pt x="64" y="100"/>
                  <a:pt x="64" y="100"/>
                </a:cubicBezTo>
                <a:lnTo>
                  <a:pt x="60" y="96"/>
                </a:lnTo>
                <a:close/>
                <a:moveTo>
                  <a:pt x="64" y="109"/>
                </a:moveTo>
                <a:cubicBezTo>
                  <a:pt x="64" y="122"/>
                  <a:pt x="64" y="122"/>
                  <a:pt x="64" y="122"/>
                </a:cubicBezTo>
                <a:cubicBezTo>
                  <a:pt x="34" y="122"/>
                  <a:pt x="34" y="122"/>
                  <a:pt x="34" y="122"/>
                </a:cubicBezTo>
                <a:cubicBezTo>
                  <a:pt x="55" y="101"/>
                  <a:pt x="55" y="101"/>
                  <a:pt x="55" y="101"/>
                </a:cubicBezTo>
                <a:lnTo>
                  <a:pt x="64" y="109"/>
                </a:lnTo>
                <a:close/>
                <a:moveTo>
                  <a:pt x="55" y="91"/>
                </a:moveTo>
                <a:cubicBezTo>
                  <a:pt x="34" y="70"/>
                  <a:pt x="34" y="70"/>
                  <a:pt x="34" y="70"/>
                </a:cubicBezTo>
                <a:cubicBezTo>
                  <a:pt x="64" y="70"/>
                  <a:pt x="64" y="70"/>
                  <a:pt x="64" y="70"/>
                </a:cubicBezTo>
                <a:cubicBezTo>
                  <a:pt x="64" y="83"/>
                  <a:pt x="64" y="83"/>
                  <a:pt x="64" y="83"/>
                </a:cubicBezTo>
                <a:lnTo>
                  <a:pt x="55" y="91"/>
                </a:lnTo>
                <a:close/>
                <a:moveTo>
                  <a:pt x="33" y="159"/>
                </a:moveTo>
                <a:cubicBezTo>
                  <a:pt x="24" y="151"/>
                  <a:pt x="23" y="138"/>
                  <a:pt x="29" y="128"/>
                </a:cubicBezTo>
                <a:cubicBezTo>
                  <a:pt x="30" y="128"/>
                  <a:pt x="31" y="128"/>
                  <a:pt x="32" y="128"/>
                </a:cubicBezTo>
                <a:cubicBezTo>
                  <a:pt x="64" y="128"/>
                  <a:pt x="64" y="128"/>
                  <a:pt x="64" y="128"/>
                </a:cubicBezTo>
                <a:cubicBezTo>
                  <a:pt x="64" y="160"/>
                  <a:pt x="64" y="160"/>
                  <a:pt x="64" y="160"/>
                </a:cubicBezTo>
                <a:cubicBezTo>
                  <a:pt x="64" y="161"/>
                  <a:pt x="64" y="162"/>
                  <a:pt x="64" y="163"/>
                </a:cubicBezTo>
                <a:cubicBezTo>
                  <a:pt x="54" y="169"/>
                  <a:pt x="41" y="168"/>
                  <a:pt x="33" y="159"/>
                </a:cubicBezTo>
                <a:close/>
                <a:moveTo>
                  <a:pt x="64" y="32"/>
                </a:moveTo>
                <a:cubicBezTo>
                  <a:pt x="64" y="64"/>
                  <a:pt x="64" y="64"/>
                  <a:pt x="64" y="64"/>
                </a:cubicBezTo>
                <a:cubicBezTo>
                  <a:pt x="32" y="64"/>
                  <a:pt x="32" y="64"/>
                  <a:pt x="32" y="64"/>
                </a:cubicBezTo>
                <a:cubicBezTo>
                  <a:pt x="31" y="64"/>
                  <a:pt x="30" y="64"/>
                  <a:pt x="29" y="64"/>
                </a:cubicBezTo>
                <a:cubicBezTo>
                  <a:pt x="23" y="54"/>
                  <a:pt x="24" y="41"/>
                  <a:pt x="33" y="33"/>
                </a:cubicBezTo>
                <a:cubicBezTo>
                  <a:pt x="38" y="28"/>
                  <a:pt x="44" y="25"/>
                  <a:pt x="51" y="25"/>
                </a:cubicBezTo>
                <a:cubicBezTo>
                  <a:pt x="55" y="25"/>
                  <a:pt x="60" y="26"/>
                  <a:pt x="64" y="29"/>
                </a:cubicBezTo>
                <a:cubicBezTo>
                  <a:pt x="64" y="30"/>
                  <a:pt x="64" y="31"/>
                  <a:pt x="64" y="32"/>
                </a:cubicBezTo>
                <a:close/>
                <a:moveTo>
                  <a:pt x="96" y="6"/>
                </a:moveTo>
                <a:cubicBezTo>
                  <a:pt x="108" y="6"/>
                  <a:pt x="118" y="15"/>
                  <a:pt x="121" y="26"/>
                </a:cubicBezTo>
                <a:cubicBezTo>
                  <a:pt x="120" y="27"/>
                  <a:pt x="119" y="27"/>
                  <a:pt x="119" y="28"/>
                </a:cubicBezTo>
                <a:cubicBezTo>
                  <a:pt x="96" y="51"/>
                  <a:pt x="96" y="51"/>
                  <a:pt x="96" y="51"/>
                </a:cubicBezTo>
                <a:cubicBezTo>
                  <a:pt x="73" y="28"/>
                  <a:pt x="73" y="28"/>
                  <a:pt x="73" y="28"/>
                </a:cubicBezTo>
                <a:cubicBezTo>
                  <a:pt x="73" y="27"/>
                  <a:pt x="72" y="27"/>
                  <a:pt x="71" y="26"/>
                </a:cubicBezTo>
                <a:cubicBezTo>
                  <a:pt x="74" y="15"/>
                  <a:pt x="84" y="6"/>
                  <a:pt x="96" y="6"/>
                </a:cubicBezTo>
                <a:close/>
                <a:moveTo>
                  <a:pt x="100" y="64"/>
                </a:moveTo>
                <a:cubicBezTo>
                  <a:pt x="92" y="64"/>
                  <a:pt x="92" y="64"/>
                  <a:pt x="92" y="64"/>
                </a:cubicBezTo>
                <a:cubicBezTo>
                  <a:pt x="96" y="60"/>
                  <a:pt x="96" y="60"/>
                  <a:pt x="96" y="60"/>
                </a:cubicBezTo>
                <a:lnTo>
                  <a:pt x="100" y="64"/>
                </a:lnTo>
                <a:close/>
                <a:moveTo>
                  <a:pt x="70" y="34"/>
                </a:moveTo>
                <a:cubicBezTo>
                  <a:pt x="91" y="55"/>
                  <a:pt x="91" y="55"/>
                  <a:pt x="91" y="55"/>
                </a:cubicBezTo>
                <a:cubicBezTo>
                  <a:pt x="83" y="64"/>
                  <a:pt x="83" y="64"/>
                  <a:pt x="83" y="64"/>
                </a:cubicBezTo>
                <a:cubicBezTo>
                  <a:pt x="70" y="64"/>
                  <a:pt x="70" y="64"/>
                  <a:pt x="70" y="64"/>
                </a:cubicBezTo>
                <a:lnTo>
                  <a:pt x="70" y="34"/>
                </a:lnTo>
                <a:close/>
                <a:moveTo>
                  <a:pt x="70" y="70"/>
                </a:moveTo>
                <a:cubicBezTo>
                  <a:pt x="76" y="70"/>
                  <a:pt x="76" y="70"/>
                  <a:pt x="76" y="70"/>
                </a:cubicBezTo>
                <a:cubicBezTo>
                  <a:pt x="70" y="76"/>
                  <a:pt x="70" y="76"/>
                  <a:pt x="70" y="76"/>
                </a:cubicBezTo>
                <a:lnTo>
                  <a:pt x="70" y="70"/>
                </a:lnTo>
                <a:close/>
                <a:moveTo>
                  <a:pt x="70" y="116"/>
                </a:moveTo>
                <a:cubicBezTo>
                  <a:pt x="76" y="122"/>
                  <a:pt x="76" y="122"/>
                  <a:pt x="76" y="122"/>
                </a:cubicBezTo>
                <a:cubicBezTo>
                  <a:pt x="70" y="122"/>
                  <a:pt x="70" y="122"/>
                  <a:pt x="70" y="122"/>
                </a:cubicBezTo>
                <a:lnTo>
                  <a:pt x="70" y="116"/>
                </a:lnTo>
                <a:close/>
                <a:moveTo>
                  <a:pt x="70" y="128"/>
                </a:moveTo>
                <a:cubicBezTo>
                  <a:pt x="83" y="128"/>
                  <a:pt x="83" y="128"/>
                  <a:pt x="83" y="128"/>
                </a:cubicBezTo>
                <a:cubicBezTo>
                  <a:pt x="91" y="137"/>
                  <a:pt x="91" y="137"/>
                  <a:pt x="91" y="137"/>
                </a:cubicBezTo>
                <a:cubicBezTo>
                  <a:pt x="70" y="158"/>
                  <a:pt x="70" y="158"/>
                  <a:pt x="70" y="158"/>
                </a:cubicBezTo>
                <a:lnTo>
                  <a:pt x="70" y="128"/>
                </a:lnTo>
                <a:close/>
                <a:moveTo>
                  <a:pt x="96" y="186"/>
                </a:moveTo>
                <a:cubicBezTo>
                  <a:pt x="84" y="186"/>
                  <a:pt x="74" y="177"/>
                  <a:pt x="71" y="166"/>
                </a:cubicBezTo>
                <a:cubicBezTo>
                  <a:pt x="72" y="165"/>
                  <a:pt x="73" y="165"/>
                  <a:pt x="73" y="164"/>
                </a:cubicBezTo>
                <a:cubicBezTo>
                  <a:pt x="96" y="141"/>
                  <a:pt x="96" y="141"/>
                  <a:pt x="96" y="141"/>
                </a:cubicBezTo>
                <a:cubicBezTo>
                  <a:pt x="119" y="164"/>
                  <a:pt x="119" y="164"/>
                  <a:pt x="119" y="164"/>
                </a:cubicBezTo>
                <a:cubicBezTo>
                  <a:pt x="119" y="165"/>
                  <a:pt x="120" y="165"/>
                  <a:pt x="121" y="166"/>
                </a:cubicBezTo>
                <a:cubicBezTo>
                  <a:pt x="118" y="177"/>
                  <a:pt x="108" y="186"/>
                  <a:pt x="96" y="186"/>
                </a:cubicBezTo>
                <a:close/>
                <a:moveTo>
                  <a:pt x="92" y="128"/>
                </a:moveTo>
                <a:cubicBezTo>
                  <a:pt x="100" y="128"/>
                  <a:pt x="100" y="128"/>
                  <a:pt x="100" y="128"/>
                </a:cubicBezTo>
                <a:cubicBezTo>
                  <a:pt x="96" y="132"/>
                  <a:pt x="96" y="132"/>
                  <a:pt x="96" y="132"/>
                </a:cubicBezTo>
                <a:lnTo>
                  <a:pt x="92" y="128"/>
                </a:lnTo>
                <a:close/>
                <a:moveTo>
                  <a:pt x="122" y="158"/>
                </a:moveTo>
                <a:cubicBezTo>
                  <a:pt x="101" y="137"/>
                  <a:pt x="101" y="137"/>
                  <a:pt x="101" y="137"/>
                </a:cubicBezTo>
                <a:cubicBezTo>
                  <a:pt x="109" y="128"/>
                  <a:pt x="109" y="128"/>
                  <a:pt x="109" y="128"/>
                </a:cubicBezTo>
                <a:cubicBezTo>
                  <a:pt x="122" y="128"/>
                  <a:pt x="122" y="128"/>
                  <a:pt x="122" y="128"/>
                </a:cubicBezTo>
                <a:lnTo>
                  <a:pt x="122" y="158"/>
                </a:lnTo>
                <a:close/>
                <a:moveTo>
                  <a:pt x="122" y="122"/>
                </a:moveTo>
                <a:cubicBezTo>
                  <a:pt x="116" y="122"/>
                  <a:pt x="116" y="122"/>
                  <a:pt x="116" y="122"/>
                </a:cubicBezTo>
                <a:cubicBezTo>
                  <a:pt x="122" y="116"/>
                  <a:pt x="122" y="116"/>
                  <a:pt x="122" y="116"/>
                </a:cubicBezTo>
                <a:lnTo>
                  <a:pt x="122" y="122"/>
                </a:lnTo>
                <a:close/>
                <a:moveTo>
                  <a:pt x="122" y="107"/>
                </a:moveTo>
                <a:cubicBezTo>
                  <a:pt x="107" y="122"/>
                  <a:pt x="107" y="122"/>
                  <a:pt x="107" y="122"/>
                </a:cubicBezTo>
                <a:cubicBezTo>
                  <a:pt x="85" y="122"/>
                  <a:pt x="85" y="122"/>
                  <a:pt x="85" y="122"/>
                </a:cubicBezTo>
                <a:cubicBezTo>
                  <a:pt x="70" y="107"/>
                  <a:pt x="70" y="107"/>
                  <a:pt x="70" y="107"/>
                </a:cubicBezTo>
                <a:cubicBezTo>
                  <a:pt x="70" y="85"/>
                  <a:pt x="70" y="85"/>
                  <a:pt x="70" y="85"/>
                </a:cubicBezTo>
                <a:cubicBezTo>
                  <a:pt x="85" y="70"/>
                  <a:pt x="85" y="70"/>
                  <a:pt x="85" y="70"/>
                </a:cubicBezTo>
                <a:cubicBezTo>
                  <a:pt x="107" y="70"/>
                  <a:pt x="107" y="70"/>
                  <a:pt x="107" y="70"/>
                </a:cubicBezTo>
                <a:cubicBezTo>
                  <a:pt x="122" y="85"/>
                  <a:pt x="122" y="85"/>
                  <a:pt x="122" y="85"/>
                </a:cubicBezTo>
                <a:lnTo>
                  <a:pt x="122" y="107"/>
                </a:lnTo>
                <a:close/>
                <a:moveTo>
                  <a:pt x="122" y="76"/>
                </a:moveTo>
                <a:cubicBezTo>
                  <a:pt x="116" y="70"/>
                  <a:pt x="116" y="70"/>
                  <a:pt x="116" y="70"/>
                </a:cubicBezTo>
                <a:cubicBezTo>
                  <a:pt x="122" y="70"/>
                  <a:pt x="122" y="70"/>
                  <a:pt x="122" y="70"/>
                </a:cubicBezTo>
                <a:lnTo>
                  <a:pt x="122" y="76"/>
                </a:lnTo>
                <a:close/>
                <a:moveTo>
                  <a:pt x="122" y="64"/>
                </a:moveTo>
                <a:cubicBezTo>
                  <a:pt x="109" y="64"/>
                  <a:pt x="109" y="64"/>
                  <a:pt x="109" y="64"/>
                </a:cubicBezTo>
                <a:cubicBezTo>
                  <a:pt x="101" y="55"/>
                  <a:pt x="101" y="55"/>
                  <a:pt x="101" y="55"/>
                </a:cubicBezTo>
                <a:cubicBezTo>
                  <a:pt x="122" y="34"/>
                  <a:pt x="122" y="34"/>
                  <a:pt x="122" y="34"/>
                </a:cubicBezTo>
                <a:lnTo>
                  <a:pt x="122" y="64"/>
                </a:lnTo>
                <a:close/>
                <a:moveTo>
                  <a:pt x="141" y="25"/>
                </a:moveTo>
                <a:cubicBezTo>
                  <a:pt x="148" y="25"/>
                  <a:pt x="154" y="28"/>
                  <a:pt x="159" y="33"/>
                </a:cubicBezTo>
                <a:cubicBezTo>
                  <a:pt x="168" y="41"/>
                  <a:pt x="169" y="54"/>
                  <a:pt x="163" y="64"/>
                </a:cubicBezTo>
                <a:cubicBezTo>
                  <a:pt x="162" y="64"/>
                  <a:pt x="161" y="64"/>
                  <a:pt x="160" y="64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8" y="32"/>
                  <a:pt x="128" y="32"/>
                  <a:pt x="128" y="32"/>
                </a:cubicBezTo>
                <a:cubicBezTo>
                  <a:pt x="128" y="31"/>
                  <a:pt x="128" y="30"/>
                  <a:pt x="128" y="29"/>
                </a:cubicBezTo>
                <a:cubicBezTo>
                  <a:pt x="132" y="26"/>
                  <a:pt x="137" y="25"/>
                  <a:pt x="141" y="25"/>
                </a:cubicBezTo>
                <a:close/>
                <a:moveTo>
                  <a:pt x="137" y="101"/>
                </a:moveTo>
                <a:cubicBezTo>
                  <a:pt x="158" y="122"/>
                  <a:pt x="158" y="122"/>
                  <a:pt x="158" y="122"/>
                </a:cubicBezTo>
                <a:cubicBezTo>
                  <a:pt x="128" y="122"/>
                  <a:pt x="128" y="122"/>
                  <a:pt x="128" y="122"/>
                </a:cubicBezTo>
                <a:cubicBezTo>
                  <a:pt x="128" y="109"/>
                  <a:pt x="128" y="109"/>
                  <a:pt x="128" y="109"/>
                </a:cubicBezTo>
                <a:lnTo>
                  <a:pt x="137" y="101"/>
                </a:lnTo>
                <a:close/>
                <a:moveTo>
                  <a:pt x="128" y="100"/>
                </a:moveTo>
                <a:cubicBezTo>
                  <a:pt x="128" y="92"/>
                  <a:pt x="128" y="92"/>
                  <a:pt x="128" y="92"/>
                </a:cubicBezTo>
                <a:cubicBezTo>
                  <a:pt x="132" y="96"/>
                  <a:pt x="132" y="96"/>
                  <a:pt x="132" y="96"/>
                </a:cubicBezTo>
                <a:lnTo>
                  <a:pt x="128" y="100"/>
                </a:lnTo>
                <a:close/>
                <a:moveTo>
                  <a:pt x="128" y="83"/>
                </a:moveTo>
                <a:cubicBezTo>
                  <a:pt x="128" y="70"/>
                  <a:pt x="128" y="70"/>
                  <a:pt x="128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37" y="91"/>
                  <a:pt x="137" y="91"/>
                  <a:pt x="137" y="91"/>
                </a:cubicBezTo>
                <a:lnTo>
                  <a:pt x="128" y="83"/>
                </a:lnTo>
                <a:close/>
                <a:moveTo>
                  <a:pt x="159" y="159"/>
                </a:moveTo>
                <a:cubicBezTo>
                  <a:pt x="151" y="168"/>
                  <a:pt x="138" y="169"/>
                  <a:pt x="128" y="163"/>
                </a:cubicBezTo>
                <a:cubicBezTo>
                  <a:pt x="128" y="162"/>
                  <a:pt x="128" y="161"/>
                  <a:pt x="128" y="160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60" y="128"/>
                  <a:pt x="160" y="128"/>
                  <a:pt x="160" y="128"/>
                </a:cubicBezTo>
                <a:cubicBezTo>
                  <a:pt x="161" y="128"/>
                  <a:pt x="162" y="128"/>
                  <a:pt x="163" y="128"/>
                </a:cubicBezTo>
                <a:cubicBezTo>
                  <a:pt x="169" y="138"/>
                  <a:pt x="168" y="151"/>
                  <a:pt x="159" y="159"/>
                </a:cubicBezTo>
                <a:close/>
                <a:moveTo>
                  <a:pt x="166" y="121"/>
                </a:moveTo>
                <a:cubicBezTo>
                  <a:pt x="165" y="120"/>
                  <a:pt x="165" y="119"/>
                  <a:pt x="164" y="119"/>
                </a:cubicBezTo>
                <a:cubicBezTo>
                  <a:pt x="141" y="96"/>
                  <a:pt x="141" y="96"/>
                  <a:pt x="141" y="96"/>
                </a:cubicBezTo>
                <a:cubicBezTo>
                  <a:pt x="164" y="73"/>
                  <a:pt x="164" y="73"/>
                  <a:pt x="164" y="73"/>
                </a:cubicBezTo>
                <a:cubicBezTo>
                  <a:pt x="165" y="73"/>
                  <a:pt x="165" y="72"/>
                  <a:pt x="166" y="71"/>
                </a:cubicBezTo>
                <a:cubicBezTo>
                  <a:pt x="177" y="74"/>
                  <a:pt x="186" y="84"/>
                  <a:pt x="186" y="96"/>
                </a:cubicBezTo>
                <a:cubicBezTo>
                  <a:pt x="186" y="108"/>
                  <a:pt x="177" y="118"/>
                  <a:pt x="166" y="121"/>
                </a:cubicBezTo>
                <a:close/>
                <a:moveTo>
                  <a:pt x="166" y="121"/>
                </a:moveTo>
                <a:cubicBezTo>
                  <a:pt x="166" y="121"/>
                  <a:pt x="166" y="121"/>
                  <a:pt x="166" y="12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120">
            <a:extLst>
              <a:ext uri="{FF2B5EF4-FFF2-40B4-BE49-F238E27FC236}">
                <a16:creationId xmlns:a16="http://schemas.microsoft.com/office/drawing/2014/main" id="{BECF1B9B-35E8-EB25-22F2-922A0B4A0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3476320" y="2274655"/>
            <a:ext cx="377825" cy="488950"/>
          </a:xfrm>
          <a:custGeom>
            <a:avLst/>
            <a:gdLst>
              <a:gd name="T0" fmla="*/ 101 w 147"/>
              <a:gd name="T1" fmla="*/ 122 h 192"/>
              <a:gd name="T2" fmla="*/ 96 w 147"/>
              <a:gd name="T3" fmla="*/ 104 h 192"/>
              <a:gd name="T4" fmla="*/ 108 w 147"/>
              <a:gd name="T5" fmla="*/ 82 h 192"/>
              <a:gd name="T6" fmla="*/ 115 w 147"/>
              <a:gd name="T7" fmla="*/ 58 h 192"/>
              <a:gd name="T8" fmla="*/ 112 w 147"/>
              <a:gd name="T9" fmla="*/ 32 h 192"/>
              <a:gd name="T10" fmla="*/ 74 w 147"/>
              <a:gd name="T11" fmla="*/ 0 h 192"/>
              <a:gd name="T12" fmla="*/ 35 w 147"/>
              <a:gd name="T13" fmla="*/ 32 h 192"/>
              <a:gd name="T14" fmla="*/ 32 w 147"/>
              <a:gd name="T15" fmla="*/ 58 h 192"/>
              <a:gd name="T16" fmla="*/ 37 w 147"/>
              <a:gd name="T17" fmla="*/ 80 h 192"/>
              <a:gd name="T18" fmla="*/ 48 w 147"/>
              <a:gd name="T19" fmla="*/ 114 h 192"/>
              <a:gd name="T20" fmla="*/ 15 w 147"/>
              <a:gd name="T21" fmla="*/ 137 h 192"/>
              <a:gd name="T22" fmla="*/ 0 w 147"/>
              <a:gd name="T23" fmla="*/ 173 h 192"/>
              <a:gd name="T24" fmla="*/ 147 w 147"/>
              <a:gd name="T25" fmla="*/ 173 h 192"/>
              <a:gd name="T26" fmla="*/ 131 w 147"/>
              <a:gd name="T27" fmla="*/ 137 h 192"/>
              <a:gd name="T28" fmla="*/ 74 w 147"/>
              <a:gd name="T29" fmla="*/ 186 h 192"/>
              <a:gd name="T30" fmla="*/ 6 w 147"/>
              <a:gd name="T31" fmla="*/ 162 h 192"/>
              <a:gd name="T32" fmla="*/ 47 w 147"/>
              <a:gd name="T33" fmla="*/ 127 h 192"/>
              <a:gd name="T34" fmla="*/ 54 w 147"/>
              <a:gd name="T35" fmla="*/ 101 h 192"/>
              <a:gd name="T36" fmla="*/ 43 w 147"/>
              <a:gd name="T37" fmla="*/ 78 h 192"/>
              <a:gd name="T38" fmla="*/ 41 w 147"/>
              <a:gd name="T39" fmla="*/ 76 h 192"/>
              <a:gd name="T40" fmla="*/ 38 w 147"/>
              <a:gd name="T41" fmla="*/ 58 h 192"/>
              <a:gd name="T42" fmla="*/ 42 w 147"/>
              <a:gd name="T43" fmla="*/ 52 h 192"/>
              <a:gd name="T44" fmla="*/ 42 w 147"/>
              <a:gd name="T45" fmla="*/ 32 h 192"/>
              <a:gd name="T46" fmla="*/ 74 w 147"/>
              <a:gd name="T47" fmla="*/ 6 h 192"/>
              <a:gd name="T48" fmla="*/ 106 w 147"/>
              <a:gd name="T49" fmla="*/ 32 h 192"/>
              <a:gd name="T50" fmla="*/ 107 w 147"/>
              <a:gd name="T51" fmla="*/ 53 h 192"/>
              <a:gd name="T52" fmla="*/ 109 w 147"/>
              <a:gd name="T53" fmla="*/ 70 h 192"/>
              <a:gd name="T54" fmla="*/ 103 w 147"/>
              <a:gd name="T55" fmla="*/ 77 h 192"/>
              <a:gd name="T56" fmla="*/ 93 w 147"/>
              <a:gd name="T57" fmla="*/ 97 h 192"/>
              <a:gd name="T58" fmla="*/ 90 w 147"/>
              <a:gd name="T59" fmla="*/ 101 h 192"/>
              <a:gd name="T60" fmla="*/ 98 w 147"/>
              <a:gd name="T61" fmla="*/ 128 h 192"/>
              <a:gd name="T62" fmla="*/ 141 w 147"/>
              <a:gd name="T63" fmla="*/ 163 h 192"/>
              <a:gd name="T64" fmla="*/ 141 w 147"/>
              <a:gd name="T65" fmla="*/ 173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7" h="192">
                <a:moveTo>
                  <a:pt x="131" y="137"/>
                </a:moveTo>
                <a:cubicBezTo>
                  <a:pt x="101" y="122"/>
                  <a:pt x="101" y="122"/>
                  <a:pt x="101" y="122"/>
                </a:cubicBezTo>
                <a:cubicBezTo>
                  <a:pt x="98" y="121"/>
                  <a:pt x="96" y="118"/>
                  <a:pt x="96" y="114"/>
                </a:cubicBezTo>
                <a:cubicBezTo>
                  <a:pt x="96" y="104"/>
                  <a:pt x="96" y="104"/>
                  <a:pt x="96" y="104"/>
                </a:cubicBezTo>
                <a:cubicBezTo>
                  <a:pt x="97" y="103"/>
                  <a:pt x="98" y="102"/>
                  <a:pt x="98" y="101"/>
                </a:cubicBezTo>
                <a:cubicBezTo>
                  <a:pt x="102" y="95"/>
                  <a:pt x="105" y="89"/>
                  <a:pt x="108" y="82"/>
                </a:cubicBezTo>
                <a:cubicBezTo>
                  <a:pt x="112" y="80"/>
                  <a:pt x="115" y="75"/>
                  <a:pt x="115" y="70"/>
                </a:cubicBezTo>
                <a:cubicBezTo>
                  <a:pt x="115" y="58"/>
                  <a:pt x="115" y="58"/>
                  <a:pt x="115" y="58"/>
                </a:cubicBezTo>
                <a:cubicBezTo>
                  <a:pt x="115" y="55"/>
                  <a:pt x="114" y="52"/>
                  <a:pt x="112" y="49"/>
                </a:cubicBezTo>
                <a:cubicBezTo>
                  <a:pt x="112" y="32"/>
                  <a:pt x="112" y="32"/>
                  <a:pt x="112" y="32"/>
                </a:cubicBezTo>
                <a:cubicBezTo>
                  <a:pt x="112" y="30"/>
                  <a:pt x="113" y="20"/>
                  <a:pt x="105" y="11"/>
                </a:cubicBezTo>
                <a:cubicBezTo>
                  <a:pt x="99" y="4"/>
                  <a:pt x="88" y="0"/>
                  <a:pt x="74" y="0"/>
                </a:cubicBezTo>
                <a:cubicBezTo>
                  <a:pt x="59" y="0"/>
                  <a:pt x="48" y="4"/>
                  <a:pt x="42" y="11"/>
                </a:cubicBezTo>
                <a:cubicBezTo>
                  <a:pt x="34" y="20"/>
                  <a:pt x="35" y="30"/>
                  <a:pt x="35" y="32"/>
                </a:cubicBezTo>
                <a:cubicBezTo>
                  <a:pt x="35" y="49"/>
                  <a:pt x="35" y="49"/>
                  <a:pt x="35" y="49"/>
                </a:cubicBezTo>
                <a:cubicBezTo>
                  <a:pt x="33" y="52"/>
                  <a:pt x="32" y="55"/>
                  <a:pt x="32" y="58"/>
                </a:cubicBezTo>
                <a:cubicBezTo>
                  <a:pt x="32" y="70"/>
                  <a:pt x="32" y="70"/>
                  <a:pt x="32" y="70"/>
                </a:cubicBezTo>
                <a:cubicBezTo>
                  <a:pt x="32" y="74"/>
                  <a:pt x="34" y="78"/>
                  <a:pt x="37" y="80"/>
                </a:cubicBezTo>
                <a:cubicBezTo>
                  <a:pt x="40" y="92"/>
                  <a:pt x="46" y="101"/>
                  <a:pt x="48" y="103"/>
                </a:cubicBezTo>
                <a:cubicBezTo>
                  <a:pt x="48" y="114"/>
                  <a:pt x="48" y="114"/>
                  <a:pt x="48" y="114"/>
                </a:cubicBezTo>
                <a:cubicBezTo>
                  <a:pt x="48" y="117"/>
                  <a:pt x="46" y="120"/>
                  <a:pt x="44" y="122"/>
                </a:cubicBezTo>
                <a:cubicBezTo>
                  <a:pt x="15" y="137"/>
                  <a:pt x="15" y="137"/>
                  <a:pt x="15" y="137"/>
                </a:cubicBezTo>
                <a:cubicBezTo>
                  <a:pt x="6" y="142"/>
                  <a:pt x="0" y="152"/>
                  <a:pt x="0" y="162"/>
                </a:cubicBezTo>
                <a:cubicBezTo>
                  <a:pt x="0" y="173"/>
                  <a:pt x="0" y="173"/>
                  <a:pt x="0" y="173"/>
                </a:cubicBezTo>
                <a:cubicBezTo>
                  <a:pt x="0" y="188"/>
                  <a:pt x="48" y="192"/>
                  <a:pt x="74" y="192"/>
                </a:cubicBezTo>
                <a:cubicBezTo>
                  <a:pt x="99" y="192"/>
                  <a:pt x="147" y="188"/>
                  <a:pt x="147" y="173"/>
                </a:cubicBezTo>
                <a:cubicBezTo>
                  <a:pt x="147" y="163"/>
                  <a:pt x="147" y="163"/>
                  <a:pt x="147" y="163"/>
                </a:cubicBezTo>
                <a:cubicBezTo>
                  <a:pt x="147" y="152"/>
                  <a:pt x="141" y="142"/>
                  <a:pt x="131" y="137"/>
                </a:cubicBezTo>
                <a:close/>
                <a:moveTo>
                  <a:pt x="141" y="173"/>
                </a:moveTo>
                <a:cubicBezTo>
                  <a:pt x="141" y="177"/>
                  <a:pt x="117" y="186"/>
                  <a:pt x="74" y="186"/>
                </a:cubicBezTo>
                <a:cubicBezTo>
                  <a:pt x="30" y="186"/>
                  <a:pt x="6" y="177"/>
                  <a:pt x="6" y="173"/>
                </a:cubicBezTo>
                <a:cubicBezTo>
                  <a:pt x="6" y="162"/>
                  <a:pt x="6" y="162"/>
                  <a:pt x="6" y="162"/>
                </a:cubicBezTo>
                <a:cubicBezTo>
                  <a:pt x="6" y="154"/>
                  <a:pt x="11" y="147"/>
                  <a:pt x="18" y="143"/>
                </a:cubicBezTo>
                <a:cubicBezTo>
                  <a:pt x="47" y="127"/>
                  <a:pt x="47" y="127"/>
                  <a:pt x="47" y="127"/>
                </a:cubicBezTo>
                <a:cubicBezTo>
                  <a:pt x="51" y="125"/>
                  <a:pt x="54" y="120"/>
                  <a:pt x="54" y="114"/>
                </a:cubicBezTo>
                <a:cubicBezTo>
                  <a:pt x="54" y="101"/>
                  <a:pt x="54" y="101"/>
                  <a:pt x="54" y="101"/>
                </a:cubicBezTo>
                <a:cubicBezTo>
                  <a:pt x="54" y="100"/>
                  <a:pt x="54" y="100"/>
                  <a:pt x="54" y="100"/>
                </a:cubicBezTo>
                <a:cubicBezTo>
                  <a:pt x="54" y="100"/>
                  <a:pt x="46" y="91"/>
                  <a:pt x="43" y="78"/>
                </a:cubicBezTo>
                <a:cubicBezTo>
                  <a:pt x="42" y="76"/>
                  <a:pt x="42" y="76"/>
                  <a:pt x="42" y="76"/>
                </a:cubicBezTo>
                <a:cubicBezTo>
                  <a:pt x="41" y="76"/>
                  <a:pt x="41" y="76"/>
                  <a:pt x="41" y="76"/>
                </a:cubicBezTo>
                <a:cubicBezTo>
                  <a:pt x="40" y="75"/>
                  <a:pt x="38" y="73"/>
                  <a:pt x="38" y="70"/>
                </a:cubicBezTo>
                <a:cubicBezTo>
                  <a:pt x="38" y="58"/>
                  <a:pt x="38" y="58"/>
                  <a:pt x="38" y="58"/>
                </a:cubicBezTo>
                <a:cubicBezTo>
                  <a:pt x="38" y="56"/>
                  <a:pt x="39" y="54"/>
                  <a:pt x="41" y="53"/>
                </a:cubicBezTo>
                <a:cubicBezTo>
                  <a:pt x="42" y="52"/>
                  <a:pt x="42" y="52"/>
                  <a:pt x="42" y="52"/>
                </a:cubicBezTo>
                <a:cubicBezTo>
                  <a:pt x="42" y="32"/>
                  <a:pt x="42" y="32"/>
                  <a:pt x="42" y="32"/>
                </a:cubicBezTo>
                <a:cubicBezTo>
                  <a:pt x="42" y="32"/>
                  <a:pt x="42" y="32"/>
                  <a:pt x="42" y="32"/>
                </a:cubicBezTo>
                <a:cubicBezTo>
                  <a:pt x="42" y="31"/>
                  <a:pt x="40" y="23"/>
                  <a:pt x="47" y="16"/>
                </a:cubicBezTo>
                <a:cubicBezTo>
                  <a:pt x="52" y="9"/>
                  <a:pt x="61" y="6"/>
                  <a:pt x="74" y="6"/>
                </a:cubicBezTo>
                <a:cubicBezTo>
                  <a:pt x="86" y="6"/>
                  <a:pt x="95" y="9"/>
                  <a:pt x="100" y="15"/>
                </a:cubicBezTo>
                <a:cubicBezTo>
                  <a:pt x="107" y="22"/>
                  <a:pt x="106" y="31"/>
                  <a:pt x="106" y="32"/>
                </a:cubicBezTo>
                <a:cubicBezTo>
                  <a:pt x="106" y="52"/>
                  <a:pt x="106" y="52"/>
                  <a:pt x="106" y="52"/>
                </a:cubicBezTo>
                <a:cubicBezTo>
                  <a:pt x="107" y="53"/>
                  <a:pt x="107" y="53"/>
                  <a:pt x="107" y="53"/>
                </a:cubicBezTo>
                <a:cubicBezTo>
                  <a:pt x="108" y="54"/>
                  <a:pt x="109" y="56"/>
                  <a:pt x="109" y="58"/>
                </a:cubicBezTo>
                <a:cubicBezTo>
                  <a:pt x="109" y="70"/>
                  <a:pt x="109" y="70"/>
                  <a:pt x="109" y="70"/>
                </a:cubicBezTo>
                <a:cubicBezTo>
                  <a:pt x="109" y="73"/>
                  <a:pt x="107" y="76"/>
                  <a:pt x="104" y="76"/>
                </a:cubicBezTo>
                <a:cubicBezTo>
                  <a:pt x="103" y="77"/>
                  <a:pt x="103" y="77"/>
                  <a:pt x="103" y="77"/>
                </a:cubicBezTo>
                <a:cubicBezTo>
                  <a:pt x="102" y="79"/>
                  <a:pt x="102" y="79"/>
                  <a:pt x="102" y="79"/>
                </a:cubicBezTo>
                <a:cubicBezTo>
                  <a:pt x="100" y="85"/>
                  <a:pt x="97" y="91"/>
                  <a:pt x="93" y="97"/>
                </a:cubicBezTo>
                <a:cubicBezTo>
                  <a:pt x="92" y="98"/>
                  <a:pt x="91" y="99"/>
                  <a:pt x="90" y="100"/>
                </a:cubicBezTo>
                <a:cubicBezTo>
                  <a:pt x="90" y="101"/>
                  <a:pt x="90" y="101"/>
                  <a:pt x="90" y="101"/>
                </a:cubicBezTo>
                <a:cubicBezTo>
                  <a:pt x="90" y="114"/>
                  <a:pt x="90" y="114"/>
                  <a:pt x="90" y="114"/>
                </a:cubicBezTo>
                <a:cubicBezTo>
                  <a:pt x="90" y="120"/>
                  <a:pt x="93" y="125"/>
                  <a:pt x="98" y="128"/>
                </a:cubicBezTo>
                <a:cubicBezTo>
                  <a:pt x="128" y="143"/>
                  <a:pt x="128" y="143"/>
                  <a:pt x="128" y="143"/>
                </a:cubicBezTo>
                <a:cubicBezTo>
                  <a:pt x="136" y="147"/>
                  <a:pt x="141" y="155"/>
                  <a:pt x="141" y="163"/>
                </a:cubicBezTo>
                <a:lnTo>
                  <a:pt x="141" y="173"/>
                </a:lnTo>
                <a:close/>
                <a:moveTo>
                  <a:pt x="141" y="173"/>
                </a:moveTo>
                <a:cubicBezTo>
                  <a:pt x="141" y="173"/>
                  <a:pt x="141" y="173"/>
                  <a:pt x="141" y="17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3" name="Content Placeholder 12" descr="Text&#10;&#10;Description automatically generated with low confidence">
            <a:extLst>
              <a:ext uri="{FF2B5EF4-FFF2-40B4-BE49-F238E27FC236}">
                <a16:creationId xmlns:a16="http://schemas.microsoft.com/office/drawing/2014/main" id="{D81F246C-37AB-9F56-3340-AD03CAF4B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485" y="3824989"/>
            <a:ext cx="2940712" cy="10945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1448C99-1D49-1867-966E-0DBB9DE0E9CA}"/>
              </a:ext>
            </a:extLst>
          </p:cNvPr>
          <p:cNvSpPr txBox="1"/>
          <p:nvPr/>
        </p:nvSpPr>
        <p:spPr>
          <a:xfrm>
            <a:off x="663385" y="933282"/>
            <a:ext cx="8480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Opportunities for Growth </a:t>
            </a:r>
            <a:br>
              <a:rPr lang="en-US" sz="3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3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and Pipeline Building </a:t>
            </a:r>
            <a:endParaRPr lang="en-US" sz="360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395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03065-65B3-93C3-7F75-28A46438F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6293" y="629586"/>
            <a:ext cx="4695567" cy="2293498"/>
          </a:xfrm>
        </p:spPr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B51E4D-523A-00AD-E0EB-C428CC0BB9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1708" y="3028015"/>
            <a:ext cx="4695566" cy="3207712"/>
          </a:xfrm>
        </p:spPr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chemeClr val="bg1"/>
                </a:solidFill>
                <a:latin typeface="Theinhardt Bold" panose="020B0503020202020204" pitchFamily="34" charset="77"/>
              </a:rPr>
              <a:t>Damaris Tapia		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Theinhardt Regular" panose="020B0503020202020204" pitchFamily="34" charset="77"/>
              </a:rPr>
              <a:t>Executive Director, </a:t>
            </a:r>
            <a:br>
              <a:rPr lang="en-US">
                <a:latin typeface="Theinhardt Regular" panose="020B0503020202020204" pitchFamily="34" charset="77"/>
              </a:rPr>
            </a:br>
            <a:r>
              <a:rPr lang="en-US">
                <a:latin typeface="Theinhardt Regular" panose="020B0503020202020204" pitchFamily="34" charset="77"/>
              </a:rPr>
              <a:t>UIC Alumni Association</a:t>
            </a:r>
            <a:endParaRPr lang="en-US" sz="2400">
              <a:solidFill>
                <a:schemeClr val="bg1"/>
              </a:solidFill>
              <a:latin typeface="Theinhardt Regular" panose="020B0503020202020204" pitchFamily="34" charset="77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>
                <a:latin typeface="Theinhardt Regular" panose="020B0503020202020204" pitchFamily="34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dtapia@uic.edu</a:t>
            </a:r>
            <a:r>
              <a:rPr lang="en-US" sz="2400">
                <a:latin typeface="Theinhardt Regular" panose="020B0503020202020204" pitchFamily="34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9323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7C20CA0-FE2A-DCC5-1C48-2FED631F6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2575818" y="-2733144"/>
            <a:ext cx="6961367" cy="12224025"/>
          </a:xfrm>
          <a:prstGeom prst="rect">
            <a:avLst/>
          </a:prstGeom>
          <a:solidFill>
            <a:srgbClr val="F2F7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 sz="2400" b="1">
              <a:solidFill>
                <a:srgbClr val="F2F7EB"/>
              </a:solidFill>
              <a:latin typeface="Theinhardt Black" panose="020B0503020202020204" pitchFamily="34" charset="77"/>
            </a:endParaRPr>
          </a:p>
        </p:txBody>
      </p:sp>
      <p:grpSp>
        <p:nvGrpSpPr>
          <p:cNvPr id="5" name="Group 4" descr="Top 25 Public University">
            <a:extLst>
              <a:ext uri="{FF2B5EF4-FFF2-40B4-BE49-F238E27FC236}">
                <a16:creationId xmlns:a16="http://schemas.microsoft.com/office/drawing/2014/main" id="{805D1F62-93E1-D528-B52B-F431F9F3820F}"/>
              </a:ext>
            </a:extLst>
          </p:cNvPr>
          <p:cNvGrpSpPr/>
          <p:nvPr/>
        </p:nvGrpSpPr>
        <p:grpSpPr>
          <a:xfrm>
            <a:off x="342798" y="2297264"/>
            <a:ext cx="3092350" cy="1212592"/>
            <a:chOff x="838200" y="2050474"/>
            <a:chExt cx="3092350" cy="121259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B6BBE2D-419D-732B-7297-588C8070DC51}"/>
                </a:ext>
              </a:extLst>
            </p:cNvPr>
            <p:cNvSpPr/>
            <p:nvPr/>
          </p:nvSpPr>
          <p:spPr>
            <a:xfrm>
              <a:off x="838200" y="2050474"/>
              <a:ext cx="3092350" cy="9214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indent="0">
                <a:buFont typeface="Arial" panose="020B0604020202020204" pitchFamily="34" charset="0"/>
                <a:buNone/>
              </a:pPr>
              <a:r>
                <a:rPr lang="en-US" sz="5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TOP</a:t>
              </a:r>
              <a:r>
                <a:rPr lang="en-US" sz="54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5F3DA7C-E2B3-88E5-6C4A-4558470E0BFF}"/>
                </a:ext>
              </a:extLst>
            </p:cNvPr>
            <p:cNvSpPr/>
            <p:nvPr/>
          </p:nvSpPr>
          <p:spPr>
            <a:xfrm>
              <a:off x="951351" y="2829539"/>
              <a:ext cx="2627833" cy="4335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200" b="1">
                  <a:solidFill>
                    <a:srgbClr val="D5003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Public University</a:t>
              </a:r>
              <a:endParaRPr lang="en-US" sz="2200">
                <a:solidFill>
                  <a:srgbClr val="D500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 descr="$460M in annual sponsored research">
            <a:extLst>
              <a:ext uri="{FF2B5EF4-FFF2-40B4-BE49-F238E27FC236}">
                <a16:creationId xmlns:a16="http://schemas.microsoft.com/office/drawing/2014/main" id="{586C3A61-825F-ADF2-7DEE-F8B258F3F4DB}"/>
              </a:ext>
            </a:extLst>
          </p:cNvPr>
          <p:cNvGrpSpPr/>
          <p:nvPr/>
        </p:nvGrpSpPr>
        <p:grpSpPr>
          <a:xfrm>
            <a:off x="3082382" y="2352120"/>
            <a:ext cx="3376580" cy="1211442"/>
            <a:chOff x="3455647" y="2537589"/>
            <a:chExt cx="3376580" cy="121144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7D8EA44-E463-8F33-7BA1-3A20220B25B0}"/>
                </a:ext>
              </a:extLst>
            </p:cNvPr>
            <p:cNvSpPr/>
            <p:nvPr/>
          </p:nvSpPr>
          <p:spPr>
            <a:xfrm>
              <a:off x="3699617" y="2760528"/>
              <a:ext cx="2839829" cy="9885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marL="0" indent="0" algn="ctr"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None/>
              </a:pPr>
              <a:endParaRPr lang="en-US" sz="2200" b="1">
                <a:solidFill>
                  <a:schemeClr val="tx1"/>
                </a:solidFill>
                <a:highlight>
                  <a:srgbClr val="FFFF00"/>
                </a:highlight>
                <a:latin typeface="Theinhardt Bold" panose="020B0503020202020204" pitchFamily="34" charset="77"/>
                <a:cs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3B7009A-8313-4B7E-3E18-5B6F7B58EE8C}"/>
                </a:ext>
              </a:extLst>
            </p:cNvPr>
            <p:cNvSpPr/>
            <p:nvPr/>
          </p:nvSpPr>
          <p:spPr>
            <a:xfrm>
              <a:off x="3540883" y="2537589"/>
              <a:ext cx="3127218" cy="5093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indent="0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None/>
              </a:pPr>
              <a:r>
                <a:rPr lang="en-US" sz="1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2025 FALL ENROLLMENT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AB37C0E-9D90-B580-715A-440B411BFC12}"/>
                </a:ext>
              </a:extLst>
            </p:cNvPr>
            <p:cNvSpPr/>
            <p:nvPr/>
          </p:nvSpPr>
          <p:spPr>
            <a:xfrm>
              <a:off x="3455647" y="2672799"/>
              <a:ext cx="3376580" cy="8259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72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  <a:r>
                <a:rPr lang="en-US" sz="60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lang="en-US" sz="72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869</a:t>
              </a:r>
            </a:p>
          </p:txBody>
        </p:sp>
      </p:grpSp>
      <p:grpSp>
        <p:nvGrpSpPr>
          <p:cNvPr id="21" name="Group 20" descr="Top 25 Ethnically Diverse">
            <a:extLst>
              <a:ext uri="{FF2B5EF4-FFF2-40B4-BE49-F238E27FC236}">
                <a16:creationId xmlns:a16="http://schemas.microsoft.com/office/drawing/2014/main" id="{A38FD118-4769-7F64-CD6F-E81E8D553545}"/>
              </a:ext>
            </a:extLst>
          </p:cNvPr>
          <p:cNvGrpSpPr/>
          <p:nvPr/>
        </p:nvGrpSpPr>
        <p:grpSpPr>
          <a:xfrm>
            <a:off x="6369855" y="2312207"/>
            <a:ext cx="2945179" cy="1200138"/>
            <a:chOff x="813643" y="1860904"/>
            <a:chExt cx="2945179" cy="120013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8E31A24-D3B5-EA84-AB2E-B991ADC55FF9}"/>
                </a:ext>
              </a:extLst>
            </p:cNvPr>
            <p:cNvSpPr/>
            <p:nvPr/>
          </p:nvSpPr>
          <p:spPr>
            <a:xfrm>
              <a:off x="838200" y="1860904"/>
              <a:ext cx="2920620" cy="921430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indent="0">
                <a:buFont typeface="Arial" panose="020B0604020202020204" pitchFamily="34" charset="0"/>
                <a:buNone/>
              </a:pPr>
              <a:r>
                <a:rPr lang="en-US" sz="5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TOP</a:t>
              </a:r>
              <a:r>
                <a:rPr lang="en-US" sz="54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>
                  <a:ln w="19050">
                    <a:solidFill>
                      <a:schemeClr val="tx2"/>
                    </a:solidFill>
                  </a:ln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2ACB388-5933-4FA1-3DA8-7BF072DA711D}"/>
                </a:ext>
              </a:extLst>
            </p:cNvPr>
            <p:cNvSpPr/>
            <p:nvPr/>
          </p:nvSpPr>
          <p:spPr>
            <a:xfrm>
              <a:off x="813643" y="2627515"/>
              <a:ext cx="2945179" cy="4335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200" b="1">
                  <a:solidFill>
                    <a:srgbClr val="D5003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Ethnically Diverse</a:t>
              </a:r>
              <a:endParaRPr lang="en-US" sz="2200">
                <a:solidFill>
                  <a:srgbClr val="D500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69513A2-0CE9-DCC2-2C65-8C6CC9B8099C}"/>
              </a:ext>
            </a:extLst>
          </p:cNvPr>
          <p:cNvSpPr/>
          <p:nvPr/>
        </p:nvSpPr>
        <p:spPr>
          <a:xfrm>
            <a:off x="1257962" y="4103219"/>
            <a:ext cx="2125016" cy="1169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200" b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Best </a:t>
            </a:r>
            <a:r>
              <a:rPr lang="en-US" sz="2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bang</a:t>
            </a:r>
            <a:r>
              <a:rPr lang="en-US" sz="2200" b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200" b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the buck</a:t>
            </a:r>
            <a:br>
              <a:rPr lang="en-US" sz="2200" b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Midwest </a:t>
            </a:r>
            <a:br>
              <a:rPr lang="en-US" sz="2200" b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20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 descr="More than 11,000 full time employees">
            <a:extLst>
              <a:ext uri="{FF2B5EF4-FFF2-40B4-BE49-F238E27FC236}">
                <a16:creationId xmlns:a16="http://schemas.microsoft.com/office/drawing/2014/main" id="{D0E1951E-365F-CB62-B412-09B7D831CB24}"/>
              </a:ext>
            </a:extLst>
          </p:cNvPr>
          <p:cNvGrpSpPr/>
          <p:nvPr/>
        </p:nvGrpSpPr>
        <p:grpSpPr>
          <a:xfrm>
            <a:off x="3174949" y="3998780"/>
            <a:ext cx="3409052" cy="1770593"/>
            <a:chOff x="395051" y="3696404"/>
            <a:chExt cx="3409052" cy="177059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03A657F-B684-732E-15E5-D251725D867B}"/>
                </a:ext>
              </a:extLst>
            </p:cNvPr>
            <p:cNvSpPr/>
            <p:nvPr/>
          </p:nvSpPr>
          <p:spPr>
            <a:xfrm>
              <a:off x="503361" y="4873269"/>
              <a:ext cx="3300742" cy="5937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indent="0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None/>
              </a:pPr>
              <a:r>
                <a:rPr lang="en-US" sz="22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full-time employees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BCE78B5-F092-8F2A-9B4C-757CD280849F}"/>
                </a:ext>
              </a:extLst>
            </p:cNvPr>
            <p:cNvSpPr/>
            <p:nvPr/>
          </p:nvSpPr>
          <p:spPr>
            <a:xfrm>
              <a:off x="395051" y="4027317"/>
              <a:ext cx="3040841" cy="9214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>
                <a:buFont typeface="Arial" panose="020B0604020202020204" pitchFamily="34" charset="0"/>
                <a:buNone/>
              </a:pPr>
              <a:r>
                <a:rPr lang="en-US" sz="7000" b="1">
                  <a:ln w="19050">
                    <a:solidFill>
                      <a:schemeClr val="tx2"/>
                    </a:solidFill>
                  </a:ln>
                  <a:noFill/>
                  <a:latin typeface="Arial" panose="020B0604020202020204" pitchFamily="34" charset="0"/>
                  <a:cs typeface="Arial" panose="020B0604020202020204" pitchFamily="34" charset="0"/>
                </a:rPr>
                <a:t>13,000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DD63213-E18F-CAAD-1DFC-D00D68CDD6D2}"/>
                </a:ext>
              </a:extLst>
            </p:cNvPr>
            <p:cNvSpPr/>
            <p:nvPr/>
          </p:nvSpPr>
          <p:spPr>
            <a:xfrm>
              <a:off x="471595" y="3696404"/>
              <a:ext cx="1146859" cy="5093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None/>
              </a:pPr>
              <a:r>
                <a:rPr lang="en-US" sz="22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almost</a:t>
              </a:r>
            </a:p>
          </p:txBody>
        </p:sp>
      </p:grpSp>
      <p:sp>
        <p:nvSpPr>
          <p:cNvPr id="3" name="Rectangle 2" descr="#11 for Social Mobility">
            <a:extLst>
              <a:ext uri="{FF2B5EF4-FFF2-40B4-BE49-F238E27FC236}">
                <a16:creationId xmlns:a16="http://schemas.microsoft.com/office/drawing/2014/main" id="{357EC9D4-565D-58C2-A528-9A7253CB3A08}"/>
              </a:ext>
            </a:extLst>
          </p:cNvPr>
          <p:cNvSpPr/>
          <p:nvPr/>
        </p:nvSpPr>
        <p:spPr>
          <a:xfrm>
            <a:off x="9320181" y="3093355"/>
            <a:ext cx="1219828" cy="1019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8000" baseline="30000">
                <a:solidFill>
                  <a:schemeClr val="tx1"/>
                </a:solidFill>
                <a:latin typeface="Arial"/>
                <a:cs typeface="Arial"/>
              </a:rPr>
              <a:t>#</a:t>
            </a:r>
            <a:r>
              <a:rPr lang="en-US" sz="8800" b="1">
                <a:solidFill>
                  <a:schemeClr val="tx1"/>
                </a:solidFill>
                <a:latin typeface="Arial"/>
                <a:cs typeface="Arial"/>
              </a:rPr>
              <a:t>1</a:t>
            </a: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E0FFC-DEFA-F1E5-8E0C-CB15F09458FD}"/>
              </a:ext>
            </a:extLst>
          </p:cNvPr>
          <p:cNvSpPr/>
          <p:nvPr/>
        </p:nvSpPr>
        <p:spPr>
          <a:xfrm>
            <a:off x="6431029" y="4273972"/>
            <a:ext cx="2491703" cy="16029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lnSpc>
                <a:spcPct val="135000"/>
              </a:lnSpc>
            </a:pPr>
            <a:r>
              <a:rPr lang="en-US" sz="140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colleges, including seven health sciences colleges </a:t>
            </a:r>
            <a:br>
              <a:rPr lang="en-US" sz="140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b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Chicago’s only </a:t>
            </a:r>
            <a:br>
              <a:rPr lang="en-US" sz="1400" b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public law school</a:t>
            </a:r>
            <a:endParaRPr lang="en-US" sz="140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3B329A-5189-06D5-80B5-DAFC6BEC3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275403" y="3894192"/>
            <a:ext cx="8705050" cy="0"/>
          </a:xfrm>
          <a:prstGeom prst="line">
            <a:avLst/>
          </a:prstGeom>
          <a:ln w="28575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39A660C-4C46-EF22-D86B-9A4D0EB6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3005725" y="2326417"/>
            <a:ext cx="0" cy="1286154"/>
          </a:xfrm>
          <a:prstGeom prst="line">
            <a:avLst/>
          </a:prstGeom>
          <a:ln w="28575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6A099BD-59AA-BE28-B6C7-E9F9279E5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3005725" y="4146874"/>
            <a:ext cx="0" cy="1596329"/>
          </a:xfrm>
          <a:prstGeom prst="line">
            <a:avLst/>
          </a:prstGeom>
          <a:ln w="28575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79792E-15CC-6CC9-ECF4-94C80C152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9215887" y="2326417"/>
            <a:ext cx="0" cy="3416786"/>
          </a:xfrm>
          <a:prstGeom prst="line">
            <a:avLst/>
          </a:prstGeom>
          <a:ln w="28575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B4B0C4B9-8BDD-2618-F274-F85A65765FBB}"/>
              </a:ext>
            </a:extLst>
          </p:cNvPr>
          <p:cNvSpPr/>
          <p:nvPr/>
        </p:nvSpPr>
        <p:spPr>
          <a:xfrm>
            <a:off x="8570287" y="2349887"/>
            <a:ext cx="3092350" cy="694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r"/>
            <a:r>
              <a:rPr lang="en-US" sz="2400" b="1">
                <a:solidFill>
                  <a:schemeClr val="tx1"/>
                </a:solidFill>
                <a:latin typeface="Arial"/>
                <a:cs typeface="Arial"/>
              </a:rPr>
              <a:t>Social Mobility</a:t>
            </a:r>
            <a:endParaRPr lang="en-US" sz="2400"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67E362B-8B9A-850A-253F-1ECE4306B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262251" y="4096411"/>
            <a:ext cx="0" cy="1587452"/>
          </a:xfrm>
          <a:prstGeom prst="line">
            <a:avLst/>
          </a:prstGeom>
          <a:ln w="28575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8E0FA2F-F8A6-DFE3-59F8-E698323C9DCD}"/>
              </a:ext>
            </a:extLst>
          </p:cNvPr>
          <p:cNvSpPr txBox="1"/>
          <p:nvPr/>
        </p:nvSpPr>
        <p:spPr>
          <a:xfrm>
            <a:off x="10196673" y="5503743"/>
            <a:ext cx="18427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u="none" strike="noStrike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Wall Street </a:t>
            </a:r>
            <a:r>
              <a:rPr lang="en-US" sz="1000" u="none" strike="noStrike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Journal</a:t>
            </a:r>
            <a:endParaRPr lang="en-US" sz="10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117543-AE7B-D548-5AE8-EE488235B096}"/>
              </a:ext>
            </a:extLst>
          </p:cNvPr>
          <p:cNvSpPr txBox="1"/>
          <p:nvPr/>
        </p:nvSpPr>
        <p:spPr>
          <a:xfrm>
            <a:off x="1257962" y="5363374"/>
            <a:ext cx="17557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u="none" strike="noStrike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Washington Monthly</a:t>
            </a:r>
            <a:endParaRPr lang="en-US" sz="10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58DC72E-9B83-D442-3547-292BC9D8C5DA}"/>
              </a:ext>
            </a:extLst>
          </p:cNvPr>
          <p:cNvSpPr txBox="1"/>
          <p:nvPr/>
        </p:nvSpPr>
        <p:spPr>
          <a:xfrm>
            <a:off x="1167191" y="3454100"/>
            <a:ext cx="21058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u="none" strike="noStrike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U.S. News &amp; World Report</a:t>
            </a:r>
            <a:endParaRPr lang="en-US" sz="10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6BE4AA7-A923-9943-5725-AB721E7A1497}"/>
              </a:ext>
            </a:extLst>
          </p:cNvPr>
          <p:cNvSpPr txBox="1"/>
          <p:nvPr/>
        </p:nvSpPr>
        <p:spPr>
          <a:xfrm>
            <a:off x="6816899" y="3458920"/>
            <a:ext cx="21058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u="none" strike="noStrike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U.S. News &amp; World Report</a:t>
            </a:r>
            <a:endParaRPr lang="en-US" sz="10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368623D-B0A6-CEF5-DB09-C98ABC3BE5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262251" y="2414693"/>
            <a:ext cx="0" cy="1286154"/>
          </a:xfrm>
          <a:prstGeom prst="line">
            <a:avLst/>
          </a:prstGeom>
          <a:ln w="28575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D42A860-731E-3A5F-C17A-E28CAAEB8C31}"/>
              </a:ext>
            </a:extLst>
          </p:cNvPr>
          <p:cNvSpPr txBox="1"/>
          <p:nvPr/>
        </p:nvSpPr>
        <p:spPr>
          <a:xfrm>
            <a:off x="9370391" y="4075745"/>
            <a:ext cx="2806183" cy="134851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Also, </a:t>
            </a:r>
            <a:r>
              <a:rPr lang="en-US" sz="2000" b="1" dirty="0">
                <a:solidFill>
                  <a:srgbClr val="C00000"/>
                </a:solidFill>
                <a:latin typeface="Arial"/>
                <a:cs typeface="Arial"/>
              </a:rPr>
              <a:t>ranked #9</a:t>
            </a:r>
            <a:r>
              <a:rPr lang="en-US" sz="1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nationally - leading in </a:t>
            </a:r>
            <a:r>
              <a:rPr lang="en-US" sz="1400">
                <a:solidFill>
                  <a:schemeClr val="tx2"/>
                </a:solidFill>
                <a:latin typeface="Arial"/>
                <a:cs typeface="Arial"/>
              </a:rPr>
              <a:t>increasing access to higher </a:t>
            </a:r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education and creating 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pathways to economic success.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EA59B4-4E49-BE70-0E7A-7E64137B18AF}"/>
              </a:ext>
            </a:extLst>
          </p:cNvPr>
          <p:cNvSpPr txBox="1"/>
          <p:nvPr/>
        </p:nvSpPr>
        <p:spPr>
          <a:xfrm>
            <a:off x="6427239" y="4073056"/>
            <a:ext cx="3093904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TOP-RANKED</a:t>
            </a:r>
            <a:endParaRPr lang="en-US" sz="25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8BF6BF-B1AD-CB05-B106-AB28B4EB93DB}"/>
              </a:ext>
            </a:extLst>
          </p:cNvPr>
          <p:cNvSpPr txBox="1"/>
          <p:nvPr/>
        </p:nvSpPr>
        <p:spPr>
          <a:xfrm>
            <a:off x="663385" y="933282"/>
            <a:ext cx="7124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D5003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UIC at a Glance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CB25D2D-D0FE-8C6C-1B23-FF552792059B}"/>
              </a:ext>
            </a:extLst>
          </p:cNvPr>
          <p:cNvSpPr txBox="1"/>
          <p:nvPr/>
        </p:nvSpPr>
        <p:spPr>
          <a:xfrm>
            <a:off x="4000801" y="3458920"/>
            <a:ext cx="21058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u="none" strike="noStrike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LARGEST IN UIC HISTORY</a:t>
            </a:r>
            <a:endParaRPr lang="en-US" sz="10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4637ECB-7A02-AFDD-F042-EC9667DA6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3387" y="773781"/>
            <a:ext cx="10452288" cy="0"/>
          </a:xfrm>
          <a:prstGeom prst="line">
            <a:avLst/>
          </a:prstGeom>
          <a:ln w="12700">
            <a:solidFill>
              <a:srgbClr val="D500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 descr="A red circle with white letters&#10;&#10;AI-generated content may be incorrect.">
            <a:extLst>
              <a:ext uri="{FF2B5EF4-FFF2-40B4-BE49-F238E27FC236}">
                <a16:creationId xmlns:a16="http://schemas.microsoft.com/office/drawing/2014/main" id="{2A366590-9CAC-C029-CAEE-82D96C5CA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3564" y="531439"/>
            <a:ext cx="445891" cy="448056"/>
          </a:xfrm>
          <a:prstGeom prst="rect">
            <a:avLst/>
          </a:prstGeom>
        </p:spPr>
      </p:pic>
      <p:sp>
        <p:nvSpPr>
          <p:cNvPr id="12" name="Rectangle 11" descr="#11 for Social Mobility">
            <a:extLst>
              <a:ext uri="{FF2B5EF4-FFF2-40B4-BE49-F238E27FC236}">
                <a16:creationId xmlns:a16="http://schemas.microsoft.com/office/drawing/2014/main" id="{1B909D17-B056-2344-52A6-0FB7832D4B6A}"/>
              </a:ext>
            </a:extLst>
          </p:cNvPr>
          <p:cNvSpPr/>
          <p:nvPr/>
        </p:nvSpPr>
        <p:spPr>
          <a:xfrm>
            <a:off x="189382" y="4149970"/>
            <a:ext cx="1219828" cy="1019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8000" baseline="30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9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9F153C-9BF4-0867-16B9-D7D8BD9AB91A}"/>
              </a:ext>
            </a:extLst>
          </p:cNvPr>
          <p:cNvSpPr txBox="1"/>
          <p:nvPr/>
        </p:nvSpPr>
        <p:spPr>
          <a:xfrm>
            <a:off x="10407316" y="3298659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baseline="0">
                <a:solidFill>
                  <a:srgbClr val="20285D"/>
                </a:solidFill>
                <a:latin typeface="Arial"/>
              </a:rPr>
              <a:t>in Illinois</a:t>
            </a:r>
            <a:r>
              <a:rPr lang="en-US" sz="2000">
                <a:latin typeface="Arial"/>
                <a:ea typeface="Arial"/>
                <a:cs typeface="Arial"/>
              </a:rPr>
              <a:t>​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34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4AD09-20C6-FD0D-07A4-506009D5A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04A572-A59C-EEBA-8321-FB0C1407B2A3}"/>
              </a:ext>
            </a:extLst>
          </p:cNvPr>
          <p:cNvSpPr/>
          <p:nvPr/>
        </p:nvSpPr>
        <p:spPr>
          <a:xfrm>
            <a:off x="-16015" y="-2"/>
            <a:ext cx="12192000" cy="6858001"/>
          </a:xfrm>
          <a:prstGeom prst="rect">
            <a:avLst/>
          </a:prstGeom>
          <a:solidFill>
            <a:srgbClr val="D500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B5830BB-1A7D-4C82-A6A3-B04C728E6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3387" y="773781"/>
            <a:ext cx="104522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 descr="UIC Logo">
            <a:extLst>
              <a:ext uri="{FF2B5EF4-FFF2-40B4-BE49-F238E27FC236}">
                <a16:creationId xmlns:a16="http://schemas.microsoft.com/office/drawing/2014/main" id="{AFB73A90-2348-22CD-3227-90AA3EC7AB61}"/>
              </a:ext>
            </a:extLst>
          </p:cNvPr>
          <p:cNvSpPr/>
          <p:nvPr/>
        </p:nvSpPr>
        <p:spPr>
          <a:xfrm>
            <a:off x="11329482" y="530481"/>
            <a:ext cx="449973" cy="449973"/>
          </a:xfrm>
          <a:custGeom>
            <a:avLst/>
            <a:gdLst/>
            <a:ahLst/>
            <a:cxnLst/>
            <a:rect l="l" t="t" r="r" b="b"/>
            <a:pathLst>
              <a:path w="952047" h="952047">
                <a:moveTo>
                  <a:pt x="0" y="0"/>
                </a:moveTo>
                <a:lnTo>
                  <a:pt x="952048" y="0"/>
                </a:lnTo>
                <a:lnTo>
                  <a:pt x="952048" y="952047"/>
                </a:lnTo>
                <a:lnTo>
                  <a:pt x="0" y="95204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CC0129C-2843-B280-D8C8-E45F2EF81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385" y="1739113"/>
            <a:ext cx="5432615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Arial,Sans-Serif" panose="020B0604020202020204" pitchFamily="34" charset="0"/>
            </a:pPr>
            <a:r>
              <a:rPr lang="en-US" sz="2200" b="1">
                <a:solidFill>
                  <a:schemeClr val="bg1"/>
                </a:solidFill>
                <a:latin typeface="Arial"/>
                <a:cs typeface="Arial"/>
              </a:rPr>
              <a:t>35,869</a:t>
            </a: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 overall enrollment</a:t>
            </a:r>
            <a:endParaRPr lang="en-US" sz="2200">
              <a:solidFill>
                <a:schemeClr val="bg1"/>
              </a:solidFill>
            </a:endParaRPr>
          </a:p>
          <a:p>
            <a:pPr marL="800100" lvl="1" indent="-342900">
              <a:lnSpc>
                <a:spcPct val="100000"/>
              </a:lnSpc>
              <a:spcAft>
                <a:spcPts val="0"/>
              </a:spcAft>
              <a:buFont typeface="Arial,Sans-Serif" panose="020B0604020202020204" pitchFamily="34" charset="0"/>
            </a:pP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24,260 undergraduate</a:t>
            </a:r>
          </a:p>
          <a:p>
            <a:pPr marL="800100" lvl="1" indent="-342900">
              <a:lnSpc>
                <a:spcPct val="100000"/>
              </a:lnSpc>
              <a:spcAft>
                <a:spcPts val="0"/>
              </a:spcAft>
              <a:buFont typeface="Arial,Sans-Serif" panose="020B0604020202020204" pitchFamily="34" charset="0"/>
            </a:pP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7,341 graduate</a:t>
            </a:r>
          </a:p>
          <a:p>
            <a:pPr marL="800100" lvl="1" indent="-342900">
              <a:lnSpc>
                <a:spcPct val="100000"/>
              </a:lnSpc>
              <a:spcAft>
                <a:spcPts val="0"/>
              </a:spcAft>
              <a:buFont typeface="Arial,Sans-Serif" panose="020B0604020202020204" pitchFamily="34" charset="0"/>
            </a:pP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4,268 professional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Arial,Sans-Serif" panose="020B0604020202020204" pitchFamily="34" charset="0"/>
            </a:pPr>
            <a:r>
              <a:rPr lang="en-US" sz="2200" b="1">
                <a:solidFill>
                  <a:schemeClr val="bg1"/>
                </a:solidFill>
                <a:latin typeface="Arial"/>
                <a:cs typeface="Arial"/>
              </a:rPr>
              <a:t>56%</a:t>
            </a: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 of our students are Pell-eligible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Arial,Sans-Serif" panose="020B0604020202020204" pitchFamily="34" charset="0"/>
            </a:pP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Roughly half are </a:t>
            </a:r>
            <a:r>
              <a:rPr lang="en-US" sz="2200" b="1">
                <a:solidFill>
                  <a:schemeClr val="bg1"/>
                </a:solidFill>
                <a:latin typeface="Arial"/>
                <a:cs typeface="Arial"/>
              </a:rPr>
              <a:t>first generation</a:t>
            </a: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 college students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Arial,Sans-Serif" panose="020B0604020202020204" pitchFamily="34" charset="0"/>
            </a:pP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A federally designated Minority-</a:t>
            </a:r>
            <a:br>
              <a:rPr lang="en-US" sz="220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Serving Institution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606E5B-3C64-88D1-4DA5-0FA6563A3382}"/>
              </a:ext>
            </a:extLst>
          </p:cNvPr>
          <p:cNvSpPr txBox="1"/>
          <p:nvPr/>
        </p:nvSpPr>
        <p:spPr>
          <a:xfrm>
            <a:off x="663385" y="933282"/>
            <a:ext cx="7124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UIC Students</a:t>
            </a:r>
          </a:p>
        </p:txBody>
      </p:sp>
      <p:sp>
        <p:nvSpPr>
          <p:cNvPr id="2" name="Content Placeholder 14">
            <a:extLst>
              <a:ext uri="{FF2B5EF4-FFF2-40B4-BE49-F238E27FC236}">
                <a16:creationId xmlns:a16="http://schemas.microsoft.com/office/drawing/2014/main" id="{61957684-93BB-0BEB-56F8-CB0B9FBCB881}"/>
              </a:ext>
            </a:extLst>
          </p:cNvPr>
          <p:cNvSpPr txBox="1">
            <a:spLocks/>
          </p:cNvSpPr>
          <p:nvPr/>
        </p:nvSpPr>
        <p:spPr>
          <a:xfrm>
            <a:off x="6584900" y="1719060"/>
            <a:ext cx="4186962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200" dirty="0">
                <a:solidFill>
                  <a:schemeClr val="bg1"/>
                </a:solidFill>
                <a:latin typeface="Arial"/>
                <a:ea typeface="Calibri"/>
                <a:cs typeface="Calibri"/>
              </a:rPr>
              <a:t>UIC has also been designated an ‘Opportunity University’ by the Carnegie Foundation, recognizing us as a national model for providing high access and higher earnings after graduation</a:t>
            </a:r>
            <a:endParaRPr lang="en-US" sz="22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Arial,Sans-Serif" panose="020B0604020202020204" pitchFamily="34" charset="0"/>
            </a:pPr>
            <a:r>
              <a:rPr lang="en-US" sz="2200" b="1">
                <a:solidFill>
                  <a:schemeClr val="bg1"/>
                </a:solidFill>
                <a:latin typeface="Arial"/>
                <a:cs typeface="Arial"/>
              </a:rPr>
              <a:t>#1 in Illinois </a:t>
            </a: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and</a:t>
            </a:r>
            <a:r>
              <a:rPr lang="en-US" sz="2200" b="1">
                <a:solidFill>
                  <a:schemeClr val="bg1"/>
                </a:solidFill>
                <a:latin typeface="Arial"/>
                <a:cs typeface="Arial"/>
              </a:rPr>
              <a:t> Top 10 nationally </a:t>
            </a: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for Social Mobility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Arial,Sans-Serif" panose="020B0604020202020204" pitchFamily="34" charset="0"/>
            </a:pPr>
            <a:r>
              <a:rPr lang="en-US" sz="2200" b="1">
                <a:solidFill>
                  <a:schemeClr val="bg1"/>
                </a:solidFill>
                <a:latin typeface="Arial"/>
                <a:cs typeface="Arial"/>
              </a:rPr>
              <a:t>1 in 3 </a:t>
            </a: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students speak a language other than English at home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Arial,Sans-Serif" panose="020B0604020202020204" pitchFamily="34" charset="0"/>
            </a:pPr>
            <a:endParaRPr lang="en-US" sz="220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US" sz="220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>
              <a:lnSpc>
                <a:spcPct val="113999"/>
              </a:lnSpc>
              <a:buNone/>
            </a:pPr>
            <a:br>
              <a:rPr lang="en-US" sz="2200" dirty="0"/>
            </a:br>
            <a:endParaRPr lang="en-US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18862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965FD-EF76-DB8A-8A70-51FC5E4F6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2DFE15-55EA-25D8-B2DC-E5A503550F5F}"/>
              </a:ext>
            </a:extLst>
          </p:cNvPr>
          <p:cNvSpPr/>
          <p:nvPr/>
        </p:nvSpPr>
        <p:spPr>
          <a:xfrm>
            <a:off x="-16015" y="-2"/>
            <a:ext cx="12192000" cy="6858001"/>
          </a:xfrm>
          <a:prstGeom prst="rect">
            <a:avLst/>
          </a:prstGeom>
          <a:solidFill>
            <a:srgbClr val="D500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16BF39-ABC7-9B99-CF45-C716FA7AB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3387" y="773781"/>
            <a:ext cx="104522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 descr="UIC Logo">
            <a:extLst>
              <a:ext uri="{FF2B5EF4-FFF2-40B4-BE49-F238E27FC236}">
                <a16:creationId xmlns:a16="http://schemas.microsoft.com/office/drawing/2014/main" id="{6C0B0143-E117-D0EB-9B2C-8B948436F1E9}"/>
              </a:ext>
            </a:extLst>
          </p:cNvPr>
          <p:cNvSpPr/>
          <p:nvPr/>
        </p:nvSpPr>
        <p:spPr>
          <a:xfrm>
            <a:off x="11329482" y="530481"/>
            <a:ext cx="449973" cy="449973"/>
          </a:xfrm>
          <a:custGeom>
            <a:avLst/>
            <a:gdLst/>
            <a:ahLst/>
            <a:cxnLst/>
            <a:rect l="l" t="t" r="r" b="b"/>
            <a:pathLst>
              <a:path w="952047" h="952047">
                <a:moveTo>
                  <a:pt x="0" y="0"/>
                </a:moveTo>
                <a:lnTo>
                  <a:pt x="952048" y="0"/>
                </a:lnTo>
                <a:lnTo>
                  <a:pt x="952048" y="952047"/>
                </a:lnTo>
                <a:lnTo>
                  <a:pt x="0" y="95204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F36A292-F4A8-C83D-3946-87ED91EB5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48" y="977113"/>
            <a:ext cx="9409739" cy="4170865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"/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Of our </a:t>
            </a:r>
            <a:r>
              <a:rPr lang="en-US" sz="1800" b="1">
                <a:solidFill>
                  <a:schemeClr val="bg1"/>
                </a:solidFill>
                <a:latin typeface="Arial"/>
                <a:cs typeface="Arial"/>
              </a:rPr>
              <a:t>360,000 UIC alumni</a:t>
            </a: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, more than </a:t>
            </a:r>
            <a:r>
              <a:rPr lang="en-US" sz="1800" b="1">
                <a:solidFill>
                  <a:schemeClr val="bg1"/>
                </a:solidFill>
                <a:latin typeface="Arial"/>
                <a:cs typeface="Arial"/>
              </a:rPr>
              <a:t>70% stay in Illinois</a:t>
            </a:r>
            <a:endParaRPr lang="en-US" sz="1800">
              <a:solidFill>
                <a:schemeClr val="bg1"/>
              </a:solidFill>
            </a:endParaRPr>
          </a:p>
          <a:p>
            <a:pPr>
              <a:lnSpc>
                <a:spcPct val="113999"/>
              </a:lnSpc>
            </a:pP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In the State of Illinois, UIC produces 1 out of 3 pharmacists </a:t>
            </a:r>
            <a:br>
              <a:rPr lang="en-US" sz="1800" dirty="0">
                <a:latin typeface="Arial"/>
                <a:cs typeface="Arial"/>
              </a:rPr>
            </a:b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and dentists</a:t>
            </a:r>
            <a:endParaRPr lang="en-US" sz="1800">
              <a:solidFill>
                <a:schemeClr val="bg1"/>
              </a:solidFill>
            </a:endParaRPr>
          </a:p>
          <a:p>
            <a:pPr fontAlgn="b"/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UIC is the state's principal educator of health </a:t>
            </a:r>
            <a:br>
              <a:rPr lang="en-US" sz="1800" dirty="0"/>
            </a:b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professionals and a major health care provider </a:t>
            </a:r>
            <a:br>
              <a:rPr lang="en-US" sz="1800" dirty="0"/>
            </a:b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to underserved communities</a:t>
            </a:r>
          </a:p>
          <a:p>
            <a:pPr fontAlgn="b"/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More than </a:t>
            </a:r>
            <a:r>
              <a:rPr lang="en-US" sz="1800" b="1">
                <a:solidFill>
                  <a:schemeClr val="bg1"/>
                </a:solidFill>
                <a:latin typeface="Arial"/>
                <a:cs typeface="Arial"/>
              </a:rPr>
              <a:t>8,000</a:t>
            </a: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 nurses in Illinois attended UIC</a:t>
            </a:r>
            <a:endParaRPr lang="en-US" sz="1800">
              <a:solidFill>
                <a:schemeClr val="bg1"/>
              </a:solidFill>
            </a:endParaRPr>
          </a:p>
          <a:p>
            <a:pPr fontAlgn="b"/>
            <a:r>
              <a:rPr lang="en-US" sz="1800" b="1">
                <a:solidFill>
                  <a:schemeClr val="bg1"/>
                </a:solidFill>
                <a:latin typeface="Arial"/>
                <a:cs typeface="Arial"/>
              </a:rPr>
              <a:t>1 in 5 </a:t>
            </a: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Chicago Public Schools principals or assistant </a:t>
            </a:r>
            <a:br>
              <a:rPr lang="en-US" sz="1800" dirty="0"/>
            </a:b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principals trained at UIC</a:t>
            </a:r>
            <a:endParaRPr lang="en-US" sz="1800">
              <a:solidFill>
                <a:schemeClr val="bg1"/>
              </a:solidFill>
            </a:endParaRPr>
          </a:p>
          <a:p>
            <a:pPr fontAlgn="b"/>
            <a:r>
              <a:rPr lang="en-US" sz="1800" b="1">
                <a:solidFill>
                  <a:schemeClr val="bg1"/>
                </a:solidFill>
                <a:latin typeface="Arial"/>
                <a:cs typeface="Arial"/>
              </a:rPr>
              <a:t>1 in 7 </a:t>
            </a: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Chicago Public Schools students engaged </a:t>
            </a:r>
            <a:br>
              <a:rPr lang="en-US" sz="1800" dirty="0"/>
            </a:b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with a UIC-prepared teacher</a:t>
            </a:r>
          </a:p>
          <a:p>
            <a:pPr>
              <a:lnSpc>
                <a:spcPct val="113999"/>
              </a:lnSpc>
            </a:pPr>
            <a:r>
              <a:rPr lang="en-US" sz="1800" dirty="0">
                <a:solidFill>
                  <a:schemeClr val="bg1"/>
                </a:solidFill>
                <a:latin typeface="Arial"/>
                <a:ea typeface="Calibri"/>
                <a:cs typeface="Calibri"/>
              </a:rPr>
              <a:t>Nearly 1 in 4 Illinois social workers are trained by the </a:t>
            </a:r>
            <a:br>
              <a:rPr lang="en-US" dirty="0"/>
            </a:br>
            <a:r>
              <a:rPr lang="en-US" sz="1800" dirty="0">
                <a:solidFill>
                  <a:schemeClr val="bg1"/>
                </a:solidFill>
                <a:latin typeface="Arial"/>
                <a:ea typeface="Calibri"/>
                <a:cs typeface="Calibri"/>
              </a:rPr>
              <a:t>Jane Addams College of Social Work</a:t>
            </a:r>
            <a:endParaRPr lang="en-US" sz="1800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13999"/>
              </a:lnSpc>
            </a:pPr>
            <a:endParaRPr lang="en-US" sz="2000" dirty="0">
              <a:solidFill>
                <a:schemeClr val="bg1"/>
              </a:solidFill>
            </a:endParaRPr>
          </a:p>
          <a:p>
            <a:pPr>
              <a:lnSpc>
                <a:spcPct val="113999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AB30DF-28A9-B553-2687-08405E66C992}"/>
              </a:ext>
            </a:extLst>
          </p:cNvPr>
          <p:cNvSpPr txBox="1"/>
          <p:nvPr/>
        </p:nvSpPr>
        <p:spPr>
          <a:xfrm>
            <a:off x="663385" y="121150"/>
            <a:ext cx="7124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UIC Alumni</a:t>
            </a:r>
          </a:p>
        </p:txBody>
      </p:sp>
      <p:pic>
        <p:nvPicPr>
          <p:cNvPr id="7" name="Picture 6" descr="A person in a graduation gown holding a sign&#10;&#10;AI-generated content may be incorrect.">
            <a:extLst>
              <a:ext uri="{FF2B5EF4-FFF2-40B4-BE49-F238E27FC236}">
                <a16:creationId xmlns:a16="http://schemas.microsoft.com/office/drawing/2014/main" id="{0FA6B16D-3C5E-53BE-35F9-4D4A3B5D15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779"/>
          <a:stretch>
            <a:fillRect/>
          </a:stretch>
        </p:blipFill>
        <p:spPr>
          <a:xfrm>
            <a:off x="8308879" y="3954887"/>
            <a:ext cx="3355707" cy="2788740"/>
          </a:xfrm>
          <a:prstGeom prst="rect">
            <a:avLst/>
          </a:prstGeom>
        </p:spPr>
      </p:pic>
      <p:pic>
        <p:nvPicPr>
          <p:cNvPr id="5" name="Picture 4" descr="A group of women in a pool&#10;&#10;AI-generated content may be incorrect.">
            <a:extLst>
              <a:ext uri="{FF2B5EF4-FFF2-40B4-BE49-F238E27FC236}">
                <a16:creationId xmlns:a16="http://schemas.microsoft.com/office/drawing/2014/main" id="{5DCBE9D7-E2AD-4617-0E48-2A0B86C11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958" y="1579613"/>
            <a:ext cx="3355707" cy="223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6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93E0B-B8BD-41E9-0212-DB9E79551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3C534FB-5E3A-3C4F-BEAD-95A685CB50D8}"/>
              </a:ext>
            </a:extLst>
          </p:cNvPr>
          <p:cNvSpPr/>
          <p:nvPr/>
        </p:nvSpPr>
        <p:spPr>
          <a:xfrm>
            <a:off x="-16015" y="-2"/>
            <a:ext cx="12192000" cy="68580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35C311-9F86-11B6-A9C1-F2B312118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3387" y="773781"/>
            <a:ext cx="104522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 descr="UIC Logo">
            <a:extLst>
              <a:ext uri="{FF2B5EF4-FFF2-40B4-BE49-F238E27FC236}">
                <a16:creationId xmlns:a16="http://schemas.microsoft.com/office/drawing/2014/main" id="{84A4A2EA-A21F-87B7-3F83-7A33A7358103}"/>
              </a:ext>
            </a:extLst>
          </p:cNvPr>
          <p:cNvSpPr/>
          <p:nvPr/>
        </p:nvSpPr>
        <p:spPr>
          <a:xfrm>
            <a:off x="11329482" y="530481"/>
            <a:ext cx="449973" cy="449973"/>
          </a:xfrm>
          <a:custGeom>
            <a:avLst/>
            <a:gdLst/>
            <a:ahLst/>
            <a:cxnLst/>
            <a:rect l="l" t="t" r="r" b="b"/>
            <a:pathLst>
              <a:path w="952047" h="952047">
                <a:moveTo>
                  <a:pt x="0" y="0"/>
                </a:moveTo>
                <a:lnTo>
                  <a:pt x="952048" y="0"/>
                </a:lnTo>
                <a:lnTo>
                  <a:pt x="952048" y="952047"/>
                </a:lnTo>
                <a:lnTo>
                  <a:pt x="0" y="95204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8E11BA-FAE5-EAAD-69A2-05CBE0DFAB35}"/>
              </a:ext>
            </a:extLst>
          </p:cNvPr>
          <p:cNvSpPr txBox="1"/>
          <p:nvPr/>
        </p:nvSpPr>
        <p:spPr>
          <a:xfrm>
            <a:off x="663385" y="3376231"/>
            <a:ext cx="1111607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UIC Alumni Association</a:t>
            </a:r>
          </a:p>
        </p:txBody>
      </p:sp>
    </p:spTree>
    <p:extLst>
      <p:ext uri="{BB962C8B-B14F-4D97-AF65-F5344CB8AC3E}">
        <p14:creationId xmlns:p14="http://schemas.microsoft.com/office/powerpoint/2010/main" val="3797300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4D48B-DDED-A52B-9BB6-31F54FD16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>
            <a:extLst>
              <a:ext uri="{FF2B5EF4-FFF2-40B4-BE49-F238E27FC236}">
                <a16:creationId xmlns:a16="http://schemas.microsoft.com/office/drawing/2014/main" id="{8CFD3429-95E4-8C7E-DD3F-3834F3ABF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2631329" y="-2631329"/>
            <a:ext cx="6961367" cy="12224025"/>
          </a:xfrm>
          <a:prstGeom prst="rect">
            <a:avLst/>
          </a:prstGeom>
          <a:solidFill>
            <a:srgbClr val="F2F7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 sz="2400" b="1">
              <a:solidFill>
                <a:srgbClr val="F2F7EB"/>
              </a:solidFill>
              <a:latin typeface="Theinhardt Black" panose="020B0503020202020204" pitchFamily="34" charset="77"/>
            </a:endParaRPr>
          </a:p>
        </p:txBody>
      </p:sp>
      <p:sp>
        <p:nvSpPr>
          <p:cNvPr id="13" name="Freeform 12" descr="UIC Logo">
            <a:extLst>
              <a:ext uri="{FF2B5EF4-FFF2-40B4-BE49-F238E27FC236}">
                <a16:creationId xmlns:a16="http://schemas.microsoft.com/office/drawing/2014/main" id="{D85AEEC7-5184-17FB-2AE8-72DEB2A898DD}"/>
              </a:ext>
            </a:extLst>
          </p:cNvPr>
          <p:cNvSpPr/>
          <p:nvPr/>
        </p:nvSpPr>
        <p:spPr>
          <a:xfrm>
            <a:off x="11329482" y="530481"/>
            <a:ext cx="449973" cy="449973"/>
          </a:xfrm>
          <a:custGeom>
            <a:avLst/>
            <a:gdLst/>
            <a:ahLst/>
            <a:cxnLst/>
            <a:rect l="l" t="t" r="r" b="b"/>
            <a:pathLst>
              <a:path w="952047" h="952047">
                <a:moveTo>
                  <a:pt x="0" y="0"/>
                </a:moveTo>
                <a:lnTo>
                  <a:pt x="952048" y="0"/>
                </a:lnTo>
                <a:lnTo>
                  <a:pt x="952048" y="952047"/>
                </a:lnTo>
                <a:lnTo>
                  <a:pt x="0" y="95204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3B63D08-8BE3-F88E-2513-D854D7CB5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3387" y="773781"/>
            <a:ext cx="10452288" cy="0"/>
          </a:xfrm>
          <a:prstGeom prst="line">
            <a:avLst/>
          </a:prstGeom>
          <a:ln w="12700">
            <a:solidFill>
              <a:srgbClr val="D500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 descr="UIC Logo">
            <a:extLst>
              <a:ext uri="{FF2B5EF4-FFF2-40B4-BE49-F238E27FC236}">
                <a16:creationId xmlns:a16="http://schemas.microsoft.com/office/drawing/2014/main" id="{D9707140-5FCA-BE4D-DC7A-226C61ADD52B}"/>
              </a:ext>
            </a:extLst>
          </p:cNvPr>
          <p:cNvSpPr/>
          <p:nvPr/>
        </p:nvSpPr>
        <p:spPr>
          <a:xfrm>
            <a:off x="11329482" y="530481"/>
            <a:ext cx="449973" cy="449973"/>
          </a:xfrm>
          <a:custGeom>
            <a:avLst/>
            <a:gdLst/>
            <a:ahLst/>
            <a:cxnLst/>
            <a:rect l="l" t="t" r="r" b="b"/>
            <a:pathLst>
              <a:path w="952047" h="952047">
                <a:moveTo>
                  <a:pt x="0" y="0"/>
                </a:moveTo>
                <a:lnTo>
                  <a:pt x="952048" y="0"/>
                </a:lnTo>
                <a:lnTo>
                  <a:pt x="952048" y="952047"/>
                </a:lnTo>
                <a:lnTo>
                  <a:pt x="0" y="95204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78F9D5-910D-E1AE-C2A5-28D371C2697B}"/>
              </a:ext>
            </a:extLst>
          </p:cNvPr>
          <p:cNvSpPr txBox="1"/>
          <p:nvPr/>
        </p:nvSpPr>
        <p:spPr>
          <a:xfrm>
            <a:off x="663385" y="933282"/>
            <a:ext cx="8883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D5003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History of Alumni Relations at UIC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4AEC2D9-015A-05B4-5AE9-BC9F57AD8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931125"/>
            <a:ext cx="12208738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9A35663-F55E-D1A3-72B7-62B2A9EA4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77818" y="3089251"/>
            <a:ext cx="9239" cy="845791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4365D0AF-556B-2657-E86D-0B9D4276E399}"/>
              </a:ext>
            </a:extLst>
          </p:cNvPr>
          <p:cNvSpPr/>
          <p:nvPr/>
        </p:nvSpPr>
        <p:spPr>
          <a:xfrm>
            <a:off x="223777" y="3464475"/>
            <a:ext cx="1126560" cy="1126560"/>
          </a:xfrm>
          <a:prstGeom prst="ellipse">
            <a:avLst/>
          </a:prstGeom>
          <a:solidFill>
            <a:srgbClr val="D500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1873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409FACC-5D01-410E-5D6C-3193FA8AA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107855" y="4095808"/>
            <a:ext cx="9211" cy="449596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5D762D36-CDFF-CECE-78DC-31F15C2F5B23}"/>
              </a:ext>
            </a:extLst>
          </p:cNvPr>
          <p:cNvSpPr txBox="1"/>
          <p:nvPr/>
        </p:nvSpPr>
        <p:spPr>
          <a:xfrm>
            <a:off x="1318161" y="4634887"/>
            <a:ext cx="1555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UIC Circle campus opens</a:t>
            </a:r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73C1DDB-E3AB-61EF-4137-684212A41B43}"/>
              </a:ext>
            </a:extLst>
          </p:cNvPr>
          <p:cNvSpPr txBox="1"/>
          <p:nvPr/>
        </p:nvSpPr>
        <p:spPr>
          <a:xfrm>
            <a:off x="2670629" y="1972615"/>
            <a:ext cx="1555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Westside Office of Alumni Relations opens in Chicago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89C48A2-9ABF-7706-9855-E8CC40CA6ADD}"/>
              </a:ext>
            </a:extLst>
          </p:cNvPr>
          <p:cNvSpPr txBox="1"/>
          <p:nvPr/>
        </p:nvSpPr>
        <p:spPr>
          <a:xfrm>
            <a:off x="4017819" y="4634887"/>
            <a:ext cx="1555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Consolidation </a:t>
            </a:r>
            <a:b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east/west campuses to create UIC</a:t>
            </a:r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B891A22-0F20-B02C-9825-237A2B923338}"/>
              </a:ext>
            </a:extLst>
          </p:cNvPr>
          <p:cNvSpPr txBox="1"/>
          <p:nvPr/>
        </p:nvSpPr>
        <p:spPr>
          <a:xfrm>
            <a:off x="5355772" y="2326558"/>
            <a:ext cx="1555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UIAA</a:t>
            </a:r>
            <a:b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 office opened</a:t>
            </a:r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B05E613-8059-E7E3-E1D1-B8C245E61EC0}"/>
              </a:ext>
            </a:extLst>
          </p:cNvPr>
          <p:cNvSpPr txBox="1"/>
          <p:nvPr/>
        </p:nvSpPr>
        <p:spPr>
          <a:xfrm>
            <a:off x="6702962" y="4634887"/>
            <a:ext cx="155563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Organizational change and assessment of UIAA services</a:t>
            </a:r>
          </a:p>
          <a:p>
            <a:pPr algn="ctr"/>
            <a:endParaRPr lang="en-US" sz="14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UIC-UIAA </a:t>
            </a:r>
            <a:b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closed</a:t>
            </a:r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E64E394-5C00-AFCD-9B97-EC45CCD57706}"/>
              </a:ext>
            </a:extLst>
          </p:cNvPr>
          <p:cNvSpPr txBox="1"/>
          <p:nvPr/>
        </p:nvSpPr>
        <p:spPr>
          <a:xfrm>
            <a:off x="7822459" y="2126462"/>
            <a:ext cx="18738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Leadership change</a:t>
            </a:r>
            <a:b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UIAA</a:t>
            </a:r>
            <a:b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President/CEO</a:t>
            </a:r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C37D4E5-A81F-2EC8-CB5F-27C0D36509D1}"/>
              </a:ext>
            </a:extLst>
          </p:cNvPr>
          <p:cNvSpPr txBox="1"/>
          <p:nvPr/>
        </p:nvSpPr>
        <p:spPr>
          <a:xfrm>
            <a:off x="9004902" y="4634887"/>
            <a:ext cx="2110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UIC Alumni Association launched </a:t>
            </a:r>
            <a:r>
              <a:rPr lang="en-US" sz="1400" b="1">
                <a:solidFill>
                  <a:srgbClr val="000000"/>
                </a:solidFill>
              </a:rPr>
              <a:t>  </a:t>
            </a:r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C7D8ED0-55B5-6BEA-6DF5-EFAAF4337C8E}"/>
              </a:ext>
            </a:extLst>
          </p:cNvPr>
          <p:cNvSpPr txBox="1"/>
          <p:nvPr/>
        </p:nvSpPr>
        <p:spPr>
          <a:xfrm>
            <a:off x="10607335" y="2326558"/>
            <a:ext cx="1555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UIC Alumni Board </a:t>
            </a:r>
            <a:b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founded</a:t>
            </a:r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619D12D-9C18-D24B-4640-57BBFC31F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791031" y="4095808"/>
            <a:ext cx="9211" cy="449596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4019D5AF-4CAB-8723-8974-60F881B9E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471569" y="4095808"/>
            <a:ext cx="9211" cy="449596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C1D20C80-B1F2-5C7F-8E29-616DB4708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129693" y="4095808"/>
            <a:ext cx="9211" cy="449596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8E31D665-BCEC-A70B-835D-B8CB9859C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448447" y="3120520"/>
            <a:ext cx="9211" cy="449596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54561B3-EA4C-882B-7386-F5E8E774F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68268" y="3152640"/>
            <a:ext cx="9211" cy="449596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DF76C917-BDF8-05EB-E7F2-23B8BAFA8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760896" y="3194367"/>
            <a:ext cx="9211" cy="449596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CD219C3-D566-0583-B28B-E957493A0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450033" y="3221923"/>
            <a:ext cx="9211" cy="449596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3A902CE3-3C73-4477-98C9-5742897AF06B}"/>
              </a:ext>
            </a:extLst>
          </p:cNvPr>
          <p:cNvSpPr/>
          <p:nvPr/>
        </p:nvSpPr>
        <p:spPr>
          <a:xfrm>
            <a:off x="10878647" y="3464475"/>
            <a:ext cx="1126560" cy="11265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79BA585-FC0C-8746-0EE1-664B37974FDF}"/>
              </a:ext>
            </a:extLst>
          </p:cNvPr>
          <p:cNvSpPr/>
          <p:nvPr/>
        </p:nvSpPr>
        <p:spPr>
          <a:xfrm>
            <a:off x="9546790" y="3176716"/>
            <a:ext cx="1126560" cy="11265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DDAB4EB-A4ED-8856-D23E-D935B49AAECB}"/>
              </a:ext>
            </a:extLst>
          </p:cNvPr>
          <p:cNvSpPr/>
          <p:nvPr/>
        </p:nvSpPr>
        <p:spPr>
          <a:xfrm>
            <a:off x="8214931" y="3464475"/>
            <a:ext cx="1126560" cy="11265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AC8C743-8EF8-8EAE-B082-ABB244070D45}"/>
              </a:ext>
            </a:extLst>
          </p:cNvPr>
          <p:cNvSpPr/>
          <p:nvPr/>
        </p:nvSpPr>
        <p:spPr>
          <a:xfrm>
            <a:off x="6883072" y="3176716"/>
            <a:ext cx="1126560" cy="11265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34C5229-7F6C-208A-6CCF-9CEAFFAF9A08}"/>
              </a:ext>
            </a:extLst>
          </p:cNvPr>
          <p:cNvSpPr/>
          <p:nvPr/>
        </p:nvSpPr>
        <p:spPr>
          <a:xfrm>
            <a:off x="5551213" y="3464475"/>
            <a:ext cx="1126560" cy="11265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1998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53843BB-2AF4-FBF7-A4CF-0C8B3456AAF6}"/>
              </a:ext>
            </a:extLst>
          </p:cNvPr>
          <p:cNvSpPr/>
          <p:nvPr/>
        </p:nvSpPr>
        <p:spPr>
          <a:xfrm>
            <a:off x="4219354" y="3176716"/>
            <a:ext cx="1126560" cy="11265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1983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45BD83A-5382-B2A9-CA8A-6B12B19CD36B}"/>
              </a:ext>
            </a:extLst>
          </p:cNvPr>
          <p:cNvSpPr/>
          <p:nvPr/>
        </p:nvSpPr>
        <p:spPr>
          <a:xfrm>
            <a:off x="2887495" y="3464475"/>
            <a:ext cx="1126560" cy="11265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1966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7F5AF7C2-0434-6038-02B1-6A653E10E7AC}"/>
              </a:ext>
            </a:extLst>
          </p:cNvPr>
          <p:cNvSpPr/>
          <p:nvPr/>
        </p:nvSpPr>
        <p:spPr>
          <a:xfrm>
            <a:off x="1555636" y="3176716"/>
            <a:ext cx="1126560" cy="11265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1965</a:t>
            </a:r>
          </a:p>
        </p:txBody>
      </p:sp>
      <p:pic>
        <p:nvPicPr>
          <p:cNvPr id="94" name="Picture 93" descr="A red circle with white letters&#10;&#10;AI-generated content may be incorrect.">
            <a:extLst>
              <a:ext uri="{FF2B5EF4-FFF2-40B4-BE49-F238E27FC236}">
                <a16:creationId xmlns:a16="http://schemas.microsoft.com/office/drawing/2014/main" id="{1AB67F8C-4CE9-E6D0-0B1A-F2443C65C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3564" y="531439"/>
            <a:ext cx="445891" cy="448056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3A7C0272-B52D-85D2-28EA-73606AB01A7D}"/>
              </a:ext>
            </a:extLst>
          </p:cNvPr>
          <p:cNvSpPr txBox="1"/>
          <p:nvPr/>
        </p:nvSpPr>
        <p:spPr>
          <a:xfrm>
            <a:off x="-46252" y="1880664"/>
            <a:ext cx="16840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Illinois Alumni Association </a:t>
            </a:r>
            <a:b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founded </a:t>
            </a:r>
            <a:b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UIAA</a:t>
            </a:r>
          </a:p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group of people sitting on a stage&#10;&#10;AI-generated content may be incorrect.">
            <a:extLst>
              <a:ext uri="{FF2B5EF4-FFF2-40B4-BE49-F238E27FC236}">
                <a16:creationId xmlns:a16="http://schemas.microsoft.com/office/drawing/2014/main" id="{D0CB46D3-8C55-16FB-31B5-80DC1D136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165" y="5347128"/>
            <a:ext cx="2113627" cy="1334106"/>
          </a:xfrm>
          <a:prstGeom prst="rect">
            <a:avLst/>
          </a:prstGeom>
        </p:spPr>
      </p:pic>
      <p:pic>
        <p:nvPicPr>
          <p:cNvPr id="6" name="Picture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96D019F6-846F-9D45-3086-31CFEC82F3B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2633" t="6344"/>
          <a:stretch>
            <a:fillRect/>
          </a:stretch>
        </p:blipFill>
        <p:spPr>
          <a:xfrm>
            <a:off x="9250803" y="5194997"/>
            <a:ext cx="1618970" cy="164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15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B96A8-FD78-A055-7080-D828C967A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129">
            <a:extLst>
              <a:ext uri="{FF2B5EF4-FFF2-40B4-BE49-F238E27FC236}">
                <a16:creationId xmlns:a16="http://schemas.microsoft.com/office/drawing/2014/main" id="{C24ECCA7-E78A-1E21-7910-5134F826F649}"/>
              </a:ext>
            </a:extLst>
          </p:cNvPr>
          <p:cNvSpPr/>
          <p:nvPr/>
        </p:nvSpPr>
        <p:spPr>
          <a:xfrm>
            <a:off x="0" y="-15240"/>
            <a:ext cx="12208010" cy="6888480"/>
          </a:xfrm>
          <a:prstGeom prst="rect">
            <a:avLst/>
          </a:prstGeom>
          <a:solidFill>
            <a:srgbClr val="D500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D96A8FB-AFD8-BCE7-D66F-ED33E70B8CB7}"/>
              </a:ext>
            </a:extLst>
          </p:cNvPr>
          <p:cNvCxnSpPr>
            <a:cxnSpLocks/>
          </p:cNvCxnSpPr>
          <p:nvPr/>
        </p:nvCxnSpPr>
        <p:spPr>
          <a:xfrm flipH="1">
            <a:off x="981838" y="1271948"/>
            <a:ext cx="49026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Content Placeholder 14">
            <a:extLst>
              <a:ext uri="{FF2B5EF4-FFF2-40B4-BE49-F238E27FC236}">
                <a16:creationId xmlns:a16="http://schemas.microsoft.com/office/drawing/2014/main" id="{F9A70145-0E9A-0311-307C-B63B92B5F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385" y="2472277"/>
            <a:ext cx="6651815" cy="3527675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defRPr/>
            </a:pPr>
            <a:r>
              <a:rPr lang="en-US" sz="2200" b="0">
                <a:latin typeface="Arial" panose="020B0604020202020204"/>
              </a:rPr>
              <a:t>The </a:t>
            </a:r>
            <a:r>
              <a:rPr lang="en-US" sz="2200">
                <a:latin typeface="Arial" panose="020B0604020202020204"/>
              </a:rPr>
              <a:t>Alumni and Donor Engagement Team </a:t>
            </a:r>
            <a:br>
              <a:rPr lang="en-US" sz="2200">
                <a:latin typeface="Arial" panose="020B0604020202020204"/>
              </a:rPr>
            </a:br>
            <a:r>
              <a:rPr lang="en-US" sz="2200">
                <a:latin typeface="Arial" panose="020B0604020202020204"/>
              </a:rPr>
              <a:t>(ADE) </a:t>
            </a:r>
            <a:r>
              <a:rPr lang="en-US" sz="2200" b="0">
                <a:latin typeface="Arial" panose="020B0604020202020204"/>
              </a:rPr>
              <a:t>in the Office of the Vice Chancellor for Advancement cultivates lifelong relationships </a:t>
            </a:r>
            <a:br>
              <a:rPr lang="en-US" sz="2200" b="0">
                <a:latin typeface="Arial" panose="020B0604020202020204"/>
              </a:rPr>
            </a:br>
            <a:r>
              <a:rPr lang="en-US" sz="2200" b="0">
                <a:latin typeface="Arial" panose="020B0604020202020204"/>
              </a:rPr>
              <a:t>with alumni and donors </a:t>
            </a:r>
            <a:r>
              <a:rPr lang="en-US" sz="2200" b="0">
                <a:latin typeface="Arial"/>
                <a:ea typeface="+mn-lt"/>
                <a:cs typeface="+mn-lt"/>
              </a:rPr>
              <a:t>through meaningful engagement and volunteer opportunities. </a:t>
            </a:r>
            <a:br>
              <a:rPr lang="en-US" sz="2200" b="0">
                <a:latin typeface="Arial"/>
                <a:ea typeface="+mn-lt"/>
                <a:cs typeface="+mn-lt"/>
              </a:rPr>
            </a:br>
            <a:r>
              <a:rPr lang="en-US" sz="2200" b="0">
                <a:latin typeface="Arial"/>
                <a:ea typeface="+mn-lt"/>
                <a:cs typeface="+mn-lt"/>
              </a:rPr>
              <a:t>This builds a strong pipeline of support through annual gifts, which we steward consistently. </a:t>
            </a:r>
            <a:br>
              <a:rPr lang="en-US" sz="2200" b="0">
                <a:latin typeface="Arial"/>
                <a:ea typeface="+mn-lt"/>
                <a:cs typeface="+mn-lt"/>
              </a:rPr>
            </a:br>
            <a:r>
              <a:rPr lang="en-US" sz="2200" b="0">
                <a:latin typeface="Arial"/>
                <a:ea typeface="+mn-lt"/>
                <a:cs typeface="+mn-lt"/>
              </a:rPr>
              <a:t>These relationships lead to major- and </a:t>
            </a:r>
            <a:br>
              <a:rPr lang="en-US" sz="2200" b="0">
                <a:latin typeface="Arial"/>
                <a:ea typeface="+mn-lt"/>
                <a:cs typeface="+mn-lt"/>
              </a:rPr>
            </a:br>
            <a:r>
              <a:rPr lang="en-US" sz="2200" b="0">
                <a:latin typeface="Arial"/>
                <a:ea typeface="+mn-lt"/>
                <a:cs typeface="+mn-lt"/>
              </a:rPr>
              <a:t>principal-level gifts, and advance UIC’s mission.</a:t>
            </a:r>
          </a:p>
        </p:txBody>
      </p:sp>
      <p:pic>
        <p:nvPicPr>
          <p:cNvPr id="5" name="Picture 4" descr="A group of people standing in front of balloons&#10;&#10;AI-generated content may be incorrect.">
            <a:extLst>
              <a:ext uri="{FF2B5EF4-FFF2-40B4-BE49-F238E27FC236}">
                <a16:creationId xmlns:a16="http://schemas.microsoft.com/office/drawing/2014/main" id="{4BF02AFC-B7A8-B92F-34CE-C489580857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302" t="-1261" r="-8188" b="-723"/>
          <a:stretch>
            <a:fillRect/>
          </a:stretch>
        </p:blipFill>
        <p:spPr>
          <a:xfrm>
            <a:off x="7653732" y="-141820"/>
            <a:ext cx="5217663" cy="7063188"/>
          </a:xfrm>
          <a:prstGeom prst="rect">
            <a:avLst/>
          </a:prstGeom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53ACBDA5-B199-E163-C52D-AD141633187D}"/>
              </a:ext>
            </a:extLst>
          </p:cNvPr>
          <p:cNvSpPr txBox="1"/>
          <p:nvPr/>
        </p:nvSpPr>
        <p:spPr>
          <a:xfrm>
            <a:off x="663385" y="933282"/>
            <a:ext cx="10546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Alumni and Donor </a:t>
            </a:r>
            <a:br>
              <a:rPr lang="en-US" sz="3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3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Engagement </a:t>
            </a:r>
          </a:p>
        </p:txBody>
      </p:sp>
      <p:sp>
        <p:nvSpPr>
          <p:cNvPr id="132" name="Freeform 131" descr="UIC Logo">
            <a:extLst>
              <a:ext uri="{FF2B5EF4-FFF2-40B4-BE49-F238E27FC236}">
                <a16:creationId xmlns:a16="http://schemas.microsoft.com/office/drawing/2014/main" id="{B7B54804-C023-EA0C-1004-405B11F15521}"/>
              </a:ext>
            </a:extLst>
          </p:cNvPr>
          <p:cNvSpPr/>
          <p:nvPr/>
        </p:nvSpPr>
        <p:spPr>
          <a:xfrm>
            <a:off x="11329482" y="530481"/>
            <a:ext cx="449973" cy="449973"/>
          </a:xfrm>
          <a:custGeom>
            <a:avLst/>
            <a:gdLst/>
            <a:ahLst/>
            <a:cxnLst/>
            <a:rect l="l" t="t" r="r" b="b"/>
            <a:pathLst>
              <a:path w="952047" h="952047">
                <a:moveTo>
                  <a:pt x="0" y="0"/>
                </a:moveTo>
                <a:lnTo>
                  <a:pt x="952048" y="0"/>
                </a:lnTo>
                <a:lnTo>
                  <a:pt x="952048" y="952047"/>
                </a:lnTo>
                <a:lnTo>
                  <a:pt x="0" y="95204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A623BE62-662D-0065-27EF-4F438B140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3387" y="773781"/>
            <a:ext cx="104522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216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A2EAE-24FD-11C3-2924-4538798E0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A8FBFBD-B75D-CEA0-4416-69E6E21AD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2603992" y="-2631329"/>
            <a:ext cx="6961367" cy="12224025"/>
          </a:xfrm>
          <a:prstGeom prst="rect">
            <a:avLst/>
          </a:prstGeom>
          <a:solidFill>
            <a:srgbClr val="D500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 sz="2400" b="1">
              <a:solidFill>
                <a:srgbClr val="F2F7EB"/>
              </a:solidFill>
              <a:latin typeface="Theinhardt Black" panose="020B0503020202020204" pitchFamily="34" charset="77"/>
            </a:endParaRP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7ADFEF31-E1FD-07DC-69D8-F7C01D44B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3387" y="773781"/>
            <a:ext cx="104522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Freeform 131" descr="UIC Logo">
            <a:extLst>
              <a:ext uri="{FF2B5EF4-FFF2-40B4-BE49-F238E27FC236}">
                <a16:creationId xmlns:a16="http://schemas.microsoft.com/office/drawing/2014/main" id="{07F5E332-B39E-605B-14B1-4B4F061A34E4}"/>
              </a:ext>
            </a:extLst>
          </p:cNvPr>
          <p:cNvSpPr/>
          <p:nvPr/>
        </p:nvSpPr>
        <p:spPr>
          <a:xfrm>
            <a:off x="11329482" y="530481"/>
            <a:ext cx="449973" cy="449973"/>
          </a:xfrm>
          <a:custGeom>
            <a:avLst/>
            <a:gdLst/>
            <a:ahLst/>
            <a:cxnLst/>
            <a:rect l="l" t="t" r="r" b="b"/>
            <a:pathLst>
              <a:path w="952047" h="952047">
                <a:moveTo>
                  <a:pt x="0" y="0"/>
                </a:moveTo>
                <a:lnTo>
                  <a:pt x="952048" y="0"/>
                </a:lnTo>
                <a:lnTo>
                  <a:pt x="952048" y="952047"/>
                </a:lnTo>
                <a:lnTo>
                  <a:pt x="0" y="95204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DE43EEF-5196-1600-6309-C1EDD04291E8}"/>
              </a:ext>
            </a:extLst>
          </p:cNvPr>
          <p:cNvSpPr txBox="1"/>
          <p:nvPr/>
        </p:nvSpPr>
        <p:spPr>
          <a:xfrm>
            <a:off x="663385" y="933282"/>
            <a:ext cx="10546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Alumni and Donor Engagement Team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24A789AD-6418-4987-3B1B-F975A1B5BA88}"/>
              </a:ext>
            </a:extLst>
          </p:cNvPr>
          <p:cNvCxnSpPr>
            <a:cxnSpLocks/>
          </p:cNvCxnSpPr>
          <p:nvPr/>
        </p:nvCxnSpPr>
        <p:spPr>
          <a:xfrm flipH="1">
            <a:off x="981838" y="1285744"/>
            <a:ext cx="49026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ectangle 127">
            <a:extLst>
              <a:ext uri="{FF2B5EF4-FFF2-40B4-BE49-F238E27FC236}">
                <a16:creationId xmlns:a16="http://schemas.microsoft.com/office/drawing/2014/main" id="{6F02BC78-AA1C-D1E6-D030-4620B12BC527}"/>
              </a:ext>
            </a:extLst>
          </p:cNvPr>
          <p:cNvSpPr/>
          <p:nvPr/>
        </p:nvSpPr>
        <p:spPr>
          <a:xfrm>
            <a:off x="2550523" y="1798226"/>
            <a:ext cx="7035726" cy="10504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Office of the Vice Chancellor </a:t>
            </a:r>
            <a:b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for Advancement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61C3D7A4-FF77-8D98-1977-4A3D6863FEDE}"/>
              </a:ext>
            </a:extLst>
          </p:cNvPr>
          <p:cNvSpPr/>
          <p:nvPr/>
        </p:nvSpPr>
        <p:spPr>
          <a:xfrm>
            <a:off x="2550523" y="3189050"/>
            <a:ext cx="7035727" cy="7145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Alumni and Donor Engagement (ADE)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1BBAEB-75A6-2454-0E12-96BF7535DC6B}"/>
              </a:ext>
            </a:extLst>
          </p:cNvPr>
          <p:cNvSpPr/>
          <p:nvPr/>
        </p:nvSpPr>
        <p:spPr>
          <a:xfrm>
            <a:off x="179755" y="4353462"/>
            <a:ext cx="2294191" cy="9531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UIC Alumni Association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7FCF97-CADB-DE21-91B3-C0D13F6812F6}"/>
              </a:ext>
            </a:extLst>
          </p:cNvPr>
          <p:cNvSpPr/>
          <p:nvPr/>
        </p:nvSpPr>
        <p:spPr>
          <a:xfrm>
            <a:off x="2550523" y="4353462"/>
            <a:ext cx="2294191" cy="9531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Inclusive Engagement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55935D-3441-6649-CC81-40647CDA25AC}"/>
              </a:ext>
            </a:extLst>
          </p:cNvPr>
          <p:cNvSpPr/>
          <p:nvPr/>
        </p:nvSpPr>
        <p:spPr>
          <a:xfrm>
            <a:off x="4921291" y="4353462"/>
            <a:ext cx="2294191" cy="9531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Special </a:t>
            </a:r>
            <a:b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20E7B3-13EA-C2C5-5BFF-70772CDEF61C}"/>
              </a:ext>
            </a:extLst>
          </p:cNvPr>
          <p:cNvSpPr/>
          <p:nvPr/>
        </p:nvSpPr>
        <p:spPr>
          <a:xfrm>
            <a:off x="7292059" y="4353462"/>
            <a:ext cx="2294191" cy="9531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Annual </a:t>
            </a:r>
            <a:b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Giving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881C9F-E1D4-C0B2-4B91-0C17FB254963}"/>
              </a:ext>
            </a:extLst>
          </p:cNvPr>
          <p:cNvSpPr/>
          <p:nvPr/>
        </p:nvSpPr>
        <p:spPr>
          <a:xfrm>
            <a:off x="9662826" y="4353462"/>
            <a:ext cx="2294191" cy="9531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Stewardship and Donor Relations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21780A-0BEB-C35E-5EFB-434B6CE2839A}"/>
              </a:ext>
            </a:extLst>
          </p:cNvPr>
          <p:cNvSpPr/>
          <p:nvPr/>
        </p:nvSpPr>
        <p:spPr>
          <a:xfrm>
            <a:off x="179755" y="5566499"/>
            <a:ext cx="2294191" cy="9531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UICAA Board</a:t>
            </a:r>
          </a:p>
        </p:txBody>
      </p:sp>
      <p:sp>
        <p:nvSpPr>
          <p:cNvPr id="14" name="Straight Connector 3">
            <a:extLst>
              <a:ext uri="{FF2B5EF4-FFF2-40B4-BE49-F238E27FC236}">
                <a16:creationId xmlns:a16="http://schemas.microsoft.com/office/drawing/2014/main" id="{84CFF9E3-0940-D73D-1CB1-FFF6011AD0C9}"/>
              </a:ext>
            </a:extLst>
          </p:cNvPr>
          <p:cNvSpPr/>
          <p:nvPr/>
        </p:nvSpPr>
        <p:spPr>
          <a:xfrm>
            <a:off x="1422732" y="3906550"/>
            <a:ext cx="4481132" cy="44691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481132" y="0"/>
                </a:moveTo>
                <a:lnTo>
                  <a:pt x="4481132" y="223456"/>
                </a:lnTo>
                <a:lnTo>
                  <a:pt x="0" y="223456"/>
                </a:lnTo>
                <a:lnTo>
                  <a:pt x="0" y="446912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A8988D1-644E-CA8A-C0E0-D384B8D0284A}"/>
              </a:ext>
            </a:extLst>
          </p:cNvPr>
          <p:cNvCxnSpPr>
            <a:cxnSpLocks/>
          </p:cNvCxnSpPr>
          <p:nvPr/>
        </p:nvCxnSpPr>
        <p:spPr>
          <a:xfrm>
            <a:off x="3663298" y="4120549"/>
            <a:ext cx="0" cy="23291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B207311-98B5-145A-C1A5-C1C820DBE8E5}"/>
              </a:ext>
            </a:extLst>
          </p:cNvPr>
          <p:cNvCxnSpPr>
            <a:cxnSpLocks/>
          </p:cNvCxnSpPr>
          <p:nvPr/>
        </p:nvCxnSpPr>
        <p:spPr>
          <a:xfrm>
            <a:off x="5906166" y="4120549"/>
            <a:ext cx="0" cy="23291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C5447C-FC63-DBC7-F767-E683125B0455}"/>
              </a:ext>
            </a:extLst>
          </p:cNvPr>
          <p:cNvCxnSpPr>
            <a:cxnSpLocks/>
          </p:cNvCxnSpPr>
          <p:nvPr/>
        </p:nvCxnSpPr>
        <p:spPr>
          <a:xfrm>
            <a:off x="8416097" y="4130006"/>
            <a:ext cx="0" cy="23291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CC206EB-CF18-E2A6-79F4-6E0586B2144F}"/>
              </a:ext>
            </a:extLst>
          </p:cNvPr>
          <p:cNvCxnSpPr>
            <a:cxnSpLocks/>
          </p:cNvCxnSpPr>
          <p:nvPr/>
        </p:nvCxnSpPr>
        <p:spPr>
          <a:xfrm>
            <a:off x="10833046" y="4133007"/>
            <a:ext cx="0" cy="23291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DD5D99C-9276-09FB-F5E5-2625AEF20DE7}"/>
              </a:ext>
            </a:extLst>
          </p:cNvPr>
          <p:cNvCxnSpPr>
            <a:cxnSpLocks/>
          </p:cNvCxnSpPr>
          <p:nvPr/>
        </p:nvCxnSpPr>
        <p:spPr>
          <a:xfrm>
            <a:off x="1366291" y="5320096"/>
            <a:ext cx="0" cy="23291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3048BA0-40A7-0817-9B63-BE3579B24284}"/>
              </a:ext>
            </a:extLst>
          </p:cNvPr>
          <p:cNvCxnSpPr/>
          <p:nvPr/>
        </p:nvCxnSpPr>
        <p:spPr>
          <a:xfrm>
            <a:off x="6096000" y="4130006"/>
            <a:ext cx="33203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6B864A2-2B06-5601-70DC-9163E3B974B1}"/>
              </a:ext>
            </a:extLst>
          </p:cNvPr>
          <p:cNvCxnSpPr>
            <a:cxnSpLocks/>
          </p:cNvCxnSpPr>
          <p:nvPr/>
        </p:nvCxnSpPr>
        <p:spPr>
          <a:xfrm>
            <a:off x="5889531" y="4130006"/>
            <a:ext cx="494351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1C2E39A-2ED2-9326-56D6-D804BFF85957}"/>
              </a:ext>
            </a:extLst>
          </p:cNvPr>
          <p:cNvCxnSpPr>
            <a:cxnSpLocks/>
          </p:cNvCxnSpPr>
          <p:nvPr/>
        </p:nvCxnSpPr>
        <p:spPr>
          <a:xfrm>
            <a:off x="5911255" y="2848715"/>
            <a:ext cx="0" cy="3403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523656"/>
      </p:ext>
    </p:extLst>
  </p:cSld>
  <p:clrMapOvr>
    <a:masterClrMapping/>
  </p:clrMapOvr>
</p:sld>
</file>

<file path=ppt/theme/theme1.xml><?xml version="1.0" encoding="utf-8"?>
<a:theme xmlns:a="http://schemas.openxmlformats.org/drawingml/2006/main" name="WhiteBackground_WhiteLogo">
  <a:themeElements>
    <a:clrScheme name="UIC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D50032"/>
      </a:accent1>
      <a:accent2>
        <a:srgbClr val="001E62"/>
      </a:accent2>
      <a:accent3>
        <a:srgbClr val="41B6E6"/>
      </a:accent3>
      <a:accent4>
        <a:srgbClr val="F2F7EB"/>
      </a:accent4>
      <a:accent5>
        <a:srgbClr val="333333"/>
      </a:accent5>
      <a:accent6>
        <a:srgbClr val="FFBF3F"/>
      </a:accent6>
      <a:hlink>
        <a:srgbClr val="467886"/>
      </a:hlink>
      <a:folHlink>
        <a:srgbClr val="96607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xpoWhiteBackground_RedLogo">
  <a:themeElements>
    <a:clrScheme name="UIC colors">
      <a:dk1>
        <a:srgbClr val="001E61"/>
      </a:dk1>
      <a:lt1>
        <a:srgbClr val="FFFFFF"/>
      </a:lt1>
      <a:dk2>
        <a:srgbClr val="D50032"/>
      </a:dk2>
      <a:lt2>
        <a:srgbClr val="F2F7EB"/>
      </a:lt2>
      <a:accent1>
        <a:srgbClr val="41B6E6"/>
      </a:accent1>
      <a:accent2>
        <a:srgbClr val="FFBF3F"/>
      </a:accent2>
      <a:accent3>
        <a:srgbClr val="333333"/>
      </a:accent3>
      <a:accent4>
        <a:srgbClr val="949493"/>
      </a:accent4>
      <a:accent5>
        <a:srgbClr val="0085AD"/>
      </a:accent5>
      <a:accent6>
        <a:srgbClr val="70AD47"/>
      </a:accent6>
      <a:hlink>
        <a:srgbClr val="001E61"/>
      </a:hlink>
      <a:folHlink>
        <a:srgbClr val="41B6E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dBackground_WhiteLogo">
  <a:themeElements>
    <a:clrScheme name="UIC colors">
      <a:dk1>
        <a:srgbClr val="001E61"/>
      </a:dk1>
      <a:lt1>
        <a:srgbClr val="FFFFFF"/>
      </a:lt1>
      <a:dk2>
        <a:srgbClr val="D50032"/>
      </a:dk2>
      <a:lt2>
        <a:srgbClr val="F2F7EB"/>
      </a:lt2>
      <a:accent1>
        <a:srgbClr val="41B6E6"/>
      </a:accent1>
      <a:accent2>
        <a:srgbClr val="FFBF3F"/>
      </a:accent2>
      <a:accent3>
        <a:srgbClr val="333333"/>
      </a:accent3>
      <a:accent4>
        <a:srgbClr val="949493"/>
      </a:accent4>
      <a:accent5>
        <a:srgbClr val="0085AD"/>
      </a:accent5>
      <a:accent6>
        <a:srgbClr val="70AD47"/>
      </a:accent6>
      <a:hlink>
        <a:srgbClr val="001E61"/>
      </a:hlink>
      <a:folHlink>
        <a:srgbClr val="41B6E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RedBackground_Closing">
  <a:themeElements>
    <a:clrScheme name="UIC colors">
      <a:dk1>
        <a:srgbClr val="001E61"/>
      </a:dk1>
      <a:lt1>
        <a:srgbClr val="FFFFFF"/>
      </a:lt1>
      <a:dk2>
        <a:srgbClr val="D50032"/>
      </a:dk2>
      <a:lt2>
        <a:srgbClr val="F2F7EB"/>
      </a:lt2>
      <a:accent1>
        <a:srgbClr val="41B6E6"/>
      </a:accent1>
      <a:accent2>
        <a:srgbClr val="FFBF3F"/>
      </a:accent2>
      <a:accent3>
        <a:srgbClr val="333333"/>
      </a:accent3>
      <a:accent4>
        <a:srgbClr val="949493"/>
      </a:accent4>
      <a:accent5>
        <a:srgbClr val="0085AD"/>
      </a:accent5>
      <a:accent6>
        <a:srgbClr val="70AD47"/>
      </a:accent6>
      <a:hlink>
        <a:srgbClr val="001E61"/>
      </a:hlink>
      <a:folHlink>
        <a:srgbClr val="41B6E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GrayBackground_WhiteLogo">
  <a:themeElements>
    <a:clrScheme name="UIC colors">
      <a:dk1>
        <a:srgbClr val="001E61"/>
      </a:dk1>
      <a:lt1>
        <a:srgbClr val="FFFFFF"/>
      </a:lt1>
      <a:dk2>
        <a:srgbClr val="D50032"/>
      </a:dk2>
      <a:lt2>
        <a:srgbClr val="F2F7EB"/>
      </a:lt2>
      <a:accent1>
        <a:srgbClr val="41B6E6"/>
      </a:accent1>
      <a:accent2>
        <a:srgbClr val="FFBF3F"/>
      </a:accent2>
      <a:accent3>
        <a:srgbClr val="333333"/>
      </a:accent3>
      <a:accent4>
        <a:srgbClr val="949493"/>
      </a:accent4>
      <a:accent5>
        <a:srgbClr val="0085AD"/>
      </a:accent5>
      <a:accent6>
        <a:srgbClr val="70AD47"/>
      </a:accent6>
      <a:hlink>
        <a:srgbClr val="001E61"/>
      </a:hlink>
      <a:folHlink>
        <a:srgbClr val="41B6E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ExpoWhiteBackground_RedLogo">
  <a:themeElements>
    <a:clrScheme name="UIC colors">
      <a:dk1>
        <a:srgbClr val="001E61"/>
      </a:dk1>
      <a:lt1>
        <a:srgbClr val="FFFFFF"/>
      </a:lt1>
      <a:dk2>
        <a:srgbClr val="D50032"/>
      </a:dk2>
      <a:lt2>
        <a:srgbClr val="F2F7EB"/>
      </a:lt2>
      <a:accent1>
        <a:srgbClr val="41B6E6"/>
      </a:accent1>
      <a:accent2>
        <a:srgbClr val="FFBF3F"/>
      </a:accent2>
      <a:accent3>
        <a:srgbClr val="333333"/>
      </a:accent3>
      <a:accent4>
        <a:srgbClr val="949493"/>
      </a:accent4>
      <a:accent5>
        <a:srgbClr val="0085AD"/>
      </a:accent5>
      <a:accent6>
        <a:srgbClr val="70AD47"/>
      </a:accent6>
      <a:hlink>
        <a:srgbClr val="001E61"/>
      </a:hlink>
      <a:folHlink>
        <a:srgbClr val="41B6E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UIC">
  <a:themeElements>
    <a:clrScheme name="UIC">
      <a:dk1>
        <a:srgbClr val="575757"/>
      </a:dk1>
      <a:lt1>
        <a:srgbClr val="FFFFFF"/>
      </a:lt1>
      <a:dk2>
        <a:srgbClr val="001D69"/>
      </a:dk2>
      <a:lt2>
        <a:srgbClr val="F2F7EB"/>
      </a:lt2>
      <a:accent1>
        <a:srgbClr val="D40032"/>
      </a:accent1>
      <a:accent2>
        <a:srgbClr val="001E61"/>
      </a:accent2>
      <a:accent3>
        <a:srgbClr val="41B6E5"/>
      </a:accent3>
      <a:accent4>
        <a:srgbClr val="FFBE3E"/>
      </a:accent4>
      <a:accent5>
        <a:srgbClr val="0085AD"/>
      </a:accent5>
      <a:accent6>
        <a:srgbClr val="D0D2CF"/>
      </a:accent6>
      <a:hlink>
        <a:srgbClr val="41B6E6"/>
      </a:hlink>
      <a:folHlink>
        <a:srgbClr val="001E6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C" id="{B82EF8CA-CF45-B347-9F86-BDCB680E2AB6}" vid="{5E8F787F-D014-A040-8B66-4854019F9F38}"/>
    </a:ext>
  </a:extLst>
</a:theme>
</file>

<file path=ppt/theme/theme8.xml><?xml version="1.0" encoding="utf-8"?>
<a:theme xmlns:a="http://schemas.openxmlformats.org/drawingml/2006/main" name="1_UIC">
  <a:themeElements>
    <a:clrScheme name="UIC">
      <a:dk1>
        <a:srgbClr val="575757"/>
      </a:dk1>
      <a:lt1>
        <a:srgbClr val="FFFFFF"/>
      </a:lt1>
      <a:dk2>
        <a:srgbClr val="001D69"/>
      </a:dk2>
      <a:lt2>
        <a:srgbClr val="F2F7EB"/>
      </a:lt2>
      <a:accent1>
        <a:srgbClr val="D40032"/>
      </a:accent1>
      <a:accent2>
        <a:srgbClr val="001E61"/>
      </a:accent2>
      <a:accent3>
        <a:srgbClr val="41B6E5"/>
      </a:accent3>
      <a:accent4>
        <a:srgbClr val="FFBE3E"/>
      </a:accent4>
      <a:accent5>
        <a:srgbClr val="0085AD"/>
      </a:accent5>
      <a:accent6>
        <a:srgbClr val="D0D2CF"/>
      </a:accent6>
      <a:hlink>
        <a:srgbClr val="41B6E6"/>
      </a:hlink>
      <a:folHlink>
        <a:srgbClr val="001E6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C" id="{B82EF8CA-CF45-B347-9F86-BDCB680E2AB6}" vid="{5E8F787F-D014-A040-8B66-4854019F9F38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9A4CADE44E7B448D67499275D3C6D1" ma:contentTypeVersion="20" ma:contentTypeDescription="Create a new document." ma:contentTypeScope="" ma:versionID="b4aeefff9bcd52807726f08ac494cb5d">
  <xsd:schema xmlns:xsd="http://www.w3.org/2001/XMLSchema" xmlns:xs="http://www.w3.org/2001/XMLSchema" xmlns:p="http://schemas.microsoft.com/office/2006/metadata/properties" xmlns:ns2="e9643ef2-459c-4e51-90bf-2a5b37ab1b84" xmlns:ns3="d002c519-5040-4c12-854c-9165b8c9d1ad" targetNamespace="http://schemas.microsoft.com/office/2006/metadata/properties" ma:root="true" ma:fieldsID="f2c41c22956ec0b4d7a1efec1a06f020" ns2:_="" ns3:_="">
    <xsd:import namespace="e9643ef2-459c-4e51-90bf-2a5b37ab1b84"/>
    <xsd:import namespace="d002c519-5040-4c12-854c-9165b8c9d1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  <xsd:element ref="ns2:updatedvers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43ef2-459c-4e51-90bf-2a5b37ab1b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59009afd-1226-4d6a-ba53-0e73837566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updatedversion" ma:index="26" nillable="true" ma:displayName="updated version " ma:format="Dropdown" ma:internalName="updatedversion">
      <xsd:simpleType>
        <xsd:restriction base="dms:Choice">
          <xsd:enumeration value="yes "/>
          <xsd:enumeration value="no"/>
          <xsd:enumeration value="reviewing "/>
        </xsd:restriction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02c519-5040-4c12-854c-9165b8c9d1a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880ce187-2a78-48cf-80f7-01281348a5f1}" ma:internalName="TaxCatchAll" ma:showField="CatchAllData" ma:web="d002c519-5040-4c12-854c-9165b8c9d1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updatedversion xmlns="e9643ef2-459c-4e51-90bf-2a5b37ab1b84" xsi:nil="true"/>
    <TaxCatchAll xmlns="d002c519-5040-4c12-854c-9165b8c9d1ad" xsi:nil="true"/>
    <lcf76f155ced4ddcb4097134ff3c332f xmlns="e9643ef2-459c-4e51-90bf-2a5b37ab1b8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13CE7C-3F41-4932-8E6B-17815E9FA0CB}">
  <ds:schemaRefs>
    <ds:schemaRef ds:uri="d002c519-5040-4c12-854c-9165b8c9d1ad"/>
    <ds:schemaRef ds:uri="e9643ef2-459c-4e51-90bf-2a5b37ab1b8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3CC9590-E83D-4710-BDDE-3AE815603056}">
  <ds:schemaRefs>
    <ds:schemaRef ds:uri="d002c519-5040-4c12-854c-9165b8c9d1ad"/>
    <ds:schemaRef ds:uri="e9643ef2-459c-4e51-90bf-2a5b37ab1b8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37628FF-5352-41AF-A408-F0CFBB14491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e202cd47-7a56-4baa-99e3-e3b71a7c77dd}" enabled="0" method="" siteId="{e202cd47-7a56-4baa-99e3-e3b71a7c77d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1461</Words>
  <Application>Microsoft Office PowerPoint</Application>
  <PresentationFormat>Widescreen</PresentationFormat>
  <Paragraphs>198</Paragraphs>
  <Slides>23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WhiteBackground_WhiteLogo</vt:lpstr>
      <vt:lpstr>ExpoWhiteBackground_RedLogo</vt:lpstr>
      <vt:lpstr>RedBackground_WhiteLogo</vt:lpstr>
      <vt:lpstr>RedBackground_Closing</vt:lpstr>
      <vt:lpstr>GrayBackground_WhiteLogo</vt:lpstr>
      <vt:lpstr>1_ExpoWhiteBackground_RedLogo</vt:lpstr>
      <vt:lpstr>2_UIC</vt:lpstr>
      <vt:lpstr>1_UIC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Waldrip</dc:creator>
  <cp:lastModifiedBy>Tapia, Damaris</cp:lastModifiedBy>
  <cp:revision>151</cp:revision>
  <dcterms:created xsi:type="dcterms:W3CDTF">2023-09-03T17:46:15Z</dcterms:created>
  <dcterms:modified xsi:type="dcterms:W3CDTF">2026-01-02T22:49:17Z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0x010100309A4CADE44E7B448D67499275D3C6D1</vt:lpwstr>
  </property>
  <property fmtid="{D5CDD505-2E9C-101B-9397-08002B2CF9AE}" pid="3" name="MediaServiceImageTags">
    <vt:lpwstr/>
  </property>
</Properties>
</file>