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813" r:id="rId5"/>
    <p:sldMasterId id="2147483834" r:id="rId6"/>
    <p:sldMasterId id="2147483852" r:id="rId7"/>
    <p:sldMasterId id="2147483873" r:id="rId8"/>
    <p:sldMasterId id="2147483890" r:id="rId9"/>
    <p:sldMasterId id="2147483907" r:id="rId10"/>
    <p:sldMasterId id="2147483920" r:id="rId11"/>
  </p:sldMasterIdLst>
  <p:notesMasterIdLst>
    <p:notesMasterId r:id="rId46"/>
  </p:notesMasterIdLst>
  <p:handoutMasterIdLst>
    <p:handoutMasterId r:id="rId47"/>
  </p:handoutMasterIdLst>
  <p:sldIdLst>
    <p:sldId id="256" r:id="rId12"/>
    <p:sldId id="320" r:id="rId13"/>
    <p:sldId id="560" r:id="rId14"/>
    <p:sldId id="2088198641" r:id="rId15"/>
    <p:sldId id="2088198623" r:id="rId16"/>
    <p:sldId id="629" r:id="rId17"/>
    <p:sldId id="2088198636" r:id="rId18"/>
    <p:sldId id="2088198637" r:id="rId19"/>
    <p:sldId id="2088198638" r:id="rId20"/>
    <p:sldId id="609" r:id="rId21"/>
    <p:sldId id="2088198639" r:id="rId22"/>
    <p:sldId id="2088198642" r:id="rId23"/>
    <p:sldId id="2088198640" r:id="rId24"/>
    <p:sldId id="2088198620" r:id="rId25"/>
    <p:sldId id="321" r:id="rId26"/>
    <p:sldId id="632" r:id="rId27"/>
    <p:sldId id="633" r:id="rId28"/>
    <p:sldId id="634" r:id="rId29"/>
    <p:sldId id="309" r:id="rId30"/>
    <p:sldId id="635" r:id="rId31"/>
    <p:sldId id="636" r:id="rId32"/>
    <p:sldId id="653" r:id="rId33"/>
    <p:sldId id="561" r:id="rId34"/>
    <p:sldId id="562" r:id="rId35"/>
    <p:sldId id="567" r:id="rId36"/>
    <p:sldId id="564" r:id="rId37"/>
    <p:sldId id="310" r:id="rId38"/>
    <p:sldId id="566" r:id="rId39"/>
    <p:sldId id="290" r:id="rId40"/>
    <p:sldId id="291" r:id="rId41"/>
    <p:sldId id="292" r:id="rId42"/>
    <p:sldId id="293" r:id="rId43"/>
    <p:sldId id="637" r:id="rId44"/>
    <p:sldId id="272" r:id="rId45"/>
  </p:sldIdLst>
  <p:sldSz cx="12192000" cy="6858000"/>
  <p:notesSz cx="6858000" cy="9144000"/>
  <p:embeddedFontLst>
    <p:embeddedFont>
      <p:font typeface="Cambria" panose="02040503050406030204" pitchFamily="18" charset="0"/>
      <p:regular r:id="rId48"/>
      <p:bold r:id="rId49"/>
      <p:italic r:id="rId50"/>
      <p:boldItalic r:id="rId51"/>
    </p:embeddedFont>
    <p:embeddedFont>
      <p:font typeface="Georgia" panose="02040502050405020303" pitchFamily="18" charset="0"/>
      <p:regular r:id="rId52"/>
      <p:bold r:id="rId53"/>
      <p:italic r:id="rId54"/>
      <p:boldItalic r:id="rId55"/>
    </p:embeddedFont>
    <p:embeddedFont>
      <p:font typeface="Lato Black" panose="020F0502020204030203" pitchFamily="34" charset="0"/>
      <p:bold r:id="rId56"/>
      <p:boldItalic r:id="rId57"/>
    </p:embeddedFont>
    <p:embeddedFont>
      <p:font typeface="Oswald SemiBold" panose="00000700000000000000" pitchFamily="2" charset="0"/>
      <p:bold r:id="rId58"/>
    </p:embeddedFont>
    <p:embeddedFont>
      <p:font typeface="Palatino Linotype" panose="02040502050505030304" pitchFamily="18" charset="0"/>
      <p:regular r:id="rId59"/>
      <p:bold r:id="rId60"/>
      <p:italic r:id="rId61"/>
      <p:boldItalic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032"/>
    <a:srgbClr val="FF5F05"/>
    <a:srgbClr val="003366"/>
    <a:srgbClr val="13294B"/>
    <a:srgbClr val="A6A8AB"/>
    <a:srgbClr val="E84A27"/>
    <a:srgbClr val="0455A4"/>
    <a:srgbClr val="EAE0E0"/>
    <a:srgbClr val="E2E5F0"/>
    <a:srgbClr val="E8E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7" autoAdjust="0"/>
    <p:restoredTop sz="92615" autoAdjust="0"/>
  </p:normalViewPr>
  <p:slideViewPr>
    <p:cSldViewPr snapToGrid="0" snapToObjects="1">
      <p:cViewPr varScale="1">
        <p:scale>
          <a:sx n="147" d="100"/>
          <a:sy n="147" d="100"/>
        </p:scale>
        <p:origin x="3072" y="126"/>
      </p:cViewPr>
      <p:guideLst/>
    </p:cSldViewPr>
  </p:slideViewPr>
  <p:outlineViewPr>
    <p:cViewPr>
      <p:scale>
        <a:sx n="33" d="100"/>
        <a:sy n="33" d="100"/>
      </p:scale>
      <p:origin x="0" y="-10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" Type="http://schemas.openxmlformats.org/officeDocument/2006/relationships/slideMaster" Target="slideMasters/slideMaster4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4.fntdata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Undergraduate</c:v>
                </c:pt>
              </c:strCache>
            </c:strRef>
          </c:tx>
          <c:spPr>
            <a:solidFill>
              <a:srgbClr val="003366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Sheet1!$B$2:$B$13</c:f>
              <c:numCache>
                <c:formatCode>#,##0</c:formatCode>
                <c:ptCount val="11"/>
                <c:pt idx="0">
                  <c:v>43180</c:v>
                </c:pt>
                <c:pt idx="1">
                  <c:v>44013</c:v>
                </c:pt>
                <c:pt idx="2">
                  <c:v>44907</c:v>
                </c:pt>
                <c:pt idx="3">
                  <c:v>46039</c:v>
                </c:pt>
                <c:pt idx="4">
                  <c:v>46786</c:v>
                </c:pt>
                <c:pt idx="5">
                  <c:v>47270</c:v>
                </c:pt>
                <c:pt idx="6">
                  <c:v>47740</c:v>
                </c:pt>
                <c:pt idx="7">
                  <c:v>46815</c:v>
                </c:pt>
                <c:pt idx="8">
                  <c:v>47526</c:v>
                </c:pt>
                <c:pt idx="9">
                  <c:v>48825</c:v>
                </c:pt>
                <c:pt idx="10">
                  <c:v>51669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4228-B60C-B12A11E53A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Graduate/Professional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077294685990338E-3"/>
                  <c:y val="-0.11529352932213711"/>
                </c:manualLayout>
              </c:layout>
              <c:tx>
                <c:rich>
                  <a:bodyPr/>
                  <a:lstStyle/>
                  <a:p>
                    <a:fld id="{36A51B59-B43A-47CD-95C8-A4CBF142BE95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E18-4228-B60C-B12A11E53A57}"/>
                </c:ext>
              </c:extLst>
            </c:dLbl>
            <c:dLbl>
              <c:idx val="1"/>
              <c:layout>
                <c:manualLayout>
                  <c:x val="-1.2076819201947582E-3"/>
                  <c:y val="-0.108777026463360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540CE3-8D64-4DCF-ABA4-FC683CED17A4}" type="CELLRANGE">
                      <a:rPr lang="en-US" sz="1400">
                        <a:solidFill>
                          <a:schemeClr val="tx1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577294685990326E-2"/>
                      <c:h val="4.847866299484502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E18-4228-B60C-B12A11E53A57}"/>
                </c:ext>
              </c:extLst>
            </c:dLbl>
            <c:dLbl>
              <c:idx val="2"/>
              <c:layout>
                <c:manualLayout>
                  <c:x val="-8.856580457753038E-17"/>
                  <c:y val="-0.11581658694787374"/>
                </c:manualLayout>
              </c:layout>
              <c:tx>
                <c:rich>
                  <a:bodyPr/>
                  <a:lstStyle/>
                  <a:p>
                    <a:fld id="{18E3C26A-51F5-4D1C-9697-B3A4611605D0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E18-4228-B60C-B12A11E53A57}"/>
                </c:ext>
              </c:extLst>
            </c:dLbl>
            <c:dLbl>
              <c:idx val="3"/>
              <c:layout>
                <c:manualLayout>
                  <c:x val="-2.4154589371980675E-3"/>
                  <c:y val="-0.11299285713793254"/>
                </c:manualLayout>
              </c:layout>
              <c:tx>
                <c:rich>
                  <a:bodyPr/>
                  <a:lstStyle/>
                  <a:p>
                    <a:fld id="{E4193A92-BCCB-4A29-B14C-946B13B2DCB8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E18-4228-B60C-B12A11E53A57}"/>
                </c:ext>
              </c:extLst>
            </c:dLbl>
            <c:dLbl>
              <c:idx val="4"/>
              <c:layout>
                <c:manualLayout>
                  <c:x val="-1.7713160915506076E-16"/>
                  <c:y val="-0.11478265186079589"/>
                </c:manualLayout>
              </c:layout>
              <c:tx>
                <c:rich>
                  <a:bodyPr/>
                  <a:lstStyle/>
                  <a:p>
                    <a:fld id="{0DA54970-D270-440D-964B-6600FCE13A97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7E18-4228-B60C-B12A11E53A57}"/>
                </c:ext>
              </c:extLst>
            </c:dLbl>
            <c:dLbl>
              <c:idx val="5"/>
              <c:layout>
                <c:manualLayout>
                  <c:x val="4.2271006885008979E-3"/>
                  <c:y val="-0.12137867050977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BA1E420-35F4-4508-BC6F-1F4F0C2F169E}" type="CELLRANGE">
                      <a:rPr lang="en-US" dirty="0"/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846665905892196E-2"/>
                      <c:h val="4.699015497995213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7E18-4228-B60C-B12A11E53A57}"/>
                </c:ext>
              </c:extLst>
            </c:dLbl>
            <c:dLbl>
              <c:idx val="6"/>
              <c:layout>
                <c:manualLayout>
                  <c:x val="0"/>
                  <c:y val="-0.11629138354487367"/>
                </c:manualLayout>
              </c:layout>
              <c:tx>
                <c:rich>
                  <a:bodyPr/>
                  <a:lstStyle/>
                  <a:p>
                    <a:fld id="{B30C4810-5946-42D3-ADC6-C1226AADB5AC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3A6-4A3A-B11A-E8124EE691D8}"/>
                </c:ext>
              </c:extLst>
            </c:dLbl>
            <c:dLbl>
              <c:idx val="7"/>
              <c:layout>
                <c:manualLayout>
                  <c:x val="0"/>
                  <c:y val="-0.1219312592888117"/>
                </c:manualLayout>
              </c:layout>
              <c:tx>
                <c:rich>
                  <a:bodyPr/>
                  <a:lstStyle/>
                  <a:p>
                    <a:fld id="{FF7C7E7A-5E20-4A33-BBDE-7D225BCEA82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619-401E-B51F-4576A57F0648}"/>
                </c:ext>
              </c:extLst>
            </c:dLbl>
            <c:dLbl>
              <c:idx val="8"/>
              <c:layout>
                <c:manualLayout>
                  <c:x val="1.2077294685988566E-3"/>
                  <c:y val="-0.10780548599200659"/>
                </c:manualLayout>
              </c:layout>
              <c:tx>
                <c:rich>
                  <a:bodyPr/>
                  <a:lstStyle/>
                  <a:p>
                    <a:fld id="{0DD3FBC6-361E-4EC1-8530-D54EB07CDFB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B7B-4F9B-BDFF-9A24FE003BB4}"/>
                </c:ext>
              </c:extLst>
            </c:dLbl>
            <c:dLbl>
              <c:idx val="9"/>
              <c:layout>
                <c:manualLayout>
                  <c:x val="-3.6231884057971015E-3"/>
                  <c:y val="-0.10441940029007178"/>
                </c:manualLayout>
              </c:layout>
              <c:tx>
                <c:rich>
                  <a:bodyPr/>
                  <a:lstStyle/>
                  <a:p>
                    <a:fld id="{3ACFA629-400B-43B8-BCDA-40CC41E5F2D7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B7B-4F9B-BDFF-9A24FE003BB4}"/>
                </c:ext>
              </c:extLst>
            </c:dLbl>
            <c:dLbl>
              <c:idx val="10"/>
              <c:layout>
                <c:manualLayout>
                  <c:x val="-1.2077294685990338E-3"/>
                  <c:y val="-0.11615510359229818"/>
                </c:manualLayout>
              </c:layout>
              <c:tx>
                <c:rich>
                  <a:bodyPr/>
                  <a:lstStyle/>
                  <a:p>
                    <a:fld id="{9AA4FEFC-53AF-45AC-AE1F-1A78A6AC0175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6B7B-4F9B-BDFF-9A24FE003B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Sheet1!$C$2:$C$13</c:f>
              <c:numCache>
                <c:formatCode>#,##0</c:formatCode>
                <c:ptCount val="11"/>
                <c:pt idx="0">
                  <c:v>12515</c:v>
                </c:pt>
                <c:pt idx="1">
                  <c:v>12145</c:v>
                </c:pt>
                <c:pt idx="2">
                  <c:v>12368</c:v>
                </c:pt>
                <c:pt idx="3">
                  <c:v>12504</c:v>
                </c:pt>
                <c:pt idx="4">
                  <c:v>12968</c:v>
                </c:pt>
                <c:pt idx="5">
                  <c:v>14511</c:v>
                </c:pt>
                <c:pt idx="6">
                  <c:v>14823</c:v>
                </c:pt>
                <c:pt idx="7">
                  <c:v>14268</c:v>
                </c:pt>
                <c:pt idx="8">
                  <c:v>13812</c:v>
                </c:pt>
                <c:pt idx="9">
                  <c:v>14234</c:v>
                </c:pt>
                <c:pt idx="10">
                  <c:v>14747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Sheet1!$E$2:$E$13</c15:f>
                <c15:dlblRangeCache>
                  <c:ptCount val="11"/>
                  <c:pt idx="0">
                    <c:v>55,695</c:v>
                  </c:pt>
                  <c:pt idx="1">
                    <c:v>56,158</c:v>
                  </c:pt>
                  <c:pt idx="2">
                    <c:v>57,275</c:v>
                  </c:pt>
                  <c:pt idx="3">
                    <c:v>58,543</c:v>
                  </c:pt>
                  <c:pt idx="4">
                    <c:v>59,754</c:v>
                  </c:pt>
                  <c:pt idx="5">
                    <c:v>61,781</c:v>
                  </c:pt>
                  <c:pt idx="6">
                    <c:v>62,563</c:v>
                  </c:pt>
                  <c:pt idx="7">
                    <c:v>61,083</c:v>
                  </c:pt>
                  <c:pt idx="8">
                    <c:v>61,338</c:v>
                  </c:pt>
                  <c:pt idx="9">
                    <c:v>63,059</c:v>
                  </c:pt>
                  <c:pt idx="10">
                    <c:v>66,416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7E18-4228-B60C-B12A11E53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0834800"/>
        <c:axId val="659941008"/>
      </c:barChart>
      <c:catAx>
        <c:axId val="66083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941008"/>
        <c:crosses val="autoZero"/>
        <c:auto val="1"/>
        <c:lblAlgn val="ctr"/>
        <c:lblOffset val="100"/>
        <c:noMultiLvlLbl val="0"/>
      </c:catAx>
      <c:valAx>
        <c:axId val="65994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83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59650424131766"/>
          <c:y val="0.9227612110944291"/>
          <c:w val="0.49959926204876565"/>
          <c:h val="5.9726929906830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MAP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2015</c:v>
                </c:pt>
                <c:pt idx="1">
                  <c:v>FY 2025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59.222299999999997</c:v>
                </c:pt>
                <c:pt idx="1">
                  <c:v>156.18469999999999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2F-4670-9306-AAF8868619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PELL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2015</c:v>
                </c:pt>
                <c:pt idx="1">
                  <c:v>FY 2025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74.302000000000007</c:v>
                </c:pt>
                <c:pt idx="1">
                  <c:v>144.08879999999999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2F-4670-9306-AAF8868619A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2015</c:v>
                </c:pt>
                <c:pt idx="1">
                  <c:v>FY 2025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E22F-4670-9306-AAF8868619A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Fed/State Scholarships, Grants, Fellowships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22F-4670-9306-AAF8868619A4}"/>
              </c:ext>
            </c:extLst>
          </c:dPt>
          <c:cat>
            <c:strRef>
              <c:f>Sheet1!$B$1:$C$1</c:f>
              <c:strCache>
                <c:ptCount val="2"/>
                <c:pt idx="0">
                  <c:v>FY 2015</c:v>
                </c:pt>
                <c:pt idx="1">
                  <c:v>FY 2025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13.624700000000001</c:v>
                </c:pt>
                <c:pt idx="1">
                  <c:v>36.235900000000001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2F-4670-9306-AAF8868619A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Other Sources Scholarships, Grants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2015</c:v>
                </c:pt>
                <c:pt idx="1">
                  <c:v>FY 2025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15.652900000000001</c:v>
                </c:pt>
                <c:pt idx="1">
                  <c:v>30.507200000000001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2F-4670-9306-AAF8868619A4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Other Institutional Grants, Scholarships, Fellowships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2015</c:v>
                </c:pt>
                <c:pt idx="1">
                  <c:v>FY 2025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 formatCode="#,##0.000">
                  <c:v>159.9795</c:v>
                </c:pt>
                <c:pt idx="1">
                  <c:v>264.74360000000001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22F-4670-9306-AAF8868619A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Waivers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Sheet1!$B$1:$C$1</c:f>
              <c:strCache>
                <c:ptCount val="2"/>
                <c:pt idx="0">
                  <c:v>FY 2015</c:v>
                </c:pt>
                <c:pt idx="1">
                  <c:v>FY 2025</c:v>
                </c:pt>
              </c:strCache>
            </c:strRef>
          </c:cat>
          <c:val>
            <c:numRef>
              <c:f>Sheet1!$B$8:$C$8</c:f>
              <c:numCache>
                <c:formatCode>General</c:formatCode>
                <c:ptCount val="2"/>
                <c:pt idx="0">
                  <c:v>46.8628</c:v>
                </c:pt>
                <c:pt idx="1">
                  <c:v>53.320700000000002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2F-4670-9306-AAF886861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45126760"/>
        <c:axId val="245127144"/>
      </c:barChart>
      <c:catAx>
        <c:axId val="24512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36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7144"/>
        <c:crosses val="autoZero"/>
        <c:auto val="1"/>
        <c:lblAlgn val="ctr"/>
        <c:lblOffset val="100"/>
        <c:noMultiLvlLbl val="0"/>
      </c:catAx>
      <c:valAx>
        <c:axId val="245127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3366"/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245126760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731748809176634E-2"/>
          <c:y val="3.3721442265436108E-2"/>
          <c:w val="0.8544269358650296"/>
          <c:h val="0.8639128543803043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UIC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BD-4691-9DEE-5874F419E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BD-4691-9DEE-5874F419E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BD-4691-9DEE-5874F419E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BD-4691-9DEE-5874F419E8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BD-4691-9DEE-5874F419E8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BD-4691-9DEE-5874F419E8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BD-4691-9DEE-5874F419E8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BD-4691-9DEE-5874F419E8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BD-4691-9DEE-5874F419E87F}"/>
                </c:ext>
              </c:extLst>
            </c:dLbl>
            <c:dLbl>
              <c:idx val="9"/>
              <c:layout>
                <c:manualLayout>
                  <c:x val="-2.3633697782321733E-3"/>
                  <c:y val="-3.1528942700491469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6-9FBD-4691-9DEE-5874F419E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Sheet1!$B$1:$K$1</c:f>
              <c:strCache>
                <c:ptCount val="10"/>
                <c:pt idx="0">
                  <c:v>FY17</c:v>
                </c:pt>
                <c:pt idx="1">
                  <c:v>FY18</c:v>
                </c:pt>
                <c:pt idx="2">
                  <c:v>FY19</c:v>
                </c:pt>
                <c:pt idx="3">
                  <c:v>FY20</c:v>
                </c:pt>
                <c:pt idx="4">
                  <c:v>FY21</c:v>
                </c:pt>
                <c:pt idx="5">
                  <c:v>FY22</c:v>
                </c:pt>
                <c:pt idx="6">
                  <c:v>FY23</c:v>
                </c:pt>
                <c:pt idx="7">
                  <c:v>FY24</c:v>
                </c:pt>
                <c:pt idx="8">
                  <c:v>FY25</c:v>
                </c:pt>
                <c:pt idx="9">
                  <c:v>FY26</c:v>
                </c:pt>
              </c:strCache>
            </c:strRef>
          </c:cat>
          <c:val>
            <c:numRef>
              <c:f>Sheet1!$B$2:$K$2</c:f>
              <c:numCache>
                <c:formatCode>"$"#,##0</c:formatCode>
                <c:ptCount val="10"/>
                <c:pt idx="0">
                  <c:v>14804</c:v>
                </c:pt>
                <c:pt idx="1">
                  <c:v>14844</c:v>
                </c:pt>
                <c:pt idx="2">
                  <c:v>14904</c:v>
                </c:pt>
                <c:pt idx="3">
                  <c:v>15220</c:v>
                </c:pt>
                <c:pt idx="4">
                  <c:v>15492</c:v>
                </c:pt>
                <c:pt idx="5">
                  <c:v>15520</c:v>
                </c:pt>
                <c:pt idx="6">
                  <c:v>15440</c:v>
                </c:pt>
                <c:pt idx="7">
                  <c:v>15732</c:v>
                </c:pt>
                <c:pt idx="8">
                  <c:v>15732</c:v>
                </c:pt>
                <c:pt idx="9">
                  <c:v>16046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FBD-4691-9DEE-5874F419E87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UIS</c:v>
                </c:pt>
              </c:strCache>
            </c:strRef>
          </c:tx>
          <c:spPr>
            <a:ln w="34925" cap="rnd">
              <a:solidFill>
                <a:srgbClr val="3399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FBD-4691-9DEE-5874F419E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FBD-4691-9DEE-5874F419E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FBD-4691-9DEE-5874F419E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FBD-4691-9DEE-5874F419E8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FBD-4691-9DEE-5874F419E8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FBD-4691-9DEE-5874F419E8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FBD-4691-9DEE-5874F419E8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FBD-4691-9DEE-5874F419E8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FBD-4691-9DEE-5874F419E87F}"/>
                </c:ext>
              </c:extLst>
            </c:dLbl>
            <c:dLbl>
              <c:idx val="9"/>
              <c:layout>
                <c:manualLayout>
                  <c:x val="-3.3508675521054985E-3"/>
                  <c:y val="-2.3691393715810603E-3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FBD-4691-9DEE-5874F419E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Sheet1!$B$1:$K$1</c:f>
              <c:strCache>
                <c:ptCount val="10"/>
                <c:pt idx="0">
                  <c:v>FY17</c:v>
                </c:pt>
                <c:pt idx="1">
                  <c:v>FY18</c:v>
                </c:pt>
                <c:pt idx="2">
                  <c:v>FY19</c:v>
                </c:pt>
                <c:pt idx="3">
                  <c:v>FY20</c:v>
                </c:pt>
                <c:pt idx="4">
                  <c:v>FY21</c:v>
                </c:pt>
                <c:pt idx="5">
                  <c:v>FY22</c:v>
                </c:pt>
                <c:pt idx="6">
                  <c:v>FY23</c:v>
                </c:pt>
                <c:pt idx="7">
                  <c:v>FY24</c:v>
                </c:pt>
                <c:pt idx="8">
                  <c:v>FY25</c:v>
                </c:pt>
                <c:pt idx="9">
                  <c:v>FY26</c:v>
                </c:pt>
              </c:strCache>
            </c:strRef>
          </c:cat>
          <c:val>
            <c:numRef>
              <c:f>Sheet1!$B$3:$K$3</c:f>
              <c:numCache>
                <c:formatCode>"$"#,##0</c:formatCode>
                <c:ptCount val="10"/>
                <c:pt idx="0">
                  <c:v>12609</c:v>
                </c:pt>
                <c:pt idx="1">
                  <c:v>12645</c:v>
                </c:pt>
                <c:pt idx="2">
                  <c:v>12873</c:v>
                </c:pt>
                <c:pt idx="3">
                  <c:v>13545</c:v>
                </c:pt>
                <c:pt idx="4">
                  <c:v>13695</c:v>
                </c:pt>
                <c:pt idx="5">
                  <c:v>13805</c:v>
                </c:pt>
                <c:pt idx="6">
                  <c:v>14279</c:v>
                </c:pt>
                <c:pt idx="7">
                  <c:v>14500</c:v>
                </c:pt>
                <c:pt idx="8">
                  <c:v>14500</c:v>
                </c:pt>
                <c:pt idx="9">
                  <c:v>14888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9FBD-4691-9DEE-5874F419E87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UIUC</c:v>
                </c:pt>
              </c:strCache>
            </c:strRef>
          </c:tx>
          <c:spPr>
            <a:ln w="34925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FBD-4691-9DEE-5874F419E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FBD-4691-9DEE-5874F419E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FBD-4691-9DEE-5874F419E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FBD-4691-9DEE-5874F419E8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FBD-4691-9DEE-5874F419E8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FBD-4691-9DEE-5874F419E8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FBD-4691-9DEE-5874F419E8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FBD-4691-9DEE-5874F419E8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FBD-4691-9DEE-5874F419E87F}"/>
                </c:ext>
              </c:extLst>
            </c:dLbl>
            <c:dLbl>
              <c:idx val="9"/>
              <c:layout>
                <c:manualLayout>
                  <c:x val="-7.5218430264682402E-3"/>
                  <c:y val="-1.2994393061646532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FBD-4691-9DEE-5874F419E87F}"/>
                </c:ext>
              </c:extLst>
            </c:dLbl>
            <c:dLbl>
              <c:idx val="16"/>
              <c:showLegendKey val="0"/>
              <c:showVal val="0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FBD-4691-9DEE-5874F419E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Sheet1!$B$1:$K$1</c:f>
              <c:strCache>
                <c:ptCount val="10"/>
                <c:pt idx="0">
                  <c:v>FY17</c:v>
                </c:pt>
                <c:pt idx="1">
                  <c:v>FY18</c:v>
                </c:pt>
                <c:pt idx="2">
                  <c:v>FY19</c:v>
                </c:pt>
                <c:pt idx="3">
                  <c:v>FY20</c:v>
                </c:pt>
                <c:pt idx="4">
                  <c:v>FY21</c:v>
                </c:pt>
                <c:pt idx="5">
                  <c:v>FY22</c:v>
                </c:pt>
                <c:pt idx="6">
                  <c:v>FY23</c:v>
                </c:pt>
                <c:pt idx="7">
                  <c:v>FY24</c:v>
                </c:pt>
                <c:pt idx="8">
                  <c:v>FY25</c:v>
                </c:pt>
                <c:pt idx="9">
                  <c:v>FY26</c:v>
                </c:pt>
              </c:strCache>
            </c:strRef>
          </c:cat>
          <c:val>
            <c:numRef>
              <c:f>Sheet1!$B$4:$K$4</c:f>
              <c:numCache>
                <c:formatCode>"$"#,##0</c:formatCode>
                <c:ptCount val="10"/>
                <c:pt idx="0">
                  <c:v>15698</c:v>
                </c:pt>
                <c:pt idx="1">
                  <c:v>15868</c:v>
                </c:pt>
                <c:pt idx="2">
                  <c:v>16004</c:v>
                </c:pt>
                <c:pt idx="3">
                  <c:v>16210</c:v>
                </c:pt>
                <c:pt idx="4">
                  <c:v>16862</c:v>
                </c:pt>
                <c:pt idx="5">
                  <c:v>16866</c:v>
                </c:pt>
                <c:pt idx="6">
                  <c:v>17138</c:v>
                </c:pt>
                <c:pt idx="7">
                  <c:v>17572</c:v>
                </c:pt>
                <c:pt idx="8">
                  <c:v>17640</c:v>
                </c:pt>
                <c:pt idx="9">
                  <c:v>18046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9FBD-4691-9DEE-5874F419E87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MAP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FBD-4691-9DEE-5874F419E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FBD-4691-9DEE-5874F419E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FBD-4691-9DEE-5874F419E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9FBD-4691-9DEE-5874F419E8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9FBD-4691-9DEE-5874F419E8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9FBD-4691-9DEE-5874F419E8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9FBD-4691-9DEE-5874F419E8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9FBD-4691-9DEE-5874F419E8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9FBD-4691-9DEE-5874F419E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Sheet1!$B$1:$K$1</c:f>
              <c:strCache>
                <c:ptCount val="10"/>
                <c:pt idx="0">
                  <c:v>FY17</c:v>
                </c:pt>
                <c:pt idx="1">
                  <c:v>FY18</c:v>
                </c:pt>
                <c:pt idx="2">
                  <c:v>FY19</c:v>
                </c:pt>
                <c:pt idx="3">
                  <c:v>FY20</c:v>
                </c:pt>
                <c:pt idx="4">
                  <c:v>FY21</c:v>
                </c:pt>
                <c:pt idx="5">
                  <c:v>FY22</c:v>
                </c:pt>
                <c:pt idx="6">
                  <c:v>FY23</c:v>
                </c:pt>
                <c:pt idx="7">
                  <c:v>FY24</c:v>
                </c:pt>
                <c:pt idx="8">
                  <c:v>FY25</c:v>
                </c:pt>
                <c:pt idx="9">
                  <c:v>FY26</c:v>
                </c:pt>
              </c:strCache>
            </c:strRef>
          </c:cat>
          <c:val>
            <c:numRef>
              <c:f>Sheet1!$B$5:$K$5</c:f>
              <c:numCache>
                <c:formatCode>"$"#,##0</c:formatCode>
                <c:ptCount val="10"/>
                <c:pt idx="0">
                  <c:v>4719.5999999999995</c:v>
                </c:pt>
                <c:pt idx="1">
                  <c:v>4869</c:v>
                </c:pt>
                <c:pt idx="2">
                  <c:v>4869</c:v>
                </c:pt>
                <c:pt idx="3">
                  <c:v>5340</c:v>
                </c:pt>
                <c:pt idx="4">
                  <c:v>5340</c:v>
                </c:pt>
                <c:pt idx="5">
                  <c:v>5496</c:v>
                </c:pt>
                <c:pt idx="6">
                  <c:v>7200</c:v>
                </c:pt>
                <c:pt idx="7">
                  <c:v>8400</c:v>
                </c:pt>
                <c:pt idx="8">
                  <c:v>8064</c:v>
                </c:pt>
                <c:pt idx="9">
                  <c:v>8064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9FBD-4691-9DEE-5874F419E87F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PELL</c:v>
                </c:pt>
              </c:strCache>
            </c:strRef>
          </c:tx>
          <c:spPr>
            <a:ln w="3492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9FBD-4691-9DEE-5874F419E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9FBD-4691-9DEE-5874F419E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9FBD-4691-9DEE-5874F419E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9FBD-4691-9DEE-5874F419E8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9FBD-4691-9DEE-5874F419E8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9FBD-4691-9DEE-5874F419E8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9FBD-4691-9DEE-5874F419E8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9FBD-4691-9DEE-5874F419E8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9FBD-4691-9DEE-5874F419E87F}"/>
                </c:ext>
              </c:extLst>
            </c:dLbl>
            <c:dLbl>
              <c:idx val="9"/>
              <c:layout>
                <c:manualLayout>
                  <c:x val="0"/>
                  <c:y val="1.536362494447823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9FBD-4691-9DEE-5874F419E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Sheet1!$B$1:$K$1</c:f>
              <c:strCache>
                <c:ptCount val="10"/>
                <c:pt idx="0">
                  <c:v>FY17</c:v>
                </c:pt>
                <c:pt idx="1">
                  <c:v>FY18</c:v>
                </c:pt>
                <c:pt idx="2">
                  <c:v>FY19</c:v>
                </c:pt>
                <c:pt idx="3">
                  <c:v>FY20</c:v>
                </c:pt>
                <c:pt idx="4">
                  <c:v>FY21</c:v>
                </c:pt>
                <c:pt idx="5">
                  <c:v>FY22</c:v>
                </c:pt>
                <c:pt idx="6">
                  <c:v>FY23</c:v>
                </c:pt>
                <c:pt idx="7">
                  <c:v>FY24</c:v>
                </c:pt>
                <c:pt idx="8">
                  <c:v>FY25</c:v>
                </c:pt>
                <c:pt idx="9">
                  <c:v>FY26</c:v>
                </c:pt>
              </c:strCache>
            </c:strRef>
          </c:cat>
          <c:val>
            <c:numRef>
              <c:f>Sheet1!$B$6:$K$6</c:f>
              <c:numCache>
                <c:formatCode>"$"#,##0</c:formatCode>
                <c:ptCount val="10"/>
                <c:pt idx="0">
                  <c:v>5815</c:v>
                </c:pt>
                <c:pt idx="1">
                  <c:v>5920</c:v>
                </c:pt>
                <c:pt idx="2">
                  <c:v>6095</c:v>
                </c:pt>
                <c:pt idx="3">
                  <c:v>6195</c:v>
                </c:pt>
                <c:pt idx="4">
                  <c:v>6345</c:v>
                </c:pt>
                <c:pt idx="5">
                  <c:v>6495</c:v>
                </c:pt>
                <c:pt idx="6">
                  <c:v>6895</c:v>
                </c:pt>
                <c:pt idx="7">
                  <c:v>7395</c:v>
                </c:pt>
                <c:pt idx="8">
                  <c:v>7395</c:v>
                </c:pt>
                <c:pt idx="9">
                  <c:v>7395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9FBD-4691-9DEE-5874F419E87F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MAP &amp; PELL</c:v>
                </c:pt>
              </c:strCache>
            </c:strRef>
          </c:tx>
          <c:spPr>
            <a:ln w="34925" cap="rnd">
              <a:solidFill>
                <a:srgbClr val="66006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9FBD-4691-9DEE-5874F419E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9FBD-4691-9DEE-5874F419E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9FBD-4691-9DEE-5874F419E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9FBD-4691-9DEE-5874F419E8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9FBD-4691-9DEE-5874F419E8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9FBD-4691-9DEE-5874F419E8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9FBD-4691-9DEE-5874F419E8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9FBD-4691-9DEE-5874F419E8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9FBD-4691-9DEE-5874F419E87F}"/>
                </c:ext>
              </c:extLst>
            </c:dLbl>
            <c:dLbl>
              <c:idx val="9"/>
              <c:layout>
                <c:manualLayout>
                  <c:x val="-3.3950617283950615E-2"/>
                  <c:y val="0.115227187083586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9FBD-4691-9DEE-5874F419E87F}"/>
                </c:ext>
              </c:extLst>
            </c:dLbl>
            <c:dLbl>
              <c:idx val="23"/>
              <c:layout>
                <c:manualLayout>
                  <c:x val="-8.7962962962962965E-2"/>
                  <c:y val="0.184363499333738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9FBD-4691-9DEE-5874F419E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Sheet1!$B$1:$K$1</c:f>
              <c:strCache>
                <c:ptCount val="10"/>
                <c:pt idx="0">
                  <c:v>FY17</c:v>
                </c:pt>
                <c:pt idx="1">
                  <c:v>FY18</c:v>
                </c:pt>
                <c:pt idx="2">
                  <c:v>FY19</c:v>
                </c:pt>
                <c:pt idx="3">
                  <c:v>FY20</c:v>
                </c:pt>
                <c:pt idx="4">
                  <c:v>FY21</c:v>
                </c:pt>
                <c:pt idx="5">
                  <c:v>FY22</c:v>
                </c:pt>
                <c:pt idx="6">
                  <c:v>FY23</c:v>
                </c:pt>
                <c:pt idx="7">
                  <c:v>FY24</c:v>
                </c:pt>
                <c:pt idx="8">
                  <c:v>FY25</c:v>
                </c:pt>
                <c:pt idx="9">
                  <c:v>FY26</c:v>
                </c:pt>
              </c:strCache>
            </c:strRef>
          </c:cat>
          <c:val>
            <c:numRef>
              <c:f>Sheet1!$B$7:$K$7</c:f>
              <c:numCache>
                <c:formatCode>"$"#,##0</c:formatCode>
                <c:ptCount val="10"/>
                <c:pt idx="0">
                  <c:v>10534.599999999999</c:v>
                </c:pt>
                <c:pt idx="1">
                  <c:v>10789</c:v>
                </c:pt>
                <c:pt idx="2">
                  <c:v>10964</c:v>
                </c:pt>
                <c:pt idx="3">
                  <c:v>11535</c:v>
                </c:pt>
                <c:pt idx="4">
                  <c:v>11685</c:v>
                </c:pt>
                <c:pt idx="5">
                  <c:v>11991</c:v>
                </c:pt>
                <c:pt idx="6">
                  <c:v>14095</c:v>
                </c:pt>
                <c:pt idx="7">
                  <c:v>15795</c:v>
                </c:pt>
                <c:pt idx="8">
                  <c:v>15459</c:v>
                </c:pt>
                <c:pt idx="9">
                  <c:v>15459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1-9FBD-4691-9DEE-5874F419E87F}"/>
            </c:ext>
          </c:extLst>
        </c:ser>
        <c:ser>
          <c:idx val="6"/>
          <c:order val="6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3492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9FBD-4691-9DEE-5874F419E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9FBD-4691-9DEE-5874F419E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9FBD-4691-9DEE-5874F419E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9FBD-4691-9DEE-5874F419E8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9FBD-4691-9DEE-5874F419E8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9FBD-4691-9DEE-5874F419E8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9FBD-4691-9DEE-5874F419E8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9FBD-4691-9DEE-5874F419E8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9FBD-4691-9DEE-5874F419E87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9FBD-4691-9DEE-5874F419E87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9FBD-4691-9DEE-5874F419E87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9FBD-4691-9DEE-5874F419E87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9FBD-4691-9DEE-5874F419E87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F-9FBD-4691-9DEE-5874F419E87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0-9FBD-4691-9DEE-5874F419E87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1-9FBD-4691-9DEE-5874F419E87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2-9FBD-4691-9DEE-5874F419E87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3-9FBD-4691-9DEE-5874F419E87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4-9FBD-4691-9DEE-5874F419E87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5-9FBD-4691-9DEE-5874F419E87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6-9FBD-4691-9DEE-5874F419E87F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7-9FBD-4691-9DEE-5874F419E87F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8-9FBD-4691-9DEE-5874F419E87F}"/>
                </c:ext>
              </c:extLst>
            </c:dLbl>
            <c:dLbl>
              <c:idx val="23"/>
              <c:layout>
                <c:manualLayout>
                  <c:x val="-1.1316741696017772E-16"/>
                  <c:y val="-2.244826128715590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9-9FBD-4691-9DEE-5874F419E87F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A-9FBD-4691-9DEE-5874F419E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Sheet1!$B$1:$K$1</c:f>
              <c:strCache>
                <c:ptCount val="10"/>
                <c:pt idx="0">
                  <c:v>FY17</c:v>
                </c:pt>
                <c:pt idx="1">
                  <c:v>FY18</c:v>
                </c:pt>
                <c:pt idx="2">
                  <c:v>FY19</c:v>
                </c:pt>
                <c:pt idx="3">
                  <c:v>FY20</c:v>
                </c:pt>
                <c:pt idx="4">
                  <c:v>FY21</c:v>
                </c:pt>
                <c:pt idx="5">
                  <c:v>FY22</c:v>
                </c:pt>
                <c:pt idx="6">
                  <c:v>FY23</c:v>
                </c:pt>
                <c:pt idx="7">
                  <c:v>FY24</c:v>
                </c:pt>
                <c:pt idx="8">
                  <c:v>FY25</c:v>
                </c:pt>
                <c:pt idx="9">
                  <c:v>FY26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5B-9FBD-4691-9DEE-5874F419E87F}"/>
            </c:ext>
          </c:extLst>
        </c:ser>
        <c:ser>
          <c:idx val="7"/>
          <c:order val="7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ln w="3492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C-9FBD-4691-9DEE-5874F419E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D-9FBD-4691-9DEE-5874F419E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E-9FBD-4691-9DEE-5874F419E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5F-9FBD-4691-9DEE-5874F419E8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0-9FBD-4691-9DEE-5874F419E8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1-9FBD-4691-9DEE-5874F419E87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2-9FBD-4691-9DEE-5874F419E8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3-9FBD-4691-9DEE-5874F419E8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4-9FBD-4691-9DEE-5874F419E87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5-9FBD-4691-9DEE-5874F419E87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6-9FBD-4691-9DEE-5874F419E87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7-9FBD-4691-9DEE-5874F419E87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8-9FBD-4691-9DEE-5874F419E87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9-9FBD-4691-9DEE-5874F419E87F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A-9FBD-4691-9DEE-5874F419E87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B-9FBD-4691-9DEE-5874F419E87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C-9FBD-4691-9DEE-5874F419E87F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D-9FBD-4691-9DEE-5874F419E87F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E-9FBD-4691-9DEE-5874F419E87F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6F-9FBD-4691-9DEE-5874F419E87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0-9FBD-4691-9DEE-5874F419E87F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1-9FBD-4691-9DEE-5874F419E87F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2-9FBD-4691-9DEE-5874F419E87F}"/>
                </c:ext>
              </c:extLst>
            </c:dLbl>
            <c:dLbl>
              <c:idx val="23"/>
              <c:layout>
                <c:manualLayout>
                  <c:x val="0"/>
                  <c:y val="-3.0727249888956476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3-9FBD-4691-9DEE-5874F419E87F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74-9FBD-4691-9DEE-5874F419E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Sheet1!$B$1:$K$1</c:f>
              <c:strCache>
                <c:ptCount val="10"/>
                <c:pt idx="0">
                  <c:v>FY17</c:v>
                </c:pt>
                <c:pt idx="1">
                  <c:v>FY18</c:v>
                </c:pt>
                <c:pt idx="2">
                  <c:v>FY19</c:v>
                </c:pt>
                <c:pt idx="3">
                  <c:v>FY20</c:v>
                </c:pt>
                <c:pt idx="4">
                  <c:v>FY21</c:v>
                </c:pt>
                <c:pt idx="5">
                  <c:v>FY22</c:v>
                </c:pt>
                <c:pt idx="6">
                  <c:v>FY23</c:v>
                </c:pt>
                <c:pt idx="7">
                  <c:v>FY24</c:v>
                </c:pt>
                <c:pt idx="8">
                  <c:v>FY25</c:v>
                </c:pt>
                <c:pt idx="9">
                  <c:v>FY26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5-9FBD-4691-9DEE-5874F419E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0871624"/>
        <c:axId val="460867704"/>
      </c:lineChart>
      <c:catAx>
        <c:axId val="460871624"/>
        <c:scaling>
          <c:orientation val="minMax"/>
        </c:scaling>
        <c:delete val="0"/>
        <c:axPos val="b"/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60867704"/>
        <c:crosses val="autoZero"/>
        <c:auto val="1"/>
        <c:lblAlgn val="ctr"/>
        <c:lblOffset val="100"/>
        <c:noMultiLvlLbl val="0"/>
      </c:catAx>
      <c:valAx>
        <c:axId val="460867704"/>
        <c:scaling>
          <c:orientation val="minMax"/>
          <c:min val="4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60871624"/>
        <c:crossesAt val="1"/>
        <c:crossBetween val="midCat"/>
        <c:majorUnit val="2000"/>
      </c:valAx>
      <c:spPr>
        <a:noFill/>
        <a:ln w="25400">
          <a:noFill/>
        </a:ln>
        <a:effectLst>
          <a:glow rad="12700">
            <a:schemeClr val="accent1">
              <a:alpha val="40000"/>
            </a:schemeClr>
          </a:glo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Pays Zero</c:v>
                </c:pt>
              </c:strCache>
            </c:strRef>
          </c:tx>
          <c:spPr>
            <a:solidFill>
              <a:srgbClr val="A7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UIUC</c:v>
                </c:pt>
                <c:pt idx="1">
                  <c:v>UIC</c:v>
                </c:pt>
                <c:pt idx="2">
                  <c:v>UIS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0.38</c:v>
                </c:pt>
                <c:pt idx="1">
                  <c:v>0.45</c:v>
                </c:pt>
                <c:pt idx="2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F0-471B-8911-03318D5D49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Less than $3K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5F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CFA-43CE-887B-71C49DDE358A}"/>
              </c:ext>
            </c:extLst>
          </c:dPt>
          <c:dPt>
            <c:idx val="1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F0-471B-8911-03318D5D492A}"/>
              </c:ext>
            </c:extLst>
          </c:dPt>
          <c:dPt>
            <c:idx val="2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3F0-471B-8911-03318D5D49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UIUC</c:v>
                </c:pt>
                <c:pt idx="1">
                  <c:v>UIC</c:v>
                </c:pt>
                <c:pt idx="2">
                  <c:v>UIS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0.44</c:v>
                </c:pt>
                <c:pt idx="1">
                  <c:v>0.61</c:v>
                </c:pt>
                <c:pt idx="2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F0-471B-8911-03318D5D4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0109456"/>
        <c:axId val="860103224"/>
      </c:barChart>
      <c:catAx>
        <c:axId val="86010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60103224"/>
        <c:crosses val="autoZero"/>
        <c:auto val="1"/>
        <c:lblAlgn val="ctr"/>
        <c:lblOffset val="100"/>
        <c:noMultiLvlLbl val="0"/>
      </c:catAx>
      <c:valAx>
        <c:axId val="860103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010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559598589943471E-2"/>
          <c:y val="0"/>
          <c:w val="0.88045619620870519"/>
          <c:h val="0.924410703050601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AY25-26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A2-4CCC-B3E0-B7D183A3A680}"/>
              </c:ext>
            </c:extLst>
          </c:dPt>
          <c:dPt>
            <c:idx val="12"/>
            <c:invertIfNegative val="0"/>
            <c:bubble3D val="0"/>
            <c:spPr>
              <a:solidFill>
                <a:srgbClr val="FF5F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8A6-4C11-AF0E-E77BE40736DF}"/>
              </c:ext>
            </c:extLst>
          </c:dPt>
          <c:dPt>
            <c:idx val="13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6-4AAC-83E2-E9A0F10BF6E3}"/>
              </c:ext>
            </c:extLst>
          </c:dPt>
          <c:dPt>
            <c:idx val="14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6-4AAC-83E2-E9A0F10BF6E3}"/>
              </c:ext>
            </c:extLst>
          </c:dPt>
          <c:dPt>
            <c:idx val="15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6-4AAC-83E2-E9A0F10BF6E3}"/>
              </c:ext>
            </c:extLst>
          </c:dPt>
          <c:cat>
            <c:strRef>
              <c:f>Sheet1!$A$2:$A$20</c:f>
              <c:strCache>
                <c:ptCount val="19"/>
                <c:pt idx="0">
                  <c:v>Florida</c:v>
                </c:pt>
                <c:pt idx="1">
                  <c:v>Purdue</c:v>
                </c:pt>
                <c:pt idx="2">
                  <c:v>Nebraska</c:v>
                </c:pt>
                <c:pt idx="3">
                  <c:v>Iowa</c:v>
                </c:pt>
                <c:pt idx="4">
                  <c:v>Texas</c:v>
                </c:pt>
                <c:pt idx="5">
                  <c:v>Indiana</c:v>
                </c:pt>
                <c:pt idx="6">
                  <c:v>Wisconsin</c:v>
                </c:pt>
                <c:pt idx="7">
                  <c:v>Maryland</c:v>
                </c:pt>
                <c:pt idx="8">
                  <c:v>Washington</c:v>
                </c:pt>
                <c:pt idx="9">
                  <c:v>Ohio State</c:v>
                </c:pt>
                <c:pt idx="10">
                  <c:v>UC-Los Angeles</c:v>
                </c:pt>
                <c:pt idx="11">
                  <c:v>UC-Berkeley</c:v>
                </c:pt>
                <c:pt idx="12">
                  <c:v>Illinois</c:v>
                </c:pt>
                <c:pt idx="13">
                  <c:v>Oregon</c:v>
                </c:pt>
                <c:pt idx="14">
                  <c:v>Michigan State</c:v>
                </c:pt>
                <c:pt idx="15">
                  <c:v>Rutgers</c:v>
                </c:pt>
                <c:pt idx="16">
                  <c:v>Michigan</c:v>
                </c:pt>
                <c:pt idx="17">
                  <c:v>Minnesota  </c:v>
                </c:pt>
                <c:pt idx="18">
                  <c:v>Penn State</c:v>
                </c:pt>
              </c:strCache>
            </c:strRef>
          </c:cat>
          <c:val>
            <c:numRef>
              <c:f>Sheet1!$B$2:$B$20</c:f>
              <c:numCache>
                <c:formatCode>#,##0_);\(#,##0\)</c:formatCode>
                <c:ptCount val="19"/>
                <c:pt idx="0">
                  <c:v>6381</c:v>
                </c:pt>
                <c:pt idx="1">
                  <c:v>9992</c:v>
                </c:pt>
                <c:pt idx="2">
                  <c:v>10781</c:v>
                </c:pt>
                <c:pt idx="3">
                  <c:v>11622</c:v>
                </c:pt>
                <c:pt idx="4">
                  <c:v>11678</c:v>
                </c:pt>
                <c:pt idx="5">
                  <c:v>12144</c:v>
                </c:pt>
                <c:pt idx="6">
                  <c:v>12166</c:v>
                </c:pt>
                <c:pt idx="7">
                  <c:v>12290</c:v>
                </c:pt>
                <c:pt idx="8">
                  <c:v>13406</c:v>
                </c:pt>
                <c:pt idx="9">
                  <c:v>13641</c:v>
                </c:pt>
                <c:pt idx="10">
                  <c:v>15729</c:v>
                </c:pt>
                <c:pt idx="11">
                  <c:v>16347</c:v>
                </c:pt>
                <c:pt idx="12">
                  <c:v>16354</c:v>
                </c:pt>
                <c:pt idx="13">
                  <c:v>16755</c:v>
                </c:pt>
                <c:pt idx="14">
                  <c:v>17256</c:v>
                </c:pt>
                <c:pt idx="15">
                  <c:v>18112</c:v>
                </c:pt>
                <c:pt idx="16">
                  <c:v>18346</c:v>
                </c:pt>
                <c:pt idx="17">
                  <c:v>18482</c:v>
                </c:pt>
                <c:pt idx="18">
                  <c:v>21098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F6-4AAC-83E2-E9A0F10BF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100"/>
        <c:axId val="206256200"/>
        <c:axId val="204689496"/>
      </c:barChart>
      <c:catAx>
        <c:axId val="20625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689496"/>
        <c:crosses val="autoZero"/>
        <c:auto val="1"/>
        <c:lblAlgn val="ctr"/>
        <c:lblOffset val="100"/>
        <c:noMultiLvlLbl val="0"/>
      </c:catAx>
      <c:valAx>
        <c:axId val="204689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256200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719883112466333E-2"/>
          <c:y val="1.9363991328962459E-2"/>
          <c:w val="0.90492427359701566"/>
          <c:h val="0.889866397545779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AY25-26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8A-4F38-B057-AF8544DC70D3}"/>
              </c:ext>
            </c:extLst>
          </c:dPt>
          <c:cat>
            <c:strRef>
              <c:f>Sheet1!$A$2:$A$11</c:f>
              <c:strCache>
                <c:ptCount val="10"/>
                <c:pt idx="0">
                  <c:v>S. Florida</c:v>
                </c:pt>
                <c:pt idx="1">
                  <c:v>Buffalo</c:v>
                </c:pt>
                <c:pt idx="2">
                  <c:v>New Mexico</c:v>
                </c:pt>
                <c:pt idx="3">
                  <c:v>Alabama</c:v>
                </c:pt>
                <c:pt idx="4">
                  <c:v>Utah</c:v>
                </c:pt>
                <c:pt idx="5">
                  <c:v>Kentucky</c:v>
                </c:pt>
                <c:pt idx="6">
                  <c:v>Cincinnati</c:v>
                </c:pt>
                <c:pt idx="7">
                  <c:v>UIC</c:v>
                </c:pt>
                <c:pt idx="8">
                  <c:v>VCU</c:v>
                </c:pt>
                <c:pt idx="9">
                  <c:v>Connecticut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6410</c:v>
                </c:pt>
                <c:pt idx="1">
                  <c:v>11036</c:v>
                </c:pt>
                <c:pt idx="2">
                  <c:v>11210</c:v>
                </c:pt>
                <c:pt idx="3">
                  <c:v>11640</c:v>
                </c:pt>
                <c:pt idx="4">
                  <c:v>12648</c:v>
                </c:pt>
                <c:pt idx="5">
                  <c:v>13907</c:v>
                </c:pt>
                <c:pt idx="6">
                  <c:v>14394</c:v>
                </c:pt>
                <c:pt idx="7">
                  <c:v>14652</c:v>
                </c:pt>
                <c:pt idx="8">
                  <c:v>17240</c:v>
                </c:pt>
                <c:pt idx="9">
                  <c:v>21336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8A-4F38-B057-AF8544DC7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100"/>
        <c:axId val="81995968"/>
        <c:axId val="204241400"/>
      </c:barChart>
      <c:catAx>
        <c:axId val="8199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1400"/>
        <c:crosses val="autoZero"/>
        <c:auto val="1"/>
        <c:lblAlgn val="ctr"/>
        <c:lblOffset val="100"/>
        <c:noMultiLvlLbl val="0"/>
      </c:catAx>
      <c:valAx>
        <c:axId val="204241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995968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83949492887097E-2"/>
          <c:y val="2.84476077333508E-2"/>
          <c:w val="0.88019096166772581"/>
          <c:h val="0.748558867530665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AY25-26</c:v>
                </c:pt>
              </c:strCache>
            </c:strRef>
          </c:tx>
          <c:spPr>
            <a:solidFill>
              <a:srgbClr val="A6A8AB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CD-4A35-9A8C-5BAE96DFA4A8}"/>
              </c:ext>
            </c:extLst>
          </c:dPt>
          <c:dPt>
            <c:idx val="8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CD-4A35-9A8C-5BAE96DFA4A8}"/>
              </c:ext>
            </c:extLst>
          </c:dPt>
          <c:dPt>
            <c:idx val="9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CD-4A35-9A8C-5BAE96DFA4A8}"/>
              </c:ext>
            </c:extLst>
          </c:dPt>
          <c:cat>
            <c:strRef>
              <c:f>Sheet1!$A$2:$A$11</c:f>
              <c:strCache>
                <c:ptCount val="10"/>
                <c:pt idx="0">
                  <c:v>Emporia St.</c:v>
                </c:pt>
                <c:pt idx="1">
                  <c:v>Georgia College</c:v>
                </c:pt>
                <c:pt idx="2">
                  <c:v>Nebraska-Kearney</c:v>
                </c:pt>
                <c:pt idx="3">
                  <c:v>Fitchburg St.</c:v>
                </c:pt>
                <c:pt idx="4">
                  <c:v>Framingham</c:v>
                </c:pt>
                <c:pt idx="5">
                  <c:v>Southern Maine</c:v>
                </c:pt>
                <c:pt idx="6">
                  <c:v>UIS</c:v>
                </c:pt>
                <c:pt idx="7">
                  <c:v>Wash.-Tacoma</c:v>
                </c:pt>
                <c:pt idx="8">
                  <c:v>Michigan-Flint</c:v>
                </c:pt>
                <c:pt idx="9">
                  <c:v>Rutgers-Camden</c:v>
                </c:pt>
              </c:strCache>
            </c:strRef>
          </c:cat>
          <c:val>
            <c:numRef>
              <c:f>Sheet1!$B$2:$B$11</c:f>
              <c:numCache>
                <c:formatCode>#,##0_);\(#,##0\)</c:formatCode>
                <c:ptCount val="10"/>
                <c:pt idx="0">
                  <c:v>7280</c:v>
                </c:pt>
                <c:pt idx="1">
                  <c:v>9056</c:v>
                </c:pt>
                <c:pt idx="2">
                  <c:v>9143.5</c:v>
                </c:pt>
                <c:pt idx="3">
                  <c:v>11844</c:v>
                </c:pt>
                <c:pt idx="4">
                  <c:v>12221</c:v>
                </c:pt>
                <c:pt idx="5">
                  <c:v>12630</c:v>
                </c:pt>
                <c:pt idx="6">
                  <c:v>12640</c:v>
                </c:pt>
                <c:pt idx="7">
                  <c:v>13168</c:v>
                </c:pt>
                <c:pt idx="8">
                  <c:v>15004</c:v>
                </c:pt>
                <c:pt idx="9" formatCode="&quot;$&quot;#,##0_);\(&quot;$&quot;#,##0\)">
                  <c:v>18651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CD-4A35-9A8C-5BAE96DFA4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4242576"/>
        <c:axId val="206714368"/>
      </c:barChart>
      <c:catAx>
        <c:axId val="20424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714368"/>
        <c:crosses val="autoZero"/>
        <c:auto val="1"/>
        <c:lblAlgn val="ctr"/>
        <c:lblOffset val="100"/>
        <c:noMultiLvlLbl val="0"/>
      </c:catAx>
      <c:valAx>
        <c:axId val="206714368"/>
        <c:scaling>
          <c:orientation val="minMax"/>
          <c:max val="18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424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Undergraduate</c:v>
                </c:pt>
              </c:strCache>
            </c:strRef>
          </c:tx>
          <c:spPr>
            <a:solidFill>
              <a:srgbClr val="003366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Sheet1!$B$2:$B$13</c:f>
              <c:numCache>
                <c:formatCode>#,##0</c:formatCode>
                <c:ptCount val="11"/>
                <c:pt idx="0">
                  <c:v>13572</c:v>
                </c:pt>
                <c:pt idx="1">
                  <c:v>14810</c:v>
                </c:pt>
                <c:pt idx="2">
                  <c:v>16027</c:v>
                </c:pt>
                <c:pt idx="3">
                  <c:v>17181</c:v>
                </c:pt>
                <c:pt idx="4">
                  <c:v>17988</c:v>
                </c:pt>
                <c:pt idx="5">
                  <c:v>18647</c:v>
                </c:pt>
                <c:pt idx="6">
                  <c:v>19050</c:v>
                </c:pt>
                <c:pt idx="7">
                  <c:v>18838</c:v>
                </c:pt>
                <c:pt idx="8">
                  <c:v>19276</c:v>
                </c:pt>
                <c:pt idx="9">
                  <c:v>20001</c:v>
                </c:pt>
                <c:pt idx="10">
                  <c:v>21801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80-4291-AB4D-BA5A39A677F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Graduate/Professional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4154589371980788E-3"/>
                  <c:y val="-9.4863027156940505E-2"/>
                </c:manualLayout>
              </c:layout>
              <c:tx>
                <c:rich>
                  <a:bodyPr/>
                  <a:lstStyle/>
                  <a:p>
                    <a:fld id="{5E2F826C-6E49-4BCD-90A3-C10E2DD096B0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180-4291-AB4D-BA5A39A677FC}"/>
                </c:ext>
              </c:extLst>
            </c:dLbl>
            <c:dLbl>
              <c:idx val="1"/>
              <c:layout>
                <c:manualLayout>
                  <c:x val="-1.2076819201947582E-3"/>
                  <c:y val="-9.12651674646206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881E965-D80C-45CF-9BE0-3F993688CC92}" type="CELLRANGE">
                      <a:rPr lang="en-US" sz="1400">
                        <a:solidFill>
                          <a:schemeClr val="tx1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577294685990326E-2"/>
                      <c:h val="4.847866299484502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6180-4291-AB4D-BA5A39A677FC}"/>
                </c:ext>
              </c:extLst>
            </c:dLbl>
            <c:dLbl>
              <c:idx val="2"/>
              <c:layout>
                <c:manualLayout>
                  <c:x val="-1.207729468599078E-3"/>
                  <c:y val="-9.2467441616220489E-2"/>
                </c:manualLayout>
              </c:layout>
              <c:tx>
                <c:rich>
                  <a:bodyPr/>
                  <a:lstStyle/>
                  <a:p>
                    <a:fld id="{5D368BFF-0208-4716-8234-45E86EF149F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6180-4291-AB4D-BA5A39A677FC}"/>
                </c:ext>
              </c:extLst>
            </c:dLbl>
            <c:dLbl>
              <c:idx val="3"/>
              <c:layout>
                <c:manualLayout>
                  <c:x val="-2.4154589371981118E-3"/>
                  <c:y val="-0.10423692763856261"/>
                </c:manualLayout>
              </c:layout>
              <c:tx>
                <c:rich>
                  <a:bodyPr/>
                  <a:lstStyle/>
                  <a:p>
                    <a:fld id="{F4D15738-14F9-42A7-9F95-D4F67160F276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6180-4291-AB4D-BA5A39A677FC}"/>
                </c:ext>
              </c:extLst>
            </c:dLbl>
            <c:dLbl>
              <c:idx val="4"/>
              <c:layout>
                <c:manualLayout>
                  <c:x val="0"/>
                  <c:y val="-9.4352149695599311E-2"/>
                </c:manualLayout>
              </c:layout>
              <c:tx>
                <c:rich>
                  <a:bodyPr/>
                  <a:lstStyle/>
                  <a:p>
                    <a:fld id="{92A49C3B-7D9F-4EB6-8E23-BF8CB936FF32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6180-4291-AB4D-BA5A39A677FC}"/>
                </c:ext>
              </c:extLst>
            </c:dLbl>
            <c:dLbl>
              <c:idx val="5"/>
              <c:layout>
                <c:manualLayout>
                  <c:x val="-1.2077294685990338E-3"/>
                  <c:y val="-0.11156961641904546"/>
                </c:manualLayout>
              </c:layout>
              <c:tx>
                <c:rich>
                  <a:bodyPr/>
                  <a:lstStyle/>
                  <a:p>
                    <a:fld id="{505D17C6-77C8-4BE4-B8D3-313650839CA6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6180-4291-AB4D-BA5A39A677FC}"/>
                </c:ext>
              </c:extLst>
            </c:dLbl>
            <c:dLbl>
              <c:idx val="6"/>
              <c:layout>
                <c:manualLayout>
                  <c:x val="-3.6231884057971015E-3"/>
                  <c:y val="-0.128428917364938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812A5C-3738-458E-B619-955C789C3149}" type="CELLRANGE">
                      <a:rPr lang="en-US" dirty="0"/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955361558066112E-2"/>
                      <c:h val="8.493251614388863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D109-4F15-ACAA-F88F2F81BC51}"/>
                </c:ext>
              </c:extLst>
            </c:dLbl>
            <c:dLbl>
              <c:idx val="7"/>
              <c:layout>
                <c:manualLayout>
                  <c:x val="0"/>
                  <c:y val="-0.13740144695756729"/>
                </c:manualLayout>
              </c:layout>
              <c:tx>
                <c:rich>
                  <a:bodyPr/>
                  <a:lstStyle/>
                  <a:p>
                    <a:fld id="{27412820-0D70-4A53-ABCC-B8994352DC5F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D93F-4D1A-A1E5-E46093AA8C36}"/>
                </c:ext>
              </c:extLst>
            </c:dLbl>
            <c:dLbl>
              <c:idx val="8"/>
              <c:layout>
                <c:manualLayout>
                  <c:x val="1.2077294685990338E-3"/>
                  <c:y val="-0.14302201829001063"/>
                </c:manualLayout>
              </c:layout>
              <c:tx>
                <c:rich>
                  <a:bodyPr/>
                  <a:lstStyle/>
                  <a:p>
                    <a:fld id="{0212471C-ED32-424D-B1F5-7C8832D01DDF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D93F-4D1A-A1E5-E46093AA8C36}"/>
                </c:ext>
              </c:extLst>
            </c:dLbl>
            <c:dLbl>
              <c:idx val="9"/>
              <c:layout>
                <c:manualLayout>
                  <c:x val="-1.2077294685990338E-3"/>
                  <c:y val="-0.13616826276613372"/>
                </c:manualLayout>
              </c:layout>
              <c:tx>
                <c:rich>
                  <a:bodyPr/>
                  <a:lstStyle/>
                  <a:p>
                    <a:fld id="{79613393-B621-44E7-96D0-D20A36F063FB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D93F-4D1A-A1E5-E46093AA8C36}"/>
                </c:ext>
              </c:extLst>
            </c:dLbl>
            <c:dLbl>
              <c:idx val="10"/>
              <c:layout>
                <c:manualLayout>
                  <c:x val="-1.2077294685990338E-3"/>
                  <c:y val="-0.11931091524283226"/>
                </c:manualLayout>
              </c:layout>
              <c:tx>
                <c:rich>
                  <a:bodyPr/>
                  <a:lstStyle/>
                  <a:p>
                    <a:fld id="{588AEB18-D621-47E8-85A5-ADAE968AD06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4E6-40EF-9FC7-9D683A7344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Sheet1!$A$2:$A$13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Sheet1!$C$2:$C$13</c:f>
              <c:numCache>
                <c:formatCode>#,##0</c:formatCode>
                <c:ptCount val="11"/>
                <c:pt idx="0">
                  <c:v>3707</c:v>
                </c:pt>
                <c:pt idx="1">
                  <c:v>3776</c:v>
                </c:pt>
                <c:pt idx="2">
                  <c:v>4072</c:v>
                </c:pt>
                <c:pt idx="3">
                  <c:v>4344</c:v>
                </c:pt>
                <c:pt idx="4">
                  <c:v>4942</c:v>
                </c:pt>
                <c:pt idx="5">
                  <c:v>5683</c:v>
                </c:pt>
                <c:pt idx="6">
                  <c:v>6165</c:v>
                </c:pt>
                <c:pt idx="7">
                  <c:v>6149</c:v>
                </c:pt>
                <c:pt idx="8">
                  <c:v>6074</c:v>
                </c:pt>
                <c:pt idx="9">
                  <c:v>6553</c:v>
                </c:pt>
                <c:pt idx="10">
                  <c:v>6962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Sheet1!$E$2:$E$13</c15:f>
                <c15:dlblRangeCache>
                  <c:ptCount val="11"/>
                  <c:pt idx="0">
                    <c:v>17,279</c:v>
                  </c:pt>
                  <c:pt idx="1">
                    <c:v>18,586</c:v>
                  </c:pt>
                  <c:pt idx="2">
                    <c:v>20,099</c:v>
                  </c:pt>
                  <c:pt idx="3">
                    <c:v>21,525</c:v>
                  </c:pt>
                  <c:pt idx="4">
                    <c:v>22,930</c:v>
                  </c:pt>
                  <c:pt idx="5">
                    <c:v>24,330</c:v>
                  </c:pt>
                  <c:pt idx="6">
                    <c:v>25,215</c:v>
                  </c:pt>
                  <c:pt idx="7">
                    <c:v>24,987</c:v>
                  </c:pt>
                  <c:pt idx="8">
                    <c:v>25,350</c:v>
                  </c:pt>
                  <c:pt idx="9">
                    <c:v>26,554</c:v>
                  </c:pt>
                  <c:pt idx="10">
                    <c:v>28,763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6180-4291-AB4D-BA5A39A677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0834800"/>
        <c:axId val="659941008"/>
      </c:barChart>
      <c:catAx>
        <c:axId val="66083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941008"/>
        <c:crosses val="autoZero"/>
        <c:auto val="1"/>
        <c:lblAlgn val="ctr"/>
        <c:lblOffset val="100"/>
        <c:noMultiLvlLbl val="0"/>
      </c:catAx>
      <c:valAx>
        <c:axId val="65994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83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959650424131766"/>
          <c:y val="0.9227612110944291"/>
          <c:w val="0.49959926204876565"/>
          <c:h val="5.9726929906830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556A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B5-4205-B5D5-ED817FD6065F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21-4B5B-B590-35B3F4FE736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7"/>
                <c:pt idx="0">
                  <c:v>89270</c:v>
                </c:pt>
                <c:pt idx="1">
                  <c:v>90343</c:v>
                </c:pt>
                <c:pt idx="2">
                  <c:v>94750</c:v>
                </c:pt>
                <c:pt idx="3">
                  <c:v>94861</c:v>
                </c:pt>
                <c:pt idx="4">
                  <c:v>94746</c:v>
                </c:pt>
                <c:pt idx="5">
                  <c:v>97772</c:v>
                </c:pt>
                <c:pt idx="6">
                  <c:v>101081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C-F248-A7B5-D30347FB7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39186120"/>
        <c:axId val="139187296"/>
      </c:barChart>
      <c:catAx>
        <c:axId val="13918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87296"/>
        <c:crosses val="autoZero"/>
        <c:auto val="1"/>
        <c:lblAlgn val="ctr"/>
        <c:lblOffset val="100"/>
        <c:noMultiLvlLbl val="0"/>
      </c:catAx>
      <c:valAx>
        <c:axId val="13918729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86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7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41464540550522E-2"/>
          <c:y val="7.1323986056147134E-2"/>
          <c:w val="0.86225088698083596"/>
          <c:h val="0.88905661403723502"/>
        </c:manualLayout>
      </c:layout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fall 2025</c:v>
                </c:pt>
              </c:strCache>
            </c:strRef>
          </c:tx>
          <c:spPr>
            <a:solidFill>
              <a:srgbClr val="D9D9D9"/>
            </a:solidFill>
            <a:ln w="19050">
              <a:solidFill>
                <a:schemeClr val="lt1"/>
              </a:solidFill>
            </a:ln>
            <a:effectLst/>
          </c:spPr>
          <c:dPt>
            <c:idx val="0"/>
            <c:bubble3D val="0"/>
            <c:spPr>
              <a:solidFill>
                <a:srgbClr val="FF5F0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F3-4095-ABA4-625FE6E65851}"/>
              </c:ext>
            </c:extLst>
          </c:dPt>
          <c:dPt>
            <c:idx val="1"/>
            <c:bubble3D val="0"/>
            <c:spPr>
              <a:solidFill>
                <a:srgbClr val="0033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3F3-4095-ABA4-625FE6E65851}"/>
              </c:ext>
            </c:extLst>
          </c:dPt>
          <c:dPt>
            <c:idx val="2"/>
            <c:bubble3D val="0"/>
            <c:spPr>
              <a:solidFill>
                <a:srgbClr val="D500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F3-4095-ABA4-625FE6E65851}"/>
              </c:ext>
            </c:extLst>
          </c:dPt>
          <c:dLbls>
            <c:dLbl>
              <c:idx val="0"/>
              <c:layout>
                <c:manualLayout>
                  <c:x val="0.12849561955452299"/>
                  <c:y val="-0.153255938796921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F3-4095-ABA4-625FE6E65851}"/>
                </c:ext>
              </c:extLst>
            </c:dLbl>
            <c:dLbl>
              <c:idx val="1"/>
              <c:layout>
                <c:manualLayout>
                  <c:x val="0.14585989246729639"/>
                  <c:y val="8.319608106118610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F3-4095-ABA4-625FE6E65851}"/>
                </c:ext>
              </c:extLst>
            </c:dLbl>
            <c:dLbl>
              <c:idx val="2"/>
              <c:layout>
                <c:manualLayout>
                  <c:x val="0.1146042012243043"/>
                  <c:y val="0.105089786603603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F3-4095-ABA4-625FE6E65851}"/>
                </c:ext>
              </c:extLst>
            </c:dLbl>
            <c:dLbl>
              <c:idx val="3"/>
              <c:layout>
                <c:manualLayout>
                  <c:x val="-3.8201400408101431E-2"/>
                  <c:y val="0.1401197154714714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F3-4095-ABA4-625FE6E65851}"/>
                </c:ext>
              </c:extLst>
            </c:dLbl>
            <c:dLbl>
              <c:idx val="4"/>
              <c:layout>
                <c:manualLayout>
                  <c:x val="-0.12154991038941365"/>
                  <c:y val="0.13574097436298799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F3-4095-ABA4-625FE6E65851}"/>
                </c:ext>
              </c:extLst>
            </c:dLbl>
            <c:dLbl>
              <c:idx val="5"/>
              <c:layout>
                <c:manualLayout>
                  <c:x val="-0.14238703788474169"/>
                  <c:y val="8.3196081061186186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F3-4095-ABA4-625FE6E65851}"/>
                </c:ext>
              </c:extLst>
            </c:dLbl>
            <c:dLbl>
              <c:idx val="6"/>
              <c:layout>
                <c:manualLayout>
                  <c:x val="-0.15975131079751509"/>
                  <c:y val="1.313622332545037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3F3-4095-ABA4-625FE6E65851}"/>
                </c:ext>
              </c:extLst>
            </c:dLbl>
            <c:dLbl>
              <c:idx val="7"/>
              <c:layout>
                <c:manualLayout>
                  <c:x val="-0.13891418330218702"/>
                  <c:y val="-4.3787411084834874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3F3-4095-ABA4-625FE6E65851}"/>
                </c:ext>
              </c:extLst>
            </c:dLbl>
            <c:dLbl>
              <c:idx val="8"/>
              <c:layout>
                <c:manualLayout>
                  <c:x val="-0.11113134664174962"/>
                  <c:y val="-8.319608106118622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F3-4095-ABA4-625FE6E65851}"/>
                </c:ext>
              </c:extLst>
            </c:dLbl>
            <c:dLbl>
              <c:idx val="9"/>
              <c:layout>
                <c:manualLayout>
                  <c:x val="-0.10765849205919491"/>
                  <c:y val="-0.11822600992905405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3F3-4095-ABA4-625FE6E65851}"/>
                </c:ext>
              </c:extLst>
            </c:dLbl>
            <c:dLbl>
              <c:idx val="10"/>
              <c:layout>
                <c:manualLayout>
                  <c:x val="-5.5565673320874871E-2"/>
                  <c:y val="-0.14011971547147148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3F3-4095-ABA4-625FE6E65851}"/>
                </c:ext>
              </c:extLst>
            </c:dLbl>
            <c:dLbl>
              <c:idx val="11"/>
              <c:layout>
                <c:manualLayout>
                  <c:x val="0"/>
                  <c:y val="-0.1413761508438388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F3-4095-ABA4-625FE6E658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Sheet1!$A$2:$A$13</c:f>
              <c:strCache>
                <c:ptCount val="12"/>
                <c:pt idx="0">
                  <c:v>UIUC</c:v>
                </c:pt>
                <c:pt idx="1">
                  <c:v>UIS</c:v>
                </c:pt>
                <c:pt idx="2">
                  <c:v>UIC</c:v>
                </c:pt>
                <c:pt idx="3">
                  <c:v>WIU</c:v>
                </c:pt>
                <c:pt idx="4">
                  <c:v>SIUE</c:v>
                </c:pt>
                <c:pt idx="5">
                  <c:v>SIUC</c:v>
                </c:pt>
                <c:pt idx="6">
                  <c:v>NIU</c:v>
                </c:pt>
                <c:pt idx="7">
                  <c:v>NEIU</c:v>
                </c:pt>
                <c:pt idx="8">
                  <c:v>ISU</c:v>
                </c:pt>
                <c:pt idx="9">
                  <c:v>GSU</c:v>
                </c:pt>
                <c:pt idx="10">
                  <c:v>EIU</c:v>
                </c:pt>
                <c:pt idx="11">
                  <c:v>CSU</c:v>
                </c:pt>
              </c:strCache>
            </c:strRef>
          </c:cat>
          <c:val>
            <c:numRef>
              <c:f>Sheet1!$B$2:$B$13</c:f>
              <c:numCache>
                <c:formatCode>_(* #,##0_);_(* \(#,##0\);_(* "-"??_);_(@_)</c:formatCode>
                <c:ptCount val="12"/>
                <c:pt idx="0">
                  <c:v>60848</c:v>
                </c:pt>
                <c:pt idx="1">
                  <c:v>4364</c:v>
                </c:pt>
                <c:pt idx="2">
                  <c:v>35869</c:v>
                </c:pt>
                <c:pt idx="3">
                  <c:v>5337</c:v>
                </c:pt>
                <c:pt idx="4">
                  <c:v>12813</c:v>
                </c:pt>
                <c:pt idx="5">
                  <c:v>11785</c:v>
                </c:pt>
                <c:pt idx="6">
                  <c:v>16078</c:v>
                </c:pt>
                <c:pt idx="7">
                  <c:v>5778</c:v>
                </c:pt>
                <c:pt idx="8">
                  <c:v>21994</c:v>
                </c:pt>
                <c:pt idx="9">
                  <c:v>4352</c:v>
                </c:pt>
                <c:pt idx="10">
                  <c:v>8107</c:v>
                </c:pt>
                <c:pt idx="11">
                  <c:v>2467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F3-4095-ABA4-625FE6E65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>
          <a:lumMod val="65000"/>
          <a:lumOff val="3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49076275323874"/>
          <c:y val="5.9004660882632697E-2"/>
          <c:w val="0.66156290671483398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8E9E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25-4252-95C1-40CEB0B50BD8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25-4252-95C1-40CEB0B50BD8}"/>
              </c:ext>
            </c:extLst>
          </c:dPt>
          <c:dPt>
            <c:idx val="2"/>
            <c:invertIfNegative val="0"/>
            <c:bubble3D val="0"/>
            <c:spPr>
              <a:solidFill>
                <a:srgbClr val="A7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25-4252-95C1-40CEB0B50BD8}"/>
              </c:ext>
            </c:extLst>
          </c:dPt>
          <c:dPt>
            <c:idx val="3"/>
            <c:invertIfNegative val="0"/>
            <c:bubble3D val="0"/>
            <c:spPr>
              <a:solidFill>
                <a:srgbClr val="FF5F0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1A0-40AA-9808-BD8490B59D7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025-4252-95C1-40CEB0B50BD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sp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025-4252-95C1-40CEB0B50BD8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25-4252-95C1-40CEB0B50B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1">
                  <c:v>Big 10 Peer Avg.</c:v>
                </c:pt>
                <c:pt idx="2">
                  <c:v>BOT Peer Avg.</c:v>
                </c:pt>
                <c:pt idx="3">
                  <c:v>UIUC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1">
                  <c:v>0.6</c:v>
                </c:pt>
                <c:pt idx="2">
                  <c:v>0.66</c:v>
                </c:pt>
                <c:pt idx="3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25-4252-95C1-40CEB0B50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3427328"/>
        <c:axId val="205097480"/>
      </c:barChart>
      <c:catAx>
        <c:axId val="342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205097480"/>
        <c:crosses val="autoZero"/>
        <c:auto val="1"/>
        <c:lblAlgn val="ctr"/>
        <c:lblOffset val="100"/>
        <c:noMultiLvlLbl val="0"/>
      </c:catAx>
      <c:valAx>
        <c:axId val="205097480"/>
        <c:scaling>
          <c:orientation val="minMax"/>
          <c:max val="1"/>
          <c:min val="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342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298153230497558"/>
          <c:y val="5.9004660882632697E-2"/>
          <c:w val="0.65886475280448664"/>
          <c:h val="0.701152435830277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24-46A8-AD56-0A0368B11489}"/>
              </c:ext>
            </c:extLst>
          </c:dPt>
          <c:dPt>
            <c:idx val="1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24-46A8-AD56-0A0368B11489}"/>
              </c:ext>
            </c:extLst>
          </c:dPt>
          <c:dPt>
            <c:idx val="2"/>
            <c:invertIfNegative val="0"/>
            <c:bubble3D val="0"/>
            <c:spPr>
              <a:solidFill>
                <a:srgbClr val="D500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924-46A8-AD56-0A0368B1148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F924-46A8-AD56-0A0368B1148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924-46A8-AD56-0A0368B1148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 algn="l">
                    <a:defRPr>
                      <a:latin typeface="+mn-lt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924-46A8-AD56-0A0368B114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1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Peer Average</c:v>
                </c:pt>
                <c:pt idx="1">
                  <c:v>UIC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0.74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24-46A8-AD56-0A0368B11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05180864"/>
        <c:axId val="204994840"/>
      </c:barChart>
      <c:catAx>
        <c:axId val="205180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+mn-lt"/>
              </a:defRPr>
            </a:pPr>
            <a:endParaRPr lang="en-US"/>
          </a:p>
        </c:txPr>
        <c:crossAx val="204994840"/>
        <c:crosses val="autoZero"/>
        <c:auto val="1"/>
        <c:lblAlgn val="ctr"/>
        <c:lblOffset val="100"/>
        <c:noMultiLvlLbl val="0"/>
      </c:catAx>
      <c:valAx>
        <c:axId val="204994840"/>
        <c:scaling>
          <c:orientation val="minMax"/>
          <c:max val="1"/>
          <c:min val="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20518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+mj-lt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23705002972217"/>
          <c:y val="5.9004660882632599E-2"/>
          <c:w val="0.66965736844587609"/>
          <c:h val="0.79960693614473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First Time Freshman Undergraduate % Illinois Residents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06-40EC-A49E-35BB3965D430}"/>
              </c:ext>
            </c:extLst>
          </c:dPt>
          <c:dPt>
            <c:idx val="1"/>
            <c:invertIfNegative val="0"/>
            <c:bubble3D val="0"/>
            <c:spPr>
              <a:solidFill>
                <a:srgbClr val="A6A8A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06-40EC-A49E-35BB3965D430}"/>
              </c:ext>
            </c:extLst>
          </c:dPt>
          <c:dPt>
            <c:idx val="2"/>
            <c:invertIfNegative val="0"/>
            <c:bubble3D val="0"/>
            <c:spPr>
              <a:solidFill>
                <a:srgbClr val="0033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06-40EC-A49E-35BB3965D43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06-40EC-A49E-35BB3965D43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FD06-40EC-A49E-35BB3965D43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none" lIns="38100" tIns="19050" rIns="38100" bIns="19050" anchor="ctr" anchorCtr="0">
                  <a:noAutofit/>
                </a:bodyPr>
                <a:lstStyle/>
                <a:p>
                  <a:pPr algn="l"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D06-40EC-A49E-35BB3965D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1">
                  <c:v>Peer Average</c:v>
                </c:pt>
                <c:pt idx="2">
                  <c:v>UIS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1">
                  <c:v>0.9</c:v>
                </c:pt>
                <c:pt idx="2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06-40EC-A49E-35BB3965D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5"/>
        <c:axId val="117738800"/>
        <c:axId val="79722608"/>
      </c:barChart>
      <c:catAx>
        <c:axId val="117738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>
                <a:latin typeface="+mn-lt"/>
              </a:defRPr>
            </a:pPr>
            <a:endParaRPr lang="en-US"/>
          </a:p>
        </c:txPr>
        <c:crossAx val="79722608"/>
        <c:crosses val="autoZero"/>
        <c:auto val="1"/>
        <c:lblAlgn val="ctr"/>
        <c:lblOffset val="100"/>
        <c:noMultiLvlLbl val="0"/>
      </c:catAx>
      <c:valAx>
        <c:axId val="79722608"/>
        <c:scaling>
          <c:orientation val="minMax"/>
          <c:min val="0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117738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15385134881936"/>
          <c:y val="3.6324930675034742E-2"/>
          <c:w val="0.486127188338907"/>
          <c:h val="0.811016560817613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2025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8D-427E-8DC5-B65C7AD31D38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8D-427E-8DC5-B65C7AD31D38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18D-427E-8DC5-B65C7AD31D38}"/>
              </c:ext>
            </c:extLst>
          </c:dPt>
          <c:dPt>
            <c:idx val="3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8D-427E-8DC5-B65C7AD31D38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8D-427E-8DC5-B65C7AD31D38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18D-427E-8DC5-B65C7AD31D38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18D-427E-8DC5-B65C7AD31D38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18D-427E-8DC5-B65C7AD31D38}"/>
              </c:ext>
            </c:extLst>
          </c:dPt>
          <c:dLbls>
            <c:dLbl>
              <c:idx val="0"/>
              <c:layout>
                <c:manualLayout>
                  <c:x val="1.2916825723125096E-2"/>
                  <c:y val="1.34163759663072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8D-427E-8DC5-B65C7AD31D38}"/>
                </c:ext>
              </c:extLst>
            </c:dLbl>
            <c:dLbl>
              <c:idx val="1"/>
              <c:layout>
                <c:manualLayout>
                  <c:x val="9.1446310844157004E-3"/>
                  <c:y val="-3.584791720530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8D-427E-8DC5-B65C7AD31D3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8D-427E-8DC5-B65C7AD31D3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18D-427E-8DC5-B65C7AD31D38}"/>
                </c:ext>
              </c:extLst>
            </c:dLbl>
            <c:dLbl>
              <c:idx val="4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18D-427E-8DC5-B65C7AD31D3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14123156575109172"/>
                      <c:h val="6.7072490704191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E18D-427E-8DC5-B65C7AD31D3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18D-427E-8DC5-B65C7AD31D3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18D-427E-8DC5-B65C7AD31D38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18D-427E-8DC5-B65C7AD31D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144.08879999999999</c:v>
                </c:pt>
                <c:pt idx="1">
                  <c:v>156.18469999999999</c:v>
                </c:pt>
                <c:pt idx="2">
                  <c:v>264.74360000000001</c:v>
                </c:pt>
                <c:pt idx="3">
                  <c:v>53.320700000000002</c:v>
                </c:pt>
                <c:pt idx="4">
                  <c:v>30.507200000000001</c:v>
                </c:pt>
                <c:pt idx="5">
                  <c:v>36.235900000000001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18D-427E-8DC5-B65C7AD31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2025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D8-4018-A306-33613E7B3C9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D8-4018-A306-33613E7B3C9F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6D8-4018-A306-33613E7B3C9F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6D8-4018-A306-33613E7B3C9F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6D8-4018-A306-33613E7B3C9F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6D8-4018-A306-33613E7B3C9F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6D8-4018-A306-33613E7B3C9F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6D8-4018-A306-33613E7B3C9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D8-4018-A306-33613E7B3C9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D8-4018-A306-33613E7B3C9F}"/>
                </c:ext>
              </c:extLst>
            </c:dLbl>
            <c:dLbl>
              <c:idx val="2"/>
              <c:layout>
                <c:manualLayout>
                  <c:x val="-6.6244355468913538E-2"/>
                  <c:y val="-8.14335044826212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D8-4018-A306-33613E7B3C9F}"/>
                </c:ext>
              </c:extLst>
            </c:dLbl>
            <c:dLbl>
              <c:idx val="3"/>
              <c:layout>
                <c:manualLayout>
                  <c:x val="7.8446576727531428E-3"/>
                  <c:y val="0.1017918806032766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94083648803885"/>
                      <c:h val="0.176768871516204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6D8-4018-A306-33613E7B3C9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D8-4018-A306-33613E7B3C9F}"/>
                </c:ext>
              </c:extLst>
            </c:dLbl>
            <c:dLbl>
              <c:idx val="5"/>
              <c:layout>
                <c:manualLayout>
                  <c:x val="0.11036809267730832"/>
                  <c:y val="-3.7764902205368643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D8-4018-A306-33613E7B3C9F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6D8-4018-A306-33613E7B3C9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6D8-4018-A306-33613E7B3C9F}"/>
                </c:ext>
              </c:extLst>
            </c:dLbl>
            <c:dLbl>
              <c:idx val="8"/>
              <c:layout>
                <c:manualLayout>
                  <c:x val="9.722222222222219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6D8-4018-A306-33613E7B3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PELL</c:v>
                </c:pt>
                <c:pt idx="1">
                  <c:v>MAP</c:v>
                </c:pt>
                <c:pt idx="2">
                  <c:v>Institutional Grants, Scholarships, Fellowships</c:v>
                </c:pt>
                <c:pt idx="3">
                  <c:v>Tuition Waivers</c:v>
                </c:pt>
                <c:pt idx="4">
                  <c:v>Other</c:v>
                </c:pt>
                <c:pt idx="5">
                  <c:v>Other Fed/State</c:v>
                </c:pt>
                <c:pt idx="6">
                  <c:v>CARES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144.08879999999999</c:v>
                </c:pt>
                <c:pt idx="1">
                  <c:v>156.18469999999999</c:v>
                </c:pt>
                <c:pt idx="2">
                  <c:v>264.74360000000001</c:v>
                </c:pt>
                <c:pt idx="3">
                  <c:v>53.320700000000002</c:v>
                </c:pt>
                <c:pt idx="4">
                  <c:v>30.507200000000001</c:v>
                </c:pt>
                <c:pt idx="5">
                  <c:v>36.235900000000001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6D8-4018-A306-33613E7B3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0" tIns="45711" rIns="91420" bIns="45711" rtlCol="0"/>
          <a:lstStyle>
            <a:lvl1pPr algn="r">
              <a:defRPr sz="1200"/>
            </a:lvl1pPr>
          </a:lstStyle>
          <a:p>
            <a:fld id="{FFC1E024-C658-44E2-8C2F-6412D0F669C8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20" tIns="45711" rIns="91420" bIns="45711" rtlCol="0" anchor="b"/>
          <a:lstStyle>
            <a:lvl1pPr algn="r">
              <a:defRPr sz="1200"/>
            </a:lvl1pPr>
          </a:lstStyle>
          <a:p>
            <a:fld id="{AFF6DA75-CC25-4DAA-A201-79A5DDF8DE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9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9"/>
          </a:xfrm>
          <a:prstGeom prst="rect">
            <a:avLst/>
          </a:prstGeom>
        </p:spPr>
        <p:txBody>
          <a:bodyPr vert="horz" lIns="91402" tIns="45702" rIns="91402" bIns="45702" rtlCol="0"/>
          <a:lstStyle>
            <a:lvl1pPr algn="r">
              <a:defRPr sz="1200"/>
            </a:lvl1pPr>
          </a:lstStyle>
          <a:p>
            <a:fld id="{D658232B-DE87-004F-8864-C6E7AB0A20D7}" type="datetimeFigureOut">
              <a:rPr lang="en-US" smtClean="0"/>
              <a:t>1/12/2026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2" tIns="45702" rIns="91402" bIns="4570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50"/>
          </a:xfrm>
          <a:prstGeom prst="rect">
            <a:avLst/>
          </a:prstGeom>
        </p:spPr>
        <p:txBody>
          <a:bodyPr vert="horz" lIns="91402" tIns="45702" rIns="91402" bIns="457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02" tIns="45702" rIns="91402" bIns="45702" rtlCol="0" anchor="b"/>
          <a:lstStyle>
            <a:lvl1pPr algn="r">
              <a:defRPr sz="1200"/>
            </a:lvl1pPr>
          </a:lstStyle>
          <a:p>
            <a:fld id="{E8D42742-FF7F-AA4E-AE2D-B8A00F6F6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5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8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00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1194A-D949-28A3-31F6-CC802196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EF9A5-AFE8-CCDB-627C-192E8CA10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D394E7-5A06-B3ED-94D4-DFFE78EFC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475F2-98D0-2149-9217-32D12699F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8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140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2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9B0E8-C90C-40E5-895A-6982A62F3FF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52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724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534988"/>
            <a:ext cx="6297612" cy="3543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57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38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7423" indent="-287423" defTabSz="902604">
              <a:buFont typeface="Arial" charset="0"/>
              <a:buChar char="•"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0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9238" indent="-169238" defTabSz="902604"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26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026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412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3FB09-4146-4B61-BA86-BD8212FE9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7A6A95-D38F-0711-2013-6CBBE14D7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5C402-1C3F-9D17-BAE4-A4A2BC0FE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3A1C5F-6F68-4446-B520-474420346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013F5B-D330-7D06-0735-1E64082447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8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5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3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07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376238"/>
            <a:ext cx="6196013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637" y="9120251"/>
            <a:ext cx="3038161" cy="174555"/>
          </a:xfrm>
        </p:spPr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25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4147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474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2064" indent="-282064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2604">
              <a:defRPr/>
            </a:pPr>
            <a:fld id="{4E3A1C5F-6F68-4446-B520-47442034659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02604">
                <a:defRPr/>
              </a:pPr>
              <a:t>26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800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50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52546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1C5F-6F68-4446-B520-47442034659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26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BEBDF15-7A3A-448C-BEA9-68694349A9F1}" type="slidenum">
              <a:rPr lang="en-US" b="0" smtClean="0"/>
              <a:pPr eaLnBrk="1" hangingPunct="1"/>
              <a:t>30</a:t>
            </a:fld>
            <a:endParaRPr lang="en-US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457099"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0339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F208D1-E047-46CE-B047-EF2B75C86F1F}" type="slidenum">
              <a:rPr lang="en-US" b="0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marL="287423" indent="-287423">
              <a:buFont typeface="Arial" charset="0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16995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1918" indent="-28535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1414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597977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4545" indent="-228283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1109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67675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4242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0808" indent="-22828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DA3C93-7D12-429F-A29A-DCBE0EB00575}" type="slidenum">
              <a:rPr lang="en-US" b="0" smtClean="0"/>
              <a:pPr eaLnBrk="1" hangingPunct="1"/>
              <a:t>32</a:t>
            </a:fld>
            <a:endParaRPr lang="en-US" b="0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700088"/>
            <a:ext cx="6127750" cy="34480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2" y="4384680"/>
            <a:ext cx="5080000" cy="415448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7" tIns="45916" rIns="91827" bIns="45916"/>
          <a:lstStyle/>
          <a:p>
            <a:pPr defTabSz="931568" fontAlgn="base">
              <a:spcBef>
                <a:spcPct val="30000"/>
              </a:spcBef>
              <a:spcAft>
                <a:spcPct val="0"/>
              </a:spcAft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597020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8913" indent="-28804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52175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13042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73913" indent="-230435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3478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9565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56521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917392" indent="-230435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2AAC33-10CB-41E7-9F65-AE7DF00B5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704850"/>
            <a:ext cx="6172200" cy="3471863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5108" y="4414836"/>
            <a:ext cx="6275977" cy="41830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693" tIns="46347" rIns="92693" bIns="46347"/>
          <a:lstStyle/>
          <a:p>
            <a:pPr marL="372688" marR="0" lvl="0" indent="-372688" algn="l" defTabSz="914400" rtl="0" eaLnBrk="1" fontAlgn="auto" latinLnBrk="0" hangingPunct="1">
              <a:lnSpc>
                <a:spcPct val="100000"/>
              </a:lnSpc>
              <a:spcBef>
                <a:spcPts val="1223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53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79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91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810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55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4832F-65D8-CF22-E0BC-593271CB4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ED101-AABF-BCE6-6C79-10C1AA2C6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16A418-F21D-E9AD-E482-2ECAEACA7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15FD0-CBB8-A15D-850D-0D54B84640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D61CB-F0B2-416C-AF13-90F90B71FC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29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92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006" indent="-17600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8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775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8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D42742-FF7F-AA4E-AE2D-B8A00F6F6A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8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24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21709-6166-EE47-A75A-7D2D6B1AE3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88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emf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946E1AD-D369-5E4E-9D6C-5AD681535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17419" r="25138" b="20584"/>
          <a:stretch/>
        </p:blipFill>
        <p:spPr>
          <a:xfrm>
            <a:off x="-12700" y="-28280"/>
            <a:ext cx="12204700" cy="52331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99C2D77-DE6D-BE4A-9E75-B0EB1B4C5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6398" y="4619134"/>
            <a:ext cx="12208398" cy="2337578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Lato Black" panose="020F0502020204030203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Oswald SemiBold" panose="00000700000000000000" pitchFamily="2" charset="0"/>
                <a:ea typeface="Oswald SemiBold" panose="00000700000000000000" pitchFamily="2" charset="0"/>
                <a:cs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85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599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4C677-26C5-4081-85AB-721AAE685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D699-CDDC-4FDF-BF10-8849FB84D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719E5-96C4-44BE-861F-99519D29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F2FC-0899-40D1-9651-EC125282C0F3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F321A-0145-4B40-B97C-EC217784C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D5EA1-78F3-4903-BA06-771F1C37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478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081DA-764A-406B-804D-3BC9AB20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FF8D0-BF2F-450A-A166-7F993B86C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0B83F-5DC9-4DEE-95E4-DB363A2F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902CD-7E77-4244-B15F-D283E1AF9A39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A865C-895B-4255-87E0-75C8B7DB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D7E55-E797-4585-9CE7-EF685E838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617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F5CA-F457-4DD0-B2A3-D5894C9B6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5762-DAF1-426C-A046-453B6F7AB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04A3C-0889-4235-8063-398BD6339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6ACF0-62AE-4D81-9F5B-47F333D64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22812-9182-4BBE-8ACF-0C541FF84549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5D9C6-86C6-40F9-A848-55DC6843D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FAC3B-805E-49B7-95A3-886D5791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1799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BE02-D010-4087-9D33-78B68D8A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424D1-FD26-4F9B-B2F4-6AC0A1D22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7A92C-E9FC-463A-BC5D-3D4103887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E4607A-B219-4EE5-A418-953845BBA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64AAA5-BE3C-4D06-86BD-82686FFC7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2E262-E005-4D63-BEA7-E440669E1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2F6D-AEFC-4550-945C-37DAEEB3B04B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6DB1EF-9E33-4F2F-86EC-BB532515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89297-E24D-4520-9188-CED4D2BE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086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21EB-238B-4592-999E-38108E688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6C447-A057-43F4-9085-252076B8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8824B-2467-4CD5-8379-1166DE7B3AA8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9B39D-B460-4F4A-8B7C-305B024F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504CE-1EC0-49A2-807B-FD3679A55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716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A334F-B8C1-4A90-9FC2-7C6C74D6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F1833-4EB8-4140-A976-AE03DF90847C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4C16D-48F9-43D9-A51D-17AB9C03E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3B0D9-EE51-4A0D-9134-109F04693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12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CBC4B-B5A3-42CF-A0B8-9031A970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5FE19-7354-452E-8C9D-8FE674BD2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32088-BC34-4164-84AF-B4CC90E44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69CCD-901B-42F5-90D0-C0042498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40583-E53A-4E2D-86B2-FEF183C7C637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5B1D9-A954-4460-8445-21C6D151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96A9-D7EF-4D1C-84D4-FF3D7254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552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8FF9-90A2-4D5E-9027-9B3C24A4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781F1A-D507-46D5-801F-A02F6D3F0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B654A-12E6-49A1-84DE-CC024BA6D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79B25-83C1-4D79-A0C6-A7AE7A0DE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FFFD0-5524-4D6A-B943-A7D69D3894DD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0A896-228C-4B16-89DA-B7A7F79A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7C17-8D3B-4952-BED1-B1B929D9E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768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40133-4A7D-4069-ACD3-4FAC91EA9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F32D9-F73A-4D1F-98A7-6522B5D45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E20B7-8D76-4055-9F44-F69E2A50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9796-3E12-4F87-B563-0F758C0C02CD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644C2-BA04-4F99-A49A-10334DFA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438A3-A12B-4A9E-BFFC-F8399776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491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D6FFAA-56AD-4BAA-ACAE-01197E2B0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977C8-0E1B-4388-9CF8-F15474A2F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0D448-89E2-4B08-978D-A491508B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A5E9-7BBD-48DA-A411-5D26768DAD60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A906A-7101-409A-AC65-81B763F2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B3533-E6F6-4FB3-91AD-2E0B86521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7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5061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072673" y="3743569"/>
            <a:ext cx="3789744" cy="21085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042399" y="3424461"/>
            <a:ext cx="1850292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4193592" y="3743569"/>
            <a:ext cx="3730588" cy="21085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33740" y="3424461"/>
            <a:ext cx="1850292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259281" y="3743569"/>
            <a:ext cx="3789746" cy="21085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225081" y="3424461"/>
            <a:ext cx="1850292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79" y="6277802"/>
            <a:ext cx="3956295" cy="3653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B55DD0C-825D-7546-8E91-CB8907CCDAD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 rot="5400000" flipH="1">
            <a:off x="6017844" y="-6017847"/>
            <a:ext cx="156309" cy="12192000"/>
          </a:xfrm>
          <a:prstGeom prst="rect">
            <a:avLst/>
          </a:prstGeom>
        </p:spPr>
      </p:pic>
      <p:cxnSp>
        <p:nvCxnSpPr>
          <p:cNvPr id="28" name="Straight Connector 27"/>
          <p:cNvCxnSpPr/>
          <p:nvPr userDrawn="1"/>
        </p:nvCxnSpPr>
        <p:spPr>
          <a:xfrm>
            <a:off x="259281" y="6064972"/>
            <a:ext cx="11621193" cy="0"/>
          </a:xfrm>
          <a:prstGeom prst="line">
            <a:avLst/>
          </a:prstGeom>
          <a:ln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947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5D25911-8DB5-BD53-9031-0A238ADB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6FCD21-3607-4698-94A1-18D4EE03FAE8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593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4" y="1709740"/>
            <a:ext cx="11683313" cy="2852737"/>
          </a:xfrm>
        </p:spPr>
        <p:txBody>
          <a:bodyPr anchor="t" anchorCtr="0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135" y="6356352"/>
            <a:ext cx="3334265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9C955B-E711-4757-A8DB-B9F48FA9161C}" type="datetime1">
              <a:rPr lang="en-US" b="1" smtClean="0">
                <a:latin typeface="Arial" charset="0"/>
              </a:rPr>
              <a:t>1/12/2026</a:t>
            </a:fld>
            <a:endParaRPr lang="en-US" b="1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724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907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B44845-4F14-47F6-8E90-548A7FCE12BA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7703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669C07-A539-48AD-858B-FD75B6452FA2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467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8324" y="6356352"/>
            <a:ext cx="329307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41012E-3809-422D-9C0F-218F7BCA857D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563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400920-EF0B-40A1-970A-573C767956B0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839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611E08-0744-4D2E-A112-A8CE669B4465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413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5B80F8-F877-4455-8967-3A442F628752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09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11C316-772E-4B81-951C-931621135F6B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13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8647969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EDD0A8-5374-4F82-8CE1-63FF66C07632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611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3300" b="0" spc="225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3417999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26230888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5C2064-0B31-408A-B415-414086715EFC}" type="datetime1">
              <a:rPr lang="en-US" smtClean="0">
                <a:solidFill>
                  <a:srgbClr val="000000"/>
                </a:solidFill>
              </a:rPr>
              <a:t>1/12/2026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025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815583" y="6400800"/>
            <a:ext cx="6376416" cy="457200"/>
          </a:xfrm>
          <a:prstGeom prst="rect">
            <a:avLst/>
          </a:prstGeom>
          <a:solidFill>
            <a:srgbClr val="3558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prstClr val="white"/>
                </a:solidFill>
                <a:latin typeface="Palatino Linotype" panose="02040502050505030304" pitchFamily="18" charset="0"/>
              </a:rPr>
              <a:t>Office of the Executive Vice President / VP for Academic Affairs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017" y="6400800"/>
            <a:ext cx="853440" cy="457200"/>
          </a:xfrm>
        </p:spPr>
        <p:txBody>
          <a:bodyPr/>
          <a:lstStyle>
            <a:lvl1pPr>
              <a:defRPr sz="1600">
                <a:latin typeface="Palatino Linotype" panose="02040502050505030304" pitchFamily="18" charset="0"/>
              </a:defRPr>
            </a:lvl1pPr>
          </a:lstStyle>
          <a:p>
            <a:fld id="{24FCBEF1-7311-429D-8F7E-EB26DA0291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851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0" r="24152" b="16160"/>
          <a:stretch/>
        </p:blipFill>
        <p:spPr>
          <a:xfrm>
            <a:off x="-16398" y="-476008"/>
            <a:ext cx="12208399" cy="568084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1232496-CAFA-4687-8227-C18E67FCB98D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5016CF-AACE-4421-9A76-E757EAC899A6}"/>
              </a:ext>
            </a:extLst>
          </p:cNvPr>
          <p:cNvSpPr/>
          <p:nvPr userDrawn="1"/>
        </p:nvSpPr>
        <p:spPr>
          <a:xfrm>
            <a:off x="-16398" y="5023945"/>
            <a:ext cx="12208398" cy="1932767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342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1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spc="225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3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080670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3476368"/>
            <a:ext cx="12192000" cy="3381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9751"/>
            <a:ext cx="9144000" cy="108121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58928"/>
            <a:ext cx="12192000" cy="47538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200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spc="119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ILLINOIS SYSTEM </a:t>
            </a:r>
            <a:endParaRPr lang="en-US" sz="4000" spc="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38200" y="873756"/>
            <a:ext cx="10515600" cy="475133"/>
          </a:xfrm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38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FCD55BB-9BFB-A360-85D8-E21FB8851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2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4" y="1709740"/>
            <a:ext cx="11683313" cy="2852737"/>
          </a:xfrm>
        </p:spPr>
        <p:txBody>
          <a:bodyPr anchor="t" anchorCtr="0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135" y="6356352"/>
            <a:ext cx="3334265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724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07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86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8324" y="6356352"/>
            <a:ext cx="329307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7E3D733-4591-C297-7E98-8EF98DDBD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25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29F9D01-A9CF-0B4E-EB86-DDBDA441A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06288"/>
            <a:ext cx="10515600" cy="430006"/>
          </a:xfrm>
          <a:prstGeom prst="rect">
            <a:avLst/>
          </a:prstGeom>
        </p:spPr>
        <p:txBody>
          <a:bodyPr/>
          <a:lstStyle>
            <a:lvl1pPr>
              <a:defRPr spc="0">
                <a:latin typeface="Oswald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24023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06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43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46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03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07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3300" b="0" spc="225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3417999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1174531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77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475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815583" y="6400800"/>
            <a:ext cx="6376416" cy="457200"/>
          </a:xfrm>
          <a:prstGeom prst="rect">
            <a:avLst/>
          </a:prstGeom>
          <a:solidFill>
            <a:srgbClr val="3558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prstClr val="white"/>
                </a:solidFill>
                <a:latin typeface="Palatino Linotype" panose="02040502050505030304" pitchFamily="18" charset="0"/>
              </a:rPr>
              <a:t>Office of the Executive Vice President / VP for Academic Affairs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017" y="6400800"/>
            <a:ext cx="853440" cy="457200"/>
          </a:xfrm>
        </p:spPr>
        <p:txBody>
          <a:bodyPr/>
          <a:lstStyle>
            <a:lvl1pPr>
              <a:defRPr sz="1600">
                <a:latin typeface="Palatino Linotype" panose="02040502050505030304" pitchFamily="18" charset="0"/>
              </a:defRPr>
            </a:lvl1pPr>
          </a:lstStyle>
          <a:p>
            <a:fld id="{24FCBEF1-7311-429D-8F7E-EB26DA0291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86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10" y="-20105"/>
            <a:ext cx="12208399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999055"/>
            <a:ext cx="12224796" cy="185894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34" y="583765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93657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2251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1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spc="225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3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21275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7"/>
            <a:ext cx="10515600" cy="2943879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299791"/>
            <a:ext cx="10515600" cy="27898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65" y="6476011"/>
            <a:ext cx="3199215" cy="23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040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3445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212432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5D25911-8DB5-BD53-9031-0A238ADB0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13294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78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4" y="1709740"/>
            <a:ext cx="11683313" cy="2852737"/>
          </a:xfrm>
        </p:spPr>
        <p:txBody>
          <a:bodyPr anchor="t" anchorCtr="0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135" y="6356352"/>
            <a:ext cx="3334265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724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6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27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3161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8324" y="6356352"/>
            <a:ext cx="329307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39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2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5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240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72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16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3300" b="0" spc="225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3417999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1990545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83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815583" y="6400800"/>
            <a:ext cx="6376416" cy="457200"/>
          </a:xfrm>
          <a:prstGeom prst="rect">
            <a:avLst/>
          </a:prstGeom>
          <a:solidFill>
            <a:srgbClr val="3558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prstClr val="white"/>
                </a:solidFill>
                <a:latin typeface="Palatino Linotype" panose="02040502050505030304" pitchFamily="18" charset="0"/>
              </a:rPr>
              <a:t>Office of the Executive Vice President / VP for Academic Affairs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017" y="6400800"/>
            <a:ext cx="853440" cy="457200"/>
          </a:xfrm>
        </p:spPr>
        <p:txBody>
          <a:bodyPr/>
          <a:lstStyle>
            <a:lvl1pPr>
              <a:defRPr sz="1600">
                <a:latin typeface="Palatino Linotype" panose="02040502050505030304" pitchFamily="18" charset="0"/>
              </a:defRPr>
            </a:lvl1pPr>
          </a:lstStyle>
          <a:p>
            <a:fld id="{24FCBEF1-7311-429D-8F7E-EB26DA0291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36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15030" r="24152" b="16160"/>
          <a:stretch/>
        </p:blipFill>
        <p:spPr>
          <a:xfrm>
            <a:off x="-16398" y="-476008"/>
            <a:ext cx="12208399" cy="5680844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5016CF-AACE-4421-9A76-E757EAC899A6}"/>
              </a:ext>
            </a:extLst>
          </p:cNvPr>
          <p:cNvSpPr/>
          <p:nvPr userDrawn="1"/>
        </p:nvSpPr>
        <p:spPr>
          <a:xfrm>
            <a:off x="-16398" y="5023945"/>
            <a:ext cx="12208398" cy="1932767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31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1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spc="225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3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339978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3476368"/>
            <a:ext cx="12192000" cy="3381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09751"/>
            <a:ext cx="9144000" cy="1081216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2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D0DC74-9566-4CD4-8C73-284FBAFC97A7}" type="datetime1">
              <a:rPr lang="en-US" smtClean="0">
                <a:solidFill>
                  <a:srgbClr val="000000"/>
                </a:solidFill>
              </a:rPr>
              <a:t>1/12/2026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1" y="158928"/>
            <a:ext cx="12192000" cy="47538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200"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spc="119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ILLINOIS SYSTEM </a:t>
            </a:r>
            <a:endParaRPr lang="en-US" sz="4000" spc="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838200" y="873756"/>
            <a:ext cx="10515600" cy="475133"/>
          </a:xfrm>
          <a:effectLst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4258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F98C51-59D1-4BBB-859D-89F2E5E200D3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CFCD55BB-9BFB-A360-85D8-E21FB8851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6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3863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34" y="1709740"/>
            <a:ext cx="11683313" cy="2852737"/>
          </a:xfrm>
        </p:spPr>
        <p:txBody>
          <a:bodyPr anchor="t" anchorCtr="0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7135" y="6356352"/>
            <a:ext cx="3334265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B182EE-53CB-4CCA-80CD-1C068A7B6D43}" type="datetime1">
              <a:rPr lang="en-US" b="1" smtClean="0">
                <a:latin typeface="Arial" charset="0"/>
              </a:rPr>
              <a:t>1/12/2026</a:t>
            </a:fld>
            <a:endParaRPr lang="en-US" b="1" dirty="0"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724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967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1D8BAC-8D8C-4FB2-9889-D81ECCEC3FDE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89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498A94-997C-409A-B6DB-18DA33370F33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5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88324" y="6356352"/>
            <a:ext cx="3293076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AE404A-1AB8-49EB-BDD5-690BCE50F0FB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7E3D733-4591-C297-7E98-8EF98DDBD5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81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141348-9A29-431A-8C0C-66B6FC0A01AF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29F9D01-A9CF-0B4E-EB86-DDBDA441A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67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4DD4CC-A54D-4082-B069-ECC43CFBBC75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83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81779-B0AD-411E-B96D-56F009124F32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48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265DFE-62E8-4614-9F29-044E422EDFEB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019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6C4BB2-FA8B-4B4D-8AFC-2E9E88B48597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58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3300" b="0" spc="225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1" y="3417999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384801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3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50CFAB-AB85-4784-9FC1-210D3B6BFC7D}" type="datetime1">
              <a:rPr lang="en-US" smtClean="0">
                <a:solidFill>
                  <a:srgbClr val="000000"/>
                </a:solidFill>
              </a:rPr>
              <a:t>1/12/2026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7F7A9-BCB2-4E63-B609-28110F6F8E2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276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9891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5815583" y="6400800"/>
            <a:ext cx="6376416" cy="457200"/>
          </a:xfrm>
          <a:prstGeom prst="rect">
            <a:avLst/>
          </a:prstGeom>
          <a:solidFill>
            <a:srgbClr val="3558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dirty="0">
                <a:solidFill>
                  <a:prstClr val="white"/>
                </a:solidFill>
                <a:latin typeface="Palatino Linotype" panose="02040502050505030304" pitchFamily="18" charset="0"/>
              </a:rPr>
              <a:t>Office of the Executive Vice President / VP for Academic Affairs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6017" y="6400800"/>
            <a:ext cx="853440" cy="457200"/>
          </a:xfrm>
        </p:spPr>
        <p:txBody>
          <a:bodyPr/>
          <a:lstStyle>
            <a:lvl1pPr>
              <a:defRPr sz="1600">
                <a:latin typeface="Palatino Linotype" panose="02040502050505030304" pitchFamily="18" charset="0"/>
              </a:defRPr>
            </a:lvl1pPr>
          </a:lstStyle>
          <a:p>
            <a:fld id="{24FCBEF1-7311-429D-8F7E-EB26DA0291F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96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17577" r="24359" b="18128"/>
          <a:stretch/>
        </p:blipFill>
        <p:spPr>
          <a:xfrm>
            <a:off x="-16398" y="-476008"/>
            <a:ext cx="12208399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999055"/>
            <a:ext cx="12224796" cy="185894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F4544A1-91B5-4794-9B7B-7CD853C52AE5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132385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2277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8387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1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spc="225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3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077689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4A213-2DAF-4579-A289-92C64AF8BBE1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70143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095FB-8CE0-44F7-BEE7-75028005B09B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7008"/>
            <a:ext cx="10515600" cy="429279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1061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818230"/>
          </a:xfrm>
        </p:spPr>
        <p:txBody>
          <a:bodyPr>
            <a:noAutofit/>
          </a:bodyPr>
          <a:lstStyle>
            <a:lvl1pPr marL="0" indent="0" algn="ctr">
              <a:buNone/>
              <a:defRPr sz="4800" baseline="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682875" y="1449091"/>
            <a:ext cx="6826249" cy="42830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icon below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211406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0D50E-4A43-4D7F-BB0F-34A20B3444F6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1489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D905-FB15-4CF5-8EF8-6A0562EC7CF5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66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993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C9CE-A5F0-42CE-A866-5656CC1C5709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93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917D-015A-4148-9CAB-1717BDA17DCA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41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4DCEC-3E2D-4DF1-9D4F-6F36F48DDD98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207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6EF7-676E-4B8E-9E00-4830F61C739D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4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2E15-0A3A-4E62-AE72-89E25559979E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380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EF17-C129-4B5D-8422-BC6DE42D7118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191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86FE-68CF-4AB4-9712-98E93B1420BB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052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464A-1842-4632-A2E9-3ED3498A77C7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01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EFEB-D32F-4F2E-9498-B7654FDAE175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35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1165" r="24252" b="20025"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9299FC9-5574-40C3-964D-52257E7082BD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8353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403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F7A02-903D-4020-82B4-B207C63EA0BD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D4DCD-A2B0-47E4-8FCC-B643AEF35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609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8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4" y="1449091"/>
            <a:ext cx="6826250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8024405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4400" b="1" spc="3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417997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39969845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3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5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13410117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C3E-A65F-4831-BAB0-830D1EA992BF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8E8ED-230A-4A9B-9F82-B34DC7885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20" y="6357636"/>
            <a:ext cx="3653759" cy="264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B2BBCB-5B73-4274-AEF6-B742D6076E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73273"/>
            <a:ext cx="12192000" cy="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208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7D3AB56-D6B6-44F9-BDA2-89FAEDAD4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95EF1-8049-45C1-99B2-E74FB1DD2114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333A18-EB31-472D-BEC9-16508040B8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20" y="6357636"/>
            <a:ext cx="3653759" cy="2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33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F4F7C-9FF0-4371-8533-72AFB7062A55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348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4654-1A1C-45A3-A353-566CD8033983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761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6F4D-7617-496D-9FFB-160BF72A97C0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049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96922-DD0E-4F11-8625-8D59773CEEF5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C87903-CB19-465E-BF55-3453B7E56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20" y="6357636"/>
            <a:ext cx="3653759" cy="264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47A87-9D31-4253-8564-31040B7B87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73273"/>
            <a:ext cx="12192000" cy="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5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 algn="r">
              <a:defRPr sz="3200" spc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240238"/>
            <a:ext cx="2743200" cy="365125"/>
          </a:xfrm>
          <a:prstGeom prst="rect">
            <a:avLst/>
          </a:prstGeom>
        </p:spPr>
        <p:txBody>
          <a:bodyPr/>
          <a:lstStyle/>
          <a:p>
            <a:fld id="{9D845CE6-403F-EA48-BE30-2515D483D7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304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0A7A-FBD6-4528-8898-C7D59B133BAE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503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F8D1-9D6E-4AB9-90E6-9693E6D5BD6B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534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FCE7-AC38-402C-8273-4E976B8376CE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62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92052-53B7-4B3E-894F-103A680BBE25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70425-4BE7-4157-8812-4D12657AEB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08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5865E3A-6B04-4416-88EB-7E02632D310B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39423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09600"/>
            <a:ext cx="1036320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D2E90-25AC-47F9-9C42-350ED8447EA8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D4DCD-A2B0-47E4-8FCC-B643AEF35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021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09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8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4" y="1449091"/>
            <a:ext cx="6826250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6948208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/Photo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98197"/>
            <a:ext cx="12191999" cy="777624"/>
          </a:xfrm>
        </p:spPr>
        <p:txBody>
          <a:bodyPr>
            <a:normAutofit/>
          </a:bodyPr>
          <a:lstStyle>
            <a:lvl1pPr marL="0" indent="0" algn="ctr">
              <a:buNone/>
              <a:defRPr sz="4400" b="1" spc="30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MEASURING SUCCESS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28650" y="3417997"/>
            <a:ext cx="10934700" cy="255587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6pPr>
          </a:lstStyle>
          <a:p>
            <a:pPr lvl="0"/>
            <a:r>
              <a:rPr lang="en-US" dirty="0"/>
              <a:t>Bullet text goes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465222"/>
            <a:ext cx="12192000" cy="159217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defRPr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this text to insert an image.</a:t>
            </a:r>
          </a:p>
        </p:txBody>
      </p:sp>
    </p:spTree>
    <p:extLst>
      <p:ext uri="{BB962C8B-B14F-4D97-AF65-F5344CB8AC3E}">
        <p14:creationId xmlns:p14="http://schemas.microsoft.com/office/powerpoint/2010/main" val="39544848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33113"/>
            <a:ext cx="12192000" cy="507555"/>
          </a:xfrm>
        </p:spPr>
        <p:txBody>
          <a:bodyPr>
            <a:noAutofit/>
          </a:bodyPr>
          <a:lstStyle>
            <a:lvl1pPr marL="0" indent="0" algn="ctr">
              <a:buNone/>
              <a:defRPr sz="2100" b="1" spc="0" baseline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TITLE HERE</a:t>
            </a:r>
          </a:p>
        </p:txBody>
      </p:sp>
      <p:sp>
        <p:nvSpPr>
          <p:cNvPr id="5" name="Chart Placeholder 12"/>
          <p:cNvSpPr>
            <a:spLocks noGrp="1"/>
          </p:cNvSpPr>
          <p:nvPr>
            <p:ph type="chart" sz="quarter" idx="10" hasCustomPrompt="1"/>
          </p:nvPr>
        </p:nvSpPr>
        <p:spPr>
          <a:xfrm>
            <a:off x="2682873" y="1449095"/>
            <a:ext cx="6826251" cy="42830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the icon below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21505520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A7E01-14C3-47FF-9CBE-29898E051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F6A04-600F-4F66-AD82-A96D885CD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FDE5-1883-4682-BBBD-61CCF26D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29853-1CED-4F17-BDAD-63204BD084AF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02104-C49B-4C9E-A49D-65EFC5438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04F30-565D-4BC6-8CAE-563C85A1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4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D921CF6-5E9A-4D49-B632-FCBDAC49CC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41174"/>
            <a:ext cx="10515600" cy="4735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2402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0" y="607109"/>
            <a:ext cx="12192000" cy="534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33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 spc="0" baseline="0">
          <a:solidFill>
            <a:srgbClr val="003366"/>
          </a:solidFill>
          <a:latin typeface="Oswald SemiBold" panose="000007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4000" b="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7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9903"/>
            <a:ext cx="10515600" cy="458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 spc="3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 spc="3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7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9903"/>
            <a:ext cx="10515600" cy="458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9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1" r:id="rId15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 spc="3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 spc="3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7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9903"/>
            <a:ext cx="10515600" cy="458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A2A91D-575E-44EC-BD99-9B7F78D2F4F6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7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 spc="3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 spc="3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D752D-072F-4B0D-BC82-638062977F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4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3AC3-4A5D-4D89-AF4E-B8D786836E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6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521E52-DAD4-4D20-9C27-25E1F6B90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253AA-C2A4-4489-BEB2-9E7D0794B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0B817-0363-4F40-91CA-2AF476E80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6E7B-15C0-4F8D-9784-DF6D356A9A83}" type="datetime1">
              <a:rPr lang="en-US" smtClean="0"/>
              <a:t>1/12/2026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4AF7D-DF10-4020-A53A-E5B435EFF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2EC12-1770-4950-945A-2BD7740B5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18671-3FFD-44C9-84C5-54B8AFDF2B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9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475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9903"/>
            <a:ext cx="10515600" cy="458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650534-67D7-4A56-AA1D-911CF4452F62}" type="datetime1">
              <a:rPr lang="en-US" b="1" smtClean="0">
                <a:solidFill>
                  <a:srgbClr val="000000"/>
                </a:solidFill>
                <a:latin typeface="Arial" charset="0"/>
              </a:rPr>
              <a:t>1/12/2026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3AD79-BF52-4261-8E10-6D3B0137B28F}" type="slidenum">
              <a:rPr lang="en-US" b="1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4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Georgia" charset="0"/>
          <a:ea typeface="Georgia" charset="0"/>
          <a:cs typeface="Georgi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kern="1200" spc="300">
          <a:solidFill>
            <a:schemeClr val="accent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kern="1200" spc="3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7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UITION, FEES, AND ROOM/BOARD RATES&#10;ACADEMIC YEAR 2023-24"/>
          <p:cNvSpPr>
            <a:spLocks noGrp="1"/>
          </p:cNvSpPr>
          <p:nvPr>
            <p:ph type="ctrTitle"/>
          </p:nvPr>
        </p:nvSpPr>
        <p:spPr>
          <a:xfrm>
            <a:off x="0" y="4780270"/>
            <a:ext cx="12192000" cy="998959"/>
          </a:xfrm>
        </p:spPr>
        <p:txBody>
          <a:bodyPr anchor="t">
            <a:noAutofit/>
          </a:bodyPr>
          <a:lstStyle/>
          <a:p>
            <a:r>
              <a:rPr lang="en-US" sz="3400" b="1" spc="0" dirty="0">
                <a:cs typeface="Arial" panose="020B0604020202020204" pitchFamily="34" charset="0"/>
              </a:rPr>
              <a:t>TUITION, FEES, AND ROOM/BOARD RATES</a:t>
            </a:r>
            <a:br>
              <a:rPr lang="en-US" sz="3400" b="1" spc="0" dirty="0">
                <a:cs typeface="Arial" panose="020B0604020202020204" pitchFamily="34" charset="0"/>
              </a:rPr>
            </a:br>
            <a:r>
              <a:rPr lang="en-US" sz="3400" b="1" spc="0" dirty="0">
                <a:cs typeface="Arial" panose="020B0604020202020204" pitchFamily="34" charset="0"/>
              </a:rPr>
              <a:t>ACADEMIC YEAR 2026-27</a:t>
            </a:r>
          </a:p>
        </p:txBody>
      </p:sp>
      <p:sp>
        <p:nvSpPr>
          <p:cNvPr id="3" name="Subtitle 2" descr="Presentation to &#10;BOT Academic and Student Affairs Committee - January 25, 2023&#10;&#10;"/>
          <p:cNvSpPr>
            <a:spLocks noGrp="1"/>
          </p:cNvSpPr>
          <p:nvPr>
            <p:ph type="subTitle" idx="4294967295"/>
          </p:nvPr>
        </p:nvSpPr>
        <p:spPr>
          <a:xfrm>
            <a:off x="0" y="5868131"/>
            <a:ext cx="12192000" cy="112957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Presentation to the Board of Trustees – January 15, 2026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Nicholas P. Jones, Executive Vice President and Vice President for Academic Affairs</a:t>
            </a:r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1AB35-D035-4CB2-BA19-E1785BD5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788"/>
            <a:ext cx="10515600" cy="138463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3366"/>
                </a:solidFill>
                <a:ea typeface="+mn-ea"/>
                <a:cs typeface="Arial" panose="020B0604020202020204" pitchFamily="34" charset="0"/>
              </a:rPr>
              <a:t>MAINTAINING TUITION AFFORDABILITY </a:t>
            </a:r>
            <a:br>
              <a:rPr lang="en-US" dirty="0">
                <a:effectLst/>
              </a:rPr>
            </a:br>
            <a:r>
              <a:rPr lang="en-US" sz="2800" dirty="0">
                <a:solidFill>
                  <a:srgbClr val="003366"/>
                </a:solidFill>
                <a:ea typeface="+mn-ea"/>
                <a:cs typeface="Arial" panose="020B0604020202020204" pitchFamily="34" charset="0"/>
              </a:rPr>
              <a:t>Annual </a:t>
            </a:r>
            <a:r>
              <a:rPr lang="en-US" sz="2800">
                <a:solidFill>
                  <a:srgbClr val="003366"/>
                </a:solidFill>
                <a:ea typeface="+mn-ea"/>
                <a:cs typeface="Arial" panose="020B0604020202020204" pitchFamily="34" charset="0"/>
              </a:rPr>
              <a:t>Base Tuition</a:t>
            </a:r>
            <a:endParaRPr lang="en-US" sz="2800" dirty="0">
              <a:solidFill>
                <a:srgbClr val="003366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D8897-5ED3-454F-BC1C-CBDEFC5A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688" y="4251960"/>
            <a:ext cx="10323183" cy="180136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455A4"/>
                </a:solidFill>
              </a:rPr>
              <a:t>10-year increase in base tuition is significantly less than the cumulative rate of inflation of 35.2%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455A4"/>
              </a:solidFill>
              <a:effectLst/>
              <a:uLnTx/>
              <a:uFillTx/>
            </a:endParaRPr>
          </a:p>
          <a:p>
            <a:endParaRPr lang="en-US" dirty="0">
              <a:solidFill>
                <a:srgbClr val="0455A4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94AE530-32FA-B77B-6DD2-5E419F315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10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aphicFrame>
        <p:nvGraphicFramePr>
          <p:cNvPr id="9" name="Table 8" descr="UIUC and UIC room and board 5% increase and UIS 2.3%&#10;">
            <a:extLst>
              <a:ext uri="{FF2B5EF4-FFF2-40B4-BE49-F238E27FC236}">
                <a16:creationId xmlns:a16="http://schemas.microsoft.com/office/drawing/2014/main" id="{5CFF0E44-9588-F78E-4F7E-3BC30D128B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015969"/>
              </p:ext>
            </p:extLst>
          </p:nvPr>
        </p:nvGraphicFramePr>
        <p:xfrm>
          <a:off x="1225689" y="1563761"/>
          <a:ext cx="9350477" cy="28346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6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6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47591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Fall 2015 Freshman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Spring 2029 Senior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Percent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447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$12,036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$12,992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$956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7.9%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355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$10,584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$11,424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$840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7.9%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246">
                <a:tc>
                  <a:txBody>
                    <a:bodyPr/>
                    <a:lstStyle/>
                    <a:p>
                      <a:endParaRPr lang="en-US" sz="2800" b="1" baseline="30000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$9,405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$9,840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$435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4.6%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C5C64B2-73CF-55BA-3850-54261BA9A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92" y="2983338"/>
            <a:ext cx="576826" cy="576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283F74-F52F-B3A4-89AB-5ADED860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810027" y="3610894"/>
            <a:ext cx="542391" cy="693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1BB318-25B2-2FDA-8A4E-663BCBF02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27" y="2222729"/>
            <a:ext cx="474505" cy="6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1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C1D2A86-9BF8-84DE-CD49-839EBDF73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499A9F-1E68-4102-8437-6D7DAA8F0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5839" y="211667"/>
            <a:ext cx="2666161" cy="5980128"/>
          </a:xfrm>
          <a:prstGeom prst="rect">
            <a:avLst/>
          </a:prstGeom>
          <a:solidFill>
            <a:srgbClr val="E5E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496E7EC-533C-4B8A-A44B-34A583199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00" y="373214"/>
            <a:ext cx="8714061" cy="553029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>
                <a:solidFill>
                  <a:srgbClr val="242852"/>
                </a:solidFill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UNDERGRADUATE FINANCIAL AID</a:t>
            </a:r>
            <a:endParaRPr lang="en-US" sz="3600" b="0" dirty="0">
              <a:latin typeface="Oswald SemiBold" panose="00000700000000000000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ord 20">
            <a:extLst>
              <a:ext uri="{FF2B5EF4-FFF2-40B4-BE49-F238E27FC236}">
                <a16:creationId xmlns:a16="http://schemas.microsoft.com/office/drawing/2014/main" id="{DE630991-9A25-D8A6-A053-33F72FC7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907036">
            <a:off x="3975916" y="893198"/>
            <a:ext cx="4582724" cy="3922111"/>
          </a:xfrm>
          <a:custGeom>
            <a:avLst/>
            <a:gdLst>
              <a:gd name="connsiteX0" fmla="*/ 5077208 w 6978174"/>
              <a:gd name="connsiteY0" fmla="*/ 3590859 h 3799036"/>
              <a:gd name="connsiteX1" fmla="*/ 2501623 w 6978174"/>
              <a:gd name="connsiteY1" fmla="*/ 3721375 h 3799036"/>
              <a:gd name="connsiteX2" fmla="*/ 173424 w 6978174"/>
              <a:gd name="connsiteY2" fmla="*/ 1308103 h 3799036"/>
              <a:gd name="connsiteX3" fmla="*/ 3215156 w 6978174"/>
              <a:gd name="connsiteY3" fmla="*/ 5862 h 3799036"/>
              <a:gd name="connsiteX4" fmla="*/ 5077208 w 6978174"/>
              <a:gd name="connsiteY4" fmla="*/ 3590859 h 379903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584997 h 3793176"/>
              <a:gd name="connsiteX1" fmla="*/ 2502673 w 5078258"/>
              <a:gd name="connsiteY1" fmla="*/ 3715513 h 3793176"/>
              <a:gd name="connsiteX2" fmla="*/ 174474 w 5078258"/>
              <a:gd name="connsiteY2" fmla="*/ 1302241 h 3793176"/>
              <a:gd name="connsiteX3" fmla="*/ 3216206 w 5078258"/>
              <a:gd name="connsiteY3" fmla="*/ 0 h 3793176"/>
              <a:gd name="connsiteX4" fmla="*/ 5078258 w 5078258"/>
              <a:gd name="connsiteY4" fmla="*/ 3584997 h 3793176"/>
              <a:gd name="connsiteX0" fmla="*/ 5078258 w 5078258"/>
              <a:gd name="connsiteY0" fmla="*/ 3434865 h 3643044"/>
              <a:gd name="connsiteX1" fmla="*/ 2502673 w 5078258"/>
              <a:gd name="connsiteY1" fmla="*/ 3565381 h 3643044"/>
              <a:gd name="connsiteX2" fmla="*/ 174474 w 5078258"/>
              <a:gd name="connsiteY2" fmla="*/ 1152109 h 3643044"/>
              <a:gd name="connsiteX3" fmla="*/ 3546854 w 5078258"/>
              <a:gd name="connsiteY3" fmla="*/ 0 h 3643044"/>
              <a:gd name="connsiteX4" fmla="*/ 5078258 w 5078258"/>
              <a:gd name="connsiteY4" fmla="*/ 3434865 h 3643044"/>
              <a:gd name="connsiteX0" fmla="*/ 5078258 w 5188310"/>
              <a:gd name="connsiteY0" fmla="*/ 3434865 h 3643044"/>
              <a:gd name="connsiteX1" fmla="*/ 2502673 w 5188310"/>
              <a:gd name="connsiteY1" fmla="*/ 3565381 h 3643044"/>
              <a:gd name="connsiteX2" fmla="*/ 174474 w 5188310"/>
              <a:gd name="connsiteY2" fmla="*/ 1152109 h 3643044"/>
              <a:gd name="connsiteX3" fmla="*/ 3546854 w 5188310"/>
              <a:gd name="connsiteY3" fmla="*/ 0 h 3643044"/>
              <a:gd name="connsiteX4" fmla="*/ 4426809 w 5188310"/>
              <a:gd name="connsiteY4" fmla="*/ 1283574 h 3643044"/>
              <a:gd name="connsiteX5" fmla="*/ 5078258 w 518831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078258 w 5169380"/>
              <a:gd name="connsiteY0" fmla="*/ 3434865 h 3643044"/>
              <a:gd name="connsiteX1" fmla="*/ 2502673 w 5169380"/>
              <a:gd name="connsiteY1" fmla="*/ 3565381 h 3643044"/>
              <a:gd name="connsiteX2" fmla="*/ 174474 w 5169380"/>
              <a:gd name="connsiteY2" fmla="*/ 1152109 h 3643044"/>
              <a:gd name="connsiteX3" fmla="*/ 3546854 w 5169380"/>
              <a:gd name="connsiteY3" fmla="*/ 0 h 3643044"/>
              <a:gd name="connsiteX4" fmla="*/ 4426809 w 5169380"/>
              <a:gd name="connsiteY4" fmla="*/ 1283574 h 3643044"/>
              <a:gd name="connsiteX5" fmla="*/ 5078258 w 5169380"/>
              <a:gd name="connsiteY5" fmla="*/ 3434865 h 3643044"/>
              <a:gd name="connsiteX0" fmla="*/ 5145927 w 5237049"/>
              <a:gd name="connsiteY0" fmla="*/ 3434865 h 3624380"/>
              <a:gd name="connsiteX1" fmla="*/ 2570342 w 5237049"/>
              <a:gd name="connsiteY1" fmla="*/ 3565381 h 3624380"/>
              <a:gd name="connsiteX2" fmla="*/ 514494 w 5237049"/>
              <a:gd name="connsiteY2" fmla="*/ 2864282 h 3624380"/>
              <a:gd name="connsiteX3" fmla="*/ 242143 w 5237049"/>
              <a:gd name="connsiteY3" fmla="*/ 1152109 h 3624380"/>
              <a:gd name="connsiteX4" fmla="*/ 3614523 w 5237049"/>
              <a:gd name="connsiteY4" fmla="*/ 0 h 3624380"/>
              <a:gd name="connsiteX5" fmla="*/ 4494478 w 5237049"/>
              <a:gd name="connsiteY5" fmla="*/ 1283574 h 3624380"/>
              <a:gd name="connsiteX6" fmla="*/ 5145927 w 5237049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24380"/>
              <a:gd name="connsiteX1" fmla="*/ 2563320 w 5230027"/>
              <a:gd name="connsiteY1" fmla="*/ 3565381 h 3624380"/>
              <a:gd name="connsiteX2" fmla="*/ 507472 w 5230027"/>
              <a:gd name="connsiteY2" fmla="*/ 2864282 h 3624380"/>
              <a:gd name="connsiteX3" fmla="*/ 244755 w 5230027"/>
              <a:gd name="connsiteY3" fmla="*/ 1068028 h 3624380"/>
              <a:gd name="connsiteX4" fmla="*/ 3607501 w 5230027"/>
              <a:gd name="connsiteY4" fmla="*/ 0 h 3624380"/>
              <a:gd name="connsiteX5" fmla="*/ 4487456 w 5230027"/>
              <a:gd name="connsiteY5" fmla="*/ 1283574 h 3624380"/>
              <a:gd name="connsiteX6" fmla="*/ 5138905 w 5230027"/>
              <a:gd name="connsiteY6" fmla="*/ 3434865 h 3624380"/>
              <a:gd name="connsiteX0" fmla="*/ 5138905 w 5230027"/>
              <a:gd name="connsiteY0" fmla="*/ 3434865 h 3618220"/>
              <a:gd name="connsiteX1" fmla="*/ 2563320 w 5230027"/>
              <a:gd name="connsiteY1" fmla="*/ 3565381 h 3618220"/>
              <a:gd name="connsiteX2" fmla="*/ 507472 w 5230027"/>
              <a:gd name="connsiteY2" fmla="*/ 2864282 h 3618220"/>
              <a:gd name="connsiteX3" fmla="*/ 244755 w 5230027"/>
              <a:gd name="connsiteY3" fmla="*/ 1068028 h 3618220"/>
              <a:gd name="connsiteX4" fmla="*/ 3607501 w 5230027"/>
              <a:gd name="connsiteY4" fmla="*/ 0 h 3618220"/>
              <a:gd name="connsiteX5" fmla="*/ 4487456 w 5230027"/>
              <a:gd name="connsiteY5" fmla="*/ 1283574 h 3618220"/>
              <a:gd name="connsiteX6" fmla="*/ 5138905 w 5230027"/>
              <a:gd name="connsiteY6" fmla="*/ 3434865 h 3618220"/>
              <a:gd name="connsiteX0" fmla="*/ 5138905 w 5230027"/>
              <a:gd name="connsiteY0" fmla="*/ 3434865 h 3698487"/>
              <a:gd name="connsiteX1" fmla="*/ 2533461 w 5230027"/>
              <a:gd name="connsiteY1" fmla="*/ 3669841 h 3698487"/>
              <a:gd name="connsiteX2" fmla="*/ 507472 w 5230027"/>
              <a:gd name="connsiteY2" fmla="*/ 2864282 h 3698487"/>
              <a:gd name="connsiteX3" fmla="*/ 244755 w 5230027"/>
              <a:gd name="connsiteY3" fmla="*/ 1068028 h 3698487"/>
              <a:gd name="connsiteX4" fmla="*/ 3607501 w 5230027"/>
              <a:gd name="connsiteY4" fmla="*/ 0 h 3698487"/>
              <a:gd name="connsiteX5" fmla="*/ 4487456 w 5230027"/>
              <a:gd name="connsiteY5" fmla="*/ 1283574 h 3698487"/>
              <a:gd name="connsiteX6" fmla="*/ 5138905 w 5230027"/>
              <a:gd name="connsiteY6" fmla="*/ 3434865 h 3698487"/>
              <a:gd name="connsiteX0" fmla="*/ 5139136 w 5230258"/>
              <a:gd name="connsiteY0" fmla="*/ 3434865 h 3698487"/>
              <a:gd name="connsiteX1" fmla="*/ 2533692 w 5230258"/>
              <a:gd name="connsiteY1" fmla="*/ 3669841 h 3698487"/>
              <a:gd name="connsiteX2" fmla="*/ 507703 w 5230258"/>
              <a:gd name="connsiteY2" fmla="*/ 2864282 h 3698487"/>
              <a:gd name="connsiteX3" fmla="*/ 244667 w 5230258"/>
              <a:gd name="connsiteY3" fmla="*/ 1018767 h 3698487"/>
              <a:gd name="connsiteX4" fmla="*/ 3607732 w 5230258"/>
              <a:gd name="connsiteY4" fmla="*/ 0 h 3698487"/>
              <a:gd name="connsiteX5" fmla="*/ 4487687 w 5230258"/>
              <a:gd name="connsiteY5" fmla="*/ 1283574 h 3698487"/>
              <a:gd name="connsiteX6" fmla="*/ 5139136 w 5230258"/>
              <a:gd name="connsiteY6" fmla="*/ 3434865 h 3698487"/>
              <a:gd name="connsiteX0" fmla="*/ 4973051 w 5077331"/>
              <a:gd name="connsiteY0" fmla="*/ 3461731 h 3710911"/>
              <a:gd name="connsiteX1" fmla="*/ 2533692 w 5077331"/>
              <a:gd name="connsiteY1" fmla="*/ 3669841 h 3710911"/>
              <a:gd name="connsiteX2" fmla="*/ 507703 w 5077331"/>
              <a:gd name="connsiteY2" fmla="*/ 2864282 h 3710911"/>
              <a:gd name="connsiteX3" fmla="*/ 244667 w 5077331"/>
              <a:gd name="connsiteY3" fmla="*/ 1018767 h 3710911"/>
              <a:gd name="connsiteX4" fmla="*/ 3607732 w 5077331"/>
              <a:gd name="connsiteY4" fmla="*/ 0 h 3710911"/>
              <a:gd name="connsiteX5" fmla="*/ 4487687 w 5077331"/>
              <a:gd name="connsiteY5" fmla="*/ 1283574 h 3710911"/>
              <a:gd name="connsiteX6" fmla="*/ 4973051 w 5077331"/>
              <a:gd name="connsiteY6" fmla="*/ 3461731 h 3710911"/>
              <a:gd name="connsiteX0" fmla="*/ 4973051 w 5077331"/>
              <a:gd name="connsiteY0" fmla="*/ 3509901 h 3759081"/>
              <a:gd name="connsiteX1" fmla="*/ 2533692 w 5077331"/>
              <a:gd name="connsiteY1" fmla="*/ 3718011 h 3759081"/>
              <a:gd name="connsiteX2" fmla="*/ 507703 w 5077331"/>
              <a:gd name="connsiteY2" fmla="*/ 2912452 h 3759081"/>
              <a:gd name="connsiteX3" fmla="*/ 244667 w 5077331"/>
              <a:gd name="connsiteY3" fmla="*/ 1066937 h 3759081"/>
              <a:gd name="connsiteX4" fmla="*/ 3376693 w 5077331"/>
              <a:gd name="connsiteY4" fmla="*/ 0 h 3759081"/>
              <a:gd name="connsiteX5" fmla="*/ 4487687 w 5077331"/>
              <a:gd name="connsiteY5" fmla="*/ 1331744 h 3759081"/>
              <a:gd name="connsiteX6" fmla="*/ 4973051 w 5077331"/>
              <a:gd name="connsiteY6" fmla="*/ 3509901 h 3759081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03960 h 3753140"/>
              <a:gd name="connsiteX1" fmla="*/ 2533692 w 5077331"/>
              <a:gd name="connsiteY1" fmla="*/ 3712070 h 3753140"/>
              <a:gd name="connsiteX2" fmla="*/ 507703 w 5077331"/>
              <a:gd name="connsiteY2" fmla="*/ 2906511 h 3753140"/>
              <a:gd name="connsiteX3" fmla="*/ 244667 w 5077331"/>
              <a:gd name="connsiteY3" fmla="*/ 1060996 h 3753140"/>
              <a:gd name="connsiteX4" fmla="*/ 3346195 w 5077331"/>
              <a:gd name="connsiteY4" fmla="*/ 0 h 3753140"/>
              <a:gd name="connsiteX5" fmla="*/ 4487687 w 5077331"/>
              <a:gd name="connsiteY5" fmla="*/ 1325803 h 3753140"/>
              <a:gd name="connsiteX6" fmla="*/ 4973051 w 5077331"/>
              <a:gd name="connsiteY6" fmla="*/ 3503960 h 3753140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66191 h 3815371"/>
              <a:gd name="connsiteX1" fmla="*/ 2533692 w 5077331"/>
              <a:gd name="connsiteY1" fmla="*/ 3774301 h 3815371"/>
              <a:gd name="connsiteX2" fmla="*/ 507703 w 5077331"/>
              <a:gd name="connsiteY2" fmla="*/ 2968742 h 3815371"/>
              <a:gd name="connsiteX3" fmla="*/ 244667 w 5077331"/>
              <a:gd name="connsiteY3" fmla="*/ 1123227 h 3815371"/>
              <a:gd name="connsiteX4" fmla="*/ 3637592 w 5077331"/>
              <a:gd name="connsiteY4" fmla="*/ 0 h 3815371"/>
              <a:gd name="connsiteX5" fmla="*/ 4487687 w 5077331"/>
              <a:gd name="connsiteY5" fmla="*/ 1388034 h 3815371"/>
              <a:gd name="connsiteX6" fmla="*/ 4973051 w 5077331"/>
              <a:gd name="connsiteY6" fmla="*/ 3566191 h 3815371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4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973051 w 5077331"/>
              <a:gd name="connsiteY0" fmla="*/ 3511808 h 3760988"/>
              <a:gd name="connsiteX1" fmla="*/ 2533692 w 5077331"/>
              <a:gd name="connsiteY1" fmla="*/ 3719918 h 3760988"/>
              <a:gd name="connsiteX2" fmla="*/ 507703 w 5077331"/>
              <a:gd name="connsiteY2" fmla="*/ 2914359 h 3760988"/>
              <a:gd name="connsiteX3" fmla="*/ 244667 w 5077331"/>
              <a:gd name="connsiteY3" fmla="*/ 1068845 h 3760988"/>
              <a:gd name="connsiteX4" fmla="*/ 3780452 w 5077331"/>
              <a:gd name="connsiteY4" fmla="*/ 0 h 3760988"/>
              <a:gd name="connsiteX5" fmla="*/ 4487687 w 5077331"/>
              <a:gd name="connsiteY5" fmla="*/ 1333651 h 3760988"/>
              <a:gd name="connsiteX6" fmla="*/ 4973051 w 5077331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8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2"/>
              <a:gd name="connsiteY0" fmla="*/ 3511808 h 3760988"/>
              <a:gd name="connsiteX1" fmla="*/ 2443693 w 4987332"/>
              <a:gd name="connsiteY1" fmla="*/ 3719918 h 3760988"/>
              <a:gd name="connsiteX2" fmla="*/ 417704 w 4987332"/>
              <a:gd name="connsiteY2" fmla="*/ 2914359 h 3760988"/>
              <a:gd name="connsiteX3" fmla="*/ 154668 w 4987332"/>
              <a:gd name="connsiteY3" fmla="*/ 1068845 h 3760988"/>
              <a:gd name="connsiteX4" fmla="*/ 3690453 w 4987332"/>
              <a:gd name="connsiteY4" fmla="*/ 0 h 3760988"/>
              <a:gd name="connsiteX5" fmla="*/ 4397689 w 4987332"/>
              <a:gd name="connsiteY5" fmla="*/ 1333651 h 3760988"/>
              <a:gd name="connsiteX6" fmla="*/ 4883052 w 4987332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87333"/>
              <a:gd name="connsiteY0" fmla="*/ 3511808 h 3760988"/>
              <a:gd name="connsiteX1" fmla="*/ 2443693 w 4987333"/>
              <a:gd name="connsiteY1" fmla="*/ 3719918 h 3760988"/>
              <a:gd name="connsiteX2" fmla="*/ 417704 w 4987333"/>
              <a:gd name="connsiteY2" fmla="*/ 2914359 h 3760988"/>
              <a:gd name="connsiteX3" fmla="*/ 154668 w 4987333"/>
              <a:gd name="connsiteY3" fmla="*/ 1068845 h 3760988"/>
              <a:gd name="connsiteX4" fmla="*/ 3690453 w 4987333"/>
              <a:gd name="connsiteY4" fmla="*/ 0 h 3760988"/>
              <a:gd name="connsiteX5" fmla="*/ 4397690 w 4987333"/>
              <a:gd name="connsiteY5" fmla="*/ 1333651 h 3760988"/>
              <a:gd name="connsiteX6" fmla="*/ 4883052 w 4987333"/>
              <a:gd name="connsiteY6" fmla="*/ 3511808 h 3760988"/>
              <a:gd name="connsiteX0" fmla="*/ 4883052 w 4975081"/>
              <a:gd name="connsiteY0" fmla="*/ 3511808 h 3760988"/>
              <a:gd name="connsiteX1" fmla="*/ 2443693 w 4975081"/>
              <a:gd name="connsiteY1" fmla="*/ 3719918 h 3760988"/>
              <a:gd name="connsiteX2" fmla="*/ 417704 w 4975081"/>
              <a:gd name="connsiteY2" fmla="*/ 2914359 h 3760988"/>
              <a:gd name="connsiteX3" fmla="*/ 154668 w 4975081"/>
              <a:gd name="connsiteY3" fmla="*/ 1068845 h 3760988"/>
              <a:gd name="connsiteX4" fmla="*/ 3690453 w 4975081"/>
              <a:gd name="connsiteY4" fmla="*/ 0 h 3760988"/>
              <a:gd name="connsiteX5" fmla="*/ 4244558 w 4975081"/>
              <a:gd name="connsiteY5" fmla="*/ 1264828 h 3760988"/>
              <a:gd name="connsiteX6" fmla="*/ 4883052 w 4975081"/>
              <a:gd name="connsiteY6" fmla="*/ 3511808 h 3760988"/>
              <a:gd name="connsiteX0" fmla="*/ 4883052 w 4977288"/>
              <a:gd name="connsiteY0" fmla="*/ 3511808 h 3760988"/>
              <a:gd name="connsiteX1" fmla="*/ 2443693 w 4977288"/>
              <a:gd name="connsiteY1" fmla="*/ 3719918 h 3760988"/>
              <a:gd name="connsiteX2" fmla="*/ 417704 w 4977288"/>
              <a:gd name="connsiteY2" fmla="*/ 2914359 h 3760988"/>
              <a:gd name="connsiteX3" fmla="*/ 154668 w 4977288"/>
              <a:gd name="connsiteY3" fmla="*/ 1068845 h 3760988"/>
              <a:gd name="connsiteX4" fmla="*/ 3690453 w 4977288"/>
              <a:gd name="connsiteY4" fmla="*/ 0 h 3760988"/>
              <a:gd name="connsiteX5" fmla="*/ 4275057 w 4977288"/>
              <a:gd name="connsiteY5" fmla="*/ 1258888 h 3760988"/>
              <a:gd name="connsiteX6" fmla="*/ 4883052 w 4977288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5128584"/>
              <a:gd name="connsiteY0" fmla="*/ 3511808 h 3760988"/>
              <a:gd name="connsiteX1" fmla="*/ 2443693 w 5128584"/>
              <a:gd name="connsiteY1" fmla="*/ 3719918 h 3760988"/>
              <a:gd name="connsiteX2" fmla="*/ 417704 w 5128584"/>
              <a:gd name="connsiteY2" fmla="*/ 2914359 h 3760988"/>
              <a:gd name="connsiteX3" fmla="*/ 154668 w 5128584"/>
              <a:gd name="connsiteY3" fmla="*/ 1068845 h 3760988"/>
              <a:gd name="connsiteX4" fmla="*/ 3690453 w 5128584"/>
              <a:gd name="connsiteY4" fmla="*/ 0 h 3760988"/>
              <a:gd name="connsiteX5" fmla="*/ 4275057 w 5128584"/>
              <a:gd name="connsiteY5" fmla="*/ 1258888 h 3760988"/>
              <a:gd name="connsiteX6" fmla="*/ 4883052 w 5128584"/>
              <a:gd name="connsiteY6" fmla="*/ 3511808 h 3760988"/>
              <a:gd name="connsiteX0" fmla="*/ 4883052 w 4963666"/>
              <a:gd name="connsiteY0" fmla="*/ 3511808 h 3760988"/>
              <a:gd name="connsiteX1" fmla="*/ 2443693 w 4963666"/>
              <a:gd name="connsiteY1" fmla="*/ 3719918 h 3760988"/>
              <a:gd name="connsiteX2" fmla="*/ 417704 w 4963666"/>
              <a:gd name="connsiteY2" fmla="*/ 2914359 h 3760988"/>
              <a:gd name="connsiteX3" fmla="*/ 154668 w 4963666"/>
              <a:gd name="connsiteY3" fmla="*/ 1068845 h 3760988"/>
              <a:gd name="connsiteX4" fmla="*/ 3690453 w 4963666"/>
              <a:gd name="connsiteY4" fmla="*/ 0 h 3760988"/>
              <a:gd name="connsiteX5" fmla="*/ 4275057 w 4963666"/>
              <a:gd name="connsiteY5" fmla="*/ 1258888 h 3760988"/>
              <a:gd name="connsiteX6" fmla="*/ 4883052 w 4963666"/>
              <a:gd name="connsiteY6" fmla="*/ 3511808 h 3760988"/>
              <a:gd name="connsiteX0" fmla="*/ 4883051 w 4963665"/>
              <a:gd name="connsiteY0" fmla="*/ 3511808 h 3760988"/>
              <a:gd name="connsiteX1" fmla="*/ 2443692 w 4963665"/>
              <a:gd name="connsiteY1" fmla="*/ 3719918 h 3760988"/>
              <a:gd name="connsiteX2" fmla="*/ 417703 w 4963665"/>
              <a:gd name="connsiteY2" fmla="*/ 2914359 h 3760988"/>
              <a:gd name="connsiteX3" fmla="*/ 154668 w 4963665"/>
              <a:gd name="connsiteY3" fmla="*/ 1068845 h 3760988"/>
              <a:gd name="connsiteX4" fmla="*/ 3690452 w 4963665"/>
              <a:gd name="connsiteY4" fmla="*/ 0 h 3760988"/>
              <a:gd name="connsiteX5" fmla="*/ 4275056 w 4963665"/>
              <a:gd name="connsiteY5" fmla="*/ 1258888 h 3760988"/>
              <a:gd name="connsiteX6" fmla="*/ 4883051 w 4963665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883050 w 4963664"/>
              <a:gd name="connsiteY0" fmla="*/ 3511808 h 3760988"/>
              <a:gd name="connsiteX1" fmla="*/ 2443691 w 4963664"/>
              <a:gd name="connsiteY1" fmla="*/ 3719918 h 3760988"/>
              <a:gd name="connsiteX2" fmla="*/ 417702 w 4963664"/>
              <a:gd name="connsiteY2" fmla="*/ 2914359 h 3760988"/>
              <a:gd name="connsiteX3" fmla="*/ 154668 w 4963664"/>
              <a:gd name="connsiteY3" fmla="*/ 1068845 h 3760988"/>
              <a:gd name="connsiteX4" fmla="*/ 3690451 w 4963664"/>
              <a:gd name="connsiteY4" fmla="*/ 0 h 3760988"/>
              <a:gd name="connsiteX5" fmla="*/ 4275055 w 4963664"/>
              <a:gd name="connsiteY5" fmla="*/ 1258888 h 3760988"/>
              <a:gd name="connsiteX6" fmla="*/ 4883050 w 4963664"/>
              <a:gd name="connsiteY6" fmla="*/ 3511808 h 3760988"/>
              <a:gd name="connsiteX0" fmla="*/ 4978880 w 5059494"/>
              <a:gd name="connsiteY0" fmla="*/ 3511808 h 3760988"/>
              <a:gd name="connsiteX1" fmla="*/ 2539521 w 5059494"/>
              <a:gd name="connsiteY1" fmla="*/ 3719918 h 3760988"/>
              <a:gd name="connsiteX2" fmla="*/ 513532 w 5059494"/>
              <a:gd name="connsiteY2" fmla="*/ 2914359 h 3760988"/>
              <a:gd name="connsiteX3" fmla="*/ 250498 w 5059494"/>
              <a:gd name="connsiteY3" fmla="*/ 1068845 h 3760988"/>
              <a:gd name="connsiteX4" fmla="*/ 3786281 w 5059494"/>
              <a:gd name="connsiteY4" fmla="*/ 0 h 3760988"/>
              <a:gd name="connsiteX5" fmla="*/ 4370885 w 5059494"/>
              <a:gd name="connsiteY5" fmla="*/ 1258888 h 3760988"/>
              <a:gd name="connsiteX6" fmla="*/ 4978880 w 5059494"/>
              <a:gd name="connsiteY6" fmla="*/ 3511808 h 3760988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  <a:gd name="connsiteX0" fmla="*/ 4993313 w 5073927"/>
              <a:gd name="connsiteY0" fmla="*/ 3511808 h 3755519"/>
              <a:gd name="connsiteX1" fmla="*/ 2553954 w 5073927"/>
              <a:gd name="connsiteY1" fmla="*/ 3719918 h 3755519"/>
              <a:gd name="connsiteX2" fmla="*/ 477559 w 5073927"/>
              <a:gd name="connsiteY2" fmla="*/ 2989939 h 3755519"/>
              <a:gd name="connsiteX3" fmla="*/ 264931 w 5073927"/>
              <a:gd name="connsiteY3" fmla="*/ 1068845 h 3755519"/>
              <a:gd name="connsiteX4" fmla="*/ 3800714 w 5073927"/>
              <a:gd name="connsiteY4" fmla="*/ 0 h 3755519"/>
              <a:gd name="connsiteX5" fmla="*/ 4385318 w 5073927"/>
              <a:gd name="connsiteY5" fmla="*/ 1258888 h 3755519"/>
              <a:gd name="connsiteX6" fmla="*/ 4993313 w 5073927"/>
              <a:gd name="connsiteY6" fmla="*/ 3511808 h 375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3927" h="3755519">
                <a:moveTo>
                  <a:pt x="4993313" y="3511808"/>
                </a:moveTo>
                <a:cubicBezTo>
                  <a:pt x="4197212" y="3733364"/>
                  <a:pt x="3306580" y="3806896"/>
                  <a:pt x="2553954" y="3719918"/>
                </a:cubicBezTo>
                <a:cubicBezTo>
                  <a:pt x="1801328" y="3632940"/>
                  <a:pt x="865592" y="3392151"/>
                  <a:pt x="477559" y="2989939"/>
                </a:cubicBezTo>
                <a:cubicBezTo>
                  <a:pt x="89526" y="2587727"/>
                  <a:pt x="-257680" y="1890420"/>
                  <a:pt x="264931" y="1068845"/>
                </a:cubicBezTo>
                <a:cubicBezTo>
                  <a:pt x="1153211" y="126734"/>
                  <a:pt x="2489613" y="229557"/>
                  <a:pt x="3800714" y="0"/>
                </a:cubicBezTo>
                <a:cubicBezTo>
                  <a:pt x="4090791" y="344576"/>
                  <a:pt x="4456133" y="1258627"/>
                  <a:pt x="4385318" y="1258888"/>
                </a:cubicBezTo>
                <a:cubicBezTo>
                  <a:pt x="4395729" y="1226890"/>
                  <a:pt x="5352475" y="3408228"/>
                  <a:pt x="4993313" y="3511808"/>
                </a:cubicBezTo>
                <a:close/>
              </a:path>
            </a:pathLst>
          </a:custGeom>
          <a:solidFill>
            <a:srgbClr val="9BBB59">
              <a:alpha val="1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Chart Placeholder 6" descr="Undergraduate Financial Aid&#10;&#10;Pie graph indicating total undergraduate financial aid provided by the university vs Federal/State/Other Aid&#10;Current year $283M institutional vs $298M Fed/State/Other" title="Undergraduate Financial Aid">
            <a:extLst>
              <a:ext uri="{FF2B5EF4-FFF2-40B4-BE49-F238E27FC236}">
                <a16:creationId xmlns:a16="http://schemas.microsoft.com/office/drawing/2014/main" id="{0DFFAAC8-CA81-1241-9070-D593AF1C9F20}"/>
              </a:ext>
            </a:extLst>
          </p:cNvPr>
          <p:cNvGraphicFramePr>
            <a:graphicFrameLocks/>
          </p:cNvGraphicFramePr>
          <p:nvPr/>
        </p:nvGraphicFramePr>
        <p:xfrm>
          <a:off x="554655" y="1532985"/>
          <a:ext cx="7285149" cy="43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Chart Placeholder 6">
            <a:extLst>
              <a:ext uri="{FF2B5EF4-FFF2-40B4-BE49-F238E27FC236}">
                <a16:creationId xmlns:a16="http://schemas.microsoft.com/office/drawing/2014/main" id="{B2729455-B092-BFA5-1935-66B642C8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/>
        </p:nvGraphicFramePr>
        <p:xfrm>
          <a:off x="1035818" y="1311910"/>
          <a:ext cx="7285149" cy="4366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Chord 14">
            <a:extLst>
              <a:ext uri="{FF2B5EF4-FFF2-40B4-BE49-F238E27FC236}">
                <a16:creationId xmlns:a16="http://schemas.microsoft.com/office/drawing/2014/main" id="{2E95CE3A-E233-3D13-4436-1BE8D06A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737" y="1953264"/>
            <a:ext cx="5315436" cy="3725399"/>
          </a:xfrm>
          <a:custGeom>
            <a:avLst/>
            <a:gdLst>
              <a:gd name="connsiteX0" fmla="*/ 5561186 w 6121830"/>
              <a:gd name="connsiteY0" fmla="*/ 3063175 h 3885139"/>
              <a:gd name="connsiteX1" fmla="*/ 2430953 w 6121830"/>
              <a:gd name="connsiteY1" fmla="*/ 3843554 h 3885139"/>
              <a:gd name="connsiteX2" fmla="*/ 171950 w 6121830"/>
              <a:gd name="connsiteY2" fmla="*/ 1300650 h 3885139"/>
              <a:gd name="connsiteX3" fmla="*/ 3289177 w 6121830"/>
              <a:gd name="connsiteY3" fmla="*/ 5409 h 3885139"/>
              <a:gd name="connsiteX4" fmla="*/ 5561186 w 6121830"/>
              <a:gd name="connsiteY4" fmla="*/ 3063175 h 3885139"/>
              <a:gd name="connsiteX0" fmla="*/ 5180859 w 5180859"/>
              <a:gd name="connsiteY0" fmla="*/ 3223854 h 3971916"/>
              <a:gd name="connsiteX1" fmla="*/ 2371902 w 5180859"/>
              <a:gd name="connsiteY1" fmla="*/ 3843595 h 3971916"/>
              <a:gd name="connsiteX2" fmla="*/ 112899 w 5180859"/>
              <a:gd name="connsiteY2" fmla="*/ 1300691 h 3971916"/>
              <a:gd name="connsiteX3" fmla="*/ 3230126 w 5180859"/>
              <a:gd name="connsiteY3" fmla="*/ 5450 h 3971916"/>
              <a:gd name="connsiteX4" fmla="*/ 5180859 w 5180859"/>
              <a:gd name="connsiteY4" fmla="*/ 3223854 h 3971916"/>
              <a:gd name="connsiteX0" fmla="*/ 5242353 w 5242353"/>
              <a:gd name="connsiteY0" fmla="*/ 3223854 h 3941948"/>
              <a:gd name="connsiteX1" fmla="*/ 1531353 w 5242353"/>
              <a:gd name="connsiteY1" fmla="*/ 3806525 h 3941948"/>
              <a:gd name="connsiteX2" fmla="*/ 174393 w 5242353"/>
              <a:gd name="connsiteY2" fmla="*/ 1300691 h 3941948"/>
              <a:gd name="connsiteX3" fmla="*/ 3291620 w 5242353"/>
              <a:gd name="connsiteY3" fmla="*/ 5450 h 3941948"/>
              <a:gd name="connsiteX4" fmla="*/ 5242353 w 5242353"/>
              <a:gd name="connsiteY4" fmla="*/ 3223854 h 3941948"/>
              <a:gd name="connsiteX0" fmla="*/ 5141942 w 5141942"/>
              <a:gd name="connsiteY0" fmla="*/ 3236211 h 3945363"/>
              <a:gd name="connsiteX1" fmla="*/ 1529796 w 5141942"/>
              <a:gd name="connsiteY1" fmla="*/ 3806525 h 3945363"/>
              <a:gd name="connsiteX2" fmla="*/ 172836 w 5141942"/>
              <a:gd name="connsiteY2" fmla="*/ 1300691 h 3945363"/>
              <a:gd name="connsiteX3" fmla="*/ 3290063 w 5141942"/>
              <a:gd name="connsiteY3" fmla="*/ 5450 h 3945363"/>
              <a:gd name="connsiteX4" fmla="*/ 5141942 w 5141942"/>
              <a:gd name="connsiteY4" fmla="*/ 3236211 h 3945363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381587"/>
              <a:gd name="connsiteY0" fmla="*/ 3211729 h 3920881"/>
              <a:gd name="connsiteX1" fmla="*/ 1529796 w 5381587"/>
              <a:gd name="connsiteY1" fmla="*/ 3782043 h 3920881"/>
              <a:gd name="connsiteX2" fmla="*/ 172836 w 5381587"/>
              <a:gd name="connsiteY2" fmla="*/ 1276209 h 3920881"/>
              <a:gd name="connsiteX3" fmla="*/ 3228279 w 5381587"/>
              <a:gd name="connsiteY3" fmla="*/ 5682 h 3920881"/>
              <a:gd name="connsiteX4" fmla="*/ 5141942 w 5381587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141942 w 5141942"/>
              <a:gd name="connsiteY0" fmla="*/ 3211729 h 3920881"/>
              <a:gd name="connsiteX1" fmla="*/ 1529796 w 5141942"/>
              <a:gd name="connsiteY1" fmla="*/ 3782043 h 3920881"/>
              <a:gd name="connsiteX2" fmla="*/ 172836 w 5141942"/>
              <a:gd name="connsiteY2" fmla="*/ 1276209 h 3920881"/>
              <a:gd name="connsiteX3" fmla="*/ 3228279 w 5141942"/>
              <a:gd name="connsiteY3" fmla="*/ 5682 h 3920881"/>
              <a:gd name="connsiteX4" fmla="*/ 5141942 w 5141942"/>
              <a:gd name="connsiteY4" fmla="*/ 3211729 h 3920881"/>
              <a:gd name="connsiteX0" fmla="*/ 5205701 w 5205701"/>
              <a:gd name="connsiteY0" fmla="*/ 3211729 h 3854217"/>
              <a:gd name="connsiteX1" fmla="*/ 1123999 w 5205701"/>
              <a:gd name="connsiteY1" fmla="*/ 3695546 h 3854217"/>
              <a:gd name="connsiteX2" fmla="*/ 236595 w 5205701"/>
              <a:gd name="connsiteY2" fmla="*/ 1276209 h 3854217"/>
              <a:gd name="connsiteX3" fmla="*/ 3292038 w 5205701"/>
              <a:gd name="connsiteY3" fmla="*/ 5682 h 3854217"/>
              <a:gd name="connsiteX4" fmla="*/ 5205701 w 5205701"/>
              <a:gd name="connsiteY4" fmla="*/ 3211729 h 3854217"/>
              <a:gd name="connsiteX0" fmla="*/ 5140124 w 5140124"/>
              <a:gd name="connsiteY0" fmla="*/ 3211729 h 3854217"/>
              <a:gd name="connsiteX1" fmla="*/ 1058422 w 5140124"/>
              <a:gd name="connsiteY1" fmla="*/ 3695546 h 3854217"/>
              <a:gd name="connsiteX2" fmla="*/ 171018 w 5140124"/>
              <a:gd name="connsiteY2" fmla="*/ 1276209 h 3854217"/>
              <a:gd name="connsiteX3" fmla="*/ 3226461 w 5140124"/>
              <a:gd name="connsiteY3" fmla="*/ 5682 h 3854217"/>
              <a:gd name="connsiteX4" fmla="*/ 5140124 w 5140124"/>
              <a:gd name="connsiteY4" fmla="*/ 3211729 h 3854217"/>
              <a:gd name="connsiteX0" fmla="*/ 5182871 w 5182871"/>
              <a:gd name="connsiteY0" fmla="*/ 3213049 h 3863774"/>
              <a:gd name="connsiteX1" fmla="*/ 1101169 w 5182871"/>
              <a:gd name="connsiteY1" fmla="*/ 3696866 h 3863774"/>
              <a:gd name="connsiteX2" fmla="*/ 164338 w 5182871"/>
              <a:gd name="connsiteY2" fmla="*/ 1166318 h 3863774"/>
              <a:gd name="connsiteX3" fmla="*/ 3269208 w 5182871"/>
              <a:gd name="connsiteY3" fmla="*/ 7002 h 3863774"/>
              <a:gd name="connsiteX4" fmla="*/ 5182871 w 5182871"/>
              <a:gd name="connsiteY4" fmla="*/ 3213049 h 3863774"/>
              <a:gd name="connsiteX0" fmla="*/ 5168524 w 5168524"/>
              <a:gd name="connsiteY0" fmla="*/ 3213049 h 3891231"/>
              <a:gd name="connsiteX1" fmla="*/ 1086822 w 5168524"/>
              <a:gd name="connsiteY1" fmla="*/ 3696866 h 3891231"/>
              <a:gd name="connsiteX2" fmla="*/ 149991 w 5168524"/>
              <a:gd name="connsiteY2" fmla="*/ 1166318 h 3891231"/>
              <a:gd name="connsiteX3" fmla="*/ 3254861 w 5168524"/>
              <a:gd name="connsiteY3" fmla="*/ 7002 h 3891231"/>
              <a:gd name="connsiteX4" fmla="*/ 5168524 w 5168524"/>
              <a:gd name="connsiteY4" fmla="*/ 3213049 h 3891231"/>
              <a:gd name="connsiteX0" fmla="*/ 5114315 w 5114315"/>
              <a:gd name="connsiteY0" fmla="*/ 3214036 h 3892218"/>
              <a:gd name="connsiteX1" fmla="*/ 1032613 w 5114315"/>
              <a:gd name="connsiteY1" fmla="*/ 3697853 h 3892218"/>
              <a:gd name="connsiteX2" fmla="*/ 95782 w 5114315"/>
              <a:gd name="connsiteY2" fmla="*/ 1167305 h 3892218"/>
              <a:gd name="connsiteX3" fmla="*/ 3200652 w 5114315"/>
              <a:gd name="connsiteY3" fmla="*/ 7989 h 3892218"/>
              <a:gd name="connsiteX4" fmla="*/ 5114315 w 5114315"/>
              <a:gd name="connsiteY4" fmla="*/ 3214036 h 3892218"/>
              <a:gd name="connsiteX0" fmla="*/ 5095400 w 5095400"/>
              <a:gd name="connsiteY0" fmla="*/ 3211522 h 3889704"/>
              <a:gd name="connsiteX1" fmla="*/ 1013698 w 5095400"/>
              <a:gd name="connsiteY1" fmla="*/ 3695339 h 3889704"/>
              <a:gd name="connsiteX2" fmla="*/ 76867 w 5095400"/>
              <a:gd name="connsiteY2" fmla="*/ 1164791 h 3889704"/>
              <a:gd name="connsiteX3" fmla="*/ 3181737 w 5095400"/>
              <a:gd name="connsiteY3" fmla="*/ 5475 h 3889704"/>
              <a:gd name="connsiteX4" fmla="*/ 5095400 w 5095400"/>
              <a:gd name="connsiteY4" fmla="*/ 3211522 h 3889704"/>
              <a:gd name="connsiteX0" fmla="*/ 5119124 w 5119124"/>
              <a:gd name="connsiteY0" fmla="*/ 3211310 h 3889492"/>
              <a:gd name="connsiteX1" fmla="*/ 1037422 w 5119124"/>
              <a:gd name="connsiteY1" fmla="*/ 3695127 h 3889492"/>
              <a:gd name="connsiteX2" fmla="*/ 100591 w 5119124"/>
              <a:gd name="connsiteY2" fmla="*/ 1164579 h 3889492"/>
              <a:gd name="connsiteX3" fmla="*/ 3205461 w 5119124"/>
              <a:gd name="connsiteY3" fmla="*/ 5263 h 3889492"/>
              <a:gd name="connsiteX4" fmla="*/ 5119124 w 5119124"/>
              <a:gd name="connsiteY4" fmla="*/ 3211310 h 3889492"/>
              <a:gd name="connsiteX0" fmla="*/ 5129823 w 5129823"/>
              <a:gd name="connsiteY0" fmla="*/ 3210898 h 3889080"/>
              <a:gd name="connsiteX1" fmla="*/ 1048121 w 5129823"/>
              <a:gd name="connsiteY1" fmla="*/ 3694715 h 3889080"/>
              <a:gd name="connsiteX2" fmla="*/ 111290 w 5129823"/>
              <a:gd name="connsiteY2" fmla="*/ 1164167 h 3889080"/>
              <a:gd name="connsiteX3" fmla="*/ 3216160 w 5129823"/>
              <a:gd name="connsiteY3" fmla="*/ 4851 h 3889080"/>
              <a:gd name="connsiteX4" fmla="*/ 5129823 w 5129823"/>
              <a:gd name="connsiteY4" fmla="*/ 3210898 h 3889080"/>
              <a:gd name="connsiteX0" fmla="*/ 5142732 w 5142732"/>
              <a:gd name="connsiteY0" fmla="*/ 3210898 h 3823184"/>
              <a:gd name="connsiteX1" fmla="*/ 1061030 w 5142732"/>
              <a:gd name="connsiteY1" fmla="*/ 3694715 h 3823184"/>
              <a:gd name="connsiteX2" fmla="*/ 124199 w 5142732"/>
              <a:gd name="connsiteY2" fmla="*/ 1164167 h 3823184"/>
              <a:gd name="connsiteX3" fmla="*/ 3229069 w 5142732"/>
              <a:gd name="connsiteY3" fmla="*/ 4851 h 3823184"/>
              <a:gd name="connsiteX4" fmla="*/ 5142732 w 5142732"/>
              <a:gd name="connsiteY4" fmla="*/ 3210898 h 3823184"/>
              <a:gd name="connsiteX0" fmla="*/ 5107553 w 5107553"/>
              <a:gd name="connsiteY0" fmla="*/ 3211480 h 3823766"/>
              <a:gd name="connsiteX1" fmla="*/ 1025851 w 5107553"/>
              <a:gd name="connsiteY1" fmla="*/ 3695297 h 3823766"/>
              <a:gd name="connsiteX2" fmla="*/ 89020 w 5107553"/>
              <a:gd name="connsiteY2" fmla="*/ 1164749 h 3823766"/>
              <a:gd name="connsiteX3" fmla="*/ 3193890 w 5107553"/>
              <a:gd name="connsiteY3" fmla="*/ 5433 h 3823766"/>
              <a:gd name="connsiteX4" fmla="*/ 5107553 w 5107553"/>
              <a:gd name="connsiteY4" fmla="*/ 3211480 h 3823766"/>
              <a:gd name="connsiteX0" fmla="*/ 5161199 w 5161199"/>
              <a:gd name="connsiteY0" fmla="*/ 3211480 h 3917119"/>
              <a:gd name="connsiteX1" fmla="*/ 1079497 w 5161199"/>
              <a:gd name="connsiteY1" fmla="*/ 3695297 h 3917119"/>
              <a:gd name="connsiteX2" fmla="*/ 142666 w 5161199"/>
              <a:gd name="connsiteY2" fmla="*/ 1164749 h 3917119"/>
              <a:gd name="connsiteX3" fmla="*/ 3247536 w 5161199"/>
              <a:gd name="connsiteY3" fmla="*/ 5433 h 3917119"/>
              <a:gd name="connsiteX4" fmla="*/ 5161199 w 5161199"/>
              <a:gd name="connsiteY4" fmla="*/ 3211480 h 3917119"/>
              <a:gd name="connsiteX0" fmla="*/ 5243421 w 5243421"/>
              <a:gd name="connsiteY0" fmla="*/ 3212080 h 3917719"/>
              <a:gd name="connsiteX1" fmla="*/ 1161719 w 5243421"/>
              <a:gd name="connsiteY1" fmla="*/ 3695897 h 3917719"/>
              <a:gd name="connsiteX2" fmla="*/ 224888 w 5243421"/>
              <a:gd name="connsiteY2" fmla="*/ 1165349 h 3917719"/>
              <a:gd name="connsiteX3" fmla="*/ 3329758 w 5243421"/>
              <a:gd name="connsiteY3" fmla="*/ 6033 h 3917719"/>
              <a:gd name="connsiteX4" fmla="*/ 5243421 w 5243421"/>
              <a:gd name="connsiteY4" fmla="*/ 3212080 h 391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3421" h="3917719">
                <a:moveTo>
                  <a:pt x="5243421" y="3212080"/>
                </a:moveTo>
                <a:cubicBezTo>
                  <a:pt x="4538811" y="3845270"/>
                  <a:pt x="2344132" y="4160587"/>
                  <a:pt x="1161719" y="3695897"/>
                </a:cubicBezTo>
                <a:cubicBezTo>
                  <a:pt x="-20694" y="3231207"/>
                  <a:pt x="-235307" y="1916251"/>
                  <a:pt x="224888" y="1165349"/>
                </a:cubicBezTo>
                <a:cubicBezTo>
                  <a:pt x="685083" y="414447"/>
                  <a:pt x="1948611" y="-59515"/>
                  <a:pt x="3329758" y="6033"/>
                </a:cubicBezTo>
                <a:cubicBezTo>
                  <a:pt x="3938813" y="1247710"/>
                  <a:pt x="4235541" y="1794916"/>
                  <a:pt x="5243421" y="3212080"/>
                </a:cubicBezTo>
                <a:close/>
              </a:path>
            </a:pathLst>
          </a:custGeom>
          <a:solidFill>
            <a:srgbClr val="4F81BD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640E5-B0B1-378D-085B-BF4B2C3C855D}"/>
              </a:ext>
            </a:extLst>
          </p:cNvPr>
          <p:cNvSpPr txBox="1"/>
          <p:nvPr/>
        </p:nvSpPr>
        <p:spPr>
          <a:xfrm>
            <a:off x="377679" y="3213247"/>
            <a:ext cx="2490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$318M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Institutional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1D5808-B8CC-7F00-49EC-EE8FB6442663}"/>
              </a:ext>
            </a:extLst>
          </p:cNvPr>
          <p:cNvSpPr txBox="1"/>
          <p:nvPr/>
        </p:nvSpPr>
        <p:spPr>
          <a:xfrm>
            <a:off x="6582436" y="1700843"/>
            <a:ext cx="2487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$367M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Federal, State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CF0AAF-23A2-F693-31C2-529DC9C74E3F}"/>
              </a:ext>
            </a:extLst>
          </p:cNvPr>
          <p:cNvSpPr txBox="1"/>
          <p:nvPr/>
        </p:nvSpPr>
        <p:spPr>
          <a:xfrm>
            <a:off x="9650157" y="464845"/>
            <a:ext cx="23174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54%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INCREASE IN U OF I SYSTEM AID OVER </a:t>
            </a:r>
          </a:p>
          <a:p>
            <a:pPr marL="0" marR="0" lvl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5" name="Chart 24" descr="Form of funding % for FY 2013 - FY 2023">
            <a:extLst>
              <a:ext uri="{FF2B5EF4-FFF2-40B4-BE49-F238E27FC236}">
                <a16:creationId xmlns:a16="http://schemas.microsoft.com/office/drawing/2014/main" id="{54FEF6BE-7020-F635-8896-8A2A656B65C0}"/>
              </a:ext>
            </a:extLst>
          </p:cNvPr>
          <p:cNvGraphicFramePr/>
          <p:nvPr/>
        </p:nvGraphicFramePr>
        <p:xfrm>
          <a:off x="9651162" y="2088414"/>
          <a:ext cx="2220069" cy="416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93831B-8E49-CDB2-023F-65A396006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867680" y="2512194"/>
            <a:ext cx="241280" cy="1155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577ED6-1BCA-A5A1-6A7D-93F24B2B0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108960" y="4591251"/>
            <a:ext cx="154004" cy="13475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0C884F-F595-0486-DF5D-C3046321D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859731" y="1791709"/>
            <a:ext cx="86627" cy="75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013D03D-93E1-C17F-2CF3-8AF22CA21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0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2C607-EA82-80E0-3A6F-E68E5C38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A9AE3102-0430-F2B2-0432-4DD160D1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373214"/>
            <a:ext cx="9281642" cy="1062394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>
                <a:solidFill>
                  <a:srgbClr val="242852"/>
                </a:solidFill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Maximum MAP and Pell Award vs. Base Tuition and Mandatory Fees</a:t>
            </a:r>
            <a:endParaRPr lang="en-US" sz="3600" b="0" dirty="0">
              <a:latin typeface="Oswald SemiBold" panose="00000700000000000000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7F94DC-186B-2AF0-6012-528CFBB31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867680" y="2512194"/>
            <a:ext cx="241280" cy="1155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D3E261-0B97-42D5-2E1C-D6A9CAE42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108960" y="4591251"/>
            <a:ext cx="154004" cy="13475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32D02D-C545-C930-D72D-275C030A5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859731" y="1791709"/>
            <a:ext cx="86627" cy="75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0C35734A-3502-CAB4-534D-CF0EF45C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12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aphicFrame>
        <p:nvGraphicFramePr>
          <p:cNvPr id="5" name="Chart Placeholder 6">
            <a:extLst>
              <a:ext uri="{FF2B5EF4-FFF2-40B4-BE49-F238E27FC236}">
                <a16:creationId xmlns:a16="http://schemas.microsoft.com/office/drawing/2014/main" id="{DF612453-A699-AC4E-D766-10A4C0CD9E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14098"/>
              </p:ext>
            </p:extLst>
          </p:nvPr>
        </p:nvGraphicFramePr>
        <p:xfrm>
          <a:off x="536330" y="1430923"/>
          <a:ext cx="10747366" cy="4384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Box 6">
            <a:extLst>
              <a:ext uri="{FF2B5EF4-FFF2-40B4-BE49-F238E27FC236}">
                <a16:creationId xmlns:a16="http://schemas.microsoft.com/office/drawing/2014/main" id="{E639350C-7488-52BA-D336-6349DE779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5833131"/>
            <a:ext cx="66500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charset="0"/>
              </a:rPr>
              <a:t>All tuition rates reflected are for entering undergraduate students.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charset="0"/>
              </a:rPr>
              <a:t>FY12 - FY17 MAP Maximum $4,869, with 5% reduction factor. FY25 – FY26 MAP Maximum  $8,400 with 4% reduction factor.</a:t>
            </a:r>
          </a:p>
        </p:txBody>
      </p:sp>
    </p:spTree>
    <p:extLst>
      <p:ext uri="{BB962C8B-B14F-4D97-AF65-F5344CB8AC3E}">
        <p14:creationId xmlns:p14="http://schemas.microsoft.com/office/powerpoint/2010/main" val="3888153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E59C68-B120-21C3-338E-1A0958571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D5A142-70EB-A36F-9986-6A00251D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769"/>
            <a:ext cx="10515600" cy="1303157"/>
          </a:xfrm>
        </p:spPr>
        <p:txBody>
          <a:bodyPr/>
          <a:lstStyle/>
          <a:p>
            <a:r>
              <a:rPr lang="en-US" sz="3200" b="1" dirty="0">
                <a:solidFill>
                  <a:srgbClr val="13294B"/>
                </a:solidFill>
                <a:ea typeface="Verdana" panose="020B0604030504040204" pitchFamily="34" charset="0"/>
                <a:cs typeface="Arial" panose="020B0604020202020204" pitchFamily="34" charset="0"/>
              </a:rPr>
              <a:t>FINANCIAL AID &amp; SCHOLARSHIPS</a:t>
            </a:r>
            <a:br>
              <a:rPr lang="en-US" sz="3200" b="1" dirty="0">
                <a:solidFill>
                  <a:srgbClr val="13294B"/>
                </a:solidFill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13294B"/>
                </a:solidFill>
                <a:ea typeface="Verdana" panose="020B0604030504040204" pitchFamily="34" charset="0"/>
                <a:cs typeface="Arial" panose="020B0604020202020204" pitchFamily="34" charset="0"/>
              </a:rPr>
              <a:t>LOWER COSTS FOR RESIDENTS</a:t>
            </a:r>
            <a:endParaRPr lang="en-US" sz="3200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E56E98-C047-B875-F085-8C58C1620B25}"/>
              </a:ext>
            </a:extLst>
          </p:cNvPr>
          <p:cNvSpPr txBox="1">
            <a:spLocks/>
          </p:cNvSpPr>
          <p:nvPr/>
        </p:nvSpPr>
        <p:spPr>
          <a:xfrm>
            <a:off x="838200" y="1328917"/>
            <a:ext cx="10515600" cy="898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%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Illinois Undergrads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Who Pay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556A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Less Than $3,000 per Semester Tuition &amp; Fees</a:t>
            </a:r>
          </a:p>
        </p:txBody>
      </p:sp>
      <p:graphicFrame>
        <p:nvGraphicFramePr>
          <p:cNvPr id="6" name="Content Placeholder 7" descr="% Illinois Undergrads Who Pay &#10;Less Than $3,000 per Semester Tuition &amp; Fees&#10;">
            <a:extLst>
              <a:ext uri="{FF2B5EF4-FFF2-40B4-BE49-F238E27FC236}">
                <a16:creationId xmlns:a16="http://schemas.microsoft.com/office/drawing/2014/main" id="{32CAD31A-4C42-D37C-C6AA-DD37644B46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051971"/>
              </p:ext>
            </p:extLst>
          </p:nvPr>
        </p:nvGraphicFramePr>
        <p:xfrm>
          <a:off x="838200" y="2145129"/>
          <a:ext cx="10515600" cy="3809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828CC9-D090-BE1A-9E03-856A2A430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92600" y="5852160"/>
            <a:ext cx="3769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Pays Zero                         Less than $3K</a:t>
            </a:r>
          </a:p>
        </p:txBody>
      </p:sp>
      <p:sp>
        <p:nvSpPr>
          <p:cNvPr id="8" name="Rectangle 7" descr="Grey indicates percentage of students that pay zero tuition">
            <a:extLst>
              <a:ext uri="{FF2B5EF4-FFF2-40B4-BE49-F238E27FC236}">
                <a16:creationId xmlns:a16="http://schemas.microsoft.com/office/drawing/2014/main" id="{2A30BA64-96FF-1F96-4E5D-10E0ABD544EC}"/>
              </a:ext>
            </a:extLst>
          </p:cNvPr>
          <p:cNvSpPr/>
          <p:nvPr/>
        </p:nvSpPr>
        <p:spPr>
          <a:xfrm>
            <a:off x="4124960" y="5963920"/>
            <a:ext cx="132080" cy="12192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 descr="Indicates for the specific university students that pay les than $3K in tuition">
            <a:extLst>
              <a:ext uri="{FF2B5EF4-FFF2-40B4-BE49-F238E27FC236}">
                <a16:creationId xmlns:a16="http://schemas.microsoft.com/office/drawing/2014/main" id="{C4C261FF-5D4F-4151-0C58-31C49CBF5A48}"/>
              </a:ext>
            </a:extLst>
          </p:cNvPr>
          <p:cNvGrpSpPr/>
          <p:nvPr/>
        </p:nvGrpSpPr>
        <p:grpSpPr>
          <a:xfrm>
            <a:off x="5717540" y="5963920"/>
            <a:ext cx="530860" cy="121920"/>
            <a:chOff x="5687060" y="6055360"/>
            <a:chExt cx="530860" cy="1219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E10B2B-7E49-5F53-A2AB-DA875FCBCA88}"/>
                </a:ext>
              </a:extLst>
            </p:cNvPr>
            <p:cNvSpPr/>
            <p:nvPr/>
          </p:nvSpPr>
          <p:spPr>
            <a:xfrm>
              <a:off x="5687060" y="6055360"/>
              <a:ext cx="132080" cy="12192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A3A15D-FC05-9939-FF70-6D994D74A305}"/>
                </a:ext>
              </a:extLst>
            </p:cNvPr>
            <p:cNvSpPr/>
            <p:nvPr/>
          </p:nvSpPr>
          <p:spPr>
            <a:xfrm>
              <a:off x="5886450" y="6055360"/>
              <a:ext cx="132080" cy="1219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8058EA-D5ED-E750-9FEF-328A0A7E825A}"/>
                </a:ext>
              </a:extLst>
            </p:cNvPr>
            <p:cNvSpPr/>
            <p:nvPr/>
          </p:nvSpPr>
          <p:spPr>
            <a:xfrm>
              <a:off x="6085840" y="6055360"/>
              <a:ext cx="132080" cy="12192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903CA86-D9D5-87E7-7C3A-8DD9D939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99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7E820C-DDB2-1FA2-23E5-C39D6EA78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F7802E-64CB-D786-A612-AA3298D0A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41" y="626499"/>
            <a:ext cx="3065004" cy="5459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80D830-D381-2E4B-8C99-1DF19AB9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020" y="373051"/>
            <a:ext cx="8251299" cy="732041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1329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STUDENT LOAN DEBT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07A6B76-54DE-4C36-92E2-89654B16282D}"/>
              </a:ext>
            </a:extLst>
          </p:cNvPr>
          <p:cNvSpPr txBox="1">
            <a:spLocks/>
          </p:cNvSpPr>
          <p:nvPr/>
        </p:nvSpPr>
        <p:spPr>
          <a:xfrm>
            <a:off x="3691334" y="1121236"/>
            <a:ext cx="8500665" cy="522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kern="1200" spc="3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kern="1200" spc="3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556A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graduating seniors with loans (federal &amp; private):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556A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70A54E-3A37-4DF0-8D4D-0C6563B7012F}"/>
              </a:ext>
            </a:extLst>
          </p:cNvPr>
          <p:cNvSpPr txBox="1"/>
          <p:nvPr/>
        </p:nvSpPr>
        <p:spPr>
          <a:xfrm>
            <a:off x="4633538" y="1654643"/>
            <a:ext cx="2959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$27,420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012EC4-6070-4960-BBBD-07FAC6950F16}"/>
              </a:ext>
            </a:extLst>
          </p:cNvPr>
          <p:cNvSpPr txBox="1"/>
          <p:nvPr/>
        </p:nvSpPr>
        <p:spPr>
          <a:xfrm>
            <a:off x="5080949" y="2484595"/>
            <a:ext cx="221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4-year National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average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763235-F4EF-4158-9C01-39964633026E}"/>
              </a:ext>
            </a:extLst>
          </p:cNvPr>
          <p:cNvSpPr txBox="1"/>
          <p:nvPr/>
        </p:nvSpPr>
        <p:spPr>
          <a:xfrm>
            <a:off x="7855584" y="1675839"/>
            <a:ext cx="31075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556A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$21,819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0556A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 descr="University of Illinois System">
            <a:extLst>
              <a:ext uri="{FF2B5EF4-FFF2-40B4-BE49-F238E27FC236}">
                <a16:creationId xmlns:a16="http://schemas.microsoft.com/office/drawing/2014/main" id="{49181C72-BB9F-40F0-BED5-28B4115359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148"/>
          <a:stretch/>
        </p:blipFill>
        <p:spPr>
          <a:xfrm>
            <a:off x="8768831" y="2558799"/>
            <a:ext cx="1475726" cy="591884"/>
          </a:xfrm>
          <a:prstGeom prst="rect">
            <a:avLst/>
          </a:prstGeom>
        </p:spPr>
      </p:pic>
      <p:grpSp>
        <p:nvGrpSpPr>
          <p:cNvPr id="4" name="Group 3" descr="UIUC $21,672&#10;UIC 20,772&#10;UIS 20,250">
            <a:extLst>
              <a:ext uri="{FF2B5EF4-FFF2-40B4-BE49-F238E27FC236}">
                <a16:creationId xmlns:a16="http://schemas.microsoft.com/office/drawing/2014/main" id="{4F4CD799-8A66-A25A-6CB1-BFF583629077}"/>
              </a:ext>
            </a:extLst>
          </p:cNvPr>
          <p:cNvGrpSpPr/>
          <p:nvPr/>
        </p:nvGrpSpPr>
        <p:grpSpPr>
          <a:xfrm>
            <a:off x="5902388" y="3416407"/>
            <a:ext cx="4078556" cy="2674533"/>
            <a:chOff x="5697459" y="3416407"/>
            <a:chExt cx="4078556" cy="26745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72B3F0-5098-490F-ED4B-309F3E50B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111" y="3513221"/>
              <a:ext cx="536856" cy="7371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B4A9C7-D27C-B891-CD70-6033FD626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459" y="4396609"/>
              <a:ext cx="714508" cy="7565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DC1324-AA40-BE13-CAE0-6A49991C3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390" y="5240077"/>
              <a:ext cx="649403" cy="7692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FAE177-169E-F15F-4C18-DAFA2C0DF627}"/>
                </a:ext>
              </a:extLst>
            </p:cNvPr>
            <p:cNvSpPr txBox="1"/>
            <p:nvPr/>
          </p:nvSpPr>
          <p:spPr>
            <a:xfrm>
              <a:off x="6660446" y="3416407"/>
              <a:ext cx="31075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5F0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$21,905</a:t>
              </a:r>
              <a:endPara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FF5F0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54772C-3A3D-F565-BCBA-5BB97D0C0FDA}"/>
                </a:ext>
              </a:extLst>
            </p:cNvPr>
            <p:cNvSpPr txBox="1"/>
            <p:nvPr/>
          </p:nvSpPr>
          <p:spPr>
            <a:xfrm>
              <a:off x="6668467" y="4350860"/>
              <a:ext cx="31075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D5003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$21,696</a:t>
              </a:r>
              <a:endPara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D500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9BCE04-C4A8-A853-06D6-BB682C233AA5}"/>
                </a:ext>
              </a:extLst>
            </p:cNvPr>
            <p:cNvSpPr txBox="1"/>
            <p:nvPr/>
          </p:nvSpPr>
          <p:spPr>
            <a:xfrm>
              <a:off x="6656435" y="5229166"/>
              <a:ext cx="31075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$21,592</a:t>
              </a:r>
              <a:endPara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352F062-A5F2-ABE5-5706-327773CA4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53643" y="1658669"/>
            <a:ext cx="14233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$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C606C9E-90B4-1F22-2707-137E93B52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3723" y="6231501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70425-4BE7-4157-8812-4D12657AEB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59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DCC6A5-62C3-44FB-8DF1-E8C53E7BF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04F9C-E920-4766-ABCD-AD4574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  <p:sp>
        <p:nvSpPr>
          <p:cNvPr id="2" name="Title 1" descr="CURRENT TUITION COMPARED TO PEERS&#10;">
            <a:extLst>
              <a:ext uri="{FF2B5EF4-FFF2-40B4-BE49-F238E27FC236}">
                <a16:creationId xmlns:a16="http://schemas.microsoft.com/office/drawing/2014/main" id="{4E6EC502-BF02-43F9-BD80-DE214C37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736600"/>
          </a:xfrm>
        </p:spPr>
        <p:txBody>
          <a:bodyPr anchor="t"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Calibri" panose="020F0502020204030204" pitchFamily="34" charset="0"/>
              </a:rPr>
              <a:t>CURRENT TUITION COMPARED TO PEERS</a:t>
            </a:r>
            <a:endParaRPr lang="en-US" spc="0" dirty="0">
              <a:effectLst/>
            </a:endParaRPr>
          </a:p>
          <a:p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319332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descr="Urbana Big 10 Public and Peer Comparisons &#10;&#10;AY 21-22&#10;Florida  6,381 &#10;Nebraska  9,590&#10;Iowa  9,942 &#10;Purdue  9,992 &#10;Wisconsin  10,720 &#10;Maryland  10,955 &#10;Indiana  11,333&#10;Texas  11,737&#10;Ohio State  11,936&#10;Washington  12,076 &#10;UC-Los Angeles  13,258 &#10;UC-Berkeley  14,328&#10;Michigan State  14,850 &#10;Minnesota  15,254 &#10;Illinois  15,442 &#10;Rutgers 15,804 &#10;Michigan 16,178 &#10;Penn State 18,898">
            <a:extLst>
              <a:ext uri="{FF2B5EF4-FFF2-40B4-BE49-F238E27FC236}">
                <a16:creationId xmlns:a16="http://schemas.microsoft.com/office/drawing/2014/main" id="{2BCF1704-95AF-D40E-73CE-AB26EB731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360712"/>
              </p:ext>
            </p:extLst>
          </p:nvPr>
        </p:nvGraphicFramePr>
        <p:xfrm>
          <a:off x="641628" y="1205506"/>
          <a:ext cx="11340822" cy="503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3CF1D9B-5446-BAF4-5557-AB876BB89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65" y="1914259"/>
            <a:ext cx="268298" cy="368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8C3C2-69D7-9A30-4EAA-DFC954338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6559"/>
            <a:ext cx="10515600" cy="789375"/>
          </a:xfrm>
        </p:spPr>
        <p:txBody>
          <a:bodyPr/>
          <a:lstStyle/>
          <a:p>
            <a:r>
              <a:rPr lang="en-US" sz="3200" b="1" dirty="0">
                <a:solidFill>
                  <a:srgbClr val="003366"/>
                </a:solidFill>
                <a:ea typeface="Verdana" panose="020B0604030504040204" pitchFamily="34" charset="0"/>
                <a:cs typeface="Arial" panose="020B0604020202020204" pitchFamily="34" charset="0"/>
              </a:rPr>
              <a:t>URBANA BIG TEN PUBLIC AND BOT PEER COMPARISONS</a:t>
            </a:r>
            <a:br>
              <a:rPr lang="en-US" sz="1600" b="1" dirty="0">
                <a:ea typeface="Verdana" panose="020B0604030504040204" pitchFamily="34" charset="0"/>
              </a:rPr>
            </a:br>
            <a:r>
              <a:rPr lang="en-US" sz="1600" dirty="0">
                <a:solidFill>
                  <a:srgbClr val="003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AY25-26 Resident Undergraduate Tuition and Mandatory Fees</a:t>
            </a:r>
            <a:br>
              <a:rPr lang="en-US" sz="1600" dirty="0"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600" dirty="0">
              <a:ea typeface="Verdana" panose="020B0604030504040204" pitchFamily="34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C34080B-66F0-A343-721D-D6E6E2837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16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9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EB3C-532B-B898-FB31-EF8C26FC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568"/>
            <a:ext cx="10515600" cy="430006"/>
          </a:xfrm>
        </p:spPr>
        <p:txBody>
          <a:bodyPr/>
          <a:lstStyle/>
          <a:p>
            <a:r>
              <a:rPr lang="en-US" sz="3200" b="1" spc="0" dirty="0">
                <a:solidFill>
                  <a:srgbClr val="003366"/>
                </a:solidFill>
                <a:ea typeface="Verdana" panose="020B0604030504040204" pitchFamily="34" charset="0"/>
                <a:cs typeface="Arial" pitchFamily="34" charset="0"/>
              </a:rPr>
              <a:t>CHICAGO BOT PEERS COMPARISON</a:t>
            </a:r>
            <a:br>
              <a:rPr lang="en-US" sz="1600" spc="0" dirty="0">
                <a:solidFill>
                  <a:srgbClr val="003366"/>
                </a:solidFill>
                <a:ea typeface="Verdana" panose="020B0604030504040204" pitchFamily="34" charset="0"/>
                <a:cs typeface="Arial" pitchFamily="34" charset="0"/>
              </a:rPr>
            </a:br>
            <a:r>
              <a:rPr lang="en-US" sz="1600" spc="0" dirty="0">
                <a:solidFill>
                  <a:srgbClr val="00336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AY25-26 Resident Undergraduate Tuition and Mandatory Fees</a:t>
            </a:r>
            <a:endParaRPr lang="en-US" sz="1600" dirty="0"/>
          </a:p>
        </p:txBody>
      </p:sp>
      <p:graphicFrame>
        <p:nvGraphicFramePr>
          <p:cNvPr id="4" name="Chart 3" descr="UIC BOT Peers&#10;  AY21-22&#10;S. Florida  6,410 &#10;New Mexico  9,228 &#10;Utah  9,292&#10;Alabama   10,710 &#10;Buffalo  10,724 &#10;Cincinnati  12,598&#10;Kentucky  12,610 &#10;UIC  14,126 &#10;VCU  15,028 &#10;Connecticut  18,524&#10;">
            <a:extLst>
              <a:ext uri="{FF2B5EF4-FFF2-40B4-BE49-F238E27FC236}">
                <a16:creationId xmlns:a16="http://schemas.microsoft.com/office/drawing/2014/main" id="{4B55C04B-BEAF-FE16-627D-3A0188CA0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2662365"/>
              </p:ext>
            </p:extLst>
          </p:nvPr>
        </p:nvGraphicFramePr>
        <p:xfrm>
          <a:off x="952900" y="1577033"/>
          <a:ext cx="10279781" cy="4682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604EAA3-2D4A-76D7-9950-6651248DE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17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7B8CC4-C28C-9982-092D-553A05B37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972" y="2462269"/>
            <a:ext cx="576826" cy="57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7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6418-7E01-3DD7-FF0B-EB7E336E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568"/>
            <a:ext cx="10515600" cy="430006"/>
          </a:xfrm>
        </p:spPr>
        <p:txBody>
          <a:bodyPr/>
          <a:lstStyle/>
          <a:p>
            <a:pPr rtl="0" eaLnBrk="1" fontAlgn="base" latinLnBrk="0" hangingPunct="1"/>
            <a:r>
              <a:rPr lang="en-US" sz="3200" b="1" i="0" kern="1200" spc="0" baseline="0" dirty="0">
                <a:ln>
                  <a:noFill/>
                </a:ln>
                <a:solidFill>
                  <a:srgbClr val="003366"/>
                </a:solidFill>
                <a:effectLst/>
                <a:ea typeface="Verdana" panose="020B0604030504040204" pitchFamily="34" charset="0"/>
                <a:cs typeface="Arial" panose="020B0604020202020204" pitchFamily="34" charset="0"/>
              </a:rPr>
              <a:t>SPRINGFIELD BOT PEERS COMPARISON</a:t>
            </a:r>
            <a:br>
              <a:rPr lang="en-US" sz="3200" b="1" spc="0" dirty="0">
                <a:effectLst/>
                <a:ea typeface="Verdana" panose="020B0604030504040204" pitchFamily="34" charset="0"/>
              </a:rPr>
            </a:br>
            <a:r>
              <a:rPr lang="en-US" sz="1600" kern="1200" spc="0" dirty="0">
                <a:solidFill>
                  <a:srgbClr val="003366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AY25-26 Resident Undergraduate Tuition and Mandatory Fees</a:t>
            </a:r>
            <a:endParaRPr lang="en-US" sz="1600" dirty="0"/>
          </a:p>
        </p:txBody>
      </p:sp>
      <p:graphicFrame>
        <p:nvGraphicFramePr>
          <p:cNvPr id="4" name="Chart 3" descr="UIS BOT Peers&#10;  AY21-22&#10;Emporia St.  7,170&#10;Nebraska-Kearney  7,940 &#10;Georgia College 9,524&#10;Southern Maine 10,600&#10;Fitchburg St. 10,908&#10;Framingham 11,100&#10;UIS 11,813&#10;Wash.-Tacoma 12,198&#10;Michigan-Flint  12,754&#10;Rutgers-Camden  16,010&#10;">
            <a:extLst>
              <a:ext uri="{FF2B5EF4-FFF2-40B4-BE49-F238E27FC236}">
                <a16:creationId xmlns:a16="http://schemas.microsoft.com/office/drawing/2014/main" id="{51395600-6B27-3554-3DD2-F9D9316846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7598451"/>
              </p:ext>
            </p:extLst>
          </p:nvPr>
        </p:nvGraphicFramePr>
        <p:xfrm>
          <a:off x="902043" y="1345459"/>
          <a:ext cx="10602385" cy="489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A9932FF-AF9A-20C8-E5A4-7056216C6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00" y="1941367"/>
            <a:ext cx="427334" cy="52141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A929339-98BB-08FC-4365-B4DB102B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18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610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431CE2-DA9A-4C2E-BB4C-02CCD727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816A6C-D54F-4BE4-A6D0-06981B77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9125"/>
            <a:ext cx="10515600" cy="1220964"/>
          </a:xfrm>
        </p:spPr>
        <p:txBody>
          <a:bodyPr/>
          <a:lstStyle/>
          <a:p>
            <a:pPr rtl="0" eaLnBrk="1" latinLnBrk="0" hangingPunct="1"/>
            <a:r>
              <a:rPr lang="en-US" sz="40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PROPOSED TUITION AY2026-27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CA261-E613-4100-9E66-C98494C6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86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5B5A4-303B-4872-9280-D84C0FD8D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COMMITMENT ACROSS U OF I SYSTEM">
            <a:extLst>
              <a:ext uri="{FF2B5EF4-FFF2-40B4-BE49-F238E27FC236}">
                <a16:creationId xmlns:a16="http://schemas.microsoft.com/office/drawing/2014/main" id="{F90EB3DD-0546-4EAB-BFE4-38D531D1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4434"/>
            <a:ext cx="12192000" cy="646331"/>
          </a:xfrm>
        </p:spPr>
        <p:txBody>
          <a:bodyPr>
            <a:normAutofit/>
          </a:bodyPr>
          <a:lstStyle/>
          <a:p>
            <a:r>
              <a:rPr lang="en-US" sz="4000" spc="0" dirty="0">
                <a:solidFill>
                  <a:schemeClr val="bg1"/>
                </a:solidFill>
                <a:cs typeface="Arial" pitchFamily="34" charset="0"/>
              </a:rPr>
              <a:t>COMMITMENT ACROSS U OF I SYSTEM</a:t>
            </a:r>
            <a:endParaRPr lang="en-US" sz="4000" spc="0" dirty="0"/>
          </a:p>
        </p:txBody>
      </p:sp>
      <p:sp>
        <p:nvSpPr>
          <p:cNvPr id="3" name="Content Placeholder 2" descr="Providing access for Illinois students&#10;Keeping education affordable&#10;Ensuring quality of education &#10;">
            <a:extLst>
              <a:ext uri="{FF2B5EF4-FFF2-40B4-BE49-F238E27FC236}">
                <a16:creationId xmlns:a16="http://schemas.microsoft.com/office/drawing/2014/main" id="{3C8DA032-1022-46B0-B5F4-F238E1512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208" y="3114692"/>
            <a:ext cx="9474200" cy="2532129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Providing access for Illinois students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Keeping education affordable</a:t>
            </a:r>
          </a:p>
          <a:p>
            <a:pPr marL="457200" indent="-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Ensuring quality of education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DCA82-01F8-4BCA-99EA-77EAA5CF6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1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7621A5-896B-4B68-8579-8FD9384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5001"/>
            <a:ext cx="12192000" cy="1753215"/>
          </a:xfrm>
        </p:spPr>
        <p:txBody>
          <a:bodyPr/>
          <a:lstStyle/>
          <a:p>
            <a:pPr indent="-914400"/>
            <a:r>
              <a:rPr lang="en-US" sz="3200" dirty="0">
                <a:solidFill>
                  <a:schemeClr val="tx1"/>
                </a:solidFill>
              </a:rPr>
              <a:t>GOAL: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Protect access, affordability, </a:t>
            </a:r>
            <a:b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academic quality and competitiveness </a:t>
            </a:r>
            <a:b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186DE-DBB8-48C1-9783-720F1969C0F4}"/>
              </a:ext>
            </a:extLst>
          </p:cNvPr>
          <p:cNvSpPr txBox="1"/>
          <p:nvPr/>
        </p:nvSpPr>
        <p:spPr>
          <a:xfrm>
            <a:off x="-1" y="2351782"/>
            <a:ext cx="121919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 panose="00000700000000000000" pitchFamily="2" charset="0"/>
                <a:ea typeface="+mn-ea"/>
                <a:cs typeface="Arial" panose="020B0604020202020204" pitchFamily="34" charset="0"/>
              </a:rPr>
              <a:t>Additional considerations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 SemiBold" panose="00000700000000000000" pitchFamily="2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History of state appropriations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Inflation-driven increases in costs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Competitive positioning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swald SemiBold" panose="00000700000000000000" pitchFamily="2" charset="0"/>
              <a:ea typeface="+mn-ea"/>
              <a:cs typeface="+mn-cs"/>
            </a:endParaRPr>
          </a:p>
        </p:txBody>
      </p:sp>
      <p:sp>
        <p:nvSpPr>
          <p:cNvPr id="12" name="TextBox 11" descr="Sub-inflationary increase in base tuition rate for new resident undergraduates for AY2023-24&#10;&#10;&#10;">
            <a:extLst>
              <a:ext uri="{FF2B5EF4-FFF2-40B4-BE49-F238E27FC236}">
                <a16:creationId xmlns:a16="http://schemas.microsoft.com/office/drawing/2014/main" id="{1308442D-0FCD-4F1E-AB08-87B4117A3F03}"/>
              </a:ext>
            </a:extLst>
          </p:cNvPr>
          <p:cNvSpPr txBox="1"/>
          <p:nvPr/>
        </p:nvSpPr>
        <p:spPr>
          <a:xfrm>
            <a:off x="902043" y="5013970"/>
            <a:ext cx="10263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heavy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Modest increase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in base tuition rate proposed for new resident undergraduates for AY2026-27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1815366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ri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509620" y="4571775"/>
            <a:ext cx="3331028" cy="287224"/>
          </a:xfrm>
          <a:prstGeom prst="triangle">
            <a:avLst/>
          </a:prstGeom>
          <a:solidFill>
            <a:srgbClr val="055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F9A7A93-366E-49A9-AF57-D437B72DE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590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3AB95E-26DE-49DF-A23B-4F5309EE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8279"/>
            <a:ext cx="12192000" cy="6679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F4ABD-9766-487A-959F-891723D56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3191" y="2693298"/>
            <a:ext cx="9719523" cy="3306908"/>
          </a:xfrm>
          <a:prstGeom prst="rect">
            <a:avLst/>
          </a:prstGeom>
          <a:solidFill>
            <a:srgbClr val="D0D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 descr="RECOMMENDED GENERAL UNDERGRADUATE TUITION&#10;AY 2022-23 FOR ILLINOIS RESIDENTS">
            <a:extLst>
              <a:ext uri="{FF2B5EF4-FFF2-40B4-BE49-F238E27FC236}">
                <a16:creationId xmlns:a16="http://schemas.microsoft.com/office/drawing/2014/main" id="{48C1C265-C1F0-4D0F-ACBE-26EB5FC58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2107"/>
            <a:ext cx="12192000" cy="1221615"/>
          </a:xfrm>
        </p:spPr>
        <p:txBody>
          <a:bodyPr>
            <a:normAutofit/>
          </a:bodyPr>
          <a:lstStyle/>
          <a:p>
            <a:pPr algn="ctr" defTabSz="913612">
              <a:spcBef>
                <a:spcPts val="0"/>
              </a:spcBef>
              <a:spcAft>
                <a:spcPts val="0"/>
              </a:spcAft>
            </a:pPr>
            <a:r>
              <a:rPr lang="en-US" sz="3200" spc="0" dirty="0">
                <a:cs typeface="Calibri" panose="020F0502020204030204" pitchFamily="34" charset="0"/>
              </a:rPr>
              <a:t>RECOMMENDED GENERAL </a:t>
            </a: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UNDERGRADUATE TUITION</a:t>
            </a:r>
            <a:b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</a:br>
            <a:r>
              <a:rPr lang="en-US" sz="3200" spc="0" dirty="0">
                <a:solidFill>
                  <a:srgbClr val="003366"/>
                </a:solidFill>
                <a:cs typeface="Calibri" panose="020F0502020204030204" pitchFamily="34" charset="0"/>
              </a:rPr>
              <a:t>AY2026-27 FOR ILLINOIS RESIDENTS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2609B-534A-4115-B10C-4514B6FCA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4872" y="2693297"/>
            <a:ext cx="2341775" cy="3306907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FF6015-3E03-46E7-947A-28EA224CD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39" y="2693298"/>
            <a:ext cx="2341775" cy="3306908"/>
          </a:xfrm>
          <a:prstGeom prst="rect">
            <a:avLst/>
          </a:prstGeom>
          <a:solidFill>
            <a:srgbClr val="E9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4" descr="Slight increase in proposed tuition 1.9% for UIUC and UIC; 0 for UIS">
            <a:extLst>
              <a:ext uri="{FF2B5EF4-FFF2-40B4-BE49-F238E27FC236}">
                <a16:creationId xmlns:a16="http://schemas.microsoft.com/office/drawing/2014/main" id="{EF40886A-8775-4385-AC46-E25CC93ED0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990990"/>
              </p:ext>
            </p:extLst>
          </p:nvPr>
        </p:nvGraphicFramePr>
        <p:xfrm>
          <a:off x="1452282" y="1632155"/>
          <a:ext cx="9590430" cy="5602525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2157908">
                  <a:extLst>
                    <a:ext uri="{9D8B030D-6E8A-4147-A177-3AD203B41FA5}">
                      <a16:colId xmlns:a16="http://schemas.microsoft.com/office/drawing/2014/main" val="3991617455"/>
                    </a:ext>
                  </a:extLst>
                </a:gridCol>
                <a:gridCol w="2637306">
                  <a:extLst>
                    <a:ext uri="{9D8B030D-6E8A-4147-A177-3AD203B41FA5}">
                      <a16:colId xmlns:a16="http://schemas.microsoft.com/office/drawing/2014/main" val="1653405734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2058057769"/>
                    </a:ext>
                  </a:extLst>
                </a:gridCol>
                <a:gridCol w="2397608">
                  <a:extLst>
                    <a:ext uri="{9D8B030D-6E8A-4147-A177-3AD203B41FA5}">
                      <a16:colId xmlns:a16="http://schemas.microsoft.com/office/drawing/2014/main" val="727451482"/>
                    </a:ext>
                  </a:extLst>
                </a:gridCol>
              </a:tblGrid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UIUC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FFFFFF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UIS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55732593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AY2025-26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$12,992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$11,424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$9,840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9533869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Increase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235010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AY2026-27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Proposed Tuition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$13,252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$11,652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$10,035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7180012"/>
                  </a:ext>
                </a:extLst>
              </a:tr>
              <a:tr h="11205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765939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8AAB9AC-0AAD-4605-94B6-393AE2DF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36" y="1900309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A7445-1034-4AB0-B81E-CE43E94DC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7215906" y="1912354"/>
            <a:ext cx="745248" cy="779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2F895-9401-4A07-BFFA-A656A085A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9581753" y="1833822"/>
            <a:ext cx="609154" cy="787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801D75-3043-4A37-B88D-9FFAD37B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568" y="6332017"/>
            <a:ext cx="4495649" cy="32524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4752F4-954D-4B94-AC25-58C9B0948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929791" y="6207964"/>
            <a:ext cx="10228426" cy="0"/>
          </a:xfrm>
          <a:prstGeom prst="line">
            <a:avLst/>
          </a:prstGeom>
          <a:ln w="28575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D6E6148-FA56-7BEF-F3EE-B76D2CB85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" name="TextBox 2" descr="Rate Guaranteed For Four Years&#10;">
            <a:extLst>
              <a:ext uri="{FF2B5EF4-FFF2-40B4-BE49-F238E27FC236}">
                <a16:creationId xmlns:a16="http://schemas.microsoft.com/office/drawing/2014/main" id="{4995F231-DF35-4BE9-AB9C-4C112ABDAEAF}"/>
              </a:ext>
            </a:extLst>
          </p:cNvPr>
          <p:cNvSpPr txBox="1"/>
          <p:nvPr/>
        </p:nvSpPr>
        <p:spPr>
          <a:xfrm>
            <a:off x="3401608" y="1318897"/>
            <a:ext cx="5388783" cy="477054"/>
          </a:xfrm>
          <a:prstGeom prst="rect">
            <a:avLst/>
          </a:prstGeom>
          <a:ln w="28575">
            <a:solidFill>
              <a:srgbClr val="13294B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 Guaranteed for Four Years</a:t>
            </a:r>
          </a:p>
        </p:txBody>
      </p:sp>
    </p:spTree>
    <p:extLst>
      <p:ext uri="{BB962C8B-B14F-4D97-AF65-F5344CB8AC3E}">
        <p14:creationId xmlns:p14="http://schemas.microsoft.com/office/powerpoint/2010/main" val="822843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F3ADE-82C4-98E0-18CF-9C7121D44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B5AEE-BFD4-5EA3-8292-3E61C643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7473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AY2026-27 TUITION RATES:</a:t>
            </a:r>
            <a:b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UNDERGRADUATE </a:t>
            </a:r>
            <a:r>
              <a:rPr lang="en-US" dirty="0">
                <a:ea typeface="+mn-ea"/>
                <a:cs typeface="Arial" panose="020B0604020202020204" pitchFamily="34" charset="0"/>
              </a:rPr>
              <a:t>PROGRAM DIFFERENTIAL TUITION</a:t>
            </a:r>
            <a:endParaRPr lang="en-US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CC46DEC-8154-F9D7-D8D6-403E5C681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23C95-162A-513B-B2CF-9BCF77ADE2D2}"/>
              </a:ext>
            </a:extLst>
          </p:cNvPr>
          <p:cNvSpPr txBox="1"/>
          <p:nvPr/>
        </p:nvSpPr>
        <p:spPr>
          <a:xfrm>
            <a:off x="2502318" y="2092869"/>
            <a:ext cx="90834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825" algn="l"/>
              </a:tabLst>
              <a:defRPr/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Resident program differential rates at or below 2.0%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82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2.1% increase in base undergraduate online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825" algn="l"/>
              </a:tabLst>
              <a:defRPr/>
            </a:pP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Resident program differential rate increases of 2.4-2.7% for  Engineering, </a:t>
            </a: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Nursing, Public Health, and LAS Sciences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82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9825" algn="l"/>
              </a:tabLst>
              <a:defRPr/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Second year of phased in increase for Science programs within the College of Health, Science, and Technology - Biochemistry, Biology, Chemistry, and Medical Laboratory Sciences programs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1DC5D-77C7-0F85-04A9-90C2BACF0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90" y="2097317"/>
            <a:ext cx="536968" cy="746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EC15B-FE41-A968-D745-1C92AE0E8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648304" y="4454783"/>
            <a:ext cx="609154" cy="787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2BE34C-5243-3B50-7648-15C9642E2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1645824" y="3233381"/>
            <a:ext cx="745248" cy="7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2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7473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AY2026-27 TUITION RATES:</a:t>
            </a:r>
            <a:b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NON-RESIDENT UNDERGRADUATE </a:t>
            </a:r>
            <a:r>
              <a:rPr lang="en-US" dirty="0">
                <a:ea typeface="+mn-ea"/>
                <a:cs typeface="Arial" panose="020B0604020202020204" pitchFamily="34" charset="0"/>
              </a:rPr>
              <a:t>STUDENTS</a:t>
            </a:r>
            <a:endParaRPr lang="en-US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1684329" y="2097317"/>
            <a:ext cx="90834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2E9F5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7.0 – 7.7% increase for most domestic non-resident 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students; Business +14.5%</a:t>
            </a:r>
          </a:p>
          <a:p>
            <a:pPr>
              <a:tabLst>
                <a:tab pos="1139825" algn="l"/>
              </a:tabLst>
            </a:pPr>
            <a:b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400" b="1" dirty="0">
                <a:solidFill>
                  <a:srgbClr val="E6E8E8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2.0 – 3.3% increase for domestic non-resident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and international students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E8E7E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UIS:</a:t>
            </a:r>
            <a:r>
              <a:rPr lang="en-US" sz="24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2.0% increase for all non-resident students and e-tuition</a:t>
            </a:r>
          </a:p>
          <a:p>
            <a:pPr>
              <a:tabLst>
                <a:tab pos="1139825" algn="l"/>
              </a:tabLst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               except science programs +4.8%</a:t>
            </a:r>
          </a:p>
          <a:p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BFA5F7-9613-4C7A-A2E4-E1156C8A2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34" y="2137957"/>
            <a:ext cx="536968" cy="746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0D9B09-CDFD-45EA-B6C9-474418567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2066448" y="3196805"/>
            <a:ext cx="745248" cy="779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E308FE-0798-4706-8C1F-A5E6AC6E7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2066448" y="4052784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6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837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AY2026-27 TUITION RATES:</a:t>
            </a:r>
            <a:b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dirty="0">
                <a:ea typeface="+mn-ea"/>
                <a:cs typeface="Arial" panose="020B0604020202020204" pitchFamily="34" charset="0"/>
              </a:rPr>
              <a:t>GRADUATE PROGRAMS</a:t>
            </a:r>
            <a:endParaRPr lang="en-US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2113775" y="1693108"/>
            <a:ext cx="905698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88975" algn="l"/>
              </a:tabLst>
            </a:pPr>
            <a:r>
              <a:rPr lang="en-US" sz="22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3.0%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Program specific increases ranging from 1.9 – 3.0% with one increase in non-resident rate of 9.2% and one decrease of -27.1% - a few with no increase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	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3.0%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Program-specific increases ranging from 1.7 – 3.5% and a few with </a:t>
            </a:r>
            <a:br>
              <a:rPr lang="en-US" sz="22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2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 increase</a:t>
            </a:r>
          </a:p>
          <a:p>
            <a:pPr>
              <a:tabLst>
                <a:tab pos="688975" algn="l"/>
              </a:tabLst>
            </a:pPr>
            <a:br>
              <a:rPr lang="en-US" sz="2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2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5.0% increase for resident and non-resident students</a:t>
            </a:r>
          </a:p>
          <a:p>
            <a:pPr>
              <a:tabLst>
                <a:tab pos="688975" algn="l"/>
              </a:tabLst>
            </a:pPr>
            <a:r>
              <a:rPr lang="en-US" sz="22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4.4-4.7% increase in program-specific rates</a:t>
            </a:r>
          </a:p>
          <a:p>
            <a:pPr>
              <a:tabLst>
                <a:tab pos="688975" algn="l"/>
              </a:tabLst>
            </a:pPr>
            <a:endParaRPr lang="en-US" sz="24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41D1AC-0629-4596-96F2-E82EFE42D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46" y="1923713"/>
            <a:ext cx="536968" cy="746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B78E8E-22AF-4FEB-AE43-1CD39381B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1144486" y="3485144"/>
            <a:ext cx="745248" cy="779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82F74A-8B65-406D-8E61-5BB5CD720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234598" y="4675581"/>
            <a:ext cx="609154" cy="78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16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4D37-06CA-4D77-9360-E882571D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487"/>
            <a:ext cx="12192000" cy="1150356"/>
          </a:xfrm>
        </p:spPr>
        <p:txBody>
          <a:bodyPr/>
          <a:lstStyle/>
          <a:p>
            <a:pPr rtl="0" eaLnBrk="1" latinLnBrk="0" hangingPunct="1"/>
            <a: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  <a:t>RECOMMENDED AY2026-27 TUITION RATES:</a:t>
            </a:r>
            <a:br>
              <a:rPr lang="en-US" kern="1200" spc="0" dirty="0">
                <a:solidFill>
                  <a:srgbClr val="003366"/>
                </a:solidFill>
                <a:effectLst/>
                <a:ea typeface="+mn-ea"/>
                <a:cs typeface="Arial" panose="020B0604020202020204" pitchFamily="34" charset="0"/>
              </a:rPr>
            </a:br>
            <a:r>
              <a:rPr lang="en-US" dirty="0">
                <a:ea typeface="+mn-ea"/>
                <a:cs typeface="Arial" panose="020B0604020202020204" pitchFamily="34" charset="0"/>
              </a:rPr>
              <a:t>PROFESSIONAL PROGRAMS</a:t>
            </a:r>
            <a:endParaRPr lang="en-US" spc="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B5B6AEE-1830-40A8-9F94-6456BFEB2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67AF9-2C82-4565-87BD-E621C6B381DF}"/>
              </a:ext>
            </a:extLst>
          </p:cNvPr>
          <p:cNvSpPr txBox="1"/>
          <p:nvPr/>
        </p:nvSpPr>
        <p:spPr>
          <a:xfrm>
            <a:off x="489397" y="2050729"/>
            <a:ext cx="113730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Veterinary Medicine 3.5% increase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No increase in Medicine rate for residents, non-resident increase of 4.0%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No increase for Law or Audiology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3.0% increase for most professional programs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Medicine 2.2% increase for residents and 1.8% for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Dentistry 3.0% increase for residents and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Nursing Practice 5.0% increase for residents and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Nurse Anesthetist 2.0% increase for residents and non-residents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85850" algn="l"/>
              </a:tabLst>
              <a:defRPr/>
            </a:pPr>
            <a:r>
              <a:rPr lang="en-US" sz="24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	No Increase in Pharmacy, Law, or Clinical Exercise Physiology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23282-96F6-48A5-A9F4-F822159DD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3" y="2100802"/>
            <a:ext cx="536968" cy="746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674DF4-1D88-404B-A3B4-6B3B67ECB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22041" r="89905" b="60975"/>
          <a:stretch/>
        </p:blipFill>
        <p:spPr>
          <a:xfrm>
            <a:off x="818913" y="3589855"/>
            <a:ext cx="745248" cy="77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90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8086"/>
            <a:ext cx="12192000" cy="978729"/>
          </a:xfrm>
        </p:spPr>
        <p:txBody>
          <a:bodyPr>
            <a:noAutofit/>
          </a:bodyPr>
          <a:lstStyle/>
          <a:p>
            <a:pPr defTabSz="913612">
              <a:spcBef>
                <a:spcPts val="0"/>
              </a:spcBef>
            </a:pPr>
            <a:r>
              <a:rPr lang="en-US" spc="0" dirty="0">
                <a:cs typeface="Arial"/>
              </a:rPr>
              <a:t>RECOMMENDED AY2026-27 TUITION RATES:</a:t>
            </a:r>
            <a:br>
              <a:rPr lang="en-US" spc="0" dirty="0">
                <a:cs typeface="Arial"/>
              </a:rPr>
            </a:br>
            <a:r>
              <a:rPr lang="en-US" spc="0" dirty="0">
                <a:cs typeface="Arial"/>
              </a:rPr>
              <a:t>ONLINE PROGRAMS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C87053A-2304-4DD4-B3C7-C4B3EDF6E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26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0B87F-1F50-4392-AE24-22B656309AC2}"/>
              </a:ext>
            </a:extLst>
          </p:cNvPr>
          <p:cNvSpPr txBox="1"/>
          <p:nvPr/>
        </p:nvSpPr>
        <p:spPr>
          <a:xfrm>
            <a:off x="1323521" y="2167644"/>
            <a:ext cx="93932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Selected increases recommend for online programs </a:t>
            </a:r>
            <a:b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based on market considerations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336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UIUC - 5 new program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336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UIC – 1 new program rate</a:t>
            </a:r>
          </a:p>
          <a:p>
            <a:endParaRPr lang="en-US" sz="28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39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EE05C6-6773-4343-A8AC-963CE1315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descr="STUDENT FEES AND ROOM/BOARD RATES">
            <a:extLst>
              <a:ext uri="{FF2B5EF4-FFF2-40B4-BE49-F238E27FC236}">
                <a16:creationId xmlns:a16="http://schemas.microsoft.com/office/drawing/2014/main" id="{C4E5CACB-B315-4D8B-928B-7426AF5D1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5949"/>
            <a:ext cx="10515600" cy="430006"/>
          </a:xfrm>
        </p:spPr>
        <p:txBody>
          <a:bodyPr/>
          <a:lstStyle/>
          <a:p>
            <a:pPr rtl="0" eaLnBrk="1" latinLnBrk="0" hangingPunct="1"/>
            <a:r>
              <a:rPr lang="en-US" sz="3600" kern="1200" spc="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STUDENT FEES AND ROOM/BOARD RATES</a:t>
            </a:r>
            <a:endParaRPr lang="en-US" spc="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54EF2-0110-488D-A01F-4A922D6A7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84" y="6406090"/>
            <a:ext cx="3671831" cy="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1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STUDENT FEES AND ASSESSMENTS">
            <a:extLst>
              <a:ext uri="{FF2B5EF4-FFF2-40B4-BE49-F238E27FC236}">
                <a16:creationId xmlns:a16="http://schemas.microsoft.com/office/drawing/2014/main" id="{F57998F2-2A60-4F37-8F8F-504AD9EE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STUDENT FEES AND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AA2D-A7F1-4314-BE88-B6080B86F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9256" y="1441174"/>
            <a:ext cx="9234544" cy="4735789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Service/general fee</a:t>
            </a:r>
            <a:br>
              <a:rPr lang="en-US" sz="2400" dirty="0">
                <a:solidFill>
                  <a:srgbClr val="003366"/>
                </a:solidFill>
              </a:rPr>
            </a:br>
            <a:r>
              <a:rPr lang="en-US" sz="2400" dirty="0">
                <a:solidFill>
                  <a:srgbClr val="003366"/>
                </a:solidFill>
              </a:rPr>
              <a:t>	</a:t>
            </a:r>
            <a:r>
              <a:rPr lang="en-US" sz="2000" dirty="0">
                <a:solidFill>
                  <a:srgbClr val="003366"/>
                </a:solidFill>
              </a:rPr>
              <a:t>- Cost of student facilities (union, recreational facilities, etc.)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3366"/>
                </a:solidFill>
              </a:rPr>
              <a:t>	- Student programming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rgbClr val="003366"/>
                </a:solidFill>
              </a:rPr>
              <a:t>	- Supplementary student services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Library/IT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Health service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Academic facility maintenance fund assessment (AFMFA) 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Transportation fee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366"/>
                </a:solidFill>
              </a:rPr>
              <a:t>Other university-specific fees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9BDF0-AC10-46CC-B65D-E6A1D70E5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28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744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PROCESS FOR SETTING STUDENT FEES"/>
          <p:cNvSpPr>
            <a:spLocks noGrp="1"/>
          </p:cNvSpPr>
          <p:nvPr>
            <p:ph type="title"/>
          </p:nvPr>
        </p:nvSpPr>
        <p:spPr>
          <a:xfrm>
            <a:off x="0" y="450002"/>
            <a:ext cx="12191999" cy="987702"/>
          </a:xfrm>
        </p:spPr>
        <p:txBody>
          <a:bodyPr>
            <a:normAutofit/>
          </a:bodyPr>
          <a:lstStyle/>
          <a:p>
            <a:r>
              <a:rPr lang="en-US" sz="4000" spc="0" dirty="0">
                <a:cs typeface="Arial" panose="020B0604020202020204" pitchFamily="34" charset="0"/>
              </a:rPr>
              <a:t>PROCESS FOR SETTING STUDENT FEES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098" y="1476981"/>
            <a:ext cx="7249278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3366"/>
                </a:solidFill>
                <a:cs typeface="Arial" panose="020B0604020202020204" pitchFamily="34" charset="0"/>
              </a:rPr>
              <a:t>University-specific calculations of expected costs 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3366"/>
                </a:solidFill>
                <a:cs typeface="Arial" panose="020B0604020202020204" pitchFamily="34" charset="0"/>
              </a:rPr>
              <a:t>Reviewed and endorsed by committees that include student representatives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3366"/>
                </a:solidFill>
                <a:cs typeface="Arial" panose="020B0604020202020204" pitchFamily="34" charset="0"/>
              </a:rPr>
              <a:t>Student health insurance fees at all universities, as well as UIC transportation fee will be determined after January meeting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B46A289-AC85-4E20-AD2E-29E475C80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29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5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descr="COMMITMENT TO ILLINOIS STUDENTS">
            <a:extLst>
              <a:ext uri="{FF2B5EF4-FFF2-40B4-BE49-F238E27FC236}">
                <a16:creationId xmlns:a16="http://schemas.microsoft.com/office/drawing/2014/main" id="{C1C342BB-9D15-4F1C-B22F-9597679979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18334" y="779406"/>
            <a:ext cx="12192000" cy="534952"/>
          </a:xfrm>
        </p:spPr>
        <p:txBody>
          <a:bodyPr anchor="t" anchorCtr="0"/>
          <a:lstStyle/>
          <a:p>
            <a:pPr rtl="0" eaLnBrk="1" latinLnBrk="0" hangingPunct="1"/>
            <a:r>
              <a:rPr lang="en-US" sz="4000" b="1" kern="1200" dirty="0">
                <a:solidFill>
                  <a:srgbClr val="003366"/>
                </a:solidFill>
                <a:effectLst/>
                <a:latin typeface="Oswald SemiBold" panose="00000700000000000000" pitchFamily="2" charset="0"/>
                <a:ea typeface="+mn-ea"/>
                <a:cs typeface="Arial" panose="020B0604020202020204" pitchFamily="34" charset="0"/>
              </a:rPr>
              <a:t>COMMITMENT TO ILLINOIS STUDENTS</a:t>
            </a:r>
            <a:endParaRPr lang="en-US" sz="4000" dirty="0">
              <a:effectLst/>
            </a:endParaRPr>
          </a:p>
          <a:p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69AF64-6B7F-460E-AB3A-FA4DC230C812}"/>
              </a:ext>
            </a:extLst>
          </p:cNvPr>
          <p:cNvSpPr txBox="1"/>
          <p:nvPr/>
        </p:nvSpPr>
        <p:spPr>
          <a:xfrm>
            <a:off x="1104384" y="2030782"/>
            <a:ext cx="9983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65,169 undergraduates enrolled (79% resident)</a:t>
            </a:r>
          </a:p>
          <a:p>
            <a:pPr algn="ctr"/>
            <a:endParaRPr lang="en-US" sz="3200" dirty="0">
              <a:solidFill>
                <a:srgbClr val="00336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53% of all students in public universities</a:t>
            </a:r>
          </a:p>
          <a:p>
            <a:pPr algn="ctr"/>
            <a:endParaRPr lang="en-US" sz="3200" dirty="0">
              <a:solidFill>
                <a:srgbClr val="00336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algn="ctr"/>
            <a:r>
              <a:rPr lang="en-US" sz="3200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Added over 8,400 IL undergraduates since fall 2015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4624EBE-8C78-4281-8405-9724D2FDF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3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70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 descr="RECOMMENDED STUDENT FEES: URBANA"/>
          <p:cNvSpPr>
            <a:spLocks noGrp="1" noChangeArrowheads="1"/>
          </p:cNvSpPr>
          <p:nvPr>
            <p:ph type="title"/>
          </p:nvPr>
        </p:nvSpPr>
        <p:spPr>
          <a:xfrm>
            <a:off x="2426446" y="395095"/>
            <a:ext cx="8548765" cy="1143000"/>
          </a:xfrm>
        </p:spPr>
        <p:txBody>
          <a:bodyPr vert="horz" lIns="90488" tIns="44450" rIns="90488" bIns="44450" rtlCol="0" anchor="ctr">
            <a:noAutofit/>
          </a:bodyPr>
          <a:lstStyle/>
          <a:p>
            <a:pPr eaLnBrk="1" hangingPunct="1"/>
            <a:r>
              <a:rPr lang="en-US" sz="4000" dirty="0">
                <a:cs typeface="Arial" panose="020B0604020202020204" pitchFamily="34" charset="0"/>
              </a:rPr>
              <a:t>RECOMMENDED </a:t>
            </a:r>
            <a:r>
              <a:rPr lang="en-US" sz="4000" spc="0" dirty="0">
                <a:cs typeface="Arial" panose="020B0604020202020204" pitchFamily="34" charset="0"/>
              </a:rPr>
              <a:t>STUDENT FEES</a:t>
            </a:r>
            <a:r>
              <a:rPr lang="en-US" sz="4000" dirty="0">
                <a:cs typeface="Arial" panose="020B0604020202020204" pitchFamily="34" charset="0"/>
              </a:rPr>
              <a:t>: </a:t>
            </a:r>
            <a:r>
              <a:rPr lang="en-US" sz="4000" spc="0" dirty="0">
                <a:cs typeface="Arial" panose="020B0604020202020204" pitchFamily="34" charset="0"/>
              </a:rPr>
              <a:t>URBANA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BCC18-3F13-45F9-8115-D1BD1F0BCFA1}"/>
              </a:ext>
            </a:extLst>
          </p:cNvPr>
          <p:cNvSpPr txBox="1"/>
          <p:nvPr/>
        </p:nvSpPr>
        <p:spPr>
          <a:xfrm>
            <a:off x="2820180" y="1276485"/>
            <a:ext cx="720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2.0%</a:t>
            </a:r>
          </a:p>
        </p:txBody>
      </p:sp>
      <p:graphicFrame>
        <p:nvGraphicFramePr>
          <p:cNvPr id="5" name="Table 4" descr="UIUC dollar change increase of $52 for total amount of $3,2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976097"/>
              </p:ext>
            </p:extLst>
          </p:nvPr>
        </p:nvGraphicFramePr>
        <p:xfrm>
          <a:off x="939338" y="1869656"/>
          <a:ext cx="10216341" cy="3706642"/>
        </p:xfrm>
        <a:graphic>
          <a:graphicData uri="http://schemas.openxmlformats.org/drawingml/2006/table">
            <a:tbl>
              <a:tblPr firstRow="1"/>
              <a:tblGrid>
                <a:gridCol w="4444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5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6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9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7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2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2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7026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AY2025-26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AY2026-27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Dollar Change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696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712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 16   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624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618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-6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518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Initiated Fees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857037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Transport./Safe Ride Fee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003366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rgbClr val="003366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140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003366"/>
                          </a:solidFill>
                          <a:effectLst/>
                          <a:highlight>
                            <a:srgbClr val="FFFF00"/>
                          </a:highlight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  <a:endParaRPr lang="en-US" sz="1800" b="1" dirty="0">
                        <a:solidFill>
                          <a:srgbClr val="003366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Facilities Maint.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736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758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498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512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14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202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3,362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3,430          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68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 </a:t>
                      </a:r>
                    </a:p>
                  </a:txBody>
                  <a:tcPr marL="18925" marR="1892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32F60FE-9DD8-4274-9042-C32C6E40E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43" y="522754"/>
            <a:ext cx="613340" cy="842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23BB8-17B4-43DB-8E02-2C5153321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C2F342-8E44-44B3-861B-7FBFEBCF5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AB79619-D983-4A8F-8EEE-3906CCED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BFD99A-2B1B-4340-A457-CFCA01FF5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30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4970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RECOMMENDED STUDENT FEES: CHICAGO"/>
          <p:cNvSpPr>
            <a:spLocks noGrp="1" noChangeArrowheads="1"/>
          </p:cNvSpPr>
          <p:nvPr>
            <p:ph type="title"/>
          </p:nvPr>
        </p:nvSpPr>
        <p:spPr>
          <a:xfrm>
            <a:off x="1964547" y="391642"/>
            <a:ext cx="8572136" cy="1143000"/>
          </a:xfrm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en-US" sz="4000" dirty="0">
                <a:cs typeface="Arial" panose="020B0604020202020204" pitchFamily="34" charset="0"/>
              </a:rPr>
              <a:t>RECOMMENDED STUDENT FEES: CHICAGO</a:t>
            </a:r>
            <a:endParaRPr lang="en-US" sz="4000" spc="0" dirty="0">
              <a:cs typeface="Arial" panose="020B0604020202020204" pitchFamily="34" charset="0"/>
            </a:endParaRPr>
          </a:p>
        </p:txBody>
      </p:sp>
      <p:sp>
        <p:nvSpPr>
          <p:cNvPr id="14" name="TextBox 13" descr="Overall Increase 2.46%&#10;&#10;">
            <a:extLst>
              <a:ext uri="{FF2B5EF4-FFF2-40B4-BE49-F238E27FC236}">
                <a16:creationId xmlns:a16="http://schemas.microsoft.com/office/drawing/2014/main" id="{2811F953-F24A-4696-B063-398B47B94C42}"/>
              </a:ext>
            </a:extLst>
          </p:cNvPr>
          <p:cNvSpPr txBox="1"/>
          <p:nvPr/>
        </p:nvSpPr>
        <p:spPr>
          <a:xfrm>
            <a:off x="2164970" y="1211871"/>
            <a:ext cx="735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1.9%</a:t>
            </a:r>
          </a:p>
        </p:txBody>
      </p:sp>
      <p:graphicFrame>
        <p:nvGraphicFramePr>
          <p:cNvPr id="6" name="Table 5" descr="UIC dollar change increase of $84 for total amount of $3,5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554405"/>
              </p:ext>
            </p:extLst>
          </p:nvPr>
        </p:nvGraphicFramePr>
        <p:xfrm>
          <a:off x="784389" y="1800830"/>
          <a:ext cx="10313322" cy="3931917"/>
        </p:xfrm>
        <a:graphic>
          <a:graphicData uri="http://schemas.openxmlformats.org/drawingml/2006/table">
            <a:tbl>
              <a:tblPr firstRow="1" firstCol="1" bandRow="1"/>
              <a:tblGrid>
                <a:gridCol w="473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7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7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1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14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88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36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AY2025-26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AY2026-27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Dollar Change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812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828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16  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950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970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Transportation Fee*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326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STDT to STDT Assistance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34529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Sustainability Fee**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Facilities Maint.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752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768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9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494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504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017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3,572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3,638</a:t>
                      </a:r>
                    </a:p>
                  </a:txBody>
                  <a:tcPr marL="61021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  66          </a:t>
                      </a: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61021" marR="610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94287" y="5724112"/>
            <a:ext cx="9517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3366"/>
                </a:solidFill>
                <a:cs typeface="Arial" panose="020B0604020202020204" pitchFamily="34" charset="0"/>
              </a:rPr>
              <a:t>*Will not be set until March 2026, AY2026-27 is listed at current level – opt-in fee for students enrolled in 6 or more credit hours </a:t>
            </a:r>
          </a:p>
        </p:txBody>
      </p:sp>
      <p:sp>
        <p:nvSpPr>
          <p:cNvPr id="4" name="TextBox 3" descr="*Refundable fee&#10;"/>
          <p:cNvSpPr txBox="1"/>
          <p:nvPr/>
        </p:nvSpPr>
        <p:spPr>
          <a:xfrm>
            <a:off x="1009781" y="5944323"/>
            <a:ext cx="2289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3366"/>
                </a:solidFill>
                <a:cs typeface="Arial" panose="020B0604020202020204" pitchFamily="34" charset="0"/>
              </a:rPr>
              <a:t>**Refundable fee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00037C-3E1B-4F56-BCCF-E2F6B1C24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8" y="551410"/>
            <a:ext cx="845571" cy="845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5CDC8-B39A-4455-B3C9-3E68577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23B3A0-7AF6-41C7-8714-0183A63AE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0A6DF91-C3A2-4A6D-8A05-41AC6EED9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35D1E95-1F44-4810-B629-35274AFD5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31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70396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STUDENT FEES/ASSESSMENTS&#10;SPRINGFIELD"/>
          <p:cNvSpPr>
            <a:spLocks noGrp="1" noChangeArrowheads="1"/>
          </p:cNvSpPr>
          <p:nvPr>
            <p:ph type="title"/>
          </p:nvPr>
        </p:nvSpPr>
        <p:spPr>
          <a:xfrm>
            <a:off x="1514850" y="428553"/>
            <a:ext cx="9521216" cy="1143000"/>
          </a:xfrm>
        </p:spPr>
        <p:txBody>
          <a:bodyPr vert="horz" lIns="90488" tIns="44450" rIns="90488" bIns="44450" rtlCol="0" anchor="ctr">
            <a:noAutofit/>
          </a:bodyPr>
          <a:lstStyle/>
          <a:p>
            <a:pPr eaLnBrk="1" hangingPunct="1"/>
            <a:r>
              <a:rPr lang="en-US" sz="4000" spc="0" dirty="0">
                <a:cs typeface="Arial" panose="020B0604020202020204" pitchFamily="34" charset="0"/>
              </a:rPr>
              <a:t>RECOMMENDED STUDENT FEES: SPRINGFIELD</a:t>
            </a:r>
          </a:p>
        </p:txBody>
      </p:sp>
      <p:sp>
        <p:nvSpPr>
          <p:cNvPr id="13" name="TextBox 12" descr="Overall Increase 7.1%&#10;">
            <a:extLst>
              <a:ext uri="{FF2B5EF4-FFF2-40B4-BE49-F238E27FC236}">
                <a16:creationId xmlns:a16="http://schemas.microsoft.com/office/drawing/2014/main" id="{E0D4728C-22E6-4007-BDE6-39E427580FC7}"/>
              </a:ext>
            </a:extLst>
          </p:cNvPr>
          <p:cNvSpPr txBox="1"/>
          <p:nvPr/>
        </p:nvSpPr>
        <p:spPr>
          <a:xfrm>
            <a:off x="2300797" y="1202729"/>
            <a:ext cx="715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3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Overall Increase 6.8%</a:t>
            </a:r>
          </a:p>
        </p:txBody>
      </p:sp>
      <p:graphicFrame>
        <p:nvGraphicFramePr>
          <p:cNvPr id="4" name="Table 3" descr="UIS dollar change increase of $175 for total amount of $2,625.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556884"/>
              </p:ext>
            </p:extLst>
          </p:nvPr>
        </p:nvGraphicFramePr>
        <p:xfrm>
          <a:off x="772732" y="1730467"/>
          <a:ext cx="10216342" cy="4486730"/>
        </p:xfrm>
        <a:graphic>
          <a:graphicData uri="http://schemas.openxmlformats.org/drawingml/2006/table">
            <a:tbl>
              <a:tblPr firstRow="1" firstCol="1" bandRow="1"/>
              <a:tblGrid>
                <a:gridCol w="4635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5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23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22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8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AY2025-26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AY2026-27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 Change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722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  744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22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General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605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624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19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Health Service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165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Union Fee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423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440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17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Student Assistance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kern="1200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8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04259"/>
                  </a:ext>
                </a:extLst>
              </a:tr>
              <a:tr h="41765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Green Fee*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Facilities Maint.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660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795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135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Library/IT Assessment</a:t>
                      </a:r>
                    </a:p>
                  </a:txBody>
                  <a:tcPr marL="18288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225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0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Academic Year Total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2,818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$           3,011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             193   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000393"/>
                  </a:ext>
                </a:extLst>
              </a:tr>
              <a:tr h="39006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66"/>
                          </a:solidFill>
                          <a:effectLst/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         </a:t>
                      </a: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b="1" dirty="0">
                        <a:solidFill>
                          <a:srgbClr val="003366"/>
                        </a:solidFill>
                        <a:effectLst/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L="58420" marR="5842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8561739"/>
                  </a:ext>
                </a:extLst>
              </a:tr>
            </a:tbl>
          </a:graphicData>
        </a:graphic>
      </p:graphicFrame>
      <p:sp>
        <p:nvSpPr>
          <p:cNvPr id="6" name="TextBox 5" descr="*Refundable fees&#10;"/>
          <p:cNvSpPr txBox="1"/>
          <p:nvPr/>
        </p:nvSpPr>
        <p:spPr>
          <a:xfrm>
            <a:off x="942122" y="5880571"/>
            <a:ext cx="2457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3366"/>
                </a:solidFill>
                <a:cs typeface="Arial" panose="020B0604020202020204" pitchFamily="34" charset="0"/>
              </a:rPr>
              <a:t>*Refundable fees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D42108-D76C-4190-B237-B04430E27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921026" y="528734"/>
            <a:ext cx="695793" cy="88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9630E-B93C-49FB-A7F3-44073F15B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2C1425-5767-4160-ABB5-17B4DE870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587D6F8-C356-47A7-9DCB-688F16A35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969F86-595C-4FF3-9FEC-EA87E9774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32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9529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RECOMMENDED ROOM AND BOARD RATES FOR &#10;UNDERGRADUATE HOUSING"/>
          <p:cNvSpPr>
            <a:spLocks noGrp="1" noChangeArrowheads="1"/>
          </p:cNvSpPr>
          <p:nvPr>
            <p:ph type="title"/>
          </p:nvPr>
        </p:nvSpPr>
        <p:spPr>
          <a:xfrm>
            <a:off x="0" y="595330"/>
            <a:ext cx="12192000" cy="1086890"/>
          </a:xfrm>
          <a:noFill/>
        </p:spPr>
        <p:txBody>
          <a:bodyPr vert="horz" lIns="90411" tIns="44413" rIns="90411" bIns="44413" rtlCol="0" anchor="ctr">
            <a:noAutofit/>
          </a:bodyPr>
          <a:lstStyle/>
          <a:p>
            <a:pPr eaLnBrk="1" hangingPunct="1"/>
            <a:r>
              <a:rPr lang="en-US" sz="4000" dirty="0">
                <a:cs typeface="Arial" pitchFamily="34" charset="0"/>
              </a:rPr>
              <a:t>RECOMMENDED</a:t>
            </a:r>
            <a:r>
              <a:rPr lang="en-US" sz="4000" spc="0" dirty="0">
                <a:cs typeface="Arial" pitchFamily="34" charset="0"/>
              </a:rPr>
              <a:t> ROOM AND BOARD RATES FOR </a:t>
            </a:r>
            <a:br>
              <a:rPr lang="en-US" sz="4000" spc="0" dirty="0">
                <a:cs typeface="Arial" pitchFamily="34" charset="0"/>
              </a:rPr>
            </a:br>
            <a:r>
              <a:rPr lang="en-US" sz="4000" spc="0" dirty="0">
                <a:cs typeface="Arial" pitchFamily="34" charset="0"/>
              </a:rPr>
              <a:t>UNDERGRADUATE HOUSING</a:t>
            </a:r>
            <a:endParaRPr lang="en-US" sz="4000" b="1" spc="0" dirty="0"/>
          </a:p>
        </p:txBody>
      </p:sp>
      <p:graphicFrame>
        <p:nvGraphicFramePr>
          <p:cNvPr id="6" name="Table 5" descr="UIUC and UIC room and board 5% increase and UIS 2.3%&#10;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95938"/>
              </p:ext>
            </p:extLst>
          </p:nvPr>
        </p:nvGraphicFramePr>
        <p:xfrm>
          <a:off x="1152537" y="1801505"/>
          <a:ext cx="9350477" cy="32918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56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6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360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AY2025-26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AY2026-27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Dollar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Percent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172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$13,848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$14,542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$694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879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$14,130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$14,831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$701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5%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705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308">
                <a:tc>
                  <a:txBody>
                    <a:bodyPr/>
                    <a:lstStyle/>
                    <a:p>
                      <a:endParaRPr lang="en-US" sz="2800" b="1" baseline="30000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>
                        <a:solidFill>
                          <a:schemeClr val="tx1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$11,866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$12,282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$416</a:t>
                      </a:r>
                    </a:p>
                  </a:txBody>
                  <a:tcPr marR="27432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3366"/>
                        </a:solidFill>
                        <a:latin typeface="Lato Black" panose="020F0502020204030203" pitchFamily="34" charset="0"/>
                        <a:ea typeface="Lato Black" panose="020F0502020204030203" pitchFamily="34" charset="0"/>
                        <a:cs typeface="Lato Black" panose="020F0502020204030203" pitchFamily="34" charset="0"/>
                      </a:endParaRP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rgbClr val="003366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  3.5%*</a:t>
                      </a:r>
                    </a:p>
                  </a:txBody>
                  <a:tcPr marR="182880" marT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56A5">
                        <a:alpha val="1607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 descr="Rates shown are per Academic Year&#10;"/>
          <p:cNvSpPr txBox="1"/>
          <p:nvPr/>
        </p:nvSpPr>
        <p:spPr>
          <a:xfrm>
            <a:off x="2715584" y="5143615"/>
            <a:ext cx="5066059" cy="400029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marL="0" marR="0" lvl="0" indent="0" algn="l" defTabSz="91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Rates shown are per Academic Year</a:t>
            </a:r>
          </a:p>
        </p:txBody>
      </p:sp>
      <p:sp>
        <p:nvSpPr>
          <p:cNvPr id="8" name="TextBox 7" descr="UIS includes Gold meal plan.&#10;"/>
          <p:cNvSpPr txBox="1"/>
          <p:nvPr/>
        </p:nvSpPr>
        <p:spPr>
          <a:xfrm>
            <a:off x="2715582" y="5517348"/>
            <a:ext cx="5066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*UIS includes Gold meal plan.</a:t>
            </a:r>
          </a:p>
        </p:txBody>
      </p: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92" y="3696570"/>
            <a:ext cx="576826" cy="576826"/>
          </a:xfrm>
          <a:prstGeom prst="rect">
            <a:avLst/>
          </a:prstGeom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9" r="90865" b="37021"/>
          <a:stretch/>
        </p:blipFill>
        <p:spPr>
          <a:xfrm>
            <a:off x="1810027" y="4360702"/>
            <a:ext cx="542391" cy="693002"/>
          </a:xfrm>
          <a:prstGeom prst="rect">
            <a:avLst/>
          </a:prstGeom>
        </p:spPr>
      </p:pic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27" y="2817089"/>
            <a:ext cx="474505" cy="651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7FD2D-0A28-4DD4-9F3A-19BBDBF3D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7212"/>
          <a:stretch/>
        </p:blipFill>
        <p:spPr>
          <a:xfrm>
            <a:off x="0" y="0"/>
            <a:ext cx="12192000" cy="19119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862D19-55C8-4DA4-80E6-E3A7059B4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338" y="6226233"/>
            <a:ext cx="10216342" cy="0"/>
          </a:xfrm>
          <a:prstGeom prst="line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E6B01D6-41C6-4BAF-8AF5-C5A5CE98B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433" y="6338555"/>
            <a:ext cx="4472247" cy="323551"/>
          </a:xfrm>
          <a:prstGeom prst="rect">
            <a:avLst/>
          </a:prstGeom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AA40E21-6B58-45E3-959B-20CBB98D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45CE6-403F-EA48-BE30-2515D483D7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00002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3" b="3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69" y="6406090"/>
            <a:ext cx="3671831" cy="265644"/>
          </a:xfrm>
          <a:prstGeom prst="rect">
            <a:avLst/>
          </a:prstGeom>
        </p:spPr>
      </p:pic>
      <p:sp>
        <p:nvSpPr>
          <p:cNvPr id="4" name="Title 3" descr="Questions">
            <a:extLst>
              <a:ext uri="{FF2B5EF4-FFF2-40B4-BE49-F238E27FC236}">
                <a16:creationId xmlns:a16="http://schemas.microsoft.com/office/drawing/2014/main" id="{07A47C88-EFED-4E65-AA67-833A00ACF6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03910" y="622073"/>
            <a:ext cx="4888089" cy="1929216"/>
          </a:xfrm>
        </p:spPr>
        <p:txBody>
          <a:bodyPr/>
          <a:lstStyle/>
          <a:p>
            <a:pPr rtl="0" eaLnBrk="1" latinLnBrk="0" hangingPunct="1"/>
            <a:r>
              <a:rPr lang="en-US" sz="4400" b="1" kern="1200" cap="all" spc="0" dirty="0">
                <a:solidFill>
                  <a:srgbClr val="FFFFFF"/>
                </a:solidFill>
                <a:effectLst/>
                <a:ea typeface="+mn-ea"/>
                <a:cs typeface="+mn-cs"/>
              </a:rPr>
              <a:t>Questions?</a:t>
            </a:r>
            <a:endParaRPr lang="en-US" spc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960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6E24FE-8857-CE0F-0CF5-1EF028135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aphicFrame>
        <p:nvGraphicFramePr>
          <p:cNvPr id="9" name="Content Placeholder 8" descr="Comparison of undergraduate to graduate from 2015-2025.">
            <a:extLst>
              <a:ext uri="{FF2B5EF4-FFF2-40B4-BE49-F238E27FC236}">
                <a16:creationId xmlns:a16="http://schemas.microsoft.com/office/drawing/2014/main" id="{9475B722-4753-4C90-9DCA-BE09367E2A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5049935"/>
              </p:ext>
            </p:extLst>
          </p:nvPr>
        </p:nvGraphicFramePr>
        <p:xfrm>
          <a:off x="838200" y="1497013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CF074B-9081-40F2-903A-BF51555BD2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674285"/>
            <a:ext cx="12192000" cy="9401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2C5C"/>
                </a:solidFill>
                <a:effectLst/>
                <a:uLnTx/>
                <a:uFillTx/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COMMITMENT TO ILLINOIS STUDENTS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082568-B5C6-48AA-ADC7-E674601CA0CB}"/>
              </a:ext>
            </a:extLst>
          </p:cNvPr>
          <p:cNvSpPr txBox="1"/>
          <p:nvPr/>
        </p:nvSpPr>
        <p:spPr>
          <a:xfrm>
            <a:off x="35960" y="5798340"/>
            <a:ext cx="1215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No. of Resident Students grown by 10,721 students or 19.2 percent 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5C9D5E3-B6F5-E45E-59D6-30CE5EDB7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4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15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56B6A0-2003-CC7F-0FDA-74602EA14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CF074B-9081-40F2-903A-BF51555BD2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457505"/>
            <a:ext cx="12192000" cy="9401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D2C5C"/>
                </a:solidFill>
                <a:effectLst/>
                <a:uLnTx/>
                <a:uFillTx/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COMMITMENT TO DIVERSITY</a:t>
            </a:r>
          </a:p>
        </p:txBody>
      </p:sp>
      <p:graphicFrame>
        <p:nvGraphicFramePr>
          <p:cNvPr id="11" name="Content Placeholder 8" descr="Comparison of undergraduate to graduate/professional from 2015-2025.">
            <a:extLst>
              <a:ext uri="{FF2B5EF4-FFF2-40B4-BE49-F238E27FC236}">
                <a16:creationId xmlns:a16="http://schemas.microsoft.com/office/drawing/2014/main" id="{2F2963E9-9423-4E78-A952-7641F1C686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618041"/>
              </p:ext>
            </p:extLst>
          </p:nvPr>
        </p:nvGraphicFramePr>
        <p:xfrm>
          <a:off x="838200" y="1116013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1DA38E-0265-4136-B11F-F8EE54B07208}"/>
              </a:ext>
            </a:extLst>
          </p:cNvPr>
          <p:cNvSpPr txBox="1"/>
          <p:nvPr/>
        </p:nvSpPr>
        <p:spPr>
          <a:xfrm>
            <a:off x="0" y="538744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No. of Underrepresented* Students has grown by 11,484 or 66.5 percent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33BA0-04D3-BAF4-B57A-F9F1B61A1BAC}"/>
              </a:ext>
            </a:extLst>
          </p:cNvPr>
          <p:cNvSpPr txBox="1"/>
          <p:nvPr/>
        </p:nvSpPr>
        <p:spPr>
          <a:xfrm>
            <a:off x="732367" y="5980742"/>
            <a:ext cx="105575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*Includes American Indian or Alaska Native, Black or African American, Hispanic/Latino, Native Hawaiian or Other Pacific Islander, and two or more race. Does </a:t>
            </a:r>
            <a:r>
              <a:rPr kumimoji="0" lang="en-US" sz="800" b="0" i="0" u="sng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include Asian, White, Unknown, or US Non-Resident students.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AC25D39-2592-B264-9FEB-47970514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5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0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191496-929D-494C-AE55-1A56FE176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26EA8A2-2604-4BDA-AB49-EE157313E0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8579" y="593060"/>
            <a:ext cx="9941162" cy="1234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Oswald SemiBold" panose="000007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UNIVERSITY OF ILLINOIS SYSTEM UNDERREPRESENTED STUDENTS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Oswald SemiBold" panose="000007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B91AF-6BAF-4F36-AEED-ECC00C9B4C69}"/>
              </a:ext>
            </a:extLst>
          </p:cNvPr>
          <p:cNvSpPr txBox="1"/>
          <p:nvPr/>
        </p:nvSpPr>
        <p:spPr>
          <a:xfrm>
            <a:off x="754462" y="2099438"/>
            <a:ext cx="105993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last seven years:</a:t>
            </a: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Total enrollment of underrepresented students has grown 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33.6% to 28,763</a:t>
            </a: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Total enrollment of Black students has grown by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23.7%  to 7,013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and by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26.1%  to 8,067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including 2 or more races with Black as one selection</a:t>
            </a:r>
          </a:p>
          <a:p>
            <a:pPr marL="62865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Total enrollment of Latino/a students has grown by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37.0% to 18,286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2020 UIC one of only five institutions to receive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“Seal of Excellencia”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serving Latino/a students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Ranked #1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nation for medical degrees awarded to underrepresented students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492F15C-DCD4-888E-434A-8011CCCB4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6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802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F7D67-B474-CA79-C98D-08E29C609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>
            <a:extLst>
              <a:ext uri="{FF2B5EF4-FFF2-40B4-BE49-F238E27FC236}">
                <a16:creationId xmlns:a16="http://schemas.microsoft.com/office/drawing/2014/main" id="{205A5125-0D78-C6E9-27D2-0D84A4BCE2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6395" y="390432"/>
            <a:ext cx="10515600" cy="73849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Oswald SemiBold" panose="00000700000000000000" pitchFamily="2" charset="0"/>
                <a:ea typeface="Georgia" charset="0"/>
                <a:cs typeface="Arial" panose="020B0604020202020204" pitchFamily="34" charset="0"/>
              </a:rPr>
              <a:t>OUR ENROLLMENTS HAVE GROWN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973B7-6077-8E0B-DD11-9396A054A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6881"/>
          <a:stretch>
            <a:fillRect/>
          </a:stretch>
        </p:blipFill>
        <p:spPr>
          <a:xfrm>
            <a:off x="0" y="1673"/>
            <a:ext cx="12192000" cy="213815"/>
          </a:xfrm>
          <a:prstGeom prst="rect">
            <a:avLst/>
          </a:prstGeom>
        </p:spPr>
      </p:pic>
      <p:graphicFrame>
        <p:nvGraphicFramePr>
          <p:cNvPr id="14" name="Chart 13" descr="Enrollment growth from 2019-2025.">
            <a:extLst>
              <a:ext uri="{FF2B5EF4-FFF2-40B4-BE49-F238E27FC236}">
                <a16:creationId xmlns:a16="http://schemas.microsoft.com/office/drawing/2014/main" id="{A34A0685-606C-9B09-766B-918A7EC65A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651754"/>
              </p:ext>
            </p:extLst>
          </p:nvPr>
        </p:nvGraphicFramePr>
        <p:xfrm>
          <a:off x="370257" y="1331990"/>
          <a:ext cx="5344746" cy="4667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184D8C3-433A-3A41-F85A-B34B76E9DC17}"/>
              </a:ext>
            </a:extLst>
          </p:cNvPr>
          <p:cNvSpPr txBox="1"/>
          <p:nvPr/>
        </p:nvSpPr>
        <p:spPr>
          <a:xfrm>
            <a:off x="1025611" y="5893832"/>
            <a:ext cx="4461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System-wide enrollment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37A3795-6083-F213-42DA-DE226F74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3185" y="6285005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83AD79-BF52-4261-8E10-6D3B0137B2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1DC808-AFA3-43B2-8C92-905449D8BC3C}"/>
              </a:ext>
            </a:extLst>
          </p:cNvPr>
          <p:cNvSpPr txBox="1"/>
          <p:nvPr/>
        </p:nvSpPr>
        <p:spPr>
          <a:xfrm>
            <a:off x="6592749" y="1439243"/>
            <a:ext cx="435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U of I System enrolls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53%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public higher education students in Illinois*</a:t>
            </a:r>
          </a:p>
        </p:txBody>
      </p:sp>
      <p:graphicFrame>
        <p:nvGraphicFramePr>
          <p:cNvPr id="15" name="Chart 14" descr="Chart showing enrollment.">
            <a:extLst>
              <a:ext uri="{FF2B5EF4-FFF2-40B4-BE49-F238E27FC236}">
                <a16:creationId xmlns:a16="http://schemas.microsoft.com/office/drawing/2014/main" id="{A8A87364-9CE3-C229-3A92-D38C579474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1498886"/>
              </p:ext>
            </p:extLst>
          </p:nvPr>
        </p:nvGraphicFramePr>
        <p:xfrm>
          <a:off x="7009496" y="2141023"/>
          <a:ext cx="3639312" cy="3529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3DD795E-3B1F-879D-5FC5-B485844D88D7}"/>
              </a:ext>
            </a:extLst>
          </p:cNvPr>
          <p:cNvSpPr txBox="1"/>
          <p:nvPr/>
        </p:nvSpPr>
        <p:spPr>
          <a:xfrm>
            <a:off x="7164888" y="5667212"/>
            <a:ext cx="22018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Based on IBHE fall 2025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E97DE-5FED-8E4B-DC36-CD38B19B62E8}"/>
              </a:ext>
            </a:extLst>
          </p:cNvPr>
          <p:cNvSpPr txBox="1"/>
          <p:nvPr/>
        </p:nvSpPr>
        <p:spPr>
          <a:xfrm>
            <a:off x="5895768" y="3429000"/>
            <a:ext cx="945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Other public universities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E9D65-A0CB-C723-2E8C-BB0D1197743E}"/>
              </a:ext>
            </a:extLst>
          </p:cNvPr>
          <p:cNvSpPr txBox="1"/>
          <p:nvPr/>
        </p:nvSpPr>
        <p:spPr>
          <a:xfrm>
            <a:off x="5825928" y="4020972"/>
            <a:ext cx="120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47%</a:t>
            </a:r>
          </a:p>
        </p:txBody>
      </p:sp>
      <p:pic>
        <p:nvPicPr>
          <p:cNvPr id="7" name="Picture 6" descr="UIUC, UIC, UIS">
            <a:extLst>
              <a:ext uri="{FF2B5EF4-FFF2-40B4-BE49-F238E27FC236}">
                <a16:creationId xmlns:a16="http://schemas.microsoft.com/office/drawing/2014/main" id="{64DDDACB-36B1-AEAE-0F29-E45969D328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635" t="34694" b="49322"/>
          <a:stretch/>
        </p:blipFill>
        <p:spPr>
          <a:xfrm>
            <a:off x="10735309" y="3352249"/>
            <a:ext cx="1203723" cy="539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6868E6-55FD-AD40-97D8-516693399A62}"/>
              </a:ext>
            </a:extLst>
          </p:cNvPr>
          <p:cNvSpPr txBox="1"/>
          <p:nvPr/>
        </p:nvSpPr>
        <p:spPr>
          <a:xfrm>
            <a:off x="10795583" y="4020972"/>
            <a:ext cx="120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53%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1D4328-20BF-3383-50DA-1A598F323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74074" y="3892178"/>
            <a:ext cx="1058391" cy="0"/>
          </a:xfrm>
          <a:prstGeom prst="line">
            <a:avLst/>
          </a:prstGeom>
          <a:ln w="12700">
            <a:solidFill>
              <a:srgbClr val="A7A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8705E2-0969-CA30-8109-C529E5A5E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10832433" y="3885941"/>
            <a:ext cx="1058391" cy="0"/>
          </a:xfrm>
          <a:prstGeom prst="line">
            <a:avLst/>
          </a:prstGeom>
          <a:ln w="12700">
            <a:solidFill>
              <a:srgbClr val="A7A9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933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479C27-7D41-06C1-1E90-51B570751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 descr="MORE INSTATE STUDENTS THAN OUR PEERS&#10;First-time Freshman Undergraduates&#10;% Residents">
            <a:extLst>
              <a:ext uri="{FF2B5EF4-FFF2-40B4-BE49-F238E27FC236}">
                <a16:creationId xmlns:a16="http://schemas.microsoft.com/office/drawing/2014/main" id="{384599E6-F1A1-419A-A612-EAC4DA80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898"/>
            <a:ext cx="10515600" cy="1268695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 spc="0" dirty="0">
                <a:solidFill>
                  <a:srgbClr val="003366"/>
                </a:solidFill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MORE IN-STATE STUDENTS THAN OUR P</a:t>
            </a:r>
            <a:r>
              <a:rPr lang="en-US" sz="3600" b="1" dirty="0">
                <a:solidFill>
                  <a:srgbClr val="003366"/>
                </a:solidFill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EERS</a:t>
            </a:r>
            <a:br>
              <a:rPr lang="en-US" b="1" spc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spc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First-time Freshman Undergraduates</a:t>
            </a:r>
            <a:br>
              <a:rPr lang="en-US" sz="2400" b="1" spc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spc="0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% Residents</a:t>
            </a:r>
            <a:endParaRPr lang="en-US" b="1" dirty="0">
              <a:solidFill>
                <a:srgbClr val="0033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ontent Placeholder 6" descr="UIUC 75%&#10;Peer Average 68%&#10;">
            <a:extLst>
              <a:ext uri="{FF2B5EF4-FFF2-40B4-BE49-F238E27FC236}">
                <a16:creationId xmlns:a16="http://schemas.microsoft.com/office/drawing/2014/main" id="{9481C683-69D7-48F2-BBF0-2B12729E7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628637"/>
              </p:ext>
            </p:extLst>
          </p:nvPr>
        </p:nvGraphicFramePr>
        <p:xfrm>
          <a:off x="1029750" y="2248642"/>
          <a:ext cx="5849132" cy="194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ontent Placeholder 6" descr="UIC 91%&#10;Peer Average 78%">
            <a:extLst>
              <a:ext uri="{FF2B5EF4-FFF2-40B4-BE49-F238E27FC236}">
                <a16:creationId xmlns:a16="http://schemas.microsoft.com/office/drawing/2014/main" id="{A467BE8B-1E02-40E6-A522-3823A2A8DA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115275"/>
              </p:ext>
            </p:extLst>
          </p:nvPr>
        </p:nvGraphicFramePr>
        <p:xfrm>
          <a:off x="6393889" y="2305068"/>
          <a:ext cx="5214744" cy="1406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ontent Placeholder 6" descr="UIS 93%&#10;Peer Average 93%">
            <a:extLst>
              <a:ext uri="{FF2B5EF4-FFF2-40B4-BE49-F238E27FC236}">
                <a16:creationId xmlns:a16="http://schemas.microsoft.com/office/drawing/2014/main" id="{B94C8700-F93A-408B-8914-91AAB8C689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02188"/>
              </p:ext>
            </p:extLst>
          </p:nvPr>
        </p:nvGraphicFramePr>
        <p:xfrm>
          <a:off x="3742540" y="4140754"/>
          <a:ext cx="4706922" cy="194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 descr="Fall 2020 – most current peer data available&#10;&#10;">
            <a:extLst>
              <a:ext uri="{FF2B5EF4-FFF2-40B4-BE49-F238E27FC236}">
                <a16:creationId xmlns:a16="http://schemas.microsoft.com/office/drawing/2014/main" id="{54928021-D7EB-4776-B062-35D48C256B1A}"/>
              </a:ext>
            </a:extLst>
          </p:cNvPr>
          <p:cNvSpPr txBox="1"/>
          <p:nvPr/>
        </p:nvSpPr>
        <p:spPr>
          <a:xfrm>
            <a:off x="838200" y="5821078"/>
            <a:ext cx="31161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 2023 – most current peer data available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average excluding our universities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84E8C57-22B9-13F4-F2D1-928791DE3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02043" y="624023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D845CE6-403F-EA48-BE30-2515D483D730}" type="slidenum">
              <a:rPr lang="en-US" sz="1200" smtClean="0">
                <a:solidFill>
                  <a:srgbClr val="000000">
                    <a:tint val="75000"/>
                  </a:srgb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pPr>
                <a:defRPr/>
              </a:pPr>
              <a:t>8</a:t>
            </a:fld>
            <a:endParaRPr lang="en-US" sz="1200" dirty="0">
              <a:solidFill>
                <a:srgbClr val="000000">
                  <a:tint val="75000"/>
                </a:srgb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67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1593AF-E073-41F1-9B2B-26729F2F8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879" y="3497792"/>
            <a:ext cx="11897393" cy="461881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7CBED-17F1-ABFC-C922-F0A4E6BAD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2879" y="2501096"/>
            <a:ext cx="11897393" cy="461881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B5FD3D-118B-42A1-845E-1529569B4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6" b="12251"/>
          <a:stretch/>
        </p:blipFill>
        <p:spPr>
          <a:xfrm>
            <a:off x="0" y="3968818"/>
            <a:ext cx="12192000" cy="288918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6A29DB6-4280-4BE2-A19D-D35D40A66D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35700" y="303708"/>
            <a:ext cx="10515600" cy="15388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Oswald SemiBold" panose="00000700000000000000" pitchFamily="2" charset="0"/>
                <a:ea typeface="Verdana" panose="020B0604030504040204" pitchFamily="34" charset="0"/>
                <a:cs typeface="Arial" panose="020B0604020202020204" pitchFamily="34" charset="0"/>
              </a:rPr>
              <a:t>WE HELD TO MULTI-YEAR TUITION FREEZE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Oswald SemiBold" panose="00000700000000000000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In-state Undergraduate Tuition Increases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0D716E-F183-4C16-C6C4-6D5114E42DE9}"/>
              </a:ext>
            </a:extLst>
          </p:cNvPr>
          <p:cNvSpPr txBox="1"/>
          <p:nvPr/>
        </p:nvSpPr>
        <p:spPr>
          <a:xfrm>
            <a:off x="111728" y="2094522"/>
            <a:ext cx="1155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0.1%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0B3D93-5122-B718-20CF-888156204533}"/>
              </a:ext>
            </a:extLst>
          </p:cNvPr>
          <p:cNvSpPr txBox="1"/>
          <p:nvPr/>
        </p:nvSpPr>
        <p:spPr>
          <a:xfrm>
            <a:off x="1154940" y="2094522"/>
            <a:ext cx="1155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D08E4-BCF5-478A-AC40-007A95AA9628}"/>
              </a:ext>
            </a:extLst>
          </p:cNvPr>
          <p:cNvSpPr txBox="1"/>
          <p:nvPr/>
        </p:nvSpPr>
        <p:spPr>
          <a:xfrm>
            <a:off x="2293923" y="2094522"/>
            <a:ext cx="1140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1.6%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C49AB9-E0FC-4ADF-B26E-0B132BB28A2E}"/>
              </a:ext>
            </a:extLst>
          </p:cNvPr>
          <p:cNvSpPr txBox="1"/>
          <p:nvPr/>
        </p:nvSpPr>
        <p:spPr>
          <a:xfrm>
            <a:off x="3469978" y="2094522"/>
            <a:ext cx="1045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2.9%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8B2001-BA22-4FFA-AE09-B7201B27475C}"/>
              </a:ext>
            </a:extLst>
          </p:cNvPr>
          <p:cNvSpPr txBox="1"/>
          <p:nvPr/>
        </p:nvSpPr>
        <p:spPr>
          <a:xfrm>
            <a:off x="4536150" y="2094522"/>
            <a:ext cx="1111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C5622-2C55-47FC-9344-F4FF5AC7B726}"/>
              </a:ext>
            </a:extLst>
          </p:cNvPr>
          <p:cNvSpPr txBox="1"/>
          <p:nvPr/>
        </p:nvSpPr>
        <p:spPr>
          <a:xfrm>
            <a:off x="5420652" y="2094522"/>
            <a:ext cx="1387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0.6%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7963A8-0C02-438C-9254-C37544389164}"/>
              </a:ext>
            </a:extLst>
          </p:cNvPr>
          <p:cNvSpPr txBox="1"/>
          <p:nvPr/>
        </p:nvSpPr>
        <p:spPr>
          <a:xfrm>
            <a:off x="6623452" y="2094522"/>
            <a:ext cx="1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5.4%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CFDFF5-B910-C5F4-C0AA-8F999926E825}"/>
              </a:ext>
            </a:extLst>
          </p:cNvPr>
          <p:cNvSpPr txBox="1"/>
          <p:nvPr/>
        </p:nvSpPr>
        <p:spPr>
          <a:xfrm>
            <a:off x="7749289" y="2080462"/>
            <a:ext cx="1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9.1%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16D4E-08AD-42A7-94B0-D55CD2BF3987}"/>
              </a:ext>
            </a:extLst>
          </p:cNvPr>
          <p:cNvSpPr txBox="1"/>
          <p:nvPr/>
        </p:nvSpPr>
        <p:spPr>
          <a:xfrm>
            <a:off x="8909540" y="2094522"/>
            <a:ext cx="1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0D205-3FD8-2DE4-EBC0-394CF3DCCD8A}"/>
              </a:ext>
            </a:extLst>
          </p:cNvPr>
          <p:cNvSpPr txBox="1"/>
          <p:nvPr/>
        </p:nvSpPr>
        <p:spPr>
          <a:xfrm>
            <a:off x="9996639" y="2094522"/>
            <a:ext cx="1061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01E41B-E198-4F42-A90E-7304345BDDFF}"/>
              </a:ext>
            </a:extLst>
          </p:cNvPr>
          <p:cNvSpPr txBox="1"/>
          <p:nvPr/>
        </p:nvSpPr>
        <p:spPr>
          <a:xfrm>
            <a:off x="680370" y="4216929"/>
            <a:ext cx="10568711" cy="1159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*Fall 2022 UIS 1.5%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*Fall 2023 UIS 0%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*Fall 2025 UIS 2.0%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60217F-CC8C-6BAD-DB8E-5C345CDC3080}"/>
              </a:ext>
            </a:extLst>
          </p:cNvPr>
          <p:cNvSpPr txBox="1"/>
          <p:nvPr/>
        </p:nvSpPr>
        <p:spPr>
          <a:xfrm>
            <a:off x="10982195" y="2094522"/>
            <a:ext cx="1221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2025*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0CEC3-6797-61F1-6A85-C8709E15832B}"/>
              </a:ext>
            </a:extLst>
          </p:cNvPr>
          <p:cNvSpPr txBox="1"/>
          <p:nvPr/>
        </p:nvSpPr>
        <p:spPr>
          <a:xfrm>
            <a:off x="182879" y="3090652"/>
            <a:ext cx="1183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Annual Rate of Inflation</a:t>
            </a:r>
          </a:p>
          <a:p>
            <a:pPr algn="ctr"/>
            <a:endParaRPr lang="en-US" sz="2000" b="1" dirty="0">
              <a:solidFill>
                <a:srgbClr val="0033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206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master" id="{01FF48F1-DAA2-1C47-83E5-F8A7F616E984}" vid="{54D90AB1-BEFB-5548-BF31-77FFECAA9768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pa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A.9.16.17-jmc" id="{7A91A5C5-9FC9-2D4C-925B-6582476AC754}" vid="{1E2D3825-9618-0946-98AD-1183466A0C83}"/>
    </a:ext>
  </a:extLst>
</a:theme>
</file>

<file path=ppt/theme/theme3.xml><?xml version="1.0" encoding="utf-8"?>
<a:theme xmlns:a="http://schemas.openxmlformats.org/drawingml/2006/main" name="1_vpa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A.9.16.17-jmc" id="{7A91A5C5-9FC9-2D4C-925B-6582476AC754}" vid="{1E2D3825-9618-0946-98AD-1183466A0C83}"/>
    </a:ext>
  </a:extLst>
</a:theme>
</file>

<file path=ppt/theme/theme4.xml><?xml version="1.0" encoding="utf-8"?>
<a:theme xmlns:a="http://schemas.openxmlformats.org/drawingml/2006/main" name="2_vpa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A.9.16.17-jmc" id="{7A91A5C5-9FC9-2D4C-925B-6582476AC754}" vid="{1E2D3825-9618-0946-98AD-1183466A0C83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vpa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A.9.16.17-jmc" id="{7A91A5C5-9FC9-2D4C-925B-6582476AC754}" vid="{1E2D3825-9618-0946-98AD-1183466A0C8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92123EC52F347AECFE47C06AA1395" ma:contentTypeVersion="4" ma:contentTypeDescription="Create a new document." ma:contentTypeScope="" ma:versionID="1563506a3ff7b4eba2a83a56e316ee79">
  <xsd:schema xmlns:xsd="http://www.w3.org/2001/XMLSchema" xmlns:xs="http://www.w3.org/2001/XMLSchema" xmlns:p="http://schemas.microsoft.com/office/2006/metadata/properties" xmlns:ns3="ac32ce5c-4824-43f8-b9a7-681720286239" targetNamespace="http://schemas.microsoft.com/office/2006/metadata/properties" ma:root="true" ma:fieldsID="c702734b8947baae5a5b9e0ba91a83ab" ns3:_="">
    <xsd:import namespace="ac32ce5c-4824-43f8-b9a7-6817202862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32ce5c-4824-43f8-b9a7-681720286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850A73-3680-4F42-B332-98CE2D52CA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B1CFF9-0F23-4BF7-AEBF-375DE3971E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32ce5c-4824-43f8-b9a7-681720286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4955EB-C780-46C3-97F5-A575DB3AB86D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c32ce5c-4824-43f8-b9a7-681720286239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15488</TotalTime>
  <Words>1632</Words>
  <Application>Microsoft Office PowerPoint</Application>
  <PresentationFormat>Widescreen</PresentationFormat>
  <Paragraphs>486</Paragraphs>
  <Slides>34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Palatino Linotype</vt:lpstr>
      <vt:lpstr>Calibri</vt:lpstr>
      <vt:lpstr>Oswald SemiBold</vt:lpstr>
      <vt:lpstr>Lato Black</vt:lpstr>
      <vt:lpstr>Arial</vt:lpstr>
      <vt:lpstr>Cambria</vt:lpstr>
      <vt:lpstr>Calibri Light</vt:lpstr>
      <vt:lpstr>Aptos</vt:lpstr>
      <vt:lpstr>Georgia</vt:lpstr>
      <vt:lpstr>Tahoma</vt:lpstr>
      <vt:lpstr>Verdana</vt:lpstr>
      <vt:lpstr>Times New Roman</vt:lpstr>
      <vt:lpstr>Wingdings</vt:lpstr>
      <vt:lpstr>Office Theme</vt:lpstr>
      <vt:lpstr>vpaa_template</vt:lpstr>
      <vt:lpstr>1_vpaa_template</vt:lpstr>
      <vt:lpstr>2_vpaa_template</vt:lpstr>
      <vt:lpstr>1_Office Theme</vt:lpstr>
      <vt:lpstr>3_Office Theme</vt:lpstr>
      <vt:lpstr>2_Office Theme</vt:lpstr>
      <vt:lpstr>3_vpaa_template</vt:lpstr>
      <vt:lpstr>TUITION, FEES, AND ROOM/BOARD RATES ACADEMIC YEAR 2026-27</vt:lpstr>
      <vt:lpstr>COMMITMENT ACROSS U OF I SYSTEM</vt:lpstr>
      <vt:lpstr>COMMITMENT TO ILLINOIS STUDENTS </vt:lpstr>
      <vt:lpstr>COMMITMENT TO ILLINOIS STUDENTS</vt:lpstr>
      <vt:lpstr>COMMITMENT TO DIVERSITY</vt:lpstr>
      <vt:lpstr>UNIVERSITY OF ILLINOIS SYSTEM UNDERREPRESENTED STUDENTS</vt:lpstr>
      <vt:lpstr>OUR ENROLLMENTS HAVE GROWN</vt:lpstr>
      <vt:lpstr>MORE IN-STATE STUDENTS THAN OUR PEERS First-time Freshman Undergraduates % Residents</vt:lpstr>
      <vt:lpstr>WE HELD TO MULTI-YEAR TUITION FREEZE  In-state Undergraduate Tuition Increases</vt:lpstr>
      <vt:lpstr>MAINTAINING TUITION AFFORDABILITY  Annual Base Tuition</vt:lpstr>
      <vt:lpstr>UNDERGRADUATE FINANCIAL AID</vt:lpstr>
      <vt:lpstr>Maximum MAP and Pell Award vs. Base Tuition and Mandatory Fees</vt:lpstr>
      <vt:lpstr>FINANCIAL AID &amp; SCHOLARSHIPS LOWER COSTS FOR RESIDENTS</vt:lpstr>
      <vt:lpstr>AVERAGE STUDENT LOAN DEBT</vt:lpstr>
      <vt:lpstr>CURRENT TUITION COMPARED TO PEERS </vt:lpstr>
      <vt:lpstr>URBANA BIG TEN PUBLIC AND BOT PEER COMPARISONS AY25-26 Resident Undergraduate Tuition and Mandatory Fees </vt:lpstr>
      <vt:lpstr>CHICAGO BOT PEERS COMPARISON AY25-26 Resident Undergraduate Tuition and Mandatory Fees</vt:lpstr>
      <vt:lpstr>SPRINGFIELD BOT PEERS COMPARISON AY25-26 Resident Undergraduate Tuition and Mandatory Fees</vt:lpstr>
      <vt:lpstr>PROPOSED TUITION AY2026-27</vt:lpstr>
      <vt:lpstr>GOAL: Protect access, affordability,  academic quality and competitiveness  </vt:lpstr>
      <vt:lpstr>RECOMMENDED GENERAL UNDERGRADUATE TUITION AY2026-27 FOR ILLINOIS RESIDENTS</vt:lpstr>
      <vt:lpstr>RECOMMENDED AY2026-27 TUITION RATES: UNDERGRADUATE PROGRAM DIFFERENTIAL TUITION</vt:lpstr>
      <vt:lpstr>RECOMMENDED AY2026-27 TUITION RATES: NON-RESIDENT UNDERGRADUATE STUDENTS</vt:lpstr>
      <vt:lpstr>RECOMMENDED AY2026-27 TUITION RATES: GRADUATE PROGRAMS</vt:lpstr>
      <vt:lpstr>RECOMMENDED AY2026-27 TUITION RATES: PROFESSIONAL PROGRAMS</vt:lpstr>
      <vt:lpstr>RECOMMENDED AY2026-27 TUITION RATES: ONLINE PROGRAMS</vt:lpstr>
      <vt:lpstr>STUDENT FEES AND ROOM/BOARD RATES</vt:lpstr>
      <vt:lpstr>STUDENT FEES AND ASSESSMENTS</vt:lpstr>
      <vt:lpstr>PROCESS FOR SETTING STUDENT FEES</vt:lpstr>
      <vt:lpstr>RECOMMENDED STUDENT FEES: URBANA</vt:lpstr>
      <vt:lpstr>RECOMMENDED STUDENT FEES: CHICAGO</vt:lpstr>
      <vt:lpstr>RECOMMENDED STUDENT FEES: SPRINGFIELD</vt:lpstr>
      <vt:lpstr>RECOMMENDED ROOM AND BOARD RATES FOR  UNDERGRADUATE HOUSING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2018 Operations Budget Summary</dc:title>
  <dc:creator>McMahon, Julie W</dc:creator>
  <cp:lastModifiedBy>Todd, Marla Jo</cp:lastModifiedBy>
  <cp:revision>583</cp:revision>
  <cp:lastPrinted>2022-12-19T17:10:08Z</cp:lastPrinted>
  <dcterms:created xsi:type="dcterms:W3CDTF">2017-10-30T13:40:34Z</dcterms:created>
  <dcterms:modified xsi:type="dcterms:W3CDTF">2026-01-12T15:58:21Z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0x010100FA392123EC52F347AECFE47C06AA1395</vt:lpwstr>
  </property>
</Properties>
</file>