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719" r:id="rId2"/>
    <p:sldId id="714" r:id="rId3"/>
    <p:sldId id="715" r:id="rId4"/>
    <p:sldId id="712" r:id="rId5"/>
    <p:sldId id="599" r:id="rId6"/>
    <p:sldId id="684" r:id="rId7"/>
    <p:sldId id="697" r:id="rId8"/>
    <p:sldId id="704" r:id="rId9"/>
    <p:sldId id="716" r:id="rId10"/>
    <p:sldId id="709" r:id="rId11"/>
    <p:sldId id="710" r:id="rId12"/>
    <p:sldId id="717" r:id="rId13"/>
    <p:sldId id="718" r:id="rId14"/>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94B"/>
    <a:srgbClr val="003399"/>
    <a:srgbClr val="000099"/>
    <a:srgbClr val="FFCC99"/>
    <a:srgbClr val="FFFFFF"/>
    <a:srgbClr val="D2EEFA"/>
    <a:srgbClr val="FFFF99"/>
    <a:srgbClr val="FFFFCC"/>
    <a:srgbClr val="FF330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3" autoAdjust="0"/>
    <p:restoredTop sz="84683" autoAdjust="0"/>
  </p:normalViewPr>
  <p:slideViewPr>
    <p:cSldViewPr>
      <p:cViewPr varScale="1">
        <p:scale>
          <a:sx n="137" d="100"/>
          <a:sy n="137" d="100"/>
        </p:scale>
        <p:origin x="3486" y="132"/>
      </p:cViewPr>
      <p:guideLst>
        <p:guide orient="horz" pos="2160"/>
        <p:guide pos="3840"/>
      </p:guideLst>
    </p:cSldViewPr>
  </p:slideViewPr>
  <p:outlineViewPr>
    <p:cViewPr>
      <p:scale>
        <a:sx n="33" d="100"/>
        <a:sy n="33" d="100"/>
      </p:scale>
      <p:origin x="0" y="-6796"/>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4" d="100"/>
          <a:sy n="84" d="100"/>
        </p:scale>
        <p:origin x="303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mn-cs"/>
              </a:defRPr>
            </a:lvl1pPr>
          </a:lstStyle>
          <a:p>
            <a:pPr>
              <a:defRPr/>
            </a:pPr>
            <a:fld id="{EC9D4F4F-B248-4532-BA8A-09FEA6B4B1A6}" type="datetimeFigureOut">
              <a:rPr lang="en-US"/>
              <a:pPr>
                <a:defRPr/>
              </a:pPr>
              <a:t>1/2/2024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3116399-A5FD-4A93-A0D8-05FC626FDDE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C86FE9-900D-4F7D-B35B-6E102BA5EF05}" type="slidenum">
              <a:rPr lang="en-US" altLang="en-US" smtClean="0">
                <a:latin typeface="Arial" panose="020B0604020202020204" pitchFamily="34" charset="0"/>
              </a:rPr>
              <a:pPr>
                <a:spcBef>
                  <a:spcPct val="0"/>
                </a:spcBef>
              </a:pPr>
              <a:t>1</a:t>
            </a:fld>
            <a:endParaRPr lang="en-US" altLang="en-US" dirty="0">
              <a:latin typeface="Arial" panose="020B0604020202020204" pitchFamily="34" charset="0"/>
            </a:endParaRPr>
          </a:p>
        </p:txBody>
      </p:sp>
    </p:spTree>
    <p:extLst>
      <p:ext uri="{BB962C8B-B14F-4D97-AF65-F5344CB8AC3E}">
        <p14:creationId xmlns:p14="http://schemas.microsoft.com/office/powerpoint/2010/main" val="3368223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3116399-A5FD-4A93-A0D8-05FC626FDDEE}" type="slidenum">
              <a:rPr lang="en-US" altLang="en-US" smtClean="0"/>
              <a:pPr>
                <a:defRPr/>
              </a:pPr>
              <a:t>10</a:t>
            </a:fld>
            <a:endParaRPr lang="en-US" altLang="en-US" dirty="0"/>
          </a:p>
        </p:txBody>
      </p:sp>
    </p:spTree>
    <p:extLst>
      <p:ext uri="{BB962C8B-B14F-4D97-AF65-F5344CB8AC3E}">
        <p14:creationId xmlns:p14="http://schemas.microsoft.com/office/powerpoint/2010/main" val="2566048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3116399-A5FD-4A93-A0D8-05FC626FDDEE}" type="slidenum">
              <a:rPr lang="en-US" altLang="en-US" smtClean="0"/>
              <a:pPr>
                <a:defRPr/>
              </a:pPr>
              <a:t>11</a:t>
            </a:fld>
            <a:endParaRPr lang="en-US" altLang="en-US" dirty="0"/>
          </a:p>
        </p:txBody>
      </p:sp>
    </p:spTree>
    <p:extLst>
      <p:ext uri="{BB962C8B-B14F-4D97-AF65-F5344CB8AC3E}">
        <p14:creationId xmlns:p14="http://schemas.microsoft.com/office/powerpoint/2010/main" val="3670932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3116399-A5FD-4A93-A0D8-05FC626FDDEE}" type="slidenum">
              <a:rPr lang="en-US" altLang="en-US" smtClean="0"/>
              <a:pPr>
                <a:defRPr/>
              </a:pPr>
              <a:t>12</a:t>
            </a:fld>
            <a:endParaRPr lang="en-US" altLang="en-US" dirty="0"/>
          </a:p>
        </p:txBody>
      </p:sp>
    </p:spTree>
    <p:extLst>
      <p:ext uri="{BB962C8B-B14F-4D97-AF65-F5344CB8AC3E}">
        <p14:creationId xmlns:p14="http://schemas.microsoft.com/office/powerpoint/2010/main" val="319377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C86FE9-900D-4F7D-B35B-6E102BA5EF05}" type="slidenum">
              <a:rPr lang="en-US" altLang="en-US" smtClean="0">
                <a:latin typeface="Arial" panose="020B0604020202020204" pitchFamily="34" charset="0"/>
              </a:rPr>
              <a:pPr>
                <a:spcBef>
                  <a:spcPct val="0"/>
                </a:spcBef>
              </a:pPr>
              <a:t>13</a:t>
            </a:fld>
            <a:endParaRPr lang="en-US" altLang="en-US" dirty="0">
              <a:latin typeface="Arial" panose="020B0604020202020204" pitchFamily="34" charset="0"/>
            </a:endParaRPr>
          </a:p>
        </p:txBody>
      </p:sp>
    </p:spTree>
    <p:extLst>
      <p:ext uri="{BB962C8B-B14F-4D97-AF65-F5344CB8AC3E}">
        <p14:creationId xmlns:p14="http://schemas.microsoft.com/office/powerpoint/2010/main" val="3314969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C86FE9-900D-4F7D-B35B-6E102BA5EF05}" type="slidenum">
              <a:rPr lang="en-US" altLang="en-US" smtClean="0">
                <a:latin typeface="Arial" panose="020B0604020202020204" pitchFamily="34" charset="0"/>
              </a:rPr>
              <a:pPr>
                <a:spcBef>
                  <a:spcPct val="0"/>
                </a:spcBef>
              </a:pPr>
              <a:t>2</a:t>
            </a:fld>
            <a:endParaRPr lang="en-US" altLang="en-US" dirty="0">
              <a:latin typeface="Arial" panose="020B0604020202020204" pitchFamily="34" charset="0"/>
            </a:endParaRPr>
          </a:p>
        </p:txBody>
      </p:sp>
    </p:spTree>
    <p:extLst>
      <p:ext uri="{BB962C8B-B14F-4D97-AF65-F5344CB8AC3E}">
        <p14:creationId xmlns:p14="http://schemas.microsoft.com/office/powerpoint/2010/main" val="3468443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17" name="Shape 5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lgn="l"/>
            <a:endParaRPr lang="en-US" b="1" i="0" dirty="0">
              <a:solidFill>
                <a:srgbClr val="222222"/>
              </a:solidFill>
              <a:effectLst/>
              <a:latin typeface="Arial" panose="020B0604020202020204" pitchFamily="34" charset="0"/>
            </a:endParaRPr>
          </a:p>
        </p:txBody>
      </p:sp>
      <p:sp>
        <p:nvSpPr>
          <p:cNvPr id="518" name="Shape 51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6000" b="0" i="0" u="none" strike="noStrike" cap="none" baseline="0">
                <a:solidFill>
                  <a:srgbClr val="000000"/>
                </a:solidFill>
                <a:latin typeface="Times New Roman"/>
                <a:ea typeface="Times New Roman"/>
                <a:cs typeface="Times New Roman"/>
                <a:sym typeface="Times New Roman"/>
              </a:rPr>
              <a:t>3</a:t>
            </a:fld>
            <a:endParaRPr lang="en-US" sz="6000" b="0" i="0" u="none" strike="noStrike" cap="none" baseline="0" dirty="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16020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C86FE9-900D-4F7D-B35B-6E102BA5EF05}" type="slidenum">
              <a:rPr lang="en-US" altLang="en-US" smtClean="0">
                <a:latin typeface="Arial" panose="020B0604020202020204" pitchFamily="34" charset="0"/>
              </a:rPr>
              <a:pPr>
                <a:spcBef>
                  <a:spcPct val="0"/>
                </a:spcBef>
              </a:pPr>
              <a:t>4</a:t>
            </a:fld>
            <a:endParaRPr lang="en-US" altLang="en-US" dirty="0">
              <a:latin typeface="Arial" panose="020B0604020202020204" pitchFamily="34" charset="0"/>
            </a:endParaRPr>
          </a:p>
        </p:txBody>
      </p:sp>
    </p:spTree>
    <p:extLst>
      <p:ext uri="{BB962C8B-B14F-4D97-AF65-F5344CB8AC3E}">
        <p14:creationId xmlns:p14="http://schemas.microsoft.com/office/powerpoint/2010/main" val="1858629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eaLnBrk="1" hangingPunct="1">
              <a:spcBef>
                <a:spcPct val="0"/>
              </a:spcBef>
            </a:pPr>
            <a:endParaRPr lang="en-US" altLang="en-US" b="1"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A61D0D-6BE2-48B5-BCDD-5ADBAC09C4DB}" type="slidenum">
              <a:rPr lang="en-US" altLang="en-US" smtClean="0">
                <a:latin typeface="Times New Roman" panose="02020603050405020304" pitchFamily="18" charset="0"/>
              </a:rPr>
              <a:pPr>
                <a:spcBef>
                  <a:spcPct val="0"/>
                </a:spcBef>
              </a:pPr>
              <a:t>5</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753692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66A66B-E570-49EB-A9BD-C383639052D9}" type="slidenum">
              <a:rPr lang="en-US" altLang="en-US" smtClean="0">
                <a:latin typeface="Times New Roman" panose="02020603050405020304" pitchFamily="18" charset="0"/>
              </a:rPr>
              <a:pPr>
                <a:spcBef>
                  <a:spcPct val="0"/>
                </a:spcBef>
              </a:pPr>
              <a:t>6</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02115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66A66B-E570-49EB-A9BD-C383639052D9}" type="slidenum">
              <a:rPr lang="en-US" altLang="en-US" smtClean="0">
                <a:latin typeface="Times New Roman" panose="02020603050405020304" pitchFamily="18" charset="0"/>
              </a:rPr>
              <a:pPr>
                <a:spcBef>
                  <a:spcPct val="0"/>
                </a:spcBef>
              </a:pPr>
              <a:t>7</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022778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a:defRPr/>
            </a:pPr>
            <a:fld id="{43116399-A5FD-4A93-A0D8-05FC626FDDEE}" type="slidenum">
              <a:rPr lang="en-US" altLang="en-US" smtClean="0"/>
              <a:pPr>
                <a:defRPr/>
              </a:pPr>
              <a:t>8</a:t>
            </a:fld>
            <a:endParaRPr lang="en-US" altLang="en-US" dirty="0"/>
          </a:p>
        </p:txBody>
      </p:sp>
    </p:spTree>
    <p:extLst>
      <p:ext uri="{BB962C8B-B14F-4D97-AF65-F5344CB8AC3E}">
        <p14:creationId xmlns:p14="http://schemas.microsoft.com/office/powerpoint/2010/main" val="159489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pPr>
              <a:defRPr/>
            </a:pPr>
            <a:fld id="{43116399-A5FD-4A93-A0D8-05FC626FDDEE}" type="slidenum">
              <a:rPr lang="en-US" altLang="en-US" smtClean="0"/>
              <a:pPr>
                <a:defRPr/>
              </a:pPr>
              <a:t>9</a:t>
            </a:fld>
            <a:endParaRPr lang="en-US" altLang="en-US" dirty="0"/>
          </a:p>
        </p:txBody>
      </p:sp>
    </p:spTree>
    <p:extLst>
      <p:ext uri="{BB962C8B-B14F-4D97-AF65-F5344CB8AC3E}">
        <p14:creationId xmlns:p14="http://schemas.microsoft.com/office/powerpoint/2010/main" val="2951189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D110CE8-5A2D-42E9-A043-3A9B10128160}" type="slidenum">
              <a:rPr lang="en-US" altLang="en-US"/>
              <a:pPr>
                <a:defRPr/>
              </a:pPr>
              <a:t>‹#›</a:t>
            </a:fld>
            <a:endParaRPr lang="en-US" altLang="en-US" dirty="0"/>
          </a:p>
        </p:txBody>
      </p:sp>
    </p:spTree>
    <p:extLst>
      <p:ext uri="{BB962C8B-B14F-4D97-AF65-F5344CB8AC3E}">
        <p14:creationId xmlns:p14="http://schemas.microsoft.com/office/powerpoint/2010/main" val="2548954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B6A68FA-B5A5-45FB-B025-B118D126C7C4}" type="slidenum">
              <a:rPr lang="en-US" altLang="en-US"/>
              <a:pPr>
                <a:defRPr/>
              </a:pPr>
              <a:t>‹#›</a:t>
            </a:fld>
            <a:endParaRPr lang="en-US" altLang="en-US" dirty="0"/>
          </a:p>
        </p:txBody>
      </p:sp>
    </p:spTree>
    <p:extLst>
      <p:ext uri="{BB962C8B-B14F-4D97-AF65-F5344CB8AC3E}">
        <p14:creationId xmlns:p14="http://schemas.microsoft.com/office/powerpoint/2010/main" val="2869595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9D25B2F-866A-43AA-83EB-46E51A9BEF50}" type="slidenum">
              <a:rPr lang="en-US" altLang="en-US"/>
              <a:pPr>
                <a:defRPr/>
              </a:pPr>
              <a:t>‹#›</a:t>
            </a:fld>
            <a:endParaRPr lang="en-US" altLang="en-US" dirty="0"/>
          </a:p>
        </p:txBody>
      </p:sp>
    </p:spTree>
    <p:extLst>
      <p:ext uri="{BB962C8B-B14F-4D97-AF65-F5344CB8AC3E}">
        <p14:creationId xmlns:p14="http://schemas.microsoft.com/office/powerpoint/2010/main" val="2913615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6021331-91E3-4AED-938C-6B34B738AAE9}" type="slidenum">
              <a:rPr lang="en-US" altLang="en-US"/>
              <a:pPr>
                <a:defRPr/>
              </a:pPr>
              <a:t>‹#›</a:t>
            </a:fld>
            <a:endParaRPr lang="en-US" altLang="en-US" dirty="0"/>
          </a:p>
        </p:txBody>
      </p:sp>
    </p:spTree>
    <p:extLst>
      <p:ext uri="{BB962C8B-B14F-4D97-AF65-F5344CB8AC3E}">
        <p14:creationId xmlns:p14="http://schemas.microsoft.com/office/powerpoint/2010/main" val="4226954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CEFBFC9-D579-4294-AC0F-B5FD9D87E86F}" type="slidenum">
              <a:rPr lang="en-US" altLang="en-US"/>
              <a:pPr>
                <a:defRPr/>
              </a:pPr>
              <a:t>‹#›</a:t>
            </a:fld>
            <a:endParaRPr lang="en-US" altLang="en-US" dirty="0"/>
          </a:p>
        </p:txBody>
      </p:sp>
    </p:spTree>
    <p:extLst>
      <p:ext uri="{BB962C8B-B14F-4D97-AF65-F5344CB8AC3E}">
        <p14:creationId xmlns:p14="http://schemas.microsoft.com/office/powerpoint/2010/main" val="174521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B4904ED-4909-41F6-8709-3D7DDC7AAF73}" type="slidenum">
              <a:rPr lang="en-US" altLang="en-US"/>
              <a:pPr>
                <a:defRPr/>
              </a:pPr>
              <a:t>‹#›</a:t>
            </a:fld>
            <a:endParaRPr lang="en-US" altLang="en-US" dirty="0"/>
          </a:p>
        </p:txBody>
      </p:sp>
    </p:spTree>
    <p:extLst>
      <p:ext uri="{BB962C8B-B14F-4D97-AF65-F5344CB8AC3E}">
        <p14:creationId xmlns:p14="http://schemas.microsoft.com/office/powerpoint/2010/main" val="636784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F468335-CA43-4455-AC6B-CDA440DA611E}" type="slidenum">
              <a:rPr lang="en-US" altLang="en-US"/>
              <a:pPr>
                <a:defRPr/>
              </a:pPr>
              <a:t>‹#›</a:t>
            </a:fld>
            <a:endParaRPr lang="en-US" altLang="en-US" dirty="0"/>
          </a:p>
        </p:txBody>
      </p:sp>
    </p:spTree>
    <p:extLst>
      <p:ext uri="{BB962C8B-B14F-4D97-AF65-F5344CB8AC3E}">
        <p14:creationId xmlns:p14="http://schemas.microsoft.com/office/powerpoint/2010/main" val="1237864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7369BCC-4DCE-4F5C-B969-EC6FD7B123E9}" type="slidenum">
              <a:rPr lang="en-US" altLang="en-US"/>
              <a:pPr>
                <a:defRPr/>
              </a:pPr>
              <a:t>‹#›</a:t>
            </a:fld>
            <a:endParaRPr lang="en-US" altLang="en-US" dirty="0"/>
          </a:p>
        </p:txBody>
      </p:sp>
    </p:spTree>
    <p:extLst>
      <p:ext uri="{BB962C8B-B14F-4D97-AF65-F5344CB8AC3E}">
        <p14:creationId xmlns:p14="http://schemas.microsoft.com/office/powerpoint/2010/main" val="2041325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40B13F82-350E-4DB8-868F-538A7B7F33EA}" type="slidenum">
              <a:rPr lang="en-US" altLang="en-US"/>
              <a:pPr>
                <a:defRPr/>
              </a:pPr>
              <a:t>‹#›</a:t>
            </a:fld>
            <a:endParaRPr lang="en-US" altLang="en-US" dirty="0"/>
          </a:p>
        </p:txBody>
      </p:sp>
    </p:spTree>
    <p:extLst>
      <p:ext uri="{BB962C8B-B14F-4D97-AF65-F5344CB8AC3E}">
        <p14:creationId xmlns:p14="http://schemas.microsoft.com/office/powerpoint/2010/main" val="43405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D9A809E-3430-4552-B42B-2776721C82AE}" type="slidenum">
              <a:rPr lang="en-US" altLang="en-US"/>
              <a:pPr>
                <a:defRPr/>
              </a:pPr>
              <a:t>‹#›</a:t>
            </a:fld>
            <a:endParaRPr lang="en-US" altLang="en-US" dirty="0"/>
          </a:p>
        </p:txBody>
      </p:sp>
    </p:spTree>
    <p:extLst>
      <p:ext uri="{BB962C8B-B14F-4D97-AF65-F5344CB8AC3E}">
        <p14:creationId xmlns:p14="http://schemas.microsoft.com/office/powerpoint/2010/main" val="2902940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37D052E-48D1-4A78-98F6-7211B2CB38D1}" type="slidenum">
              <a:rPr lang="en-US" altLang="en-US"/>
              <a:pPr>
                <a:defRPr/>
              </a:pPr>
              <a:t>‹#›</a:t>
            </a:fld>
            <a:endParaRPr lang="en-US" altLang="en-US" dirty="0"/>
          </a:p>
        </p:txBody>
      </p:sp>
    </p:spTree>
    <p:extLst>
      <p:ext uri="{BB962C8B-B14F-4D97-AF65-F5344CB8AC3E}">
        <p14:creationId xmlns:p14="http://schemas.microsoft.com/office/powerpoint/2010/main" val="320946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3A1C4AF-A91D-449A-97DC-3F73A6B30FE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294B"/>
        </a:solidFill>
        <a:effectLst/>
      </p:bgPr>
    </p:bg>
    <p:spTree>
      <p:nvGrpSpPr>
        <p:cNvPr id="1" name=""/>
        <p:cNvGrpSpPr/>
        <p:nvPr/>
      </p:nvGrpSpPr>
      <p:grpSpPr>
        <a:xfrm>
          <a:off x="0" y="0"/>
          <a:ext cx="0" cy="0"/>
          <a:chOff x="0" y="0"/>
          <a:chExt cx="0" cy="0"/>
        </a:xfrm>
      </p:grpSpPr>
      <p:sp>
        <p:nvSpPr>
          <p:cNvPr id="2" name="Shape 514">
            <a:extLst>
              <a:ext uri="{FF2B5EF4-FFF2-40B4-BE49-F238E27FC236}">
                <a16:creationId xmlns:a16="http://schemas.microsoft.com/office/drawing/2014/main" id="{5425E218-0F8D-DF4A-B367-B1C4F1655A71}"/>
              </a:ext>
            </a:extLst>
          </p:cNvPr>
          <p:cNvSpPr txBox="1">
            <a:spLocks noGrp="1"/>
          </p:cNvSpPr>
          <p:nvPr>
            <p:ph type="title" idx="4294967295"/>
          </p:nvPr>
        </p:nvSpPr>
        <p:spPr>
          <a:xfrm>
            <a:off x="1524000" y="1143000"/>
            <a:ext cx="9144000" cy="5486400"/>
          </a:xfrm>
          <a:prstGeom prst="rect">
            <a:avLst/>
          </a:prstGeom>
          <a:noFill/>
          <a:ln>
            <a:noFill/>
            <a:prstDash/>
          </a:ln>
          <a:effectLst/>
        </p:spPr>
        <p:txBody>
          <a:bodyPr rot="0" spcFirstLastPara="0"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ts val="0"/>
              </a:spcAft>
              <a:buClr>
                <a:srgbClr val="FFFF99"/>
              </a:buClr>
              <a:buSzPct val="25000"/>
              <a:buFontTx/>
              <a:buNone/>
              <a:tabLst/>
              <a:defRPr/>
            </a:pPr>
            <a:r>
              <a:rPr kumimoji="0" lang="en-US" sz="6000" b="1" i="1" u="none" strike="noStrike" kern="1200" cap="none" spc="0" normalizeH="0" baseline="0" noProof="0" dirty="0">
                <a:ln>
                  <a:noFill/>
                </a:ln>
                <a:solidFill>
                  <a:schemeClr val="bg1"/>
                </a:solidFill>
                <a:effectLst/>
                <a:uLnTx/>
                <a:uFillTx/>
                <a:latin typeface="Georgia" panose="02040502050405020303" pitchFamily="18" charset="0"/>
                <a:ea typeface="Times New Roman"/>
                <a:cs typeface="Times New Roman"/>
                <a:sym typeface="Times New Roman"/>
              </a:rPr>
              <a:t>Academic Freedom:</a:t>
            </a:r>
          </a:p>
          <a:p>
            <a:pPr marL="0" marR="0" lvl="0" indent="0" algn="ctr" defTabSz="914400" rtl="0" eaLnBrk="0" fontAlgn="base" latinLnBrk="0" hangingPunct="0">
              <a:lnSpc>
                <a:spcPct val="100000"/>
              </a:lnSpc>
              <a:spcBef>
                <a:spcPts val="0"/>
              </a:spcBef>
              <a:spcAft>
                <a:spcPts val="1800"/>
              </a:spcAft>
              <a:buClr>
                <a:srgbClr val="FFFF99"/>
              </a:buClr>
              <a:buSzPct val="25000"/>
              <a:buFontTx/>
              <a:buNone/>
              <a:tabLst/>
              <a:defRPr/>
            </a:pPr>
            <a:r>
              <a:rPr kumimoji="0" lang="en-US" sz="6000" b="1" i="1" u="none" strike="noStrike" kern="1200" cap="none" spc="0" normalizeH="0" baseline="0" noProof="0" dirty="0">
                <a:ln>
                  <a:noFill/>
                </a:ln>
                <a:solidFill>
                  <a:schemeClr val="bg1"/>
                </a:solidFill>
                <a:effectLst/>
                <a:uLnTx/>
                <a:uFillTx/>
                <a:latin typeface="Georgia" panose="02040502050405020303" pitchFamily="18" charset="0"/>
                <a:ea typeface="Times New Roman"/>
                <a:cs typeface="Times New Roman"/>
                <a:sym typeface="Times New Roman"/>
              </a:rPr>
              <a:t>A Brief History</a:t>
            </a:r>
          </a:p>
          <a:p>
            <a:pPr marL="0" marR="0" lvl="0" indent="0" algn="ctr" defTabSz="914400" rtl="0" eaLnBrk="0" fontAlgn="base" latinLnBrk="0" hangingPunct="0">
              <a:lnSpc>
                <a:spcPct val="100000"/>
              </a:lnSpc>
              <a:spcBef>
                <a:spcPts val="0"/>
              </a:spcBef>
              <a:spcAft>
                <a:spcPts val="0"/>
              </a:spcAft>
              <a:buClr>
                <a:srgbClr val="FFFF99"/>
              </a:buClr>
              <a:buSzPct val="25000"/>
              <a:buFontTx/>
              <a:buNone/>
              <a:tabLst/>
              <a:defRPr/>
            </a:pPr>
            <a:endParaRPr kumimoji="0" lang="en-US" sz="1200" b="1" i="0" u="none" strike="noStrike" kern="1200" cap="none" spc="0" normalizeH="0" baseline="0" noProof="0" dirty="0">
              <a:ln>
                <a:noFill/>
              </a:ln>
              <a:solidFill>
                <a:schemeClr val="bg1"/>
              </a:solidFill>
              <a:effectLst/>
              <a:uLnTx/>
              <a:uFillTx/>
              <a:latin typeface="Georgia" panose="02040502050405020303" pitchFamily="18" charset="0"/>
              <a:ea typeface="Times New Roman"/>
              <a:cs typeface="Times New Roman"/>
              <a:sym typeface="Times New Roman"/>
            </a:endParaRPr>
          </a:p>
          <a:p>
            <a:pPr marL="0" marR="0" lvl="0" indent="0" algn="ctr" defTabSz="914400" rtl="0" eaLnBrk="0" fontAlgn="base" latinLnBrk="0" hangingPunct="0">
              <a:lnSpc>
                <a:spcPct val="100000"/>
              </a:lnSpc>
              <a:spcBef>
                <a:spcPts val="0"/>
              </a:spcBef>
              <a:spcAft>
                <a:spcPts val="0"/>
              </a:spcAft>
              <a:buClr>
                <a:srgbClr val="FFFF99"/>
              </a:buClr>
              <a:buSzPct val="25000"/>
              <a:buFontTx/>
              <a:buNone/>
              <a:tabLst/>
              <a:defRPr/>
            </a:pPr>
            <a:r>
              <a:rPr kumimoji="0" lang="en-US" sz="2400" b="0" i="0" u="none" strike="noStrike" kern="1200" cap="none" spc="0" normalizeH="0" baseline="0" noProof="0" dirty="0">
                <a:ln>
                  <a:noFill/>
                </a:ln>
                <a:solidFill>
                  <a:schemeClr val="bg1"/>
                </a:solidFill>
                <a:effectLst/>
                <a:uLnTx/>
                <a:uFillTx/>
                <a:latin typeface="Georgia" panose="02040502050405020303" pitchFamily="18" charset="0"/>
                <a:ea typeface="Times New Roman"/>
                <a:cs typeface="Times New Roman"/>
                <a:sym typeface="Times New Roman"/>
              </a:rPr>
              <a:t>prepared for the </a:t>
            </a:r>
          </a:p>
          <a:p>
            <a:pPr marL="0" marR="0" lvl="0" indent="0" algn="ctr" defTabSz="914400" rtl="0" eaLnBrk="0" fontAlgn="base" latinLnBrk="0" hangingPunct="0">
              <a:lnSpc>
                <a:spcPct val="100000"/>
              </a:lnSpc>
              <a:spcBef>
                <a:spcPts val="0"/>
              </a:spcBef>
              <a:spcAft>
                <a:spcPts val="1200"/>
              </a:spcAft>
              <a:buClr>
                <a:srgbClr val="FFFF99"/>
              </a:buClr>
              <a:buSzPct val="25000"/>
              <a:buFontTx/>
              <a:buNone/>
              <a:tabLst/>
              <a:defRPr/>
            </a:pPr>
            <a:r>
              <a:rPr kumimoji="0" lang="en-US" sz="4400" b="0" i="0" u="none" strike="noStrike" kern="1200" cap="none" spc="0" normalizeH="0" baseline="0" noProof="0" dirty="0">
                <a:ln>
                  <a:noFill/>
                </a:ln>
                <a:solidFill>
                  <a:schemeClr val="bg1"/>
                </a:solidFill>
                <a:effectLst/>
                <a:uLnTx/>
                <a:uFillTx/>
                <a:latin typeface="Georgia" panose="02040502050405020303" pitchFamily="18" charset="0"/>
                <a:ea typeface="Times New Roman"/>
                <a:cs typeface="Times New Roman"/>
                <a:sym typeface="Times New Roman"/>
              </a:rPr>
              <a:t>Board of Trustees</a:t>
            </a:r>
          </a:p>
          <a:p>
            <a:pPr marL="0" marR="0" lvl="0" indent="0" algn="ctr" defTabSz="914400" rtl="0" eaLnBrk="0" fontAlgn="base" latinLnBrk="0" hangingPunct="0">
              <a:lnSpc>
                <a:spcPct val="100000"/>
              </a:lnSpc>
              <a:spcBef>
                <a:spcPts val="1200"/>
              </a:spcBef>
              <a:spcAft>
                <a:spcPts val="0"/>
              </a:spcAft>
              <a:buClr>
                <a:srgbClr val="FFFF99"/>
              </a:buClr>
              <a:buSzPct val="25000"/>
              <a:buFontTx/>
              <a:buNone/>
              <a:tabLst/>
              <a:defRPr/>
            </a:pPr>
            <a:r>
              <a:rPr kumimoji="0" lang="en-US" sz="2000" b="0" i="1" u="none" strike="noStrike" kern="1200" cap="none" spc="0" normalizeH="0" baseline="0" noProof="0" dirty="0">
                <a:ln>
                  <a:noFill/>
                </a:ln>
                <a:solidFill>
                  <a:schemeClr val="bg1"/>
                </a:solidFill>
                <a:effectLst/>
                <a:uLnTx/>
                <a:uFillTx/>
                <a:latin typeface="Georgia" panose="02040502050405020303" pitchFamily="18" charset="0"/>
                <a:ea typeface="Times New Roman"/>
                <a:cs typeface="Times New Roman"/>
                <a:sym typeface="Times New Roman"/>
              </a:rPr>
              <a:t>presented by: </a:t>
            </a:r>
            <a:r>
              <a:rPr kumimoji="0" lang="en-US" sz="2000" b="0" i="0" u="none" strike="noStrike" kern="1200" cap="none" spc="0" normalizeH="0" baseline="0" noProof="0" dirty="0">
                <a:ln>
                  <a:noFill/>
                </a:ln>
                <a:solidFill>
                  <a:schemeClr val="bg1"/>
                </a:solidFill>
                <a:effectLst/>
                <a:uLnTx/>
                <a:uFillTx/>
                <a:latin typeface="Georgia" panose="02040502050405020303" pitchFamily="18" charset="0"/>
                <a:ea typeface="Times New Roman"/>
                <a:cs typeface="Times New Roman"/>
                <a:sym typeface="Times New Roman"/>
              </a:rPr>
              <a:t>Carol Symes, Department of History, UIUC</a:t>
            </a:r>
            <a:br>
              <a:rPr kumimoji="0" lang="en-US" sz="2000" b="0" i="0" u="none" strike="noStrike" kern="1200" cap="none" spc="0" normalizeH="0" baseline="0" noProof="0" dirty="0">
                <a:ln>
                  <a:noFill/>
                </a:ln>
                <a:solidFill>
                  <a:schemeClr val="bg1"/>
                </a:solidFill>
                <a:effectLst/>
                <a:uLnTx/>
                <a:uFillTx/>
                <a:latin typeface="Georgia" panose="02040502050405020303" pitchFamily="18" charset="0"/>
                <a:ea typeface="Times New Roman"/>
                <a:cs typeface="Times New Roman"/>
                <a:sym typeface="Times New Roman"/>
              </a:rPr>
            </a:br>
            <a:r>
              <a:rPr kumimoji="0" lang="en-US" sz="2000" b="0" i="0" u="none" strike="noStrike" kern="1200" cap="none" spc="0" normalizeH="0" baseline="0" noProof="0" dirty="0">
                <a:ln>
                  <a:noFill/>
                </a:ln>
                <a:solidFill>
                  <a:schemeClr val="bg1"/>
                </a:solidFill>
                <a:effectLst/>
                <a:uLnTx/>
                <a:uFillTx/>
                <a:latin typeface="Georgia" panose="02040502050405020303" pitchFamily="18" charset="0"/>
                <a:ea typeface="Times New Roman"/>
                <a:cs typeface="Times New Roman"/>
                <a:sym typeface="Times New Roman"/>
              </a:rPr>
              <a:t>University Senates Conference</a:t>
            </a:r>
            <a:br>
              <a:rPr kumimoji="0" lang="en-US" sz="2000" b="0" i="0" u="none" strike="noStrike" kern="1200" cap="none" spc="0" normalizeH="0" baseline="0" noProof="0" dirty="0">
                <a:ln>
                  <a:noFill/>
                </a:ln>
                <a:solidFill>
                  <a:schemeClr val="bg1"/>
                </a:solidFill>
                <a:effectLst/>
                <a:uLnTx/>
                <a:uFillTx/>
                <a:latin typeface="Georgia" panose="02040502050405020303" pitchFamily="18" charset="0"/>
                <a:ea typeface="Times New Roman"/>
                <a:cs typeface="Times New Roman"/>
                <a:sym typeface="Times New Roman"/>
              </a:rPr>
            </a:br>
            <a:r>
              <a:rPr kumimoji="0" lang="en-US" sz="2000" b="0" i="0" u="none" strike="noStrike" kern="1200" cap="none" spc="0" normalizeH="0" baseline="0" noProof="0" dirty="0">
                <a:ln>
                  <a:noFill/>
                </a:ln>
                <a:solidFill>
                  <a:schemeClr val="bg1"/>
                </a:solidFill>
                <a:effectLst/>
                <a:uLnTx/>
                <a:uFillTx/>
                <a:latin typeface="Georgia" panose="02040502050405020303" pitchFamily="18" charset="0"/>
                <a:ea typeface="Times New Roman"/>
                <a:cs typeface="Times New Roman"/>
                <a:sym typeface="Times New Roman"/>
              </a:rPr>
              <a:t>January 18, 2024</a:t>
            </a:r>
          </a:p>
        </p:txBody>
      </p:sp>
      <p:pic>
        <p:nvPicPr>
          <p:cNvPr id="4" name="Picture 3">
            <a:extLst>
              <a:ext uri="{FF2B5EF4-FFF2-40B4-BE49-F238E27FC236}">
                <a16:creationId xmlns:a16="http://schemas.microsoft.com/office/drawing/2014/main" id="{68880266-850E-3FD1-AD12-D7AF577137D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6172200"/>
            <a:ext cx="4267200" cy="311150"/>
          </a:xfrm>
          <a:prstGeom prst="rect">
            <a:avLst/>
          </a:prstGeom>
        </p:spPr>
      </p:pic>
    </p:spTree>
    <p:extLst>
      <p:ext uri="{BB962C8B-B14F-4D97-AF65-F5344CB8AC3E}">
        <p14:creationId xmlns:p14="http://schemas.microsoft.com/office/powerpoint/2010/main" val="81354381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3294B"/>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7005F9-10CF-61EE-6816-925D9D77BD1E}"/>
              </a:ext>
            </a:extLst>
          </p:cNvPr>
          <p:cNvSpPr txBox="1">
            <a:spLocks noGrp="1" noChangeArrowheads="1"/>
          </p:cNvSpPr>
          <p:nvPr>
            <p:ph type="title" idx="4294967295"/>
          </p:nvPr>
        </p:nvSpPr>
        <p:spPr bwMode="auto">
          <a:xfrm>
            <a:off x="990600" y="4572000"/>
            <a:ext cx="3618298" cy="95410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Arial" panose="020B0604020202020204" pitchFamily="34" charset="0"/>
              </a:rPr>
              <a:t>Nicolaus Copernicus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Arial" panose="020B0604020202020204" pitchFamily="34" charset="0"/>
              </a:rPr>
              <a:t>(1473-1553)</a:t>
            </a:r>
          </a:p>
        </p:txBody>
      </p:sp>
      <p:sp>
        <p:nvSpPr>
          <p:cNvPr id="4" name="TextBox 3">
            <a:extLst>
              <a:ext uri="{FF2B5EF4-FFF2-40B4-BE49-F238E27FC236}">
                <a16:creationId xmlns:a16="http://schemas.microsoft.com/office/drawing/2014/main" id="{AB27A75F-565C-75F6-7C60-EB3C0C8803E0}"/>
              </a:ext>
            </a:extLst>
          </p:cNvPr>
          <p:cNvSpPr txBox="1">
            <a:spLocks noChangeArrowheads="1"/>
          </p:cNvSpPr>
          <p:nvPr/>
        </p:nvSpPr>
        <p:spPr bwMode="auto">
          <a:xfrm>
            <a:off x="5598834" y="4074856"/>
            <a:ext cx="4493538" cy="2431435"/>
          </a:xfrm>
          <a:prstGeom prst="rect">
            <a:avLst/>
          </a:prstGeom>
          <a:noFill/>
          <a:ln>
            <a:noFill/>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dirty="0">
                <a:solidFill>
                  <a:schemeClr val="bg1"/>
                </a:solidFill>
                <a:latin typeface="Georgia" panose="02040502050405020303" pitchFamily="18" charset="0"/>
              </a:rPr>
              <a:t>Collegium Maius</a:t>
            </a:r>
          </a:p>
          <a:p>
            <a:pPr algn="ctr" eaLnBrk="1" hangingPunct="1">
              <a:spcBef>
                <a:spcPct val="0"/>
              </a:spcBef>
              <a:buFontTx/>
              <a:buNone/>
            </a:pPr>
            <a:r>
              <a:rPr lang="en-US" altLang="en-US" dirty="0">
                <a:solidFill>
                  <a:schemeClr val="bg1"/>
                </a:solidFill>
                <a:latin typeface="Georgia" panose="02040502050405020303" pitchFamily="18" charset="0"/>
              </a:rPr>
              <a:t>of the</a:t>
            </a:r>
          </a:p>
          <a:p>
            <a:pPr algn="ctr" eaLnBrk="1" hangingPunct="1">
              <a:spcBef>
                <a:spcPct val="0"/>
              </a:spcBef>
              <a:buFontTx/>
              <a:buNone/>
            </a:pPr>
            <a:r>
              <a:rPr lang="en-US" altLang="en-US" dirty="0">
                <a:solidFill>
                  <a:schemeClr val="bg1"/>
                </a:solidFill>
                <a:latin typeface="Georgia" panose="02040502050405020303" pitchFamily="18" charset="0"/>
              </a:rPr>
              <a:t>Jagiellonian University,</a:t>
            </a:r>
          </a:p>
          <a:p>
            <a:pPr algn="ctr" eaLnBrk="1" hangingPunct="1">
              <a:spcBef>
                <a:spcPct val="0"/>
              </a:spcBef>
              <a:buFontTx/>
              <a:buNone/>
            </a:pPr>
            <a:r>
              <a:rPr lang="en-US" altLang="en-US" dirty="0">
                <a:solidFill>
                  <a:schemeClr val="bg1"/>
                </a:solidFill>
                <a:latin typeface="Georgia" panose="02040502050405020303" pitchFamily="18" charset="0"/>
              </a:rPr>
              <a:t>Kraków</a:t>
            </a:r>
          </a:p>
          <a:p>
            <a:pPr algn="ctr" eaLnBrk="1" hangingPunct="1">
              <a:spcBef>
                <a:spcPct val="0"/>
              </a:spcBef>
              <a:buFontTx/>
              <a:buNone/>
            </a:pPr>
            <a:r>
              <a:rPr lang="en-US" altLang="en-US" sz="2400" dirty="0">
                <a:solidFill>
                  <a:schemeClr val="bg1"/>
                </a:solidFill>
                <a:latin typeface="Georgia" panose="02040502050405020303" pitchFamily="18" charset="0"/>
              </a:rPr>
              <a:t>(founded 1364)</a:t>
            </a:r>
          </a:p>
        </p:txBody>
      </p:sp>
      <p:pic>
        <p:nvPicPr>
          <p:cNvPr id="4100" name="Picture 4">
            <a:extLst>
              <a:ext uri="{FF2B5EF4-FFF2-40B4-BE49-F238E27FC236}">
                <a16:creationId xmlns:a16="http://schemas.microsoft.com/office/drawing/2014/main" id="{535299A2-07B6-6DB5-6BC0-D03319555C0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815" y="0"/>
            <a:ext cx="6019574" cy="400678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6AFF2476-A474-6395-6591-FAC3D3BBA469}"/>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3413" y="1336040"/>
            <a:ext cx="3273743"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345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3294B"/>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13E7E2-AB4F-2AAD-0338-8AFA4EF1446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0"/>
            <a:ext cx="4915550" cy="500356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449E642C-D592-2D5D-664D-5CDF4C83C747}"/>
              </a:ext>
            </a:extLst>
          </p:cNvPr>
          <p:cNvSpPr>
            <a:spLocks noGrp="1"/>
          </p:cNvSpPr>
          <p:nvPr>
            <p:ph type="title" idx="4294967295"/>
          </p:nvPr>
        </p:nvSpPr>
        <p:spPr>
          <a:xfrm>
            <a:off x="914400" y="-1143000"/>
            <a:ext cx="10363200" cy="1143000"/>
          </a:xfrm>
        </p:spPr>
        <p:txBody>
          <a:bodyPr vert="horz" wrap="square" lIns="91440" tIns="45720" rIns="91440" bIns="45720" numCol="1" anchor="b" anchorCtr="0" compatLnSpc="1">
            <a:prstTxWarp prst="textNoShape">
              <a:avLst/>
            </a:prstTxWarp>
          </a:bodyPr>
          <a:lstStyle/>
          <a:p>
            <a:r>
              <a:rPr lang="en-US" sz="2800" dirty="0"/>
              <a:t>Heliocentric universe</a:t>
            </a:r>
          </a:p>
        </p:txBody>
      </p:sp>
      <p:sp>
        <p:nvSpPr>
          <p:cNvPr id="6" name="TextBox 5">
            <a:extLst>
              <a:ext uri="{FF2B5EF4-FFF2-40B4-BE49-F238E27FC236}">
                <a16:creationId xmlns:a16="http://schemas.microsoft.com/office/drawing/2014/main" id="{80EBA582-19B1-87F3-1E96-9C4A2F08A9F3}"/>
              </a:ext>
            </a:extLst>
          </p:cNvPr>
          <p:cNvSpPr txBox="1">
            <a:spLocks noChangeArrowheads="1"/>
          </p:cNvSpPr>
          <p:nvPr/>
        </p:nvSpPr>
        <p:spPr bwMode="auto">
          <a:xfrm>
            <a:off x="990600" y="4572000"/>
            <a:ext cx="3618298" cy="954107"/>
          </a:xfrm>
          <a:prstGeom prst="rect">
            <a:avLst/>
          </a:prstGeom>
          <a:noFill/>
          <a:ln>
            <a:noFill/>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dirty="0">
                <a:solidFill>
                  <a:schemeClr val="bg1"/>
                </a:solidFill>
              </a:rPr>
              <a:t>Nicolaus Copernicus</a:t>
            </a:r>
          </a:p>
          <a:p>
            <a:pPr algn="ctr" eaLnBrk="1" hangingPunct="1">
              <a:spcBef>
                <a:spcPct val="0"/>
              </a:spcBef>
              <a:buFontTx/>
              <a:buNone/>
            </a:pPr>
            <a:r>
              <a:rPr lang="en-US" altLang="en-US" sz="2400" dirty="0">
                <a:solidFill>
                  <a:schemeClr val="bg1"/>
                </a:solidFill>
              </a:rPr>
              <a:t>(1473-1553)</a:t>
            </a:r>
          </a:p>
        </p:txBody>
      </p:sp>
      <p:sp>
        <p:nvSpPr>
          <p:cNvPr id="5" name="TextBox 4">
            <a:extLst>
              <a:ext uri="{FF2B5EF4-FFF2-40B4-BE49-F238E27FC236}">
                <a16:creationId xmlns:a16="http://schemas.microsoft.com/office/drawing/2014/main" id="{ED80B3F4-73F1-C7D8-6568-4EB0B0ED5004}"/>
              </a:ext>
            </a:extLst>
          </p:cNvPr>
          <p:cNvSpPr txBox="1">
            <a:spLocks noChangeArrowheads="1"/>
          </p:cNvSpPr>
          <p:nvPr/>
        </p:nvSpPr>
        <p:spPr bwMode="auto">
          <a:xfrm>
            <a:off x="6134893" y="4953000"/>
            <a:ext cx="3866764" cy="1569660"/>
          </a:xfrm>
          <a:prstGeom prst="rect">
            <a:avLst/>
          </a:prstGeom>
          <a:noFill/>
          <a:ln>
            <a:noFill/>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dirty="0">
                <a:solidFill>
                  <a:schemeClr val="bg1"/>
                </a:solidFill>
              </a:rPr>
              <a:t>Autograph manuscript</a:t>
            </a:r>
          </a:p>
          <a:p>
            <a:pPr algn="ctr" eaLnBrk="1" hangingPunct="1">
              <a:spcBef>
                <a:spcPct val="0"/>
              </a:spcBef>
              <a:buFontTx/>
              <a:buNone/>
            </a:pPr>
            <a:r>
              <a:rPr lang="en-US" altLang="en-US" dirty="0">
                <a:solidFill>
                  <a:schemeClr val="bg1"/>
                </a:solidFill>
              </a:rPr>
              <a:t>drawing of the </a:t>
            </a:r>
          </a:p>
          <a:p>
            <a:pPr algn="ctr" eaLnBrk="1" hangingPunct="1">
              <a:spcBef>
                <a:spcPct val="0"/>
              </a:spcBef>
              <a:buFontTx/>
              <a:buNone/>
            </a:pPr>
            <a:r>
              <a:rPr lang="en-US" altLang="en-US" dirty="0">
                <a:solidFill>
                  <a:schemeClr val="bg1"/>
                </a:solidFill>
              </a:rPr>
              <a:t>heliocentric universe</a:t>
            </a:r>
          </a:p>
        </p:txBody>
      </p:sp>
      <p:pic>
        <p:nvPicPr>
          <p:cNvPr id="4" name="Picture 6">
            <a:extLst>
              <a:ext uri="{FF2B5EF4-FFF2-40B4-BE49-F238E27FC236}">
                <a16:creationId xmlns:a16="http://schemas.microsoft.com/office/drawing/2014/main" id="{D29770E8-F876-DF04-CCB4-A36F84176718}"/>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3413" y="1336040"/>
            <a:ext cx="3273743"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684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3294B"/>
        </a:solidFill>
        <a:effectLst/>
      </p:bgPr>
    </p:bg>
    <p:spTree>
      <p:nvGrpSpPr>
        <p:cNvPr id="1" name=""/>
        <p:cNvGrpSpPr/>
        <p:nvPr/>
      </p:nvGrpSpPr>
      <p:grpSpPr>
        <a:xfrm>
          <a:off x="0" y="0"/>
          <a:ext cx="0" cy="0"/>
          <a:chOff x="0" y="0"/>
          <a:chExt cx="0" cy="0"/>
        </a:xfrm>
      </p:grpSpPr>
      <p:pic>
        <p:nvPicPr>
          <p:cNvPr id="4" name="Picture 6" descr="undefined">
            <a:extLst>
              <a:ext uri="{FF2B5EF4-FFF2-40B4-BE49-F238E27FC236}">
                <a16:creationId xmlns:a16="http://schemas.microsoft.com/office/drawing/2014/main" id="{358683F9-DD8E-485D-8CCF-18CDDD051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09984"/>
            <a:ext cx="3909060" cy="52120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48A47C20-FE69-666E-7B12-758F21C9E290}"/>
              </a:ext>
            </a:extLst>
          </p:cNvPr>
          <p:cNvSpPr txBox="1">
            <a:spLocks noGrp="1" noChangeArrowheads="1"/>
          </p:cNvSpPr>
          <p:nvPr>
            <p:ph type="title" idx="4294967295"/>
          </p:nvPr>
        </p:nvSpPr>
        <p:spPr bwMode="auto">
          <a:xfrm>
            <a:off x="1344930" y="2209800"/>
            <a:ext cx="3810000" cy="1569660"/>
          </a:xfrm>
          <a:prstGeom prst="rect">
            <a:avLst/>
          </a:prstGeom>
          <a:solidFill>
            <a:schemeClr val="tx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schemeClr val="bg1"/>
                </a:solidFill>
                <a:effectLst/>
                <a:uLnTx/>
                <a:uFillTx/>
                <a:latin typeface="+mn-lt"/>
                <a:ea typeface="+mn-ea"/>
                <a:cs typeface="Arial" panose="020B0604020202020204" pitchFamily="34" charset="0"/>
              </a:rPr>
              <a:t>On the Revolutions of the Heavenly Spheres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 (Nuremberg, 1543)</a:t>
            </a:r>
            <a:endParaRPr kumimoji="0" lang="en-US" altLang="en-US" sz="3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p:txBody>
      </p:sp>
      <p:pic>
        <p:nvPicPr>
          <p:cNvPr id="2" name="Picture 1" descr="Heliocentric Universe">
            <a:extLst>
              <a:ext uri="{FF2B5EF4-FFF2-40B4-BE49-F238E27FC236}">
                <a16:creationId xmlns:a16="http://schemas.microsoft.com/office/drawing/2014/main" id="{705AE114-CED8-099B-5A01-C8BC14779A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0"/>
            <a:ext cx="4915550" cy="50035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467E9BF-62AD-8CE7-ED21-36027A44106C}"/>
              </a:ext>
            </a:extLst>
          </p:cNvPr>
          <p:cNvSpPr txBox="1">
            <a:spLocks noChangeArrowheads="1"/>
          </p:cNvSpPr>
          <p:nvPr/>
        </p:nvSpPr>
        <p:spPr bwMode="auto">
          <a:xfrm>
            <a:off x="6134893" y="4953000"/>
            <a:ext cx="3866764" cy="1569660"/>
          </a:xfrm>
          <a:prstGeom prst="rect">
            <a:avLst/>
          </a:prstGeom>
          <a:noFill/>
          <a:ln>
            <a:noFill/>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dirty="0">
                <a:solidFill>
                  <a:schemeClr val="bg1"/>
                </a:solidFill>
              </a:rPr>
              <a:t>Autograph manuscript</a:t>
            </a:r>
          </a:p>
          <a:p>
            <a:pPr algn="ctr" eaLnBrk="1" hangingPunct="1">
              <a:spcBef>
                <a:spcPct val="0"/>
              </a:spcBef>
              <a:buFontTx/>
              <a:buNone/>
            </a:pPr>
            <a:r>
              <a:rPr lang="en-US" altLang="en-US" dirty="0">
                <a:solidFill>
                  <a:schemeClr val="bg1"/>
                </a:solidFill>
              </a:rPr>
              <a:t>drawing of the </a:t>
            </a:r>
          </a:p>
          <a:p>
            <a:pPr algn="ctr" eaLnBrk="1" hangingPunct="1">
              <a:spcBef>
                <a:spcPct val="0"/>
              </a:spcBef>
              <a:buFontTx/>
              <a:buNone/>
            </a:pPr>
            <a:r>
              <a:rPr lang="en-US" altLang="en-US" dirty="0">
                <a:solidFill>
                  <a:schemeClr val="bg1"/>
                </a:solidFill>
              </a:rPr>
              <a:t>heliocentric universe</a:t>
            </a:r>
          </a:p>
        </p:txBody>
      </p:sp>
    </p:spTree>
    <p:extLst>
      <p:ext uri="{BB962C8B-B14F-4D97-AF65-F5344CB8AC3E}">
        <p14:creationId xmlns:p14="http://schemas.microsoft.com/office/powerpoint/2010/main" val="1968339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3294B"/>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F901A-30F3-D1DA-445B-66EBA2FEE124}"/>
              </a:ext>
            </a:extLst>
          </p:cNvPr>
          <p:cNvSpPr txBox="1">
            <a:spLocks noGrp="1"/>
          </p:cNvSpPr>
          <p:nvPr>
            <p:ph type="title" idx="4294967295"/>
          </p:nvPr>
        </p:nvSpPr>
        <p:spPr>
          <a:xfrm>
            <a:off x="808355" y="2772222"/>
            <a:ext cx="1057529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6000" b="0" i="1" u="none" strike="noStrike" kern="1200" cap="none" spc="0" normalizeH="0" baseline="0" noProof="0" dirty="0">
                <a:ln>
                  <a:noFill/>
                </a:ln>
                <a:solidFill>
                  <a:schemeClr val="bg1"/>
                </a:solidFill>
                <a:effectLst/>
                <a:uLnTx/>
                <a:uFillTx/>
                <a:latin typeface="Montserrat" panose="00000800000000000000" pitchFamily="50" charset="0"/>
                <a:ea typeface="+mn-ea"/>
                <a:cs typeface="Arial" panose="020B0604020202020204" pitchFamily="34" charset="0"/>
              </a:rPr>
              <a:t>Thank you!</a:t>
            </a:r>
          </a:p>
        </p:txBody>
      </p:sp>
      <p:pic>
        <p:nvPicPr>
          <p:cNvPr id="3" name="Picture 2">
            <a:extLst>
              <a:ext uri="{FF2B5EF4-FFF2-40B4-BE49-F238E27FC236}">
                <a16:creationId xmlns:a16="http://schemas.microsoft.com/office/drawing/2014/main" id="{D82BACDD-DE84-2946-3848-9FE8AB38344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533401"/>
            <a:ext cx="2133600" cy="1327150"/>
          </a:xfrm>
          <a:prstGeom prst="rect">
            <a:avLst/>
          </a:prstGeom>
        </p:spPr>
      </p:pic>
      <p:sp>
        <p:nvSpPr>
          <p:cNvPr id="8" name="TextBox 7">
            <a:extLst>
              <a:ext uri="{FF2B5EF4-FFF2-40B4-BE49-F238E27FC236}">
                <a16:creationId xmlns:a16="http://schemas.microsoft.com/office/drawing/2014/main" id="{BC9EEB2F-F688-CB62-6563-FAEC93AB3727}"/>
              </a:ext>
            </a:extLst>
          </p:cNvPr>
          <p:cNvSpPr txBox="1"/>
          <p:nvPr/>
        </p:nvSpPr>
        <p:spPr>
          <a:xfrm>
            <a:off x="1066800" y="5539740"/>
            <a:ext cx="2933700" cy="738664"/>
          </a:xfrm>
          <a:prstGeom prst="rect">
            <a:avLst/>
          </a:prstGeom>
          <a:noFill/>
        </p:spPr>
        <p:txBody>
          <a:bodyPr wrap="square" rtlCol="0">
            <a:spAutoFit/>
          </a:bodyPr>
          <a:lstStyle/>
          <a:p>
            <a:r>
              <a:rPr lang="en-US" sz="1400" b="1" cap="none" dirty="0">
                <a:solidFill>
                  <a:schemeClr val="bg1"/>
                </a:solidFill>
                <a:latin typeface="Lato" panose="020F0502020204030203" pitchFamily="34" charset="0"/>
                <a:ea typeface="Lato" panose="020F0502020204030203" pitchFamily="34" charset="0"/>
                <a:cs typeface="Lato" panose="020F0502020204030203" pitchFamily="34" charset="0"/>
              </a:rPr>
              <a:t>Carol Symes, Department of History, UIUC</a:t>
            </a:r>
          </a:p>
          <a:p>
            <a:r>
              <a:rPr lang="en-US" sz="1400" b="1" cap="none" dirty="0">
                <a:solidFill>
                  <a:schemeClr val="bg1"/>
                </a:solidFill>
                <a:latin typeface="Lato" panose="020F0502020204030203" pitchFamily="34" charset="0"/>
                <a:ea typeface="Lato" panose="020F0502020204030203" pitchFamily="34" charset="0"/>
                <a:cs typeface="Lato" panose="020F0502020204030203" pitchFamily="34" charset="0"/>
              </a:rPr>
              <a:t>Email: symes@illinois.edu</a:t>
            </a:r>
          </a:p>
        </p:txBody>
      </p:sp>
      <p:sp>
        <p:nvSpPr>
          <p:cNvPr id="4" name="TextBox 3">
            <a:extLst>
              <a:ext uri="{FF2B5EF4-FFF2-40B4-BE49-F238E27FC236}">
                <a16:creationId xmlns:a16="http://schemas.microsoft.com/office/drawing/2014/main" id="{DB712096-A139-C706-42E3-7BE135AF547C}"/>
              </a:ext>
            </a:extLst>
          </p:cNvPr>
          <p:cNvSpPr txBox="1"/>
          <p:nvPr/>
        </p:nvSpPr>
        <p:spPr>
          <a:xfrm>
            <a:off x="8476615" y="4320541"/>
            <a:ext cx="2933700" cy="954107"/>
          </a:xfrm>
          <a:prstGeom prst="rect">
            <a:avLst/>
          </a:prstGeom>
          <a:noFill/>
        </p:spPr>
        <p:txBody>
          <a:bodyPr wrap="square" rtlCol="0">
            <a:spAutoFit/>
          </a:bodyPr>
          <a:lstStyle/>
          <a:p>
            <a:pPr algn="r"/>
            <a:r>
              <a:rPr lang="en-US" sz="1400" b="1" cap="none" dirty="0">
                <a:solidFill>
                  <a:schemeClr val="bg1"/>
                </a:solidFill>
                <a:latin typeface="Lato" panose="020F0502020204030203" pitchFamily="34" charset="0"/>
                <a:ea typeface="Lato" panose="020F0502020204030203" pitchFamily="34" charset="0"/>
                <a:cs typeface="Lato" panose="020F0502020204030203" pitchFamily="34" charset="0"/>
              </a:rPr>
              <a:t>Celest Weuve</a:t>
            </a:r>
          </a:p>
          <a:p>
            <a:pPr algn="r"/>
            <a:r>
              <a:rPr lang="en-US" sz="1400" b="1" cap="none" dirty="0">
                <a:solidFill>
                  <a:schemeClr val="bg1"/>
                </a:solidFill>
                <a:latin typeface="Lato" panose="020F0502020204030203" pitchFamily="34" charset="0"/>
                <a:ea typeface="Lato" panose="020F0502020204030203" pitchFamily="34" charset="0"/>
                <a:cs typeface="Lato" panose="020F0502020204030203" pitchFamily="34" charset="0"/>
              </a:rPr>
              <a:t>USC Chair   </a:t>
            </a:r>
          </a:p>
          <a:p>
            <a:pPr algn="r"/>
            <a:r>
              <a:rPr lang="en-US" sz="1400" b="1" cap="none" dirty="0">
                <a:solidFill>
                  <a:schemeClr val="bg1"/>
                </a:solidFill>
                <a:latin typeface="Lato" panose="020F0502020204030203" pitchFamily="34" charset="0"/>
                <a:ea typeface="Lato" panose="020F0502020204030203" pitchFamily="34" charset="0"/>
                <a:cs typeface="Lato" panose="020F0502020204030203" pitchFamily="34" charset="0"/>
              </a:rPr>
              <a:t>Email: cweuv2@uis.edu</a:t>
            </a:r>
          </a:p>
          <a:p>
            <a:pPr algn="r"/>
            <a:r>
              <a:rPr lang="en-US" sz="1400" b="1" cap="none" dirty="0">
                <a:solidFill>
                  <a:schemeClr val="bg1"/>
                </a:solidFill>
                <a:latin typeface="Lato" panose="020F0502020204030203" pitchFamily="34" charset="0"/>
                <a:ea typeface="Lato" panose="020F0502020204030203" pitchFamily="34" charset="0"/>
                <a:cs typeface="Lato" panose="020F0502020204030203" pitchFamily="34" charset="0"/>
              </a:rPr>
              <a:t>Phone: 217.206.8414</a:t>
            </a:r>
          </a:p>
        </p:txBody>
      </p:sp>
      <p:sp>
        <p:nvSpPr>
          <p:cNvPr id="6" name="TextBox 5">
            <a:extLst>
              <a:ext uri="{FF2B5EF4-FFF2-40B4-BE49-F238E27FC236}">
                <a16:creationId xmlns:a16="http://schemas.microsoft.com/office/drawing/2014/main" id="{6658A541-F995-7443-3882-90C8BA709717}"/>
              </a:ext>
            </a:extLst>
          </p:cNvPr>
          <p:cNvSpPr txBox="1"/>
          <p:nvPr/>
        </p:nvSpPr>
        <p:spPr>
          <a:xfrm>
            <a:off x="7886065" y="5324297"/>
            <a:ext cx="3524250" cy="1169551"/>
          </a:xfrm>
          <a:prstGeom prst="rect">
            <a:avLst/>
          </a:prstGeom>
          <a:noFill/>
        </p:spPr>
        <p:txBody>
          <a:bodyPr wrap="square" rtlCol="0">
            <a:spAutoFit/>
          </a:bodyPr>
          <a:lstStyle/>
          <a:p>
            <a:pPr algn="r"/>
            <a:r>
              <a:rPr lang="en-US" sz="1400" cap="none" dirty="0">
                <a:solidFill>
                  <a:schemeClr val="bg1"/>
                </a:solidFill>
                <a:latin typeface="Lato" panose="020F0502020204030203" pitchFamily="34" charset="0"/>
                <a:ea typeface="Lato" panose="020F0502020204030203" pitchFamily="34" charset="0"/>
                <a:cs typeface="Lato" panose="020F0502020204030203" pitchFamily="34" charset="0"/>
              </a:rPr>
              <a:t>David Perryn</a:t>
            </a:r>
          </a:p>
          <a:p>
            <a:pPr algn="r"/>
            <a:r>
              <a:rPr lang="en-US" sz="1400" cap="none" dirty="0">
                <a:solidFill>
                  <a:schemeClr val="bg1"/>
                </a:solidFill>
                <a:latin typeface="Lato" panose="020F0502020204030203" pitchFamily="34" charset="0"/>
                <a:ea typeface="Lato" panose="020F0502020204030203" pitchFamily="34" charset="0"/>
                <a:cs typeface="Lato" panose="020F0502020204030203" pitchFamily="34" charset="0"/>
              </a:rPr>
              <a:t>Administrative Aide</a:t>
            </a:r>
          </a:p>
          <a:p>
            <a:pPr algn="r"/>
            <a:r>
              <a:rPr lang="en-US" sz="1400" cap="none" dirty="0">
                <a:solidFill>
                  <a:schemeClr val="bg1"/>
                </a:solidFill>
                <a:latin typeface="Lato" panose="020F0502020204030203" pitchFamily="34" charset="0"/>
                <a:ea typeface="Lato" panose="020F0502020204030203" pitchFamily="34" charset="0"/>
                <a:cs typeface="Lato" panose="020F0502020204030203" pitchFamily="34" charset="0"/>
              </a:rPr>
              <a:t>Email: dperryn@uillinois.edu </a:t>
            </a:r>
          </a:p>
          <a:p>
            <a:pPr algn="r"/>
            <a:r>
              <a:rPr lang="en-US" sz="1400" cap="none" dirty="0">
                <a:solidFill>
                  <a:schemeClr val="bg1"/>
                </a:solidFill>
                <a:latin typeface="Lato" panose="020F0502020204030203" pitchFamily="34" charset="0"/>
                <a:ea typeface="Lato" panose="020F0502020204030203" pitchFamily="34" charset="0"/>
                <a:cs typeface="Lato" panose="020F0502020204030203" pitchFamily="34" charset="0"/>
              </a:rPr>
              <a:t>Phone: 217.300.7448</a:t>
            </a:r>
          </a:p>
          <a:p>
            <a:pPr algn="r"/>
            <a:endParaRPr lang="en-US" sz="1400" cap="none"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77978939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3294B"/>
        </a:solidFill>
        <a:effectLst/>
      </p:bgPr>
    </p:bg>
    <p:spTree>
      <p:nvGrpSpPr>
        <p:cNvPr id="1" name=""/>
        <p:cNvGrpSpPr/>
        <p:nvPr/>
      </p:nvGrpSpPr>
      <p:grpSpPr>
        <a:xfrm>
          <a:off x="0" y="0"/>
          <a:ext cx="0" cy="0"/>
          <a:chOff x="0" y="0"/>
          <a:chExt cx="0" cy="0"/>
        </a:xfrm>
      </p:grpSpPr>
      <p:pic>
        <p:nvPicPr>
          <p:cNvPr id="10250" name="Picture 10">
            <a:extLst>
              <a:ext uri="{FF2B5EF4-FFF2-40B4-BE49-F238E27FC236}">
                <a16:creationId xmlns:a16="http://schemas.microsoft.com/office/drawing/2014/main" id="{F6B67D68-9396-06AF-C60B-6454E882C40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950" y="-19050"/>
            <a:ext cx="6877050" cy="68770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821F901A-30F3-D1DA-445B-66EBA2FEE124}"/>
              </a:ext>
            </a:extLst>
          </p:cNvPr>
          <p:cNvSpPr txBox="1">
            <a:spLocks noGrp="1"/>
          </p:cNvSpPr>
          <p:nvPr>
            <p:ph type="title" idx="4294967295"/>
          </p:nvPr>
        </p:nvSpPr>
        <p:spPr>
          <a:xfrm>
            <a:off x="457200" y="3352800"/>
            <a:ext cx="4572000" cy="267765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Montserrat" panose="020B0604020202020204" pitchFamily="2" charset="0"/>
                <a:ea typeface="+mn-ea"/>
                <a:cs typeface="Arial" panose="020B0604020202020204" pitchFamily="34" charset="0"/>
              </a:rPr>
              <a:t>Charting 150 years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Montserrat" panose="020B0604020202020204" pitchFamily="2" charset="0"/>
                <a:ea typeface="+mn-ea"/>
                <a:cs typeface="Arial" panose="020B0604020202020204" pitchFamily="34" charset="0"/>
              </a:rPr>
              <a:t>of promise and progress</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chemeClr val="bg1"/>
              </a:solidFill>
              <a:effectLst/>
              <a:uLnTx/>
              <a:uFillTx/>
              <a:latin typeface="Montserrat" panose="020B0604020202020204" pitchFamily="2" charset="0"/>
              <a:ea typeface="+mn-ea"/>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Montserrat" panose="020B0604020202020204" pitchFamily="2" charset="0"/>
                <a:ea typeface="+mn-ea"/>
                <a:cs typeface="Arial" panose="020B0604020202020204" pitchFamily="34" charset="0"/>
              </a:rPr>
              <a:t>University of </a:t>
            </a:r>
            <a:br>
              <a:rPr kumimoji="0" lang="en-US" sz="2400" b="1" i="0" u="none" strike="noStrike" kern="1200" cap="none" spc="0" normalizeH="0" baseline="0" noProof="0" dirty="0">
                <a:ln>
                  <a:noFill/>
                </a:ln>
                <a:solidFill>
                  <a:schemeClr val="bg1"/>
                </a:solidFill>
                <a:effectLst/>
                <a:uLnTx/>
                <a:uFillTx/>
                <a:latin typeface="Montserrat" panose="020B0604020202020204" pitchFamily="2" charset="0"/>
                <a:ea typeface="+mn-ea"/>
                <a:cs typeface="Arial" panose="020B0604020202020204" pitchFamily="34" charset="0"/>
              </a:rPr>
            </a:br>
            <a:r>
              <a:rPr kumimoji="0" lang="en-US" sz="2400" b="1" i="0" u="none" strike="noStrike" kern="1200" cap="none" spc="0" normalizeH="0" baseline="0" noProof="0" dirty="0">
                <a:ln>
                  <a:noFill/>
                </a:ln>
                <a:solidFill>
                  <a:schemeClr val="bg1"/>
                </a:solidFill>
                <a:effectLst/>
                <a:uLnTx/>
                <a:uFillTx/>
                <a:latin typeface="Montserrat" panose="020B0604020202020204" pitchFamily="2" charset="0"/>
                <a:ea typeface="+mn-ea"/>
                <a:cs typeface="Arial" panose="020B0604020202020204" pitchFamily="34" charset="0"/>
              </a:rPr>
              <a:t>Illinois Press, 2017</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90906A31-D314-AF1D-4934-63C5CA2D206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533400"/>
            <a:ext cx="2846076" cy="1770327"/>
          </a:xfrm>
          <a:prstGeom prst="rect">
            <a:avLst/>
          </a:prstGeom>
        </p:spPr>
      </p:pic>
    </p:spTree>
    <p:extLst>
      <p:ext uri="{BB962C8B-B14F-4D97-AF65-F5344CB8AC3E}">
        <p14:creationId xmlns:p14="http://schemas.microsoft.com/office/powerpoint/2010/main" val="236908337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3294B"/>
        </a:solidFill>
        <a:effectLst/>
      </p:bgPr>
    </p:bg>
    <p:spTree>
      <p:nvGrpSpPr>
        <p:cNvPr id="1" name="Shape 513"/>
        <p:cNvGrpSpPr/>
        <p:nvPr/>
      </p:nvGrpSpPr>
      <p:grpSpPr>
        <a:xfrm>
          <a:off x="0" y="0"/>
          <a:ext cx="0" cy="0"/>
          <a:chOff x="0" y="0"/>
          <a:chExt cx="0" cy="0"/>
        </a:xfrm>
      </p:grpSpPr>
      <p:sp>
        <p:nvSpPr>
          <p:cNvPr id="514" name="Shape 514"/>
          <p:cNvSpPr txBox="1">
            <a:spLocks noGrp="1"/>
          </p:cNvSpPr>
          <p:nvPr>
            <p:ph type="title" idx="4294967295"/>
          </p:nvPr>
        </p:nvSpPr>
        <p:spPr>
          <a:xfrm>
            <a:off x="1513490" y="762000"/>
            <a:ext cx="9144000" cy="5533696"/>
          </a:xfrm>
          <a:prstGeom prst="rect">
            <a:avLst/>
          </a:prstGeom>
          <a:noFill/>
          <a:ln>
            <a:noFill/>
            <a:prstDash/>
          </a:ln>
          <a:effectLst/>
        </p:spPr>
        <p:txBody>
          <a:bodyPr rot="0" spcFirstLastPara="0"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ts val="0"/>
              </a:spcAft>
              <a:buClr>
                <a:srgbClr val="FFFF99"/>
              </a:buClr>
              <a:buSzPct val="25000"/>
              <a:buFontTx/>
              <a:buNone/>
              <a:tabLst/>
              <a:defRPr/>
            </a:pPr>
            <a:r>
              <a:rPr kumimoji="0" lang="en-US" sz="4800" b="1" i="1" u="none" strike="noStrike" kern="1200" cap="none" spc="0" normalizeH="0" baseline="0" noProof="0" dirty="0">
                <a:ln>
                  <a:noFill/>
                </a:ln>
                <a:solidFill>
                  <a:schemeClr val="bg1"/>
                </a:solidFill>
                <a:effectLst/>
                <a:uLnTx/>
                <a:uFillTx/>
                <a:latin typeface="Georgia" panose="02040502050405020303" pitchFamily="18" charset="0"/>
                <a:ea typeface="Times New Roman"/>
                <a:cs typeface="Times New Roman"/>
                <a:sym typeface="Times New Roman"/>
              </a:rPr>
              <a:t>What is academic freedom?</a:t>
            </a:r>
          </a:p>
          <a:p>
            <a:pPr marL="0" marR="0" lvl="0" indent="0" algn="ctr" defTabSz="914400" rtl="0" eaLnBrk="0" fontAlgn="base" latinLnBrk="0" hangingPunct="0">
              <a:lnSpc>
                <a:spcPct val="100000"/>
              </a:lnSpc>
              <a:spcBef>
                <a:spcPts val="0"/>
              </a:spcBef>
              <a:spcAft>
                <a:spcPts val="0"/>
              </a:spcAft>
              <a:buClr>
                <a:srgbClr val="FFFF99"/>
              </a:buClr>
              <a:buSzPct val="25000"/>
              <a:buFontTx/>
              <a:buNone/>
              <a:tabLst/>
              <a:defRPr/>
            </a:pPr>
            <a:endParaRPr kumimoji="0" lang="en-US" sz="900" b="1" i="0" u="none" strike="noStrike" kern="1200" cap="none" spc="0" normalizeH="0" baseline="0" noProof="0" dirty="0">
              <a:ln>
                <a:noFill/>
              </a:ln>
              <a:solidFill>
                <a:schemeClr val="bg1"/>
              </a:solidFill>
              <a:effectLst/>
              <a:uLnTx/>
              <a:uFillTx/>
              <a:latin typeface="Georgia" panose="02040502050405020303" pitchFamily="18" charset="0"/>
              <a:ea typeface="Times New Roman"/>
              <a:cs typeface="Times New Roman"/>
              <a:sym typeface="Times New Roman"/>
            </a:endParaRPr>
          </a:p>
          <a:p>
            <a:pPr marL="0" marR="0" lvl="0" indent="0" algn="ctr" defTabSz="914400" rtl="0" eaLnBrk="0" fontAlgn="base" latinLnBrk="0" hangingPunct="0">
              <a:lnSpc>
                <a:spcPct val="100000"/>
              </a:lnSpc>
              <a:spcBef>
                <a:spcPts val="0"/>
              </a:spcBef>
              <a:spcAft>
                <a:spcPts val="0"/>
              </a:spcAft>
              <a:buClr>
                <a:srgbClr val="FFFF99"/>
              </a:buClr>
              <a:buSzPct val="25000"/>
              <a:buFontTx/>
              <a:buNone/>
              <a:tabLst/>
              <a:defRPr/>
            </a:pPr>
            <a:r>
              <a:rPr kumimoji="0" lang="en-US" sz="4400" b="1" i="0" u="none" strike="noStrike" kern="1200" cap="none" spc="0" normalizeH="0" baseline="0" noProof="0" dirty="0">
                <a:ln>
                  <a:noFill/>
                </a:ln>
                <a:solidFill>
                  <a:schemeClr val="bg1"/>
                </a:solidFill>
                <a:effectLst/>
                <a:uLnTx/>
                <a:uFillTx/>
                <a:latin typeface="Georgia" panose="02040502050405020303" pitchFamily="18" charset="0"/>
                <a:ea typeface="Times New Roman"/>
                <a:cs typeface="Times New Roman"/>
                <a:sym typeface="Times New Roman"/>
              </a:rPr>
              <a:t>liberty to pursue knowledge</a:t>
            </a:r>
          </a:p>
          <a:p>
            <a:pPr marL="0" marR="0" lvl="0" indent="0" algn="ctr" defTabSz="914400" rtl="0" eaLnBrk="0" fontAlgn="base" latinLnBrk="0" hangingPunct="0">
              <a:lnSpc>
                <a:spcPct val="100000"/>
              </a:lnSpc>
              <a:spcBef>
                <a:spcPts val="0"/>
              </a:spcBef>
              <a:spcAft>
                <a:spcPts val="0"/>
              </a:spcAft>
              <a:buClr>
                <a:srgbClr val="FFFF99"/>
              </a:buClr>
              <a:buSzPct val="25000"/>
              <a:buFontTx/>
              <a:buNone/>
              <a:tabLst/>
              <a:defRPr/>
            </a:pPr>
            <a:r>
              <a:rPr kumimoji="0" lang="en-US" sz="1100" b="0" i="0" u="none" strike="noStrike" kern="1200" cap="none" spc="0" normalizeH="0" baseline="0" noProof="0" dirty="0">
                <a:ln>
                  <a:noFill/>
                </a:ln>
                <a:solidFill>
                  <a:schemeClr val="bg1"/>
                </a:solidFill>
                <a:effectLst/>
                <a:uLnTx/>
                <a:uFillTx/>
                <a:latin typeface="Georgia" panose="02040502050405020303" pitchFamily="18" charset="0"/>
                <a:ea typeface="Times New Roman"/>
                <a:cs typeface="Times New Roman"/>
                <a:sym typeface="Times New Roman"/>
              </a:rPr>
              <a:t> </a:t>
            </a:r>
            <a:endParaRPr kumimoji="0" lang="en-US" sz="4000" b="0" i="0" u="none" strike="noStrike" kern="1200" cap="none" spc="0" normalizeH="0" baseline="0" noProof="0" dirty="0">
              <a:ln>
                <a:noFill/>
              </a:ln>
              <a:solidFill>
                <a:schemeClr val="bg1"/>
              </a:solidFill>
              <a:effectLst/>
              <a:uLnTx/>
              <a:uFillTx/>
              <a:latin typeface="Georgia" panose="02040502050405020303" pitchFamily="18" charset="0"/>
              <a:ea typeface="Times New Roman"/>
              <a:cs typeface="Times New Roman"/>
              <a:sym typeface="Times New Roman"/>
            </a:endParaRPr>
          </a:p>
          <a:p>
            <a:pPr marL="0" marR="0" lvl="0" indent="0" algn="ctr" defTabSz="914400" rtl="0" eaLnBrk="0" fontAlgn="base" latinLnBrk="0" hangingPunct="0">
              <a:lnSpc>
                <a:spcPct val="100000"/>
              </a:lnSpc>
              <a:spcBef>
                <a:spcPts val="0"/>
              </a:spcBef>
              <a:spcAft>
                <a:spcPts val="0"/>
              </a:spcAft>
              <a:buClr>
                <a:srgbClr val="FFFF99"/>
              </a:buClr>
              <a:buSzPct val="25000"/>
              <a:buFontTx/>
              <a:buNone/>
              <a:tabLst/>
              <a:defRPr/>
            </a:pPr>
            <a:r>
              <a:rPr kumimoji="0" lang="en-US" sz="3200" b="0" i="0" u="none" strike="noStrike" kern="1200" cap="none" spc="0" normalizeH="0" baseline="0" noProof="0" dirty="0">
                <a:ln>
                  <a:noFill/>
                </a:ln>
                <a:solidFill>
                  <a:schemeClr val="bg1"/>
                </a:solidFill>
                <a:effectLst/>
                <a:uLnTx/>
                <a:uFillTx/>
                <a:latin typeface="Georgia" panose="02040502050405020303" pitchFamily="18" charset="0"/>
                <a:ea typeface="Times New Roman"/>
                <a:cs typeface="Times New Roman"/>
                <a:sym typeface="Times New Roman"/>
              </a:rPr>
              <a:t>the protected freedoms of </a:t>
            </a:r>
          </a:p>
          <a:p>
            <a:pPr marL="0" marR="0" lvl="0" indent="0" algn="ctr" defTabSz="914400" rtl="0" eaLnBrk="0" fontAlgn="base" latinLnBrk="0" hangingPunct="0">
              <a:lnSpc>
                <a:spcPct val="100000"/>
              </a:lnSpc>
              <a:spcBef>
                <a:spcPts val="0"/>
              </a:spcBef>
              <a:spcAft>
                <a:spcPts val="0"/>
              </a:spcAft>
              <a:buClr>
                <a:srgbClr val="FFFF99"/>
              </a:buClr>
              <a:buSzPct val="25000"/>
              <a:buFontTx/>
              <a:buNone/>
              <a:tabLst/>
              <a:defRPr/>
            </a:pPr>
            <a:r>
              <a:rPr kumimoji="0" lang="en-US" sz="3200" b="0" i="0" u="none" strike="noStrike" kern="1200" cap="none" spc="0" normalizeH="0" baseline="0" noProof="0" dirty="0">
                <a:ln>
                  <a:noFill/>
                </a:ln>
                <a:solidFill>
                  <a:schemeClr val="bg1"/>
                </a:solidFill>
                <a:effectLst/>
                <a:uLnTx/>
                <a:uFillTx/>
                <a:latin typeface="Georgia" panose="02040502050405020303" pitchFamily="18" charset="0"/>
                <a:ea typeface="Times New Roman"/>
                <a:cs typeface="Times New Roman"/>
                <a:sym typeface="Times New Roman"/>
              </a:rPr>
              <a:t>rigorous inquiry and disciplined research</a:t>
            </a:r>
          </a:p>
          <a:p>
            <a:pPr marL="0" marR="0" lvl="0" indent="0" algn="ctr" defTabSz="914400" rtl="0" eaLnBrk="0" fontAlgn="base" latinLnBrk="0" hangingPunct="0">
              <a:lnSpc>
                <a:spcPct val="100000"/>
              </a:lnSpc>
              <a:spcBef>
                <a:spcPts val="0"/>
              </a:spcBef>
              <a:spcAft>
                <a:spcPts val="0"/>
              </a:spcAft>
              <a:buClr>
                <a:srgbClr val="FFFF99"/>
              </a:buClr>
              <a:buSzPct val="25000"/>
              <a:buFontTx/>
              <a:buNone/>
              <a:tabLst/>
              <a:defRPr/>
            </a:pPr>
            <a:endParaRPr kumimoji="0" lang="en-US" sz="1100" b="0" i="0" u="none" strike="noStrike" kern="1200" cap="none" spc="0" normalizeH="0" baseline="0" noProof="0" dirty="0">
              <a:ln>
                <a:noFill/>
              </a:ln>
              <a:solidFill>
                <a:schemeClr val="bg1"/>
              </a:solidFill>
              <a:effectLst/>
              <a:uLnTx/>
              <a:uFillTx/>
              <a:latin typeface="Georgia" panose="02040502050405020303" pitchFamily="18" charset="0"/>
              <a:ea typeface="Times New Roman"/>
              <a:cs typeface="Times New Roman"/>
              <a:sym typeface="Times New Roman"/>
            </a:endParaRPr>
          </a:p>
          <a:p>
            <a:pPr marL="0" marR="0" lvl="0" indent="0" algn="ctr" defTabSz="914400" rtl="0" eaLnBrk="0" fontAlgn="base" latinLnBrk="0" hangingPunct="0">
              <a:lnSpc>
                <a:spcPct val="100000"/>
              </a:lnSpc>
              <a:spcBef>
                <a:spcPts val="0"/>
              </a:spcBef>
              <a:spcAft>
                <a:spcPts val="0"/>
              </a:spcAft>
              <a:buClr>
                <a:srgbClr val="FFFF99"/>
              </a:buClr>
              <a:buSzPct val="25000"/>
              <a:buFontTx/>
              <a:buNone/>
              <a:tabLst/>
              <a:defRPr/>
            </a:pPr>
            <a:r>
              <a:rPr kumimoji="0" lang="en-US" sz="3200" b="0" i="0" u="none" strike="noStrike" kern="1200" cap="none" spc="0" normalizeH="0" baseline="0" noProof="0" dirty="0">
                <a:ln>
                  <a:noFill/>
                </a:ln>
                <a:solidFill>
                  <a:schemeClr val="bg1"/>
                </a:solidFill>
                <a:effectLst/>
                <a:uLnTx/>
                <a:uFillTx/>
                <a:latin typeface="Georgia" panose="02040502050405020303" pitchFamily="18" charset="0"/>
                <a:ea typeface="Times New Roman"/>
                <a:cs typeface="Times New Roman"/>
                <a:sym typeface="Times New Roman"/>
              </a:rPr>
              <a:t>not only for academic faculty and students but for society at large</a:t>
            </a:r>
          </a:p>
          <a:p>
            <a:pPr marL="0" marR="0" lvl="0" indent="0" algn="ctr" defTabSz="914400" rtl="0" eaLnBrk="0" fontAlgn="base" latinLnBrk="0" hangingPunct="0">
              <a:lnSpc>
                <a:spcPct val="100000"/>
              </a:lnSpc>
              <a:spcBef>
                <a:spcPts val="0"/>
              </a:spcBef>
              <a:spcAft>
                <a:spcPts val="0"/>
              </a:spcAft>
              <a:buClr>
                <a:srgbClr val="FFFF99"/>
              </a:buClr>
              <a:buSzPct val="25000"/>
              <a:buFontTx/>
              <a:buNone/>
              <a:tabLst/>
              <a:defRPr/>
            </a:pPr>
            <a:endParaRPr kumimoji="0" lang="en-US" sz="2400" b="0" i="0" u="none" strike="noStrike" kern="1200" cap="none" spc="0" normalizeH="0" baseline="0" noProof="0" dirty="0">
              <a:ln>
                <a:noFill/>
              </a:ln>
              <a:solidFill>
                <a:schemeClr val="bg1"/>
              </a:solidFill>
              <a:effectLst/>
              <a:uLnTx/>
              <a:uFillTx/>
              <a:latin typeface="Georgia" panose="02040502050405020303" pitchFamily="18" charset="0"/>
              <a:ea typeface="Times New Roman"/>
              <a:cs typeface="Times New Roman"/>
              <a:sym typeface="Times New Roman"/>
            </a:endParaRPr>
          </a:p>
          <a:p>
            <a:pPr marL="0" marR="0" lvl="0" indent="0" algn="ctr" defTabSz="914400" rtl="0" eaLnBrk="0" fontAlgn="base" latinLnBrk="0" hangingPunct="0">
              <a:lnSpc>
                <a:spcPct val="100000"/>
              </a:lnSpc>
              <a:spcBef>
                <a:spcPts val="0"/>
              </a:spcBef>
              <a:spcAft>
                <a:spcPts val="0"/>
              </a:spcAft>
              <a:buClr>
                <a:srgbClr val="FFFF99"/>
              </a:buClr>
              <a:buSzPct val="25000"/>
              <a:buFontTx/>
              <a:buNone/>
              <a:tabLst/>
              <a:defRPr/>
            </a:pPr>
            <a:r>
              <a:rPr kumimoji="0" lang="en-US" sz="3200" b="0" i="0" u="none" strike="noStrike" kern="1200" cap="none" spc="0" normalizeH="0" baseline="0" noProof="0" dirty="0">
                <a:ln>
                  <a:noFill/>
                </a:ln>
                <a:solidFill>
                  <a:schemeClr val="bg1"/>
                </a:solidFill>
                <a:effectLst/>
                <a:uLnTx/>
                <a:uFillTx/>
                <a:latin typeface="Georgia" panose="02040502050405020303" pitchFamily="18" charset="0"/>
                <a:ea typeface="Times New Roman"/>
                <a:cs typeface="Times New Roman"/>
                <a:sym typeface="Times New Roman"/>
              </a:rPr>
              <a:t>unlike </a:t>
            </a:r>
            <a:r>
              <a:rPr kumimoji="0" lang="en-US" sz="3200" b="1" i="1" u="none" strike="noStrike" kern="1200" cap="none" spc="0" normalizeH="0" baseline="0" noProof="0" dirty="0">
                <a:ln>
                  <a:noFill/>
                </a:ln>
                <a:solidFill>
                  <a:schemeClr val="bg1"/>
                </a:solidFill>
                <a:effectLst/>
                <a:uLnTx/>
                <a:uFillTx/>
                <a:latin typeface="Georgia" panose="02040502050405020303" pitchFamily="18" charset="0"/>
                <a:ea typeface="Times New Roman"/>
                <a:cs typeface="Times New Roman"/>
                <a:sym typeface="Times New Roman"/>
              </a:rPr>
              <a:t>freedom of speech</a:t>
            </a:r>
            <a:r>
              <a:rPr kumimoji="0" lang="en-US" sz="3200" b="0" i="1" u="none" strike="noStrike" kern="1200" cap="none" spc="0" normalizeH="0" baseline="0" noProof="0" dirty="0">
                <a:ln>
                  <a:noFill/>
                </a:ln>
                <a:solidFill>
                  <a:schemeClr val="bg1"/>
                </a:solidFill>
                <a:effectLst/>
                <a:uLnTx/>
                <a:uFillTx/>
                <a:latin typeface="Georgia" panose="02040502050405020303" pitchFamily="18" charset="0"/>
                <a:ea typeface="Times New Roman"/>
                <a:cs typeface="Times New Roman"/>
                <a:sym typeface="Times New Roman"/>
              </a:rPr>
              <a:t>,</a:t>
            </a:r>
            <a:r>
              <a:rPr kumimoji="0" lang="en-US" sz="3200" b="0" i="0" u="none" strike="noStrike" kern="1200" cap="none" spc="0" normalizeH="0" baseline="0" noProof="0" dirty="0">
                <a:ln>
                  <a:noFill/>
                </a:ln>
                <a:solidFill>
                  <a:schemeClr val="bg1"/>
                </a:solidFill>
                <a:effectLst/>
                <a:uLnTx/>
                <a:uFillTx/>
                <a:latin typeface="Georgia" panose="02040502050405020303" pitchFamily="18" charset="0"/>
                <a:ea typeface="Times New Roman"/>
                <a:cs typeface="Times New Roman"/>
                <a:sym typeface="Times New Roman"/>
              </a:rPr>
              <a:t> it is bounded by disciplinary training and expertise</a:t>
            </a:r>
          </a:p>
        </p:txBody>
      </p:sp>
      <p:pic>
        <p:nvPicPr>
          <p:cNvPr id="3" name="Picture 2">
            <a:extLst>
              <a:ext uri="{FF2B5EF4-FFF2-40B4-BE49-F238E27FC236}">
                <a16:creationId xmlns:a16="http://schemas.microsoft.com/office/drawing/2014/main" id="{2AFD84E6-0779-3807-5E8C-B63E8593249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345" y="6270602"/>
            <a:ext cx="4267200" cy="311150"/>
          </a:xfrm>
          <a:prstGeom prst="rect">
            <a:avLst/>
          </a:prstGeom>
        </p:spPr>
      </p:pic>
    </p:spTree>
    <p:extLst>
      <p:ext uri="{BB962C8B-B14F-4D97-AF65-F5344CB8AC3E}">
        <p14:creationId xmlns:p14="http://schemas.microsoft.com/office/powerpoint/2010/main" val="32177068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3294B"/>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FA9A14-5513-EE39-6B52-771C96B15088}"/>
              </a:ext>
            </a:extLst>
          </p:cNvPr>
          <p:cNvSpPr>
            <a:spLocks noGrp="1"/>
          </p:cNvSpPr>
          <p:nvPr>
            <p:ph type="title" idx="4294967295"/>
          </p:nvPr>
        </p:nvSpPr>
        <p:spPr>
          <a:xfrm>
            <a:off x="914400" y="-1143000"/>
            <a:ext cx="10363200" cy="1143000"/>
          </a:xfrm>
        </p:spPr>
        <p:txBody>
          <a:bodyPr vert="horz" wrap="square" lIns="91440" tIns="45720" rIns="91440" bIns="45720" numCol="1" anchor="b" anchorCtr="0" compatLnSpc="1">
            <a:prstTxWarp prst="textNoShape">
              <a:avLst/>
            </a:prstTxWarp>
          </a:bodyPr>
          <a:lstStyle/>
          <a:p>
            <a:r>
              <a:rPr lang="en-US" sz="2000" dirty="0"/>
              <a:t>History of academic freedom</a:t>
            </a:r>
          </a:p>
        </p:txBody>
      </p:sp>
      <p:sp>
        <p:nvSpPr>
          <p:cNvPr id="12" name="TextBox 11">
            <a:extLst>
              <a:ext uri="{FF2B5EF4-FFF2-40B4-BE49-F238E27FC236}">
                <a16:creationId xmlns:a16="http://schemas.microsoft.com/office/drawing/2014/main" id="{78FCD6E0-0DB9-ABC3-75FB-174BF31EDEA1}"/>
              </a:ext>
            </a:extLst>
          </p:cNvPr>
          <p:cNvSpPr txBox="1">
            <a:spLocks noChangeArrowheads="1"/>
          </p:cNvSpPr>
          <p:nvPr/>
        </p:nvSpPr>
        <p:spPr bwMode="auto">
          <a:xfrm>
            <a:off x="1485305" y="5410200"/>
            <a:ext cx="4482317" cy="1077218"/>
          </a:xfrm>
          <a:prstGeom prst="rect">
            <a:avLst/>
          </a:prstGeom>
          <a:noFill/>
          <a:ln>
            <a:noFill/>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dirty="0">
                <a:solidFill>
                  <a:schemeClr val="bg1"/>
                </a:solidFill>
                <a:latin typeface="Georgia" panose="02040502050405020303" pitchFamily="18" charset="0"/>
              </a:rPr>
              <a:t>Wilhelm von Humboldt</a:t>
            </a:r>
          </a:p>
          <a:p>
            <a:pPr algn="ctr" eaLnBrk="1" hangingPunct="1">
              <a:spcBef>
                <a:spcPct val="0"/>
              </a:spcBef>
              <a:buFontTx/>
              <a:buNone/>
            </a:pPr>
            <a:r>
              <a:rPr lang="en-US" altLang="en-US" dirty="0">
                <a:solidFill>
                  <a:schemeClr val="bg1"/>
                </a:solidFill>
                <a:latin typeface="Georgia" panose="02040502050405020303" pitchFamily="18" charset="0"/>
              </a:rPr>
              <a:t>(1767-1835)</a:t>
            </a:r>
          </a:p>
        </p:txBody>
      </p:sp>
      <p:pic>
        <p:nvPicPr>
          <p:cNvPr id="8194" name="Picture 2">
            <a:extLst>
              <a:ext uri="{FF2B5EF4-FFF2-40B4-BE49-F238E27FC236}">
                <a16:creationId xmlns:a16="http://schemas.microsoft.com/office/drawing/2014/main" id="{72C800F4-F62B-D222-52DA-700D219A8BF1}"/>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135" t="7375" r="39208" b="60544"/>
          <a:stretch/>
        </p:blipFill>
        <p:spPr bwMode="auto">
          <a:xfrm>
            <a:off x="1780609" y="0"/>
            <a:ext cx="3891709" cy="53035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E487F8C-E63E-4DB8-C43B-A96E1C2BC1A5}"/>
              </a:ext>
            </a:extLst>
          </p:cNvPr>
          <p:cNvSpPr txBox="1">
            <a:spLocks noChangeArrowheads="1"/>
          </p:cNvSpPr>
          <p:nvPr/>
        </p:nvSpPr>
        <p:spPr bwMode="auto">
          <a:xfrm>
            <a:off x="6358782" y="5410200"/>
            <a:ext cx="3891708" cy="1077218"/>
          </a:xfrm>
          <a:prstGeom prst="rect">
            <a:avLst/>
          </a:prstGeom>
          <a:no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dirty="0">
                <a:solidFill>
                  <a:schemeClr val="bg1"/>
                </a:solidFill>
                <a:latin typeface="Georgia" panose="02040502050405020303" pitchFamily="18" charset="0"/>
              </a:rPr>
              <a:t>Michael Polanyi</a:t>
            </a:r>
          </a:p>
          <a:p>
            <a:pPr algn="ctr" eaLnBrk="1" hangingPunct="1">
              <a:spcBef>
                <a:spcPct val="0"/>
              </a:spcBef>
              <a:buFontTx/>
              <a:buNone/>
            </a:pPr>
            <a:r>
              <a:rPr lang="en-US" altLang="en-US" dirty="0">
                <a:solidFill>
                  <a:schemeClr val="bg1"/>
                </a:solidFill>
                <a:latin typeface="Georgia" panose="02040502050405020303" pitchFamily="18" charset="0"/>
              </a:rPr>
              <a:t>(1891-1976)</a:t>
            </a:r>
          </a:p>
        </p:txBody>
      </p:sp>
      <p:pic>
        <p:nvPicPr>
          <p:cNvPr id="1026" name="Picture 2">
            <a:extLst>
              <a:ext uri="{FF2B5EF4-FFF2-40B4-BE49-F238E27FC236}">
                <a16:creationId xmlns:a16="http://schemas.microsoft.com/office/drawing/2014/main" id="{E8C2057B-9DB3-8C88-F865-FB4E2BBDB9DF}"/>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8781" y="0"/>
            <a:ext cx="3891709" cy="5303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19439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3294B"/>
        </a:solidFill>
        <a:effectLst/>
      </p:bgPr>
    </p:bg>
    <p:spTree>
      <p:nvGrpSpPr>
        <p:cNvPr id="1" name=""/>
        <p:cNvGrpSpPr/>
        <p:nvPr/>
      </p:nvGrpSpPr>
      <p:grpSpPr>
        <a:xfrm>
          <a:off x="0" y="0"/>
          <a:ext cx="0" cy="0"/>
          <a:chOff x="0" y="0"/>
          <a:chExt cx="0" cy="0"/>
        </a:xfrm>
      </p:grpSpPr>
      <p:sp>
        <p:nvSpPr>
          <p:cNvPr id="6146" name="Text Box 2"/>
          <p:cNvSpPr txBox="1">
            <a:spLocks noGrp="1" noChangeArrowheads="1"/>
          </p:cNvSpPr>
          <p:nvPr>
            <p:ph type="title" idx="4294967295"/>
          </p:nvPr>
        </p:nvSpPr>
        <p:spPr bwMode="auto">
          <a:xfrm>
            <a:off x="1447800" y="838200"/>
            <a:ext cx="9296400" cy="4647426"/>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1200" cap="none" spc="0" normalizeH="0" baseline="0" noProof="0" dirty="0">
                <a:ln>
                  <a:noFill/>
                </a:ln>
                <a:solidFill>
                  <a:schemeClr val="bg1"/>
                </a:solidFill>
                <a:effectLst/>
                <a:uLnTx/>
                <a:uFillTx/>
                <a:latin typeface="Georgia" panose="02040502050405020303" pitchFamily="18" charset="0"/>
                <a:ea typeface="+mn-ea"/>
                <a:cs typeface="+mn-cs"/>
              </a:rPr>
              <a:t>An Ancient Scientific Revolution:</a:t>
            </a:r>
          </a:p>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1200" cap="none" spc="0" normalizeH="0" baseline="0" noProof="0" dirty="0">
                <a:ln>
                  <a:noFill/>
                </a:ln>
                <a:solidFill>
                  <a:schemeClr val="bg1"/>
                </a:solidFill>
                <a:effectLst/>
                <a:uLnTx/>
                <a:uFillTx/>
                <a:latin typeface="Georgia" panose="02040502050405020303" pitchFamily="18" charset="0"/>
                <a:ea typeface="+mn-ea"/>
                <a:cs typeface="+mn-cs"/>
              </a:rPr>
              <a:t>Discoveries in Alexandria, 3</a:t>
            </a:r>
            <a:r>
              <a:rPr kumimoji="0" lang="en-US" sz="3600" b="0" i="1" u="none" strike="noStrike" kern="1200" cap="none" spc="0" normalizeH="0" baseline="30000" noProof="0" dirty="0">
                <a:ln>
                  <a:noFill/>
                </a:ln>
                <a:solidFill>
                  <a:schemeClr val="bg1"/>
                </a:solidFill>
                <a:effectLst/>
                <a:uLnTx/>
                <a:uFillTx/>
                <a:latin typeface="Georgia" panose="02040502050405020303" pitchFamily="18" charset="0"/>
                <a:ea typeface="+mn-ea"/>
                <a:cs typeface="+mn-cs"/>
              </a:rPr>
              <a:t>rd</a:t>
            </a:r>
            <a:r>
              <a:rPr kumimoji="0" lang="en-US" sz="3600" b="0" i="1" u="none" strike="noStrike" kern="1200" cap="none" spc="0" normalizeH="0" baseline="0" noProof="0" dirty="0">
                <a:ln>
                  <a:noFill/>
                </a:ln>
                <a:solidFill>
                  <a:schemeClr val="bg1"/>
                </a:solidFill>
                <a:effectLst/>
                <a:uLnTx/>
                <a:uFillTx/>
                <a:latin typeface="Georgia" panose="02040502050405020303" pitchFamily="18" charset="0"/>
                <a:ea typeface="+mn-ea"/>
                <a:cs typeface="+mn-cs"/>
              </a:rPr>
              <a:t> c. BCE</a:t>
            </a:r>
          </a:p>
          <a:p>
            <a:pPr marL="914400" marR="0" lvl="0" indent="-91440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chemeClr val="bg1"/>
              </a:solidFill>
              <a:effectLst/>
              <a:uLnTx/>
              <a:uFillTx/>
              <a:latin typeface="Georgia" panose="02040502050405020303" pitchFamily="18" charset="0"/>
              <a:ea typeface="+mn-ea"/>
              <a:cs typeface="+mn-cs"/>
            </a:endParaRPr>
          </a:p>
          <a:p>
            <a:pPr marL="25146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Heliocentric universe</a:t>
            </a:r>
          </a:p>
          <a:p>
            <a:pPr marL="25146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Earth’s circumference</a:t>
            </a:r>
          </a:p>
          <a:p>
            <a:pPr marL="25146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Atomic theory</a:t>
            </a:r>
          </a:p>
          <a:p>
            <a:pPr marL="25146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Law of specific gravity</a:t>
            </a:r>
          </a:p>
          <a:p>
            <a:pPr marL="25146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Scientific anatomy</a:t>
            </a:r>
          </a:p>
          <a:p>
            <a:pPr marL="25146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bg1"/>
                </a:solidFill>
                <a:effectLst/>
                <a:uLnTx/>
                <a:uFillTx/>
                <a:latin typeface="Georgia" panose="02040502050405020303" pitchFamily="18" charset="0"/>
                <a:ea typeface="+mn-ea"/>
                <a:cs typeface="Arial" panose="020B0604020202020204" pitchFamily="34" charset="0"/>
              </a:rPr>
              <a:t>Circulation of blood</a:t>
            </a:r>
          </a:p>
        </p:txBody>
      </p:sp>
      <p:pic>
        <p:nvPicPr>
          <p:cNvPr id="3" name="Picture 2">
            <a:extLst>
              <a:ext uri="{FF2B5EF4-FFF2-40B4-BE49-F238E27FC236}">
                <a16:creationId xmlns:a16="http://schemas.microsoft.com/office/drawing/2014/main" id="{F6BFD4F7-213E-8F14-BE00-AD4AEA421EC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270602"/>
            <a:ext cx="4267200" cy="311150"/>
          </a:xfrm>
          <a:prstGeom prst="rect">
            <a:avLst/>
          </a:prstGeom>
        </p:spPr>
      </p:pic>
    </p:spTree>
    <p:extLst>
      <p:ext uri="{BB962C8B-B14F-4D97-AF65-F5344CB8AC3E}">
        <p14:creationId xmlns:p14="http://schemas.microsoft.com/office/powerpoint/2010/main" val="743049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3294B"/>
        </a:solidFill>
        <a:effectLst/>
      </p:bgPr>
    </p:bg>
    <p:spTree>
      <p:nvGrpSpPr>
        <p:cNvPr id="1" name=""/>
        <p:cNvGrpSpPr/>
        <p:nvPr/>
      </p:nvGrpSpPr>
      <p:grpSpPr>
        <a:xfrm>
          <a:off x="0" y="0"/>
          <a:ext cx="0" cy="0"/>
          <a:chOff x="0" y="0"/>
          <a:chExt cx="0" cy="0"/>
        </a:xfrm>
      </p:grpSpPr>
      <p:sp>
        <p:nvSpPr>
          <p:cNvPr id="28674" name="Text Box 2"/>
          <p:cNvSpPr txBox="1">
            <a:spLocks noGrp="1" noChangeArrowheads="1"/>
          </p:cNvSpPr>
          <p:nvPr>
            <p:ph type="title" idx="4294967295"/>
          </p:nvPr>
        </p:nvSpPr>
        <p:spPr bwMode="auto">
          <a:xfrm>
            <a:off x="1524000" y="762000"/>
            <a:ext cx="9144000" cy="5078313"/>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chemeClr val="bg1"/>
                </a:solidFill>
                <a:effectLst/>
                <a:uLnTx/>
                <a:uFillTx/>
                <a:latin typeface="Georgia" panose="02040502050405020303" pitchFamily="18" charset="0"/>
                <a:ea typeface="+mn-ea"/>
                <a:cs typeface="+mn-cs"/>
              </a:rPr>
              <a:t>Measuring and Mapping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Euclid (</a:t>
            </a:r>
            <a:r>
              <a:rPr kumimoji="0" lang="en-US" sz="3600" b="0" i="1" u="none" strike="noStrike" kern="1200" cap="none" spc="0" normalizeH="0" baseline="0" noProof="0" dirty="0">
                <a:ln>
                  <a:noFill/>
                </a:ln>
                <a:solidFill>
                  <a:schemeClr val="bg1"/>
                </a:solidFill>
                <a:effectLst/>
                <a:uLnTx/>
                <a:uFillTx/>
                <a:latin typeface="Georgia" panose="02040502050405020303" pitchFamily="18" charset="0"/>
                <a:ea typeface="+mn-ea"/>
                <a:cs typeface="+mn-cs"/>
              </a:rPr>
              <a:t>c.</a:t>
            </a:r>
            <a:r>
              <a:rPr kumimoji="0" lang="en-US" sz="3600" b="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 300 BCE)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Aristarchus of Samos (d. 230 BCE)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Eratosthenes of Alexandria (d</a:t>
            </a:r>
            <a:r>
              <a:rPr kumimoji="0" lang="en-US" sz="3600" b="0" i="1" u="none" strike="noStrike" kern="1200" cap="none" spc="0" normalizeH="0" baseline="0" noProof="0" dirty="0">
                <a:ln>
                  <a:noFill/>
                </a:ln>
                <a:solidFill>
                  <a:schemeClr val="bg1"/>
                </a:solidFill>
                <a:effectLst/>
                <a:uLnTx/>
                <a:uFillTx/>
                <a:latin typeface="Georgia" panose="02040502050405020303" pitchFamily="18" charset="0"/>
                <a:ea typeface="+mn-ea"/>
                <a:cs typeface="+mn-cs"/>
              </a:rPr>
              <a:t>.</a:t>
            </a:r>
            <a:r>
              <a:rPr kumimoji="0" lang="en-US" sz="3600" b="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196 BCE)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1" u="none" strike="noStrike" kern="1200" cap="none" spc="0" normalizeH="0" baseline="0" noProof="0" dirty="0">
              <a:ln>
                <a:noFill/>
              </a:ln>
              <a:solidFill>
                <a:schemeClr val="bg1"/>
              </a:solidFill>
              <a:effectLst/>
              <a:uLnTx/>
              <a:uFillTx/>
              <a:latin typeface="Georgia" panose="02040502050405020303"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chemeClr val="bg1"/>
                </a:solidFill>
                <a:effectLst/>
                <a:uLnTx/>
                <a:uFillTx/>
                <a:latin typeface="Georgia" panose="02040502050405020303" pitchFamily="18" charset="0"/>
                <a:ea typeface="+mn-ea"/>
                <a:cs typeface="+mn-cs"/>
              </a:rPr>
              <a:t>Physiology and Physics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Herophilus of Chalcedon (d. 280 BCE</a:t>
            </a:r>
            <a:r>
              <a:rPr kumimoji="0" lang="en-US" sz="3600" b="0" i="0" u="none" strike="noStrike" kern="1200" cap="small" spc="0" normalizeH="0" baseline="0" noProof="0" dirty="0">
                <a:ln>
                  <a:noFill/>
                </a:ln>
                <a:solidFill>
                  <a:schemeClr val="bg1"/>
                </a:solidFill>
                <a:effectLst/>
                <a:uLnTx/>
                <a:uFillTx/>
                <a:latin typeface="Georgia" panose="02040502050405020303" pitchFamily="18" charset="0"/>
                <a:ea typeface="+mn-ea"/>
                <a:cs typeface="+mn-cs"/>
              </a:rPr>
              <a:t>)</a:t>
            </a:r>
            <a:endParaRPr kumimoji="0" lang="en-US" sz="3600" b="0" i="0" u="none" strike="noStrike" kern="1200" cap="none" spc="0" normalizeH="0" baseline="0" noProof="0" dirty="0">
              <a:ln>
                <a:noFill/>
              </a:ln>
              <a:solidFill>
                <a:schemeClr val="bg1"/>
              </a:solidFill>
              <a:effectLst/>
              <a:uLnTx/>
              <a:uFillTx/>
              <a:latin typeface="Georgia" panose="02040502050405020303"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Erasistratus (d. 250 BCE)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Archimedes of Syracuse (d. 212 BCE)</a:t>
            </a:r>
          </a:p>
        </p:txBody>
      </p:sp>
      <p:pic>
        <p:nvPicPr>
          <p:cNvPr id="3" name="Picture 2">
            <a:extLst>
              <a:ext uri="{FF2B5EF4-FFF2-40B4-BE49-F238E27FC236}">
                <a16:creationId xmlns:a16="http://schemas.microsoft.com/office/drawing/2014/main" id="{A3B40869-A2E5-024B-5568-31687B175E2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640" y="6270602"/>
            <a:ext cx="4267200" cy="311150"/>
          </a:xfrm>
          <a:prstGeom prst="rect">
            <a:avLst/>
          </a:prstGeom>
        </p:spPr>
      </p:pic>
    </p:spTree>
    <p:extLst>
      <p:ext uri="{BB962C8B-B14F-4D97-AF65-F5344CB8AC3E}">
        <p14:creationId xmlns:p14="http://schemas.microsoft.com/office/powerpoint/2010/main" val="271974902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3294B"/>
        </a:solidFill>
        <a:effectLst/>
      </p:bgPr>
    </p:bg>
    <p:spTree>
      <p:nvGrpSpPr>
        <p:cNvPr id="1" name=""/>
        <p:cNvGrpSpPr/>
        <p:nvPr/>
      </p:nvGrpSpPr>
      <p:grpSpPr>
        <a:xfrm>
          <a:off x="0" y="0"/>
          <a:ext cx="0" cy="0"/>
          <a:chOff x="0" y="0"/>
          <a:chExt cx="0" cy="0"/>
        </a:xfrm>
      </p:grpSpPr>
      <p:sp>
        <p:nvSpPr>
          <p:cNvPr id="28674" name="Text Box 2"/>
          <p:cNvSpPr txBox="1">
            <a:spLocks noGrp="1" noChangeArrowheads="1"/>
          </p:cNvSpPr>
          <p:nvPr>
            <p:ph type="title" idx="4294967295"/>
          </p:nvPr>
        </p:nvSpPr>
        <p:spPr bwMode="auto">
          <a:xfrm>
            <a:off x="1524000" y="685800"/>
            <a:ext cx="9144000" cy="5632311"/>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chemeClr val="bg1"/>
                </a:solidFill>
                <a:effectLst/>
                <a:uLnTx/>
                <a:uFillTx/>
                <a:latin typeface="Georgia" panose="02040502050405020303" pitchFamily="18" charset="0"/>
                <a:ea typeface="+mn-ea"/>
                <a:cs typeface="+mn-cs"/>
              </a:rPr>
              <a:t>Measuring and Mapping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Euclid (</a:t>
            </a:r>
            <a:r>
              <a:rPr kumimoji="0" lang="en-US" sz="3600" b="0" i="1" u="none" strike="noStrike" kern="1200" cap="none" spc="0" normalizeH="0" baseline="0" noProof="0" dirty="0">
                <a:ln>
                  <a:noFill/>
                </a:ln>
                <a:solidFill>
                  <a:schemeClr val="bg1"/>
                </a:solidFill>
                <a:effectLst/>
                <a:uLnTx/>
                <a:uFillTx/>
                <a:latin typeface="Georgia" panose="02040502050405020303" pitchFamily="18" charset="0"/>
                <a:ea typeface="+mn-ea"/>
                <a:cs typeface="+mn-cs"/>
              </a:rPr>
              <a:t>c.</a:t>
            </a:r>
            <a:r>
              <a:rPr kumimoji="0" lang="en-US" sz="3600" b="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 300 BCE)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dblStrike" kern="1200" cap="none" spc="0" normalizeH="0" baseline="0" noProof="0" dirty="0">
                <a:ln>
                  <a:noFill/>
                </a:ln>
                <a:solidFill>
                  <a:schemeClr val="bg1"/>
                </a:solidFill>
                <a:effectLst/>
                <a:uLnTx/>
                <a:uFillTx/>
                <a:latin typeface="Georgia" panose="02040502050405020303" pitchFamily="18" charset="0"/>
                <a:ea typeface="+mn-ea"/>
                <a:cs typeface="+mn-cs"/>
              </a:rPr>
              <a:t>Aristarchus of Samos (d. 230 BCE)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dblStrike" kern="1200" cap="none" spc="0" normalizeH="0" baseline="0" noProof="0" dirty="0">
                <a:ln>
                  <a:noFill/>
                </a:ln>
                <a:solidFill>
                  <a:schemeClr val="bg1"/>
                </a:solidFill>
                <a:effectLst/>
                <a:uLnTx/>
                <a:uFillTx/>
                <a:latin typeface="Georgia" panose="02040502050405020303" pitchFamily="18" charset="0"/>
                <a:ea typeface="+mn-ea"/>
                <a:cs typeface="+mn-cs"/>
              </a:rPr>
              <a:t>Eratosthenes of Alexandria (d</a:t>
            </a:r>
            <a:r>
              <a:rPr kumimoji="0" lang="en-US" sz="3600" b="0" i="1" u="none" strike="dblStrike" kern="1200" cap="none" spc="0" normalizeH="0" baseline="0" noProof="0" dirty="0">
                <a:ln>
                  <a:noFill/>
                </a:ln>
                <a:solidFill>
                  <a:schemeClr val="bg1"/>
                </a:solidFill>
                <a:effectLst/>
                <a:uLnTx/>
                <a:uFillTx/>
                <a:latin typeface="Georgia" panose="02040502050405020303" pitchFamily="18" charset="0"/>
                <a:ea typeface="+mn-ea"/>
                <a:cs typeface="+mn-cs"/>
              </a:rPr>
              <a:t>.</a:t>
            </a:r>
            <a:r>
              <a:rPr kumimoji="0" lang="en-US" sz="3600" b="0" i="0" u="none" strike="dblStrike" kern="1200" cap="none" spc="0" normalizeH="0" baseline="0" noProof="0" dirty="0">
                <a:ln>
                  <a:noFill/>
                </a:ln>
                <a:solidFill>
                  <a:schemeClr val="bg1"/>
                </a:solidFill>
                <a:effectLst/>
                <a:uLnTx/>
                <a:uFillTx/>
                <a:latin typeface="Georgia" panose="02040502050405020303" pitchFamily="18" charset="0"/>
                <a:ea typeface="+mn-ea"/>
                <a:cs typeface="+mn-cs"/>
              </a:rPr>
              <a:t>196 BCE)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3300"/>
                </a:solidFill>
                <a:effectLst/>
                <a:uLnTx/>
                <a:uFillTx/>
                <a:latin typeface="Georgia" panose="02040502050405020303" pitchFamily="18" charset="0"/>
                <a:ea typeface="+mn-ea"/>
                <a:cs typeface="+mn-cs"/>
              </a:rPr>
              <a:t>Claudius </a:t>
            </a:r>
            <a:r>
              <a:rPr kumimoji="0" lang="en-US" sz="3600" b="0" i="0" u="none" strike="noStrike" kern="1200" cap="none" spc="0" normalizeH="0" baseline="0" noProof="0" dirty="0" err="1">
                <a:ln>
                  <a:noFill/>
                </a:ln>
                <a:solidFill>
                  <a:srgbClr val="FF3300"/>
                </a:solidFill>
                <a:effectLst/>
                <a:uLnTx/>
                <a:uFillTx/>
                <a:latin typeface="Georgia" panose="02040502050405020303" pitchFamily="18" charset="0"/>
                <a:ea typeface="+mn-ea"/>
                <a:cs typeface="+mn-cs"/>
              </a:rPr>
              <a:t>Ptolomaeus</a:t>
            </a:r>
            <a:r>
              <a:rPr kumimoji="0" lang="en-US" sz="3600" b="0" i="0" u="none" strike="noStrike" kern="1200" cap="none" spc="0" normalizeH="0" baseline="0" noProof="0" dirty="0">
                <a:ln>
                  <a:noFill/>
                </a:ln>
                <a:solidFill>
                  <a:srgbClr val="FF3300"/>
                </a:solidFill>
                <a:effectLst/>
                <a:uLnTx/>
                <a:uFillTx/>
                <a:latin typeface="Georgia" panose="02040502050405020303" pitchFamily="18" charset="0"/>
                <a:ea typeface="+mn-ea"/>
                <a:cs typeface="+mn-cs"/>
              </a:rPr>
              <a:t> (2</a:t>
            </a:r>
            <a:r>
              <a:rPr kumimoji="0" lang="en-US" sz="3600" b="0" i="0" u="none" strike="noStrike" kern="1200" cap="none" spc="0" normalizeH="0" baseline="30000" noProof="0" dirty="0">
                <a:ln>
                  <a:noFill/>
                </a:ln>
                <a:solidFill>
                  <a:srgbClr val="FF3300"/>
                </a:solidFill>
                <a:effectLst/>
                <a:uLnTx/>
                <a:uFillTx/>
                <a:latin typeface="Georgia" panose="02040502050405020303" pitchFamily="18" charset="0"/>
                <a:ea typeface="+mn-ea"/>
                <a:cs typeface="+mn-cs"/>
              </a:rPr>
              <a:t>nd</a:t>
            </a:r>
            <a:r>
              <a:rPr kumimoji="0" lang="en-US" sz="3600" b="0" i="0" u="none" strike="noStrike" kern="1200" cap="none" spc="0" normalizeH="0" baseline="0" noProof="0" dirty="0">
                <a:ln>
                  <a:noFill/>
                </a:ln>
                <a:solidFill>
                  <a:srgbClr val="FF3300"/>
                </a:solidFill>
                <a:effectLst/>
                <a:uLnTx/>
                <a:uFillTx/>
                <a:latin typeface="Georgia" panose="02040502050405020303" pitchFamily="18" charset="0"/>
                <a:ea typeface="+mn-ea"/>
                <a:cs typeface="+mn-cs"/>
              </a:rPr>
              <a:t> c. CE)</a:t>
            </a:r>
            <a:endParaRPr kumimoji="0" lang="en-US" sz="3600" b="0" i="1" u="none" strike="noStrike" kern="1200" cap="none" spc="0" normalizeH="0" baseline="0" noProof="0" dirty="0">
              <a:ln>
                <a:noFill/>
              </a:ln>
              <a:solidFill>
                <a:schemeClr val="bg1"/>
              </a:solidFill>
              <a:effectLst/>
              <a:uLnTx/>
              <a:uFillTx/>
              <a:latin typeface="Georgia" panose="02040502050405020303"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chemeClr val="bg1"/>
                </a:solidFill>
                <a:effectLst/>
                <a:uLnTx/>
                <a:uFillTx/>
                <a:latin typeface="Georgia" panose="02040502050405020303" pitchFamily="18" charset="0"/>
                <a:ea typeface="+mn-ea"/>
                <a:cs typeface="+mn-cs"/>
              </a:rPr>
              <a:t>Physiology and Physics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dblStrike" kern="1200" cap="none" spc="0" normalizeH="0" baseline="0" noProof="0" dirty="0">
                <a:ln>
                  <a:noFill/>
                </a:ln>
                <a:solidFill>
                  <a:schemeClr val="bg1"/>
                </a:solidFill>
                <a:effectLst/>
                <a:uLnTx/>
                <a:uFillTx/>
                <a:latin typeface="Georgia" panose="02040502050405020303" pitchFamily="18" charset="0"/>
                <a:ea typeface="+mn-ea"/>
                <a:cs typeface="+mn-cs"/>
              </a:rPr>
              <a:t>Herophilus of Chalcedon (d. 280 BCE</a:t>
            </a:r>
            <a:r>
              <a:rPr kumimoji="0" lang="en-US" sz="3600" b="0" i="0" u="none" strike="dblStrike" kern="1200" cap="small" spc="0" normalizeH="0" baseline="0" noProof="0" dirty="0">
                <a:ln>
                  <a:noFill/>
                </a:ln>
                <a:solidFill>
                  <a:schemeClr val="bg1"/>
                </a:solidFill>
                <a:effectLst/>
                <a:uLnTx/>
                <a:uFillTx/>
                <a:latin typeface="Georgia" panose="02040502050405020303" pitchFamily="18" charset="0"/>
                <a:ea typeface="+mn-ea"/>
                <a:cs typeface="+mn-cs"/>
              </a:rPr>
              <a:t>)</a:t>
            </a:r>
            <a:endParaRPr kumimoji="0" lang="en-US" sz="3600" b="0" i="0" u="none" strike="dblStrike" kern="1200" cap="none" spc="0" normalizeH="0" baseline="0" noProof="0" dirty="0">
              <a:ln>
                <a:noFill/>
              </a:ln>
              <a:solidFill>
                <a:schemeClr val="bg1"/>
              </a:solidFill>
              <a:effectLst/>
              <a:uLnTx/>
              <a:uFillTx/>
              <a:latin typeface="Georgia" panose="02040502050405020303"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dblStrike" kern="1200" cap="none" spc="0" normalizeH="0" baseline="0" noProof="0" dirty="0">
                <a:ln>
                  <a:noFill/>
                </a:ln>
                <a:solidFill>
                  <a:schemeClr val="bg1"/>
                </a:solidFill>
                <a:effectLst/>
                <a:uLnTx/>
                <a:uFillTx/>
                <a:latin typeface="Georgia" panose="02040502050405020303" pitchFamily="18" charset="0"/>
                <a:ea typeface="+mn-ea"/>
                <a:cs typeface="+mn-cs"/>
              </a:rPr>
              <a:t>Erasistratus (d. 250 BCE)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dblStrike" kern="1200" cap="none" spc="0" normalizeH="0" baseline="0" noProof="0" dirty="0">
                <a:ln>
                  <a:noFill/>
                </a:ln>
                <a:solidFill>
                  <a:schemeClr val="bg1"/>
                </a:solidFill>
                <a:effectLst/>
                <a:uLnTx/>
                <a:uFillTx/>
                <a:latin typeface="Georgia" panose="02040502050405020303" pitchFamily="18" charset="0"/>
                <a:ea typeface="+mn-ea"/>
                <a:cs typeface="+mn-cs"/>
              </a:rPr>
              <a:t>Archimedes of Syracuse (d. 212 BCE)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3300"/>
                </a:solidFill>
                <a:effectLst/>
                <a:uLnTx/>
                <a:uFillTx/>
                <a:latin typeface="Georgia" panose="02040502050405020303" pitchFamily="18" charset="0"/>
                <a:ea typeface="+mn-ea"/>
                <a:cs typeface="+mn-cs"/>
              </a:rPr>
              <a:t>Aelius </a:t>
            </a:r>
            <a:r>
              <a:rPr kumimoji="0" lang="en-US" sz="3600" b="0" i="0" u="none" strike="noStrike" kern="1200" cap="none" spc="0" normalizeH="0" baseline="0" noProof="0" dirty="0" err="1">
                <a:ln>
                  <a:noFill/>
                </a:ln>
                <a:solidFill>
                  <a:srgbClr val="FF3300"/>
                </a:solidFill>
                <a:effectLst/>
                <a:uLnTx/>
                <a:uFillTx/>
                <a:latin typeface="Georgia" panose="02040502050405020303" pitchFamily="18" charset="0"/>
                <a:ea typeface="+mn-ea"/>
                <a:cs typeface="+mn-cs"/>
              </a:rPr>
              <a:t>Galenus</a:t>
            </a:r>
            <a:r>
              <a:rPr kumimoji="0" lang="en-US" sz="3600" b="0" i="0" u="none" strike="noStrike" kern="1200" cap="none" spc="0" normalizeH="0" baseline="0" noProof="0" dirty="0">
                <a:ln>
                  <a:noFill/>
                </a:ln>
                <a:solidFill>
                  <a:srgbClr val="FF3300"/>
                </a:solidFill>
                <a:effectLst/>
                <a:uLnTx/>
                <a:uFillTx/>
                <a:latin typeface="Georgia" panose="02040502050405020303" pitchFamily="18" charset="0"/>
                <a:ea typeface="+mn-ea"/>
                <a:cs typeface="+mn-cs"/>
              </a:rPr>
              <a:t> (2</a:t>
            </a:r>
            <a:r>
              <a:rPr kumimoji="0" lang="en-US" sz="3600" b="0" i="0" u="none" strike="noStrike" kern="1200" cap="none" spc="0" normalizeH="0" baseline="30000" noProof="0" dirty="0">
                <a:ln>
                  <a:noFill/>
                </a:ln>
                <a:solidFill>
                  <a:srgbClr val="FF3300"/>
                </a:solidFill>
                <a:effectLst/>
                <a:uLnTx/>
                <a:uFillTx/>
                <a:latin typeface="Georgia" panose="02040502050405020303" pitchFamily="18" charset="0"/>
                <a:ea typeface="+mn-ea"/>
                <a:cs typeface="+mn-cs"/>
              </a:rPr>
              <a:t>nd</a:t>
            </a:r>
            <a:r>
              <a:rPr kumimoji="0" lang="en-US" sz="3600" b="0" i="0" u="none" strike="noStrike" kern="1200" cap="none" spc="0" normalizeH="0" baseline="0" noProof="0" dirty="0">
                <a:ln>
                  <a:noFill/>
                </a:ln>
                <a:solidFill>
                  <a:srgbClr val="FF3300"/>
                </a:solidFill>
                <a:effectLst/>
                <a:uLnTx/>
                <a:uFillTx/>
                <a:latin typeface="Georgia" panose="02040502050405020303" pitchFamily="18" charset="0"/>
                <a:ea typeface="+mn-ea"/>
                <a:cs typeface="+mn-cs"/>
              </a:rPr>
              <a:t> c. CE)</a:t>
            </a:r>
          </a:p>
        </p:txBody>
      </p:sp>
    </p:spTree>
    <p:extLst>
      <p:ext uri="{BB962C8B-B14F-4D97-AF65-F5344CB8AC3E}">
        <p14:creationId xmlns:p14="http://schemas.microsoft.com/office/powerpoint/2010/main" val="3863163252"/>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3294B"/>
        </a:soli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356386BC-0D0E-16E0-A19D-89F0A4466EB9}"/>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778" b="17222"/>
          <a:stretch/>
        </p:blipFill>
        <p:spPr bwMode="auto">
          <a:xfrm>
            <a:off x="0" y="0"/>
            <a:ext cx="12192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4">
            <a:extLst>
              <a:ext uri="{FF2B5EF4-FFF2-40B4-BE49-F238E27FC236}">
                <a16:creationId xmlns:a16="http://schemas.microsoft.com/office/drawing/2014/main" id="{4C73C6A4-1238-003C-6B9F-9795172B0B32}"/>
              </a:ext>
            </a:extLst>
          </p:cNvPr>
          <p:cNvSpPr txBox="1">
            <a:spLocks noGrp="1" noChangeArrowheads="1"/>
          </p:cNvSpPr>
          <p:nvPr>
            <p:ph type="title" idx="4294967295"/>
          </p:nvPr>
        </p:nvSpPr>
        <p:spPr bwMode="auto">
          <a:xfrm>
            <a:off x="1598359" y="5257801"/>
            <a:ext cx="4296369" cy="132343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chemeClr val="bg1"/>
                </a:solidFill>
                <a:effectLst/>
                <a:uLnTx/>
                <a:uFillTx/>
                <a:latin typeface="Georgia" panose="02040502050405020303" pitchFamily="18" charset="0"/>
                <a:ea typeface="+mn-ea"/>
                <a:cs typeface="Arial" panose="020B0604020202020204" pitchFamily="34" charset="0"/>
              </a:rPr>
              <a:t>medieval Córdoba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chemeClr val="bg1"/>
                </a:solidFill>
                <a:effectLst/>
                <a:uLnTx/>
                <a:uFillTx/>
                <a:latin typeface="Georgia" panose="02040502050405020303" pitchFamily="18" charset="0"/>
                <a:ea typeface="+mn-ea"/>
                <a:cs typeface="Arial" panose="020B0604020202020204" pitchFamily="34" charset="0"/>
              </a:rPr>
              <a:t>(Muslim Spain)</a:t>
            </a:r>
          </a:p>
        </p:txBody>
      </p:sp>
      <p:pic>
        <p:nvPicPr>
          <p:cNvPr id="2054" name="Picture 6">
            <a:extLst>
              <a:ext uri="{FF2B5EF4-FFF2-40B4-BE49-F238E27FC236}">
                <a16:creationId xmlns:a16="http://schemas.microsoft.com/office/drawing/2014/main" id="{8BF2D035-C3C9-2891-FF66-2F8BC8189A2B}"/>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114550"/>
            <a:ext cx="3352800" cy="2628900"/>
          </a:xfrm>
          <a:prstGeom prst="rect">
            <a:avLst/>
          </a:prstGeom>
          <a:noFill/>
          <a:ln w="22225">
            <a:solidFill>
              <a:schemeClr val="bg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BC85DAC-5385-33A1-2C14-450A706007C0}"/>
              </a:ext>
            </a:extLst>
          </p:cNvPr>
          <p:cNvSpPr txBox="1">
            <a:spLocks noChangeArrowheads="1"/>
          </p:cNvSpPr>
          <p:nvPr/>
        </p:nvSpPr>
        <p:spPr bwMode="auto">
          <a:xfrm>
            <a:off x="7224930" y="5143500"/>
            <a:ext cx="3533340" cy="1569660"/>
          </a:xfrm>
          <a:prstGeom prst="rect">
            <a:avLst/>
          </a:prstGeom>
          <a:noFill/>
          <a:ln>
            <a:noFill/>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dirty="0">
                <a:solidFill>
                  <a:schemeClr val="bg1"/>
                </a:solidFill>
                <a:latin typeface="Georgia" panose="02040502050405020303" pitchFamily="18" charset="0"/>
              </a:rPr>
              <a:t>Ibn Rushd, “Averroes”</a:t>
            </a:r>
          </a:p>
          <a:p>
            <a:pPr algn="ctr" eaLnBrk="1" hangingPunct="1">
              <a:spcBef>
                <a:spcPct val="0"/>
              </a:spcBef>
              <a:buFontTx/>
              <a:buNone/>
            </a:pPr>
            <a:r>
              <a:rPr lang="en-US" altLang="en-US" sz="2400" dirty="0">
                <a:solidFill>
                  <a:schemeClr val="bg1"/>
                </a:solidFill>
                <a:latin typeface="Georgia" panose="02040502050405020303" pitchFamily="18" charset="0"/>
              </a:rPr>
              <a:t>(1126-1198)</a:t>
            </a:r>
          </a:p>
          <a:p>
            <a:pPr algn="ctr" eaLnBrk="1" hangingPunct="1">
              <a:spcBef>
                <a:spcPct val="0"/>
              </a:spcBef>
              <a:buFontTx/>
              <a:buNone/>
            </a:pPr>
            <a:r>
              <a:rPr lang="en-US" altLang="en-US" sz="2400" i="1" dirty="0">
                <a:solidFill>
                  <a:schemeClr val="bg1"/>
                </a:solidFill>
                <a:latin typeface="Georgia" panose="02040502050405020303" pitchFamily="18" charset="0"/>
              </a:rPr>
              <a:t>mathematics, medicine, </a:t>
            </a:r>
          </a:p>
          <a:p>
            <a:pPr algn="ctr" eaLnBrk="1" hangingPunct="1">
              <a:spcBef>
                <a:spcPct val="0"/>
              </a:spcBef>
              <a:buFontTx/>
              <a:buNone/>
            </a:pPr>
            <a:r>
              <a:rPr lang="en-US" altLang="en-US" sz="2400" i="1" dirty="0">
                <a:solidFill>
                  <a:schemeClr val="bg1"/>
                </a:solidFill>
                <a:latin typeface="Georgia" panose="02040502050405020303" pitchFamily="18" charset="0"/>
              </a:rPr>
              <a:t>astronomy, physics</a:t>
            </a:r>
          </a:p>
        </p:txBody>
      </p:sp>
    </p:spTree>
    <p:extLst>
      <p:ext uri="{BB962C8B-B14F-4D97-AF65-F5344CB8AC3E}">
        <p14:creationId xmlns:p14="http://schemas.microsoft.com/office/powerpoint/2010/main" val="3313613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3294B"/>
        </a:solidFill>
        <a:effectLst/>
      </p:bgPr>
    </p:bg>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8BF2D035-C3C9-2891-FF66-2F8BC8189A2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0"/>
            <a:ext cx="3352800" cy="26289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D8241F45-F806-E30E-8D2E-857061696F49}"/>
              </a:ext>
            </a:extLst>
          </p:cNvPr>
          <p:cNvSpPr txBox="1">
            <a:spLocks noGrp="1" noChangeArrowheads="1"/>
          </p:cNvSpPr>
          <p:nvPr>
            <p:ph type="title" idx="4294967295"/>
          </p:nvPr>
        </p:nvSpPr>
        <p:spPr bwMode="auto">
          <a:xfrm>
            <a:off x="3657600" y="3200400"/>
            <a:ext cx="2908168" cy="224676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bg1"/>
                </a:solidFill>
                <a:effectLst/>
                <a:uLnTx/>
                <a:uFillTx/>
                <a:latin typeface="Georgia" panose="02040502050405020303" pitchFamily="18" charset="0"/>
                <a:ea typeface="+mn-ea"/>
                <a:cs typeface="Arial" panose="020B0604020202020204" pitchFamily="34" charset="0"/>
              </a:rPr>
              <a:t>Studies in optics: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chemeClr val="bg1"/>
                </a:solidFill>
                <a:effectLst/>
                <a:uLnTx/>
                <a:uFillTx/>
                <a:latin typeface="Georgia" panose="02040502050405020303" pitchFamily="18" charset="0"/>
                <a:ea typeface="+mn-ea"/>
                <a:cs typeface="Arial" panose="020B0604020202020204" pitchFamily="34" charset="0"/>
              </a:rPr>
              <a:t>Opus </a:t>
            </a:r>
            <a:r>
              <a:rPr kumimoji="0" lang="en-US" altLang="en-US" sz="2800" b="0" i="1" u="none" strike="noStrike" kern="1200" cap="none" spc="0" normalizeH="0" baseline="0" noProof="0" dirty="0" err="1">
                <a:ln>
                  <a:noFill/>
                </a:ln>
                <a:solidFill>
                  <a:schemeClr val="bg1"/>
                </a:solidFill>
                <a:effectLst/>
                <a:uLnTx/>
                <a:uFillTx/>
                <a:latin typeface="Georgia" panose="02040502050405020303" pitchFamily="18" charset="0"/>
                <a:ea typeface="+mn-ea"/>
                <a:cs typeface="Arial" panose="020B0604020202020204" pitchFamily="34" charset="0"/>
              </a:rPr>
              <a:t>Maius</a:t>
            </a:r>
            <a:r>
              <a:rPr kumimoji="0" lang="en-US" altLang="en-US" sz="2800" b="0" i="0" u="none" strike="noStrike" kern="1200" cap="none" spc="0" normalizeH="0" baseline="0" noProof="0" dirty="0">
                <a:ln>
                  <a:noFill/>
                </a:ln>
                <a:solidFill>
                  <a:schemeClr val="bg1"/>
                </a:solidFill>
                <a:effectLst/>
                <a:uLnTx/>
                <a:uFillTx/>
                <a:latin typeface="Georgia" panose="02040502050405020303" pitchFamily="18"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bg1"/>
                </a:solidFill>
                <a:effectLst/>
                <a:uLnTx/>
                <a:uFillTx/>
                <a:latin typeface="Georgia" panose="02040502050405020303" pitchFamily="18" charset="0"/>
                <a:ea typeface="+mn-ea"/>
                <a:cs typeface="Arial" panose="020B0604020202020204" pitchFamily="34" charset="0"/>
              </a:rPr>
              <a:t>of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bg1"/>
                </a:solidFill>
                <a:effectLst/>
                <a:uLnTx/>
                <a:uFillTx/>
                <a:latin typeface="Georgia" panose="02040502050405020303" pitchFamily="18" charset="0"/>
                <a:ea typeface="+mn-ea"/>
                <a:cs typeface="Arial" panose="020B0604020202020204" pitchFamily="34" charset="0"/>
              </a:rPr>
              <a:t>Roger Bacon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bg1"/>
                </a:solidFill>
                <a:effectLst/>
                <a:uLnTx/>
                <a:uFillTx/>
                <a:latin typeface="Georgia" panose="02040502050405020303" pitchFamily="18" charset="0"/>
                <a:ea typeface="+mn-ea"/>
                <a:cs typeface="Arial" panose="020B0604020202020204" pitchFamily="34" charset="0"/>
              </a:rPr>
              <a:t>(1219-1292)</a:t>
            </a:r>
          </a:p>
        </p:txBody>
      </p:sp>
      <p:sp>
        <p:nvSpPr>
          <p:cNvPr id="2" name="TextBox 1">
            <a:extLst>
              <a:ext uri="{FF2B5EF4-FFF2-40B4-BE49-F238E27FC236}">
                <a16:creationId xmlns:a16="http://schemas.microsoft.com/office/drawing/2014/main" id="{4403A93E-77BF-2782-7DDA-70F7983A6A5C}"/>
              </a:ext>
            </a:extLst>
          </p:cNvPr>
          <p:cNvSpPr txBox="1">
            <a:spLocks noChangeArrowheads="1"/>
          </p:cNvSpPr>
          <p:nvPr/>
        </p:nvSpPr>
        <p:spPr bwMode="auto">
          <a:xfrm>
            <a:off x="9222353" y="1524000"/>
            <a:ext cx="3352800" cy="1200329"/>
          </a:xfrm>
          <a:prstGeom prst="rect">
            <a:avLst/>
          </a:prstGeom>
          <a:no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chemeClr val="bg1"/>
                </a:solidFill>
                <a:latin typeface="Georgia" panose="02040502050405020303" pitchFamily="18" charset="0"/>
              </a:rPr>
              <a:t>Averroës depicted</a:t>
            </a:r>
          </a:p>
          <a:p>
            <a:pPr eaLnBrk="1" hangingPunct="1">
              <a:spcBef>
                <a:spcPct val="0"/>
              </a:spcBef>
              <a:buFontTx/>
              <a:buNone/>
            </a:pPr>
            <a:r>
              <a:rPr lang="en-US" altLang="en-US" sz="2400" dirty="0">
                <a:solidFill>
                  <a:schemeClr val="bg1"/>
                </a:solidFill>
                <a:latin typeface="Georgia" panose="02040502050405020303" pitchFamily="18" charset="0"/>
              </a:rPr>
              <a:t>in a 14</a:t>
            </a:r>
            <a:r>
              <a:rPr lang="en-US" altLang="en-US" sz="2400" baseline="30000" dirty="0">
                <a:solidFill>
                  <a:schemeClr val="bg1"/>
                </a:solidFill>
                <a:latin typeface="Georgia" panose="02040502050405020303" pitchFamily="18" charset="0"/>
              </a:rPr>
              <a:t>th</a:t>
            </a:r>
            <a:r>
              <a:rPr lang="en-US" altLang="en-US" sz="2400" dirty="0">
                <a:solidFill>
                  <a:schemeClr val="bg1"/>
                </a:solidFill>
                <a:latin typeface="Georgia" panose="02040502050405020303" pitchFamily="18" charset="0"/>
              </a:rPr>
              <a:t>-century </a:t>
            </a:r>
          </a:p>
          <a:p>
            <a:pPr eaLnBrk="1" hangingPunct="1">
              <a:spcBef>
                <a:spcPct val="0"/>
              </a:spcBef>
              <a:buFontTx/>
              <a:buNone/>
            </a:pPr>
            <a:r>
              <a:rPr lang="en-US" altLang="en-US" sz="2400" dirty="0">
                <a:solidFill>
                  <a:schemeClr val="bg1"/>
                </a:solidFill>
                <a:latin typeface="Georgia" panose="02040502050405020303" pitchFamily="18" charset="0"/>
              </a:rPr>
              <a:t>Italian fresco</a:t>
            </a:r>
          </a:p>
        </p:txBody>
      </p:sp>
      <p:sp>
        <p:nvSpPr>
          <p:cNvPr id="5" name="TextBox 4">
            <a:extLst>
              <a:ext uri="{FF2B5EF4-FFF2-40B4-BE49-F238E27FC236}">
                <a16:creationId xmlns:a16="http://schemas.microsoft.com/office/drawing/2014/main" id="{EBC85DAC-5385-33A1-2C14-450A706007C0}"/>
              </a:ext>
            </a:extLst>
          </p:cNvPr>
          <p:cNvSpPr txBox="1">
            <a:spLocks noChangeArrowheads="1"/>
          </p:cNvSpPr>
          <p:nvPr/>
        </p:nvSpPr>
        <p:spPr bwMode="auto">
          <a:xfrm>
            <a:off x="7162800" y="4262120"/>
            <a:ext cx="4647426" cy="2062103"/>
          </a:xfrm>
          <a:prstGeom prst="rect">
            <a:avLst/>
          </a:prstGeom>
          <a:noFill/>
          <a:ln>
            <a:noFill/>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dirty="0">
                <a:solidFill>
                  <a:schemeClr val="bg1"/>
                </a:solidFill>
                <a:latin typeface="Georgia" panose="02040502050405020303" pitchFamily="18" charset="0"/>
              </a:rPr>
              <a:t>Ibn Rushd, “Averroës”</a:t>
            </a:r>
          </a:p>
          <a:p>
            <a:pPr algn="ctr" eaLnBrk="1" hangingPunct="1">
              <a:spcBef>
                <a:spcPct val="0"/>
              </a:spcBef>
              <a:buFontTx/>
              <a:buNone/>
            </a:pPr>
            <a:r>
              <a:rPr lang="en-US" altLang="en-US" dirty="0">
                <a:solidFill>
                  <a:schemeClr val="bg1"/>
                </a:solidFill>
                <a:latin typeface="Georgia" panose="02040502050405020303" pitchFamily="18" charset="0"/>
              </a:rPr>
              <a:t>(1126-1198)</a:t>
            </a:r>
          </a:p>
          <a:p>
            <a:pPr algn="ctr" eaLnBrk="1" hangingPunct="1">
              <a:spcBef>
                <a:spcPct val="0"/>
              </a:spcBef>
              <a:buFontTx/>
              <a:buNone/>
            </a:pPr>
            <a:r>
              <a:rPr lang="en-US" altLang="en-US" i="1" dirty="0">
                <a:solidFill>
                  <a:schemeClr val="bg1"/>
                </a:solidFill>
                <a:latin typeface="Georgia" panose="02040502050405020303" pitchFamily="18" charset="0"/>
              </a:rPr>
              <a:t>mathematics, medicine, </a:t>
            </a:r>
          </a:p>
          <a:p>
            <a:pPr algn="ctr" eaLnBrk="1" hangingPunct="1">
              <a:spcBef>
                <a:spcPct val="0"/>
              </a:spcBef>
              <a:buFontTx/>
              <a:buNone/>
            </a:pPr>
            <a:r>
              <a:rPr lang="en-US" altLang="en-US" i="1" dirty="0">
                <a:solidFill>
                  <a:schemeClr val="bg1"/>
                </a:solidFill>
                <a:latin typeface="Georgia" panose="02040502050405020303" pitchFamily="18" charset="0"/>
              </a:rPr>
              <a:t>astronomy, physics</a:t>
            </a:r>
          </a:p>
        </p:txBody>
      </p:sp>
      <p:pic>
        <p:nvPicPr>
          <p:cNvPr id="4" name="Picture 2">
            <a:extLst>
              <a:ext uri="{FF2B5EF4-FFF2-40B4-BE49-F238E27FC236}">
                <a16:creationId xmlns:a16="http://schemas.microsoft.com/office/drawing/2014/main" id="{C23200F6-4EEC-0EBE-DB78-CDCEBF2AEB11}"/>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3470311"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142906"/>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32571</TotalTime>
  <Words>428</Words>
  <Application>Microsoft Office PowerPoint</Application>
  <PresentationFormat>Widescreen</PresentationFormat>
  <Paragraphs>113</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Georgia</vt:lpstr>
      <vt:lpstr>Lato</vt:lpstr>
      <vt:lpstr>Montserrat</vt:lpstr>
      <vt:lpstr>Times New Roman</vt:lpstr>
      <vt:lpstr>Default Design</vt:lpstr>
      <vt:lpstr>Academic Freedom: A Brief History  prepared for the  Board of Trustees presented by: Carol Symes, Department of History, UIUC University Senates Conference January 18, 2024</vt:lpstr>
      <vt:lpstr>Charting 150 years  of promise and progress  University of  Illinois Press, 2017</vt:lpstr>
      <vt:lpstr>What is academic freedom?  liberty to pursue knowledge   the protected freedoms of  rigorous inquiry and disciplined research  not only for academic faculty and students but for society at large  unlike freedom of speech, it is bounded by disciplinary training and expertise</vt:lpstr>
      <vt:lpstr>History of academic freedom</vt:lpstr>
      <vt:lpstr>An Ancient Scientific Revolution: Discoveries in Alexandria, 3rd c. BCE  Heliocentric universe Earth’s circumference Atomic theory Law of specific gravity Scientific anatomy Circulation of blood</vt:lpstr>
      <vt:lpstr>Measuring and Mapping Euclid (c. 300 BCE) Aristarchus of Samos (d. 230 BCE) Eratosthenes of Alexandria (d.196 BCE)  Physiology and Physics Herophilus of Chalcedon (d. 280 BCE) Erasistratus (d. 250 BCE) Archimedes of Syracuse (d. 212 BCE)</vt:lpstr>
      <vt:lpstr>Measuring and Mapping Euclid (c. 300 BCE) Aristarchus of Samos (d. 230 BCE) Eratosthenes of Alexandria (d.196 BCE) Claudius Ptolomaeus (2nd c. CE) Physiology and Physics Herophilus of Chalcedon (d. 280 BCE) Erasistratus (d. 250 BCE) Archimedes of Syracuse (d. 212 BCE) Aelius Galenus (2nd c. CE)</vt:lpstr>
      <vt:lpstr>medieval Córdoba (Muslim Spain)</vt:lpstr>
      <vt:lpstr>Studies in optics: Opus Maius  of  Roger Bacon  (1219-1292)</vt:lpstr>
      <vt:lpstr>Nicolaus Copernicus (1473-1553)</vt:lpstr>
      <vt:lpstr>Heliocentric universe</vt:lpstr>
      <vt:lpstr>On the Revolutions of the Heavenly Spheres  (Nuremberg, 1543)</vt:lpstr>
      <vt:lpstr>Thank you!</vt:lpstr>
    </vt:vector>
  </TitlesOfParts>
  <Company>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Lynne Symes</dc:creator>
  <cp:lastModifiedBy>Todd, Marla Jo</cp:lastModifiedBy>
  <cp:revision>332</cp:revision>
  <dcterms:created xsi:type="dcterms:W3CDTF">2003-09-24T20:59:11Z</dcterms:created>
  <dcterms:modified xsi:type="dcterms:W3CDTF">2024-01-02T20:27:07Z</dcterms:modified>
</cp:coreProperties>
</file>