
<file path=[Content_Types].xml><?xml version="1.0" encoding="utf-8"?>
<Types xmlns="http://schemas.openxmlformats.org/package/2006/content-types">
  <Default Extension="3gp" ContentType="video/3gpp"/>
  <Default Extension="emf" ContentType="image/x-emf"/>
  <Default Extension="fntdata" ContentType="application/x-fontdata"/>
  <Default Extension="gif" ContentType="image/gi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4"/>
    <p:sldMasterId id="2147483694" r:id="rId5"/>
    <p:sldMasterId id="2147483700" r:id="rId6"/>
  </p:sldMasterIdLst>
  <p:notesMasterIdLst>
    <p:notesMasterId r:id="rId19"/>
  </p:notesMasterIdLst>
  <p:handoutMasterIdLst>
    <p:handoutMasterId r:id="rId20"/>
  </p:handoutMasterIdLst>
  <p:sldIdLst>
    <p:sldId id="489" r:id="rId7"/>
    <p:sldId id="473" r:id="rId8"/>
    <p:sldId id="507" r:id="rId9"/>
    <p:sldId id="505" r:id="rId10"/>
    <p:sldId id="493" r:id="rId11"/>
    <p:sldId id="482" r:id="rId12"/>
    <p:sldId id="509" r:id="rId13"/>
    <p:sldId id="508" r:id="rId14"/>
    <p:sldId id="492" r:id="rId15"/>
    <p:sldId id="487" r:id="rId16"/>
    <p:sldId id="486" r:id="rId17"/>
    <p:sldId id="374" r:id="rId18"/>
  </p:sldIdLst>
  <p:sldSz cx="12192000" cy="6858000"/>
  <p:notesSz cx="9144000" cy="6858000"/>
  <p:embeddedFontLst>
    <p:embeddedFont>
      <p:font typeface="Lato" panose="020F0502020204030203" pitchFamily="34" charset="0"/>
      <p:regular r:id="rId21"/>
      <p:bold r:id="rId21"/>
      <p:italic r:id="rId21"/>
      <p:boldItalic r:id="rId21"/>
    </p:embeddedFont>
    <p:embeddedFont>
      <p:font typeface="Lato Black" panose="020F0502020204030203" pitchFamily="34" charset="0"/>
      <p:bold r:id="rId21"/>
      <p:italic r:id="rId21"/>
      <p:boldItalic r:id="rId21"/>
    </p:embeddedFont>
    <p:embeddedFont>
      <p:font typeface="Merriweather" panose="00000500000000000000" pitchFamily="2" charset="0"/>
      <p:regular r:id="rId22"/>
      <p:bold r:id="rId23"/>
      <p:italic r:id="rId24"/>
      <p:boldItalic r:id="rId25"/>
    </p:embeddedFont>
    <p:embeddedFont>
      <p:font typeface="Merriweather Light" panose="00000400000000000000" pitchFamily="2" charset="0"/>
      <p:regular r:id="rId26"/>
      <p:italic r:id="rId27"/>
    </p:embeddedFont>
    <p:embeddedFont>
      <p:font typeface="Oswald" panose="00000500000000000000" pitchFamily="2" charset="0"/>
      <p:regular r:id="rId21"/>
      <p:bold r:id="rId21"/>
    </p:embeddedFont>
    <p:embeddedFont>
      <p:font typeface="Oswald SemiBold" panose="00000700000000000000" pitchFamily="2" charset="0"/>
      <p:regular r:id="rId28"/>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3" pos="12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497"/>
    <a:srgbClr val="13294B"/>
    <a:srgbClr val="0455A4"/>
    <a:srgbClr val="E8E9EA"/>
    <a:srgbClr val="A5A8AA"/>
    <a:srgbClr val="D50032"/>
    <a:srgbClr val="342726"/>
    <a:srgbClr val="003366"/>
    <a:srgbClr val="E84A27"/>
    <a:srgbClr val="5E666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0" autoAdjust="0"/>
    <p:restoredTop sz="76471" autoAdjust="0"/>
  </p:normalViewPr>
  <p:slideViewPr>
    <p:cSldViewPr snapToGrid="0">
      <p:cViewPr varScale="1">
        <p:scale>
          <a:sx n="63" d="100"/>
          <a:sy n="63" d="100"/>
        </p:scale>
        <p:origin x="2030" y="67"/>
      </p:cViewPr>
      <p:guideLst>
        <p:guide orient="horz" pos="1440"/>
        <p:guide pos="1272"/>
      </p:guideLst>
    </p:cSldViewPr>
  </p:slideViewPr>
  <p:outlineViewPr>
    <p:cViewPr>
      <p:scale>
        <a:sx n="33" d="100"/>
        <a:sy n="33" d="100"/>
      </p:scale>
      <p:origin x="0" y="0"/>
    </p:cViewPr>
  </p:outlineViewPr>
  <p:notesTextViewPr>
    <p:cViewPr>
      <p:scale>
        <a:sx n="200" d="100"/>
        <a:sy n="200" d="100"/>
      </p:scale>
      <p:origin x="0" y="0"/>
    </p:cViewPr>
  </p:notesTextViewPr>
  <p:notesViewPr>
    <p:cSldViewPr snapToGrid="0" showGuides="1">
      <p:cViewPr varScale="1">
        <p:scale>
          <a:sx n="66" d="100"/>
          <a:sy n="66" d="100"/>
        </p:scale>
        <p:origin x="306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4.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E3AE06-C60D-4FAC-82FC-C87D301AAAA8}"/>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Lato" panose="020F0502020204030203" pitchFamily="34" charset="77"/>
            </a:endParaRPr>
          </a:p>
        </p:txBody>
      </p:sp>
      <p:sp>
        <p:nvSpPr>
          <p:cNvPr id="3" name="Date Placeholder 2">
            <a:extLst>
              <a:ext uri="{FF2B5EF4-FFF2-40B4-BE49-F238E27FC236}">
                <a16:creationId xmlns:a16="http://schemas.microsoft.com/office/drawing/2014/main" id="{20584B40-4CD3-47A3-A46A-76AD4C9963D1}"/>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B47E6833-1F3F-4FC8-97F4-FDE94F723B49}" type="datetimeFigureOut">
              <a:rPr lang="en-US" smtClean="0">
                <a:latin typeface="Lato" panose="020F0502020204030203" pitchFamily="34" charset="77"/>
              </a:rPr>
              <a:t>1/16/2024</a:t>
            </a:fld>
            <a:endParaRPr lang="en-US" dirty="0">
              <a:latin typeface="Lato" panose="020F0502020204030203" pitchFamily="34" charset="77"/>
            </a:endParaRPr>
          </a:p>
        </p:txBody>
      </p:sp>
      <p:sp>
        <p:nvSpPr>
          <p:cNvPr id="4" name="Footer Placeholder 3">
            <a:extLst>
              <a:ext uri="{FF2B5EF4-FFF2-40B4-BE49-F238E27FC236}">
                <a16:creationId xmlns:a16="http://schemas.microsoft.com/office/drawing/2014/main" id="{A678BAD6-B7D1-4BE0-B77A-8B39CB7E21E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Lato" panose="020F0502020204030203" pitchFamily="34" charset="77"/>
            </a:endParaRPr>
          </a:p>
        </p:txBody>
      </p:sp>
      <p:sp>
        <p:nvSpPr>
          <p:cNvPr id="5" name="Slide Number Placeholder 4">
            <a:extLst>
              <a:ext uri="{FF2B5EF4-FFF2-40B4-BE49-F238E27FC236}">
                <a16:creationId xmlns:a16="http://schemas.microsoft.com/office/drawing/2014/main" id="{573AF6AE-B67D-400B-80F1-9BF5F879AB92}"/>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24D90FA-BBDF-4623-B686-0831D6C73D31}" type="slidenum">
              <a:rPr lang="en-US" smtClean="0">
                <a:latin typeface="Lato" panose="020F0502020204030203" pitchFamily="34" charset="77"/>
              </a:rPr>
              <a:t>‹#›</a:t>
            </a:fld>
            <a:endParaRPr lang="en-US" dirty="0">
              <a:latin typeface="Lato" panose="020F0502020204030203" pitchFamily="34" charset="77"/>
            </a:endParaRPr>
          </a:p>
        </p:txBody>
      </p:sp>
    </p:spTree>
    <p:extLst>
      <p:ext uri="{BB962C8B-B14F-4D97-AF65-F5344CB8AC3E}">
        <p14:creationId xmlns:p14="http://schemas.microsoft.com/office/powerpoint/2010/main" val="409544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Lato" panose="020F0502020204030203" pitchFamily="34" charset="77"/>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Lato" panose="020F0502020204030203" pitchFamily="34" charset="77"/>
              </a:defRPr>
            </a:lvl1pPr>
          </a:lstStyle>
          <a:p>
            <a:fld id="{9796F298-A394-4CE1-A654-FE1BC5C038A1}" type="datetimeFigureOut">
              <a:rPr lang="en-US" smtClean="0"/>
              <a:pPr/>
              <a:t>1/16/2024</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Lato" panose="020F0502020204030203" pitchFamily="34" charset="77"/>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Lato" panose="020F0502020204030203" pitchFamily="34" charset="77"/>
              </a:defRPr>
            </a:lvl1pPr>
          </a:lstStyle>
          <a:p>
            <a:fld id="{50D3A1E8-C096-463C-BF8B-4CB4AA05D415}" type="slidenum">
              <a:rPr lang="en-US" smtClean="0"/>
              <a:pPr/>
              <a:t>‹#›</a:t>
            </a:fld>
            <a:endParaRPr lang="en-US" dirty="0"/>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ato" panose="020F0502020204030203" pitchFamily="34" charset="77"/>
        <a:ea typeface="+mn-ea"/>
        <a:cs typeface="+mn-cs"/>
      </a:defRPr>
    </a:lvl1pPr>
    <a:lvl2pPr marL="457200" algn="l" defTabSz="914400" rtl="0" eaLnBrk="1" latinLnBrk="0" hangingPunct="1">
      <a:defRPr sz="1200" b="0" i="0" kern="1200">
        <a:solidFill>
          <a:schemeClr val="tx1"/>
        </a:solidFill>
        <a:latin typeface="Lato" panose="020F0502020204030203" pitchFamily="34" charset="77"/>
        <a:ea typeface="+mn-ea"/>
        <a:cs typeface="+mn-cs"/>
      </a:defRPr>
    </a:lvl2pPr>
    <a:lvl3pPr marL="914400" algn="l" defTabSz="914400" rtl="0" eaLnBrk="1" latinLnBrk="0" hangingPunct="1">
      <a:defRPr sz="1200" b="0" i="0" kern="1200">
        <a:solidFill>
          <a:schemeClr val="tx1"/>
        </a:solidFill>
        <a:latin typeface="Lato" panose="020F0502020204030203" pitchFamily="34" charset="77"/>
        <a:ea typeface="+mn-ea"/>
        <a:cs typeface="+mn-cs"/>
      </a:defRPr>
    </a:lvl3pPr>
    <a:lvl4pPr marL="1371600" algn="l" defTabSz="914400" rtl="0" eaLnBrk="1" latinLnBrk="0" hangingPunct="1">
      <a:defRPr sz="1200" b="0" i="0" kern="1200">
        <a:solidFill>
          <a:schemeClr val="tx1"/>
        </a:solidFill>
        <a:latin typeface="Lato" panose="020F0502020204030203" pitchFamily="34" charset="77"/>
        <a:ea typeface="+mn-ea"/>
        <a:cs typeface="+mn-cs"/>
      </a:defRPr>
    </a:lvl4pPr>
    <a:lvl5pPr marL="1828800" algn="l" defTabSz="914400" rtl="0" eaLnBrk="1" latinLnBrk="0" hangingPunct="1">
      <a:defRPr sz="1200" b="0" i="0" kern="1200">
        <a:solidFill>
          <a:schemeClr val="tx1"/>
        </a:solidFill>
        <a:latin typeface="Lato" panose="020F05020202040302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Thank you, Chairman Edwards.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this time, I would like to introduce our treasurer, LESTER H. MCKEEVER, JR., partner at Mitchell-Titus accounting firm in Chicago. He joins us via Zoom.</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Also:</a:t>
            </a:r>
          </a:p>
          <a:p>
            <a:pPr marL="342900" marR="0" lvl="0" indent="-342900">
              <a:lnSpc>
                <a:spcPct val="150000"/>
              </a:lnSpc>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Chancellor and Vice President ROBERT JONES from Urbana.</a:t>
            </a:r>
          </a:p>
          <a:p>
            <a:pPr marL="342900" marR="0" lvl="0" indent="-342900">
              <a:lnSpc>
                <a:spcPct val="150000"/>
              </a:lnSpc>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Chancellor and Vice President MARIE LYNN MIRANDA from Chicago.</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the other university officers and staff:</a:t>
            </a:r>
          </a:p>
          <a:p>
            <a:pPr marL="342900" marR="0" lvl="0" indent="-342900">
              <a:lnSpc>
                <a:spcPct val="150000"/>
              </a:lnSpc>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Interim University Counsel SCOTT RICE.</a:t>
            </a:r>
          </a:p>
          <a:p>
            <a:pPr marL="342900" marR="0" lvl="0" indent="-342900">
              <a:lnSpc>
                <a:spcPct val="150000"/>
              </a:lnSpc>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Vice President/Chief Financial Officer and Comptroller PAUL ELLINGER.</a:t>
            </a:r>
          </a:p>
          <a:p>
            <a:pPr marL="342900" marR="0" lvl="0" indent="-342900">
              <a:lnSpc>
                <a:spcPct val="150000"/>
              </a:lnSpc>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Executive Vice President and Vice President for Academic Affairs NICHOLAS JONES.</a:t>
            </a:r>
          </a:p>
          <a:p>
            <a:pPr marL="342900" marR="0" lvl="0" indent="-342900">
              <a:lnSpc>
                <a:spcPct val="150000"/>
              </a:lnSpc>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Vice President for Economic Development and Innovation JAY WALSH.</a:t>
            </a:r>
          </a:p>
          <a:p>
            <a:pPr marL="342900" marR="0" lvl="0" indent="-342900">
              <a:lnSpc>
                <a:spcPct val="150000"/>
              </a:lnSpc>
              <a:spcBef>
                <a:spcPts val="0"/>
              </a:spcBef>
              <a:spcAft>
                <a:spcPts val="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Secretary of the Board of Trustees and the university JEFFREY STEIN.</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Representing the Urbana Senate: JON HALE, associate professor, education policy, senate executive committee vice chair and associate professor of education policy, organization and leadership, associate professor of curriculum and instruction, and acting director for the Forum on Future of Public Education.</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Representing the Chicago Senate, ASA ASAD, student senator, studying in the College of Liberal Arts and Sciences.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Representing the Springfield Senate, CELEST WEUVE, director of the School of Health Sciences and chair of the Springfield Senate Executive Committee and University Senates Conference.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Representing the academic professional staff, LISA MERRIFIELD, Illinois Extension community and economic development specialist, Urbana.</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Also joining us via the livestream and representing the University Senates Conference, SANDRA De GROOTE, professor and head of Assessment and Scholarly Communications, and chair of the UIC Senate Executive Committee.</a:t>
            </a:r>
          </a:p>
          <a:p>
            <a:pPr marL="0" marR="0">
              <a:lnSpc>
                <a:spcPct val="150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three of our universities have now reopened for the spring. I say this often but, alongside the beginning of the fall semester and commencements, this renewal of classes and research creates an air of excitement and promise unlike anything else I know.</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begin again, though, amid violent conflict abroad that directly touches so many on our campuses.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want to reaffirm that the well-being and safety of all of our students – from every background -- is our first priority.</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faculty, staff and leadership work every day to live up to this responsibility, taking the measures we’ve talked about these preceding months while also constantly monitoring events to determine whether we need to add additional safeguards or otherwise change course.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same time, we maintain our commitment to free expression and open debate.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has sometimes been suggested in these past few difficult months that in higher education we must choose between, on one hand, maintaining safe environments for learning and discovery and, on the other, offering a forum for the expression and debate of ideas.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must do both.</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we go to work in higher education or enroll as students, we enter into a compact of sorts: that we will agree to listen to even unpopular or uncomfortable ideas and, if we disagree, to do so with respect. This does not extend, of course, to hate speech or any call for harm to anyone.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compact has been tested at colleges and universities around the world over the past few months, and likely will continue to be.</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while we hope for peace in all the world’s conflict zones, we are committed to these cornerstones of our mission as a public university – providing for the well-being and safety of our students while fostering the free flow of ideas and expression that drives education, research and discovery.</a:t>
            </a:r>
          </a:p>
          <a:p>
            <a:pPr marL="0" marR="0">
              <a:lnSpc>
                <a:spcPct val="150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50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TRANSITION INTO TUITION DISCUSSION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part of our service to the people of Illinois and our unwavering commitment to our land-grant mission, we work every day to improve affordability and access to our three universities.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proposed tuition levels you will vote on later today would again freeze tuition for in-state undergraduates and are true to this ironclad commitment.</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few things we can do that have a more positive impact on the working families of Illinois that seek out the life-changing opportunities a college education can provide than to promise them that we will hold down the cost of tuition.</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ability to keep these costs in check is also another demonstration of our strong working partnership with the state’s elected leaders.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governor and the members of the General Assembly have committed to healthy reinvestment in public higher education the past few years.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helps us better control the cost of tuition, and to provide robust financial aid that makes a college education possible for more Illinoisans.</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I say regularly, there are few better investments the state can make on behalf of the people of Illinois.</a:t>
            </a:r>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dirty="0"/>
          </a:p>
        </p:txBody>
      </p:sp>
    </p:spTree>
    <p:extLst>
      <p:ext uri="{BB962C8B-B14F-4D97-AF65-F5344CB8AC3E}">
        <p14:creationId xmlns:p14="http://schemas.microsoft.com/office/powerpoint/2010/main" val="2765969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8879"/>
            <a:ext cx="7315200" cy="2981855"/>
          </a:xfrm>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Cuba, our hosts were Urbana-Champaign alumnus Bill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Disomma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his wife, Mary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Disomma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Bill is a founding partner of Jump Trading.</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offered us their wonderful lodge and were warm and incredibly generous hosts.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of the major benefits of each tour is the opportunity to engage with alumni up and down the length of our state.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few, like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Disommas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Cuba and UIUC alumna Angie Eckert and her family near Belleville, even host large crowds.</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These interactions drive home just how much our alumni care about what we are doing and are real ambassadors for us.</a:t>
            </a:r>
          </a:p>
        </p:txBody>
      </p:sp>
      <p:sp>
        <p:nvSpPr>
          <p:cNvPr id="4" name="Slide Number Placeholder 3"/>
          <p:cNvSpPr>
            <a:spLocks noGrp="1"/>
          </p:cNvSpPr>
          <p:nvPr>
            <p:ph type="sldNum" sz="quarter" idx="5"/>
          </p:nvPr>
        </p:nvSpPr>
        <p:spPr/>
        <p:txBody>
          <a:bodyPr/>
          <a:lstStyle/>
          <a:p>
            <a:fld id="{50D3A1E8-C096-463C-BF8B-4CB4AA05D415}" type="slidenum">
              <a:rPr lang="en-US" smtClean="0"/>
              <a:t>10</a:t>
            </a:fld>
            <a:endParaRPr lang="en-US" dirty="0"/>
          </a:p>
        </p:txBody>
      </p:sp>
    </p:spTree>
    <p:extLst>
      <p:ext uri="{BB962C8B-B14F-4D97-AF65-F5344CB8AC3E}">
        <p14:creationId xmlns:p14="http://schemas.microsoft.com/office/powerpoint/2010/main" val="137226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8879"/>
            <a:ext cx="7315200" cy="2981855"/>
          </a:xfrm>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During each of our three state tours, people we’ve met appreciate that we’re coming to them, that we’re listening, and then acting.</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heard this at Proviso East High School in Maywood, about 10 miles west of downtown Chicago.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That fact is, very few Proviso East students enroll at our universities.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Principal Rodney Hull talked powerfully and passionately about his students and what they need from the U of I System.</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they need to see us. Many of these students don’t believe that college is for them. We need to convince them it can be.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also need to know that financial aid is available, that more than a third of our in-state undergraduates – students like them -- pay no tuition or fees at all.</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they need to see our universities so they know that, yes, there is a place somewhere across the U of I System for so many of them.</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 proud to say that, as a result of our talk with Principal Hull and his students, UIC this week is hosting more than 100 Proviso East students on campus.</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That’s 100-plus smart, ambitious young students getting a glimpse of how the bright future we offer could be theirs.</a:t>
            </a:r>
          </a:p>
        </p:txBody>
      </p:sp>
      <p:sp>
        <p:nvSpPr>
          <p:cNvPr id="4" name="Slide Number Placeholder 3"/>
          <p:cNvSpPr>
            <a:spLocks noGrp="1"/>
          </p:cNvSpPr>
          <p:nvPr>
            <p:ph type="sldNum" sz="quarter" idx="5"/>
          </p:nvPr>
        </p:nvSpPr>
        <p:spPr/>
        <p:txBody>
          <a:bodyPr/>
          <a:lstStyle/>
          <a:p>
            <a:fld id="{50D3A1E8-C096-463C-BF8B-4CB4AA05D415}" type="slidenum">
              <a:rPr lang="en-US" smtClean="0"/>
              <a:t>11</a:t>
            </a:fld>
            <a:endParaRPr lang="en-US" dirty="0"/>
          </a:p>
        </p:txBody>
      </p:sp>
    </p:spTree>
    <p:extLst>
      <p:ext uri="{BB962C8B-B14F-4D97-AF65-F5344CB8AC3E}">
        <p14:creationId xmlns:p14="http://schemas.microsoft.com/office/powerpoint/2010/main" val="1799748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you can see, we learn a great deal from these tours, and then we act on it with a long and growing roster of partners to make a difference.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of this is driven by our modern land-grant mission – to serve the people of our state and improve the quality of life for all who live here through education, research, workforce development and so much more.</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Thank you all for the opportunity to share a few highlights and talk about what our work means for communities all across our great state.  </a:t>
            </a:r>
          </a:p>
        </p:txBody>
      </p:sp>
      <p:sp>
        <p:nvSpPr>
          <p:cNvPr id="4" name="Slide Number Placeholder 3"/>
          <p:cNvSpPr>
            <a:spLocks noGrp="1"/>
          </p:cNvSpPr>
          <p:nvPr>
            <p:ph type="sldNum" sz="quarter" idx="5"/>
          </p:nvPr>
        </p:nvSpPr>
        <p:spPr/>
        <p:txBody>
          <a:bodyPr/>
          <a:lstStyle/>
          <a:p>
            <a:fld id="{50D3A1E8-C096-463C-BF8B-4CB4AA05D415}" type="slidenum">
              <a:rPr lang="en-US" smtClean="0"/>
              <a:t>12</a:t>
            </a:fld>
            <a:endParaRPr lang="en-US" dirty="0"/>
          </a:p>
        </p:txBody>
      </p:sp>
    </p:spTree>
    <p:extLst>
      <p:ext uri="{BB962C8B-B14F-4D97-AF65-F5344CB8AC3E}">
        <p14:creationId xmlns:p14="http://schemas.microsoft.com/office/powerpoint/2010/main" val="122272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8879"/>
            <a:ext cx="7315200" cy="2981855"/>
          </a:xfrm>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mission to serve the public good has also led us these past three years to annual tours of towns, cities, farms and other locations around the state where the University of Illinois System is making -- or can make -- a real difference in lives and communities.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each of these multiday journeys we meet with community members, lawmakers, business and higher education leaders, alumni and others to learn more about how the U of I System can contribute to economic growth and societal well-being in ways that touch every Illinoisan.</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Above all, we set out to listen, strengthen connections and learn.</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returned from the most recent tour in September and October sobered by the challenges so many people face … but also energized by seeing how we really are helping, and learning about some of the ways that we can do more.</a:t>
            </a:r>
          </a:p>
        </p:txBody>
      </p:sp>
      <p:sp>
        <p:nvSpPr>
          <p:cNvPr id="4" name="Slide Number Placeholder 3"/>
          <p:cNvSpPr>
            <a:spLocks noGrp="1"/>
          </p:cNvSpPr>
          <p:nvPr>
            <p:ph type="sldNum" sz="quarter" idx="5"/>
          </p:nvPr>
        </p:nvSpPr>
        <p:spPr/>
        <p:txBody>
          <a:bodyPr/>
          <a:lstStyle/>
          <a:p>
            <a:fld id="{50D3A1E8-C096-463C-BF8B-4CB4AA05D415}" type="slidenum">
              <a:rPr lang="en-US" smtClean="0"/>
              <a:t>2</a:t>
            </a:fld>
            <a:endParaRPr lang="en-US" dirty="0"/>
          </a:p>
        </p:txBody>
      </p:sp>
    </p:spTree>
    <p:extLst>
      <p:ext uri="{BB962C8B-B14F-4D97-AF65-F5344CB8AC3E}">
        <p14:creationId xmlns:p14="http://schemas.microsoft.com/office/powerpoint/2010/main" val="920918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8879"/>
            <a:ext cx="7315200" cy="2981855"/>
          </a:xfrm>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Chancellor Jones, Chancellor Miranda, Chancellor Gooch and I were joined by others from across the system in this third installment of the U of I System Leadership Tour.</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am extremely grateful to Trustee Milhouse for joining us in several locations, as well.</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see on this map the many places we stopped over two legs last fall – we covered more than 1,300 road miles. </a:t>
            </a:r>
          </a:p>
        </p:txBody>
      </p:sp>
      <p:sp>
        <p:nvSpPr>
          <p:cNvPr id="4" name="Slide Number Placeholder 3"/>
          <p:cNvSpPr>
            <a:spLocks noGrp="1"/>
          </p:cNvSpPr>
          <p:nvPr>
            <p:ph type="sldNum" sz="quarter" idx="5"/>
          </p:nvPr>
        </p:nvSpPr>
        <p:spPr/>
        <p:txBody>
          <a:bodyPr/>
          <a:lstStyle/>
          <a:p>
            <a:fld id="{50D3A1E8-C096-463C-BF8B-4CB4AA05D415}" type="slidenum">
              <a:rPr lang="en-US" smtClean="0"/>
              <a:t>3</a:t>
            </a:fld>
            <a:endParaRPr lang="en-US" dirty="0"/>
          </a:p>
        </p:txBody>
      </p:sp>
    </p:spTree>
    <p:extLst>
      <p:ext uri="{BB962C8B-B14F-4D97-AF65-F5344CB8AC3E}">
        <p14:creationId xmlns:p14="http://schemas.microsoft.com/office/powerpoint/2010/main" val="1061955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8879"/>
            <a:ext cx="7315200" cy="2981855"/>
          </a:xfrm>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tour allowed the members of our leadership team to connect in new ways, strengthening our partnership and our friendships with each other.</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three of our chancellors, as you can see, are every bit as comfortable in the field and on the water as they are on our campuses.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should an invasive carp ever launch itself into your boat while you learn more about the Illinois River from the Prairie Research Institute, call Chancellor Miranda.</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happened in her boat and she snapped into action, dispatching a fish that was neither cooperative nor small back into the river.</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To Chancellor Jones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About how big was that carp, Chancellor Jones? </a:t>
            </a:r>
          </a:p>
          <a:p>
            <a:pPr marL="457200" marR="0">
              <a:lnSpc>
                <a:spcPct val="150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Wait for response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Beyond our team and our fish stories – I promise that one’s entirely true, by the way -- let me tell you about a few things that really hit home for me … </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about some of the advances already in progress as a result of the tour.</a:t>
            </a:r>
          </a:p>
        </p:txBody>
      </p:sp>
      <p:sp>
        <p:nvSpPr>
          <p:cNvPr id="4" name="Slide Number Placeholder 3"/>
          <p:cNvSpPr>
            <a:spLocks noGrp="1"/>
          </p:cNvSpPr>
          <p:nvPr>
            <p:ph type="sldNum" sz="quarter" idx="5"/>
          </p:nvPr>
        </p:nvSpPr>
        <p:spPr/>
        <p:txBody>
          <a:bodyPr/>
          <a:lstStyle/>
          <a:p>
            <a:fld id="{50D3A1E8-C096-463C-BF8B-4CB4AA05D415}" type="slidenum">
              <a:rPr lang="en-US" smtClean="0"/>
              <a:t>4</a:t>
            </a:fld>
            <a:endParaRPr lang="en-US" dirty="0"/>
          </a:p>
        </p:txBody>
      </p:sp>
    </p:spTree>
    <p:extLst>
      <p:ext uri="{BB962C8B-B14F-4D97-AF65-F5344CB8AC3E}">
        <p14:creationId xmlns:p14="http://schemas.microsoft.com/office/powerpoint/2010/main" val="3567823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8879"/>
            <a:ext cx="7315200" cy="2981855"/>
          </a:xfrm>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tour stops made clear that the gaps in digital equity made so clear during the pandemic remain real barriers.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Illinois Broadband Lab formally launched last year to help bridge these gaps, and at a stop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Makanda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far-southern Illinois we learned about how that is happening.</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lab links our Illinois Innovation Network and Illinois Extension with state-government partners and spent much of 2023 gathering information about broadband access across the state.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the lab is creating a statewide digital navigator to enroll households that struggle to pay for broadband in an affordability program.</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Vital to this effort, as the lab’s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Aneta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Thomas Lee said, is remembering that this work is about people -- connecting them with opportunities that can change their lives, giving them the tools to succeed.</a:t>
            </a:r>
          </a:p>
        </p:txBody>
      </p:sp>
      <p:sp>
        <p:nvSpPr>
          <p:cNvPr id="4" name="Slide Number Placeholder 3"/>
          <p:cNvSpPr>
            <a:spLocks noGrp="1"/>
          </p:cNvSpPr>
          <p:nvPr>
            <p:ph type="sldNum" sz="quarter" idx="5"/>
          </p:nvPr>
        </p:nvSpPr>
        <p:spPr/>
        <p:txBody>
          <a:bodyPr/>
          <a:lstStyle/>
          <a:p>
            <a:fld id="{50D3A1E8-C096-463C-BF8B-4CB4AA05D415}" type="slidenum">
              <a:rPr lang="en-US" smtClean="0"/>
              <a:t>5</a:t>
            </a:fld>
            <a:endParaRPr lang="en-US" dirty="0"/>
          </a:p>
        </p:txBody>
      </p:sp>
    </p:spTree>
    <p:extLst>
      <p:ext uri="{BB962C8B-B14F-4D97-AF65-F5344CB8AC3E}">
        <p14:creationId xmlns:p14="http://schemas.microsoft.com/office/powerpoint/2010/main" val="3698536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8879"/>
            <a:ext cx="7315200" cy="2981855"/>
          </a:xfrm>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Distillery Labs in Peoria and other Illinois Innovation Network hubs around the state are really driving forward.</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our stop in Peoria, it was clear that IIN is becoming a force in central Illinois for connections that create opportunities for entrepreneurs and provide vital support for startups.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after our tour, plans are in the works to extend the IIN’s impact by partnering with Bradley University and Illinois Central College to boost business development in the region anchored by Peoria, Springfield and Decatur.</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Most of you have heard me say this before, but a real superpower of the U of I System is our ability to connect people and whole institutions to meet challenges.</a:t>
            </a:r>
          </a:p>
        </p:txBody>
      </p:sp>
      <p:sp>
        <p:nvSpPr>
          <p:cNvPr id="4" name="Slide Number Placeholder 3"/>
          <p:cNvSpPr>
            <a:spLocks noGrp="1"/>
          </p:cNvSpPr>
          <p:nvPr>
            <p:ph type="sldNum" sz="quarter" idx="5"/>
          </p:nvPr>
        </p:nvSpPr>
        <p:spPr/>
        <p:txBody>
          <a:bodyPr/>
          <a:lstStyle/>
          <a:p>
            <a:fld id="{50D3A1E8-C096-463C-BF8B-4CB4AA05D415}" type="slidenum">
              <a:rPr lang="en-US" smtClean="0"/>
              <a:t>6</a:t>
            </a:fld>
            <a:endParaRPr lang="en-US" dirty="0"/>
          </a:p>
        </p:txBody>
      </p:sp>
    </p:spTree>
    <p:extLst>
      <p:ext uri="{BB962C8B-B14F-4D97-AF65-F5344CB8AC3E}">
        <p14:creationId xmlns:p14="http://schemas.microsoft.com/office/powerpoint/2010/main" val="411699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8879"/>
            <a:ext cx="7315200" cy="2981855"/>
          </a:xfrm>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IIN, by the way, is such a fact of life around the U of I System now that it’s easy to forget that it’s only four years old.</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But the work its 15 hubs are doing is making a difference.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IIN, for example, is one of the key partners working on the state project to transform the economy of the town of Cairo (KEHR-oh).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part of this effort, IIN worked with the office of Lt. Gov. Stratton to open something last year that every thriving community needs but Cairo lacked: a grocery store, the Rise Community Market.</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That project grew out of our first tour in 2021.</a:t>
            </a:r>
          </a:p>
        </p:txBody>
      </p:sp>
      <p:sp>
        <p:nvSpPr>
          <p:cNvPr id="4" name="Slide Number Placeholder 3"/>
          <p:cNvSpPr>
            <a:spLocks noGrp="1"/>
          </p:cNvSpPr>
          <p:nvPr>
            <p:ph type="sldNum" sz="quarter" idx="5"/>
          </p:nvPr>
        </p:nvSpPr>
        <p:spPr/>
        <p:txBody>
          <a:bodyPr/>
          <a:lstStyle/>
          <a:p>
            <a:fld id="{50D3A1E8-C096-463C-BF8B-4CB4AA05D415}" type="slidenum">
              <a:rPr lang="en-US" smtClean="0"/>
              <a:t>7</a:t>
            </a:fld>
            <a:endParaRPr lang="en-US" dirty="0"/>
          </a:p>
        </p:txBody>
      </p:sp>
    </p:spTree>
    <p:extLst>
      <p:ext uri="{BB962C8B-B14F-4D97-AF65-F5344CB8AC3E}">
        <p14:creationId xmlns:p14="http://schemas.microsoft.com/office/powerpoint/2010/main" val="3998760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8879"/>
            <a:ext cx="7315200" cy="2981855"/>
          </a:xfrm>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of the most consistent priorities of all three tours has been visiting community colleges as we work to create a seamless path for students to transfer to four-year universities.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many students who seek four-year degrees, community college is a great way to lower costs and limit debt.</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we know that transfer students perform very well at our universities.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 me say first that we – the system and the state -- are getting a lot right in this area.</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Illinois is among the top handful of states with the highest rates of bachelor’s degree completion among students who start at community colleges.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Further, at 87 percent, the U of I System is well ahead of the national average of 63 percent in the amount of transfer credit that is transferable and degree-applicable.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Continuing to smooth the transfer path, though, must be a priority. We talked about how that happens at stops at Elgin Community College in the western suburbs and at Malcolm X Community College in Chicago.</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Malcolm X we met with a group focused on success for students at community colleges, One Million Degrees.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discussed collaborating to get more people enrolled in two-year schools and providing the right support systems.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now conversations have begun between One Million Degrees and UIC’s Latin American Recruitment and Educational Services about next steps.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Elgin, State Senator Cristina Castro joined us.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 said that the path is smoother now than it was when she was an Elgin student. </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But she believes the state’s public universities can and should do more.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way we’re working toward that goal is conducting transfer symposiums around the state for community colleges, so they know how best to help their students whose goals include four-year degrees. </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next symposium is this spring at Shawnee Community College in Alexander County in far-southern Illinois.</a:t>
            </a:r>
          </a:p>
        </p:txBody>
      </p:sp>
      <p:sp>
        <p:nvSpPr>
          <p:cNvPr id="4" name="Slide Number Placeholder 3"/>
          <p:cNvSpPr>
            <a:spLocks noGrp="1"/>
          </p:cNvSpPr>
          <p:nvPr>
            <p:ph type="sldNum" sz="quarter" idx="5"/>
          </p:nvPr>
        </p:nvSpPr>
        <p:spPr/>
        <p:txBody>
          <a:bodyPr/>
          <a:lstStyle/>
          <a:p>
            <a:fld id="{50D3A1E8-C096-463C-BF8B-4CB4AA05D415}" type="slidenum">
              <a:rPr lang="en-US" smtClean="0"/>
              <a:t>8</a:t>
            </a:fld>
            <a:endParaRPr lang="en-US" dirty="0"/>
          </a:p>
        </p:txBody>
      </p:sp>
    </p:spTree>
    <p:extLst>
      <p:ext uri="{BB962C8B-B14F-4D97-AF65-F5344CB8AC3E}">
        <p14:creationId xmlns:p14="http://schemas.microsoft.com/office/powerpoint/2010/main" val="210915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3308879"/>
            <a:ext cx="7315200" cy="2981855"/>
          </a:xfrm>
        </p:spPr>
        <p:txBody>
          <a:bodyPr/>
          <a:lstStyle/>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want to talk now about a tour stop that illustrates a vital area of need where the U of I System can make life better for many, many people.</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REFER TO THE SLIDE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This is Doug Schmidt, the mayor of Cuba, a small town about 35 miles southwest of Peoria.</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Cuba has about 1,100 residents and – like people in small towns all over Illinois -- if they need specialty medical care, there is essentially no place near home to get it.</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Mayor Schmidt told us at our tour stop in Cuba about how this gap in the health care system touched his family.</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mayor’s grandson was born in a hospital out of town because the area lacks obstetricians, and he was born with a number of medical issues.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the mayor’s infant grandson spent 15 days in a children’s hospital far from home to get essential treatment.</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mayor teared up as he told us about his anguish, knowing his grandson – and so many like him -- simply couldn’t get that care anywhere near the comforts of home and family.</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Mark Rosenblatt, the executive dean of the University of Illinois College of Medicine, was at this tour stop.</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 said the U of I System can help by using technology – AI and machine learning -- to improve the delivery of health care in rural Illinois and bridge some of these gaps.</a:t>
            </a:r>
          </a:p>
          <a:p>
            <a:pPr marL="342900" marR="0" lvl="0" indent="-342900">
              <a:lnSpc>
                <a:spcPct val="150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will be working to make that happen, and Mayor Schmidt is eager for Cuba to serve as test bed of sorts for Dean Rosenblatt’s ideas.</a:t>
            </a:r>
          </a:p>
          <a:p>
            <a:pPr marL="342900" marR="0" lvl="0" indent="-342900">
              <a:lnSpc>
                <a:spcPct val="150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Much of what we’re talking about also applies to underserved areas of our cities – a lack of access to care that technology could help address.</a:t>
            </a:r>
          </a:p>
        </p:txBody>
      </p:sp>
      <p:sp>
        <p:nvSpPr>
          <p:cNvPr id="4" name="Slide Number Placeholder 3"/>
          <p:cNvSpPr>
            <a:spLocks noGrp="1"/>
          </p:cNvSpPr>
          <p:nvPr>
            <p:ph type="sldNum" sz="quarter" idx="5"/>
          </p:nvPr>
        </p:nvSpPr>
        <p:spPr/>
        <p:txBody>
          <a:bodyPr/>
          <a:lstStyle/>
          <a:p>
            <a:fld id="{50D3A1E8-C096-463C-BF8B-4CB4AA05D415}" type="slidenum">
              <a:rPr lang="en-US" smtClean="0"/>
              <a:t>9</a:t>
            </a:fld>
            <a:endParaRPr lang="en-US" dirty="0"/>
          </a:p>
        </p:txBody>
      </p:sp>
    </p:spTree>
    <p:extLst>
      <p:ext uri="{BB962C8B-B14F-4D97-AF65-F5344CB8AC3E}">
        <p14:creationId xmlns:p14="http://schemas.microsoft.com/office/powerpoint/2010/main" val="2140270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NTENT_0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2" name="Title Placeholder 10">
            <a:extLst>
              <a:ext uri="{FF2B5EF4-FFF2-40B4-BE49-F238E27FC236}">
                <a16:creationId xmlns:a16="http://schemas.microsoft.com/office/drawing/2014/main" id="{A78FA8AB-4405-4444-ACAC-4046C4EA9311}"/>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5" name="Content Placeholder 2">
            <a:extLst>
              <a:ext uri="{FF2B5EF4-FFF2-40B4-BE49-F238E27FC236}">
                <a16:creationId xmlns:a16="http://schemas.microsoft.com/office/drawing/2014/main" id="{C3FE7227-798D-4B3D-A297-B09AE961A1AA}"/>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3088582"/>
      </p:ext>
    </p:extLst>
  </p:cSld>
  <p:clrMapOvr>
    <a:masterClrMapping/>
  </p:clrMapOvr>
  <p:extLst>
    <p:ext uri="{DCECCB84-F9BA-43D5-87BE-67443E8EF086}">
      <p15:sldGuideLst xmlns:p15="http://schemas.microsoft.com/office/powerpoint/2012/main">
        <p15:guide id="1" pos="528" userDrawn="1">
          <p15:clr>
            <a:srgbClr val="FBAE40"/>
          </p15:clr>
        </p15:guide>
        <p15:guide id="2" orient="horz" pos="8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_1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lgn="l">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3E603ED-9F8C-429B-B551-4CAC6775A124}"/>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0">
            <a:extLst>
              <a:ext uri="{FF2B5EF4-FFF2-40B4-BE49-F238E27FC236}">
                <a16:creationId xmlns:a16="http://schemas.microsoft.com/office/drawing/2014/main" id="{50E7882C-C489-4F9F-B391-DC83482D009A}"/>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_1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0" i="0" baseline="0">
                <a:solidFill>
                  <a:srgbClr val="E8E9EA"/>
                </a:solidFill>
                <a:latin typeface="Lato" panose="020F0502020204030203" pitchFamily="34" charset="77"/>
              </a:defRPr>
            </a:lvl1pPr>
            <a:lvl2pPr>
              <a:defRPr b="0" i="0" baseline="0">
                <a:solidFill>
                  <a:srgbClr val="E8E9EA"/>
                </a:solidFill>
                <a:latin typeface="Lato" panose="020F0502020204030203" pitchFamily="34" charset="77"/>
              </a:defRPr>
            </a:lvl2pPr>
            <a:lvl3pPr>
              <a:defRPr b="0" i="0" baseline="0">
                <a:solidFill>
                  <a:srgbClr val="E8E9EA"/>
                </a:solidFill>
                <a:latin typeface="Lato" panose="020F0502020204030203" pitchFamily="34" charset="77"/>
              </a:defRPr>
            </a:lvl3pPr>
            <a:lvl4pPr>
              <a:defRPr b="0" i="0" baseline="0">
                <a:solidFill>
                  <a:srgbClr val="E8E9EA"/>
                </a:solidFill>
                <a:latin typeface="Lato" panose="020F0502020204030203" pitchFamily="34" charset="77"/>
              </a:defRPr>
            </a:lvl4pPr>
            <a:lvl5pPr>
              <a:defRPr b="0" i="0" baseline="0">
                <a:solidFill>
                  <a:srgbClr val="E8E9EA"/>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b="0" i="0">
                <a:solidFill>
                  <a:srgbClr val="E8E9EA"/>
                </a:solidFill>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9893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838200" y="6176962"/>
            <a:ext cx="5257800" cy="1"/>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FC85A5E-8EF3-4F7B-B404-6F7029175DD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cxnSp>
        <p:nvCxnSpPr>
          <p:cNvPr id="7" name="Straight Connector 6">
            <a:extLst>
              <a:ext uri="{FF2B5EF4-FFF2-40B4-BE49-F238E27FC236}">
                <a16:creationId xmlns:a16="http://schemas.microsoft.com/office/drawing/2014/main" id="{463A3C2E-1822-4686-98BB-27C9BAF0CEA9}"/>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5D5C346-F5CC-4883-8B4E-DFD1066DA394}"/>
              </a:ext>
            </a:extLst>
          </p:cNvPr>
          <p:cNvSpPr>
            <a:spLocks noGrp="1"/>
          </p:cNvSpPr>
          <p:nvPr>
            <p:ph type="title"/>
          </p:nvPr>
        </p:nvSpPr>
        <p:spPr>
          <a:xfrm>
            <a:off x="838199" y="861927"/>
            <a:ext cx="10515599"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3F6325F-B95B-49E4-AB1C-34FDD52F6479}"/>
              </a:ext>
            </a:extLst>
          </p:cNvPr>
          <p:cNvSpPr>
            <a:spLocks noGrp="1"/>
          </p:cNvSpPr>
          <p:nvPr>
            <p:ph sz="half" idx="1"/>
          </p:nvPr>
        </p:nvSpPr>
        <p:spPr>
          <a:xfrm>
            <a:off x="838200" y="2257063"/>
            <a:ext cx="10515600" cy="3919900"/>
          </a:xfr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476829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0" i="0" baseline="0">
                <a:solidFill>
                  <a:srgbClr val="E8E9EA"/>
                </a:solidFill>
                <a:latin typeface="Lato" panose="020F0502020204030203" pitchFamily="34" charset="77"/>
              </a:defRPr>
            </a:lvl1pPr>
            <a:lvl2pPr>
              <a:defRPr b="0" i="0" baseline="0">
                <a:solidFill>
                  <a:srgbClr val="E8E9EA"/>
                </a:solidFill>
                <a:latin typeface="Lato" panose="020F0502020204030203" pitchFamily="34" charset="77"/>
              </a:defRPr>
            </a:lvl2pPr>
            <a:lvl3pPr>
              <a:defRPr b="0" i="0" baseline="0">
                <a:solidFill>
                  <a:srgbClr val="E8E9EA"/>
                </a:solidFill>
                <a:latin typeface="Lato" panose="020F0502020204030203" pitchFamily="34" charset="77"/>
              </a:defRPr>
            </a:lvl3pPr>
            <a:lvl4pPr>
              <a:defRPr b="0" i="0" baseline="0">
                <a:solidFill>
                  <a:srgbClr val="E8E9EA"/>
                </a:solidFill>
                <a:latin typeface="Lato" panose="020F0502020204030203" pitchFamily="34" charset="77"/>
              </a:defRPr>
            </a:lvl4pPr>
            <a:lvl5pPr>
              <a:defRPr b="0" i="0" baseline="0">
                <a:solidFill>
                  <a:srgbClr val="E8E9EA"/>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b="0" i="0">
                <a:solidFill>
                  <a:srgbClr val="E8E9EA"/>
                </a:solidFill>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wo Content">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304643693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9690118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0" i="0" baseline="0">
                <a:solidFill>
                  <a:srgbClr val="E8E9EA"/>
                </a:solidFill>
                <a:latin typeface="Lato" panose="020F0502020204030203" pitchFamily="34" charset="77"/>
              </a:defRPr>
            </a:lvl1pPr>
            <a:lvl2pPr>
              <a:defRPr b="0" i="0" baseline="0">
                <a:solidFill>
                  <a:srgbClr val="E8E9EA"/>
                </a:solidFill>
                <a:latin typeface="Lato" panose="020F0502020204030203" pitchFamily="34" charset="77"/>
              </a:defRPr>
            </a:lvl2pPr>
            <a:lvl3pPr>
              <a:defRPr b="0" i="0" baseline="0">
                <a:solidFill>
                  <a:srgbClr val="E8E9EA"/>
                </a:solidFill>
                <a:latin typeface="Lato" panose="020F0502020204030203" pitchFamily="34" charset="77"/>
              </a:defRPr>
            </a:lvl3pPr>
            <a:lvl4pPr>
              <a:defRPr b="0" i="0" baseline="0">
                <a:solidFill>
                  <a:srgbClr val="E8E9EA"/>
                </a:solidFill>
                <a:latin typeface="Lato" panose="020F0502020204030203" pitchFamily="34" charset="77"/>
              </a:defRPr>
            </a:lvl4pPr>
            <a:lvl5pPr>
              <a:defRPr b="0" i="0" baseline="0">
                <a:solidFill>
                  <a:srgbClr val="E8E9EA"/>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b="0" i="0">
                <a:solidFill>
                  <a:srgbClr val="E8E9EA"/>
                </a:solidFill>
                <a:latin typeface="Lato" panose="020F0502020204030203" pitchFamily="34" charset="77"/>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86134838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_0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lvl1pPr>
              <a:defRPr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ONTENT_0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b="0" i="0">
                <a:latin typeface="Lato" panose="020F0502020204030203" pitchFamily="34" charset="77"/>
              </a:defRPr>
            </a:lvl1p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lvl1pPr>
              <a:defRPr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2440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_0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lvl1pPr>
              <a:defRPr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03">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291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21FAD412-933D-4FF2-924E-58DB1C59536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169DF7B-0E50-4F12-A329-B7AD0C93E514}"/>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64138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04">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13" name="Title Placeholder 10">
            <a:extLst>
              <a:ext uri="{FF2B5EF4-FFF2-40B4-BE49-F238E27FC236}">
                <a16:creationId xmlns:a16="http://schemas.microsoft.com/office/drawing/2014/main" id="{BA4DF265-3811-48B8-B889-A8F3EA3EA41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0261862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_05">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AFBFCC8D-7F0E-4C14-9877-5F062B244ED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B667FF1-1A01-4668-9AB2-8A7E57A66273}"/>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42741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_06">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6B9ADA4A-10C1-4AB6-80A8-2F2A3F5AA1F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2D41D2A3-8719-4D0A-B26C-CD3F8394D3B0}"/>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80476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_07">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67051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_08">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Title Placeholder 10">
            <a:extLst>
              <a:ext uri="{FF2B5EF4-FFF2-40B4-BE49-F238E27FC236}">
                <a16:creationId xmlns:a16="http://schemas.microsoft.com/office/drawing/2014/main" id="{14A6C7D4-AE95-4D81-8EC0-54CC6A9E09E8}"/>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3" name="Content Placeholder 2">
            <a:extLst>
              <a:ext uri="{FF2B5EF4-FFF2-40B4-BE49-F238E27FC236}">
                <a16:creationId xmlns:a16="http://schemas.microsoft.com/office/drawing/2014/main" id="{009654DD-E4D6-4CF3-A9E0-564310B3469C}"/>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_10">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9A5C3BB4-FA16-45B8-A9D3-F0D05B986605}"/>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EA3281D7-F150-4E0E-A844-F5B1A2E59544}"/>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93FBCD4F-7C42-4FCA-8F1D-861807028609}" type="slidenum">
              <a:rPr lang="en-US" smtClean="0"/>
              <a:pPr/>
              <a:t>‹#›</a:t>
            </a:fld>
            <a:endParaRPr lang="en-US" dirty="0"/>
          </a:p>
        </p:txBody>
      </p:sp>
      <p:cxnSp>
        <p:nvCxnSpPr>
          <p:cNvPr id="9" name="Straight Connector 8">
            <a:extLst>
              <a:ext uri="{FF2B5EF4-FFF2-40B4-BE49-F238E27FC236}">
                <a16:creationId xmlns:a16="http://schemas.microsoft.com/office/drawing/2014/main" id="{7D5953EA-594D-4F23-8B22-847853613CA0}"/>
              </a:ext>
            </a:extLst>
          </p:cNvPr>
          <p:cNvCxnSpPr>
            <a:cxnSpLocks/>
          </p:cNvCxnSpPr>
          <p:nvPr userDrawn="1"/>
        </p:nvCxnSpPr>
        <p:spPr>
          <a:xfrm>
            <a:off x="1996440" y="6176962"/>
            <a:ext cx="935736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325390BF-C782-F33A-B57A-492F40A64E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AF02A434-7BE3-514A-B7EC-A7E20B1E95E7}" type="datetimeFigureOut">
              <a:rPr lang="en-US" smtClean="0"/>
              <a:pPr/>
              <a:t>1/16/2024</a:t>
            </a:fld>
            <a:endParaRPr lang="en-US" dirty="0"/>
          </a:p>
        </p:txBody>
      </p:sp>
      <p:sp>
        <p:nvSpPr>
          <p:cNvPr id="3" name="Title Placeholder 2">
            <a:extLst>
              <a:ext uri="{FF2B5EF4-FFF2-40B4-BE49-F238E27FC236}">
                <a16:creationId xmlns:a16="http://schemas.microsoft.com/office/drawing/2014/main" id="{E8ED1812-A19A-B6A1-E492-59B796B54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99" r:id="rId3"/>
    <p:sldLayoutId id="2147483666" r:id="rId4"/>
    <p:sldLayoutId id="2147483674" r:id="rId5"/>
    <p:sldLayoutId id="2147483677" r:id="rId6"/>
    <p:sldLayoutId id="2147483678" r:id="rId7"/>
    <p:sldLayoutId id="2147483669" r:id="rId8"/>
    <p:sldLayoutId id="2147483672" r:id="rId9"/>
    <p:sldLayoutId id="2147483670" r:id="rId10"/>
    <p:sldLayoutId id="2147483664" r:id="rId11"/>
    <p:sldLayoutId id="2147483693" r:id="rId12"/>
    <p:sldLayoutId id="2147483697" r:id="rId13"/>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B0C699B4-DED1-4F97-BBBA-1865F4F291DC}" type="datetimeFigureOut">
              <a:rPr lang="en-US" smtClean="0"/>
              <a:pPr/>
              <a:t>1/16/2024</a:t>
            </a:fld>
            <a:endParaRPr lang="en-US" dirty="0"/>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83" r:id="rId1"/>
    <p:sldLayoutId id="2147483696" r:id="rId2"/>
    <p:sldLayoutId id="2147483695" r:id="rId3"/>
    <p:sldLayoutId id="2147483702" r:id="rId4"/>
    <p:sldLayoutId id="2147483680" r:id="rId5"/>
    <p:sldLayoutId id="2147483679" r:id="rId6"/>
    <p:sldLayoutId id="2147483698" r:id="rId7"/>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93FBCD4F-7C42-4FCA-8F1D-861807028609}" type="slidenum">
              <a:rPr lang="en-US" smtClean="0"/>
              <a:pPr/>
              <a:t>‹#›</a:t>
            </a:fld>
            <a:endParaRPr lang="en-US" dirty="0"/>
          </a:p>
        </p:txBody>
      </p:sp>
      <p:cxnSp>
        <p:nvCxnSpPr>
          <p:cNvPr id="9" name="Straight Connector 8">
            <a:extLst>
              <a:ext uri="{FF2B5EF4-FFF2-40B4-BE49-F238E27FC236}">
                <a16:creationId xmlns:a16="http://schemas.microsoft.com/office/drawing/2014/main" id="{7D5953EA-594D-4F23-8B22-847853613CA0}"/>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7.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7.gif"/><Relationship Id="rId5" Type="http://schemas.openxmlformats.org/officeDocument/2006/relationships/image" Target="../media/image38.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gif"/><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20.xml"/><Relationship Id="rId6" Type="http://schemas.openxmlformats.org/officeDocument/2006/relationships/image" Target="../media/image10.svg"/><Relationship Id="rId11" Type="http://schemas.openxmlformats.org/officeDocument/2006/relationships/image" Target="../media/image15.png"/><Relationship Id="rId24" Type="http://schemas.openxmlformats.org/officeDocument/2006/relationships/image" Target="../media/image28.sv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 Id="rId22"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3.emf"/><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B1E5CB-0EBE-4EE1-FECB-5803726C0D57}"/>
              </a:ext>
            </a:extLst>
          </p:cNvPr>
          <p:cNvSpPr>
            <a:spLocks noGrp="1"/>
          </p:cNvSpPr>
          <p:nvPr>
            <p:ph type="title" idx="4294967295"/>
          </p:nvPr>
        </p:nvSpPr>
        <p:spPr>
          <a:xfrm>
            <a:off x="838200" y="-1325563"/>
            <a:ext cx="10515600" cy="1325563"/>
          </a:xfrm>
          <a:prstGeom prst="rect">
            <a:avLst/>
          </a:prstGeom>
        </p:spPr>
        <p:txBody>
          <a:bodyPr/>
          <a:lstStyle/>
          <a:p>
            <a:r>
              <a:rPr lang="en-US" dirty="0"/>
              <a:t>Introduction</a:t>
            </a:r>
          </a:p>
        </p:txBody>
      </p:sp>
      <p:sp>
        <p:nvSpPr>
          <p:cNvPr id="2" name="TextBox 1">
            <a:extLst>
              <a:ext uri="{FF2B5EF4-FFF2-40B4-BE49-F238E27FC236}">
                <a16:creationId xmlns:a16="http://schemas.microsoft.com/office/drawing/2014/main" id="{CFDC6B7F-405B-A412-360F-A5D789750633}"/>
              </a:ext>
              <a:ext uri="{C183D7F6-B498-43B3-948B-1728B52AA6E4}">
                <adec:decorative xmlns:adec="http://schemas.microsoft.com/office/drawing/2017/decorative" val="1"/>
              </a:ext>
            </a:extLst>
          </p:cNvPr>
          <p:cNvSpPr txBox="1"/>
          <p:nvPr/>
        </p:nvSpPr>
        <p:spPr>
          <a:xfrm>
            <a:off x="601980" y="1962061"/>
            <a:ext cx="7711440" cy="3554819"/>
          </a:xfrm>
          <a:prstGeom prst="rect">
            <a:avLst/>
          </a:prstGeom>
          <a:noFill/>
        </p:spPr>
        <p:txBody>
          <a:bodyPr wrap="square" rtlCol="0">
            <a:spAutoFit/>
          </a:bodyPr>
          <a:lstStyle/>
          <a:p>
            <a:pPr>
              <a:lnSpc>
                <a:spcPts val="9000"/>
              </a:lnSpc>
            </a:pPr>
            <a:r>
              <a:rPr lang="en-US" sz="9000" spc="-150" dirty="0">
                <a:solidFill>
                  <a:srgbClr val="13294B"/>
                </a:solidFill>
                <a:latin typeface="Oswald SemiBold" pitchFamily="2" charset="0"/>
              </a:rPr>
              <a:t>REMARKS TO THE BOARD OF TRUSTEES</a:t>
            </a:r>
          </a:p>
        </p:txBody>
      </p:sp>
      <p:sp>
        <p:nvSpPr>
          <p:cNvPr id="3" name="Rectangle 2">
            <a:extLst>
              <a:ext uri="{FF2B5EF4-FFF2-40B4-BE49-F238E27FC236}">
                <a16:creationId xmlns:a16="http://schemas.microsoft.com/office/drawing/2014/main" id="{74FE6DA0-9FBB-185A-9396-D8079906AD05}"/>
              </a:ext>
              <a:ext uri="{C183D7F6-B498-43B3-948B-1728B52AA6E4}">
                <adec:decorative xmlns:adec="http://schemas.microsoft.com/office/drawing/2017/decorative" val="1"/>
              </a:ext>
            </a:extLst>
          </p:cNvPr>
          <p:cNvSpPr/>
          <p:nvPr/>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4" name="TextBox 3">
            <a:extLst>
              <a:ext uri="{FF2B5EF4-FFF2-40B4-BE49-F238E27FC236}">
                <a16:creationId xmlns:a16="http://schemas.microsoft.com/office/drawing/2014/main" id="{674A844F-0FCC-5C2F-091C-65A7436FF14D}"/>
              </a:ext>
            </a:extLst>
          </p:cNvPr>
          <p:cNvSpPr txBox="1"/>
          <p:nvPr/>
        </p:nvSpPr>
        <p:spPr>
          <a:xfrm>
            <a:off x="1104900" y="5401270"/>
            <a:ext cx="5227320" cy="923330"/>
          </a:xfrm>
          <a:prstGeom prst="rect">
            <a:avLst/>
          </a:prstGeom>
          <a:noFill/>
        </p:spPr>
        <p:txBody>
          <a:bodyPr wrap="square" rtlCol="0">
            <a:spAutoFit/>
          </a:bodyPr>
          <a:lstStyle/>
          <a:p>
            <a:r>
              <a:rPr lang="en-US" sz="2700" dirty="0">
                <a:solidFill>
                  <a:srgbClr val="0455A4"/>
                </a:solidFill>
                <a:latin typeface="Lato Black" panose="020F0A02020204030203" pitchFamily="34" charset="0"/>
              </a:rPr>
              <a:t>President Tim Killeen</a:t>
            </a:r>
          </a:p>
          <a:p>
            <a:r>
              <a:rPr lang="en-US" sz="2700" dirty="0">
                <a:solidFill>
                  <a:srgbClr val="0455A4"/>
                </a:solidFill>
                <a:latin typeface="Lato Black" panose="020F0A02020204030203" pitchFamily="34" charset="0"/>
              </a:rPr>
              <a:t>January 18, 2024</a:t>
            </a:r>
          </a:p>
        </p:txBody>
      </p:sp>
    </p:spTree>
    <p:extLst>
      <p:ext uri="{BB962C8B-B14F-4D97-AF65-F5344CB8AC3E}">
        <p14:creationId xmlns:p14="http://schemas.microsoft.com/office/powerpoint/2010/main" val="380758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0" y="-1787832"/>
            <a:ext cx="11353800" cy="1313848"/>
          </a:xfrm>
        </p:spPr>
        <p:txBody>
          <a:bodyPr>
            <a:normAutofit/>
          </a:bodyPr>
          <a:lstStyle/>
          <a:p>
            <a:pPr algn="ctr"/>
            <a:r>
              <a:rPr lang="en-US" sz="4800" u="none" strike="noStrike" dirty="0">
                <a:solidFill>
                  <a:schemeClr val="bg1"/>
                </a:solidFill>
                <a:effectLst/>
              </a:rPr>
              <a:t>Connecting with our alumni</a:t>
            </a:r>
          </a:p>
        </p:txBody>
      </p:sp>
      <p:pic>
        <p:nvPicPr>
          <p:cNvPr id="4" name="Picture 3" descr="Urbana-Champaign alumnus Bill Disomma and his wife, Mary Disomma speaking to the University of Illinois System leadership.">
            <a:extLst>
              <a:ext uri="{FF2B5EF4-FFF2-40B4-BE49-F238E27FC236}">
                <a16:creationId xmlns:a16="http://schemas.microsoft.com/office/drawing/2014/main" id="{DA6C16D6-5447-9238-C4F4-10867F7E357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857996"/>
          </a:xfrm>
          <a:prstGeom prst="rect">
            <a:avLst/>
          </a:prstGeom>
          <a:noFill/>
          <a:ln>
            <a:noFill/>
          </a:ln>
        </p:spPr>
      </p:pic>
    </p:spTree>
    <p:extLst>
      <p:ext uri="{BB962C8B-B14F-4D97-AF65-F5344CB8AC3E}">
        <p14:creationId xmlns:p14="http://schemas.microsoft.com/office/powerpoint/2010/main" val="334170428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0" y="-1787832"/>
            <a:ext cx="11353800" cy="1313848"/>
          </a:xfrm>
        </p:spPr>
        <p:txBody>
          <a:bodyPr>
            <a:normAutofit fontScale="90000"/>
          </a:bodyPr>
          <a:lstStyle/>
          <a:p>
            <a:pPr algn="ctr"/>
            <a:r>
              <a:rPr lang="en-US" dirty="0">
                <a:solidFill>
                  <a:schemeClr val="bg1"/>
                </a:solidFill>
              </a:rPr>
              <a:t>THE IMPORTANCE OF</a:t>
            </a:r>
            <a:br>
              <a:rPr lang="en-US" dirty="0">
                <a:solidFill>
                  <a:schemeClr val="bg1"/>
                </a:solidFill>
              </a:rPr>
            </a:br>
            <a:r>
              <a:rPr lang="en-US" dirty="0">
                <a:solidFill>
                  <a:schemeClr val="bg1"/>
                </a:solidFill>
              </a:rPr>
              <a:t>BEING THERE </a:t>
            </a:r>
            <a:br>
              <a:rPr lang="en-US" dirty="0">
                <a:solidFill>
                  <a:schemeClr val="bg1"/>
                </a:solidFill>
              </a:rPr>
            </a:br>
            <a:endParaRPr lang="en-US" dirty="0">
              <a:solidFill>
                <a:schemeClr val="bg1"/>
              </a:solidFill>
            </a:endParaRPr>
          </a:p>
        </p:txBody>
      </p:sp>
      <p:pic>
        <p:nvPicPr>
          <p:cNvPr id="4" name="Picture 3" descr="Proviso East Principal Rodney Hull looks on as he addresses U of I System leadership in a conference room setting.">
            <a:extLst>
              <a:ext uri="{FF2B5EF4-FFF2-40B4-BE49-F238E27FC236}">
                <a16:creationId xmlns:a16="http://schemas.microsoft.com/office/drawing/2014/main" id="{DA6C16D6-5447-9238-C4F4-10867F7E357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815087" y="0"/>
            <a:ext cx="7376914" cy="6857996"/>
          </a:xfrm>
          <a:prstGeom prst="rect">
            <a:avLst/>
          </a:prstGeom>
          <a:noFill/>
          <a:ln>
            <a:noFill/>
          </a:ln>
        </p:spPr>
      </p:pic>
      <p:sp>
        <p:nvSpPr>
          <p:cNvPr id="3" name="TextBox 2">
            <a:extLst>
              <a:ext uri="{FF2B5EF4-FFF2-40B4-BE49-F238E27FC236}">
                <a16:creationId xmlns:a16="http://schemas.microsoft.com/office/drawing/2014/main" id="{4D8E4E48-5B18-6EB9-6B63-0829BD8ABE38}"/>
              </a:ext>
            </a:extLst>
          </p:cNvPr>
          <p:cNvSpPr txBox="1"/>
          <p:nvPr/>
        </p:nvSpPr>
        <p:spPr>
          <a:xfrm>
            <a:off x="-1588" y="0"/>
            <a:ext cx="4699000" cy="6858000"/>
          </a:xfrm>
          <a:prstGeom prst="rect">
            <a:avLst/>
          </a:prstGeom>
          <a:gradFill>
            <a:gsLst>
              <a:gs pos="0">
                <a:schemeClr val="tx1">
                  <a:lumMod val="95000"/>
                  <a:lumOff val="5000"/>
                </a:schemeClr>
              </a:gs>
              <a:gs pos="65000">
                <a:srgbClr val="13294B"/>
              </a:gs>
            </a:gsLst>
            <a:path path="circle">
              <a:fillToRect l="100000" t="100000"/>
            </a:path>
          </a:gradFill>
        </p:spPr>
        <p:txBody>
          <a:bodyPr wrap="square" lIns="228600" tIns="365760" rIns="228600" rtlCol="0" anchor="t" anchorCtr="0">
            <a:noAutofit/>
          </a:bodyPr>
          <a:lstStyle/>
          <a:p>
            <a:pPr algn="ctr"/>
            <a:r>
              <a:rPr lang="en-US" sz="2100" dirty="0">
                <a:solidFill>
                  <a:schemeClr val="bg1"/>
                </a:solidFill>
                <a:latin typeface="Lato" panose="020F0502020204030203" pitchFamily="34" charset="77"/>
              </a:rPr>
              <a:t>THE IMPORTANCE OF</a:t>
            </a:r>
            <a:br>
              <a:rPr lang="en-US" sz="2100" dirty="0">
                <a:solidFill>
                  <a:schemeClr val="bg1"/>
                </a:solidFill>
                <a:latin typeface="Lato" panose="020F0502020204030203" pitchFamily="34" charset="77"/>
              </a:rPr>
            </a:br>
            <a:r>
              <a:rPr lang="en-US" sz="2100" dirty="0">
                <a:solidFill>
                  <a:schemeClr val="bg1"/>
                </a:solidFill>
                <a:latin typeface="Lato" panose="020F0502020204030203" pitchFamily="34" charset="77"/>
              </a:rPr>
              <a:t>BEING THERE </a:t>
            </a:r>
            <a:br>
              <a:rPr lang="en-US" u="none" strike="noStrike" dirty="0">
                <a:solidFill>
                  <a:schemeClr val="bg1"/>
                </a:solidFill>
                <a:effectLst/>
                <a:latin typeface="Lato" panose="020F0502020204030203" pitchFamily="34" charset="77"/>
              </a:rPr>
            </a:br>
            <a:endParaRPr lang="en-US" u="none" strike="noStrike" dirty="0">
              <a:solidFill>
                <a:schemeClr val="bg1"/>
              </a:solidFill>
              <a:effectLst/>
              <a:latin typeface="Lato" panose="020F0502020204030203" pitchFamily="34" charset="77"/>
            </a:endParaRPr>
          </a:p>
          <a:p>
            <a:pPr algn="ctr"/>
            <a:r>
              <a:rPr lang="en-US" sz="2700" i="0" u="none" strike="noStrike" dirty="0">
                <a:solidFill>
                  <a:schemeClr val="bg1"/>
                </a:solidFill>
                <a:effectLst/>
                <a:latin typeface="Merriweather" pitchFamily="2" charset="77"/>
              </a:rPr>
              <a:t>“Provide them information and give them access and the opportunity to visit the campus, to get exposed to some of the majors and the programs.”</a:t>
            </a:r>
          </a:p>
          <a:p>
            <a:pPr lvl="0" algn="ctr"/>
            <a:endParaRPr lang="en-US" b="1" dirty="0">
              <a:solidFill>
                <a:schemeClr val="bg1"/>
              </a:solidFill>
              <a:latin typeface="Lato Black" panose="020F0502020204030203" pitchFamily="34" charset="77"/>
            </a:endParaRPr>
          </a:p>
          <a:p>
            <a:pPr algn="ctr"/>
            <a:r>
              <a:rPr lang="en-US" dirty="0">
                <a:solidFill>
                  <a:schemeClr val="bg1"/>
                </a:solidFill>
                <a:latin typeface="Lato" panose="020F0502020204030203" pitchFamily="34" charset="77"/>
              </a:rPr>
              <a:t>—</a:t>
            </a:r>
            <a:r>
              <a:rPr lang="en-US" dirty="0">
                <a:solidFill>
                  <a:schemeClr val="bg1"/>
                </a:solidFill>
                <a:latin typeface="Calibri" panose="020F0502020204030204" pitchFamily="34" charset="0"/>
                <a:cs typeface="Calibri" panose="020F0502020204030204" pitchFamily="34" charset="0"/>
              </a:rPr>
              <a:t>Proviso East High School</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Principal Rodney Hull</a:t>
            </a:r>
          </a:p>
          <a:p>
            <a:pPr algn="ctr"/>
            <a:br>
              <a:rPr lang="en-US" sz="700" b="1" i="1" dirty="0">
                <a:solidFill>
                  <a:schemeClr val="bg1"/>
                </a:solidFill>
                <a:latin typeface="Lato Black" panose="020F0502020204030203" pitchFamily="34" charset="77"/>
              </a:rPr>
            </a:br>
            <a:r>
              <a:rPr lang="en-US" sz="1800" i="1" dirty="0">
                <a:solidFill>
                  <a:schemeClr val="bg1"/>
                </a:solidFill>
                <a:latin typeface="Lato" panose="020F0502020204030203" pitchFamily="34" charset="77"/>
              </a:rPr>
              <a:t>On what his students need.</a:t>
            </a:r>
            <a:endParaRPr lang="en-US" i="1" u="none" strike="noStrike" dirty="0">
              <a:solidFill>
                <a:schemeClr val="bg1"/>
              </a:solidFill>
              <a:effectLst/>
              <a:latin typeface="Lato" panose="020F0502020204030203" pitchFamily="34" charset="77"/>
            </a:endParaRPr>
          </a:p>
        </p:txBody>
      </p:sp>
      <p:cxnSp>
        <p:nvCxnSpPr>
          <p:cNvPr id="8" name="Straight Connector 7">
            <a:extLst>
              <a:ext uri="{FF2B5EF4-FFF2-40B4-BE49-F238E27FC236}">
                <a16:creationId xmlns:a16="http://schemas.microsoft.com/office/drawing/2014/main" id="{E1B1FF85-CA64-E6B6-6DE1-EB36D251BD6C}"/>
              </a:ext>
              <a:ext uri="{C183D7F6-B498-43B3-948B-1728B52AA6E4}">
                <adec:decorative xmlns:adec="http://schemas.microsoft.com/office/drawing/2017/decorative" val="1"/>
              </a:ext>
            </a:extLst>
          </p:cNvPr>
          <p:cNvCxnSpPr>
            <a:cxnSpLocks/>
          </p:cNvCxnSpPr>
          <p:nvPr/>
        </p:nvCxnSpPr>
        <p:spPr>
          <a:xfrm>
            <a:off x="827622" y="1141193"/>
            <a:ext cx="304058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9A47C66-017A-9E20-AF9D-2A0A43F3F26E}"/>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99000" y="0"/>
            <a:ext cx="116086" cy="6858000"/>
          </a:xfrm>
          <a:prstGeom prst="rect">
            <a:avLst/>
          </a:prstGeom>
        </p:spPr>
      </p:pic>
    </p:spTree>
    <p:extLst>
      <p:ext uri="{BB962C8B-B14F-4D97-AF65-F5344CB8AC3E}">
        <p14:creationId xmlns:p14="http://schemas.microsoft.com/office/powerpoint/2010/main" val="181562485"/>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434D8-A269-D5B9-6B5F-593CDDC58499}"/>
              </a:ext>
            </a:extLst>
          </p:cNvPr>
          <p:cNvSpPr>
            <a:spLocks noGrp="1"/>
          </p:cNvSpPr>
          <p:nvPr>
            <p:ph type="title"/>
          </p:nvPr>
        </p:nvSpPr>
        <p:spPr>
          <a:xfrm>
            <a:off x="838200" y="-1693704"/>
            <a:ext cx="10515600" cy="1325563"/>
          </a:xfrm>
        </p:spPr>
        <p:txBody>
          <a:bodyPr/>
          <a:lstStyle/>
          <a:p>
            <a:r>
              <a:rPr lang="en-US" dirty="0"/>
              <a:t>Thank you</a:t>
            </a:r>
          </a:p>
        </p:txBody>
      </p:sp>
      <p:pic>
        <p:nvPicPr>
          <p:cNvPr id="5" name="Comp 1_1" descr="background imagery of a blue gradient shifting ">
            <a:hlinkClick r:id="" action="ppaction://media"/>
            <a:extLst>
              <a:ext uri="{FF2B5EF4-FFF2-40B4-BE49-F238E27FC236}">
                <a16:creationId xmlns:a16="http://schemas.microsoft.com/office/drawing/2014/main" id="{4916FE25-7277-F13B-F872-E6CF85E2B09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1000" contrast="29000"/>
          </a:blip>
          <a:srcRect t="1138" b="30090"/>
          <a:stretch/>
        </p:blipFill>
        <p:spPr>
          <a:xfrm>
            <a:off x="0" y="0"/>
            <a:ext cx="12193588" cy="6858000"/>
          </a:xfrm>
          <a:prstGeom prst="rect">
            <a:avLst/>
          </a:prstGeom>
        </p:spPr>
      </p:pic>
      <p:pic>
        <p:nvPicPr>
          <p:cNvPr id="3" name="Picture 2">
            <a:extLst>
              <a:ext uri="{FF2B5EF4-FFF2-40B4-BE49-F238E27FC236}">
                <a16:creationId xmlns:a16="http://schemas.microsoft.com/office/drawing/2014/main" id="{E31FCD77-9C97-321C-8876-6CA66C52235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2" name="Title 3">
            <a:extLst>
              <a:ext uri="{FF2B5EF4-FFF2-40B4-BE49-F238E27FC236}">
                <a16:creationId xmlns:a16="http://schemas.microsoft.com/office/drawing/2014/main" id="{90465011-CCD2-43D2-8C5C-A109196BF574}"/>
              </a:ext>
              <a:ext uri="{C183D7F6-B498-43B3-948B-1728B52AA6E4}">
                <adec:decorative xmlns:adec="http://schemas.microsoft.com/office/drawing/2017/decorative" val="1"/>
              </a:ext>
            </a:extLst>
          </p:cNvPr>
          <p:cNvSpPr txBox="1">
            <a:spLocks/>
          </p:cNvSpPr>
          <p:nvPr/>
        </p:nvSpPr>
        <p:spPr>
          <a:xfrm>
            <a:off x="1980950" y="1643521"/>
            <a:ext cx="8629244" cy="4469044"/>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algn="ctr">
              <a:defRPr/>
            </a:pPr>
            <a:r>
              <a:rPr lang="en-US" sz="15000" b="1" dirty="0">
                <a:solidFill>
                  <a:schemeClr val="bg1"/>
                </a:solidFill>
              </a:rPr>
              <a:t>Thank you</a:t>
            </a:r>
          </a:p>
        </p:txBody>
      </p:sp>
    </p:spTree>
    <p:extLst>
      <p:ext uri="{BB962C8B-B14F-4D97-AF65-F5344CB8AC3E}">
        <p14:creationId xmlns:p14="http://schemas.microsoft.com/office/powerpoint/2010/main" val="334896544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7"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838200" y="-1787832"/>
            <a:ext cx="10515600" cy="1313848"/>
          </a:xfrm>
        </p:spPr>
        <p:txBody>
          <a:bodyPr/>
          <a:lstStyle/>
          <a:p>
            <a:r>
              <a:rPr lang="en-US" dirty="0"/>
              <a:t>START OF FALL VIDEO</a:t>
            </a:r>
          </a:p>
        </p:txBody>
      </p:sp>
      <p:pic>
        <p:nvPicPr>
          <p:cNvPr id="2" name="Picture 1" descr="Leadership State Tour 2023 logo lockup&#10;">
            <a:extLst>
              <a:ext uri="{FF2B5EF4-FFF2-40B4-BE49-F238E27FC236}">
                <a16:creationId xmlns:a16="http://schemas.microsoft.com/office/drawing/2014/main" id="{9A464234-CE56-8E8C-E19E-5DA0E60B4234}"/>
              </a:ext>
            </a:extLst>
          </p:cNvPr>
          <p:cNvPicPr>
            <a:picLocks noChangeAspect="1"/>
          </p:cNvPicPr>
          <p:nvPr/>
        </p:nvPicPr>
        <p:blipFill>
          <a:blip r:embed="rId3"/>
          <a:stretch>
            <a:fillRect/>
          </a:stretch>
        </p:blipFill>
        <p:spPr>
          <a:xfrm>
            <a:off x="965861" y="1477616"/>
            <a:ext cx="10260278" cy="3902768"/>
          </a:xfrm>
          <a:prstGeom prst="rect">
            <a:avLst/>
          </a:prstGeom>
        </p:spPr>
      </p:pic>
      <p:pic>
        <p:nvPicPr>
          <p:cNvPr id="7" name="Picture 6">
            <a:extLst>
              <a:ext uri="{FF2B5EF4-FFF2-40B4-BE49-F238E27FC236}">
                <a16:creationId xmlns:a16="http://schemas.microsoft.com/office/drawing/2014/main" id="{BB849469-893F-C1C0-DA20-FA8909C6051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5991018" y="-6098831"/>
            <a:ext cx="209966" cy="12404040"/>
          </a:xfrm>
          <a:prstGeom prst="rect">
            <a:avLst/>
          </a:prstGeom>
        </p:spPr>
      </p:pic>
    </p:spTree>
    <p:extLst>
      <p:ext uri="{BB962C8B-B14F-4D97-AF65-F5344CB8AC3E}">
        <p14:creationId xmlns:p14="http://schemas.microsoft.com/office/powerpoint/2010/main" val="1906802478"/>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0" y="-1787832"/>
            <a:ext cx="11353800" cy="1313848"/>
          </a:xfrm>
        </p:spPr>
        <p:txBody>
          <a:bodyPr>
            <a:normAutofit/>
          </a:bodyPr>
          <a:lstStyle/>
          <a:p>
            <a:pPr algn="ctr"/>
            <a:r>
              <a:rPr lang="en-US" dirty="0">
                <a:solidFill>
                  <a:schemeClr val="bg1"/>
                </a:solidFill>
              </a:rPr>
              <a:t>OUR roadmap</a:t>
            </a:r>
          </a:p>
        </p:txBody>
      </p:sp>
      <p:pic>
        <p:nvPicPr>
          <p:cNvPr id="3" name="Picture 2">
            <a:extLst>
              <a:ext uri="{FF2B5EF4-FFF2-40B4-BE49-F238E27FC236}">
                <a16:creationId xmlns:a16="http://schemas.microsoft.com/office/drawing/2014/main" id="{E1F13880-E142-B0CE-DCD4-781AD600B90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5941744" y="-6042181"/>
            <a:ext cx="208075" cy="12292436"/>
          </a:xfrm>
          <a:prstGeom prst="rect">
            <a:avLst/>
          </a:prstGeom>
        </p:spPr>
      </p:pic>
      <p:sp>
        <p:nvSpPr>
          <p:cNvPr id="6" name="OUR ROADMAP">
            <a:extLst>
              <a:ext uri="{FF2B5EF4-FFF2-40B4-BE49-F238E27FC236}">
                <a16:creationId xmlns:a16="http://schemas.microsoft.com/office/drawing/2014/main" id="{BC300129-6575-3A51-0931-C0367A6D23D9}"/>
              </a:ext>
            </a:extLst>
          </p:cNvPr>
          <p:cNvSpPr txBox="1"/>
          <p:nvPr/>
        </p:nvSpPr>
        <p:spPr>
          <a:xfrm>
            <a:off x="516761" y="497712"/>
            <a:ext cx="5665098" cy="1154162"/>
          </a:xfrm>
          <a:prstGeom prst="rect">
            <a:avLst/>
          </a:prstGeom>
          <a:noFill/>
        </p:spPr>
        <p:txBody>
          <a:bodyPr wrap="square" lIns="228600" tIns="365760" rIns="228600" rtlCol="0" anchor="t" anchorCtr="0">
            <a:spAutoFit/>
          </a:bodyPr>
          <a:lstStyle/>
          <a:p>
            <a:pPr algn="ctr"/>
            <a:r>
              <a:rPr lang="en-US" sz="4800" b="1" dirty="0">
                <a:solidFill>
                  <a:srgbClr val="13294B"/>
                </a:solidFill>
                <a:latin typeface="Oswald" pitchFamily="2" charset="77"/>
              </a:rPr>
              <a:t>OUR 2023 ROADMAP </a:t>
            </a:r>
            <a:endParaRPr lang="en-US" sz="4800" b="1" u="none" strike="noStrike" dirty="0">
              <a:solidFill>
                <a:srgbClr val="13294B"/>
              </a:solidFill>
              <a:effectLst/>
              <a:latin typeface="Oswald" pitchFamily="2" charset="77"/>
            </a:endParaRPr>
          </a:p>
        </p:txBody>
      </p:sp>
      <p:cxnSp>
        <p:nvCxnSpPr>
          <p:cNvPr id="4" name="Straight Connector 3">
            <a:extLst>
              <a:ext uri="{FF2B5EF4-FFF2-40B4-BE49-F238E27FC236}">
                <a16:creationId xmlns:a16="http://schemas.microsoft.com/office/drawing/2014/main" id="{FFE5E645-876B-AFA9-554A-CE16010BD86A}"/>
              </a:ext>
              <a:ext uri="{C183D7F6-B498-43B3-948B-1728B52AA6E4}">
                <adec:decorative xmlns:adec="http://schemas.microsoft.com/office/drawing/2017/decorative" val="1"/>
              </a:ext>
            </a:extLst>
          </p:cNvPr>
          <p:cNvCxnSpPr>
            <a:cxnSpLocks/>
          </p:cNvCxnSpPr>
          <p:nvPr/>
        </p:nvCxnSpPr>
        <p:spPr>
          <a:xfrm>
            <a:off x="2141877" y="1809066"/>
            <a:ext cx="2201341" cy="0"/>
          </a:xfrm>
          <a:prstGeom prst="line">
            <a:avLst/>
          </a:prstGeom>
          <a:ln w="15875">
            <a:solidFill>
              <a:srgbClr val="13294B"/>
            </a:solidFill>
          </a:ln>
        </p:spPr>
        <p:style>
          <a:lnRef idx="1">
            <a:schemeClr val="accent1"/>
          </a:lnRef>
          <a:fillRef idx="0">
            <a:schemeClr val="accent1"/>
          </a:fillRef>
          <a:effectRef idx="0">
            <a:schemeClr val="accent1"/>
          </a:effectRef>
          <a:fontRef idx="minor">
            <a:schemeClr val="tx1"/>
          </a:fontRef>
        </p:style>
      </p:cxnSp>
      <p:pic>
        <p:nvPicPr>
          <p:cNvPr id="8" name="Map" descr="A map of the state of illinois">
            <a:extLst>
              <a:ext uri="{FF2B5EF4-FFF2-40B4-BE49-F238E27FC236}">
                <a16:creationId xmlns:a16="http://schemas.microsoft.com/office/drawing/2014/main" id="{095E8F52-1411-9D44-928C-674DFB7DD55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72645" y="706191"/>
            <a:ext cx="5316735" cy="5711542"/>
          </a:xfrm>
          <a:prstGeom prst="rect">
            <a:avLst/>
          </a:prstGeom>
          <a:ln>
            <a:noFill/>
          </a:ln>
        </p:spPr>
      </p:pic>
      <p:sp>
        <p:nvSpPr>
          <p:cNvPr id="41" name="Makanda">
            <a:extLst>
              <a:ext uri="{FF2B5EF4-FFF2-40B4-BE49-F238E27FC236}">
                <a16:creationId xmlns:a16="http://schemas.microsoft.com/office/drawing/2014/main" id="{E4BC7DE0-D909-E97A-697D-9E8E2AC45BCE}"/>
              </a:ext>
            </a:extLst>
          </p:cNvPr>
          <p:cNvSpPr txBox="1"/>
          <p:nvPr/>
        </p:nvSpPr>
        <p:spPr>
          <a:xfrm>
            <a:off x="1783448" y="2039410"/>
            <a:ext cx="5493380" cy="369332"/>
          </a:xfrm>
          <a:prstGeom prst="rect">
            <a:avLst/>
          </a:prstGeom>
          <a:noFill/>
        </p:spPr>
        <p:txBody>
          <a:bodyPr wrap="square">
            <a:spAutoFit/>
          </a:bodyPr>
          <a:lstStyle/>
          <a:p>
            <a:r>
              <a:rPr lang="en-US" dirty="0"/>
              <a:t>1. </a:t>
            </a:r>
            <a:r>
              <a:rPr lang="en-US" dirty="0" err="1"/>
              <a:t>Makanda</a:t>
            </a:r>
            <a:endParaRPr lang="en-US" dirty="0"/>
          </a:p>
        </p:txBody>
      </p:sp>
      <p:pic>
        <p:nvPicPr>
          <p:cNvPr id="15" name="Makanda Icon" descr="Badge 1 with solid fill">
            <a:extLst>
              <a:ext uri="{FF2B5EF4-FFF2-40B4-BE49-F238E27FC236}">
                <a16:creationId xmlns:a16="http://schemas.microsoft.com/office/drawing/2014/main" id="{CA4142E5-FB68-C5A0-27F4-0371E076F4CD}"/>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811425" y="5266333"/>
            <a:ext cx="518838" cy="518838"/>
          </a:xfrm>
          <a:prstGeom prst="rect">
            <a:avLst/>
          </a:prstGeom>
        </p:spPr>
      </p:pic>
      <p:sp>
        <p:nvSpPr>
          <p:cNvPr id="40" name="Murphysboro">
            <a:extLst>
              <a:ext uri="{FF2B5EF4-FFF2-40B4-BE49-F238E27FC236}">
                <a16:creationId xmlns:a16="http://schemas.microsoft.com/office/drawing/2014/main" id="{637D173E-7B95-EB5B-5BEB-BA6C7F950111}"/>
              </a:ext>
            </a:extLst>
          </p:cNvPr>
          <p:cNvSpPr txBox="1"/>
          <p:nvPr/>
        </p:nvSpPr>
        <p:spPr>
          <a:xfrm>
            <a:off x="1783448" y="2360875"/>
            <a:ext cx="5493380" cy="369332"/>
          </a:xfrm>
          <a:prstGeom prst="rect">
            <a:avLst/>
          </a:prstGeom>
          <a:noFill/>
        </p:spPr>
        <p:txBody>
          <a:bodyPr wrap="square">
            <a:spAutoFit/>
          </a:bodyPr>
          <a:lstStyle/>
          <a:p>
            <a:r>
              <a:rPr lang="en-US" dirty="0"/>
              <a:t>2. Murphysboro</a:t>
            </a:r>
          </a:p>
        </p:txBody>
      </p:sp>
      <p:pic>
        <p:nvPicPr>
          <p:cNvPr id="18" name="Murphysboro Icon" descr="Badge with solid fill">
            <a:extLst>
              <a:ext uri="{FF2B5EF4-FFF2-40B4-BE49-F238E27FC236}">
                <a16:creationId xmlns:a16="http://schemas.microsoft.com/office/drawing/2014/main" id="{869B7AFE-8A50-4FEF-C879-B8DC0ADB8B21}"/>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552006" y="4913312"/>
            <a:ext cx="518838" cy="518838"/>
          </a:xfrm>
          <a:prstGeom prst="rect">
            <a:avLst/>
          </a:prstGeom>
        </p:spPr>
      </p:pic>
      <p:sp>
        <p:nvSpPr>
          <p:cNvPr id="39" name="Belleville">
            <a:extLst>
              <a:ext uri="{FF2B5EF4-FFF2-40B4-BE49-F238E27FC236}">
                <a16:creationId xmlns:a16="http://schemas.microsoft.com/office/drawing/2014/main" id="{8E1D6D46-176A-6837-4ECE-B3945CE7B6AF}"/>
              </a:ext>
            </a:extLst>
          </p:cNvPr>
          <p:cNvSpPr txBox="1"/>
          <p:nvPr/>
        </p:nvSpPr>
        <p:spPr>
          <a:xfrm>
            <a:off x="1783448" y="2682340"/>
            <a:ext cx="5493380" cy="369332"/>
          </a:xfrm>
          <a:prstGeom prst="rect">
            <a:avLst/>
          </a:prstGeom>
          <a:noFill/>
        </p:spPr>
        <p:txBody>
          <a:bodyPr wrap="square">
            <a:spAutoFit/>
          </a:bodyPr>
          <a:lstStyle/>
          <a:p>
            <a:r>
              <a:rPr lang="en-US" dirty="0"/>
              <a:t>3. Belleville</a:t>
            </a:r>
          </a:p>
        </p:txBody>
      </p:sp>
      <p:pic>
        <p:nvPicPr>
          <p:cNvPr id="14" name="Belleville Icon" descr="Badge 3 with solid fill">
            <a:extLst>
              <a:ext uri="{FF2B5EF4-FFF2-40B4-BE49-F238E27FC236}">
                <a16:creationId xmlns:a16="http://schemas.microsoft.com/office/drawing/2014/main" id="{E5637D37-E596-1167-C93F-7BCECF7B96BF}"/>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264884" y="4446567"/>
            <a:ext cx="518838" cy="518838"/>
          </a:xfrm>
          <a:prstGeom prst="rect">
            <a:avLst/>
          </a:prstGeom>
        </p:spPr>
      </p:pic>
      <p:sp>
        <p:nvSpPr>
          <p:cNvPr id="38" name="Alton">
            <a:extLst>
              <a:ext uri="{FF2B5EF4-FFF2-40B4-BE49-F238E27FC236}">
                <a16:creationId xmlns:a16="http://schemas.microsoft.com/office/drawing/2014/main" id="{E7459BDE-0BBF-EE3D-F59B-29D82DEE60B2}"/>
              </a:ext>
            </a:extLst>
          </p:cNvPr>
          <p:cNvSpPr txBox="1"/>
          <p:nvPr/>
        </p:nvSpPr>
        <p:spPr>
          <a:xfrm>
            <a:off x="1783448" y="3003805"/>
            <a:ext cx="5493380" cy="369332"/>
          </a:xfrm>
          <a:prstGeom prst="rect">
            <a:avLst/>
          </a:prstGeom>
          <a:noFill/>
        </p:spPr>
        <p:txBody>
          <a:bodyPr wrap="square">
            <a:spAutoFit/>
          </a:bodyPr>
          <a:lstStyle/>
          <a:p>
            <a:r>
              <a:rPr lang="en-US" dirty="0"/>
              <a:t>4. Alton</a:t>
            </a:r>
          </a:p>
        </p:txBody>
      </p:sp>
      <p:pic>
        <p:nvPicPr>
          <p:cNvPr id="10" name="Alton Icon" descr="Badge 4 with solid fill">
            <a:extLst>
              <a:ext uri="{FF2B5EF4-FFF2-40B4-BE49-F238E27FC236}">
                <a16:creationId xmlns:a16="http://schemas.microsoft.com/office/drawing/2014/main" id="{889CCBFA-EDBE-1FD0-0B98-5AC644FF1927}"/>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187905" y="4055941"/>
            <a:ext cx="518838" cy="518838"/>
          </a:xfrm>
          <a:prstGeom prst="rect">
            <a:avLst/>
          </a:prstGeom>
        </p:spPr>
      </p:pic>
      <p:sp>
        <p:nvSpPr>
          <p:cNvPr id="37" name="Cuba">
            <a:extLst>
              <a:ext uri="{FF2B5EF4-FFF2-40B4-BE49-F238E27FC236}">
                <a16:creationId xmlns:a16="http://schemas.microsoft.com/office/drawing/2014/main" id="{11611BAC-031E-5151-F578-7A473EEC5530}"/>
              </a:ext>
            </a:extLst>
          </p:cNvPr>
          <p:cNvSpPr txBox="1"/>
          <p:nvPr/>
        </p:nvSpPr>
        <p:spPr>
          <a:xfrm>
            <a:off x="1783448" y="3325270"/>
            <a:ext cx="5493380" cy="369332"/>
          </a:xfrm>
          <a:prstGeom prst="rect">
            <a:avLst/>
          </a:prstGeom>
          <a:noFill/>
        </p:spPr>
        <p:txBody>
          <a:bodyPr wrap="square">
            <a:spAutoFit/>
          </a:bodyPr>
          <a:lstStyle/>
          <a:p>
            <a:r>
              <a:rPr lang="en-US" dirty="0"/>
              <a:t>5. Cuba</a:t>
            </a:r>
          </a:p>
        </p:txBody>
      </p:sp>
      <p:pic>
        <p:nvPicPr>
          <p:cNvPr id="17" name="Cuba Icon" descr="Badge 5 with solid fill">
            <a:extLst>
              <a:ext uri="{FF2B5EF4-FFF2-40B4-BE49-F238E27FC236}">
                <a16:creationId xmlns:a16="http://schemas.microsoft.com/office/drawing/2014/main" id="{56D94172-CB8D-DB5C-73DB-FD4B3BD4BB10}"/>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918613" y="2251357"/>
            <a:ext cx="518838" cy="518838"/>
          </a:xfrm>
          <a:prstGeom prst="rect">
            <a:avLst/>
          </a:prstGeom>
        </p:spPr>
      </p:pic>
      <p:sp>
        <p:nvSpPr>
          <p:cNvPr id="36" name="Havana">
            <a:extLst>
              <a:ext uri="{FF2B5EF4-FFF2-40B4-BE49-F238E27FC236}">
                <a16:creationId xmlns:a16="http://schemas.microsoft.com/office/drawing/2014/main" id="{750A03F8-95F6-4DB2-1DA4-19C0CAA5BE8E}"/>
              </a:ext>
            </a:extLst>
          </p:cNvPr>
          <p:cNvSpPr txBox="1"/>
          <p:nvPr/>
        </p:nvSpPr>
        <p:spPr>
          <a:xfrm>
            <a:off x="1783448" y="3646735"/>
            <a:ext cx="5493380" cy="369332"/>
          </a:xfrm>
          <a:prstGeom prst="rect">
            <a:avLst/>
          </a:prstGeom>
          <a:noFill/>
        </p:spPr>
        <p:txBody>
          <a:bodyPr wrap="square">
            <a:spAutoFit/>
          </a:bodyPr>
          <a:lstStyle/>
          <a:p>
            <a:r>
              <a:rPr lang="en-US" dirty="0"/>
              <a:t>6. Havana</a:t>
            </a:r>
          </a:p>
        </p:txBody>
      </p:sp>
      <p:pic>
        <p:nvPicPr>
          <p:cNvPr id="16" name="Havana Icon" descr="Badge 6 with solid fill">
            <a:extLst>
              <a:ext uri="{FF2B5EF4-FFF2-40B4-BE49-F238E27FC236}">
                <a16:creationId xmlns:a16="http://schemas.microsoft.com/office/drawing/2014/main" id="{DAB5E930-0B17-89FC-7346-759F37D353C9}"/>
              </a:ext>
            </a:extLst>
          </p:cNvPr>
          <p:cNvPicPr>
            <a:picLocks noChangeAspect="1"/>
          </p:cNvPicPr>
          <p:nvPr/>
        </p:nvPicPr>
        <p:blipFill>
          <a:blip r:embed="rId15" cstate="email">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7178032" y="2463304"/>
            <a:ext cx="518838" cy="518838"/>
          </a:xfrm>
          <a:prstGeom prst="rect">
            <a:avLst/>
          </a:prstGeom>
        </p:spPr>
      </p:pic>
      <p:sp>
        <p:nvSpPr>
          <p:cNvPr id="35" name="Peoria">
            <a:extLst>
              <a:ext uri="{FF2B5EF4-FFF2-40B4-BE49-F238E27FC236}">
                <a16:creationId xmlns:a16="http://schemas.microsoft.com/office/drawing/2014/main" id="{FAB98976-8FD2-40B4-3BDC-A0C39F6E71A1}"/>
              </a:ext>
            </a:extLst>
          </p:cNvPr>
          <p:cNvSpPr txBox="1"/>
          <p:nvPr/>
        </p:nvSpPr>
        <p:spPr>
          <a:xfrm>
            <a:off x="1783448" y="3968200"/>
            <a:ext cx="5493380" cy="369332"/>
          </a:xfrm>
          <a:prstGeom prst="rect">
            <a:avLst/>
          </a:prstGeom>
          <a:noFill/>
        </p:spPr>
        <p:txBody>
          <a:bodyPr wrap="square">
            <a:spAutoFit/>
          </a:bodyPr>
          <a:lstStyle/>
          <a:p>
            <a:r>
              <a:rPr lang="en-US" dirty="0"/>
              <a:t>7. Peoria</a:t>
            </a:r>
          </a:p>
        </p:txBody>
      </p:sp>
      <p:pic>
        <p:nvPicPr>
          <p:cNvPr id="7" name="Peoria Icon" descr="Badge 7 with solid fill">
            <a:extLst>
              <a:ext uri="{FF2B5EF4-FFF2-40B4-BE49-F238E27FC236}">
                <a16:creationId xmlns:a16="http://schemas.microsoft.com/office/drawing/2014/main" id="{9E26AD09-38CE-B702-63B9-C49E1854A747}"/>
              </a:ext>
            </a:extLst>
          </p:cNvPr>
          <p:cNvPicPr>
            <a:picLocks noChangeAspect="1"/>
          </p:cNvPicPr>
          <p:nvPr/>
        </p:nvPicPr>
        <p:blipFill>
          <a:blip r:embed="rId17" cstate="email">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7539667" y="2129068"/>
            <a:ext cx="518838" cy="518838"/>
          </a:xfrm>
          <a:prstGeom prst="rect">
            <a:avLst/>
          </a:prstGeom>
        </p:spPr>
      </p:pic>
      <p:sp>
        <p:nvSpPr>
          <p:cNvPr id="34" name="Quad Cities">
            <a:extLst>
              <a:ext uri="{FF2B5EF4-FFF2-40B4-BE49-F238E27FC236}">
                <a16:creationId xmlns:a16="http://schemas.microsoft.com/office/drawing/2014/main" id="{1ED30836-D829-7281-3879-9BB0EDB780C3}"/>
              </a:ext>
            </a:extLst>
          </p:cNvPr>
          <p:cNvSpPr txBox="1"/>
          <p:nvPr/>
        </p:nvSpPr>
        <p:spPr>
          <a:xfrm>
            <a:off x="1783448" y="4289665"/>
            <a:ext cx="5493380" cy="369332"/>
          </a:xfrm>
          <a:prstGeom prst="rect">
            <a:avLst/>
          </a:prstGeom>
          <a:noFill/>
        </p:spPr>
        <p:txBody>
          <a:bodyPr wrap="square">
            <a:spAutoFit/>
          </a:bodyPr>
          <a:lstStyle/>
          <a:p>
            <a:r>
              <a:rPr lang="en-US" dirty="0"/>
              <a:t>8. Quad Cities</a:t>
            </a:r>
          </a:p>
        </p:txBody>
      </p:sp>
      <p:pic>
        <p:nvPicPr>
          <p:cNvPr id="5" name="Quad Cities Icon" descr="Badge 8 with solid fill">
            <a:extLst>
              <a:ext uri="{FF2B5EF4-FFF2-40B4-BE49-F238E27FC236}">
                <a16:creationId xmlns:a16="http://schemas.microsoft.com/office/drawing/2014/main" id="{9C0E3D21-4F79-9990-DCF1-78D5B7B708A0}"/>
              </a:ext>
            </a:extLst>
          </p:cNvPr>
          <p:cNvPicPr>
            <a:picLocks noChangeAspect="1"/>
          </p:cNvPicPr>
          <p:nvPr/>
        </p:nvPicPr>
        <p:blipFill>
          <a:blip r:embed="rId19" cstate="email">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6669067" y="1392407"/>
            <a:ext cx="518838" cy="518838"/>
          </a:xfrm>
          <a:prstGeom prst="rect">
            <a:avLst/>
          </a:prstGeom>
        </p:spPr>
      </p:pic>
      <p:sp>
        <p:nvSpPr>
          <p:cNvPr id="33" name="Dixon">
            <a:extLst>
              <a:ext uri="{FF2B5EF4-FFF2-40B4-BE49-F238E27FC236}">
                <a16:creationId xmlns:a16="http://schemas.microsoft.com/office/drawing/2014/main" id="{7BADD9F2-6940-AEEA-6BA1-5A1E907B05D8}"/>
              </a:ext>
            </a:extLst>
          </p:cNvPr>
          <p:cNvSpPr txBox="1"/>
          <p:nvPr/>
        </p:nvSpPr>
        <p:spPr>
          <a:xfrm>
            <a:off x="1783448" y="4611130"/>
            <a:ext cx="5493380" cy="369332"/>
          </a:xfrm>
          <a:prstGeom prst="rect">
            <a:avLst/>
          </a:prstGeom>
          <a:noFill/>
        </p:spPr>
        <p:txBody>
          <a:bodyPr wrap="square">
            <a:spAutoFit/>
          </a:bodyPr>
          <a:lstStyle/>
          <a:p>
            <a:r>
              <a:rPr lang="en-US" dirty="0"/>
              <a:t>9. Dixon</a:t>
            </a:r>
          </a:p>
        </p:txBody>
      </p:sp>
      <p:pic>
        <p:nvPicPr>
          <p:cNvPr id="9" name="Dixon Icon" descr="Badge 9 with solid fill">
            <a:extLst>
              <a:ext uri="{FF2B5EF4-FFF2-40B4-BE49-F238E27FC236}">
                <a16:creationId xmlns:a16="http://schemas.microsoft.com/office/drawing/2014/main" id="{18064C35-55C8-AE91-5307-A50791778EC1}"/>
              </a:ext>
            </a:extLst>
          </p:cNvPr>
          <p:cNvPicPr>
            <a:picLocks noChangeAspect="1"/>
          </p:cNvPicPr>
          <p:nvPr/>
        </p:nvPicPr>
        <p:blipFill>
          <a:blip r:embed="rId21" cstate="email">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7645596" y="990591"/>
            <a:ext cx="518838" cy="518838"/>
          </a:xfrm>
          <a:prstGeom prst="rect">
            <a:avLst/>
          </a:prstGeom>
        </p:spPr>
      </p:pic>
      <p:sp>
        <p:nvSpPr>
          <p:cNvPr id="32" name="Elgin">
            <a:extLst>
              <a:ext uri="{FF2B5EF4-FFF2-40B4-BE49-F238E27FC236}">
                <a16:creationId xmlns:a16="http://schemas.microsoft.com/office/drawing/2014/main" id="{9D8320ED-527F-6D0E-C0B5-895DC71345AD}"/>
              </a:ext>
            </a:extLst>
          </p:cNvPr>
          <p:cNvSpPr txBox="1"/>
          <p:nvPr/>
        </p:nvSpPr>
        <p:spPr>
          <a:xfrm>
            <a:off x="1669420" y="4932595"/>
            <a:ext cx="5493380" cy="369332"/>
          </a:xfrm>
          <a:prstGeom prst="rect">
            <a:avLst/>
          </a:prstGeom>
          <a:noFill/>
        </p:spPr>
        <p:txBody>
          <a:bodyPr wrap="square">
            <a:spAutoFit/>
          </a:bodyPr>
          <a:lstStyle/>
          <a:p>
            <a:r>
              <a:rPr lang="en-US" dirty="0"/>
              <a:t>10. Elgin</a:t>
            </a:r>
          </a:p>
        </p:txBody>
      </p:sp>
      <p:pic>
        <p:nvPicPr>
          <p:cNvPr id="19" name="Elgin Icon" descr="Badge 10 with solid fill">
            <a:extLst>
              <a:ext uri="{FF2B5EF4-FFF2-40B4-BE49-F238E27FC236}">
                <a16:creationId xmlns:a16="http://schemas.microsoft.com/office/drawing/2014/main" id="{F1529AA2-A9A4-323E-ECF2-8C2DC61325AC}"/>
              </a:ext>
            </a:extLst>
          </p:cNvPr>
          <p:cNvPicPr>
            <a:picLocks noChangeAspect="1"/>
          </p:cNvPicPr>
          <p:nvPr/>
        </p:nvPicPr>
        <p:blipFill>
          <a:blip r:embed="rId23" cstate="email">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10124262" y="1360264"/>
            <a:ext cx="518838" cy="518838"/>
          </a:xfrm>
          <a:prstGeom prst="rect">
            <a:avLst/>
          </a:prstGeom>
        </p:spPr>
      </p:pic>
      <p:sp>
        <p:nvSpPr>
          <p:cNvPr id="31" name="Maywood">
            <a:extLst>
              <a:ext uri="{FF2B5EF4-FFF2-40B4-BE49-F238E27FC236}">
                <a16:creationId xmlns:a16="http://schemas.microsoft.com/office/drawing/2014/main" id="{B80759D8-60C2-37CB-28D4-D7FD68B7D2B8}"/>
              </a:ext>
            </a:extLst>
          </p:cNvPr>
          <p:cNvSpPr txBox="1"/>
          <p:nvPr/>
        </p:nvSpPr>
        <p:spPr>
          <a:xfrm>
            <a:off x="1669420" y="5254060"/>
            <a:ext cx="5493380" cy="369332"/>
          </a:xfrm>
          <a:prstGeom prst="rect">
            <a:avLst/>
          </a:prstGeom>
          <a:noFill/>
        </p:spPr>
        <p:txBody>
          <a:bodyPr wrap="square">
            <a:spAutoFit/>
          </a:bodyPr>
          <a:lstStyle/>
          <a:p>
            <a:r>
              <a:rPr lang="en-US" dirty="0"/>
              <a:t>11. Maywood</a:t>
            </a:r>
          </a:p>
        </p:txBody>
      </p:sp>
      <p:sp>
        <p:nvSpPr>
          <p:cNvPr id="11" name="Maywood Icon">
            <a:extLst>
              <a:ext uri="{FF2B5EF4-FFF2-40B4-BE49-F238E27FC236}">
                <a16:creationId xmlns:a16="http://schemas.microsoft.com/office/drawing/2014/main" id="{0C85271B-ABE8-E813-7163-5A18041957A2}"/>
              </a:ext>
            </a:extLst>
          </p:cNvPr>
          <p:cNvSpPr/>
          <p:nvPr/>
        </p:nvSpPr>
        <p:spPr>
          <a:xfrm>
            <a:off x="10240280" y="2167932"/>
            <a:ext cx="411389" cy="411389"/>
          </a:xfrm>
          <a:prstGeom prst="ellipse">
            <a:avLst/>
          </a:prstGeom>
          <a:solidFill>
            <a:srgbClr val="13294B"/>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50" dirty="0">
                <a:solidFill>
                  <a:schemeClr val="bg1">
                    <a:lumMod val="85000"/>
                  </a:schemeClr>
                </a:solidFill>
                <a:latin typeface="Arial" panose="020B0604020202020204" pitchFamily="34" charset="0"/>
                <a:cs typeface="Arial" panose="020B0604020202020204" pitchFamily="34" charset="0"/>
              </a:rPr>
              <a:t>11</a:t>
            </a:r>
          </a:p>
        </p:txBody>
      </p:sp>
      <p:sp>
        <p:nvSpPr>
          <p:cNvPr id="30" name="Malcolm X">
            <a:extLst>
              <a:ext uri="{FF2B5EF4-FFF2-40B4-BE49-F238E27FC236}">
                <a16:creationId xmlns:a16="http://schemas.microsoft.com/office/drawing/2014/main" id="{E5D35E12-245F-EC18-20F7-D2152D1890AA}"/>
              </a:ext>
              <a:ext uri="{C183D7F6-B498-43B3-948B-1728B52AA6E4}">
                <adec:decorative xmlns:adec="http://schemas.microsoft.com/office/drawing/2017/decorative" val="0"/>
              </a:ext>
            </a:extLst>
          </p:cNvPr>
          <p:cNvSpPr txBox="1"/>
          <p:nvPr/>
        </p:nvSpPr>
        <p:spPr>
          <a:xfrm>
            <a:off x="1669420" y="5575525"/>
            <a:ext cx="5493380" cy="369332"/>
          </a:xfrm>
          <a:prstGeom prst="rect">
            <a:avLst/>
          </a:prstGeom>
          <a:noFill/>
        </p:spPr>
        <p:txBody>
          <a:bodyPr wrap="square">
            <a:spAutoFit/>
          </a:bodyPr>
          <a:lstStyle/>
          <a:p>
            <a:r>
              <a:rPr lang="en-US" dirty="0"/>
              <a:t>12. Malcolm X College</a:t>
            </a:r>
          </a:p>
        </p:txBody>
      </p:sp>
      <p:sp>
        <p:nvSpPr>
          <p:cNvPr id="12" name="Malcolm X Icon">
            <a:extLst>
              <a:ext uri="{FF2B5EF4-FFF2-40B4-BE49-F238E27FC236}">
                <a16:creationId xmlns:a16="http://schemas.microsoft.com/office/drawing/2014/main" id="{14B40C32-D344-B45F-8314-54131CF5FA93}"/>
              </a:ext>
            </a:extLst>
          </p:cNvPr>
          <p:cNvSpPr/>
          <p:nvPr/>
        </p:nvSpPr>
        <p:spPr>
          <a:xfrm>
            <a:off x="10426173" y="1879102"/>
            <a:ext cx="411389" cy="411389"/>
          </a:xfrm>
          <a:prstGeom prst="ellipse">
            <a:avLst/>
          </a:prstGeom>
          <a:solidFill>
            <a:srgbClr val="13294B"/>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50" dirty="0">
                <a:solidFill>
                  <a:schemeClr val="bg1">
                    <a:lumMod val="85000"/>
                  </a:schemeClr>
                </a:solidFill>
                <a:latin typeface="Arial" panose="020B0604020202020204" pitchFamily="34" charset="0"/>
                <a:cs typeface="Arial" panose="020B0604020202020204" pitchFamily="34" charset="0"/>
              </a:rPr>
              <a:t>12</a:t>
            </a:r>
          </a:p>
        </p:txBody>
      </p:sp>
      <p:sp>
        <p:nvSpPr>
          <p:cNvPr id="29" name="DPI">
            <a:extLst>
              <a:ext uri="{FF2B5EF4-FFF2-40B4-BE49-F238E27FC236}">
                <a16:creationId xmlns:a16="http://schemas.microsoft.com/office/drawing/2014/main" id="{5D1A2E3A-25EB-4392-267D-79CB6B205DEF}"/>
              </a:ext>
            </a:extLst>
          </p:cNvPr>
          <p:cNvSpPr txBox="1"/>
          <p:nvPr/>
        </p:nvSpPr>
        <p:spPr>
          <a:xfrm>
            <a:off x="1669420" y="5896990"/>
            <a:ext cx="5493380" cy="369332"/>
          </a:xfrm>
          <a:prstGeom prst="rect">
            <a:avLst/>
          </a:prstGeom>
          <a:noFill/>
        </p:spPr>
        <p:txBody>
          <a:bodyPr wrap="square">
            <a:spAutoFit/>
          </a:bodyPr>
          <a:lstStyle/>
          <a:p>
            <a:r>
              <a:rPr lang="en-US" dirty="0"/>
              <a:t>13. Discovery Partners Institute</a:t>
            </a:r>
          </a:p>
        </p:txBody>
      </p:sp>
      <p:sp>
        <p:nvSpPr>
          <p:cNvPr id="13" name="DPI Icon">
            <a:extLst>
              <a:ext uri="{FF2B5EF4-FFF2-40B4-BE49-F238E27FC236}">
                <a16:creationId xmlns:a16="http://schemas.microsoft.com/office/drawing/2014/main" id="{41E8D9EB-8F0E-D60D-DC20-884A00E5B9CE}"/>
              </a:ext>
            </a:extLst>
          </p:cNvPr>
          <p:cNvSpPr/>
          <p:nvPr/>
        </p:nvSpPr>
        <p:spPr>
          <a:xfrm>
            <a:off x="10754701" y="1997353"/>
            <a:ext cx="411389" cy="411389"/>
          </a:xfrm>
          <a:prstGeom prst="ellipse">
            <a:avLst/>
          </a:prstGeom>
          <a:solidFill>
            <a:srgbClr val="13294B"/>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50" dirty="0">
                <a:solidFill>
                  <a:schemeClr val="bg1">
                    <a:lumMod val="85000"/>
                  </a:schemeClr>
                </a:solidFill>
                <a:latin typeface="Arial" panose="020B0604020202020204" pitchFamily="34" charset="0"/>
                <a:cs typeface="Arial" panose="020B0604020202020204" pitchFamily="34" charset="0"/>
              </a:rPr>
              <a:t>13</a:t>
            </a:r>
          </a:p>
        </p:txBody>
      </p:sp>
      <p:sp>
        <p:nvSpPr>
          <p:cNvPr id="27" name="Chicago HS">
            <a:extLst>
              <a:ext uri="{FF2B5EF4-FFF2-40B4-BE49-F238E27FC236}">
                <a16:creationId xmlns:a16="http://schemas.microsoft.com/office/drawing/2014/main" id="{75AED0B7-6D7F-7E79-55E4-7B4333549C44}"/>
              </a:ext>
            </a:extLst>
          </p:cNvPr>
          <p:cNvSpPr txBox="1"/>
          <p:nvPr/>
        </p:nvSpPr>
        <p:spPr>
          <a:xfrm>
            <a:off x="1669420" y="6218457"/>
            <a:ext cx="5493380" cy="369332"/>
          </a:xfrm>
          <a:prstGeom prst="rect">
            <a:avLst/>
          </a:prstGeom>
          <a:noFill/>
        </p:spPr>
        <p:txBody>
          <a:bodyPr wrap="square">
            <a:spAutoFit/>
          </a:bodyPr>
          <a:lstStyle/>
          <a:p>
            <a:r>
              <a:rPr lang="en-US" dirty="0"/>
              <a:t>14. Chicago High School for Agricultural Sciences</a:t>
            </a:r>
          </a:p>
        </p:txBody>
      </p:sp>
      <p:sp>
        <p:nvSpPr>
          <p:cNvPr id="24" name="Chicago HS Icon">
            <a:extLst>
              <a:ext uri="{FF2B5EF4-FFF2-40B4-BE49-F238E27FC236}">
                <a16:creationId xmlns:a16="http://schemas.microsoft.com/office/drawing/2014/main" id="{E407E285-8BD5-4D45-25DA-DC8A09AD0D80}"/>
              </a:ext>
            </a:extLst>
          </p:cNvPr>
          <p:cNvSpPr/>
          <p:nvPr/>
        </p:nvSpPr>
        <p:spPr>
          <a:xfrm>
            <a:off x="10571315" y="2579321"/>
            <a:ext cx="411389" cy="411389"/>
          </a:xfrm>
          <a:prstGeom prst="ellipse">
            <a:avLst/>
          </a:prstGeom>
          <a:solidFill>
            <a:srgbClr val="13294B"/>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spc="-150" dirty="0">
                <a:solidFill>
                  <a:schemeClr val="bg1">
                    <a:lumMod val="85000"/>
                  </a:schemeClr>
                </a:solidFill>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231483677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500"/>
                            </p:stCondLst>
                            <p:childTnLst>
                              <p:par>
                                <p:cTn id="9" presetID="1" presetClass="entr" presetSubtype="0" fill="hold" nodeType="afterEffect">
                                  <p:stCondLst>
                                    <p:cond delay="50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41"/>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50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childTnLst>
                                </p:cTn>
                              </p:par>
                            </p:childTnLst>
                          </p:cTn>
                        </p:par>
                        <p:par>
                          <p:cTn id="18" fill="hold">
                            <p:stCondLst>
                              <p:cond delay="3500"/>
                            </p:stCondLst>
                            <p:childTnLst>
                              <p:par>
                                <p:cTn id="19" presetID="1" presetClass="entr" presetSubtype="0"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39"/>
                                        </p:tgtEl>
                                        <p:attrNameLst>
                                          <p:attrName>style.visibility</p:attrName>
                                        </p:attrNameLst>
                                      </p:cBhvr>
                                      <p:to>
                                        <p:strVal val="visible"/>
                                      </p:to>
                                    </p:set>
                                  </p:childTnLst>
                                </p:cTn>
                              </p:par>
                            </p:childTnLst>
                          </p:cTn>
                        </p:par>
                        <p:par>
                          <p:cTn id="23" fill="hold">
                            <p:stCondLst>
                              <p:cond delay="4000"/>
                            </p:stCondLst>
                            <p:childTnLst>
                              <p:par>
                                <p:cTn id="24" presetID="1" presetClass="entr" presetSubtype="0" fill="hold" nodeType="afterEffect">
                                  <p:stCondLst>
                                    <p:cond delay="50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500"/>
                                  </p:stCondLst>
                                  <p:childTnLst>
                                    <p:set>
                                      <p:cBhvr>
                                        <p:cTn id="27" dur="1" fill="hold">
                                          <p:stCondLst>
                                            <p:cond delay="0"/>
                                          </p:stCondLst>
                                        </p:cTn>
                                        <p:tgtEl>
                                          <p:spTgt spid="38"/>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nodeType="afterEffect">
                                  <p:stCondLst>
                                    <p:cond delay="50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500"/>
                                  </p:stCondLst>
                                  <p:childTnLst>
                                    <p:set>
                                      <p:cBhvr>
                                        <p:cTn id="32" dur="1" fill="hold">
                                          <p:stCondLst>
                                            <p:cond delay="0"/>
                                          </p:stCondLst>
                                        </p:cTn>
                                        <p:tgtEl>
                                          <p:spTgt spid="37"/>
                                        </p:tgtEl>
                                        <p:attrNameLst>
                                          <p:attrName>style.visibility</p:attrName>
                                        </p:attrNameLst>
                                      </p:cBhvr>
                                      <p:to>
                                        <p:strVal val="visible"/>
                                      </p:to>
                                    </p:set>
                                  </p:childTnLst>
                                </p:cTn>
                              </p:par>
                            </p:childTnLst>
                          </p:cTn>
                        </p:par>
                        <p:par>
                          <p:cTn id="33" fill="hold">
                            <p:stCondLst>
                              <p:cond delay="5000"/>
                            </p:stCondLst>
                            <p:childTnLst>
                              <p:par>
                                <p:cTn id="34" presetID="1" presetClass="entr" presetSubtype="0" fill="hold" nodeType="afterEffect">
                                  <p:stCondLst>
                                    <p:cond delay="50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grpId="0" nodeType="withEffect">
                                  <p:stCondLst>
                                    <p:cond delay="500"/>
                                  </p:stCondLst>
                                  <p:childTnLst>
                                    <p:set>
                                      <p:cBhvr>
                                        <p:cTn id="37" dur="1" fill="hold">
                                          <p:stCondLst>
                                            <p:cond delay="0"/>
                                          </p:stCondLst>
                                        </p:cTn>
                                        <p:tgtEl>
                                          <p:spTgt spid="36"/>
                                        </p:tgtEl>
                                        <p:attrNameLst>
                                          <p:attrName>style.visibility</p:attrName>
                                        </p:attrNameLst>
                                      </p:cBhvr>
                                      <p:to>
                                        <p:strVal val="visible"/>
                                      </p:to>
                                    </p:set>
                                  </p:childTnLst>
                                </p:cTn>
                              </p:par>
                            </p:childTnLst>
                          </p:cTn>
                        </p:par>
                        <p:par>
                          <p:cTn id="38" fill="hold">
                            <p:stCondLst>
                              <p:cond delay="5500"/>
                            </p:stCondLst>
                            <p:childTnLst>
                              <p:par>
                                <p:cTn id="39" presetID="1" presetClass="entr" presetSubtype="0" fill="hold" nodeType="afterEffect">
                                  <p:stCondLst>
                                    <p:cond delay="50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500"/>
                                  </p:stCondLst>
                                  <p:childTnLst>
                                    <p:set>
                                      <p:cBhvr>
                                        <p:cTn id="42" dur="1" fill="hold">
                                          <p:stCondLst>
                                            <p:cond delay="0"/>
                                          </p:stCondLst>
                                        </p:cTn>
                                        <p:tgtEl>
                                          <p:spTgt spid="35"/>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5"/>
                                        </p:tgtEl>
                                        <p:attrNameLst>
                                          <p:attrName>style.visibility</p:attrName>
                                        </p:attrNameLst>
                                      </p:cBhvr>
                                      <p:to>
                                        <p:strVal val="visible"/>
                                      </p:to>
                                    </p:set>
                                  </p:childTnLst>
                                </p:cTn>
                              </p:par>
                              <p:par>
                                <p:cTn id="46" presetID="1" presetClass="entr" presetSubtype="0"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childTnLst>
                                </p:cTn>
                              </p:par>
                            </p:childTnLst>
                          </p:cTn>
                        </p:par>
                        <p:par>
                          <p:cTn id="48" fill="hold">
                            <p:stCondLst>
                              <p:cond delay="6500"/>
                            </p:stCondLst>
                            <p:childTnLst>
                              <p:par>
                                <p:cTn id="49" presetID="1" presetClass="entr" presetSubtype="0" fill="hold" nodeType="afterEffect">
                                  <p:stCondLst>
                                    <p:cond delay="50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500"/>
                                  </p:stCondLst>
                                  <p:childTnLst>
                                    <p:set>
                                      <p:cBhvr>
                                        <p:cTn id="52" dur="1" fill="hold">
                                          <p:stCondLst>
                                            <p:cond delay="0"/>
                                          </p:stCondLst>
                                        </p:cTn>
                                        <p:tgtEl>
                                          <p:spTgt spid="33"/>
                                        </p:tgtEl>
                                        <p:attrNameLst>
                                          <p:attrName>style.visibility</p:attrName>
                                        </p:attrNameLst>
                                      </p:cBhvr>
                                      <p:to>
                                        <p:strVal val="visible"/>
                                      </p:to>
                                    </p:set>
                                  </p:childTnLst>
                                </p:cTn>
                              </p:par>
                            </p:childTnLst>
                          </p:cTn>
                        </p:par>
                        <p:par>
                          <p:cTn id="53" fill="hold">
                            <p:stCondLst>
                              <p:cond delay="7000"/>
                            </p:stCondLst>
                            <p:childTnLst>
                              <p:par>
                                <p:cTn id="54" presetID="1" presetClass="entr" presetSubtype="0" fill="hold" nodeType="afterEffect">
                                  <p:stCondLst>
                                    <p:cond delay="500"/>
                                  </p:stCondLst>
                                  <p:childTnLst>
                                    <p:set>
                                      <p:cBhvr>
                                        <p:cTn id="55" dur="1" fill="hold">
                                          <p:stCondLst>
                                            <p:cond delay="0"/>
                                          </p:stCondLst>
                                        </p:cTn>
                                        <p:tgtEl>
                                          <p:spTgt spid="19"/>
                                        </p:tgtEl>
                                        <p:attrNameLst>
                                          <p:attrName>style.visibility</p:attrName>
                                        </p:attrNameLst>
                                      </p:cBhvr>
                                      <p:to>
                                        <p:strVal val="visible"/>
                                      </p:to>
                                    </p:set>
                                  </p:childTnLst>
                                </p:cTn>
                              </p:par>
                              <p:par>
                                <p:cTn id="56" presetID="1" presetClass="entr" presetSubtype="0" fill="hold" grpId="0" nodeType="withEffect">
                                  <p:stCondLst>
                                    <p:cond delay="500"/>
                                  </p:stCondLst>
                                  <p:childTnLst>
                                    <p:set>
                                      <p:cBhvr>
                                        <p:cTn id="57" dur="1" fill="hold">
                                          <p:stCondLst>
                                            <p:cond delay="0"/>
                                          </p:stCondLst>
                                        </p:cTn>
                                        <p:tgtEl>
                                          <p:spTgt spid="32"/>
                                        </p:tgtEl>
                                        <p:attrNameLst>
                                          <p:attrName>style.visibility</p:attrName>
                                        </p:attrNameLst>
                                      </p:cBhvr>
                                      <p:to>
                                        <p:strVal val="visible"/>
                                      </p:to>
                                    </p:set>
                                  </p:childTnLst>
                                </p:cTn>
                              </p:par>
                            </p:childTnLst>
                          </p:cTn>
                        </p:par>
                        <p:par>
                          <p:cTn id="58" fill="hold">
                            <p:stCondLst>
                              <p:cond delay="7500"/>
                            </p:stCondLst>
                            <p:childTnLst>
                              <p:par>
                                <p:cTn id="59" presetID="1" presetClass="entr" presetSubtype="0" fill="hold" grpId="0" nodeType="afterEffect">
                                  <p:stCondLst>
                                    <p:cond delay="50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grpId="0" nodeType="withEffect">
                                  <p:stCondLst>
                                    <p:cond delay="500"/>
                                  </p:stCondLst>
                                  <p:childTnLst>
                                    <p:set>
                                      <p:cBhvr>
                                        <p:cTn id="62" dur="1" fill="hold">
                                          <p:stCondLst>
                                            <p:cond delay="0"/>
                                          </p:stCondLst>
                                        </p:cTn>
                                        <p:tgtEl>
                                          <p:spTgt spid="31"/>
                                        </p:tgtEl>
                                        <p:attrNameLst>
                                          <p:attrName>style.visibility</p:attrName>
                                        </p:attrNameLst>
                                      </p:cBhvr>
                                      <p:to>
                                        <p:strVal val="visible"/>
                                      </p:to>
                                    </p:set>
                                  </p:childTnLst>
                                </p:cTn>
                              </p:par>
                            </p:childTnLst>
                          </p:cTn>
                        </p:par>
                        <p:par>
                          <p:cTn id="63" fill="hold">
                            <p:stCondLst>
                              <p:cond delay="8000"/>
                            </p:stCondLst>
                            <p:childTnLst>
                              <p:par>
                                <p:cTn id="64" presetID="1" presetClass="entr" presetSubtype="0" fill="hold" grpId="0" nodeType="afterEffect">
                                  <p:stCondLst>
                                    <p:cond delay="500"/>
                                  </p:stCondLst>
                                  <p:childTnLst>
                                    <p:set>
                                      <p:cBhvr>
                                        <p:cTn id="65" dur="1" fill="hold">
                                          <p:stCondLst>
                                            <p:cond delay="0"/>
                                          </p:stCondLst>
                                        </p:cTn>
                                        <p:tgtEl>
                                          <p:spTgt spid="12"/>
                                        </p:tgtEl>
                                        <p:attrNameLst>
                                          <p:attrName>style.visibility</p:attrName>
                                        </p:attrNameLst>
                                      </p:cBhvr>
                                      <p:to>
                                        <p:strVal val="visible"/>
                                      </p:to>
                                    </p:set>
                                  </p:childTnLst>
                                </p:cTn>
                              </p:par>
                              <p:par>
                                <p:cTn id="66" presetID="1" presetClass="entr" presetSubtype="0" fill="hold" grpId="0" nodeType="withEffect">
                                  <p:stCondLst>
                                    <p:cond delay="500"/>
                                  </p:stCondLst>
                                  <p:childTnLst>
                                    <p:set>
                                      <p:cBhvr>
                                        <p:cTn id="67" dur="1" fill="hold">
                                          <p:stCondLst>
                                            <p:cond delay="0"/>
                                          </p:stCondLst>
                                        </p:cTn>
                                        <p:tgtEl>
                                          <p:spTgt spid="30"/>
                                        </p:tgtEl>
                                        <p:attrNameLst>
                                          <p:attrName>style.visibility</p:attrName>
                                        </p:attrNameLst>
                                      </p:cBhvr>
                                      <p:to>
                                        <p:strVal val="visible"/>
                                      </p:to>
                                    </p:set>
                                  </p:childTnLst>
                                </p:cTn>
                              </p:par>
                            </p:childTnLst>
                          </p:cTn>
                        </p:par>
                        <p:par>
                          <p:cTn id="68" fill="hold">
                            <p:stCondLst>
                              <p:cond delay="8500"/>
                            </p:stCondLst>
                            <p:childTnLst>
                              <p:par>
                                <p:cTn id="69" presetID="1" presetClass="entr" presetSubtype="0" fill="hold" grpId="0" nodeType="afterEffect">
                                  <p:stCondLst>
                                    <p:cond delay="50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grpId="0" nodeType="withEffect">
                                  <p:stCondLst>
                                    <p:cond delay="50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9000"/>
                            </p:stCondLst>
                            <p:childTnLst>
                              <p:par>
                                <p:cTn id="74" presetID="1" presetClass="entr" presetSubtype="0" fill="hold" grpId="0" nodeType="afterEffect">
                                  <p:stCondLst>
                                    <p:cond delay="500"/>
                                  </p:stCondLst>
                                  <p:childTnLst>
                                    <p:set>
                                      <p:cBhvr>
                                        <p:cTn id="75" dur="1" fill="hold">
                                          <p:stCondLst>
                                            <p:cond delay="0"/>
                                          </p:stCondLst>
                                        </p:cTn>
                                        <p:tgtEl>
                                          <p:spTgt spid="24"/>
                                        </p:tgtEl>
                                        <p:attrNameLst>
                                          <p:attrName>style.visibility</p:attrName>
                                        </p:attrNameLst>
                                      </p:cBhvr>
                                      <p:to>
                                        <p:strVal val="visible"/>
                                      </p:to>
                                    </p:set>
                                  </p:childTnLst>
                                </p:cTn>
                              </p:par>
                              <p:par>
                                <p:cTn id="76" presetID="1" presetClass="entr" presetSubtype="0" fill="hold" grpId="0" nodeType="withEffect">
                                  <p:stCondLst>
                                    <p:cond delay="500"/>
                                  </p:stCondLst>
                                  <p:childTnLst>
                                    <p:set>
                                      <p:cBhvr>
                                        <p:cTn id="7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0" grpId="0"/>
      <p:bldP spid="39" grpId="0"/>
      <p:bldP spid="38" grpId="0"/>
      <p:bldP spid="37" grpId="0"/>
      <p:bldP spid="36" grpId="0"/>
      <p:bldP spid="35" grpId="0"/>
      <p:bldP spid="34" grpId="0"/>
      <p:bldP spid="33" grpId="0"/>
      <p:bldP spid="32" grpId="0"/>
      <p:bldP spid="31" grpId="0"/>
      <p:bldP spid="11" grpId="0" animBg="1"/>
      <p:bldP spid="30" grpId="0"/>
      <p:bldP spid="12" grpId="0" animBg="1"/>
      <p:bldP spid="29" grpId="0"/>
      <p:bldP spid="13" grpId="0" animBg="1"/>
      <p:bldP spid="27"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838200" y="-1787832"/>
            <a:ext cx="10515600" cy="1313848"/>
          </a:xfrm>
        </p:spPr>
        <p:txBody>
          <a:bodyPr/>
          <a:lstStyle/>
          <a:p>
            <a:r>
              <a:rPr lang="en-US" b="1" dirty="0"/>
              <a:t>BOAT VIDEO</a:t>
            </a:r>
            <a:r>
              <a:rPr lang="en-US" dirty="0"/>
              <a:t> </a:t>
            </a:r>
          </a:p>
        </p:txBody>
      </p:sp>
      <p:pic>
        <p:nvPicPr>
          <p:cNvPr id="2" name="IMG_1189.MOV" descr="Chancellors and other personnel from the University of Illinois System on a boat.">
            <a:hlinkClick r:id="" action="ppaction://media"/>
            <a:extLst>
              <a:ext uri="{FF2B5EF4-FFF2-40B4-BE49-F238E27FC236}">
                <a16:creationId xmlns:a16="http://schemas.microsoft.com/office/drawing/2014/main" id="{8400315A-A71F-EE8A-A152-CD8B4099CA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93398348"/>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5122">
                <p:cTn id="7" repeatCount="indefinite"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0" y="-1787832"/>
            <a:ext cx="11353800" cy="1313848"/>
          </a:xfrm>
        </p:spPr>
        <p:txBody>
          <a:bodyPr>
            <a:normAutofit fontScale="90000"/>
          </a:bodyPr>
          <a:lstStyle/>
          <a:p>
            <a:pPr algn="ctr"/>
            <a:r>
              <a:rPr lang="en-US" dirty="0">
                <a:solidFill>
                  <a:schemeClr val="bg1"/>
                </a:solidFill>
              </a:rPr>
              <a:t>BRIDGING THE </a:t>
            </a:r>
            <a:br>
              <a:rPr lang="en-US" dirty="0">
                <a:solidFill>
                  <a:schemeClr val="bg1"/>
                </a:solidFill>
              </a:rPr>
            </a:br>
            <a:r>
              <a:rPr lang="en-US" dirty="0">
                <a:solidFill>
                  <a:schemeClr val="bg1"/>
                </a:solidFill>
              </a:rPr>
              <a:t>BROADBAND GAP</a:t>
            </a:r>
          </a:p>
        </p:txBody>
      </p:sp>
      <p:pic>
        <p:nvPicPr>
          <p:cNvPr id="4" name="Picture 3" descr="People sitting around a conference table listening to a speaker.">
            <a:extLst>
              <a:ext uri="{FF2B5EF4-FFF2-40B4-BE49-F238E27FC236}">
                <a16:creationId xmlns:a16="http://schemas.microsoft.com/office/drawing/2014/main" id="{DA6C16D6-5447-9238-C4F4-10867F7E357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
          <a:stretch/>
        </p:blipFill>
        <p:spPr>
          <a:xfrm>
            <a:off x="0" y="0"/>
            <a:ext cx="7493000" cy="6857996"/>
          </a:xfrm>
          <a:prstGeom prst="rect">
            <a:avLst/>
          </a:prstGeom>
          <a:noFill/>
          <a:ln>
            <a:noFill/>
          </a:ln>
        </p:spPr>
      </p:pic>
      <p:sp>
        <p:nvSpPr>
          <p:cNvPr id="5" name="TextBox 4">
            <a:extLst>
              <a:ext uri="{FF2B5EF4-FFF2-40B4-BE49-F238E27FC236}">
                <a16:creationId xmlns:a16="http://schemas.microsoft.com/office/drawing/2014/main" id="{17DECDBD-DA0C-AB36-BC63-A20672C8498A}"/>
              </a:ext>
            </a:extLst>
          </p:cNvPr>
          <p:cNvSpPr txBox="1"/>
          <p:nvPr/>
        </p:nvSpPr>
        <p:spPr>
          <a:xfrm>
            <a:off x="7493000" y="-4"/>
            <a:ext cx="4699000" cy="6858000"/>
          </a:xfrm>
          <a:prstGeom prst="rect">
            <a:avLst/>
          </a:prstGeom>
          <a:gradFill>
            <a:gsLst>
              <a:gs pos="0">
                <a:schemeClr val="tx1">
                  <a:lumMod val="95000"/>
                  <a:lumOff val="5000"/>
                </a:schemeClr>
              </a:gs>
              <a:gs pos="65000">
                <a:srgbClr val="13294B"/>
              </a:gs>
            </a:gsLst>
            <a:path path="circle">
              <a:fillToRect l="100000" t="100000"/>
            </a:path>
          </a:gradFill>
        </p:spPr>
        <p:txBody>
          <a:bodyPr wrap="square" lIns="228600" tIns="365760" rIns="228600" rtlCol="0" anchor="t" anchorCtr="0">
            <a:noAutofit/>
          </a:bodyPr>
          <a:lstStyle/>
          <a:p>
            <a:pPr algn="ctr"/>
            <a:r>
              <a:rPr lang="en-US" sz="2100" u="none" strike="noStrike" dirty="0">
                <a:solidFill>
                  <a:schemeClr val="bg1"/>
                </a:solidFill>
                <a:effectLst/>
                <a:latin typeface="Lato" panose="020F0502020204030203" pitchFamily="34" charset="77"/>
              </a:rPr>
              <a:t>BRIDGING THE </a:t>
            </a:r>
            <a:br>
              <a:rPr lang="en-US" sz="2100" u="none" strike="noStrike" dirty="0">
                <a:solidFill>
                  <a:schemeClr val="bg1"/>
                </a:solidFill>
                <a:effectLst/>
                <a:latin typeface="Lato" panose="020F0502020204030203" pitchFamily="34" charset="77"/>
              </a:rPr>
            </a:br>
            <a:r>
              <a:rPr lang="en-US" sz="2100" u="none" strike="noStrike" dirty="0">
                <a:solidFill>
                  <a:schemeClr val="bg1"/>
                </a:solidFill>
                <a:effectLst/>
                <a:latin typeface="Lato" panose="020F0502020204030203" pitchFamily="34" charset="77"/>
              </a:rPr>
              <a:t>BROADBAND GAP</a:t>
            </a:r>
          </a:p>
          <a:p>
            <a:pPr algn="ctr"/>
            <a:br>
              <a:rPr lang="en-US" u="none" strike="noStrike" dirty="0">
                <a:solidFill>
                  <a:schemeClr val="bg1"/>
                </a:solidFill>
                <a:effectLst/>
                <a:latin typeface="Lato" panose="020F0502020204030203" pitchFamily="34" charset="77"/>
              </a:rPr>
            </a:br>
            <a:endParaRPr lang="en-US" u="none" strike="noStrike" dirty="0">
              <a:solidFill>
                <a:schemeClr val="bg1"/>
              </a:solidFill>
              <a:effectLst/>
              <a:latin typeface="Lato" panose="020F0502020204030203" pitchFamily="34" charset="77"/>
            </a:endParaRPr>
          </a:p>
          <a:p>
            <a:pPr algn="ctr"/>
            <a:r>
              <a:rPr lang="en-US" sz="2700" i="0" u="none" strike="noStrike" dirty="0">
                <a:solidFill>
                  <a:schemeClr val="bg1"/>
                </a:solidFill>
                <a:effectLst/>
                <a:latin typeface="Merriweather" pitchFamily="2" charset="77"/>
              </a:rPr>
              <a:t>“It’s easy to get desensitized to the numbers that are part of this (equity) issue. We have to understand that these are human beings trying to enhance, survive and thrive.”</a:t>
            </a:r>
          </a:p>
          <a:p>
            <a:pPr lvl="0" algn="ctr"/>
            <a:endParaRPr lang="en-US" b="1" dirty="0">
              <a:solidFill>
                <a:schemeClr val="bg1"/>
              </a:solidFill>
              <a:latin typeface="Lato Black" panose="020F0502020204030203" pitchFamily="34" charset="77"/>
            </a:endParaRPr>
          </a:p>
          <a:p>
            <a:pPr algn="ctr"/>
            <a:r>
              <a:rPr lang="en-US" dirty="0">
                <a:solidFill>
                  <a:schemeClr val="bg1"/>
                </a:solidFill>
                <a:latin typeface="Lato" panose="020F0502020204030203" pitchFamily="34" charset="77"/>
              </a:rPr>
              <a:t>— </a:t>
            </a:r>
            <a:r>
              <a:rPr lang="en-US" dirty="0" err="1">
                <a:solidFill>
                  <a:schemeClr val="bg1"/>
                </a:solidFill>
                <a:latin typeface="Lato" panose="020F0502020204030203" pitchFamily="34" charset="77"/>
              </a:rPr>
              <a:t>Aneta</a:t>
            </a:r>
            <a:r>
              <a:rPr lang="en-US" dirty="0">
                <a:solidFill>
                  <a:schemeClr val="bg1"/>
                </a:solidFill>
                <a:latin typeface="Lato" panose="020F0502020204030203" pitchFamily="34" charset="77"/>
              </a:rPr>
              <a:t> Thomas Lee</a:t>
            </a:r>
            <a:br>
              <a:rPr lang="en-US" b="1" dirty="0">
                <a:solidFill>
                  <a:schemeClr val="bg1"/>
                </a:solidFill>
                <a:latin typeface="Lato Black" panose="020F0502020204030203" pitchFamily="34" charset="77"/>
              </a:rPr>
            </a:br>
            <a:br>
              <a:rPr lang="en-US" sz="600" b="1" dirty="0">
                <a:solidFill>
                  <a:schemeClr val="bg1"/>
                </a:solidFill>
                <a:latin typeface="Lato Black" panose="020F0502020204030203" pitchFamily="34" charset="77"/>
              </a:rPr>
            </a:br>
            <a:r>
              <a:rPr lang="en-US" sz="1650" dirty="0">
                <a:solidFill>
                  <a:schemeClr val="bg1"/>
                </a:solidFill>
                <a:latin typeface="Lato" panose="020F0502020204030203" pitchFamily="34" charset="77"/>
              </a:rPr>
              <a:t>Visiting Assistant Director for</a:t>
            </a:r>
            <a:br>
              <a:rPr lang="en-US" sz="1650" dirty="0">
                <a:solidFill>
                  <a:schemeClr val="bg1"/>
                </a:solidFill>
                <a:latin typeface="Lato" panose="020F0502020204030203" pitchFamily="34" charset="77"/>
              </a:rPr>
            </a:br>
            <a:r>
              <a:rPr lang="en-US" sz="1650" dirty="0">
                <a:solidFill>
                  <a:schemeClr val="bg1"/>
                </a:solidFill>
                <a:latin typeface="Lato" panose="020F0502020204030203" pitchFamily="34" charset="77"/>
              </a:rPr>
              <a:t>Digital Equity, Inclusion, and Navigation</a:t>
            </a:r>
            <a:br>
              <a:rPr lang="en-US" sz="1650" dirty="0">
                <a:solidFill>
                  <a:schemeClr val="bg1"/>
                </a:solidFill>
                <a:latin typeface="Lato" panose="020F0502020204030203" pitchFamily="34" charset="77"/>
              </a:rPr>
            </a:br>
            <a:r>
              <a:rPr lang="en-US" sz="1650" dirty="0">
                <a:solidFill>
                  <a:schemeClr val="bg1"/>
                </a:solidFill>
                <a:latin typeface="Lato" panose="020F0502020204030203" pitchFamily="34" charset="77"/>
              </a:rPr>
              <a:t>at Illinois Broadband Lab</a:t>
            </a:r>
            <a:endParaRPr lang="en-US" sz="1650" b="1" i="0" u="none" strike="noStrike" dirty="0">
              <a:solidFill>
                <a:schemeClr val="bg1"/>
              </a:solidFill>
              <a:effectLst/>
              <a:latin typeface="Merriweather" pitchFamily="2" charset="77"/>
            </a:endParaRPr>
          </a:p>
          <a:p>
            <a:pPr algn="ctr"/>
            <a:endParaRPr lang="en-US" u="none" strike="noStrike" dirty="0">
              <a:solidFill>
                <a:schemeClr val="bg1"/>
              </a:solidFill>
              <a:effectLst/>
              <a:latin typeface="Lato" panose="020F0502020204030203" pitchFamily="34" charset="77"/>
            </a:endParaRPr>
          </a:p>
        </p:txBody>
      </p:sp>
      <p:cxnSp>
        <p:nvCxnSpPr>
          <p:cNvPr id="8" name="Straight Connector 7">
            <a:extLst>
              <a:ext uri="{FF2B5EF4-FFF2-40B4-BE49-F238E27FC236}">
                <a16:creationId xmlns:a16="http://schemas.microsoft.com/office/drawing/2014/main" id="{E1B1FF85-CA64-E6B6-6DE1-EB36D251BD6C}"/>
              </a:ext>
              <a:ext uri="{C183D7F6-B498-43B3-948B-1728B52AA6E4}">
                <adec:decorative xmlns:adec="http://schemas.microsoft.com/office/drawing/2017/decorative" val="1"/>
              </a:ext>
            </a:extLst>
          </p:cNvPr>
          <p:cNvCxnSpPr>
            <a:cxnSpLocks/>
          </p:cNvCxnSpPr>
          <p:nvPr/>
        </p:nvCxnSpPr>
        <p:spPr>
          <a:xfrm>
            <a:off x="8322210" y="1268745"/>
            <a:ext cx="304058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9A47C66-017A-9E20-AF9D-2A0A43F3F26E}"/>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93000" y="0"/>
            <a:ext cx="116086" cy="6858000"/>
          </a:xfrm>
          <a:prstGeom prst="rect">
            <a:avLst/>
          </a:prstGeom>
        </p:spPr>
      </p:pic>
    </p:spTree>
    <p:extLst>
      <p:ext uri="{BB962C8B-B14F-4D97-AF65-F5344CB8AC3E}">
        <p14:creationId xmlns:p14="http://schemas.microsoft.com/office/powerpoint/2010/main" val="1205792344"/>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0" y="-1787832"/>
            <a:ext cx="11353800" cy="1313848"/>
          </a:xfrm>
        </p:spPr>
        <p:txBody>
          <a:bodyPr>
            <a:normAutofit fontScale="90000"/>
          </a:bodyPr>
          <a:lstStyle/>
          <a:p>
            <a:pPr algn="ctr"/>
            <a:r>
              <a:rPr lang="en-US" dirty="0">
                <a:solidFill>
                  <a:schemeClr val="bg1"/>
                </a:solidFill>
              </a:rPr>
              <a:t>FUELING AN ECONOMIC ECOSYSTEM IN PEORIA</a:t>
            </a:r>
          </a:p>
        </p:txBody>
      </p:sp>
      <p:pic>
        <p:nvPicPr>
          <p:cNvPr id="6" name="Picture 5">
            <a:extLst>
              <a:ext uri="{FF2B5EF4-FFF2-40B4-BE49-F238E27FC236}">
                <a16:creationId xmlns:a16="http://schemas.microsoft.com/office/drawing/2014/main" id="{39A47C66-017A-9E20-AF9D-2A0A43F3F26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9000" y="0"/>
            <a:ext cx="116086" cy="6858000"/>
          </a:xfrm>
          <a:prstGeom prst="rect">
            <a:avLst/>
          </a:prstGeom>
        </p:spPr>
      </p:pic>
      <p:sp>
        <p:nvSpPr>
          <p:cNvPr id="5" name="TextBox 4">
            <a:extLst>
              <a:ext uri="{FF2B5EF4-FFF2-40B4-BE49-F238E27FC236}">
                <a16:creationId xmlns:a16="http://schemas.microsoft.com/office/drawing/2014/main" id="{17DECDBD-DA0C-AB36-BC63-A20672C8498A}"/>
              </a:ext>
            </a:extLst>
          </p:cNvPr>
          <p:cNvSpPr txBox="1"/>
          <p:nvPr/>
        </p:nvSpPr>
        <p:spPr>
          <a:xfrm>
            <a:off x="0" y="0"/>
            <a:ext cx="4698999" cy="6858000"/>
          </a:xfrm>
          <a:prstGeom prst="rect">
            <a:avLst/>
          </a:prstGeom>
          <a:gradFill>
            <a:gsLst>
              <a:gs pos="0">
                <a:schemeClr val="tx1">
                  <a:lumMod val="95000"/>
                  <a:lumOff val="5000"/>
                </a:schemeClr>
              </a:gs>
              <a:gs pos="65000">
                <a:srgbClr val="13294B"/>
              </a:gs>
            </a:gsLst>
            <a:path path="circle">
              <a:fillToRect l="100000" t="100000"/>
            </a:path>
          </a:gradFill>
        </p:spPr>
        <p:txBody>
          <a:bodyPr wrap="square" lIns="228600" tIns="365760" rIns="228600" rtlCol="0" anchor="t" anchorCtr="0">
            <a:noAutofit/>
          </a:bodyPr>
          <a:lstStyle/>
          <a:p>
            <a:pPr algn="ctr"/>
            <a:r>
              <a:rPr lang="en-US" sz="2100" u="none" strike="noStrike" dirty="0">
                <a:solidFill>
                  <a:schemeClr val="bg1"/>
                </a:solidFill>
                <a:effectLst/>
                <a:latin typeface="Lato" panose="020F0502020204030203" pitchFamily="34" charset="77"/>
              </a:rPr>
              <a:t>FUELING AN ECONOMIC ECOSYSTEM IN PEORIA</a:t>
            </a:r>
          </a:p>
          <a:p>
            <a:pPr algn="ctr"/>
            <a:br>
              <a:rPr lang="en-US" u="none" strike="noStrike" dirty="0">
                <a:solidFill>
                  <a:schemeClr val="bg1"/>
                </a:solidFill>
                <a:effectLst/>
                <a:latin typeface="Lato" panose="020F0502020204030203" pitchFamily="34" charset="77"/>
              </a:rPr>
            </a:br>
            <a:endParaRPr lang="en-US" u="none" strike="noStrike" dirty="0">
              <a:solidFill>
                <a:schemeClr val="bg1"/>
              </a:solidFill>
              <a:effectLst/>
              <a:latin typeface="Lato" panose="020F0502020204030203" pitchFamily="34" charset="77"/>
            </a:endParaRPr>
          </a:p>
          <a:p>
            <a:pPr algn="ctr"/>
            <a:r>
              <a:rPr lang="en-US" sz="2700" i="0" u="none" strike="noStrike" dirty="0">
                <a:solidFill>
                  <a:schemeClr val="bg1"/>
                </a:solidFill>
                <a:effectLst/>
                <a:latin typeface="Merriweather" pitchFamily="2" charset="77"/>
              </a:rPr>
              <a:t>“When you’re part of</a:t>
            </a:r>
            <a:br>
              <a:rPr lang="en-US" sz="2700" i="0" u="none" strike="noStrike" dirty="0">
                <a:solidFill>
                  <a:schemeClr val="bg1"/>
                </a:solidFill>
                <a:effectLst/>
                <a:latin typeface="Merriweather" pitchFamily="2" charset="77"/>
              </a:rPr>
            </a:br>
            <a:r>
              <a:rPr lang="en-US" sz="2700" i="0" u="none" strike="noStrike" dirty="0">
                <a:solidFill>
                  <a:schemeClr val="bg1"/>
                </a:solidFill>
                <a:effectLst/>
                <a:latin typeface="Merriweather" pitchFamily="2" charset="77"/>
              </a:rPr>
              <a:t>a network that’s working together, not competing, you have peers you can reach out to for great ideas,</a:t>
            </a:r>
            <a:br>
              <a:rPr lang="en-US" sz="2700" i="0" u="none" strike="noStrike" dirty="0">
                <a:solidFill>
                  <a:schemeClr val="bg1"/>
                </a:solidFill>
                <a:effectLst/>
                <a:latin typeface="Merriweather" pitchFamily="2" charset="77"/>
              </a:rPr>
            </a:br>
            <a:r>
              <a:rPr lang="en-US" sz="2700" i="0" u="none" strike="noStrike" dirty="0">
                <a:solidFill>
                  <a:schemeClr val="bg1"/>
                </a:solidFill>
                <a:effectLst/>
                <a:latin typeface="Merriweather" pitchFamily="2" charset="77"/>
              </a:rPr>
              <a:t>and as entrepreneurs you don’t have to reinvent the wheel.”</a:t>
            </a:r>
          </a:p>
          <a:p>
            <a:pPr lvl="0" algn="ctr"/>
            <a:endParaRPr lang="en-US" b="1" dirty="0">
              <a:solidFill>
                <a:schemeClr val="bg1"/>
              </a:solidFill>
              <a:latin typeface="Lato Black" panose="020F0502020204030203" pitchFamily="34" charset="77"/>
            </a:endParaRPr>
          </a:p>
          <a:p>
            <a:pPr algn="ctr"/>
            <a:r>
              <a:rPr lang="en-US" dirty="0">
                <a:solidFill>
                  <a:schemeClr val="bg1"/>
                </a:solidFill>
                <a:latin typeface="Lato" panose="020F0502020204030203" pitchFamily="34" charset="77"/>
              </a:rPr>
              <a:t>—Robert Kerr</a:t>
            </a:r>
            <a:br>
              <a:rPr lang="en-US" b="1" dirty="0">
                <a:solidFill>
                  <a:schemeClr val="bg1"/>
                </a:solidFill>
                <a:latin typeface="Lato Black" panose="020F0502020204030203" pitchFamily="34" charset="77"/>
              </a:rPr>
            </a:br>
            <a:br>
              <a:rPr lang="en-US" sz="600" b="1" dirty="0">
                <a:solidFill>
                  <a:schemeClr val="bg1"/>
                </a:solidFill>
                <a:latin typeface="Lato Black" panose="020F0502020204030203" pitchFamily="34" charset="77"/>
              </a:rPr>
            </a:br>
            <a:r>
              <a:rPr lang="en-US" sz="1650" dirty="0">
                <a:solidFill>
                  <a:schemeClr val="bg1"/>
                </a:solidFill>
                <a:latin typeface="Lato" panose="020F0502020204030203" pitchFamily="34" charset="77"/>
              </a:rPr>
              <a:t>Executive Director of Innovation &amp; Opportunity at the new UIS Innovation Center</a:t>
            </a:r>
            <a:endParaRPr lang="en-US" sz="1650" b="1" i="0" u="none" strike="noStrike" dirty="0">
              <a:solidFill>
                <a:schemeClr val="bg1"/>
              </a:solidFill>
              <a:effectLst/>
              <a:latin typeface="Merriweather" pitchFamily="2" charset="77"/>
            </a:endParaRPr>
          </a:p>
          <a:p>
            <a:pPr algn="ctr"/>
            <a:endParaRPr lang="en-US" u="none" strike="noStrike" dirty="0">
              <a:solidFill>
                <a:schemeClr val="bg1"/>
              </a:solidFill>
              <a:effectLst/>
              <a:latin typeface="Lato" panose="020F0502020204030203" pitchFamily="34" charset="77"/>
            </a:endParaRPr>
          </a:p>
        </p:txBody>
      </p:sp>
      <p:cxnSp>
        <p:nvCxnSpPr>
          <p:cNvPr id="8" name="Straight Connector 7">
            <a:extLst>
              <a:ext uri="{FF2B5EF4-FFF2-40B4-BE49-F238E27FC236}">
                <a16:creationId xmlns:a16="http://schemas.microsoft.com/office/drawing/2014/main" id="{E1B1FF85-CA64-E6B6-6DE1-EB36D251BD6C}"/>
              </a:ext>
              <a:ext uri="{C183D7F6-B498-43B3-948B-1728B52AA6E4}">
                <adec:decorative xmlns:adec="http://schemas.microsoft.com/office/drawing/2017/decorative" val="1"/>
              </a:ext>
            </a:extLst>
          </p:cNvPr>
          <p:cNvCxnSpPr>
            <a:cxnSpLocks/>
          </p:cNvCxnSpPr>
          <p:nvPr/>
        </p:nvCxnSpPr>
        <p:spPr>
          <a:xfrm>
            <a:off x="827622" y="1268745"/>
            <a:ext cx="304058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Chancellor Gooch speaking infant of a crowd with other U of I system leaders in the back.">
            <a:extLst>
              <a:ext uri="{FF2B5EF4-FFF2-40B4-BE49-F238E27FC236}">
                <a16:creationId xmlns:a16="http://schemas.microsoft.com/office/drawing/2014/main" id="{DA6C16D6-5447-9238-C4F4-10867F7E357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62714"/>
          <a:stretch/>
        </p:blipFill>
        <p:spPr>
          <a:xfrm>
            <a:off x="4815086" y="0"/>
            <a:ext cx="12192000" cy="6857996"/>
          </a:xfrm>
          <a:prstGeom prst="rect">
            <a:avLst/>
          </a:prstGeom>
          <a:noFill/>
          <a:ln>
            <a:noFill/>
          </a:ln>
        </p:spPr>
      </p:pic>
    </p:spTree>
    <p:extLst>
      <p:ext uri="{BB962C8B-B14F-4D97-AF65-F5344CB8AC3E}">
        <p14:creationId xmlns:p14="http://schemas.microsoft.com/office/powerpoint/2010/main" val="1925420462"/>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0" y="-1787832"/>
            <a:ext cx="11353800" cy="1313848"/>
          </a:xfrm>
        </p:spPr>
        <p:txBody>
          <a:bodyPr>
            <a:normAutofit/>
          </a:bodyPr>
          <a:lstStyle/>
          <a:p>
            <a:pPr algn="ctr"/>
            <a:r>
              <a:rPr lang="en-US" sz="1800" b="1" dirty="0">
                <a:effectLst/>
                <a:highlight>
                  <a:srgbClr val="FFFF00"/>
                </a:highlight>
                <a:latin typeface="+mj-lt"/>
                <a:ea typeface="Calibri" panose="020F0502020204030204" pitchFamily="34" charset="0"/>
                <a:cs typeface="Times New Roman" panose="02020603050405020304" pitchFamily="18" charset="0"/>
              </a:rPr>
              <a:t>The Illinois Innovation Network</a:t>
            </a:r>
            <a:r>
              <a:rPr lang="en-US" dirty="0">
                <a:effectLst/>
                <a:highlight>
                  <a:srgbClr val="FFFF00"/>
                </a:highlight>
                <a:latin typeface="+mj-lt"/>
              </a:rPr>
              <a:t> </a:t>
            </a:r>
            <a:endParaRPr lang="en-US" dirty="0">
              <a:solidFill>
                <a:schemeClr val="bg1"/>
              </a:solidFill>
              <a:highlight>
                <a:srgbClr val="FFFF00"/>
              </a:highlight>
              <a:latin typeface="+mj-lt"/>
            </a:endParaRPr>
          </a:p>
        </p:txBody>
      </p:sp>
      <p:pic>
        <p:nvPicPr>
          <p:cNvPr id="12" name="Picture 11">
            <a:extLst>
              <a:ext uri="{FF2B5EF4-FFF2-40B4-BE49-F238E27FC236}">
                <a16:creationId xmlns:a16="http://schemas.microsoft.com/office/drawing/2014/main" id="{3FB86AD9-1F15-F842-FED2-8EE7A4B0D4B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5941744" y="-6042181"/>
            <a:ext cx="208075" cy="12292436"/>
          </a:xfrm>
          <a:prstGeom prst="rect">
            <a:avLst/>
          </a:prstGeom>
        </p:spPr>
      </p:pic>
      <p:grpSp>
        <p:nvGrpSpPr>
          <p:cNvPr id="14" name="Group 13" descr="The Illinois innovation Network logo along with a map showing the various locations of the hubs throughout the state of Illinois.">
            <a:extLst>
              <a:ext uri="{FF2B5EF4-FFF2-40B4-BE49-F238E27FC236}">
                <a16:creationId xmlns:a16="http://schemas.microsoft.com/office/drawing/2014/main" id="{989C63B0-1409-8044-18BA-5C0D8ADCD9B6}"/>
              </a:ext>
            </a:extLst>
          </p:cNvPr>
          <p:cNvGrpSpPr/>
          <p:nvPr/>
        </p:nvGrpSpPr>
        <p:grpSpPr>
          <a:xfrm>
            <a:off x="93372" y="541230"/>
            <a:ext cx="12098629" cy="5705023"/>
            <a:chOff x="93372" y="541230"/>
            <a:chExt cx="12098629" cy="5705023"/>
          </a:xfrm>
        </p:grpSpPr>
        <p:pic>
          <p:nvPicPr>
            <p:cNvPr id="3" name="Picture 2" descr="A map of illinois with logos&#10;&#10;Description automatically generated">
              <a:extLst>
                <a:ext uri="{FF2B5EF4-FFF2-40B4-BE49-F238E27FC236}">
                  <a16:creationId xmlns:a16="http://schemas.microsoft.com/office/drawing/2014/main" id="{83D9161F-C265-FF6E-B72A-E350FDEEAC5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3032"/>
            <a:stretch/>
          </p:blipFill>
          <p:spPr>
            <a:xfrm>
              <a:off x="5187965" y="541230"/>
              <a:ext cx="7004036" cy="5705023"/>
            </a:xfrm>
            <a:prstGeom prst="rect">
              <a:avLst/>
            </a:prstGeom>
          </p:spPr>
        </p:pic>
        <p:sp>
          <p:nvSpPr>
            <p:cNvPr id="10" name="OUR ROADMAP">
              <a:extLst>
                <a:ext uri="{FF2B5EF4-FFF2-40B4-BE49-F238E27FC236}">
                  <a16:creationId xmlns:a16="http://schemas.microsoft.com/office/drawing/2014/main" id="{104A072B-C05B-9865-4C54-640B5C8FABEC}"/>
                </a:ext>
              </a:extLst>
            </p:cNvPr>
            <p:cNvSpPr txBox="1"/>
            <p:nvPr/>
          </p:nvSpPr>
          <p:spPr>
            <a:xfrm>
              <a:off x="93372" y="2691684"/>
              <a:ext cx="5985456" cy="2723823"/>
            </a:xfrm>
            <a:prstGeom prst="rect">
              <a:avLst/>
            </a:prstGeom>
            <a:noFill/>
          </p:spPr>
          <p:txBody>
            <a:bodyPr wrap="square" lIns="228600" tIns="365760" rIns="228600" rtlCol="0" anchor="t" anchorCtr="0">
              <a:spAutoFit/>
            </a:bodyPr>
            <a:lstStyle/>
            <a:p>
              <a:pPr algn="ctr"/>
              <a:r>
                <a:rPr lang="en-US" sz="3000" i="1" dirty="0">
                  <a:solidFill>
                    <a:srgbClr val="13294B"/>
                  </a:solidFill>
                  <a:effectLst/>
                  <a:latin typeface="Merriweather Light" pitchFamily="2" charset="77"/>
                </a:rPr>
                <a:t>The Illinois Innovation Network drives inclusive and integrated research, innovation and economic development across Illinois.</a:t>
              </a:r>
              <a:endParaRPr lang="en-US" sz="3000" i="1" u="none" strike="noStrike" dirty="0">
                <a:solidFill>
                  <a:srgbClr val="13294B"/>
                </a:solidFill>
                <a:effectLst/>
                <a:latin typeface="Merriweather Light" pitchFamily="2" charset="77"/>
              </a:endParaRPr>
            </a:p>
          </p:txBody>
        </p:sp>
        <p:cxnSp>
          <p:nvCxnSpPr>
            <p:cNvPr id="9" name="Straight Connector 8">
              <a:extLst>
                <a:ext uri="{FF2B5EF4-FFF2-40B4-BE49-F238E27FC236}">
                  <a16:creationId xmlns:a16="http://schemas.microsoft.com/office/drawing/2014/main" id="{BB11E4DE-2E88-6C09-3FAD-4332B0751CA7}"/>
                </a:ext>
              </a:extLst>
            </p:cNvPr>
            <p:cNvCxnSpPr>
              <a:cxnSpLocks/>
            </p:cNvCxnSpPr>
            <p:nvPr/>
          </p:nvCxnSpPr>
          <p:spPr>
            <a:xfrm>
              <a:off x="2008801" y="2710584"/>
              <a:ext cx="2033349" cy="0"/>
            </a:xfrm>
            <a:prstGeom prst="line">
              <a:avLst/>
            </a:prstGeom>
            <a:ln w="25400">
              <a:solidFill>
                <a:srgbClr val="13294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DDD9636-3BC1-F2B8-E7F5-6A62A039F4F4}"/>
                </a:ext>
              </a:extLst>
            </p:cNvPr>
            <p:cNvPicPr>
              <a:picLocks noChangeAspect="1"/>
            </p:cNvPicPr>
            <p:nvPr/>
          </p:nvPicPr>
          <p:blipFill>
            <a:blip r:embed="rId5"/>
            <a:stretch>
              <a:fillRect/>
            </a:stretch>
          </p:blipFill>
          <p:spPr>
            <a:xfrm>
              <a:off x="1226534" y="1196930"/>
              <a:ext cx="3821985" cy="1162917"/>
            </a:xfrm>
            <a:prstGeom prst="rect">
              <a:avLst/>
            </a:prstGeom>
          </p:spPr>
        </p:pic>
      </p:grpSp>
    </p:spTree>
    <p:extLst>
      <p:ext uri="{BB962C8B-B14F-4D97-AF65-F5344CB8AC3E}">
        <p14:creationId xmlns:p14="http://schemas.microsoft.com/office/powerpoint/2010/main" val="312042693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0" y="-1575798"/>
            <a:ext cx="11353800" cy="1313848"/>
          </a:xfrm>
        </p:spPr>
        <p:txBody>
          <a:bodyPr>
            <a:normAutofit/>
          </a:bodyPr>
          <a:lstStyle/>
          <a:p>
            <a:pPr algn="ctr"/>
            <a:r>
              <a:rPr lang="en-US" b="1" dirty="0"/>
              <a:t>Smoothing the Transfer Path</a:t>
            </a:r>
            <a:r>
              <a:rPr lang="en-US" dirty="0"/>
              <a:t> </a:t>
            </a:r>
            <a:endParaRPr lang="en-US" dirty="0">
              <a:solidFill>
                <a:schemeClr val="bg1"/>
              </a:solidFill>
            </a:endParaRPr>
          </a:p>
        </p:txBody>
      </p:sp>
      <p:pic>
        <p:nvPicPr>
          <p:cNvPr id="4" name="Picture 3" descr="Illinois State Senator Cristina Castro addressing a group of U of I system leaders around a conference table.">
            <a:extLst>
              <a:ext uri="{FF2B5EF4-FFF2-40B4-BE49-F238E27FC236}">
                <a16:creationId xmlns:a16="http://schemas.microsoft.com/office/drawing/2014/main" id="{DA6C16D6-5447-9238-C4F4-10867F7E357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0"/>
            <a:ext cx="7493000" cy="6857996"/>
          </a:xfrm>
          <a:prstGeom prst="rect">
            <a:avLst/>
          </a:prstGeom>
          <a:noFill/>
          <a:ln>
            <a:noFill/>
          </a:ln>
        </p:spPr>
      </p:pic>
      <p:sp>
        <p:nvSpPr>
          <p:cNvPr id="2" name="TextBox 1">
            <a:extLst>
              <a:ext uri="{FF2B5EF4-FFF2-40B4-BE49-F238E27FC236}">
                <a16:creationId xmlns:a16="http://schemas.microsoft.com/office/drawing/2014/main" id="{7D6845D0-0408-7266-9F86-24670B314905}"/>
              </a:ext>
            </a:extLst>
          </p:cNvPr>
          <p:cNvSpPr txBox="1"/>
          <p:nvPr/>
        </p:nvSpPr>
        <p:spPr>
          <a:xfrm>
            <a:off x="7441140" y="0"/>
            <a:ext cx="4750860" cy="6858000"/>
          </a:xfrm>
          <a:prstGeom prst="rect">
            <a:avLst/>
          </a:prstGeom>
          <a:gradFill>
            <a:gsLst>
              <a:gs pos="0">
                <a:schemeClr val="tx1">
                  <a:lumMod val="95000"/>
                  <a:lumOff val="5000"/>
                </a:schemeClr>
              </a:gs>
              <a:gs pos="65000">
                <a:srgbClr val="13294B"/>
              </a:gs>
            </a:gsLst>
            <a:path path="circle">
              <a:fillToRect l="100000" t="100000"/>
            </a:path>
          </a:gradFill>
        </p:spPr>
        <p:txBody>
          <a:bodyPr wrap="square" lIns="228600" tIns="365760" rIns="228600" rtlCol="0" anchor="t" anchorCtr="0">
            <a:noAutofit/>
          </a:bodyPr>
          <a:lstStyle/>
          <a:p>
            <a:pPr algn="ctr"/>
            <a:r>
              <a:rPr lang="en-US" sz="2100" u="none" strike="noStrike" dirty="0">
                <a:solidFill>
                  <a:schemeClr val="bg1"/>
                </a:solidFill>
                <a:effectLst/>
                <a:latin typeface="Lato" panose="020F0502020204030203" pitchFamily="34" charset="77"/>
              </a:rPr>
              <a:t>SMOOTHING THE</a:t>
            </a:r>
            <a:br>
              <a:rPr lang="en-US" sz="2100" u="none" strike="noStrike" dirty="0">
                <a:solidFill>
                  <a:schemeClr val="bg1"/>
                </a:solidFill>
                <a:effectLst/>
                <a:latin typeface="Lato" panose="020F0502020204030203" pitchFamily="34" charset="77"/>
              </a:rPr>
            </a:br>
            <a:r>
              <a:rPr lang="en-US" sz="2100" u="none" strike="noStrike" dirty="0">
                <a:solidFill>
                  <a:schemeClr val="bg1"/>
                </a:solidFill>
                <a:effectLst/>
                <a:latin typeface="Lato" panose="020F0502020204030203" pitchFamily="34" charset="77"/>
              </a:rPr>
              <a:t>TRANSFER PATH</a:t>
            </a:r>
          </a:p>
          <a:p>
            <a:pPr algn="ctr"/>
            <a:br>
              <a:rPr lang="en-US" u="none" strike="noStrike" dirty="0">
                <a:solidFill>
                  <a:schemeClr val="bg1"/>
                </a:solidFill>
                <a:effectLst/>
                <a:latin typeface="Lato" panose="020F0502020204030203" pitchFamily="34" charset="77"/>
              </a:rPr>
            </a:br>
            <a:endParaRPr lang="en-US" u="none" strike="noStrike" dirty="0">
              <a:solidFill>
                <a:schemeClr val="bg1"/>
              </a:solidFill>
              <a:effectLst/>
              <a:latin typeface="Lato" panose="020F0502020204030203" pitchFamily="34" charset="77"/>
            </a:endParaRPr>
          </a:p>
          <a:p>
            <a:pPr algn="ctr"/>
            <a:r>
              <a:rPr lang="en-US" sz="2700" i="0" u="none" strike="noStrike" dirty="0">
                <a:solidFill>
                  <a:schemeClr val="bg1"/>
                </a:solidFill>
                <a:effectLst/>
                <a:latin typeface="Merriweather" pitchFamily="2" charset="77"/>
              </a:rPr>
              <a:t>“So how do we help students seamlessly transfer into our state university programs? These two institutions are doing it incredibly well. We need to tout that across the state.”</a:t>
            </a:r>
          </a:p>
          <a:p>
            <a:pPr lvl="0" algn="ctr"/>
            <a:endParaRPr lang="en-US" b="1" dirty="0">
              <a:solidFill>
                <a:schemeClr val="bg1"/>
              </a:solidFill>
              <a:latin typeface="Lato Black" panose="020F0502020204030203" pitchFamily="34" charset="77"/>
            </a:endParaRPr>
          </a:p>
          <a:p>
            <a:pPr algn="ctr"/>
            <a:r>
              <a:rPr lang="en-US" dirty="0">
                <a:solidFill>
                  <a:schemeClr val="bg1"/>
                </a:solidFill>
                <a:latin typeface="Lato" panose="020F0502020204030203" pitchFamily="34" charset="77"/>
              </a:rPr>
              <a:t>—Illinois State Sen. Cristina Castro</a:t>
            </a:r>
            <a:endParaRPr lang="en-US" u="none" strike="noStrike" dirty="0">
              <a:solidFill>
                <a:schemeClr val="bg1"/>
              </a:solidFill>
              <a:effectLst/>
              <a:latin typeface="Lato" panose="020F0502020204030203" pitchFamily="34" charset="77"/>
            </a:endParaRPr>
          </a:p>
        </p:txBody>
      </p:sp>
      <p:cxnSp>
        <p:nvCxnSpPr>
          <p:cNvPr id="8" name="Straight Connector 7">
            <a:extLst>
              <a:ext uri="{FF2B5EF4-FFF2-40B4-BE49-F238E27FC236}">
                <a16:creationId xmlns:a16="http://schemas.microsoft.com/office/drawing/2014/main" id="{E1B1FF85-CA64-E6B6-6DE1-EB36D251BD6C}"/>
              </a:ext>
              <a:ext uri="{C183D7F6-B498-43B3-948B-1728B52AA6E4}">
                <adec:decorative xmlns:adec="http://schemas.microsoft.com/office/drawing/2017/decorative" val="1"/>
              </a:ext>
            </a:extLst>
          </p:cNvPr>
          <p:cNvCxnSpPr>
            <a:cxnSpLocks/>
          </p:cNvCxnSpPr>
          <p:nvPr/>
        </p:nvCxnSpPr>
        <p:spPr>
          <a:xfrm>
            <a:off x="8322210" y="1268745"/>
            <a:ext cx="304058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9A47C66-017A-9E20-AF9D-2A0A43F3F26E}"/>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41484" y="0"/>
            <a:ext cx="116086" cy="6858000"/>
          </a:xfrm>
          <a:prstGeom prst="rect">
            <a:avLst/>
          </a:prstGeom>
        </p:spPr>
      </p:pic>
    </p:spTree>
    <p:extLst>
      <p:ext uri="{BB962C8B-B14F-4D97-AF65-F5344CB8AC3E}">
        <p14:creationId xmlns:p14="http://schemas.microsoft.com/office/powerpoint/2010/main" val="218610663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C243048-1218-68E4-7B6F-4A615DD2E754}"/>
              </a:ext>
            </a:extLst>
          </p:cNvPr>
          <p:cNvSpPr>
            <a:spLocks noGrp="1"/>
          </p:cNvSpPr>
          <p:nvPr>
            <p:ph type="title"/>
          </p:nvPr>
        </p:nvSpPr>
        <p:spPr>
          <a:xfrm>
            <a:off x="0" y="-1787832"/>
            <a:ext cx="11353800" cy="1313848"/>
          </a:xfrm>
        </p:spPr>
        <p:txBody>
          <a:bodyPr>
            <a:normAutofit fontScale="90000"/>
          </a:bodyPr>
          <a:lstStyle/>
          <a:p>
            <a:pPr algn="ctr"/>
            <a:r>
              <a:rPr lang="en-US" b="1" dirty="0"/>
              <a:t>Health Care Where It’s Hardest to Provide</a:t>
            </a:r>
            <a:r>
              <a:rPr lang="en-US" dirty="0"/>
              <a:t> </a:t>
            </a:r>
            <a:endParaRPr lang="en-US" dirty="0">
              <a:solidFill>
                <a:schemeClr val="bg1"/>
              </a:solidFill>
            </a:endParaRPr>
          </a:p>
        </p:txBody>
      </p:sp>
      <p:sp>
        <p:nvSpPr>
          <p:cNvPr id="5" name="TextBox 4">
            <a:extLst>
              <a:ext uri="{FF2B5EF4-FFF2-40B4-BE49-F238E27FC236}">
                <a16:creationId xmlns:a16="http://schemas.microsoft.com/office/drawing/2014/main" id="{17DECDBD-DA0C-AB36-BC63-A20672C8498A}"/>
              </a:ext>
            </a:extLst>
          </p:cNvPr>
          <p:cNvSpPr txBox="1"/>
          <p:nvPr/>
        </p:nvSpPr>
        <p:spPr>
          <a:xfrm>
            <a:off x="2504" y="0"/>
            <a:ext cx="4696495" cy="6858000"/>
          </a:xfrm>
          <a:prstGeom prst="rect">
            <a:avLst/>
          </a:prstGeom>
          <a:gradFill>
            <a:gsLst>
              <a:gs pos="0">
                <a:schemeClr val="tx1">
                  <a:lumMod val="95000"/>
                  <a:lumOff val="5000"/>
                </a:schemeClr>
              </a:gs>
              <a:gs pos="65000">
                <a:srgbClr val="13294B"/>
              </a:gs>
            </a:gsLst>
            <a:path path="circle">
              <a:fillToRect l="100000" t="100000"/>
            </a:path>
          </a:gradFill>
        </p:spPr>
        <p:txBody>
          <a:bodyPr wrap="square" lIns="228600" tIns="365760" rIns="228600" rtlCol="0" anchor="t" anchorCtr="0">
            <a:noAutofit/>
          </a:bodyPr>
          <a:lstStyle/>
          <a:p>
            <a:pPr algn="ctr"/>
            <a:r>
              <a:rPr lang="en-US" sz="2100" u="none" strike="noStrike" dirty="0">
                <a:solidFill>
                  <a:schemeClr val="bg1"/>
                </a:solidFill>
                <a:effectLst/>
                <a:latin typeface="Lato" panose="020F0502020204030203" pitchFamily="34" charset="77"/>
              </a:rPr>
              <a:t>HEALTH CARE WHERE</a:t>
            </a:r>
            <a:br>
              <a:rPr lang="en-US" sz="2100" u="none" strike="noStrike" dirty="0">
                <a:solidFill>
                  <a:schemeClr val="bg1"/>
                </a:solidFill>
                <a:effectLst/>
                <a:latin typeface="Lato" panose="020F0502020204030203" pitchFamily="34" charset="77"/>
              </a:rPr>
            </a:br>
            <a:r>
              <a:rPr lang="en-US" sz="2100" u="none" strike="noStrike" dirty="0">
                <a:solidFill>
                  <a:schemeClr val="bg1"/>
                </a:solidFill>
                <a:effectLst/>
                <a:latin typeface="Lato" panose="020F0502020204030203" pitchFamily="34" charset="77"/>
              </a:rPr>
              <a:t>IT’S HARDEST TO PROVIDE</a:t>
            </a:r>
          </a:p>
          <a:p>
            <a:pPr algn="ctr"/>
            <a:br>
              <a:rPr lang="en-US" u="none" strike="noStrike" dirty="0">
                <a:solidFill>
                  <a:schemeClr val="bg1"/>
                </a:solidFill>
                <a:effectLst/>
                <a:latin typeface="Lato" panose="020F0502020204030203" pitchFamily="34" charset="77"/>
              </a:rPr>
            </a:br>
            <a:endParaRPr lang="en-US" u="none" strike="noStrike" dirty="0">
              <a:solidFill>
                <a:schemeClr val="bg1"/>
              </a:solidFill>
              <a:effectLst/>
              <a:latin typeface="Lato" panose="020F0502020204030203" pitchFamily="34" charset="77"/>
            </a:endParaRPr>
          </a:p>
          <a:p>
            <a:pPr algn="ctr"/>
            <a:r>
              <a:rPr lang="en-US" sz="2700" i="0" u="none" strike="noStrike" dirty="0">
                <a:solidFill>
                  <a:schemeClr val="bg1"/>
                </a:solidFill>
                <a:effectLst/>
                <a:latin typeface="Merriweather" pitchFamily="2" charset="77"/>
              </a:rPr>
              <a:t>“Rural health care,</a:t>
            </a:r>
            <a:br>
              <a:rPr lang="en-US" sz="2700" i="0" u="none" strike="noStrike" dirty="0">
                <a:solidFill>
                  <a:schemeClr val="bg1"/>
                </a:solidFill>
                <a:effectLst/>
                <a:latin typeface="Merriweather" pitchFamily="2" charset="77"/>
              </a:rPr>
            </a:br>
            <a:r>
              <a:rPr lang="en-US" sz="2700" i="0" u="none" strike="noStrike" dirty="0">
                <a:solidFill>
                  <a:schemeClr val="bg1"/>
                </a:solidFill>
                <a:effectLst/>
                <a:latin typeface="Merriweather" pitchFamily="2" charset="77"/>
              </a:rPr>
              <a:t>we live it out here.</a:t>
            </a:r>
          </a:p>
          <a:p>
            <a:pPr algn="ctr"/>
            <a:br>
              <a:rPr lang="en-US" sz="2700" i="0" u="none" strike="noStrike" dirty="0">
                <a:solidFill>
                  <a:schemeClr val="bg1"/>
                </a:solidFill>
                <a:effectLst/>
                <a:latin typeface="Merriweather" pitchFamily="2" charset="77"/>
              </a:rPr>
            </a:br>
            <a:r>
              <a:rPr lang="en-US" sz="2700" i="0" u="none" strike="noStrike" dirty="0">
                <a:solidFill>
                  <a:schemeClr val="bg1"/>
                </a:solidFill>
                <a:effectLst/>
                <a:latin typeface="Merriweather" pitchFamily="2" charset="77"/>
              </a:rPr>
              <a:t>…It’s rough, it’s</a:t>
            </a:r>
            <a:br>
              <a:rPr lang="en-US" sz="2700" i="0" u="none" strike="noStrike" dirty="0">
                <a:solidFill>
                  <a:schemeClr val="bg1"/>
                </a:solidFill>
                <a:effectLst/>
                <a:latin typeface="Merriweather" pitchFamily="2" charset="77"/>
              </a:rPr>
            </a:br>
            <a:r>
              <a:rPr lang="en-US" sz="2700" i="0" u="none" strike="noStrike" dirty="0">
                <a:solidFill>
                  <a:schemeClr val="bg1"/>
                </a:solidFill>
                <a:effectLst/>
                <a:latin typeface="Merriweather" pitchFamily="2" charset="77"/>
              </a:rPr>
              <a:t>really rough.”</a:t>
            </a:r>
          </a:p>
          <a:p>
            <a:pPr lvl="0" algn="ctr"/>
            <a:br>
              <a:rPr lang="en-US" b="1" dirty="0">
                <a:solidFill>
                  <a:schemeClr val="bg1"/>
                </a:solidFill>
                <a:latin typeface="Lato Black" panose="020F0502020204030203" pitchFamily="34" charset="77"/>
              </a:rPr>
            </a:br>
            <a:endParaRPr lang="en-US" b="1" dirty="0">
              <a:solidFill>
                <a:schemeClr val="bg1"/>
              </a:solidFill>
              <a:latin typeface="Lato Black" panose="020F0502020204030203" pitchFamily="34" charset="77"/>
            </a:endParaRPr>
          </a:p>
          <a:p>
            <a:pPr algn="ctr"/>
            <a:r>
              <a:rPr lang="en-US" dirty="0">
                <a:solidFill>
                  <a:schemeClr val="bg1"/>
                </a:solidFill>
                <a:latin typeface="Lato" panose="020F0502020204030203" pitchFamily="34" charset="77"/>
              </a:rPr>
              <a:t>—Cuba Mayor Doug Schmidt</a:t>
            </a:r>
            <a:endParaRPr lang="en-US" u="none" strike="noStrike" dirty="0">
              <a:solidFill>
                <a:schemeClr val="bg1"/>
              </a:solidFill>
              <a:effectLst/>
              <a:latin typeface="Lato" panose="020F0502020204030203" pitchFamily="34" charset="77"/>
            </a:endParaRPr>
          </a:p>
        </p:txBody>
      </p:sp>
      <p:cxnSp>
        <p:nvCxnSpPr>
          <p:cNvPr id="8" name="Straight Connector 7">
            <a:extLst>
              <a:ext uri="{FF2B5EF4-FFF2-40B4-BE49-F238E27FC236}">
                <a16:creationId xmlns:a16="http://schemas.microsoft.com/office/drawing/2014/main" id="{E1B1FF85-CA64-E6B6-6DE1-EB36D251BD6C}"/>
              </a:ext>
              <a:ext uri="{C183D7F6-B498-43B3-948B-1728B52AA6E4}">
                <adec:decorative xmlns:adec="http://schemas.microsoft.com/office/drawing/2017/decorative" val="1"/>
              </a:ext>
            </a:extLst>
          </p:cNvPr>
          <p:cNvCxnSpPr>
            <a:cxnSpLocks/>
          </p:cNvCxnSpPr>
          <p:nvPr/>
        </p:nvCxnSpPr>
        <p:spPr>
          <a:xfrm>
            <a:off x="788068" y="1268745"/>
            <a:ext cx="304058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9A47C66-017A-9E20-AF9D-2A0A43F3F26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14333" y="0"/>
            <a:ext cx="116086" cy="6858000"/>
          </a:xfrm>
          <a:prstGeom prst="rect">
            <a:avLst/>
          </a:prstGeom>
        </p:spPr>
      </p:pic>
      <p:pic>
        <p:nvPicPr>
          <p:cNvPr id="4" name="Picture 3" descr="Photo of Cuba, Illinois Mayor Doug Schmidt.">
            <a:extLst>
              <a:ext uri="{FF2B5EF4-FFF2-40B4-BE49-F238E27FC236}">
                <a16:creationId xmlns:a16="http://schemas.microsoft.com/office/drawing/2014/main" id="{DA6C16D6-5447-9238-C4F4-10867F7E357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4699000" y="0"/>
            <a:ext cx="7493000" cy="6857996"/>
          </a:xfrm>
          <a:prstGeom prst="rect">
            <a:avLst/>
          </a:prstGeom>
          <a:noFill/>
          <a:ln>
            <a:noFill/>
          </a:ln>
        </p:spPr>
      </p:pic>
    </p:spTree>
    <p:extLst>
      <p:ext uri="{BB962C8B-B14F-4D97-AF65-F5344CB8AC3E}">
        <p14:creationId xmlns:p14="http://schemas.microsoft.com/office/powerpoint/2010/main" val="1898773742"/>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customXml/itemProps3.xml><?xml version="1.0" encoding="utf-8"?>
<ds:datastoreItem xmlns:ds="http://schemas.openxmlformats.org/officeDocument/2006/customXml" ds:itemID="{55B062D1-1817-40C6-935B-64CF43EB75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41442</TotalTime>
  <Words>3111</Words>
  <Application>Microsoft Office PowerPoint</Application>
  <PresentationFormat>Widescreen</PresentationFormat>
  <Paragraphs>183</Paragraphs>
  <Slides>12</Slides>
  <Notes>12</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vt:i4>
      </vt:variant>
    </vt:vector>
  </HeadingPairs>
  <TitlesOfParts>
    <vt:vector size="25" baseType="lpstr">
      <vt:lpstr>Symbol</vt:lpstr>
      <vt:lpstr>Merriweather Light</vt:lpstr>
      <vt:lpstr>Calibri</vt:lpstr>
      <vt:lpstr>Lato</vt:lpstr>
      <vt:lpstr>Oswald SemiBold</vt:lpstr>
      <vt:lpstr>Oswald</vt:lpstr>
      <vt:lpstr>Lato Black</vt:lpstr>
      <vt:lpstr>Arial</vt:lpstr>
      <vt:lpstr>Merriweather</vt:lpstr>
      <vt:lpstr>Courier New</vt:lpstr>
      <vt:lpstr>2_Custom Design</vt:lpstr>
      <vt:lpstr>Office Theme</vt:lpstr>
      <vt:lpstr>2_Custom Design</vt:lpstr>
      <vt:lpstr>Introduction</vt:lpstr>
      <vt:lpstr>START OF FALL VIDEO</vt:lpstr>
      <vt:lpstr>OUR roadmap</vt:lpstr>
      <vt:lpstr>BOAT VIDEO </vt:lpstr>
      <vt:lpstr>BRIDGING THE  BROADBAND GAP</vt:lpstr>
      <vt:lpstr>FUELING AN ECONOMIC ECOSYSTEM IN PEORIA</vt:lpstr>
      <vt:lpstr>The Illinois Innovation Network </vt:lpstr>
      <vt:lpstr>Smoothing the Transfer Path </vt:lpstr>
      <vt:lpstr>Health Care Where It’s Hardest to Provide </vt:lpstr>
      <vt:lpstr>Connecting with our alumni</vt:lpstr>
      <vt:lpstr>THE IMPORTANCE OF BEING THERE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Steven Dee</dc:creator>
  <cp:lastModifiedBy>Harsh</cp:lastModifiedBy>
  <cp:revision>322</cp:revision>
  <cp:lastPrinted>2023-09-14T20:48:24Z</cp:lastPrinted>
  <dcterms:created xsi:type="dcterms:W3CDTF">2021-03-01T19:31:35Z</dcterms:created>
  <dcterms:modified xsi:type="dcterms:W3CDTF">2024-01-17T01:06:58Z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