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780" r:id="rId5"/>
    <p:sldMasterId id="2147483813" r:id="rId6"/>
    <p:sldMasterId id="2147483834" r:id="rId7"/>
  </p:sldMasterIdLst>
  <p:notesMasterIdLst>
    <p:notesMasterId r:id="rId36"/>
  </p:notesMasterIdLst>
  <p:handoutMasterIdLst>
    <p:handoutMasterId r:id="rId37"/>
  </p:handoutMasterIdLst>
  <p:sldIdLst>
    <p:sldId id="256" r:id="rId8"/>
    <p:sldId id="320" r:id="rId9"/>
    <p:sldId id="560" r:id="rId10"/>
    <p:sldId id="630" r:id="rId11"/>
    <p:sldId id="335" r:id="rId12"/>
    <p:sldId id="610" r:id="rId13"/>
    <p:sldId id="609" r:id="rId14"/>
    <p:sldId id="631" r:id="rId15"/>
    <p:sldId id="257" r:id="rId16"/>
    <p:sldId id="321" r:id="rId17"/>
    <p:sldId id="632" r:id="rId18"/>
    <p:sldId id="633" r:id="rId19"/>
    <p:sldId id="634" r:id="rId20"/>
    <p:sldId id="309" r:id="rId21"/>
    <p:sldId id="313" r:id="rId22"/>
    <p:sldId id="558" r:id="rId23"/>
    <p:sldId id="561" r:id="rId24"/>
    <p:sldId id="562" r:id="rId25"/>
    <p:sldId id="567" r:id="rId26"/>
    <p:sldId id="564" r:id="rId27"/>
    <p:sldId id="310" r:id="rId28"/>
    <p:sldId id="566" r:id="rId29"/>
    <p:sldId id="290" r:id="rId30"/>
    <p:sldId id="291" r:id="rId31"/>
    <p:sldId id="292" r:id="rId32"/>
    <p:sldId id="293" r:id="rId33"/>
    <p:sldId id="325" r:id="rId34"/>
    <p:sldId id="272" r:id="rId35"/>
  </p:sldIdLst>
  <p:sldSz cx="12192000" cy="6858000"/>
  <p:notesSz cx="6858000" cy="9144000"/>
  <p:embeddedFontLst>
    <p:embeddedFont>
      <p:font typeface="Georgia" panose="02040502050405020303" pitchFamily="18" charset="0"/>
      <p:regular r:id="rId38"/>
      <p:bold r:id="rId39"/>
      <p:italic r:id="rId40"/>
      <p:boldItalic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Lato Black" panose="020F0502020204030203" pitchFamily="34" charset="0"/>
      <p:bold r:id="rId46"/>
      <p:boldItalic r:id="rId47"/>
    </p:embeddedFont>
    <p:embeddedFont>
      <p:font typeface="Oswald SemiBold" panose="00000700000000000000" pitchFamily="2" charset="0"/>
      <p:bold r:id="rId48"/>
    </p:embeddedFont>
    <p:embeddedFont>
      <p:font typeface="Palatino Linotype" panose="02040502050505030304" pitchFamily="18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0455A4"/>
    <a:srgbClr val="E84A27"/>
    <a:srgbClr val="A6A8AB"/>
    <a:srgbClr val="EAE0E0"/>
    <a:srgbClr val="E2E5F0"/>
    <a:srgbClr val="E8E7E6"/>
    <a:srgbClr val="E6E8E8"/>
    <a:srgbClr val="E2E9F5"/>
    <a:srgbClr val="EDD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 snapToObjects="1">
      <p:cViewPr varScale="1">
        <p:scale>
          <a:sx n="22" d="100"/>
          <a:sy n="22" d="100"/>
        </p:scale>
        <p:origin x="2832" y="24"/>
      </p:cViewPr>
      <p:guideLst/>
    </p:cSldViewPr>
  </p:slideViewPr>
  <p:outlineViewPr>
    <p:cViewPr>
      <p:scale>
        <a:sx n="33" d="100"/>
        <a:sy n="33" d="100"/>
      </p:scale>
      <p:origin x="0" y="-10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2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1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3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49076275323874"/>
          <c:y val="5.9004660882632697E-2"/>
          <c:w val="0.66156290671483398"/>
          <c:h val="0.79960693614473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E9E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25-4252-95C1-40CEB0B50BD8}"/>
              </c:ext>
            </c:extLst>
          </c:dPt>
          <c:dPt>
            <c:idx val="1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25-4252-95C1-40CEB0B50BD8}"/>
              </c:ext>
            </c:extLst>
          </c:dPt>
          <c:dPt>
            <c:idx val="2"/>
            <c:invertIfNegative val="0"/>
            <c:bubble3D val="0"/>
            <c:spPr>
              <a:solidFill>
                <a:srgbClr val="E84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025-4252-95C1-40CEB0B50BD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025-4252-95C1-40CEB0B50BD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025-4252-95C1-40CEB0B50BD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025-4252-95C1-40CEB0B50B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1">
                  <c:v>Peer Average</c:v>
                </c:pt>
                <c:pt idx="2">
                  <c:v>UIUC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1">
                  <c:v>0.64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25-4252-95C1-40CEB0B50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5"/>
        <c:axId val="3427328"/>
        <c:axId val="205097480"/>
      </c:barChart>
      <c:catAx>
        <c:axId val="3427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+mn-lt"/>
              </a:defRPr>
            </a:pPr>
            <a:endParaRPr lang="en-US"/>
          </a:p>
        </c:txPr>
        <c:crossAx val="205097480"/>
        <c:crosses val="autoZero"/>
        <c:auto val="1"/>
        <c:lblAlgn val="ctr"/>
        <c:lblOffset val="100"/>
        <c:noMultiLvlLbl val="0"/>
      </c:catAx>
      <c:valAx>
        <c:axId val="205097480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342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83949492887097E-2"/>
          <c:y val="2.84476077333508E-2"/>
          <c:w val="0.88019096166772581"/>
          <c:h val="0.748558867530665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AY23-24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CD-4A35-9A8C-5BAE96DFA4A8}"/>
              </c:ext>
            </c:extLst>
          </c:dPt>
          <c:dPt>
            <c:idx val="8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CD-4A35-9A8C-5BAE96DFA4A8}"/>
              </c:ext>
            </c:extLst>
          </c:dPt>
          <c:dPt>
            <c:idx val="9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CD-4A35-9A8C-5BAE96DFA4A8}"/>
              </c:ext>
            </c:extLst>
          </c:dPt>
          <c:cat>
            <c:strRef>
              <c:f>Sheet1!$A$2:$A$11</c:f>
              <c:strCache>
                <c:ptCount val="10"/>
                <c:pt idx="0">
                  <c:v>Emporia St.</c:v>
                </c:pt>
                <c:pt idx="1">
                  <c:v>Nebraska-Kearney</c:v>
                </c:pt>
                <c:pt idx="2">
                  <c:v>Georgia College</c:v>
                </c:pt>
                <c:pt idx="3">
                  <c:v>Fitchburg St.</c:v>
                </c:pt>
                <c:pt idx="4">
                  <c:v>Framingham</c:v>
                </c:pt>
                <c:pt idx="5">
                  <c:v>Southern Maine</c:v>
                </c:pt>
                <c:pt idx="6">
                  <c:v>UIS</c:v>
                </c:pt>
                <c:pt idx="7">
                  <c:v>Wash.-Tacoma</c:v>
                </c:pt>
                <c:pt idx="8">
                  <c:v>Michigan-Flint</c:v>
                </c:pt>
                <c:pt idx="9">
                  <c:v>Rutgers-Camden</c:v>
                </c:pt>
              </c:strCache>
            </c:strRef>
          </c:cat>
          <c:val>
            <c:numRef>
              <c:f>Sheet1!$B$2:$B$11</c:f>
              <c:numCache>
                <c:formatCode>#,##0_);\(#,##0\)</c:formatCode>
                <c:ptCount val="10"/>
                <c:pt idx="0">
                  <c:v>7346</c:v>
                </c:pt>
                <c:pt idx="1">
                  <c:v>8270</c:v>
                </c:pt>
                <c:pt idx="2">
                  <c:v>8998</c:v>
                </c:pt>
                <c:pt idx="3">
                  <c:v>11427</c:v>
                </c:pt>
                <c:pt idx="4">
                  <c:v>11630</c:v>
                </c:pt>
                <c:pt idx="5">
                  <c:v>11700</c:v>
                </c:pt>
                <c:pt idx="6">
                  <c:v>12252</c:v>
                </c:pt>
                <c:pt idx="7">
                  <c:v>12819</c:v>
                </c:pt>
                <c:pt idx="8">
                  <c:v>13638</c:v>
                </c:pt>
                <c:pt idx="9" formatCode="&quot;$&quot;#,##0_);\(&quot;$&quot;#,##0\)">
                  <c:v>16363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CD-4A35-9A8C-5BAE96DFA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4242576"/>
        <c:axId val="206714368"/>
      </c:barChart>
      <c:catAx>
        <c:axId val="20424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714368"/>
        <c:crosses val="autoZero"/>
        <c:auto val="1"/>
        <c:lblAlgn val="ctr"/>
        <c:lblOffset val="100"/>
        <c:noMultiLvlLbl val="0"/>
      </c:catAx>
      <c:valAx>
        <c:axId val="206714368"/>
        <c:scaling>
          <c:orientation val="minMax"/>
          <c:max val="1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24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98153230497558"/>
          <c:y val="5.9004660882632697E-2"/>
          <c:w val="0.65886475280448664"/>
          <c:h val="0.701152435830277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24-46A8-AD56-0A0368B11489}"/>
              </c:ext>
            </c:extLst>
          </c:dPt>
          <c:dPt>
            <c:idx val="1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24-46A8-AD56-0A0368B11489}"/>
              </c:ext>
            </c:extLst>
          </c:dPt>
          <c:dPt>
            <c:idx val="2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924-46A8-AD56-0A0368B1148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924-46A8-AD56-0A0368B1148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924-46A8-AD56-0A0368B1148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924-46A8-AD56-0A0368B114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Peer Average</c:v>
                </c:pt>
                <c:pt idx="1">
                  <c:v>UIC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0.76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24-46A8-AD56-0A0368B11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5180864"/>
        <c:axId val="204994840"/>
      </c:barChart>
      <c:catAx>
        <c:axId val="205180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204994840"/>
        <c:crosses val="autoZero"/>
        <c:auto val="1"/>
        <c:lblAlgn val="ctr"/>
        <c:lblOffset val="100"/>
        <c:noMultiLvlLbl val="0"/>
      </c:catAx>
      <c:valAx>
        <c:axId val="2049948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20518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+mj-lt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23705002972217"/>
          <c:y val="5.9004660882632599E-2"/>
          <c:w val="0.66965736844587609"/>
          <c:h val="0.79960693614473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06-40EC-A49E-35BB3965D430}"/>
              </c:ext>
            </c:extLst>
          </c:dPt>
          <c:dPt>
            <c:idx val="1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06-40EC-A49E-35BB3965D430}"/>
              </c:ext>
            </c:extLst>
          </c:dPt>
          <c:dPt>
            <c:idx val="2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06-40EC-A49E-35BB3965D43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06-40EC-A49E-35BB3965D43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D06-40EC-A49E-35BB3965D43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D06-40EC-A49E-35BB3965D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1">
                  <c:v>Peer Average</c:v>
                </c:pt>
                <c:pt idx="2">
                  <c:v>UIS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1">
                  <c:v>0.91</c:v>
                </c:pt>
                <c:pt idx="2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06-40EC-A49E-35BB3965D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5"/>
        <c:axId val="117738800"/>
        <c:axId val="79722608"/>
      </c:barChart>
      <c:catAx>
        <c:axId val="117738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+mn-lt"/>
              </a:defRPr>
            </a:pPr>
            <a:endParaRPr lang="en-US"/>
          </a:p>
        </c:txPr>
        <c:crossAx val="79722608"/>
        <c:crosses val="autoZero"/>
        <c:auto val="1"/>
        <c:lblAlgn val="ctr"/>
        <c:lblOffset val="100"/>
        <c:noMultiLvlLbl val="0"/>
      </c:catAx>
      <c:valAx>
        <c:axId val="79722608"/>
        <c:scaling>
          <c:orientation val="minMax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11773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015385134881936"/>
          <c:y val="3.6324930675034742E-2"/>
          <c:w val="0.486127188338907"/>
          <c:h val="0.811016560817613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2023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AF-4E78-B695-F6435305CE93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AF-4E78-B695-F6435305CE93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EAF-4E78-B695-F6435305CE93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EAF-4E78-B695-F6435305CE93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EAF-4E78-B695-F6435305CE93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EAF-4E78-B695-F6435305CE93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EAF-4E78-B695-F6435305CE93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EAF-4E78-B695-F6435305CE93}"/>
              </c:ext>
            </c:extLst>
          </c:dPt>
          <c:dLbls>
            <c:dLbl>
              <c:idx val="0"/>
              <c:layout>
                <c:manualLayout>
                  <c:x val="1.2916825723125096E-2"/>
                  <c:y val="1.34163759663072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AF-4E78-B695-F6435305CE93}"/>
                </c:ext>
              </c:extLst>
            </c:dLbl>
            <c:dLbl>
              <c:idx val="1"/>
              <c:layout>
                <c:manualLayout>
                  <c:x val="9.1446310844157004E-3"/>
                  <c:y val="-3.584791720530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AF-4E78-B695-F6435305CE9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AF-4E78-B695-F6435305CE9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AF-4E78-B695-F6435305CE93}"/>
                </c:ext>
              </c:extLst>
            </c:dLbl>
            <c:dLbl>
              <c:idx val="4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EAF-4E78-B695-F6435305CE9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4123156575109172"/>
                      <c:h val="6.7072490704191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4EAF-4E78-B695-F6435305CE9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EAF-4E78-B695-F6435305CE9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EAF-4E78-B695-F6435305CE93}"/>
                </c:ext>
              </c:extLst>
            </c:dLbl>
            <c:dLbl>
              <c:idx val="8"/>
              <c:layout>
                <c:manualLayout>
                  <c:x val="9.722222222222219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EAF-4E78-B695-F6435305C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PELL</c:v>
                </c:pt>
                <c:pt idx="1">
                  <c:v>MAP</c:v>
                </c:pt>
                <c:pt idx="2">
                  <c:v>Institutional Grants, Scholarships, Fellowships</c:v>
                </c:pt>
                <c:pt idx="3">
                  <c:v>Tuition Waivers</c:v>
                </c:pt>
                <c:pt idx="4">
                  <c:v>Other</c:v>
                </c:pt>
                <c:pt idx="5">
                  <c:v>Other Fed/State</c:v>
                </c:pt>
                <c:pt idx="6">
                  <c:v>CARES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109.2132</c:v>
                </c:pt>
                <c:pt idx="1">
                  <c:v>135.80770000000001</c:v>
                </c:pt>
                <c:pt idx="2">
                  <c:v>229.64779999999999</c:v>
                </c:pt>
                <c:pt idx="3">
                  <c:v>53.195900000000002</c:v>
                </c:pt>
                <c:pt idx="4">
                  <c:v>25.803000000000001</c:v>
                </c:pt>
                <c:pt idx="5">
                  <c:v>27.331900000000001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EAF-4E78-B695-F6435305C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2023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A3-44DE-B823-3DBD85194119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A3-44DE-B823-3DBD85194119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6A3-44DE-B823-3DBD85194119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6A3-44DE-B823-3DBD85194119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6A3-44DE-B823-3DBD85194119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6A3-44DE-B823-3DBD85194119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6A3-44DE-B823-3DBD85194119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6A3-44DE-B823-3DBD8519411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A3-44DE-B823-3DBD8519411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A3-44DE-B823-3DBD85194119}"/>
                </c:ext>
              </c:extLst>
            </c:dLbl>
            <c:dLbl>
              <c:idx val="2"/>
              <c:layout>
                <c:manualLayout>
                  <c:x val="-6.6244355468913538E-2"/>
                  <c:y val="-8.14335044826212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A3-44DE-B823-3DBD85194119}"/>
                </c:ext>
              </c:extLst>
            </c:dLbl>
            <c:dLbl>
              <c:idx val="3"/>
              <c:layout>
                <c:manualLayout>
                  <c:x val="7.8446576727531428E-3"/>
                  <c:y val="0.1017918806032766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94083648803885"/>
                      <c:h val="0.176768871516204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6A3-44DE-B823-3DBD8519411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A3-44DE-B823-3DBD85194119}"/>
                </c:ext>
              </c:extLst>
            </c:dLbl>
            <c:dLbl>
              <c:idx val="5"/>
              <c:layout>
                <c:manualLayout>
                  <c:x val="0.11036809267730832"/>
                  <c:y val="-3.7764902205368643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A3-44DE-B823-3DBD8519411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6A3-44DE-B823-3DBD8519411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6A3-44DE-B823-3DBD85194119}"/>
                </c:ext>
              </c:extLst>
            </c:dLbl>
            <c:dLbl>
              <c:idx val="8"/>
              <c:layout>
                <c:manualLayout>
                  <c:x val="9.722222222222219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6A3-44DE-B823-3DBD851941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PELL</c:v>
                </c:pt>
                <c:pt idx="1">
                  <c:v>MAP</c:v>
                </c:pt>
                <c:pt idx="2">
                  <c:v>Institutional Grants, Scholarships, Fellowships</c:v>
                </c:pt>
                <c:pt idx="3">
                  <c:v>Tuition Waivers</c:v>
                </c:pt>
                <c:pt idx="4">
                  <c:v>Other</c:v>
                </c:pt>
                <c:pt idx="5">
                  <c:v>Other Fed/State</c:v>
                </c:pt>
                <c:pt idx="6">
                  <c:v>CARES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109.2132</c:v>
                </c:pt>
                <c:pt idx="1">
                  <c:v>135.80770000000001</c:v>
                </c:pt>
                <c:pt idx="2">
                  <c:v>229.64779999999999</c:v>
                </c:pt>
                <c:pt idx="3">
                  <c:v>53.195900000000002</c:v>
                </c:pt>
                <c:pt idx="4">
                  <c:v>25.803000000000001</c:v>
                </c:pt>
                <c:pt idx="5">
                  <c:v>27.331900000000001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6A3-44DE-B823-3DBD851941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MAP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2013</c:v>
                </c:pt>
                <c:pt idx="1">
                  <c:v>FY 2023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58.472499999999997</c:v>
                </c:pt>
                <c:pt idx="1">
                  <c:v>135.80770000000001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B4-40EF-B4B1-16792AA0BA0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PELL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2013</c:v>
                </c:pt>
                <c:pt idx="1">
                  <c:v>FY 2023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68.464500000000001</c:v>
                </c:pt>
                <c:pt idx="1">
                  <c:v>109.2132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B4-40EF-B4B1-16792AA0BA0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2013</c:v>
                </c:pt>
                <c:pt idx="1">
                  <c:v>FY 2023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62B4-40EF-B4B1-16792AA0BA0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 Fed/State Scholarships, Grants, Fellowships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2B4-40EF-B4B1-16792AA0BA00}"/>
              </c:ext>
            </c:extLst>
          </c:dPt>
          <c:cat>
            <c:strRef>
              <c:f>Sheet1!$B$1:$C$1</c:f>
              <c:strCache>
                <c:ptCount val="2"/>
                <c:pt idx="0">
                  <c:v>FY 2013</c:v>
                </c:pt>
                <c:pt idx="1">
                  <c:v>FY 2023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13.8659</c:v>
                </c:pt>
                <c:pt idx="1">
                  <c:v>27.331900000000001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B4-40EF-B4B1-16792AA0BA0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Other Sources Scholarships, Grants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2013</c:v>
                </c:pt>
                <c:pt idx="1">
                  <c:v>FY 2023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15.016299999999999</c:v>
                </c:pt>
                <c:pt idx="1">
                  <c:v>25.803000000000001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B4-40EF-B4B1-16792AA0BA00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Other Institutional Grants, Scholarships, Fellowships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2013</c:v>
                </c:pt>
                <c:pt idx="1">
                  <c:v>FY 2023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 formatCode="#,##0.000">
                  <c:v>128.34020000000001</c:v>
                </c:pt>
                <c:pt idx="1">
                  <c:v>229.64779999999999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2B4-40EF-B4B1-16792AA0BA00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Waivers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2013</c:v>
                </c:pt>
                <c:pt idx="1">
                  <c:v>FY 2023</c:v>
                </c:pt>
              </c:strCache>
            </c:strRef>
          </c:cat>
          <c:val>
            <c:numRef>
              <c:f>Sheet1!$B$8:$C$8</c:f>
              <c:numCache>
                <c:formatCode>General</c:formatCode>
                <c:ptCount val="2"/>
                <c:pt idx="0">
                  <c:v>46.4724</c:v>
                </c:pt>
                <c:pt idx="1">
                  <c:v>53.195900000000002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B4-40EF-B4B1-16792AA0B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45126760"/>
        <c:axId val="245127144"/>
      </c:barChart>
      <c:catAx>
        <c:axId val="2451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36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45127144"/>
        <c:crosses val="autoZero"/>
        <c:auto val="1"/>
        <c:lblAlgn val="ctr"/>
        <c:lblOffset val="100"/>
        <c:noMultiLvlLbl val="0"/>
      </c:catAx>
      <c:valAx>
        <c:axId val="245127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3366"/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4512676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Pays Zero</c:v>
                </c:pt>
              </c:strCache>
            </c:strRef>
          </c:tx>
          <c:spPr>
            <a:solidFill>
              <a:srgbClr val="A7A9A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082-47E5-B073-BECDEC3518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082-47E5-B073-BECDEC35188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50%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082-47E5-B073-BECDEC351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UIUC</c:v>
                </c:pt>
                <c:pt idx="1">
                  <c:v>UIC</c:v>
                </c:pt>
                <c:pt idx="2">
                  <c:v>UIS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0.35</c:v>
                </c:pt>
                <c:pt idx="1">
                  <c:v>0.38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5D-4812-8A72-281F2B7D0C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than $3K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4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82-47E5-B073-BECDEC351884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082-47E5-B073-BECDEC351884}"/>
              </c:ext>
            </c:extLst>
          </c:dPt>
          <c:dPt>
            <c:idx val="2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82-47E5-B073-BECDEC35188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082-47E5-B073-BECDEC3518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082-47E5-B073-BECDEC35188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68%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082-47E5-B073-BECDEC351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UIUC</c:v>
                </c:pt>
                <c:pt idx="1">
                  <c:v>UIC</c:v>
                </c:pt>
                <c:pt idx="2">
                  <c:v>UIS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0.42</c:v>
                </c:pt>
                <c:pt idx="1">
                  <c:v>0.63</c:v>
                </c:pt>
                <c:pt idx="2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5D-4812-8A72-281F2B7D0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0109456"/>
        <c:axId val="860103224"/>
      </c:barChart>
      <c:catAx>
        <c:axId val="86010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60103224"/>
        <c:crosses val="autoZero"/>
        <c:auto val="1"/>
        <c:lblAlgn val="ctr"/>
        <c:lblOffset val="100"/>
        <c:noMultiLvlLbl val="0"/>
      </c:catAx>
      <c:valAx>
        <c:axId val="860103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10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559598589943471E-2"/>
          <c:y val="0"/>
          <c:w val="0.88045619620870519"/>
          <c:h val="0.924410703050601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AY23-24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E84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6-4AAC-83E2-E9A0F10BF6E3}"/>
              </c:ext>
            </c:extLst>
          </c:dPt>
          <c:dPt>
            <c:idx val="14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6-4AAC-83E2-E9A0F10BF6E3}"/>
              </c:ext>
            </c:extLst>
          </c:dPt>
          <c:dPt>
            <c:idx val="15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6-4AAC-83E2-E9A0F10BF6E3}"/>
              </c:ext>
            </c:extLst>
          </c:dPt>
          <c:cat>
            <c:strRef>
              <c:f>Sheet1!$A$2:$A$19</c:f>
              <c:strCache>
                <c:ptCount val="18"/>
                <c:pt idx="0">
                  <c:v>Florida</c:v>
                </c:pt>
                <c:pt idx="1">
                  <c:v>Nebraska</c:v>
                </c:pt>
                <c:pt idx="2">
                  <c:v>Purdue</c:v>
                </c:pt>
                <c:pt idx="3">
                  <c:v>Iowa</c:v>
                </c:pt>
                <c:pt idx="4">
                  <c:v>Wisconsin</c:v>
                </c:pt>
                <c:pt idx="5">
                  <c:v>Maryland</c:v>
                </c:pt>
                <c:pt idx="6">
                  <c:v>Texas</c:v>
                </c:pt>
                <c:pt idx="7">
                  <c:v>Indiana</c:v>
                </c:pt>
                <c:pt idx="8">
                  <c:v>Washington</c:v>
                </c:pt>
                <c:pt idx="9">
                  <c:v>Ohio State</c:v>
                </c:pt>
                <c:pt idx="10">
                  <c:v>UC-Los Angeles</c:v>
                </c:pt>
                <c:pt idx="11">
                  <c:v>UC-Berkeley</c:v>
                </c:pt>
                <c:pt idx="12">
                  <c:v>Michigan State</c:v>
                </c:pt>
                <c:pt idx="13">
                  <c:v>Illinois</c:v>
                </c:pt>
                <c:pt idx="14">
                  <c:v>Minnesota  </c:v>
                </c:pt>
                <c:pt idx="15">
                  <c:v>Michigan</c:v>
                </c:pt>
                <c:pt idx="16">
                  <c:v>Rutgers</c:v>
                </c:pt>
                <c:pt idx="17">
                  <c:v>Penn State</c:v>
                </c:pt>
              </c:strCache>
            </c:strRef>
          </c:cat>
          <c:val>
            <c:numRef>
              <c:f>Sheet1!$B$2:$B$19</c:f>
              <c:numCache>
                <c:formatCode>#,##0_);\(#,##0\)</c:formatCode>
                <c:ptCount val="18"/>
                <c:pt idx="0">
                  <c:v>6381</c:v>
                </c:pt>
                <c:pt idx="1">
                  <c:v>9939</c:v>
                </c:pt>
                <c:pt idx="2">
                  <c:v>9992</c:v>
                </c:pt>
                <c:pt idx="3">
                  <c:v>10964</c:v>
                </c:pt>
                <c:pt idx="4">
                  <c:v>11206</c:v>
                </c:pt>
                <c:pt idx="5">
                  <c:v>11505</c:v>
                </c:pt>
                <c:pt idx="6">
                  <c:v>11774</c:v>
                </c:pt>
                <c:pt idx="7">
                  <c:v>11790</c:v>
                </c:pt>
                <c:pt idx="8">
                  <c:v>12643</c:v>
                </c:pt>
                <c:pt idx="9">
                  <c:v>12859</c:v>
                </c:pt>
                <c:pt idx="10">
                  <c:v>14499</c:v>
                </c:pt>
                <c:pt idx="11">
                  <c:v>14795</c:v>
                </c:pt>
                <c:pt idx="12">
                  <c:v>15988</c:v>
                </c:pt>
                <c:pt idx="13">
                  <c:v>16004</c:v>
                </c:pt>
                <c:pt idx="14">
                  <c:v>16488</c:v>
                </c:pt>
                <c:pt idx="15">
                  <c:v>17228</c:v>
                </c:pt>
                <c:pt idx="16">
                  <c:v>17239</c:v>
                </c:pt>
                <c:pt idx="17">
                  <c:v>20234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F6-4AAC-83E2-E9A0F10BF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206256200"/>
        <c:axId val="204689496"/>
      </c:barChart>
      <c:catAx>
        <c:axId val="20625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689496"/>
        <c:crosses val="autoZero"/>
        <c:auto val="1"/>
        <c:lblAlgn val="ctr"/>
        <c:lblOffset val="100"/>
        <c:noMultiLvlLbl val="0"/>
      </c:catAx>
      <c:valAx>
        <c:axId val="204689496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256200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719883112466333E-2"/>
          <c:y val="1.9363991328962459E-2"/>
          <c:w val="0.90492427359701566"/>
          <c:h val="0.889866397545779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AY23-24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8A-4F38-B057-AF8544DC70D3}"/>
              </c:ext>
            </c:extLst>
          </c:dPt>
          <c:cat>
            <c:strRef>
              <c:f>Sheet1!$A$2:$A$11</c:f>
              <c:strCache>
                <c:ptCount val="10"/>
                <c:pt idx="0">
                  <c:v>S. Florida</c:v>
                </c:pt>
                <c:pt idx="1">
                  <c:v>Utah</c:v>
                </c:pt>
                <c:pt idx="2">
                  <c:v>Buffalo</c:v>
                </c:pt>
                <c:pt idx="3">
                  <c:v>Alabama</c:v>
                </c:pt>
                <c:pt idx="4">
                  <c:v>New Mexico</c:v>
                </c:pt>
                <c:pt idx="5">
                  <c:v>Kentucky</c:v>
                </c:pt>
                <c:pt idx="6">
                  <c:v>Cincinnati</c:v>
                </c:pt>
                <c:pt idx="7">
                  <c:v>UIC</c:v>
                </c:pt>
                <c:pt idx="8">
                  <c:v>VCU</c:v>
                </c:pt>
                <c:pt idx="9">
                  <c:v>Connecticut</c:v>
                </c:pt>
              </c:strCache>
            </c:strRef>
          </c:cat>
          <c:val>
            <c:numRef>
              <c:f>Sheet1!$B$2:$B$11</c:f>
              <c:numCache>
                <c:formatCode>#,##0_);\(#,##0\)</c:formatCode>
                <c:ptCount val="10"/>
                <c:pt idx="0">
                  <c:v>6410</c:v>
                </c:pt>
                <c:pt idx="1">
                  <c:v>9400</c:v>
                </c:pt>
                <c:pt idx="2">
                  <c:v>10856</c:v>
                </c:pt>
                <c:pt idx="3">
                  <c:v>11040</c:v>
                </c:pt>
                <c:pt idx="4">
                  <c:v>11126</c:v>
                </c:pt>
                <c:pt idx="5">
                  <c:v>13212</c:v>
                </c:pt>
                <c:pt idx="6">
                  <c:v>13570</c:v>
                </c:pt>
                <c:pt idx="7">
                  <c:v>14338</c:v>
                </c:pt>
                <c:pt idx="8">
                  <c:v>16233</c:v>
                </c:pt>
                <c:pt idx="9">
                  <c:v>20366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8A-4F38-B057-AF8544DC7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100"/>
        <c:axId val="81995968"/>
        <c:axId val="204241400"/>
      </c:barChart>
      <c:catAx>
        <c:axId val="8199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241400"/>
        <c:crosses val="autoZero"/>
        <c:auto val="1"/>
        <c:lblAlgn val="ctr"/>
        <c:lblOffset val="100"/>
        <c:noMultiLvlLbl val="0"/>
      </c:catAx>
      <c:valAx>
        <c:axId val="204241400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995968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r">
              <a:defRPr sz="1200"/>
            </a:lvl1pPr>
          </a:lstStyle>
          <a:p>
            <a:fld id="{FFC1E024-C658-44E2-8C2F-6412D0F669C8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5"/>
            <a:ext cx="2971800" cy="4587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r">
              <a:defRPr sz="1200"/>
            </a:lvl1pPr>
          </a:lstStyle>
          <a:p>
            <a:fld id="{AFF6DA75-CC25-4DAA-A201-79A5DDF8DE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9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9"/>
          </a:xfrm>
          <a:prstGeom prst="rect">
            <a:avLst/>
          </a:prstGeom>
        </p:spPr>
        <p:txBody>
          <a:bodyPr vert="horz" lIns="91402" tIns="45702" rIns="91402" bIns="4570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9"/>
          </a:xfrm>
          <a:prstGeom prst="rect">
            <a:avLst/>
          </a:prstGeom>
        </p:spPr>
        <p:txBody>
          <a:bodyPr vert="horz" lIns="91402" tIns="45702" rIns="91402" bIns="45702" rtlCol="0"/>
          <a:lstStyle>
            <a:lvl1pPr algn="r">
              <a:defRPr sz="1200"/>
            </a:lvl1pPr>
          </a:lstStyle>
          <a:p>
            <a:fld id="{D658232B-DE87-004F-8864-C6E7AB0A20D7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2" rIns="91402" bIns="4570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50"/>
          </a:xfrm>
          <a:prstGeom prst="rect">
            <a:avLst/>
          </a:prstGeom>
        </p:spPr>
        <p:txBody>
          <a:bodyPr vert="horz" lIns="91402" tIns="45702" rIns="91402" bIns="457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02" tIns="45702" rIns="91402" bIns="4570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02" tIns="45702" rIns="91402" bIns="45702" rtlCol="0" anchor="b"/>
          <a:lstStyle>
            <a:lvl1pPr algn="r">
              <a:defRPr sz="1200"/>
            </a:lvl1pPr>
          </a:lstStyle>
          <a:p>
            <a:fld id="{E8D42742-FF7F-AA4E-AE2D-B8A00F6F6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5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238" indent="-169238" defTabSz="902604"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2604">
              <a:defRPr/>
            </a:pPr>
            <a:fld id="{E8D42742-FF7F-AA4E-AE2D-B8A00F6F6A3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4412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5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32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 defTabSz="902604">
              <a:defRPr/>
            </a:pPr>
            <a:fld id="{4E3A1C5F-6F68-4446-B520-4744203465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7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064" indent="-28206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2604">
              <a:defRPr/>
            </a:pPr>
            <a:fld id="{4E3A1C5F-6F68-4446-B520-4744203465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8002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50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26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BDF15-7A3A-448C-BEA9-68694349A9F1}" type="slidenum">
              <a:rPr lang="en-US" b="0" smtClean="0"/>
              <a:pPr eaLnBrk="1" hangingPunct="1"/>
              <a:t>24</a:t>
            </a:fld>
            <a:endParaRPr lang="en-US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marL="457099"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0339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F208D1-E047-46CE-B047-EF2B75C86F1F}" type="slidenum">
              <a:rPr lang="en-US" b="0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marL="287423" indent="-287423">
              <a:buFont typeface="Arial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16995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DA3C93-7D12-429F-A29A-DCBE0EB00575}" type="slidenum">
              <a:rPr lang="en-US" b="0" smtClean="0"/>
              <a:pPr eaLnBrk="1" hangingPunct="1"/>
              <a:t>26</a:t>
            </a:fld>
            <a:endParaRPr lang="en-US" b="0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defTabSz="931568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5970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07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8913" indent="-28804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52175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13042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73913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34781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95652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56521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17392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AAC33-10CB-41E7-9F65-AE7DF00B5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704850"/>
            <a:ext cx="6172200" cy="3471863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5108" y="4414836"/>
            <a:ext cx="6275977" cy="41830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93" tIns="46347" rIns="92693" bIns="46347"/>
          <a:lstStyle/>
          <a:p>
            <a:pPr marL="372688" marR="0" lvl="0" indent="-372688" algn="l" defTabSz="914400" rtl="0" eaLnBrk="1" fontAlgn="auto" latinLnBrk="0" hangingPunct="1">
              <a:lnSpc>
                <a:spcPct val="100000"/>
              </a:lnSpc>
              <a:spcBef>
                <a:spcPts val="1223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53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7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1" indent="-17144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95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97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97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80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4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534988"/>
            <a:ext cx="6297612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064" indent="-282064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5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38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423" indent="-287423" defTabSz="902604">
              <a:buFont typeface="Arial" charset="0"/>
              <a:buChar char="•"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jpe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emf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946E1AD-D369-5E4E-9D6C-5AD681535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7419" r="25138" b="20584"/>
          <a:stretch/>
        </p:blipFill>
        <p:spPr>
          <a:xfrm>
            <a:off x="-12700" y="-28280"/>
            <a:ext cx="12204700" cy="52331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99C2D77-DE6D-BE4A-9E75-B0EB1B4C5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6398" y="4619134"/>
            <a:ext cx="12208398" cy="2337578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 Black" panose="020F0502020204030203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Oswald SemiBold" panose="00000700000000000000" pitchFamily="2" charset="0"/>
                <a:ea typeface="Oswald SemiBold" panose="00000700000000000000" pitchFamily="2" charset="0"/>
                <a:cs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85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99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06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86479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946E1AD-D369-5E4E-9D6C-5AD681535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" y="-28280"/>
            <a:ext cx="12204700" cy="52331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99C2D77-DE6D-BE4A-9E75-B0EB1B4C5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6398" y="4619134"/>
            <a:ext cx="12208398" cy="2337578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19715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76282"/>
            <a:ext cx="10515600" cy="43000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E2D37F-57A0-B293-CAD7-573F520A9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99" y="6356352"/>
            <a:ext cx="3371803" cy="2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08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7"/>
            <a:ext cx="10515600" cy="2943879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299791"/>
            <a:ext cx="10515600" cy="27898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5" y="6476011"/>
            <a:ext cx="3199215" cy="2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76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1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456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6538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2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06288"/>
            <a:ext cx="10515600" cy="430006"/>
          </a:xfrm>
          <a:prstGeom prst="rect">
            <a:avLst/>
          </a:prstGeom>
        </p:spPr>
        <p:txBody>
          <a:bodyPr/>
          <a:lstStyle>
            <a:lvl1pPr>
              <a:defRPr spc="0">
                <a:latin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023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06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65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98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836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53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978236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142998" y="6588955"/>
            <a:ext cx="10677941" cy="31444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C12B0-BE5C-419F-8B86-91A593D778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46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2C75D-3C31-4271-B73D-2399F9B5EE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14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4400" b="0" spc="30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417997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2898897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3476368"/>
            <a:ext cx="12192000" cy="3381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09751"/>
            <a:ext cx="9144000" cy="108121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58928"/>
            <a:ext cx="12192000" cy="47538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200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spc="119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ILLINOIS SYSTEM </a:t>
            </a:r>
            <a:endParaRPr lang="en-US" sz="4000" spc="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38200" y="873756"/>
            <a:ext cx="10515600" cy="475133"/>
          </a:xfrm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383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FCD55BB-9BFB-A360-85D8-E21FB8851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7"/>
            <a:ext cx="10515600" cy="2943879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299791"/>
            <a:ext cx="10515600" cy="27898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5" y="6476011"/>
            <a:ext cx="3199215" cy="2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4" y="1709740"/>
            <a:ext cx="11683313" cy="2852737"/>
          </a:xfrm>
        </p:spPr>
        <p:txBody>
          <a:bodyPr anchor="t" anchorCtr="0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135" y="6356352"/>
            <a:ext cx="3334265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724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07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86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7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8324" y="6356352"/>
            <a:ext cx="329307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7E3D733-4591-C297-7E98-8EF98DDBD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25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29F9D01-A9CF-0B4E-EB86-DDBDA441A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3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43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46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03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07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3300" b="0" spc="225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3417999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117453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240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72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77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475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815583" y="6400800"/>
            <a:ext cx="6376416" cy="457200"/>
          </a:xfrm>
          <a:prstGeom prst="rect">
            <a:avLst/>
          </a:prstGeom>
          <a:solidFill>
            <a:srgbClr val="3558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prstClr val="white"/>
                </a:solidFill>
                <a:latin typeface="Palatino Linotype" panose="02040502050505030304" pitchFamily="18" charset="0"/>
              </a:rPr>
              <a:t>Office of the Executive Vice President / VP for Academic Affairs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6017" y="6400800"/>
            <a:ext cx="853440" cy="457200"/>
          </a:xfrm>
        </p:spPr>
        <p:txBody>
          <a:bodyPr/>
          <a:lstStyle>
            <a:lvl1pPr>
              <a:defRPr sz="1600">
                <a:latin typeface="Palatino Linotype" panose="02040502050505030304" pitchFamily="18" charset="0"/>
              </a:defRPr>
            </a:lvl1pPr>
          </a:lstStyle>
          <a:p>
            <a:fld id="{24FCBEF1-7311-429D-8F7E-EB26DA0291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86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10" y="-20105"/>
            <a:ext cx="12208399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999055"/>
            <a:ext cx="12224796" cy="185894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34" y="583765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93657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2251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1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spc="225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3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212757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040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3445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212432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3476368"/>
            <a:ext cx="12192000" cy="3381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09751"/>
            <a:ext cx="9144000" cy="108121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58928"/>
            <a:ext cx="12192000" cy="47538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200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spc="119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ILLINOIS SYSTEM </a:t>
            </a:r>
            <a:endParaRPr lang="en-US" sz="4000" spc="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r="20803"/>
          <a:stretch/>
        </p:blipFill>
        <p:spPr>
          <a:xfrm>
            <a:off x="8153400" y="1666881"/>
            <a:ext cx="3421523" cy="2847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9" r="16917"/>
          <a:stretch/>
        </p:blipFill>
        <p:spPr>
          <a:xfrm>
            <a:off x="4395458" y="1666881"/>
            <a:ext cx="3401085" cy="28474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1" r="5958"/>
          <a:stretch/>
        </p:blipFill>
        <p:spPr>
          <a:xfrm>
            <a:off x="499039" y="1666881"/>
            <a:ext cx="3421523" cy="2847454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38200" y="873756"/>
            <a:ext cx="10515600" cy="475133"/>
          </a:xfrm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850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5D25911-8DB5-BD53-9031-0A238ADB0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7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3863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4" y="1709740"/>
            <a:ext cx="11683313" cy="2852737"/>
          </a:xfrm>
        </p:spPr>
        <p:txBody>
          <a:bodyPr anchor="t" anchorCtr="0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135" y="6356352"/>
            <a:ext cx="3334265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724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66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27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161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8324" y="6356352"/>
            <a:ext cx="329307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93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25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5591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69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78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3300" b="0" spc="225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3417999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199054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3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83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815583" y="6400800"/>
            <a:ext cx="6376416" cy="457200"/>
          </a:xfrm>
          <a:prstGeom prst="rect">
            <a:avLst/>
          </a:prstGeom>
          <a:solidFill>
            <a:srgbClr val="3558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prstClr val="white"/>
                </a:solidFill>
                <a:latin typeface="Palatino Linotype" panose="02040502050505030304" pitchFamily="18" charset="0"/>
              </a:rPr>
              <a:t>Office of the Executive Vice President / VP for Academic Affairs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6017" y="6400800"/>
            <a:ext cx="853440" cy="457200"/>
          </a:xfrm>
        </p:spPr>
        <p:txBody>
          <a:bodyPr/>
          <a:lstStyle>
            <a:lvl1pPr>
              <a:defRPr sz="1600">
                <a:latin typeface="Palatino Linotype" panose="02040502050505030304" pitchFamily="18" charset="0"/>
              </a:defRPr>
            </a:lvl1pPr>
          </a:lstStyle>
          <a:p>
            <a:fld id="{24FCBEF1-7311-429D-8F7E-EB26DA0291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36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0" r="24152" b="16160"/>
          <a:stretch/>
        </p:blipFill>
        <p:spPr>
          <a:xfrm>
            <a:off x="-16398" y="-476008"/>
            <a:ext cx="12208399" cy="568084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5016CF-AACE-4421-9A76-E757EAC899A6}"/>
              </a:ext>
            </a:extLst>
          </p:cNvPr>
          <p:cNvSpPr/>
          <p:nvPr userDrawn="1"/>
        </p:nvSpPr>
        <p:spPr>
          <a:xfrm>
            <a:off x="-16398" y="5023945"/>
            <a:ext cx="12208398" cy="1932767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31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19802"/>
            <a:ext cx="10515600" cy="138638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072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1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spc="225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3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33997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9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4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3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D921CF6-5E9A-4D49-B632-FCBDAC49CC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1174"/>
            <a:ext cx="10515600" cy="473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402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0" y="607109"/>
            <a:ext cx="12192000" cy="534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33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0" baseline="0">
          <a:solidFill>
            <a:srgbClr val="003366"/>
          </a:solidFill>
          <a:latin typeface="Oswald SemiBold" panose="000007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4000" b="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1174"/>
            <a:ext cx="10515600" cy="473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0" y="215673"/>
            <a:ext cx="12192000" cy="534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848" y="6438947"/>
            <a:ext cx="3218304" cy="23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300" baseline="0">
          <a:solidFill>
            <a:srgbClr val="003366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4000" b="0" kern="1200">
          <a:solidFill>
            <a:srgbClr val="13294B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7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9903"/>
            <a:ext cx="10515600" cy="458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7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 spc="3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kern="1200" spc="3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7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9903"/>
            <a:ext cx="10515600" cy="458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9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 spc="3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kern="1200" spc="3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UITION, FEES, AND ROOM/BOARD RATES&#10;ACADEMIC YEAR 2023-24"/>
          <p:cNvSpPr>
            <a:spLocks noGrp="1"/>
          </p:cNvSpPr>
          <p:nvPr>
            <p:ph type="ctrTitle"/>
          </p:nvPr>
        </p:nvSpPr>
        <p:spPr>
          <a:xfrm>
            <a:off x="0" y="4780270"/>
            <a:ext cx="12192000" cy="998959"/>
          </a:xfrm>
        </p:spPr>
        <p:txBody>
          <a:bodyPr anchor="t">
            <a:noAutofit/>
          </a:bodyPr>
          <a:lstStyle/>
          <a:p>
            <a:r>
              <a:rPr lang="en-US" sz="3400" b="1" spc="0" dirty="0">
                <a:cs typeface="Arial" panose="020B0604020202020204" pitchFamily="34" charset="0"/>
              </a:rPr>
              <a:t>TUITION, FEES, AND ROOM/BOARD RATES</a:t>
            </a:r>
            <a:br>
              <a:rPr lang="en-US" sz="3400" b="1" spc="0" dirty="0">
                <a:cs typeface="Arial" panose="020B0604020202020204" pitchFamily="34" charset="0"/>
              </a:rPr>
            </a:br>
            <a:r>
              <a:rPr lang="en-US" sz="3400" b="1" spc="0" dirty="0">
                <a:cs typeface="Arial" panose="020B0604020202020204" pitchFamily="34" charset="0"/>
              </a:rPr>
              <a:t>ACADEMIC YEAR 2024-25</a:t>
            </a:r>
          </a:p>
        </p:txBody>
      </p:sp>
      <p:sp>
        <p:nvSpPr>
          <p:cNvPr id="3" name="Subtitle 2" descr="Presentation to &#10;BOT Academic and Student Affairs Committee - January 25, 2023&#10;&#10;"/>
          <p:cNvSpPr>
            <a:spLocks noGrp="1"/>
          </p:cNvSpPr>
          <p:nvPr>
            <p:ph type="subTitle" idx="4294967295"/>
          </p:nvPr>
        </p:nvSpPr>
        <p:spPr>
          <a:xfrm>
            <a:off x="0" y="5868131"/>
            <a:ext cx="12192000" cy="112957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Presentation to the Board of Trustees – January 18, 2024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Nicholas P. Jones, Executive Vice President and Vice President for Academic Affairs</a:t>
            </a:r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DCC6A5-62C3-44FB-8DF1-E8C53E7BF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04F9C-E920-4766-ABCD-AD4574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  <p:sp>
        <p:nvSpPr>
          <p:cNvPr id="2" name="Title 1" descr="CURRENT TUITION COMPARED TO PEERS&#10;">
            <a:extLst>
              <a:ext uri="{FF2B5EF4-FFF2-40B4-BE49-F238E27FC236}">
                <a16:creationId xmlns:a16="http://schemas.microsoft.com/office/drawing/2014/main" id="{4E6EC502-BF02-43F9-BD80-DE214C37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736600"/>
          </a:xfrm>
        </p:spPr>
        <p:txBody>
          <a:bodyPr anchor="t"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ea typeface="+mn-ea"/>
                <a:cs typeface="Calibri" panose="020F0502020204030204" pitchFamily="34" charset="0"/>
              </a:rPr>
              <a:t>CURRENT TUITION COMPARED TO PEERS</a:t>
            </a:r>
            <a:endParaRPr lang="en-US" spc="0" dirty="0">
              <a:effectLst/>
            </a:endParaRPr>
          </a:p>
          <a:p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3193323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descr="Urbana Big 10 Public and Peer Comparisons &#10;&#10;AY 21-22&#10;Florida  6,381 &#10;Nebraska  9,590&#10;Iowa  9,942 &#10;Purdue  9,992 &#10;Wisconsin  10,720 &#10;Maryland  10,955 &#10;Indiana  11,333&#10;Texas  11,737&#10;Ohio State  11,936&#10;Washington  12,076 &#10;UC-Los Angeles  13,258 &#10;UC-Berkeley  14,328&#10;Michigan State  14,850 &#10;Minnesota  15,254 &#10;Illinois  15,442 &#10;Rutgers 15,804 &#10;Michigan 16,178 &#10;Penn State 18,898">
            <a:extLst>
              <a:ext uri="{FF2B5EF4-FFF2-40B4-BE49-F238E27FC236}">
                <a16:creationId xmlns:a16="http://schemas.microsoft.com/office/drawing/2014/main" id="{2BCF1704-95AF-D40E-73CE-AB26EB731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7618267"/>
              </p:ext>
            </p:extLst>
          </p:nvPr>
        </p:nvGraphicFramePr>
        <p:xfrm>
          <a:off x="641628" y="1205506"/>
          <a:ext cx="11340822" cy="503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3CF1D9B-5446-BAF4-5557-AB876BB89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53" y="1603363"/>
            <a:ext cx="268298" cy="368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8C3C2-69D7-9A30-4EAA-DFC954338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287"/>
            <a:ext cx="10515600" cy="789375"/>
          </a:xfrm>
        </p:spPr>
        <p:txBody>
          <a:bodyPr/>
          <a:lstStyle/>
          <a:p>
            <a:r>
              <a:rPr lang="en-US" sz="3200" b="1" dirty="0">
                <a:solidFill>
                  <a:srgbClr val="00336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URBANA BIG TEN PUBLIC AND BOT PEER COMPARISONS</a:t>
            </a:r>
            <a:br>
              <a:rPr lang="en-US" sz="1600" b="1" dirty="0">
                <a:ea typeface="Verdana" panose="020B0604030504040204" pitchFamily="34" charset="0"/>
              </a:rPr>
            </a:br>
            <a:r>
              <a:rPr lang="en-US" sz="1600" dirty="0">
                <a:solidFill>
                  <a:srgbClr val="00336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AY23-24 Resident Undergraduate Tuition and Mandatory Fees</a:t>
            </a:r>
            <a:b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600" dirty="0">
              <a:ea typeface="Verdana" panose="020B060403050404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C34080B-66F0-A343-721D-D6E6E2837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94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EEB3C-532B-B898-FB31-EF8C26FC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pc="0" dirty="0">
                <a:solidFill>
                  <a:srgbClr val="003366"/>
                </a:solidFill>
                <a:ea typeface="Verdana" panose="020B0604030504040204" pitchFamily="34" charset="0"/>
                <a:cs typeface="Arial" pitchFamily="34" charset="0"/>
              </a:rPr>
              <a:t>CHICAGO BOT PEERS COMPARISON</a:t>
            </a:r>
            <a:br>
              <a:rPr lang="en-US" sz="1600" spc="0" dirty="0">
                <a:solidFill>
                  <a:srgbClr val="003366"/>
                </a:solidFill>
                <a:ea typeface="Verdana" panose="020B0604030504040204" pitchFamily="34" charset="0"/>
                <a:cs typeface="Arial" pitchFamily="34" charset="0"/>
              </a:rPr>
            </a:br>
            <a:r>
              <a:rPr lang="en-US" sz="1600" spc="0" dirty="0">
                <a:solidFill>
                  <a:srgbClr val="00336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AY23-24 Resident Undergraduate Tuition and Mandatory Fees</a:t>
            </a:r>
            <a:endParaRPr lang="en-US" sz="1600" dirty="0"/>
          </a:p>
        </p:txBody>
      </p:sp>
      <p:graphicFrame>
        <p:nvGraphicFramePr>
          <p:cNvPr id="4" name="Chart 3" descr="UIC BOT Peers&#10;  AY21-22&#10;S. Florida  6,410 &#10;New Mexico  9,228 &#10;Utah  9,292&#10;Alabama   10,710 &#10;Buffalo  10,724 &#10;Cincinnati  12,598&#10;Kentucky  12,610 &#10;UIC  14,126 &#10;VCU  15,028 &#10;Connecticut  18,524&#10;">
            <a:extLst>
              <a:ext uri="{FF2B5EF4-FFF2-40B4-BE49-F238E27FC236}">
                <a16:creationId xmlns:a16="http://schemas.microsoft.com/office/drawing/2014/main" id="{4B55C04B-BEAF-FE16-627D-3A0188CA0D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1899607"/>
              </p:ext>
            </p:extLst>
          </p:nvPr>
        </p:nvGraphicFramePr>
        <p:xfrm>
          <a:off x="952900" y="1577033"/>
          <a:ext cx="10279781" cy="4682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604EAA3-2D4A-76D7-9950-6651248D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12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7B8CC4-C28C-9982-092D-553A05B37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972" y="2242813"/>
            <a:ext cx="576826" cy="5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7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6418-7E01-3DD7-FF0B-EB7E336E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fontAlgn="base" latinLnBrk="0" hangingPunct="1"/>
            <a:r>
              <a:rPr lang="en-US" sz="3200" b="1" i="0" kern="1200" spc="0" baseline="0" dirty="0">
                <a:ln>
                  <a:noFill/>
                </a:ln>
                <a:solidFill>
                  <a:srgbClr val="003366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SPRINGFIELD BOT PEERS COMPARISON</a:t>
            </a:r>
            <a:br>
              <a:rPr lang="en-US" sz="3200" b="1" spc="0" dirty="0">
                <a:effectLst/>
                <a:ea typeface="Verdana" panose="020B0604030504040204" pitchFamily="34" charset="0"/>
              </a:rPr>
            </a:br>
            <a:r>
              <a:rPr lang="en-US" sz="1600" kern="1200" spc="0" dirty="0">
                <a:solidFill>
                  <a:srgbClr val="003366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AY23-24 Resident Undergraduate Tuition and Mandatory Fees</a:t>
            </a:r>
            <a:endParaRPr lang="en-US" sz="1600" dirty="0"/>
          </a:p>
        </p:txBody>
      </p:sp>
      <p:graphicFrame>
        <p:nvGraphicFramePr>
          <p:cNvPr id="4" name="Chart 3" descr="UIS BOT Peers&#10;  AY21-22&#10;Emporia St.  7,170&#10;Nebraska-Kearney  7,940 &#10;Georgia College 9,524&#10;Southern Maine 10,600&#10;Fitchburg St. 10,908&#10;Framingham 11,100&#10;UIS 11,813&#10;Wash.-Tacoma 12,198&#10;Michigan-Flint  12,754&#10;Rutgers-Camden  16,010&#10;">
            <a:extLst>
              <a:ext uri="{FF2B5EF4-FFF2-40B4-BE49-F238E27FC236}">
                <a16:creationId xmlns:a16="http://schemas.microsoft.com/office/drawing/2014/main" id="{51395600-6B27-3554-3DD2-F9D9316846A2}"/>
              </a:ext>
            </a:extLst>
          </p:cNvPr>
          <p:cNvGraphicFramePr/>
          <p:nvPr/>
        </p:nvGraphicFramePr>
        <p:xfrm>
          <a:off x="902043" y="1345459"/>
          <a:ext cx="10602385" cy="489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A9932FF-AF9A-20C8-E5A4-7056216C6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88" y="2115103"/>
            <a:ext cx="427334" cy="52141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A929339-98BB-08FC-4365-B4DB102B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61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431CE2-DA9A-4C2E-BB4C-02CCD727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16A6C-D54F-4BE4-A6D0-06981B77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9125"/>
            <a:ext cx="10515600" cy="1220964"/>
          </a:xfrm>
        </p:spPr>
        <p:txBody>
          <a:bodyPr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PROPOSED TUITION AY2024-25</a:t>
            </a:r>
            <a:endParaRPr lang="en-US" spc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CA261-E613-4100-9E66-C98494C6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86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7621A5-896B-4B68-8579-8FD9384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5001"/>
            <a:ext cx="12192000" cy="1753215"/>
          </a:xfrm>
        </p:spPr>
        <p:txBody>
          <a:bodyPr/>
          <a:lstStyle/>
          <a:p>
            <a:pPr indent="-914400"/>
            <a:r>
              <a:rPr lang="en-US" sz="3200" dirty="0">
                <a:solidFill>
                  <a:schemeClr val="tx1"/>
                </a:solidFill>
              </a:rPr>
              <a:t>GOAL: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Protect access, affordability, </a:t>
            </a:r>
            <a:b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academic quality and competitiveness </a:t>
            </a:r>
            <a:b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186DE-DBB8-48C1-9783-720F1969C0F4}"/>
              </a:ext>
            </a:extLst>
          </p:cNvPr>
          <p:cNvSpPr txBox="1"/>
          <p:nvPr/>
        </p:nvSpPr>
        <p:spPr>
          <a:xfrm>
            <a:off x="-1" y="2351782"/>
            <a:ext cx="121919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180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Oswald SemiBold" panose="00000700000000000000" pitchFamily="2" charset="0"/>
                <a:cs typeface="Arial" panose="020B0604020202020204" pitchFamily="34" charset="0"/>
              </a:rPr>
              <a:t>Additional considerations</a:t>
            </a:r>
            <a:r>
              <a:rPr lang="en-US" sz="3200" dirty="0">
                <a:solidFill>
                  <a:schemeClr val="tx1"/>
                </a:solidFill>
                <a:latin typeface="Oswald SemiBold" panose="00000700000000000000" pitchFamily="2" charset="0"/>
                <a:cs typeface="Arial" panose="020B0604020202020204" pitchFamily="34" charset="0"/>
              </a:rPr>
              <a:t>:</a:t>
            </a:r>
          </a:p>
          <a:p>
            <a:pPr marL="228600" indent="-228600" algn="ctr" fontAlgn="auto"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History of state appropriations</a:t>
            </a:r>
          </a:p>
          <a:p>
            <a:pPr marL="228600" indent="-228600" algn="ctr" fontAlgn="auto"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Inflation-driven increases in costs</a:t>
            </a:r>
          </a:p>
          <a:p>
            <a:pPr marL="228600" indent="-228600" algn="ctr" fontAlgn="auto"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Competitive positioning</a:t>
            </a:r>
          </a:p>
          <a:p>
            <a:endParaRPr lang="en-US" dirty="0">
              <a:latin typeface="Oswald SemiBold" panose="00000700000000000000" pitchFamily="2" charset="0"/>
            </a:endParaRPr>
          </a:p>
        </p:txBody>
      </p:sp>
      <p:sp>
        <p:nvSpPr>
          <p:cNvPr id="12" name="TextBox 11" descr="Sub-inflationary increase in base tuition rate for new resident undergraduates for AY2023-24&#10;&#10;&#10;">
            <a:extLst>
              <a:ext uri="{FF2B5EF4-FFF2-40B4-BE49-F238E27FC236}">
                <a16:creationId xmlns:a16="http://schemas.microsoft.com/office/drawing/2014/main" id="{1308442D-0FCD-4F1E-AB08-87B4117A3F03}"/>
              </a:ext>
            </a:extLst>
          </p:cNvPr>
          <p:cNvSpPr txBox="1"/>
          <p:nvPr/>
        </p:nvSpPr>
        <p:spPr>
          <a:xfrm>
            <a:off x="902043" y="5013970"/>
            <a:ext cx="10263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heavy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 increase</a:t>
            </a:r>
            <a: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in base tuition rate for new resident undergraduates for AY2024-25</a:t>
            </a:r>
          </a:p>
          <a:p>
            <a:pPr algn="ctr"/>
            <a:endParaRPr lang="en-US" sz="3200" dirty="0"/>
          </a:p>
        </p:txBody>
      </p:sp>
      <p:sp>
        <p:nvSpPr>
          <p:cNvPr id="3" name="Tri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09620" y="1815366"/>
            <a:ext cx="3331028" cy="287224"/>
          </a:xfrm>
          <a:prstGeom prst="triangle">
            <a:avLst/>
          </a:prstGeom>
          <a:solidFill>
            <a:srgbClr val="05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09620" y="4571775"/>
            <a:ext cx="3331028" cy="287224"/>
          </a:xfrm>
          <a:prstGeom prst="triangle">
            <a:avLst/>
          </a:prstGeom>
          <a:solidFill>
            <a:srgbClr val="05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F9A7A93-366E-49A9-AF57-D437B72DE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15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44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3AB95E-26DE-49DF-A23B-4F5309EE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78279"/>
            <a:ext cx="12192000" cy="6679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F4ABD-9766-487A-959F-891723D56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3191" y="2693298"/>
            <a:ext cx="9719523" cy="3306908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 descr="RECOMMENDED GENERAL UNDERGRADUATE TUITION&#10;AY 2022-23 FOR ILLINOIS RESIDENTS">
            <a:extLst>
              <a:ext uri="{FF2B5EF4-FFF2-40B4-BE49-F238E27FC236}">
                <a16:creationId xmlns:a16="http://schemas.microsoft.com/office/drawing/2014/main" id="{48C1C265-C1F0-4D0F-ACBE-26EB5FC58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107"/>
            <a:ext cx="12192000" cy="1221615"/>
          </a:xfrm>
        </p:spPr>
        <p:txBody>
          <a:bodyPr>
            <a:normAutofit/>
          </a:bodyPr>
          <a:lstStyle/>
          <a:p>
            <a:pPr algn="ctr" defTabSz="913612">
              <a:spcBef>
                <a:spcPts val="0"/>
              </a:spcBef>
              <a:spcAft>
                <a:spcPts val="0"/>
              </a:spcAft>
            </a:pPr>
            <a:r>
              <a:rPr lang="en-US" sz="3200" spc="0" dirty="0">
                <a:cs typeface="Calibri" panose="020F0502020204030204" pitchFamily="34" charset="0"/>
              </a:rPr>
              <a:t>RECOMMENDED GENERAL </a:t>
            </a:r>
            <a: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  <a:t>UNDERGRADUATE TUITION</a:t>
            </a:r>
            <a:b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</a:br>
            <a: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  <a:t>AY2024-25 FOR ILLINOIS RESIDENTS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2609B-534A-4115-B10C-4514B6FCA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4872" y="2693297"/>
            <a:ext cx="2341775" cy="3306907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FF6015-3E03-46E7-947A-28EA224C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39" y="2693298"/>
            <a:ext cx="2341775" cy="3306908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4" descr="Slight increase in proposed tuition 1.9% for UIUC and UIC; 0 for UIS">
            <a:extLst>
              <a:ext uri="{FF2B5EF4-FFF2-40B4-BE49-F238E27FC236}">
                <a16:creationId xmlns:a16="http://schemas.microsoft.com/office/drawing/2014/main" id="{EF40886A-8775-4385-AC46-E25CC93ED0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22414"/>
              </p:ext>
            </p:extLst>
          </p:nvPr>
        </p:nvGraphicFramePr>
        <p:xfrm>
          <a:off x="1452282" y="1632155"/>
          <a:ext cx="9590430" cy="56025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157908">
                  <a:extLst>
                    <a:ext uri="{9D8B030D-6E8A-4147-A177-3AD203B41FA5}">
                      <a16:colId xmlns:a16="http://schemas.microsoft.com/office/drawing/2014/main" val="3991617455"/>
                    </a:ext>
                  </a:extLst>
                </a:gridCol>
                <a:gridCol w="2637306">
                  <a:extLst>
                    <a:ext uri="{9D8B030D-6E8A-4147-A177-3AD203B41FA5}">
                      <a16:colId xmlns:a16="http://schemas.microsoft.com/office/drawing/2014/main" val="1653405734"/>
                    </a:ext>
                  </a:extLst>
                </a:gridCol>
                <a:gridCol w="2397608">
                  <a:extLst>
                    <a:ext uri="{9D8B030D-6E8A-4147-A177-3AD203B41FA5}">
                      <a16:colId xmlns:a16="http://schemas.microsoft.com/office/drawing/2014/main" val="2058057769"/>
                    </a:ext>
                  </a:extLst>
                </a:gridCol>
                <a:gridCol w="2397608">
                  <a:extLst>
                    <a:ext uri="{9D8B030D-6E8A-4147-A177-3AD203B41FA5}">
                      <a16:colId xmlns:a16="http://schemas.microsoft.com/office/drawing/2014/main" val="727451482"/>
                    </a:ext>
                  </a:extLst>
                </a:gridCol>
              </a:tblGrid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UIUC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5732593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AY2023-24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Tuition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$12,712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$11,178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$9,645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9533869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Increase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35010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AY2024-25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Proposed Tuition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$12,712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$11,178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$9,645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180012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76593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8AAB9AC-0AAD-4605-94B6-393AE2DF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36" y="1900309"/>
            <a:ext cx="536968" cy="74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A7445-1034-4AB0-B81E-CE43E94DC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7215906" y="1912354"/>
            <a:ext cx="745248" cy="779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2F895-9401-4A07-BFFA-A656A085A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9581753" y="1833822"/>
            <a:ext cx="609154" cy="787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801D75-3043-4A37-B88D-9FFAD37B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568" y="6332017"/>
            <a:ext cx="4495649" cy="3252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4752F4-954D-4B94-AC25-58C9B0948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29791" y="6207964"/>
            <a:ext cx="10228426" cy="0"/>
          </a:xfrm>
          <a:prstGeom prst="line">
            <a:avLst/>
          </a:prstGeom>
          <a:ln w="28575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D6E6148-FA56-7BEF-F3EE-B76D2CB85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16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" name="TextBox 2" descr="Rate Guaranteed For Four Years&#10;">
            <a:extLst>
              <a:ext uri="{FF2B5EF4-FFF2-40B4-BE49-F238E27FC236}">
                <a16:creationId xmlns:a16="http://schemas.microsoft.com/office/drawing/2014/main" id="{4995F231-DF35-4BE9-AB9C-4C112ABDAEAF}"/>
              </a:ext>
            </a:extLst>
          </p:cNvPr>
          <p:cNvSpPr txBox="1"/>
          <p:nvPr/>
        </p:nvSpPr>
        <p:spPr>
          <a:xfrm>
            <a:off x="3401608" y="1318897"/>
            <a:ext cx="5388783" cy="477054"/>
          </a:xfrm>
          <a:prstGeom prst="rect">
            <a:avLst/>
          </a:prstGeom>
          <a:ln w="28575">
            <a:solidFill>
              <a:srgbClr val="13294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Rate Guaranteed for Four Years</a:t>
            </a:r>
          </a:p>
        </p:txBody>
      </p:sp>
    </p:spTree>
    <p:extLst>
      <p:ext uri="{BB962C8B-B14F-4D97-AF65-F5344CB8AC3E}">
        <p14:creationId xmlns:p14="http://schemas.microsoft.com/office/powerpoint/2010/main" val="3081221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7473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AY2024-25 TUITION RATES:</a:t>
            </a:r>
            <a:b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NON-RESIDENT UNDERGRADUATE </a:t>
            </a:r>
            <a:r>
              <a:rPr lang="en-US" sz="3200" dirty="0">
                <a:ea typeface="+mn-ea"/>
                <a:cs typeface="Arial" panose="020B0604020202020204" pitchFamily="34" charset="0"/>
              </a:rPr>
              <a:t>STUDENTS</a:t>
            </a:r>
            <a:endParaRPr lang="en-US" sz="3200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17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2163651" y="2097317"/>
            <a:ext cx="84684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E2E9F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1.7 - 2.0% increase for domestic non-resident 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and international students*</a:t>
            </a:r>
          </a:p>
          <a:p>
            <a:pPr>
              <a:tabLst>
                <a:tab pos="1139825" algn="l"/>
              </a:tabLst>
            </a:pP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b="1" dirty="0">
                <a:solidFill>
                  <a:srgbClr val="E6E8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1.7 - 2.0% increase for domestic non-resident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and international students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E8E7E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UIS: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No increase for all non-resident students</a:t>
            </a:r>
          </a:p>
          <a:p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TextBox 10" descr="* Higher rates recommended for UIUC Engineering and Information Sciences&#10;">
            <a:extLst>
              <a:ext uri="{FF2B5EF4-FFF2-40B4-BE49-F238E27FC236}">
                <a16:creationId xmlns:a16="http://schemas.microsoft.com/office/drawing/2014/main" id="{D0357A44-8897-4D36-A3A3-25A3106A206C}"/>
              </a:ext>
            </a:extLst>
          </p:cNvPr>
          <p:cNvSpPr txBox="1"/>
          <p:nvPr/>
        </p:nvSpPr>
        <p:spPr>
          <a:xfrm>
            <a:off x="2441029" y="5628772"/>
            <a:ext cx="7545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* 3% increase recommended for engineering and business international program differential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FA5F7-9613-4C7A-A2E4-E1156C8A2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56" y="2097317"/>
            <a:ext cx="536968" cy="74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D9B09-CDFD-45EA-B6C9-474418567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2545770" y="3196805"/>
            <a:ext cx="745248" cy="779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E308FE-0798-4706-8C1F-A5E6AC6E7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2545770" y="4052784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56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8445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AY2024-25 TUITION RATES:</a:t>
            </a:r>
            <a:b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sz="3200" dirty="0">
                <a:ea typeface="+mn-ea"/>
                <a:cs typeface="Arial" panose="020B0604020202020204" pitchFamily="34" charset="0"/>
              </a:rPr>
              <a:t>GRADUATE PROGRAMS</a:t>
            </a:r>
            <a:endParaRPr lang="en-US" sz="3200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18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2132064" y="1930852"/>
            <a:ext cx="838562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88975" algn="l"/>
              </a:tabLst>
            </a:pPr>
            <a:r>
              <a:rPr lang="en-US" sz="2400" b="1" dirty="0">
                <a:solidFill>
                  <a:srgbClr val="E3EDE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2.0%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Program specific increases ranging from 1.3 – 3.0%</a:t>
            </a:r>
          </a:p>
          <a:p>
            <a:pPr>
              <a:tabLst>
                <a:tab pos="68897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Most under 2.0%, select decreases</a:t>
            </a:r>
          </a:p>
          <a:p>
            <a:pPr>
              <a:tabLst>
                <a:tab pos="68897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One program specific +15.3%</a:t>
            </a: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tabLst>
                <a:tab pos="688975" algn="l"/>
              </a:tabLst>
            </a:pPr>
            <a:r>
              <a:rPr lang="en-US" sz="2400" b="1" dirty="0">
                <a:solidFill>
                  <a:srgbClr val="F2ED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2.0%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Program specific increases ranging from 1.1 - 2.0%</a:t>
            </a: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tabLst>
                <a:tab pos="688975" algn="l"/>
              </a:tabLst>
            </a:pPr>
            <a:r>
              <a:rPr lang="en-US" sz="2400" b="1" dirty="0">
                <a:solidFill>
                  <a:srgbClr val="EDDFE7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UIS: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No increase for graduate students</a:t>
            </a:r>
          </a:p>
          <a:p>
            <a:pPr>
              <a:tabLst>
                <a:tab pos="68897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Decrease in DPA Public Administration</a:t>
            </a:r>
          </a:p>
          <a:p>
            <a:pPr>
              <a:tabLst>
                <a:tab pos="688975" algn="l"/>
              </a:tabLst>
            </a:pP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41D1AC-0629-4596-96F2-E82EFE42D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312" y="1987721"/>
            <a:ext cx="536968" cy="746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78E8E-22AF-4FEB-AE43-1CD39381B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2041952" y="3776733"/>
            <a:ext cx="745248" cy="779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2F74A-8B65-406D-8E61-5BB5CD720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2132064" y="4913325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6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487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AY2024-25 TUITION RATES:</a:t>
            </a:r>
            <a:b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sz="3200" dirty="0">
                <a:ea typeface="+mn-ea"/>
                <a:cs typeface="Arial" panose="020B0604020202020204" pitchFamily="34" charset="0"/>
              </a:rPr>
              <a:t>PROFESSIONAL PROGRAMS</a:t>
            </a:r>
            <a:endParaRPr lang="en-US" sz="3200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489397" y="2050729"/>
            <a:ext cx="113730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2E5F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Veterinary Medicine 3.0% increase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Medicine 1.0% increase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 increase for other professional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0E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Medicine 2.0% increase for residents and 1.2% for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Nursing 2.0% increase for residents; change non-resident to resident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Dentistry 1.5% increase for residents and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No Increase in Physical Therapy, Occupational Therapy, Pharmacy, Law,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or Exercise Physiology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23282-96F6-48A5-A9F4-F822159DD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3" y="2243042"/>
            <a:ext cx="536968" cy="746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74DF4-1D88-404B-A3B4-6B3B67ECB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818913" y="3636593"/>
            <a:ext cx="745248" cy="7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9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5B5A4-303B-4872-9280-D84C0FD8D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COMMITMENT ACROSS U OF I SYSTEM">
            <a:extLst>
              <a:ext uri="{FF2B5EF4-FFF2-40B4-BE49-F238E27FC236}">
                <a16:creationId xmlns:a16="http://schemas.microsoft.com/office/drawing/2014/main" id="{F90EB3DD-0546-4EAB-BFE4-38D531D1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4434"/>
            <a:ext cx="12192000" cy="646331"/>
          </a:xfrm>
        </p:spPr>
        <p:txBody>
          <a:bodyPr>
            <a:normAutofit/>
          </a:bodyPr>
          <a:lstStyle/>
          <a:p>
            <a:r>
              <a:rPr lang="en-US" sz="4000" spc="0" dirty="0">
                <a:solidFill>
                  <a:schemeClr val="bg1"/>
                </a:solidFill>
                <a:cs typeface="Arial" pitchFamily="34" charset="0"/>
              </a:rPr>
              <a:t>COMMITMENT ACROSS U OF I SYSTEM</a:t>
            </a:r>
            <a:endParaRPr lang="en-US" sz="4000" spc="0" dirty="0"/>
          </a:p>
        </p:txBody>
      </p:sp>
      <p:sp>
        <p:nvSpPr>
          <p:cNvPr id="3" name="Content Placeholder 2" descr="Providing access for Illinois students&#10;Keeping education affordable&#10;Ensuring quality of education &#10;">
            <a:extLst>
              <a:ext uri="{FF2B5EF4-FFF2-40B4-BE49-F238E27FC236}">
                <a16:creationId xmlns:a16="http://schemas.microsoft.com/office/drawing/2014/main" id="{3C8DA032-1022-46B0-B5F4-F238E1512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208" y="3114692"/>
            <a:ext cx="9474200" cy="2532129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Providing access for Illinois students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Keeping education affordable</a:t>
            </a:r>
          </a:p>
          <a:p>
            <a:pPr marL="457200" indent="-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Ensuring quality of education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DCA82-01F8-4BCA-99EA-77EAA5CF6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8086"/>
            <a:ext cx="12192000" cy="978729"/>
          </a:xfrm>
        </p:spPr>
        <p:txBody>
          <a:bodyPr>
            <a:normAutofit/>
          </a:bodyPr>
          <a:lstStyle/>
          <a:p>
            <a:pPr defTabSz="913612">
              <a:spcBef>
                <a:spcPts val="0"/>
              </a:spcBef>
            </a:pPr>
            <a:r>
              <a:rPr lang="en-US" sz="3200" spc="0" dirty="0">
                <a:cs typeface="Arial"/>
              </a:rPr>
              <a:t>RECOMMENDED AY2024-25 TUITION RATES:</a:t>
            </a:r>
            <a:br>
              <a:rPr lang="en-US" sz="3200" spc="0" dirty="0">
                <a:cs typeface="Arial"/>
              </a:rPr>
            </a:br>
            <a:r>
              <a:rPr lang="en-US" sz="3200" spc="0" dirty="0">
                <a:cs typeface="Arial"/>
              </a:rPr>
              <a:t>ON-LINE PROGRAMS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C87053A-2304-4DD4-B3C7-C4B3EDF6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20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B0B87F-1F50-4392-AE24-22B656309AC2}"/>
              </a:ext>
            </a:extLst>
          </p:cNvPr>
          <p:cNvSpPr txBox="1"/>
          <p:nvPr/>
        </p:nvSpPr>
        <p:spPr>
          <a:xfrm>
            <a:off x="1692230" y="2518792"/>
            <a:ext cx="880753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4488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Selected increases recommend for online programs </a:t>
            </a:r>
            <a:b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based on market considerations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 increases in majority of the programs</a:t>
            </a:r>
          </a:p>
        </p:txBody>
      </p:sp>
    </p:spTree>
    <p:extLst>
      <p:ext uri="{BB962C8B-B14F-4D97-AF65-F5344CB8AC3E}">
        <p14:creationId xmlns:p14="http://schemas.microsoft.com/office/powerpoint/2010/main" val="735139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EE05C6-6773-4343-A8AC-963CE1315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STUDENT FEES AND ROOM/BOARD RATES">
            <a:extLst>
              <a:ext uri="{FF2B5EF4-FFF2-40B4-BE49-F238E27FC236}">
                <a16:creationId xmlns:a16="http://schemas.microsoft.com/office/drawing/2014/main" id="{C4E5CACB-B315-4D8B-928B-7426AF5D1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5949"/>
            <a:ext cx="10515600" cy="430006"/>
          </a:xfrm>
        </p:spPr>
        <p:txBody>
          <a:bodyPr/>
          <a:lstStyle/>
          <a:p>
            <a:pPr rtl="0" eaLnBrk="1" latinLnBrk="0" hangingPunct="1"/>
            <a:r>
              <a:rPr lang="en-US" sz="3600" kern="1200" spc="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STUDENT FEES AND ROOM/BOARD RATES</a:t>
            </a:r>
            <a:endParaRPr lang="en-US" spc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54EF2-0110-488D-A01F-4A922D6A7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1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TUDENT FEES AND ASSESSMENTS">
            <a:extLst>
              <a:ext uri="{FF2B5EF4-FFF2-40B4-BE49-F238E27FC236}">
                <a16:creationId xmlns:a16="http://schemas.microsoft.com/office/drawing/2014/main" id="{F57998F2-2A60-4F37-8F8F-504AD9EE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FEES AND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AA2D-A7F1-4314-BE88-B6080B86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9256" y="1441174"/>
            <a:ext cx="9234544" cy="473578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Service/general fee</a:t>
            </a:r>
            <a:br>
              <a:rPr lang="en-US" sz="2400" dirty="0"/>
            </a:br>
            <a:r>
              <a:rPr lang="en-US" sz="2400" dirty="0"/>
              <a:t>	- </a:t>
            </a:r>
            <a:r>
              <a:rPr lang="en-US" sz="2000" dirty="0"/>
              <a:t>Cost of student facilities (union, recreational facilities,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	- Student programming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	- Supplementary student services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Library/IT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Health service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Academic facility maintenance fund assessment (AFMFA) 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Transportation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Other university specific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9BDF0-AC10-46CC-B65D-E6A1D70E5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22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44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PROCESS FOR SETTING STUDENT FEES"/>
          <p:cNvSpPr>
            <a:spLocks noGrp="1"/>
          </p:cNvSpPr>
          <p:nvPr>
            <p:ph type="title"/>
          </p:nvPr>
        </p:nvSpPr>
        <p:spPr>
          <a:xfrm>
            <a:off x="0" y="450002"/>
            <a:ext cx="12191999" cy="987702"/>
          </a:xfrm>
        </p:spPr>
        <p:txBody>
          <a:bodyPr>
            <a:normAutofit/>
          </a:bodyPr>
          <a:lstStyle/>
          <a:p>
            <a:r>
              <a:rPr lang="en-US" sz="3600" spc="0" dirty="0">
                <a:cs typeface="Arial" panose="020B0604020202020204" pitchFamily="34" charset="0"/>
              </a:rPr>
              <a:t>PROCESS FOR SETTING STUDENT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7098" y="1476981"/>
            <a:ext cx="7249278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University-specific calculations of expected costs 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Reviewed and endorsed by committees that include student representatives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Student health insurance fees at all universities, as well as UIC transportation fee will be determined after January meeting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B46A289-AC85-4E20-AD2E-29E475C80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55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 descr="RECOMMENDED STUDENT FEES: URBANA"/>
          <p:cNvSpPr>
            <a:spLocks noGrp="1" noChangeArrowheads="1"/>
          </p:cNvSpPr>
          <p:nvPr>
            <p:ph type="title"/>
          </p:nvPr>
        </p:nvSpPr>
        <p:spPr>
          <a:xfrm>
            <a:off x="2709785" y="395095"/>
            <a:ext cx="7770656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dirty="0">
                <a:cs typeface="Arial" panose="020B0604020202020204" pitchFamily="34" charset="0"/>
              </a:rPr>
              <a:t>RECOMMENDED </a:t>
            </a:r>
            <a:r>
              <a:rPr lang="en-US" spc="0" dirty="0">
                <a:cs typeface="Arial" panose="020B0604020202020204" pitchFamily="34" charset="0"/>
              </a:rPr>
              <a:t>STUDENT FEES</a:t>
            </a:r>
            <a:r>
              <a:rPr lang="en-US" dirty="0">
                <a:cs typeface="Arial" panose="020B0604020202020204" pitchFamily="34" charset="0"/>
              </a:rPr>
              <a:t>: </a:t>
            </a:r>
            <a:r>
              <a:rPr lang="en-US" spc="0" dirty="0">
                <a:cs typeface="Arial" panose="020B0604020202020204" pitchFamily="34" charset="0"/>
              </a:rPr>
              <a:t>URBANA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BCC18-3F13-45F9-8115-D1BD1F0BCFA1}"/>
              </a:ext>
            </a:extLst>
          </p:cNvPr>
          <p:cNvSpPr txBox="1"/>
          <p:nvPr/>
        </p:nvSpPr>
        <p:spPr>
          <a:xfrm>
            <a:off x="3013364" y="1276485"/>
            <a:ext cx="720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0%</a:t>
            </a:r>
          </a:p>
        </p:txBody>
      </p:sp>
      <p:graphicFrame>
        <p:nvGraphicFramePr>
          <p:cNvPr id="5" name="Table 4" descr="UIUC dollar change increase of $52 for total amount of $3,2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338056"/>
              </p:ext>
            </p:extLst>
          </p:nvPr>
        </p:nvGraphicFramePr>
        <p:xfrm>
          <a:off x="939338" y="1869656"/>
          <a:ext cx="10216341" cy="3706642"/>
        </p:xfrm>
        <a:graphic>
          <a:graphicData uri="http://schemas.openxmlformats.org/drawingml/2006/table">
            <a:tbl>
              <a:tblPr firstRow="1"/>
              <a:tblGrid>
                <a:gridCol w="4444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2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9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7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2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2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702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AY2023-24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AY2024-25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Dollar Change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680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674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  -6   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610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626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Initiated Fees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857037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Transport./Safe Ride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136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136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Facilities Maint. Assessment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730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720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-10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488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488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3,292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3,292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32F60FE-9DD8-4274-9042-C32C6E40E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81" y="522754"/>
            <a:ext cx="613340" cy="84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23BB8-17B4-43DB-8E02-2C5153321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C2F342-8E44-44B3-861B-7FBFEBCF5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AB79619-D983-4A8F-8EEE-3906CCED5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BFD99A-2B1B-4340-A457-CFCA01FF5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4970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RECOMMENDED STUDENT FEES: CHICAGO"/>
          <p:cNvSpPr>
            <a:spLocks noGrp="1" noChangeArrowheads="1"/>
          </p:cNvSpPr>
          <p:nvPr>
            <p:ph type="title"/>
          </p:nvPr>
        </p:nvSpPr>
        <p:spPr>
          <a:xfrm>
            <a:off x="2273643" y="391642"/>
            <a:ext cx="8572136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dirty="0">
                <a:cs typeface="Arial" panose="020B0604020202020204" pitchFamily="34" charset="0"/>
              </a:rPr>
              <a:t>RECOMMENDED STUDENT FEES: CHICAGO</a:t>
            </a:r>
            <a:endParaRPr lang="en-US" spc="0" dirty="0">
              <a:cs typeface="Arial" panose="020B0604020202020204" pitchFamily="34" charset="0"/>
            </a:endParaRPr>
          </a:p>
        </p:txBody>
      </p:sp>
      <p:sp>
        <p:nvSpPr>
          <p:cNvPr id="14" name="TextBox 13" descr="Overall Increase 2.46%&#10;&#10;">
            <a:extLst>
              <a:ext uri="{FF2B5EF4-FFF2-40B4-BE49-F238E27FC236}">
                <a16:creationId xmlns:a16="http://schemas.microsoft.com/office/drawing/2014/main" id="{2811F953-F24A-4696-B063-398B47B94C42}"/>
              </a:ext>
            </a:extLst>
          </p:cNvPr>
          <p:cNvSpPr txBox="1"/>
          <p:nvPr/>
        </p:nvSpPr>
        <p:spPr>
          <a:xfrm>
            <a:off x="2899065" y="1211871"/>
            <a:ext cx="735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0%</a:t>
            </a:r>
          </a:p>
        </p:txBody>
      </p:sp>
      <p:graphicFrame>
        <p:nvGraphicFramePr>
          <p:cNvPr id="6" name="Table 5" descr="UIC dollar change increase of $84 for total amount of $3,5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551693"/>
              </p:ext>
            </p:extLst>
          </p:nvPr>
        </p:nvGraphicFramePr>
        <p:xfrm>
          <a:off x="784389" y="1800830"/>
          <a:ext cx="10313322" cy="3931917"/>
        </p:xfrm>
        <a:graphic>
          <a:graphicData uri="http://schemas.openxmlformats.org/drawingml/2006/table">
            <a:tbl>
              <a:tblPr firstRow="1" firstCol="1" bandRow="1"/>
              <a:tblGrid>
                <a:gridCol w="473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7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1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14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88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6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AY2023-24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AY2024-25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Dollar Change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758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758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0            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996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966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-30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216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216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Transportation Fee*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STDT to STDT Assistance Fee**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034529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Sustainability Fee**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Facilities Maint. Assessment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718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736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9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472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484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01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3,504</a:t>
                      </a:r>
                    </a:p>
                  </a:txBody>
                  <a:tcPr marL="61021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3,504</a:t>
                      </a:r>
                    </a:p>
                  </a:txBody>
                  <a:tcPr marL="61021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  0          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94287" y="5724112"/>
            <a:ext cx="9517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*Will not be set until March 2024, AY2024-25 is listed at current level – opt-in fee for students enrolled in 6 or more credit hours </a:t>
            </a:r>
          </a:p>
        </p:txBody>
      </p:sp>
      <p:sp>
        <p:nvSpPr>
          <p:cNvPr id="4" name="TextBox 3" descr="*Refundable fee&#10;"/>
          <p:cNvSpPr txBox="1"/>
          <p:nvPr/>
        </p:nvSpPr>
        <p:spPr>
          <a:xfrm>
            <a:off x="1009781" y="5944323"/>
            <a:ext cx="2289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**Refundable fee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00037C-3E1B-4F56-BCCF-E2F6B1C24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4" y="551410"/>
            <a:ext cx="845571" cy="845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5CDC8-B39A-4455-B3C9-3E68577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3B3A0-7AF6-41C7-8714-0183A63AE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0A6DF91-C3A2-4A6D-8A05-41AC6EED9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35D1E95-1F44-4810-B629-35274AFD5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25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0396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STUDENT FEES/ASSESSMENTS&#10;SPRINGFIELD"/>
          <p:cNvSpPr>
            <a:spLocks noGrp="1" noChangeArrowheads="1"/>
          </p:cNvSpPr>
          <p:nvPr>
            <p:ph type="title"/>
          </p:nvPr>
        </p:nvSpPr>
        <p:spPr>
          <a:xfrm>
            <a:off x="2171674" y="428553"/>
            <a:ext cx="8525397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sz="3200" spc="0" dirty="0">
                <a:cs typeface="Arial" panose="020B0604020202020204" pitchFamily="34" charset="0"/>
              </a:rPr>
              <a:t>RECOMMENDED STUDENT FEES: SPRINGFIELD</a:t>
            </a:r>
          </a:p>
        </p:txBody>
      </p:sp>
      <p:sp>
        <p:nvSpPr>
          <p:cNvPr id="13" name="TextBox 12" descr="Overall Increase 7.1%&#10;">
            <a:extLst>
              <a:ext uri="{FF2B5EF4-FFF2-40B4-BE49-F238E27FC236}">
                <a16:creationId xmlns:a16="http://schemas.microsoft.com/office/drawing/2014/main" id="{E0D4728C-22E6-4007-BDE6-39E427580FC7}"/>
              </a:ext>
            </a:extLst>
          </p:cNvPr>
          <p:cNvSpPr txBox="1"/>
          <p:nvPr/>
        </p:nvSpPr>
        <p:spPr>
          <a:xfrm>
            <a:off x="2867467" y="1202729"/>
            <a:ext cx="715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0%</a:t>
            </a:r>
          </a:p>
        </p:txBody>
      </p:sp>
      <p:graphicFrame>
        <p:nvGraphicFramePr>
          <p:cNvPr id="4" name="Table 3" descr="UIS dollar change increase of $175 for total amount of $2,625.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545441"/>
              </p:ext>
            </p:extLst>
          </p:nvPr>
        </p:nvGraphicFramePr>
        <p:xfrm>
          <a:off x="772732" y="1730467"/>
          <a:ext cx="10216342" cy="4486730"/>
        </p:xfrm>
        <a:graphic>
          <a:graphicData uri="http://schemas.openxmlformats.org/drawingml/2006/table">
            <a:tbl>
              <a:tblPr firstRow="1" firstCol="1" bandRow="1"/>
              <a:tblGrid>
                <a:gridCol w="4635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23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2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8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AY2023-24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AY2024-25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 Change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702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702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0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594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594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Union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411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411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Assistance Fee*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04259"/>
                  </a:ext>
                </a:extLst>
              </a:tr>
              <a:tr h="4176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Green Fee*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Facilities Maint. Assessment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2,625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2,625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0    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00393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561739"/>
                  </a:ext>
                </a:extLst>
              </a:tr>
            </a:tbl>
          </a:graphicData>
        </a:graphic>
      </p:graphicFrame>
      <p:sp>
        <p:nvSpPr>
          <p:cNvPr id="6" name="TextBox 5" descr="*Refundable fees&#10;"/>
          <p:cNvSpPr txBox="1"/>
          <p:nvPr/>
        </p:nvSpPr>
        <p:spPr>
          <a:xfrm>
            <a:off x="942122" y="5880571"/>
            <a:ext cx="2457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*Refundable fees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D42108-D76C-4190-B237-B04430E27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577850" y="631766"/>
            <a:ext cx="695793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9630E-B93C-49FB-A7F3-44073F15B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2C1425-5767-4160-ABB5-17B4DE870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7D6F8-C356-47A7-9DCB-688F16A35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969F86-595C-4FF3-9FEC-EA87E9774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26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9529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RECOMMENDED ROOM AND BOARD RATES FOR &#10;UNDERGRADUATE HOUSING"/>
          <p:cNvSpPr>
            <a:spLocks noGrp="1" noChangeArrowheads="1"/>
          </p:cNvSpPr>
          <p:nvPr>
            <p:ph type="title"/>
          </p:nvPr>
        </p:nvSpPr>
        <p:spPr>
          <a:xfrm>
            <a:off x="0" y="595330"/>
            <a:ext cx="12192000" cy="1086890"/>
          </a:xfrm>
          <a:noFill/>
        </p:spPr>
        <p:txBody>
          <a:bodyPr vert="horz" lIns="90411" tIns="44413" rIns="90411" bIns="44413" rtlCol="0" anchor="ctr">
            <a:normAutofit/>
          </a:bodyPr>
          <a:lstStyle/>
          <a:p>
            <a:pPr eaLnBrk="1" hangingPunct="1"/>
            <a:r>
              <a:rPr lang="en-US" dirty="0">
                <a:cs typeface="Arial" pitchFamily="34" charset="0"/>
              </a:rPr>
              <a:t>RECOMMENDED</a:t>
            </a:r>
            <a:r>
              <a:rPr lang="en-US" spc="0" dirty="0">
                <a:cs typeface="Arial" pitchFamily="34" charset="0"/>
              </a:rPr>
              <a:t> ROOM AND BOARD RATES FOR </a:t>
            </a:r>
            <a:br>
              <a:rPr lang="en-US" spc="0" dirty="0">
                <a:cs typeface="Arial" pitchFamily="34" charset="0"/>
              </a:rPr>
            </a:br>
            <a:r>
              <a:rPr lang="en-US" spc="0" dirty="0">
                <a:cs typeface="Arial" pitchFamily="34" charset="0"/>
              </a:rPr>
              <a:t>UNDERGRADUATE HOUSING</a:t>
            </a:r>
            <a:endParaRPr lang="en-US" b="1" spc="0" dirty="0"/>
          </a:p>
        </p:txBody>
      </p:sp>
      <p:graphicFrame>
        <p:nvGraphicFramePr>
          <p:cNvPr id="6" name="Table 5" descr="UIUC and UIC room and board 5% increase and UIS 2.3%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892138"/>
              </p:ext>
            </p:extLst>
          </p:nvPr>
        </p:nvGraphicFramePr>
        <p:xfrm>
          <a:off x="1152537" y="1801505"/>
          <a:ext cx="9350477" cy="3291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6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36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AY2023-24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AY2024-25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Percent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72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$12,178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$12,786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$608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5.0%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87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$12,816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$13,457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$641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5.0%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308">
                <a:tc>
                  <a:txBody>
                    <a:bodyPr/>
                    <a:lstStyle/>
                    <a:p>
                      <a:endParaRPr lang="en-US" sz="2800" b="1" baseline="30000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$11,212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$11,366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$154 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1.4%*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 descr="Rates shown are per Academic Year&#10;"/>
          <p:cNvSpPr txBox="1"/>
          <p:nvPr/>
        </p:nvSpPr>
        <p:spPr>
          <a:xfrm>
            <a:off x="2715584" y="5143615"/>
            <a:ext cx="5066059" cy="400029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marL="0" marR="0" lvl="0" indent="0" algn="l" defTabSz="91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Rates shown are per Academic Year</a:t>
            </a:r>
          </a:p>
        </p:txBody>
      </p:sp>
      <p:sp>
        <p:nvSpPr>
          <p:cNvPr id="8" name="TextBox 7" descr="UIS includes Gold meal plan.&#10;"/>
          <p:cNvSpPr txBox="1"/>
          <p:nvPr/>
        </p:nvSpPr>
        <p:spPr>
          <a:xfrm>
            <a:off x="2715582" y="5517348"/>
            <a:ext cx="5066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*UIS includes Gold meal plan.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92" y="3696570"/>
            <a:ext cx="576826" cy="576826"/>
          </a:xfrm>
          <a:prstGeom prst="rect">
            <a:avLst/>
          </a:prstGeom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810027" y="4360702"/>
            <a:ext cx="542391" cy="693002"/>
          </a:xfrm>
          <a:prstGeom prst="rect">
            <a:avLst/>
          </a:prstGeom>
        </p:spPr>
      </p:pic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27" y="2817089"/>
            <a:ext cx="474505" cy="651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7FD2D-0A28-4DD4-9F3A-19BBDBF3D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862D19-55C8-4DA4-80E6-E3A7059B4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6B01D6-41C6-4BAF-8AF5-C5A5CE98B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AA40E21-6B58-45E3-959B-20CBB98D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6504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3" b="3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69" y="6406090"/>
            <a:ext cx="3671831" cy="265644"/>
          </a:xfrm>
          <a:prstGeom prst="rect">
            <a:avLst/>
          </a:prstGeom>
        </p:spPr>
      </p:pic>
      <p:sp>
        <p:nvSpPr>
          <p:cNvPr id="4" name="Title 3" descr="Questions">
            <a:extLst>
              <a:ext uri="{FF2B5EF4-FFF2-40B4-BE49-F238E27FC236}">
                <a16:creationId xmlns:a16="http://schemas.microsoft.com/office/drawing/2014/main" id="{07A47C88-EFED-4E65-AA67-833A00ACF6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03910" y="622073"/>
            <a:ext cx="4888089" cy="1929216"/>
          </a:xfrm>
        </p:spPr>
        <p:txBody>
          <a:bodyPr/>
          <a:lstStyle/>
          <a:p>
            <a:pPr rtl="0" eaLnBrk="1" latinLnBrk="0" hangingPunct="1"/>
            <a:r>
              <a:rPr lang="en-US" sz="4400" b="1" kern="1200" cap="all" spc="0" dirty="0">
                <a:solidFill>
                  <a:srgbClr val="FFFFFF"/>
                </a:solidFill>
                <a:effectLst/>
                <a:ea typeface="+mn-ea"/>
                <a:cs typeface="+mn-cs"/>
              </a:rPr>
              <a:t>Questions?</a:t>
            </a:r>
            <a:endParaRPr lang="en-US" spc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960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COMMITMENT TO ILLINOIS STUDENTS">
            <a:extLst>
              <a:ext uri="{FF2B5EF4-FFF2-40B4-BE49-F238E27FC236}">
                <a16:creationId xmlns:a16="http://schemas.microsoft.com/office/drawing/2014/main" id="{C1C342BB-9D15-4F1C-B22F-9597679979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8334" y="779406"/>
            <a:ext cx="12192000" cy="534952"/>
          </a:xfrm>
        </p:spPr>
        <p:txBody>
          <a:bodyPr anchor="t" anchorCtr="0"/>
          <a:lstStyle/>
          <a:p>
            <a:pPr rtl="0" eaLnBrk="1" latinLnBrk="0" hangingPunct="1"/>
            <a:r>
              <a:rPr lang="en-US" sz="3600" b="1" kern="1200" dirty="0">
                <a:solidFill>
                  <a:srgbClr val="003366"/>
                </a:solidFill>
                <a:effectLst/>
                <a:latin typeface="Oswald SemiBold" panose="00000700000000000000" pitchFamily="2" charset="0"/>
                <a:ea typeface="+mn-ea"/>
                <a:cs typeface="Arial" panose="020B0604020202020204" pitchFamily="34" charset="0"/>
              </a:rPr>
              <a:t>COMMITMENT TO ILLINOIS STUDENTS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9AF64-6B7F-460E-AB3A-FA4DC230C812}"/>
              </a:ext>
            </a:extLst>
          </p:cNvPr>
          <p:cNvSpPr txBox="1"/>
          <p:nvPr/>
        </p:nvSpPr>
        <p:spPr>
          <a:xfrm>
            <a:off x="1104384" y="2030782"/>
            <a:ext cx="9983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60,013 undergraduates enrolled (79% resident)</a:t>
            </a:r>
          </a:p>
          <a:p>
            <a:pPr algn="ctr"/>
            <a:endParaRPr lang="en-US" sz="3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52% of all students in public universities</a:t>
            </a:r>
          </a:p>
          <a:p>
            <a:pPr algn="ctr"/>
            <a:endParaRPr lang="en-US" sz="3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Added over 4,800 IL undergraduates since fall 2014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4624EBE-8C78-4281-8405-9724D2FDF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7A812-4D05-D0F6-74ED-8EB9423A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70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E3EE8-4984-BE82-471A-0592434F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842"/>
            <a:ext cx="10515600" cy="1126718"/>
          </a:xfrm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UNIVERSITY OF ILLINOIS SYSTEM: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UNDERREPRESENTED STUDENTS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303D4-D5E4-0E79-50C9-56C02BE2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8975"/>
            <a:ext cx="10515600" cy="4376152"/>
          </a:xfrm>
        </p:spPr>
        <p:txBody>
          <a:bodyPr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last seven years:</a:t>
            </a:r>
          </a:p>
          <a:p>
            <a:pPr marL="6286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Total enrollment of underrepresented students grown by </a:t>
            </a:r>
            <a:r>
              <a:rPr lang="en-US" sz="2200" b="1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36.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4% to 25,350</a:t>
            </a:r>
          </a:p>
          <a:p>
            <a:pPr marL="6286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Total enrollment of African American students grown by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15.2%  to 6,197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28650" marR="0" lvl="0" indent="-3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and by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19.1%  to 7,134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 including 2 or more race with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black as one selection</a:t>
            </a:r>
          </a:p>
          <a:p>
            <a:pPr marL="6286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Total enrollment of Latino/a students grown by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47.1% to 16,147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2020 UIC one of only five institutions to receive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“Seal of Excellencia”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serving Latino/a students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Ranked #1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nation for medical degrees awarded to minority students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22700-8A7C-A06B-615A-65FA0533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4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99E6-F1A1-419A-A612-EAC4DA80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0782"/>
            <a:ext cx="10515600" cy="1268695"/>
          </a:xfrm>
        </p:spPr>
        <p:txBody>
          <a:bodyPr anchor="t"/>
          <a:lstStyle/>
          <a:p>
            <a:r>
              <a:rPr lang="en-US" spc="0" dirty="0">
                <a:cs typeface="Arial" pitchFamily="34" charset="0"/>
              </a:rPr>
              <a:t>MORE INSTATE STUDENTS THAN OUR P</a:t>
            </a:r>
            <a:r>
              <a:rPr lang="en-US" dirty="0">
                <a:cs typeface="Arial" pitchFamily="34" charset="0"/>
              </a:rPr>
              <a:t>EERS</a:t>
            </a:r>
            <a:br>
              <a:rPr lang="en-US" spc="0" dirty="0">
                <a:cs typeface="Arial" pitchFamily="34" charset="0"/>
              </a:rPr>
            </a:br>
            <a:r>
              <a:rPr lang="en-US" sz="2400" spc="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First-time Freshman Undergraduates</a:t>
            </a:r>
            <a:br>
              <a:rPr lang="en-US" sz="2400" spc="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spc="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% Residents</a:t>
            </a:r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br>
              <a:rPr lang="en-US" dirty="0">
                <a:cs typeface="Arial" pitchFamily="34" charset="0"/>
              </a:rPr>
            </a:br>
            <a:endParaRPr lang="en-US" dirty="0"/>
          </a:p>
        </p:txBody>
      </p:sp>
      <p:graphicFrame>
        <p:nvGraphicFramePr>
          <p:cNvPr id="11" name="Content Placeholder 6" descr="UIUC 70%&#10;Peer Average 64%">
            <a:extLst>
              <a:ext uri="{FF2B5EF4-FFF2-40B4-BE49-F238E27FC236}">
                <a16:creationId xmlns:a16="http://schemas.microsoft.com/office/drawing/2014/main" id="{9481C683-69D7-48F2-BBF0-2B12729E7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40907"/>
              </p:ext>
            </p:extLst>
          </p:nvPr>
        </p:nvGraphicFramePr>
        <p:xfrm>
          <a:off x="274273" y="2709553"/>
          <a:ext cx="4767884" cy="168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6" descr="UIC 89%&#10;Peer Average 76%">
            <a:extLst>
              <a:ext uri="{FF2B5EF4-FFF2-40B4-BE49-F238E27FC236}">
                <a16:creationId xmlns:a16="http://schemas.microsoft.com/office/drawing/2014/main" id="{A467BE8B-1E02-40E6-A522-3823A2A8D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795923"/>
              </p:ext>
            </p:extLst>
          </p:nvPr>
        </p:nvGraphicFramePr>
        <p:xfrm>
          <a:off x="6399323" y="2610367"/>
          <a:ext cx="5214744" cy="142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ontent Placeholder 6" descr="UIS 86%&#10;Peer Average 91%">
            <a:extLst>
              <a:ext uri="{FF2B5EF4-FFF2-40B4-BE49-F238E27FC236}">
                <a16:creationId xmlns:a16="http://schemas.microsoft.com/office/drawing/2014/main" id="{B94C8700-F93A-408B-8914-91AAB8C689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015299"/>
              </p:ext>
            </p:extLst>
          </p:nvPr>
        </p:nvGraphicFramePr>
        <p:xfrm>
          <a:off x="3742540" y="4140754"/>
          <a:ext cx="4706922" cy="194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4928021-D7EB-4776-B062-35D48C256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8200" y="5821078"/>
            <a:ext cx="3116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Fall 2021 – most current peer data available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164B265-7AF7-42B4-BE68-8D99FEDDE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5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39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AB5FD3D-118B-42A1-845E-1529569B4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6" b="12251"/>
          <a:stretch/>
        </p:blipFill>
        <p:spPr>
          <a:xfrm>
            <a:off x="0" y="3270122"/>
            <a:ext cx="12192000" cy="35878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1593AF-E073-41F1-9B2B-26729F2F8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3335" y="3156732"/>
            <a:ext cx="11642501" cy="503269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2C75D-3C31-4271-B73D-2399F9B5EE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3F133-8151-4137-BF8E-98656A1A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990"/>
            <a:ext cx="10515600" cy="6851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4200"/>
              </a:spcAft>
              <a:defRPr/>
            </a:pPr>
            <a:r>
              <a:rPr lang="en-US" sz="2400" i="1" spc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Despite Unstable State Support </a:t>
            </a:r>
            <a:endParaRPr lang="en-US" sz="4000" i="1" spc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A29DB6-4280-4BE2-A19D-D35D40A66D3A}"/>
              </a:ext>
            </a:extLst>
          </p:cNvPr>
          <p:cNvSpPr txBox="1"/>
          <p:nvPr/>
        </p:nvSpPr>
        <p:spPr>
          <a:xfrm>
            <a:off x="935700" y="898068"/>
            <a:ext cx="1051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WE HELD TO MULTI-YEAR TUITION FREEZE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In-state Undergraduate Tuition Increases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6CA96-B9BD-47F5-4A5D-A44B3866407B}"/>
              </a:ext>
            </a:extLst>
          </p:cNvPr>
          <p:cNvSpPr txBox="1"/>
          <p:nvPr/>
        </p:nvSpPr>
        <p:spPr>
          <a:xfrm>
            <a:off x="288684" y="2737428"/>
            <a:ext cx="10990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8CE57-AFEA-47F8-8F65-1368DE472A23}"/>
              </a:ext>
            </a:extLst>
          </p:cNvPr>
          <p:cNvSpPr txBox="1"/>
          <p:nvPr/>
        </p:nvSpPr>
        <p:spPr>
          <a:xfrm>
            <a:off x="1498272" y="2718628"/>
            <a:ext cx="10990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6D08E4-BCF5-478A-AC40-007A95AA9628}"/>
              </a:ext>
            </a:extLst>
          </p:cNvPr>
          <p:cNvSpPr txBox="1"/>
          <p:nvPr/>
        </p:nvSpPr>
        <p:spPr>
          <a:xfrm>
            <a:off x="2707860" y="2718628"/>
            <a:ext cx="10952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C49AB9-E0FC-4ADF-B26E-0B132BB28A2E}"/>
              </a:ext>
            </a:extLst>
          </p:cNvPr>
          <p:cNvSpPr txBox="1"/>
          <p:nvPr/>
        </p:nvSpPr>
        <p:spPr>
          <a:xfrm>
            <a:off x="3913667" y="2718628"/>
            <a:ext cx="10952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8B2001-BA22-4FFA-AE09-B7201B27475C}"/>
              </a:ext>
            </a:extLst>
          </p:cNvPr>
          <p:cNvSpPr txBox="1"/>
          <p:nvPr/>
        </p:nvSpPr>
        <p:spPr>
          <a:xfrm>
            <a:off x="5119474" y="2718628"/>
            <a:ext cx="10952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7C5622-2C55-47FC-9344-F4FF5AC7B726}"/>
              </a:ext>
            </a:extLst>
          </p:cNvPr>
          <p:cNvSpPr txBox="1"/>
          <p:nvPr/>
        </p:nvSpPr>
        <p:spPr>
          <a:xfrm>
            <a:off x="6325281" y="2718628"/>
            <a:ext cx="10952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1.8%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7963A8-0C02-438C-9254-C37544389164}"/>
              </a:ext>
            </a:extLst>
          </p:cNvPr>
          <p:cNvSpPr txBox="1"/>
          <p:nvPr/>
        </p:nvSpPr>
        <p:spPr>
          <a:xfrm>
            <a:off x="7594148" y="2718628"/>
            <a:ext cx="1181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CFDFF5-B910-C5F4-C0AA-8F999926E825}"/>
              </a:ext>
            </a:extLst>
          </p:cNvPr>
          <p:cNvSpPr txBox="1"/>
          <p:nvPr/>
        </p:nvSpPr>
        <p:spPr>
          <a:xfrm>
            <a:off x="8875795" y="2718628"/>
            <a:ext cx="171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1.5/1.8%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16D4E-08AD-42A7-94B0-D55CD2BF3987}"/>
              </a:ext>
            </a:extLst>
          </p:cNvPr>
          <p:cNvSpPr txBox="1"/>
          <p:nvPr/>
        </p:nvSpPr>
        <p:spPr>
          <a:xfrm>
            <a:off x="10645780" y="2718628"/>
            <a:ext cx="12628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1.9%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1E41B-E198-4F42-A90E-7304345BDDFF}"/>
              </a:ext>
            </a:extLst>
          </p:cNvPr>
          <p:cNvSpPr txBox="1"/>
          <p:nvPr/>
        </p:nvSpPr>
        <p:spPr>
          <a:xfrm>
            <a:off x="680370" y="4122441"/>
            <a:ext cx="10568711" cy="762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669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Times New Roman" panose="02020603050405020304" pitchFamily="18" charset="0"/>
              </a:rPr>
              <a:t>Fall 2022 UIUC and UIC 1.8%, UIS 1.5%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669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Times New Roman" panose="02020603050405020304" pitchFamily="18" charset="0"/>
              </a:rPr>
              <a:t>Fall 2023 UIUC and UIC only, UIS 0%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E6669"/>
              </a:solidFill>
              <a:effectLst/>
              <a:uLnTx/>
              <a:uFillTx/>
              <a:latin typeface="Lato Black" panose="020F0A02020204030203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02186-5501-539D-F185-7AF88510F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945" y="6336781"/>
            <a:ext cx="4425561" cy="3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70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1AB35-D035-4CB2-BA19-E1785BD5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532"/>
            <a:ext cx="10515600" cy="13846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3366"/>
                </a:solidFill>
                <a:ea typeface="+mn-ea"/>
                <a:cs typeface="Arial" panose="020B0604020202020204" pitchFamily="34" charset="0"/>
              </a:rPr>
              <a:t>MAINTAINING TUITION AFFORDABILITY </a:t>
            </a:r>
            <a:br>
              <a:rPr lang="en-US" dirty="0">
                <a:effectLst/>
              </a:rPr>
            </a:br>
            <a:r>
              <a:rPr lang="en-US" sz="2800" dirty="0">
                <a:solidFill>
                  <a:srgbClr val="003366"/>
                </a:solidFill>
                <a:ea typeface="+mn-ea"/>
                <a:cs typeface="Arial" panose="020B0604020202020204" pitchFamily="34" charset="0"/>
              </a:rPr>
              <a:t>Annual Base Tuition at UIC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8897-5ED3-454F-BC1C-CBDEFC5A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6274"/>
            <a:ext cx="10515600" cy="3422060"/>
          </a:xfr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</a:rPr>
              <a:t> Fall 2014 Freshman:            $</a:t>
            </a:r>
            <a:r>
              <a:rPr lang="en-US" sz="3900" b="1" dirty="0">
                <a:solidFill>
                  <a:srgbClr val="0455A4"/>
                </a:solidFill>
              </a:rPr>
              <a:t>10,584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900" b="1" dirty="0">
                <a:solidFill>
                  <a:srgbClr val="0455A4"/>
                </a:solidFill>
              </a:rPr>
              <a:t>  Spring 2027 Senior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</a:rPr>
              <a:t>:            $</a:t>
            </a:r>
            <a:r>
              <a:rPr lang="en-US" sz="3900" b="1" dirty="0">
                <a:solidFill>
                  <a:srgbClr val="0455A4"/>
                </a:solidFill>
              </a:rPr>
              <a:t>11,178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916738" algn="l"/>
              </a:tabLst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</a:rPr>
              <a:t>                                                      +</a:t>
            </a:r>
            <a:r>
              <a:rPr lang="en-US" sz="3900" b="1" dirty="0">
                <a:solidFill>
                  <a:srgbClr val="0455A4"/>
                </a:solidFill>
              </a:rPr>
              <a:t>$594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rgbClr val="0455A4"/>
                </a:solidFill>
              </a:rPr>
              <a:t>Increase of only 5.6% for past 9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rgbClr val="0455A4"/>
                </a:solidFill>
              </a:rPr>
              <a:t>Inflation was 31.7%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endParaRPr lang="en-US" dirty="0">
              <a:solidFill>
                <a:srgbClr val="0455A4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74E11B-1DD6-4E77-AAAF-2331C3DDA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8262" y="3154678"/>
            <a:ext cx="2630519" cy="0"/>
          </a:xfrm>
          <a:prstGeom prst="line">
            <a:avLst/>
          </a:prstGeom>
          <a:ln w="38100">
            <a:solidFill>
              <a:srgbClr val="055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94AE530-32FA-B77B-6DD2-5E419F315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7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1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88D2-245C-508B-33ED-1F5769D8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287"/>
            <a:ext cx="8620948" cy="896577"/>
          </a:xfrm>
        </p:spPr>
        <p:txBody>
          <a:bodyPr/>
          <a:lstStyle/>
          <a:p>
            <a:r>
              <a:rPr lang="en-US" sz="3600" dirty="0">
                <a:solidFill>
                  <a:srgbClr val="242852"/>
                </a:solidFill>
                <a:latin typeface="Oswald SemiBold" panose="00000700000000000000" pitchFamily="2" charset="0"/>
                <a:ea typeface="Verdana" panose="020B0604030504040204" pitchFamily="34" charset="0"/>
              </a:rPr>
              <a:t>UNDERGRADUATE FINANCIAL AID</a:t>
            </a:r>
            <a:br>
              <a:rPr lang="en-US" sz="3600" b="0" dirty="0">
                <a:latin typeface="Oswald SemiBold" panose="00000700000000000000" pitchFamily="2" charset="0"/>
                <a:ea typeface="Verdana" panose="020B0604030504040204" pitchFamily="34" charset="0"/>
              </a:rPr>
            </a:b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470156-9A88-9C2E-F6F5-B4DA7B1C8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2407" y="211756"/>
            <a:ext cx="2666161" cy="5967663"/>
          </a:xfrm>
          <a:prstGeom prst="rect">
            <a:avLst/>
          </a:prstGeom>
          <a:solidFill>
            <a:srgbClr val="E5EC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Chord 20">
            <a:extLst>
              <a:ext uri="{FF2B5EF4-FFF2-40B4-BE49-F238E27FC236}">
                <a16:creationId xmlns:a16="http://schemas.microsoft.com/office/drawing/2014/main" id="{792E7865-0EB0-1B86-685E-BEDC5C52B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907036">
            <a:off x="3975916" y="893198"/>
            <a:ext cx="4582724" cy="3922111"/>
          </a:xfrm>
          <a:custGeom>
            <a:avLst/>
            <a:gdLst>
              <a:gd name="connsiteX0" fmla="*/ 5077208 w 6978174"/>
              <a:gd name="connsiteY0" fmla="*/ 3590859 h 3799036"/>
              <a:gd name="connsiteX1" fmla="*/ 2501623 w 6978174"/>
              <a:gd name="connsiteY1" fmla="*/ 3721375 h 3799036"/>
              <a:gd name="connsiteX2" fmla="*/ 173424 w 6978174"/>
              <a:gd name="connsiteY2" fmla="*/ 1308103 h 3799036"/>
              <a:gd name="connsiteX3" fmla="*/ 3215156 w 6978174"/>
              <a:gd name="connsiteY3" fmla="*/ 5862 h 3799036"/>
              <a:gd name="connsiteX4" fmla="*/ 5077208 w 6978174"/>
              <a:gd name="connsiteY4" fmla="*/ 3590859 h 379903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434865 h 3643044"/>
              <a:gd name="connsiteX1" fmla="*/ 2502673 w 5078258"/>
              <a:gd name="connsiteY1" fmla="*/ 3565381 h 3643044"/>
              <a:gd name="connsiteX2" fmla="*/ 174474 w 5078258"/>
              <a:gd name="connsiteY2" fmla="*/ 1152109 h 3643044"/>
              <a:gd name="connsiteX3" fmla="*/ 3546854 w 5078258"/>
              <a:gd name="connsiteY3" fmla="*/ 0 h 3643044"/>
              <a:gd name="connsiteX4" fmla="*/ 5078258 w 5078258"/>
              <a:gd name="connsiteY4" fmla="*/ 3434865 h 3643044"/>
              <a:gd name="connsiteX0" fmla="*/ 5078258 w 5188310"/>
              <a:gd name="connsiteY0" fmla="*/ 3434865 h 3643044"/>
              <a:gd name="connsiteX1" fmla="*/ 2502673 w 5188310"/>
              <a:gd name="connsiteY1" fmla="*/ 3565381 h 3643044"/>
              <a:gd name="connsiteX2" fmla="*/ 174474 w 5188310"/>
              <a:gd name="connsiteY2" fmla="*/ 1152109 h 3643044"/>
              <a:gd name="connsiteX3" fmla="*/ 3546854 w 5188310"/>
              <a:gd name="connsiteY3" fmla="*/ 0 h 3643044"/>
              <a:gd name="connsiteX4" fmla="*/ 4426809 w 5188310"/>
              <a:gd name="connsiteY4" fmla="*/ 1283574 h 3643044"/>
              <a:gd name="connsiteX5" fmla="*/ 5078258 w 5188310"/>
              <a:gd name="connsiteY5" fmla="*/ 3434865 h 3643044"/>
              <a:gd name="connsiteX0" fmla="*/ 5078258 w 5169380"/>
              <a:gd name="connsiteY0" fmla="*/ 3434865 h 3643044"/>
              <a:gd name="connsiteX1" fmla="*/ 2502673 w 5169380"/>
              <a:gd name="connsiteY1" fmla="*/ 3565381 h 3643044"/>
              <a:gd name="connsiteX2" fmla="*/ 174474 w 5169380"/>
              <a:gd name="connsiteY2" fmla="*/ 1152109 h 3643044"/>
              <a:gd name="connsiteX3" fmla="*/ 3546854 w 5169380"/>
              <a:gd name="connsiteY3" fmla="*/ 0 h 3643044"/>
              <a:gd name="connsiteX4" fmla="*/ 4426809 w 5169380"/>
              <a:gd name="connsiteY4" fmla="*/ 1283574 h 3643044"/>
              <a:gd name="connsiteX5" fmla="*/ 5078258 w 5169380"/>
              <a:gd name="connsiteY5" fmla="*/ 3434865 h 3643044"/>
              <a:gd name="connsiteX0" fmla="*/ 5078258 w 5169380"/>
              <a:gd name="connsiteY0" fmla="*/ 3434865 h 3643044"/>
              <a:gd name="connsiteX1" fmla="*/ 2502673 w 5169380"/>
              <a:gd name="connsiteY1" fmla="*/ 3565381 h 3643044"/>
              <a:gd name="connsiteX2" fmla="*/ 174474 w 5169380"/>
              <a:gd name="connsiteY2" fmla="*/ 1152109 h 3643044"/>
              <a:gd name="connsiteX3" fmla="*/ 3546854 w 5169380"/>
              <a:gd name="connsiteY3" fmla="*/ 0 h 3643044"/>
              <a:gd name="connsiteX4" fmla="*/ 4426809 w 5169380"/>
              <a:gd name="connsiteY4" fmla="*/ 1283574 h 3643044"/>
              <a:gd name="connsiteX5" fmla="*/ 5078258 w 5169380"/>
              <a:gd name="connsiteY5" fmla="*/ 3434865 h 3643044"/>
              <a:gd name="connsiteX0" fmla="*/ 5145927 w 5237049"/>
              <a:gd name="connsiteY0" fmla="*/ 3434865 h 3624380"/>
              <a:gd name="connsiteX1" fmla="*/ 2570342 w 5237049"/>
              <a:gd name="connsiteY1" fmla="*/ 3565381 h 3624380"/>
              <a:gd name="connsiteX2" fmla="*/ 514494 w 5237049"/>
              <a:gd name="connsiteY2" fmla="*/ 2864282 h 3624380"/>
              <a:gd name="connsiteX3" fmla="*/ 242143 w 5237049"/>
              <a:gd name="connsiteY3" fmla="*/ 1152109 h 3624380"/>
              <a:gd name="connsiteX4" fmla="*/ 3614523 w 5237049"/>
              <a:gd name="connsiteY4" fmla="*/ 0 h 3624380"/>
              <a:gd name="connsiteX5" fmla="*/ 4494478 w 5237049"/>
              <a:gd name="connsiteY5" fmla="*/ 1283574 h 3624380"/>
              <a:gd name="connsiteX6" fmla="*/ 5145927 w 5237049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18220"/>
              <a:gd name="connsiteX1" fmla="*/ 2563320 w 5230027"/>
              <a:gd name="connsiteY1" fmla="*/ 3565381 h 3618220"/>
              <a:gd name="connsiteX2" fmla="*/ 507472 w 5230027"/>
              <a:gd name="connsiteY2" fmla="*/ 2864282 h 3618220"/>
              <a:gd name="connsiteX3" fmla="*/ 244755 w 5230027"/>
              <a:gd name="connsiteY3" fmla="*/ 1068028 h 3618220"/>
              <a:gd name="connsiteX4" fmla="*/ 3607501 w 5230027"/>
              <a:gd name="connsiteY4" fmla="*/ 0 h 3618220"/>
              <a:gd name="connsiteX5" fmla="*/ 4487456 w 5230027"/>
              <a:gd name="connsiteY5" fmla="*/ 1283574 h 3618220"/>
              <a:gd name="connsiteX6" fmla="*/ 5138905 w 5230027"/>
              <a:gd name="connsiteY6" fmla="*/ 3434865 h 3618220"/>
              <a:gd name="connsiteX0" fmla="*/ 5138905 w 5230027"/>
              <a:gd name="connsiteY0" fmla="*/ 3434865 h 3698487"/>
              <a:gd name="connsiteX1" fmla="*/ 2533461 w 5230027"/>
              <a:gd name="connsiteY1" fmla="*/ 3669841 h 3698487"/>
              <a:gd name="connsiteX2" fmla="*/ 507472 w 5230027"/>
              <a:gd name="connsiteY2" fmla="*/ 2864282 h 3698487"/>
              <a:gd name="connsiteX3" fmla="*/ 244755 w 5230027"/>
              <a:gd name="connsiteY3" fmla="*/ 1068028 h 3698487"/>
              <a:gd name="connsiteX4" fmla="*/ 3607501 w 5230027"/>
              <a:gd name="connsiteY4" fmla="*/ 0 h 3698487"/>
              <a:gd name="connsiteX5" fmla="*/ 4487456 w 5230027"/>
              <a:gd name="connsiteY5" fmla="*/ 1283574 h 3698487"/>
              <a:gd name="connsiteX6" fmla="*/ 5138905 w 5230027"/>
              <a:gd name="connsiteY6" fmla="*/ 3434865 h 3698487"/>
              <a:gd name="connsiteX0" fmla="*/ 5139136 w 5230258"/>
              <a:gd name="connsiteY0" fmla="*/ 3434865 h 3698487"/>
              <a:gd name="connsiteX1" fmla="*/ 2533692 w 5230258"/>
              <a:gd name="connsiteY1" fmla="*/ 3669841 h 3698487"/>
              <a:gd name="connsiteX2" fmla="*/ 507703 w 5230258"/>
              <a:gd name="connsiteY2" fmla="*/ 2864282 h 3698487"/>
              <a:gd name="connsiteX3" fmla="*/ 244667 w 5230258"/>
              <a:gd name="connsiteY3" fmla="*/ 1018767 h 3698487"/>
              <a:gd name="connsiteX4" fmla="*/ 3607732 w 5230258"/>
              <a:gd name="connsiteY4" fmla="*/ 0 h 3698487"/>
              <a:gd name="connsiteX5" fmla="*/ 4487687 w 5230258"/>
              <a:gd name="connsiteY5" fmla="*/ 1283574 h 3698487"/>
              <a:gd name="connsiteX6" fmla="*/ 5139136 w 5230258"/>
              <a:gd name="connsiteY6" fmla="*/ 3434865 h 3698487"/>
              <a:gd name="connsiteX0" fmla="*/ 4973051 w 5077331"/>
              <a:gd name="connsiteY0" fmla="*/ 3461731 h 3710911"/>
              <a:gd name="connsiteX1" fmla="*/ 2533692 w 5077331"/>
              <a:gd name="connsiteY1" fmla="*/ 3669841 h 3710911"/>
              <a:gd name="connsiteX2" fmla="*/ 507703 w 5077331"/>
              <a:gd name="connsiteY2" fmla="*/ 2864282 h 3710911"/>
              <a:gd name="connsiteX3" fmla="*/ 244667 w 5077331"/>
              <a:gd name="connsiteY3" fmla="*/ 1018767 h 3710911"/>
              <a:gd name="connsiteX4" fmla="*/ 3607732 w 5077331"/>
              <a:gd name="connsiteY4" fmla="*/ 0 h 3710911"/>
              <a:gd name="connsiteX5" fmla="*/ 4487687 w 5077331"/>
              <a:gd name="connsiteY5" fmla="*/ 1283574 h 3710911"/>
              <a:gd name="connsiteX6" fmla="*/ 4973051 w 5077331"/>
              <a:gd name="connsiteY6" fmla="*/ 3461731 h 3710911"/>
              <a:gd name="connsiteX0" fmla="*/ 4973051 w 5077331"/>
              <a:gd name="connsiteY0" fmla="*/ 3509901 h 3759081"/>
              <a:gd name="connsiteX1" fmla="*/ 2533692 w 5077331"/>
              <a:gd name="connsiteY1" fmla="*/ 3718011 h 3759081"/>
              <a:gd name="connsiteX2" fmla="*/ 507703 w 5077331"/>
              <a:gd name="connsiteY2" fmla="*/ 2912452 h 3759081"/>
              <a:gd name="connsiteX3" fmla="*/ 244667 w 5077331"/>
              <a:gd name="connsiteY3" fmla="*/ 1066937 h 3759081"/>
              <a:gd name="connsiteX4" fmla="*/ 3376693 w 5077331"/>
              <a:gd name="connsiteY4" fmla="*/ 0 h 3759081"/>
              <a:gd name="connsiteX5" fmla="*/ 4487687 w 5077331"/>
              <a:gd name="connsiteY5" fmla="*/ 1331744 h 3759081"/>
              <a:gd name="connsiteX6" fmla="*/ 4973051 w 5077331"/>
              <a:gd name="connsiteY6" fmla="*/ 3509901 h 3759081"/>
              <a:gd name="connsiteX0" fmla="*/ 4973051 w 5077331"/>
              <a:gd name="connsiteY0" fmla="*/ 3503960 h 3753140"/>
              <a:gd name="connsiteX1" fmla="*/ 2533692 w 5077331"/>
              <a:gd name="connsiteY1" fmla="*/ 3712070 h 3753140"/>
              <a:gd name="connsiteX2" fmla="*/ 507703 w 5077331"/>
              <a:gd name="connsiteY2" fmla="*/ 2906511 h 3753140"/>
              <a:gd name="connsiteX3" fmla="*/ 244667 w 5077331"/>
              <a:gd name="connsiteY3" fmla="*/ 1060996 h 3753140"/>
              <a:gd name="connsiteX4" fmla="*/ 3346195 w 5077331"/>
              <a:gd name="connsiteY4" fmla="*/ 0 h 3753140"/>
              <a:gd name="connsiteX5" fmla="*/ 4487687 w 5077331"/>
              <a:gd name="connsiteY5" fmla="*/ 1325803 h 3753140"/>
              <a:gd name="connsiteX6" fmla="*/ 4973051 w 5077331"/>
              <a:gd name="connsiteY6" fmla="*/ 3503960 h 3753140"/>
              <a:gd name="connsiteX0" fmla="*/ 4973051 w 5077331"/>
              <a:gd name="connsiteY0" fmla="*/ 3503960 h 3753140"/>
              <a:gd name="connsiteX1" fmla="*/ 2533692 w 5077331"/>
              <a:gd name="connsiteY1" fmla="*/ 3712070 h 3753140"/>
              <a:gd name="connsiteX2" fmla="*/ 507703 w 5077331"/>
              <a:gd name="connsiteY2" fmla="*/ 2906511 h 3753140"/>
              <a:gd name="connsiteX3" fmla="*/ 244667 w 5077331"/>
              <a:gd name="connsiteY3" fmla="*/ 1060996 h 3753140"/>
              <a:gd name="connsiteX4" fmla="*/ 3346195 w 5077331"/>
              <a:gd name="connsiteY4" fmla="*/ 0 h 3753140"/>
              <a:gd name="connsiteX5" fmla="*/ 4487687 w 5077331"/>
              <a:gd name="connsiteY5" fmla="*/ 1325803 h 3753140"/>
              <a:gd name="connsiteX6" fmla="*/ 4973051 w 5077331"/>
              <a:gd name="connsiteY6" fmla="*/ 3503960 h 3753140"/>
              <a:gd name="connsiteX0" fmla="*/ 4973051 w 5077331"/>
              <a:gd name="connsiteY0" fmla="*/ 3566191 h 3815371"/>
              <a:gd name="connsiteX1" fmla="*/ 2533692 w 5077331"/>
              <a:gd name="connsiteY1" fmla="*/ 3774301 h 3815371"/>
              <a:gd name="connsiteX2" fmla="*/ 507703 w 5077331"/>
              <a:gd name="connsiteY2" fmla="*/ 2968742 h 3815371"/>
              <a:gd name="connsiteX3" fmla="*/ 244667 w 5077331"/>
              <a:gd name="connsiteY3" fmla="*/ 1123227 h 3815371"/>
              <a:gd name="connsiteX4" fmla="*/ 3637592 w 5077331"/>
              <a:gd name="connsiteY4" fmla="*/ 0 h 3815371"/>
              <a:gd name="connsiteX5" fmla="*/ 4487687 w 5077331"/>
              <a:gd name="connsiteY5" fmla="*/ 1388034 h 3815371"/>
              <a:gd name="connsiteX6" fmla="*/ 4973051 w 5077331"/>
              <a:gd name="connsiteY6" fmla="*/ 3566191 h 3815371"/>
              <a:gd name="connsiteX0" fmla="*/ 4973051 w 5077331"/>
              <a:gd name="connsiteY0" fmla="*/ 3566191 h 3815371"/>
              <a:gd name="connsiteX1" fmla="*/ 2533692 w 5077331"/>
              <a:gd name="connsiteY1" fmla="*/ 3774301 h 3815371"/>
              <a:gd name="connsiteX2" fmla="*/ 507703 w 5077331"/>
              <a:gd name="connsiteY2" fmla="*/ 2968742 h 3815371"/>
              <a:gd name="connsiteX3" fmla="*/ 244667 w 5077331"/>
              <a:gd name="connsiteY3" fmla="*/ 1123227 h 3815371"/>
              <a:gd name="connsiteX4" fmla="*/ 3637592 w 5077331"/>
              <a:gd name="connsiteY4" fmla="*/ 0 h 3815371"/>
              <a:gd name="connsiteX5" fmla="*/ 4487687 w 5077331"/>
              <a:gd name="connsiteY5" fmla="*/ 1388034 h 3815371"/>
              <a:gd name="connsiteX6" fmla="*/ 4973051 w 5077331"/>
              <a:gd name="connsiteY6" fmla="*/ 3566191 h 3815371"/>
              <a:gd name="connsiteX0" fmla="*/ 4973051 w 5077331"/>
              <a:gd name="connsiteY0" fmla="*/ 3511808 h 3760988"/>
              <a:gd name="connsiteX1" fmla="*/ 2533692 w 5077331"/>
              <a:gd name="connsiteY1" fmla="*/ 3719918 h 3760988"/>
              <a:gd name="connsiteX2" fmla="*/ 507703 w 5077331"/>
              <a:gd name="connsiteY2" fmla="*/ 2914359 h 3760988"/>
              <a:gd name="connsiteX3" fmla="*/ 244667 w 5077331"/>
              <a:gd name="connsiteY3" fmla="*/ 1068844 h 3760988"/>
              <a:gd name="connsiteX4" fmla="*/ 3780452 w 5077331"/>
              <a:gd name="connsiteY4" fmla="*/ 0 h 3760988"/>
              <a:gd name="connsiteX5" fmla="*/ 4487687 w 5077331"/>
              <a:gd name="connsiteY5" fmla="*/ 1333651 h 3760988"/>
              <a:gd name="connsiteX6" fmla="*/ 4973051 w 5077331"/>
              <a:gd name="connsiteY6" fmla="*/ 3511808 h 3760988"/>
              <a:gd name="connsiteX0" fmla="*/ 4973051 w 5077331"/>
              <a:gd name="connsiteY0" fmla="*/ 3511808 h 3760988"/>
              <a:gd name="connsiteX1" fmla="*/ 2533692 w 5077331"/>
              <a:gd name="connsiteY1" fmla="*/ 3719918 h 3760988"/>
              <a:gd name="connsiteX2" fmla="*/ 507703 w 5077331"/>
              <a:gd name="connsiteY2" fmla="*/ 2914359 h 3760988"/>
              <a:gd name="connsiteX3" fmla="*/ 244667 w 5077331"/>
              <a:gd name="connsiteY3" fmla="*/ 1068845 h 3760988"/>
              <a:gd name="connsiteX4" fmla="*/ 3780452 w 5077331"/>
              <a:gd name="connsiteY4" fmla="*/ 0 h 3760988"/>
              <a:gd name="connsiteX5" fmla="*/ 4487687 w 5077331"/>
              <a:gd name="connsiteY5" fmla="*/ 1333651 h 3760988"/>
              <a:gd name="connsiteX6" fmla="*/ 4973051 w 5077331"/>
              <a:gd name="connsiteY6" fmla="*/ 3511808 h 3760988"/>
              <a:gd name="connsiteX0" fmla="*/ 4883052 w 4987332"/>
              <a:gd name="connsiteY0" fmla="*/ 3511808 h 3760988"/>
              <a:gd name="connsiteX1" fmla="*/ 2443693 w 4987332"/>
              <a:gd name="connsiteY1" fmla="*/ 3719918 h 3760988"/>
              <a:gd name="connsiteX2" fmla="*/ 417704 w 4987332"/>
              <a:gd name="connsiteY2" fmla="*/ 2914359 h 3760988"/>
              <a:gd name="connsiteX3" fmla="*/ 154668 w 4987332"/>
              <a:gd name="connsiteY3" fmla="*/ 1068845 h 3760988"/>
              <a:gd name="connsiteX4" fmla="*/ 3690453 w 4987332"/>
              <a:gd name="connsiteY4" fmla="*/ 0 h 3760988"/>
              <a:gd name="connsiteX5" fmla="*/ 4397688 w 4987332"/>
              <a:gd name="connsiteY5" fmla="*/ 1333651 h 3760988"/>
              <a:gd name="connsiteX6" fmla="*/ 4883052 w 4987332"/>
              <a:gd name="connsiteY6" fmla="*/ 3511808 h 3760988"/>
              <a:gd name="connsiteX0" fmla="*/ 4883052 w 4987332"/>
              <a:gd name="connsiteY0" fmla="*/ 3511808 h 3760988"/>
              <a:gd name="connsiteX1" fmla="*/ 2443693 w 4987332"/>
              <a:gd name="connsiteY1" fmla="*/ 3719918 h 3760988"/>
              <a:gd name="connsiteX2" fmla="*/ 417704 w 4987332"/>
              <a:gd name="connsiteY2" fmla="*/ 2914359 h 3760988"/>
              <a:gd name="connsiteX3" fmla="*/ 154668 w 4987332"/>
              <a:gd name="connsiteY3" fmla="*/ 1068845 h 3760988"/>
              <a:gd name="connsiteX4" fmla="*/ 3690453 w 4987332"/>
              <a:gd name="connsiteY4" fmla="*/ 0 h 3760988"/>
              <a:gd name="connsiteX5" fmla="*/ 4397689 w 4987332"/>
              <a:gd name="connsiteY5" fmla="*/ 1333651 h 3760988"/>
              <a:gd name="connsiteX6" fmla="*/ 4883052 w 4987332"/>
              <a:gd name="connsiteY6" fmla="*/ 3511808 h 3760988"/>
              <a:gd name="connsiteX0" fmla="*/ 4883052 w 4987333"/>
              <a:gd name="connsiteY0" fmla="*/ 3511808 h 3760988"/>
              <a:gd name="connsiteX1" fmla="*/ 2443693 w 4987333"/>
              <a:gd name="connsiteY1" fmla="*/ 3719918 h 3760988"/>
              <a:gd name="connsiteX2" fmla="*/ 417704 w 4987333"/>
              <a:gd name="connsiteY2" fmla="*/ 2914359 h 3760988"/>
              <a:gd name="connsiteX3" fmla="*/ 154668 w 4987333"/>
              <a:gd name="connsiteY3" fmla="*/ 1068845 h 3760988"/>
              <a:gd name="connsiteX4" fmla="*/ 3690453 w 4987333"/>
              <a:gd name="connsiteY4" fmla="*/ 0 h 3760988"/>
              <a:gd name="connsiteX5" fmla="*/ 4397690 w 4987333"/>
              <a:gd name="connsiteY5" fmla="*/ 1333651 h 3760988"/>
              <a:gd name="connsiteX6" fmla="*/ 4883052 w 4987333"/>
              <a:gd name="connsiteY6" fmla="*/ 3511808 h 3760988"/>
              <a:gd name="connsiteX0" fmla="*/ 4883052 w 4987333"/>
              <a:gd name="connsiteY0" fmla="*/ 3511808 h 3760988"/>
              <a:gd name="connsiteX1" fmla="*/ 2443693 w 4987333"/>
              <a:gd name="connsiteY1" fmla="*/ 3719918 h 3760988"/>
              <a:gd name="connsiteX2" fmla="*/ 417704 w 4987333"/>
              <a:gd name="connsiteY2" fmla="*/ 2914359 h 3760988"/>
              <a:gd name="connsiteX3" fmla="*/ 154668 w 4987333"/>
              <a:gd name="connsiteY3" fmla="*/ 1068845 h 3760988"/>
              <a:gd name="connsiteX4" fmla="*/ 3690453 w 4987333"/>
              <a:gd name="connsiteY4" fmla="*/ 0 h 3760988"/>
              <a:gd name="connsiteX5" fmla="*/ 4397690 w 4987333"/>
              <a:gd name="connsiteY5" fmla="*/ 1333651 h 3760988"/>
              <a:gd name="connsiteX6" fmla="*/ 4883052 w 4987333"/>
              <a:gd name="connsiteY6" fmla="*/ 3511808 h 3760988"/>
              <a:gd name="connsiteX0" fmla="*/ 4883052 w 4975081"/>
              <a:gd name="connsiteY0" fmla="*/ 3511808 h 3760988"/>
              <a:gd name="connsiteX1" fmla="*/ 2443693 w 4975081"/>
              <a:gd name="connsiteY1" fmla="*/ 3719918 h 3760988"/>
              <a:gd name="connsiteX2" fmla="*/ 417704 w 4975081"/>
              <a:gd name="connsiteY2" fmla="*/ 2914359 h 3760988"/>
              <a:gd name="connsiteX3" fmla="*/ 154668 w 4975081"/>
              <a:gd name="connsiteY3" fmla="*/ 1068845 h 3760988"/>
              <a:gd name="connsiteX4" fmla="*/ 3690453 w 4975081"/>
              <a:gd name="connsiteY4" fmla="*/ 0 h 3760988"/>
              <a:gd name="connsiteX5" fmla="*/ 4244558 w 4975081"/>
              <a:gd name="connsiteY5" fmla="*/ 1264828 h 3760988"/>
              <a:gd name="connsiteX6" fmla="*/ 4883052 w 4975081"/>
              <a:gd name="connsiteY6" fmla="*/ 3511808 h 3760988"/>
              <a:gd name="connsiteX0" fmla="*/ 4883052 w 4977288"/>
              <a:gd name="connsiteY0" fmla="*/ 3511808 h 3760988"/>
              <a:gd name="connsiteX1" fmla="*/ 2443693 w 4977288"/>
              <a:gd name="connsiteY1" fmla="*/ 3719918 h 3760988"/>
              <a:gd name="connsiteX2" fmla="*/ 417704 w 4977288"/>
              <a:gd name="connsiteY2" fmla="*/ 2914359 h 3760988"/>
              <a:gd name="connsiteX3" fmla="*/ 154668 w 4977288"/>
              <a:gd name="connsiteY3" fmla="*/ 1068845 h 3760988"/>
              <a:gd name="connsiteX4" fmla="*/ 3690453 w 4977288"/>
              <a:gd name="connsiteY4" fmla="*/ 0 h 3760988"/>
              <a:gd name="connsiteX5" fmla="*/ 4275057 w 4977288"/>
              <a:gd name="connsiteY5" fmla="*/ 1258888 h 3760988"/>
              <a:gd name="connsiteX6" fmla="*/ 4883052 w 4977288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4963666"/>
              <a:gd name="connsiteY0" fmla="*/ 3511808 h 3760988"/>
              <a:gd name="connsiteX1" fmla="*/ 2443693 w 4963666"/>
              <a:gd name="connsiteY1" fmla="*/ 3719918 h 3760988"/>
              <a:gd name="connsiteX2" fmla="*/ 417704 w 4963666"/>
              <a:gd name="connsiteY2" fmla="*/ 2914359 h 3760988"/>
              <a:gd name="connsiteX3" fmla="*/ 154668 w 4963666"/>
              <a:gd name="connsiteY3" fmla="*/ 1068845 h 3760988"/>
              <a:gd name="connsiteX4" fmla="*/ 3690453 w 4963666"/>
              <a:gd name="connsiteY4" fmla="*/ 0 h 3760988"/>
              <a:gd name="connsiteX5" fmla="*/ 4275057 w 4963666"/>
              <a:gd name="connsiteY5" fmla="*/ 1258888 h 3760988"/>
              <a:gd name="connsiteX6" fmla="*/ 4883052 w 4963666"/>
              <a:gd name="connsiteY6" fmla="*/ 3511808 h 3760988"/>
              <a:gd name="connsiteX0" fmla="*/ 4883051 w 4963665"/>
              <a:gd name="connsiteY0" fmla="*/ 3511808 h 3760988"/>
              <a:gd name="connsiteX1" fmla="*/ 2443692 w 4963665"/>
              <a:gd name="connsiteY1" fmla="*/ 3719918 h 3760988"/>
              <a:gd name="connsiteX2" fmla="*/ 417703 w 4963665"/>
              <a:gd name="connsiteY2" fmla="*/ 2914359 h 3760988"/>
              <a:gd name="connsiteX3" fmla="*/ 154668 w 4963665"/>
              <a:gd name="connsiteY3" fmla="*/ 1068845 h 3760988"/>
              <a:gd name="connsiteX4" fmla="*/ 3690452 w 4963665"/>
              <a:gd name="connsiteY4" fmla="*/ 0 h 3760988"/>
              <a:gd name="connsiteX5" fmla="*/ 4275056 w 4963665"/>
              <a:gd name="connsiteY5" fmla="*/ 1258888 h 3760988"/>
              <a:gd name="connsiteX6" fmla="*/ 4883051 w 4963665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978880 w 5059494"/>
              <a:gd name="connsiteY0" fmla="*/ 3511808 h 3760988"/>
              <a:gd name="connsiteX1" fmla="*/ 2539521 w 5059494"/>
              <a:gd name="connsiteY1" fmla="*/ 3719918 h 3760988"/>
              <a:gd name="connsiteX2" fmla="*/ 513532 w 5059494"/>
              <a:gd name="connsiteY2" fmla="*/ 2914359 h 3760988"/>
              <a:gd name="connsiteX3" fmla="*/ 250498 w 5059494"/>
              <a:gd name="connsiteY3" fmla="*/ 1068845 h 3760988"/>
              <a:gd name="connsiteX4" fmla="*/ 3786281 w 5059494"/>
              <a:gd name="connsiteY4" fmla="*/ 0 h 3760988"/>
              <a:gd name="connsiteX5" fmla="*/ 4370885 w 5059494"/>
              <a:gd name="connsiteY5" fmla="*/ 1258888 h 3760988"/>
              <a:gd name="connsiteX6" fmla="*/ 4978880 w 5059494"/>
              <a:gd name="connsiteY6" fmla="*/ 3511808 h 3760988"/>
              <a:gd name="connsiteX0" fmla="*/ 4993313 w 5073927"/>
              <a:gd name="connsiteY0" fmla="*/ 3511808 h 3755519"/>
              <a:gd name="connsiteX1" fmla="*/ 2553954 w 5073927"/>
              <a:gd name="connsiteY1" fmla="*/ 3719918 h 3755519"/>
              <a:gd name="connsiteX2" fmla="*/ 477559 w 5073927"/>
              <a:gd name="connsiteY2" fmla="*/ 2989939 h 3755519"/>
              <a:gd name="connsiteX3" fmla="*/ 264931 w 5073927"/>
              <a:gd name="connsiteY3" fmla="*/ 1068845 h 3755519"/>
              <a:gd name="connsiteX4" fmla="*/ 3800714 w 5073927"/>
              <a:gd name="connsiteY4" fmla="*/ 0 h 3755519"/>
              <a:gd name="connsiteX5" fmla="*/ 4385318 w 5073927"/>
              <a:gd name="connsiteY5" fmla="*/ 1258888 h 3755519"/>
              <a:gd name="connsiteX6" fmla="*/ 4993313 w 5073927"/>
              <a:gd name="connsiteY6" fmla="*/ 3511808 h 3755519"/>
              <a:gd name="connsiteX0" fmla="*/ 4993313 w 5073927"/>
              <a:gd name="connsiteY0" fmla="*/ 3511808 h 3755519"/>
              <a:gd name="connsiteX1" fmla="*/ 2553954 w 5073927"/>
              <a:gd name="connsiteY1" fmla="*/ 3719918 h 3755519"/>
              <a:gd name="connsiteX2" fmla="*/ 477559 w 5073927"/>
              <a:gd name="connsiteY2" fmla="*/ 2989939 h 3755519"/>
              <a:gd name="connsiteX3" fmla="*/ 264931 w 5073927"/>
              <a:gd name="connsiteY3" fmla="*/ 1068845 h 3755519"/>
              <a:gd name="connsiteX4" fmla="*/ 3800714 w 5073927"/>
              <a:gd name="connsiteY4" fmla="*/ 0 h 3755519"/>
              <a:gd name="connsiteX5" fmla="*/ 4385318 w 5073927"/>
              <a:gd name="connsiteY5" fmla="*/ 1258888 h 3755519"/>
              <a:gd name="connsiteX6" fmla="*/ 4993313 w 5073927"/>
              <a:gd name="connsiteY6" fmla="*/ 3511808 h 375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3927" h="3755519">
                <a:moveTo>
                  <a:pt x="4993313" y="3511808"/>
                </a:moveTo>
                <a:cubicBezTo>
                  <a:pt x="4197212" y="3733364"/>
                  <a:pt x="3306580" y="3806896"/>
                  <a:pt x="2553954" y="3719918"/>
                </a:cubicBezTo>
                <a:cubicBezTo>
                  <a:pt x="1801328" y="3632940"/>
                  <a:pt x="865592" y="3392151"/>
                  <a:pt x="477559" y="2989939"/>
                </a:cubicBezTo>
                <a:cubicBezTo>
                  <a:pt x="89526" y="2587727"/>
                  <a:pt x="-257680" y="1890420"/>
                  <a:pt x="264931" y="1068845"/>
                </a:cubicBezTo>
                <a:cubicBezTo>
                  <a:pt x="1153211" y="126734"/>
                  <a:pt x="2489613" y="229557"/>
                  <a:pt x="3800714" y="0"/>
                </a:cubicBezTo>
                <a:cubicBezTo>
                  <a:pt x="4090791" y="344576"/>
                  <a:pt x="4456133" y="1258627"/>
                  <a:pt x="4385318" y="1258888"/>
                </a:cubicBezTo>
                <a:cubicBezTo>
                  <a:pt x="4395729" y="1226890"/>
                  <a:pt x="5352475" y="3408228"/>
                  <a:pt x="4993313" y="3511808"/>
                </a:cubicBezTo>
                <a:close/>
              </a:path>
            </a:pathLst>
          </a:custGeom>
          <a:solidFill>
            <a:srgbClr val="9BBB59">
              <a:alpha val="1372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1" name="Chart Placeholder 6" descr="Undergraduate Financial Aid&#10;&#10;Pie graph indicating total undergraduate financial aid provided by the university vs Federal/State/Other Aid&#10;Current year $283M institutional vs $298M Fed/State/Other" title="Undergraduate Financial Aid">
            <a:extLst>
              <a:ext uri="{FF2B5EF4-FFF2-40B4-BE49-F238E27FC236}">
                <a16:creationId xmlns:a16="http://schemas.microsoft.com/office/drawing/2014/main" id="{71C5DC2C-94F5-4B9D-D3D7-48979410C5A1}"/>
              </a:ext>
            </a:extLst>
          </p:cNvPr>
          <p:cNvGraphicFramePr>
            <a:graphicFrameLocks/>
          </p:cNvGraphicFramePr>
          <p:nvPr/>
        </p:nvGraphicFramePr>
        <p:xfrm>
          <a:off x="554655" y="1532985"/>
          <a:ext cx="7285149" cy="43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Placeholder 6">
            <a:extLst>
              <a:ext uri="{FF2B5EF4-FFF2-40B4-BE49-F238E27FC236}">
                <a16:creationId xmlns:a16="http://schemas.microsoft.com/office/drawing/2014/main" id="{55D74516-4A48-BBD1-EFF5-4EDDC8794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/>
        </p:nvGraphicFramePr>
        <p:xfrm>
          <a:off x="1035818" y="1311910"/>
          <a:ext cx="7285149" cy="43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Chord 14">
            <a:extLst>
              <a:ext uri="{FF2B5EF4-FFF2-40B4-BE49-F238E27FC236}">
                <a16:creationId xmlns:a16="http://schemas.microsoft.com/office/drawing/2014/main" id="{D673031C-E200-C985-D202-62F91A20A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737" y="1953264"/>
            <a:ext cx="5315436" cy="3725399"/>
          </a:xfrm>
          <a:custGeom>
            <a:avLst/>
            <a:gdLst>
              <a:gd name="connsiteX0" fmla="*/ 5561186 w 6121830"/>
              <a:gd name="connsiteY0" fmla="*/ 3063175 h 3885139"/>
              <a:gd name="connsiteX1" fmla="*/ 2430953 w 6121830"/>
              <a:gd name="connsiteY1" fmla="*/ 3843554 h 3885139"/>
              <a:gd name="connsiteX2" fmla="*/ 171950 w 6121830"/>
              <a:gd name="connsiteY2" fmla="*/ 1300650 h 3885139"/>
              <a:gd name="connsiteX3" fmla="*/ 3289177 w 6121830"/>
              <a:gd name="connsiteY3" fmla="*/ 5409 h 3885139"/>
              <a:gd name="connsiteX4" fmla="*/ 5561186 w 6121830"/>
              <a:gd name="connsiteY4" fmla="*/ 3063175 h 3885139"/>
              <a:gd name="connsiteX0" fmla="*/ 5180859 w 5180859"/>
              <a:gd name="connsiteY0" fmla="*/ 3223854 h 3971916"/>
              <a:gd name="connsiteX1" fmla="*/ 2371902 w 5180859"/>
              <a:gd name="connsiteY1" fmla="*/ 3843595 h 3971916"/>
              <a:gd name="connsiteX2" fmla="*/ 112899 w 5180859"/>
              <a:gd name="connsiteY2" fmla="*/ 1300691 h 3971916"/>
              <a:gd name="connsiteX3" fmla="*/ 3230126 w 5180859"/>
              <a:gd name="connsiteY3" fmla="*/ 5450 h 3971916"/>
              <a:gd name="connsiteX4" fmla="*/ 5180859 w 5180859"/>
              <a:gd name="connsiteY4" fmla="*/ 3223854 h 3971916"/>
              <a:gd name="connsiteX0" fmla="*/ 5242353 w 5242353"/>
              <a:gd name="connsiteY0" fmla="*/ 3223854 h 3941948"/>
              <a:gd name="connsiteX1" fmla="*/ 1531353 w 5242353"/>
              <a:gd name="connsiteY1" fmla="*/ 3806525 h 3941948"/>
              <a:gd name="connsiteX2" fmla="*/ 174393 w 5242353"/>
              <a:gd name="connsiteY2" fmla="*/ 1300691 h 3941948"/>
              <a:gd name="connsiteX3" fmla="*/ 3291620 w 5242353"/>
              <a:gd name="connsiteY3" fmla="*/ 5450 h 3941948"/>
              <a:gd name="connsiteX4" fmla="*/ 5242353 w 5242353"/>
              <a:gd name="connsiteY4" fmla="*/ 3223854 h 3941948"/>
              <a:gd name="connsiteX0" fmla="*/ 5141942 w 5141942"/>
              <a:gd name="connsiteY0" fmla="*/ 3236211 h 3945363"/>
              <a:gd name="connsiteX1" fmla="*/ 1529796 w 5141942"/>
              <a:gd name="connsiteY1" fmla="*/ 3806525 h 3945363"/>
              <a:gd name="connsiteX2" fmla="*/ 172836 w 5141942"/>
              <a:gd name="connsiteY2" fmla="*/ 1300691 h 3945363"/>
              <a:gd name="connsiteX3" fmla="*/ 3290063 w 5141942"/>
              <a:gd name="connsiteY3" fmla="*/ 5450 h 3945363"/>
              <a:gd name="connsiteX4" fmla="*/ 5141942 w 5141942"/>
              <a:gd name="connsiteY4" fmla="*/ 3236211 h 3945363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381587"/>
              <a:gd name="connsiteY0" fmla="*/ 3211729 h 3920881"/>
              <a:gd name="connsiteX1" fmla="*/ 1529796 w 5381587"/>
              <a:gd name="connsiteY1" fmla="*/ 3782043 h 3920881"/>
              <a:gd name="connsiteX2" fmla="*/ 172836 w 5381587"/>
              <a:gd name="connsiteY2" fmla="*/ 1276209 h 3920881"/>
              <a:gd name="connsiteX3" fmla="*/ 3228279 w 5381587"/>
              <a:gd name="connsiteY3" fmla="*/ 5682 h 3920881"/>
              <a:gd name="connsiteX4" fmla="*/ 5141942 w 5381587"/>
              <a:gd name="connsiteY4" fmla="*/ 3211729 h 3920881"/>
              <a:gd name="connsiteX0" fmla="*/ 5141942 w 5381587"/>
              <a:gd name="connsiteY0" fmla="*/ 3211729 h 3920881"/>
              <a:gd name="connsiteX1" fmla="*/ 1529796 w 5381587"/>
              <a:gd name="connsiteY1" fmla="*/ 3782043 h 3920881"/>
              <a:gd name="connsiteX2" fmla="*/ 172836 w 5381587"/>
              <a:gd name="connsiteY2" fmla="*/ 1276209 h 3920881"/>
              <a:gd name="connsiteX3" fmla="*/ 3228279 w 5381587"/>
              <a:gd name="connsiteY3" fmla="*/ 5682 h 3920881"/>
              <a:gd name="connsiteX4" fmla="*/ 5141942 w 5381587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205701 w 5205701"/>
              <a:gd name="connsiteY0" fmla="*/ 3211729 h 3854217"/>
              <a:gd name="connsiteX1" fmla="*/ 1123999 w 5205701"/>
              <a:gd name="connsiteY1" fmla="*/ 3695546 h 3854217"/>
              <a:gd name="connsiteX2" fmla="*/ 236595 w 5205701"/>
              <a:gd name="connsiteY2" fmla="*/ 1276209 h 3854217"/>
              <a:gd name="connsiteX3" fmla="*/ 3292038 w 5205701"/>
              <a:gd name="connsiteY3" fmla="*/ 5682 h 3854217"/>
              <a:gd name="connsiteX4" fmla="*/ 5205701 w 5205701"/>
              <a:gd name="connsiteY4" fmla="*/ 3211729 h 3854217"/>
              <a:gd name="connsiteX0" fmla="*/ 5140124 w 5140124"/>
              <a:gd name="connsiteY0" fmla="*/ 3211729 h 3854217"/>
              <a:gd name="connsiteX1" fmla="*/ 1058422 w 5140124"/>
              <a:gd name="connsiteY1" fmla="*/ 3695546 h 3854217"/>
              <a:gd name="connsiteX2" fmla="*/ 171018 w 5140124"/>
              <a:gd name="connsiteY2" fmla="*/ 1276209 h 3854217"/>
              <a:gd name="connsiteX3" fmla="*/ 3226461 w 5140124"/>
              <a:gd name="connsiteY3" fmla="*/ 5682 h 3854217"/>
              <a:gd name="connsiteX4" fmla="*/ 5140124 w 5140124"/>
              <a:gd name="connsiteY4" fmla="*/ 3211729 h 3854217"/>
              <a:gd name="connsiteX0" fmla="*/ 5182871 w 5182871"/>
              <a:gd name="connsiteY0" fmla="*/ 3213049 h 3863774"/>
              <a:gd name="connsiteX1" fmla="*/ 1101169 w 5182871"/>
              <a:gd name="connsiteY1" fmla="*/ 3696866 h 3863774"/>
              <a:gd name="connsiteX2" fmla="*/ 164338 w 5182871"/>
              <a:gd name="connsiteY2" fmla="*/ 1166318 h 3863774"/>
              <a:gd name="connsiteX3" fmla="*/ 3269208 w 5182871"/>
              <a:gd name="connsiteY3" fmla="*/ 7002 h 3863774"/>
              <a:gd name="connsiteX4" fmla="*/ 5182871 w 5182871"/>
              <a:gd name="connsiteY4" fmla="*/ 3213049 h 3863774"/>
              <a:gd name="connsiteX0" fmla="*/ 5168524 w 5168524"/>
              <a:gd name="connsiteY0" fmla="*/ 3213049 h 3891231"/>
              <a:gd name="connsiteX1" fmla="*/ 1086822 w 5168524"/>
              <a:gd name="connsiteY1" fmla="*/ 3696866 h 3891231"/>
              <a:gd name="connsiteX2" fmla="*/ 149991 w 5168524"/>
              <a:gd name="connsiteY2" fmla="*/ 1166318 h 3891231"/>
              <a:gd name="connsiteX3" fmla="*/ 3254861 w 5168524"/>
              <a:gd name="connsiteY3" fmla="*/ 7002 h 3891231"/>
              <a:gd name="connsiteX4" fmla="*/ 5168524 w 5168524"/>
              <a:gd name="connsiteY4" fmla="*/ 3213049 h 3891231"/>
              <a:gd name="connsiteX0" fmla="*/ 5114315 w 5114315"/>
              <a:gd name="connsiteY0" fmla="*/ 3214036 h 3892218"/>
              <a:gd name="connsiteX1" fmla="*/ 1032613 w 5114315"/>
              <a:gd name="connsiteY1" fmla="*/ 3697853 h 3892218"/>
              <a:gd name="connsiteX2" fmla="*/ 95782 w 5114315"/>
              <a:gd name="connsiteY2" fmla="*/ 1167305 h 3892218"/>
              <a:gd name="connsiteX3" fmla="*/ 3200652 w 5114315"/>
              <a:gd name="connsiteY3" fmla="*/ 7989 h 3892218"/>
              <a:gd name="connsiteX4" fmla="*/ 5114315 w 5114315"/>
              <a:gd name="connsiteY4" fmla="*/ 3214036 h 3892218"/>
              <a:gd name="connsiteX0" fmla="*/ 5095400 w 5095400"/>
              <a:gd name="connsiteY0" fmla="*/ 3211522 h 3889704"/>
              <a:gd name="connsiteX1" fmla="*/ 1013698 w 5095400"/>
              <a:gd name="connsiteY1" fmla="*/ 3695339 h 3889704"/>
              <a:gd name="connsiteX2" fmla="*/ 76867 w 5095400"/>
              <a:gd name="connsiteY2" fmla="*/ 1164791 h 3889704"/>
              <a:gd name="connsiteX3" fmla="*/ 3181737 w 5095400"/>
              <a:gd name="connsiteY3" fmla="*/ 5475 h 3889704"/>
              <a:gd name="connsiteX4" fmla="*/ 5095400 w 5095400"/>
              <a:gd name="connsiteY4" fmla="*/ 3211522 h 3889704"/>
              <a:gd name="connsiteX0" fmla="*/ 5119124 w 5119124"/>
              <a:gd name="connsiteY0" fmla="*/ 3211310 h 3889492"/>
              <a:gd name="connsiteX1" fmla="*/ 1037422 w 5119124"/>
              <a:gd name="connsiteY1" fmla="*/ 3695127 h 3889492"/>
              <a:gd name="connsiteX2" fmla="*/ 100591 w 5119124"/>
              <a:gd name="connsiteY2" fmla="*/ 1164579 h 3889492"/>
              <a:gd name="connsiteX3" fmla="*/ 3205461 w 5119124"/>
              <a:gd name="connsiteY3" fmla="*/ 5263 h 3889492"/>
              <a:gd name="connsiteX4" fmla="*/ 5119124 w 5119124"/>
              <a:gd name="connsiteY4" fmla="*/ 3211310 h 3889492"/>
              <a:gd name="connsiteX0" fmla="*/ 5129823 w 5129823"/>
              <a:gd name="connsiteY0" fmla="*/ 3210898 h 3889080"/>
              <a:gd name="connsiteX1" fmla="*/ 1048121 w 5129823"/>
              <a:gd name="connsiteY1" fmla="*/ 3694715 h 3889080"/>
              <a:gd name="connsiteX2" fmla="*/ 111290 w 5129823"/>
              <a:gd name="connsiteY2" fmla="*/ 1164167 h 3889080"/>
              <a:gd name="connsiteX3" fmla="*/ 3216160 w 5129823"/>
              <a:gd name="connsiteY3" fmla="*/ 4851 h 3889080"/>
              <a:gd name="connsiteX4" fmla="*/ 5129823 w 5129823"/>
              <a:gd name="connsiteY4" fmla="*/ 3210898 h 3889080"/>
              <a:gd name="connsiteX0" fmla="*/ 5142732 w 5142732"/>
              <a:gd name="connsiteY0" fmla="*/ 3210898 h 3823184"/>
              <a:gd name="connsiteX1" fmla="*/ 1061030 w 5142732"/>
              <a:gd name="connsiteY1" fmla="*/ 3694715 h 3823184"/>
              <a:gd name="connsiteX2" fmla="*/ 124199 w 5142732"/>
              <a:gd name="connsiteY2" fmla="*/ 1164167 h 3823184"/>
              <a:gd name="connsiteX3" fmla="*/ 3229069 w 5142732"/>
              <a:gd name="connsiteY3" fmla="*/ 4851 h 3823184"/>
              <a:gd name="connsiteX4" fmla="*/ 5142732 w 5142732"/>
              <a:gd name="connsiteY4" fmla="*/ 3210898 h 3823184"/>
              <a:gd name="connsiteX0" fmla="*/ 5107553 w 5107553"/>
              <a:gd name="connsiteY0" fmla="*/ 3211480 h 3823766"/>
              <a:gd name="connsiteX1" fmla="*/ 1025851 w 5107553"/>
              <a:gd name="connsiteY1" fmla="*/ 3695297 h 3823766"/>
              <a:gd name="connsiteX2" fmla="*/ 89020 w 5107553"/>
              <a:gd name="connsiteY2" fmla="*/ 1164749 h 3823766"/>
              <a:gd name="connsiteX3" fmla="*/ 3193890 w 5107553"/>
              <a:gd name="connsiteY3" fmla="*/ 5433 h 3823766"/>
              <a:gd name="connsiteX4" fmla="*/ 5107553 w 5107553"/>
              <a:gd name="connsiteY4" fmla="*/ 3211480 h 3823766"/>
              <a:gd name="connsiteX0" fmla="*/ 5161199 w 5161199"/>
              <a:gd name="connsiteY0" fmla="*/ 3211480 h 3917119"/>
              <a:gd name="connsiteX1" fmla="*/ 1079497 w 5161199"/>
              <a:gd name="connsiteY1" fmla="*/ 3695297 h 3917119"/>
              <a:gd name="connsiteX2" fmla="*/ 142666 w 5161199"/>
              <a:gd name="connsiteY2" fmla="*/ 1164749 h 3917119"/>
              <a:gd name="connsiteX3" fmla="*/ 3247536 w 5161199"/>
              <a:gd name="connsiteY3" fmla="*/ 5433 h 3917119"/>
              <a:gd name="connsiteX4" fmla="*/ 5161199 w 5161199"/>
              <a:gd name="connsiteY4" fmla="*/ 3211480 h 3917119"/>
              <a:gd name="connsiteX0" fmla="*/ 5243421 w 5243421"/>
              <a:gd name="connsiteY0" fmla="*/ 3212080 h 3917719"/>
              <a:gd name="connsiteX1" fmla="*/ 1161719 w 5243421"/>
              <a:gd name="connsiteY1" fmla="*/ 3695897 h 3917719"/>
              <a:gd name="connsiteX2" fmla="*/ 224888 w 5243421"/>
              <a:gd name="connsiteY2" fmla="*/ 1165349 h 3917719"/>
              <a:gd name="connsiteX3" fmla="*/ 3329758 w 5243421"/>
              <a:gd name="connsiteY3" fmla="*/ 6033 h 3917719"/>
              <a:gd name="connsiteX4" fmla="*/ 5243421 w 5243421"/>
              <a:gd name="connsiteY4" fmla="*/ 3212080 h 391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3421" h="3917719">
                <a:moveTo>
                  <a:pt x="5243421" y="3212080"/>
                </a:moveTo>
                <a:cubicBezTo>
                  <a:pt x="4538811" y="3845270"/>
                  <a:pt x="2344132" y="4160587"/>
                  <a:pt x="1161719" y="3695897"/>
                </a:cubicBezTo>
                <a:cubicBezTo>
                  <a:pt x="-20694" y="3231207"/>
                  <a:pt x="-235307" y="1916251"/>
                  <a:pt x="224888" y="1165349"/>
                </a:cubicBezTo>
                <a:cubicBezTo>
                  <a:pt x="685083" y="414447"/>
                  <a:pt x="1948611" y="-59515"/>
                  <a:pt x="3329758" y="6033"/>
                </a:cubicBezTo>
                <a:cubicBezTo>
                  <a:pt x="3938813" y="1247710"/>
                  <a:pt x="4235541" y="1794916"/>
                  <a:pt x="5243421" y="3212080"/>
                </a:cubicBezTo>
                <a:close/>
              </a:path>
            </a:pathLst>
          </a:custGeom>
          <a:solidFill>
            <a:srgbClr val="4F81BD">
              <a:alpha val="1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E67F43-E885-9DE1-DE9C-94A5A90653DD}"/>
              </a:ext>
            </a:extLst>
          </p:cNvPr>
          <p:cNvSpPr txBox="1"/>
          <p:nvPr/>
        </p:nvSpPr>
        <p:spPr>
          <a:xfrm>
            <a:off x="377679" y="3213247"/>
            <a:ext cx="2490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3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$283M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3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Institutional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BFE875-F436-8C03-EDA2-1631DBD6BCC2}"/>
              </a:ext>
            </a:extLst>
          </p:cNvPr>
          <p:cNvSpPr txBox="1"/>
          <p:nvPr/>
        </p:nvSpPr>
        <p:spPr>
          <a:xfrm>
            <a:off x="6582436" y="1700843"/>
            <a:ext cx="2487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$298M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Federal, State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Other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57522C-B03F-2F2A-7F7C-27916E6EA8F1}"/>
              </a:ext>
            </a:extLst>
          </p:cNvPr>
          <p:cNvSpPr txBox="1"/>
          <p:nvPr/>
        </p:nvSpPr>
        <p:spPr>
          <a:xfrm>
            <a:off x="9650157" y="516463"/>
            <a:ext cx="23174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US" sz="2400" b="1" dirty="0">
                <a:solidFill>
                  <a:srgbClr val="003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62%</a:t>
            </a:r>
          </a:p>
          <a:p>
            <a:pPr algn="ctr">
              <a:lnSpc>
                <a:spcPts val="2400"/>
              </a:lnSpc>
              <a:defRPr/>
            </a:pPr>
            <a:r>
              <a:rPr lang="en-US" sz="1600" b="1" dirty="0">
                <a:solidFill>
                  <a:srgbClr val="003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IN U OF I SYSTEM AID OVER </a:t>
            </a:r>
          </a:p>
          <a:p>
            <a:pPr algn="ctr">
              <a:lnSpc>
                <a:spcPts val="2400"/>
              </a:lnSpc>
              <a:defRPr/>
            </a:pPr>
            <a:r>
              <a:rPr lang="en-US" sz="1600" b="1" dirty="0">
                <a:solidFill>
                  <a:srgbClr val="003366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YEARS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panose="020B0604020202020204"/>
            </a:endParaRPr>
          </a:p>
        </p:txBody>
      </p:sp>
      <p:graphicFrame>
        <p:nvGraphicFramePr>
          <p:cNvPr id="27" name="Chart 26" descr="Form of funding % for FY 2013 - FY 2023">
            <a:extLst>
              <a:ext uri="{FF2B5EF4-FFF2-40B4-BE49-F238E27FC236}">
                <a16:creationId xmlns:a16="http://schemas.microsoft.com/office/drawing/2014/main" id="{210D6AC2-636A-6015-EB1C-380B8265D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176025"/>
              </p:ext>
            </p:extLst>
          </p:nvPr>
        </p:nvGraphicFramePr>
        <p:xfrm>
          <a:off x="9651162" y="2088414"/>
          <a:ext cx="2220069" cy="416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A1146F-D541-FD60-C3C3-93A8E8718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867680" y="2512194"/>
            <a:ext cx="241280" cy="11550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8B2A0C-96D8-C766-FCE2-D2647D05E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108960" y="4591251"/>
            <a:ext cx="154004" cy="13475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C7CF18-CA62-0425-2B89-3ACF446E1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859731" y="1791709"/>
            <a:ext cx="86627" cy="75592"/>
          </a:xfrm>
          <a:prstGeom prst="lin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4DB31675-EFF0-C5FA-8058-8AC2B2157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8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AE13FB-822D-4237-81A7-79D8B0FD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13294B"/>
                </a:solidFill>
                <a:cs typeface="Arial" panose="020B0604020202020204" pitchFamily="34" charset="0"/>
              </a:rPr>
              <a:t>FINANCIAL AID &amp; SCHOLARSHIPS</a:t>
            </a:r>
            <a:br>
              <a:rPr lang="en-US" sz="3600" b="1" dirty="0">
                <a:solidFill>
                  <a:srgbClr val="13294B"/>
                </a:solidFill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13294B"/>
                </a:solidFill>
                <a:cs typeface="Arial" panose="020B0604020202020204" pitchFamily="34" charset="0"/>
              </a:rPr>
              <a:t>LOWER COSTS FOR RESIDENTS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7BF6AC-BA0C-4FD1-BD91-FB412722D790}"/>
              </a:ext>
            </a:extLst>
          </p:cNvPr>
          <p:cNvSpPr txBox="1">
            <a:spLocks/>
          </p:cNvSpPr>
          <p:nvPr/>
        </p:nvSpPr>
        <p:spPr>
          <a:xfrm>
            <a:off x="838200" y="1248907"/>
            <a:ext cx="10515600" cy="898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Oswald SemiBold" panose="00000700000000000000" pitchFamily="2" charset="0"/>
                <a:cs typeface="Arial" panose="020B0604020202020204" pitchFamily="34" charset="0"/>
              </a:rPr>
              <a:t>%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Oswald SemiBold" panose="00000700000000000000" pitchFamily="2" charset="0"/>
                <a:cs typeface="Arial" panose="020B0604020202020204" pitchFamily="34" charset="0"/>
              </a:rPr>
              <a:t>Illinois Undergrads</a:t>
            </a: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Oswald SemiBold" panose="000007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Oswald SemiBold" panose="00000700000000000000" pitchFamily="2" charset="0"/>
                <a:cs typeface="Arial" panose="020B0604020202020204" pitchFamily="34" charset="0"/>
              </a:rPr>
              <a:t>Who Pay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Oswald SemiBold" panose="00000700000000000000" pitchFamily="2" charset="0"/>
                <a:cs typeface="Arial" panose="020B0604020202020204" pitchFamily="34" charset="0"/>
              </a:rPr>
              <a:t>Less Than $3,000 per Semester Tuition &amp; Fees</a:t>
            </a:r>
          </a:p>
        </p:txBody>
      </p:sp>
      <p:graphicFrame>
        <p:nvGraphicFramePr>
          <p:cNvPr id="8" name="Content Placeholder 7" descr="UIUC 35% paid zero and 42% paid less than 3K&#10;UIC 38% paid zero and 63% paid less than 3K&#10;UIS 50% paid zero and 68% paid less than 3K">
            <a:extLst>
              <a:ext uri="{FF2B5EF4-FFF2-40B4-BE49-F238E27FC236}">
                <a16:creationId xmlns:a16="http://schemas.microsoft.com/office/drawing/2014/main" id="{E33F7DAB-ED5A-465A-8792-2F783005AD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301407"/>
              </p:ext>
            </p:extLst>
          </p:nvPr>
        </p:nvGraphicFramePr>
        <p:xfrm>
          <a:off x="838200" y="2042259"/>
          <a:ext cx="10515600" cy="3809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E8F6CC5-4999-D2E6-E5B5-F5B173820527}"/>
              </a:ext>
            </a:extLst>
          </p:cNvPr>
          <p:cNvSpPr txBox="1"/>
          <p:nvPr/>
        </p:nvSpPr>
        <p:spPr>
          <a:xfrm>
            <a:off x="4292600" y="5852160"/>
            <a:ext cx="376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Pays Zero                  Less than $3K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66DC62-2581-20E7-6658-C460A3F1E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4960" y="5963920"/>
            <a:ext cx="132080" cy="121920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385AC7-9767-94BB-D642-CA7A62D77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7540" y="5963920"/>
            <a:ext cx="530860" cy="121920"/>
            <a:chOff x="5687060" y="6055360"/>
            <a:chExt cx="530860" cy="1219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A48501-4287-8DBC-F69D-D89E5361879D}"/>
                </a:ext>
              </a:extLst>
            </p:cNvPr>
            <p:cNvSpPr/>
            <p:nvPr/>
          </p:nvSpPr>
          <p:spPr>
            <a:xfrm>
              <a:off x="5687060" y="6055360"/>
              <a:ext cx="132080" cy="12192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15FA352-CD92-7229-0646-9B574579F09B}"/>
                </a:ext>
              </a:extLst>
            </p:cNvPr>
            <p:cNvSpPr/>
            <p:nvPr/>
          </p:nvSpPr>
          <p:spPr>
            <a:xfrm>
              <a:off x="5886450" y="6055360"/>
              <a:ext cx="132080" cy="1219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10B28D-D966-E617-2252-F06BAA42C5D2}"/>
                </a:ext>
              </a:extLst>
            </p:cNvPr>
            <p:cNvSpPr/>
            <p:nvPr/>
          </p:nvSpPr>
          <p:spPr>
            <a:xfrm>
              <a:off x="6085840" y="6055360"/>
              <a:ext cx="132080" cy="12192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DA3E9C8-6B36-6933-9334-D6468C65F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9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773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master" id="{01FF48F1-DAA2-1C47-83E5-F8A7F616E984}" vid="{54D90AB1-BEFB-5548-BF31-77FFECAA9768}"/>
    </a:ext>
  </a:extLst>
</a:theme>
</file>

<file path=ppt/theme/theme2.xml><?xml version="1.0" encoding="utf-8"?>
<a:theme xmlns:a="http://schemas.openxmlformats.org/drawingml/2006/main" name="4_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master" id="{01FF48F1-DAA2-1C47-83E5-F8A7F616E984}" vid="{54D90AB1-BEFB-5548-BF31-77FFECAA9768}"/>
    </a:ext>
  </a:extLst>
</a:theme>
</file>

<file path=ppt/theme/theme3.xml><?xml version="1.0" encoding="utf-8"?>
<a:theme xmlns:a="http://schemas.openxmlformats.org/drawingml/2006/main" name="vpaa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A.9.16.17-jmc" id="{7A91A5C5-9FC9-2D4C-925B-6582476AC754}" vid="{1E2D3825-9618-0946-98AD-1183466A0C83}"/>
    </a:ext>
  </a:extLst>
</a:theme>
</file>

<file path=ppt/theme/theme4.xml><?xml version="1.0" encoding="utf-8"?>
<a:theme xmlns:a="http://schemas.openxmlformats.org/drawingml/2006/main" name="1_vpaa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A.9.16.17-jmc" id="{7A91A5C5-9FC9-2D4C-925B-6582476AC754}" vid="{1E2D3825-9618-0946-98AD-1183466A0C8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92123EC52F347AECFE47C06AA1395" ma:contentTypeVersion="4" ma:contentTypeDescription="Create a new document." ma:contentTypeScope="" ma:versionID="1563506a3ff7b4eba2a83a56e316ee79">
  <xsd:schema xmlns:xsd="http://www.w3.org/2001/XMLSchema" xmlns:xs="http://www.w3.org/2001/XMLSchema" xmlns:p="http://schemas.microsoft.com/office/2006/metadata/properties" xmlns:ns3="ac32ce5c-4824-43f8-b9a7-681720286239" targetNamespace="http://schemas.microsoft.com/office/2006/metadata/properties" ma:root="true" ma:fieldsID="c702734b8947baae5a5b9e0ba91a83ab" ns3:_="">
    <xsd:import namespace="ac32ce5c-4824-43f8-b9a7-6817202862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32ce5c-4824-43f8-b9a7-681720286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B1CFF9-0F23-4BF7-AEBF-375DE3971E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32ce5c-4824-43f8-b9a7-681720286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850A73-3680-4F42-B332-98CE2D52CA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4955EB-C780-46C3-97F5-A575DB3AB86D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c32ce5c-4824-43f8-b9a7-681720286239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13243</TotalTime>
  <Words>1279</Words>
  <Application>Microsoft Office PowerPoint</Application>
  <PresentationFormat>Widescreen</PresentationFormat>
  <Paragraphs>378</Paragraphs>
  <Slides>28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Georgia</vt:lpstr>
      <vt:lpstr>Calibri</vt:lpstr>
      <vt:lpstr>Palatino Linotype</vt:lpstr>
      <vt:lpstr>Lato</vt:lpstr>
      <vt:lpstr>Verdana</vt:lpstr>
      <vt:lpstr>Oswald SemiBold</vt:lpstr>
      <vt:lpstr>Lato Black</vt:lpstr>
      <vt:lpstr>Arial</vt:lpstr>
      <vt:lpstr>Times New Roman</vt:lpstr>
      <vt:lpstr>Tahoma</vt:lpstr>
      <vt:lpstr>Wingdings</vt:lpstr>
      <vt:lpstr>Office Theme</vt:lpstr>
      <vt:lpstr>4_Office Theme</vt:lpstr>
      <vt:lpstr>vpaa_template</vt:lpstr>
      <vt:lpstr>1_vpaa_template</vt:lpstr>
      <vt:lpstr>TUITION, FEES, AND ROOM/BOARD RATES ACADEMIC YEAR 2024-25</vt:lpstr>
      <vt:lpstr>COMMITMENT ACROSS U OF I SYSTEM</vt:lpstr>
      <vt:lpstr>COMMITMENT TO ILLINOIS STUDENTS </vt:lpstr>
      <vt:lpstr>UNIVERSITY OF ILLINOIS SYSTEM:  UNDERREPRESENTED STUDENTS </vt:lpstr>
      <vt:lpstr>MORE INSTATE STUDENTS THAN OUR PEERS First-time Freshman Undergraduates % Residents  </vt:lpstr>
      <vt:lpstr>Despite Unstable State Support </vt:lpstr>
      <vt:lpstr>MAINTAINING TUITION AFFORDABILITY  Annual Base Tuition at UIC</vt:lpstr>
      <vt:lpstr>UNDERGRADUATE FINANCIAL AID </vt:lpstr>
      <vt:lpstr>FINANCIAL AID &amp; SCHOLARSHIPS LOWER COSTS FOR RESIDENTS</vt:lpstr>
      <vt:lpstr>CURRENT TUITION COMPARED TO PEERS </vt:lpstr>
      <vt:lpstr>URBANA BIG TEN PUBLIC AND BOT PEER COMPARISONS AY23-24 Resident Undergraduate Tuition and Mandatory Fees </vt:lpstr>
      <vt:lpstr>CHICAGO BOT PEERS COMPARISON AY23-24 Resident Undergraduate Tuition and Mandatory Fees</vt:lpstr>
      <vt:lpstr>SPRINGFIELD BOT PEERS COMPARISON AY23-24 Resident Undergraduate Tuition and Mandatory Fees</vt:lpstr>
      <vt:lpstr>PROPOSED TUITION AY2024-25</vt:lpstr>
      <vt:lpstr>GOAL: Protect access, affordability,  academic quality and competitiveness  </vt:lpstr>
      <vt:lpstr>RECOMMENDED GENERAL UNDERGRADUATE TUITION AY2024-25 FOR ILLINOIS RESIDENTS</vt:lpstr>
      <vt:lpstr>RECOMMENDED AY2024-25 TUITION RATES: NON-RESIDENT UNDERGRADUATE STUDENTS</vt:lpstr>
      <vt:lpstr>RECOMMENDED AY2024-25 TUITION RATES: GRADUATE PROGRAMS</vt:lpstr>
      <vt:lpstr>RECOMMENDED AY2024-25 TUITION RATES: PROFESSIONAL PROGRAMS</vt:lpstr>
      <vt:lpstr>RECOMMENDED AY2024-25 TUITION RATES: ON-LINE PROGRAMS</vt:lpstr>
      <vt:lpstr>STUDENT FEES AND ROOM/BOARD RATES</vt:lpstr>
      <vt:lpstr>STUDENT FEES AND ASSESSMENTS</vt:lpstr>
      <vt:lpstr>PROCESS FOR SETTING STUDENT FEES</vt:lpstr>
      <vt:lpstr>RECOMMENDED STUDENT FEES: URBANA</vt:lpstr>
      <vt:lpstr>RECOMMENDED STUDENT FEES: CHICAGO</vt:lpstr>
      <vt:lpstr>RECOMMENDED STUDENT FEES: SPRINGFIELD</vt:lpstr>
      <vt:lpstr>RECOMMENDED ROOM AND BOARD RATES FOR  UNDERGRADUATE HOUSING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2018 Operations Budget Summary</dc:title>
  <dc:creator>McMahon, Julie W</dc:creator>
  <cp:lastModifiedBy>Harsh</cp:lastModifiedBy>
  <cp:revision>542</cp:revision>
  <cp:lastPrinted>2022-12-19T17:10:08Z</cp:lastPrinted>
  <dcterms:created xsi:type="dcterms:W3CDTF">2017-10-30T13:40:34Z</dcterms:created>
  <dcterms:modified xsi:type="dcterms:W3CDTF">2024-01-17T01:09:46Z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0x010100FA392123EC52F347AECFE47C06AA1395</vt:lpwstr>
  </property>
</Properties>
</file>