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0" r:id="rId1"/>
  </p:sldMasterIdLst>
  <p:notesMasterIdLst>
    <p:notesMasterId r:id="rId13"/>
  </p:notesMasterIdLst>
  <p:sldIdLst>
    <p:sldId id="256" r:id="rId2"/>
    <p:sldId id="287" r:id="rId3"/>
    <p:sldId id="302" r:id="rId4"/>
    <p:sldId id="303" r:id="rId5"/>
    <p:sldId id="304" r:id="rId6"/>
    <p:sldId id="305" r:id="rId7"/>
    <p:sldId id="306" r:id="rId8"/>
    <p:sldId id="307" r:id="rId9"/>
    <p:sldId id="308" r:id="rId10"/>
    <p:sldId id="309" r:id="rId11"/>
    <p:sldId id="301"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Lato Black" panose="020F0502020204030204" pitchFamily="34" charset="0"/>
      <p:bold r:id="rId20"/>
      <p:italic r:id="rId21"/>
      <p:boldItalic r:id="rId22"/>
    </p:embeddedFont>
    <p:embeddedFont>
      <p:font typeface="Oswald SemiBold" panose="020F0502020204030204" pitchFamily="3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 Ka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556A5"/>
    <a:srgbClr val="13294B"/>
    <a:srgbClr val="003366"/>
    <a:srgbClr val="D50032"/>
    <a:srgbClr val="E84A27"/>
    <a:srgbClr val="2040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80" autoAdjust="0"/>
    <p:restoredTop sz="86426" autoAdjust="0"/>
  </p:normalViewPr>
  <p:slideViewPr>
    <p:cSldViewPr snapToGrid="0" snapToObjects="1">
      <p:cViewPr varScale="1">
        <p:scale>
          <a:sx n="96" d="100"/>
          <a:sy n="96" d="100"/>
        </p:scale>
        <p:origin x="1552" y="176"/>
      </p:cViewPr>
      <p:guideLst/>
    </p:cSldViewPr>
  </p:slideViewPr>
  <p:outlineViewPr>
    <p:cViewPr>
      <p:scale>
        <a:sx n="33" d="100"/>
        <a:sy n="33" d="100"/>
      </p:scale>
      <p:origin x="0" y="-78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D541B-6B13-314F-AC69-7C38DB6BA95D}" type="datetimeFigureOut">
              <a:rPr lang="en-US" smtClean="0"/>
              <a:t>1/5/22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6F13B8-C4D7-B54E-BEBE-A838073B3F5F}" type="slidenum">
              <a:rPr lang="en-US" smtClean="0"/>
              <a:t>‹#›</a:t>
            </a:fld>
            <a:endParaRPr lang="en-US" dirty="0"/>
          </a:p>
        </p:txBody>
      </p:sp>
    </p:spTree>
    <p:extLst>
      <p:ext uri="{BB962C8B-B14F-4D97-AF65-F5344CB8AC3E}">
        <p14:creationId xmlns:p14="http://schemas.microsoft.com/office/powerpoint/2010/main" val="687894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1</a:t>
            </a:fld>
            <a:endParaRPr lang="en-US" dirty="0"/>
          </a:p>
        </p:txBody>
      </p:sp>
    </p:spTree>
    <p:extLst>
      <p:ext uri="{BB962C8B-B14F-4D97-AF65-F5344CB8AC3E}">
        <p14:creationId xmlns:p14="http://schemas.microsoft.com/office/powerpoint/2010/main" val="1959769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10</a:t>
            </a:fld>
            <a:endParaRPr lang="en-US" dirty="0"/>
          </a:p>
        </p:txBody>
      </p:sp>
    </p:spTree>
    <p:extLst>
      <p:ext uri="{BB962C8B-B14F-4D97-AF65-F5344CB8AC3E}">
        <p14:creationId xmlns:p14="http://schemas.microsoft.com/office/powerpoint/2010/main" val="367499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11</a:t>
            </a:fld>
            <a:endParaRPr lang="en-US" dirty="0"/>
          </a:p>
        </p:txBody>
      </p:sp>
    </p:spTree>
    <p:extLst>
      <p:ext uri="{BB962C8B-B14F-4D97-AF65-F5344CB8AC3E}">
        <p14:creationId xmlns:p14="http://schemas.microsoft.com/office/powerpoint/2010/main" val="591777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2</a:t>
            </a:fld>
            <a:endParaRPr lang="en-US" dirty="0"/>
          </a:p>
        </p:txBody>
      </p:sp>
    </p:spTree>
    <p:extLst>
      <p:ext uri="{BB962C8B-B14F-4D97-AF65-F5344CB8AC3E}">
        <p14:creationId xmlns:p14="http://schemas.microsoft.com/office/powerpoint/2010/main" val="2801363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3</a:t>
            </a:fld>
            <a:endParaRPr lang="en-US" dirty="0"/>
          </a:p>
        </p:txBody>
      </p:sp>
    </p:spTree>
    <p:extLst>
      <p:ext uri="{BB962C8B-B14F-4D97-AF65-F5344CB8AC3E}">
        <p14:creationId xmlns:p14="http://schemas.microsoft.com/office/powerpoint/2010/main" val="716792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4</a:t>
            </a:fld>
            <a:endParaRPr lang="en-US" dirty="0"/>
          </a:p>
        </p:txBody>
      </p:sp>
    </p:spTree>
    <p:extLst>
      <p:ext uri="{BB962C8B-B14F-4D97-AF65-F5344CB8AC3E}">
        <p14:creationId xmlns:p14="http://schemas.microsoft.com/office/powerpoint/2010/main" val="244012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5</a:t>
            </a:fld>
            <a:endParaRPr lang="en-US" dirty="0"/>
          </a:p>
        </p:txBody>
      </p:sp>
    </p:spTree>
    <p:extLst>
      <p:ext uri="{BB962C8B-B14F-4D97-AF65-F5344CB8AC3E}">
        <p14:creationId xmlns:p14="http://schemas.microsoft.com/office/powerpoint/2010/main" val="545245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6</a:t>
            </a:fld>
            <a:endParaRPr lang="en-US" dirty="0"/>
          </a:p>
        </p:txBody>
      </p:sp>
    </p:spTree>
    <p:extLst>
      <p:ext uri="{BB962C8B-B14F-4D97-AF65-F5344CB8AC3E}">
        <p14:creationId xmlns:p14="http://schemas.microsoft.com/office/powerpoint/2010/main" val="3793336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7</a:t>
            </a:fld>
            <a:endParaRPr lang="en-US" dirty="0"/>
          </a:p>
        </p:txBody>
      </p:sp>
    </p:spTree>
    <p:extLst>
      <p:ext uri="{BB962C8B-B14F-4D97-AF65-F5344CB8AC3E}">
        <p14:creationId xmlns:p14="http://schemas.microsoft.com/office/powerpoint/2010/main" val="12598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8</a:t>
            </a:fld>
            <a:endParaRPr lang="en-US" dirty="0"/>
          </a:p>
        </p:txBody>
      </p:sp>
    </p:spTree>
    <p:extLst>
      <p:ext uri="{BB962C8B-B14F-4D97-AF65-F5344CB8AC3E}">
        <p14:creationId xmlns:p14="http://schemas.microsoft.com/office/powerpoint/2010/main" val="403822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9</a:t>
            </a:fld>
            <a:endParaRPr lang="en-US" dirty="0"/>
          </a:p>
        </p:txBody>
      </p:sp>
    </p:spTree>
    <p:extLst>
      <p:ext uri="{BB962C8B-B14F-4D97-AF65-F5344CB8AC3E}">
        <p14:creationId xmlns:p14="http://schemas.microsoft.com/office/powerpoint/2010/main" val="2589057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24C6-03B4-47FF-BA28-60B5028496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36F5C3-A006-4A7C-B7BF-11983D503C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2C6CE-23E8-48F4-A915-549E39ABEE25}"/>
              </a:ext>
            </a:extLst>
          </p:cNvPr>
          <p:cNvSpPr>
            <a:spLocks noGrp="1"/>
          </p:cNvSpPr>
          <p:nvPr>
            <p:ph type="dt" sz="half" idx="10"/>
          </p:nvPr>
        </p:nvSpPr>
        <p:spPr/>
        <p:txBody>
          <a:bodyPr/>
          <a:lstStyle/>
          <a:p>
            <a:fld id="{6948AF1E-A8E3-45FE-A7F5-6DE27AF28E43}" type="datetime1">
              <a:rPr lang="en-US" smtClean="0"/>
              <a:t>1/5/22</a:t>
            </a:fld>
            <a:endParaRPr lang="en-US" dirty="0"/>
          </a:p>
        </p:txBody>
      </p:sp>
      <p:sp>
        <p:nvSpPr>
          <p:cNvPr id="5" name="Footer Placeholder 4">
            <a:extLst>
              <a:ext uri="{FF2B5EF4-FFF2-40B4-BE49-F238E27FC236}">
                <a16:creationId xmlns:a16="http://schemas.microsoft.com/office/drawing/2014/main" id="{AD4D320A-DD77-4F86-8951-7D4CE77822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4CA43C-3EEC-4D08-AC84-64F8FC0BF364}"/>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202848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084E-36B7-4E12-9323-59F137E5B8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6B9A74-2A1C-48B3-A2DF-528EC7C514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17EA2-186E-4DF7-8357-7CC607CC7960}"/>
              </a:ext>
            </a:extLst>
          </p:cNvPr>
          <p:cNvSpPr>
            <a:spLocks noGrp="1"/>
          </p:cNvSpPr>
          <p:nvPr>
            <p:ph type="dt" sz="half" idx="10"/>
          </p:nvPr>
        </p:nvSpPr>
        <p:spPr/>
        <p:txBody>
          <a:bodyPr/>
          <a:lstStyle/>
          <a:p>
            <a:fld id="{0AE005B7-8A3F-4B6F-8382-320F7F54800C}" type="datetime1">
              <a:rPr lang="en-US" smtClean="0"/>
              <a:t>1/5/22</a:t>
            </a:fld>
            <a:endParaRPr lang="en-US" dirty="0"/>
          </a:p>
        </p:txBody>
      </p:sp>
      <p:sp>
        <p:nvSpPr>
          <p:cNvPr id="5" name="Footer Placeholder 4">
            <a:extLst>
              <a:ext uri="{FF2B5EF4-FFF2-40B4-BE49-F238E27FC236}">
                <a16:creationId xmlns:a16="http://schemas.microsoft.com/office/drawing/2014/main" id="{1C7678F8-836D-4396-9965-2F993B7A4C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A1C0E1-6D34-41D1-8AB0-A3FB288AFFBB}"/>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1611900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7F77B5-738B-41E8-BC4A-58CE35C45D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4E9D00-9800-4DC4-BC3D-2F42D764D6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140DB-DA8F-452F-84E1-9CF1844B66F2}"/>
              </a:ext>
            </a:extLst>
          </p:cNvPr>
          <p:cNvSpPr>
            <a:spLocks noGrp="1"/>
          </p:cNvSpPr>
          <p:nvPr>
            <p:ph type="dt" sz="half" idx="10"/>
          </p:nvPr>
        </p:nvSpPr>
        <p:spPr/>
        <p:txBody>
          <a:bodyPr/>
          <a:lstStyle/>
          <a:p>
            <a:fld id="{3FA5F7F4-C049-4052-95CB-DA1441246504}" type="datetime1">
              <a:rPr lang="en-US" smtClean="0"/>
              <a:t>1/5/22</a:t>
            </a:fld>
            <a:endParaRPr lang="en-US" dirty="0"/>
          </a:p>
        </p:txBody>
      </p:sp>
      <p:sp>
        <p:nvSpPr>
          <p:cNvPr id="5" name="Footer Placeholder 4">
            <a:extLst>
              <a:ext uri="{FF2B5EF4-FFF2-40B4-BE49-F238E27FC236}">
                <a16:creationId xmlns:a16="http://schemas.microsoft.com/office/drawing/2014/main" id="{A2A483FD-50CC-4256-A249-26AECC9638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D95AD6-EDB9-4F07-9BE3-B1ED50397371}"/>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1793767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8B2C-7846-4997-9258-1EC6658A3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9567BB-04EC-4B3F-A1CF-7BCA35B4A3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FDA42-116B-4164-B543-2A1FF33DC533}"/>
              </a:ext>
            </a:extLst>
          </p:cNvPr>
          <p:cNvSpPr>
            <a:spLocks noGrp="1"/>
          </p:cNvSpPr>
          <p:nvPr>
            <p:ph type="dt" sz="half" idx="10"/>
          </p:nvPr>
        </p:nvSpPr>
        <p:spPr/>
        <p:txBody>
          <a:bodyPr/>
          <a:lstStyle/>
          <a:p>
            <a:fld id="{741740BC-A97D-4E4F-9955-C4C6042D9588}" type="datetime1">
              <a:rPr lang="en-US" smtClean="0"/>
              <a:t>1/5/22</a:t>
            </a:fld>
            <a:endParaRPr lang="en-US" dirty="0"/>
          </a:p>
        </p:txBody>
      </p:sp>
      <p:sp>
        <p:nvSpPr>
          <p:cNvPr id="5" name="Footer Placeholder 4">
            <a:extLst>
              <a:ext uri="{FF2B5EF4-FFF2-40B4-BE49-F238E27FC236}">
                <a16:creationId xmlns:a16="http://schemas.microsoft.com/office/drawing/2014/main" id="{A8A9B3DC-F798-46D6-96BA-4E915C4BDC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0A62FD-38EA-4D5B-A15A-5E6E116FBB9E}"/>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3444650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236C7-7677-4FCD-9755-4406514B9A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42933B-3F8C-49B4-90B7-80FDA309C0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00CC90-B296-4790-9CC6-2EC1B7C3467E}"/>
              </a:ext>
            </a:extLst>
          </p:cNvPr>
          <p:cNvSpPr>
            <a:spLocks noGrp="1"/>
          </p:cNvSpPr>
          <p:nvPr>
            <p:ph type="dt" sz="half" idx="10"/>
          </p:nvPr>
        </p:nvSpPr>
        <p:spPr/>
        <p:txBody>
          <a:bodyPr/>
          <a:lstStyle/>
          <a:p>
            <a:fld id="{11D9CC26-929A-4E73-B11A-44CC237BC041}" type="datetime1">
              <a:rPr lang="en-US" smtClean="0"/>
              <a:t>1/5/22</a:t>
            </a:fld>
            <a:endParaRPr lang="en-US" dirty="0"/>
          </a:p>
        </p:txBody>
      </p:sp>
      <p:sp>
        <p:nvSpPr>
          <p:cNvPr id="5" name="Footer Placeholder 4">
            <a:extLst>
              <a:ext uri="{FF2B5EF4-FFF2-40B4-BE49-F238E27FC236}">
                <a16:creationId xmlns:a16="http://schemas.microsoft.com/office/drawing/2014/main" id="{0179B462-D775-4295-9906-0141763339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6A5A42-92AE-4B8B-8125-7CA7E7F11622}"/>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106544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BB90E66F-DC0C-4EA6-B06B-5E2FAA29B0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170C1A-A77F-4F93-96AD-07E613FB9D8F}"/>
              </a:ext>
            </a:extLst>
          </p:cNvPr>
          <p:cNvSpPr>
            <a:spLocks noGrp="1"/>
          </p:cNvSpPr>
          <p:nvPr>
            <p:ph type="title"/>
          </p:nvPr>
        </p:nvSpPr>
        <p:spPr>
          <a:xfrm>
            <a:off x="914400" y="365125"/>
            <a:ext cx="10439400" cy="1325563"/>
          </a:xfrm>
        </p:spPr>
        <p:txBody>
          <a:bodyPr anchor="b" anchorCtr="0">
            <a:noAutofit/>
          </a:bodyPr>
          <a:lstStyle>
            <a:lvl1pPr>
              <a:defRPr>
                <a:solidFill>
                  <a:srgbClr val="13294B"/>
                </a:solidFill>
                <a:latin typeface="Oswald SemiBold" panose="000007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84917B9-911A-4CCB-8E26-EE2CD4E22C66}"/>
              </a:ext>
            </a:extLst>
          </p:cNvPr>
          <p:cNvSpPr>
            <a:spLocks noGrp="1"/>
          </p:cNvSpPr>
          <p:nvPr>
            <p:ph sz="half" idx="1"/>
          </p:nvPr>
        </p:nvSpPr>
        <p:spPr>
          <a:xfrm>
            <a:off x="914400" y="1825625"/>
            <a:ext cx="5105400" cy="4351338"/>
          </a:xfrm>
        </p:spPr>
        <p:txBody>
          <a:bodyPr/>
          <a:lstStyle>
            <a:lvl1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1pPr>
            <a:lvl2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2pPr>
            <a:lvl3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3pPr>
            <a:lvl4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4pPr>
            <a:lvl5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7BBCF7-F228-4132-BF3B-FFCFA616D376}"/>
              </a:ext>
            </a:extLst>
          </p:cNvPr>
          <p:cNvSpPr>
            <a:spLocks noGrp="1"/>
          </p:cNvSpPr>
          <p:nvPr>
            <p:ph sz="half" idx="2"/>
          </p:nvPr>
        </p:nvSpPr>
        <p:spPr>
          <a:xfrm>
            <a:off x="6172200" y="1825625"/>
            <a:ext cx="5181600" cy="4351338"/>
          </a:xfrm>
        </p:spPr>
        <p:txBody>
          <a:bodyPr/>
          <a:lstStyle>
            <a:lvl1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1pPr>
            <a:lvl2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2pPr>
            <a:lvl3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3pPr>
            <a:lvl4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4pPr>
            <a:lvl5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0598821-0B53-4AA4-83E0-4A8C1210A972}"/>
              </a:ext>
            </a:extLst>
          </p:cNvPr>
          <p:cNvSpPr>
            <a:spLocks noGrp="1"/>
          </p:cNvSpPr>
          <p:nvPr>
            <p:ph type="sldNum" sz="quarter" idx="12"/>
          </p:nvPr>
        </p:nvSpPr>
        <p:spPr>
          <a:xfrm>
            <a:off x="914400" y="6356350"/>
            <a:ext cx="2743200" cy="365125"/>
          </a:xfrm>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2325792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D908-24D3-40FE-ABCC-5679C318B3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C06B21-6166-4657-8548-CC7C1D9932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2129C8-DDB8-43D2-BB70-2DCEC1105B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2697EF-CB90-428E-B025-5FCBE86808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ED8481-CF45-42C5-8DA4-383DED272E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0CD828-50CC-4158-9967-F21C8F950826}"/>
              </a:ext>
            </a:extLst>
          </p:cNvPr>
          <p:cNvSpPr>
            <a:spLocks noGrp="1"/>
          </p:cNvSpPr>
          <p:nvPr>
            <p:ph type="dt" sz="half" idx="10"/>
          </p:nvPr>
        </p:nvSpPr>
        <p:spPr/>
        <p:txBody>
          <a:bodyPr/>
          <a:lstStyle/>
          <a:p>
            <a:fld id="{5C9B6E78-55C6-415F-88EA-531B4D6C5F41}" type="datetime1">
              <a:rPr lang="en-US" smtClean="0"/>
              <a:t>1/5/22</a:t>
            </a:fld>
            <a:endParaRPr lang="en-US" dirty="0"/>
          </a:p>
        </p:txBody>
      </p:sp>
      <p:sp>
        <p:nvSpPr>
          <p:cNvPr id="8" name="Footer Placeholder 7">
            <a:extLst>
              <a:ext uri="{FF2B5EF4-FFF2-40B4-BE49-F238E27FC236}">
                <a16:creationId xmlns:a16="http://schemas.microsoft.com/office/drawing/2014/main" id="{37AE5A38-67DB-444A-B0C2-EFF0BC1FAF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C425AD1-6628-4CCB-8644-D9B8B014EFEE}"/>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521545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F7A9-6CA5-456B-89C4-5F2158BE24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B5C210-67DB-44F2-B66D-9531F13BD02C}"/>
              </a:ext>
            </a:extLst>
          </p:cNvPr>
          <p:cNvSpPr>
            <a:spLocks noGrp="1"/>
          </p:cNvSpPr>
          <p:nvPr>
            <p:ph type="dt" sz="half" idx="10"/>
          </p:nvPr>
        </p:nvSpPr>
        <p:spPr/>
        <p:txBody>
          <a:bodyPr/>
          <a:lstStyle/>
          <a:p>
            <a:fld id="{0E2FBCED-6C3A-42FA-AE0C-AFED55897090}" type="datetime1">
              <a:rPr lang="en-US" smtClean="0"/>
              <a:t>1/5/22</a:t>
            </a:fld>
            <a:endParaRPr lang="en-US" dirty="0"/>
          </a:p>
        </p:txBody>
      </p:sp>
      <p:sp>
        <p:nvSpPr>
          <p:cNvPr id="4" name="Footer Placeholder 3">
            <a:extLst>
              <a:ext uri="{FF2B5EF4-FFF2-40B4-BE49-F238E27FC236}">
                <a16:creationId xmlns:a16="http://schemas.microsoft.com/office/drawing/2014/main" id="{22C95968-64DD-43F0-9CDF-A066AEA936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846D631-967A-4710-AE01-2BC0D47D0C69}"/>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957762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38940-E911-4D34-853E-BC99C96C4B70}"/>
              </a:ext>
            </a:extLst>
          </p:cNvPr>
          <p:cNvSpPr>
            <a:spLocks noGrp="1"/>
          </p:cNvSpPr>
          <p:nvPr>
            <p:ph type="dt" sz="half" idx="10"/>
          </p:nvPr>
        </p:nvSpPr>
        <p:spPr/>
        <p:txBody>
          <a:bodyPr/>
          <a:lstStyle/>
          <a:p>
            <a:fld id="{598D8A1C-F6C0-4FBD-ADC1-422F0F4F1A44}" type="datetime1">
              <a:rPr lang="en-US" smtClean="0"/>
              <a:t>1/5/22</a:t>
            </a:fld>
            <a:endParaRPr lang="en-US" dirty="0"/>
          </a:p>
        </p:txBody>
      </p:sp>
      <p:sp>
        <p:nvSpPr>
          <p:cNvPr id="3" name="Footer Placeholder 2">
            <a:extLst>
              <a:ext uri="{FF2B5EF4-FFF2-40B4-BE49-F238E27FC236}">
                <a16:creationId xmlns:a16="http://schemas.microsoft.com/office/drawing/2014/main" id="{8C1F41F6-4E6A-40EC-8921-B22F4199EC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09AC3D0-CB47-4216-A778-B49F9CFD0680}"/>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272550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32F7E-53A1-42F3-8340-D05B0D7F80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F37F63-BC1B-4431-8C36-AA59DED52B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D7FB88-3FF9-4320-A749-0360CEC023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D35BA7-56B9-4480-AF38-4ECA6F8812D2}"/>
              </a:ext>
            </a:extLst>
          </p:cNvPr>
          <p:cNvSpPr>
            <a:spLocks noGrp="1"/>
          </p:cNvSpPr>
          <p:nvPr>
            <p:ph type="dt" sz="half" idx="10"/>
          </p:nvPr>
        </p:nvSpPr>
        <p:spPr/>
        <p:txBody>
          <a:bodyPr/>
          <a:lstStyle/>
          <a:p>
            <a:fld id="{B4DF849D-41EC-4C90-B316-163A58D20944}" type="datetime1">
              <a:rPr lang="en-US" smtClean="0"/>
              <a:t>1/5/22</a:t>
            </a:fld>
            <a:endParaRPr lang="en-US" dirty="0"/>
          </a:p>
        </p:txBody>
      </p:sp>
      <p:sp>
        <p:nvSpPr>
          <p:cNvPr id="6" name="Footer Placeholder 5">
            <a:extLst>
              <a:ext uri="{FF2B5EF4-FFF2-40B4-BE49-F238E27FC236}">
                <a16:creationId xmlns:a16="http://schemas.microsoft.com/office/drawing/2014/main" id="{8D29318A-040D-478E-8FB3-5D40F8131B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0CFD9B-7026-4C9E-84D3-9F09E8085C8C}"/>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207715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1B7C3-2B72-4DF9-825B-786CCF10D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8ACFD7-B854-4402-9797-A912263C5D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46B112-5F9B-4A9E-ABE7-3FAB7A1D0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F2364-267A-4985-BF38-68DA9FBEE683}"/>
              </a:ext>
            </a:extLst>
          </p:cNvPr>
          <p:cNvSpPr>
            <a:spLocks noGrp="1"/>
          </p:cNvSpPr>
          <p:nvPr>
            <p:ph type="dt" sz="half" idx="10"/>
          </p:nvPr>
        </p:nvSpPr>
        <p:spPr/>
        <p:txBody>
          <a:bodyPr/>
          <a:lstStyle/>
          <a:p>
            <a:fld id="{E5835C1E-F8DC-459B-9F90-DAE15521088E}" type="datetime1">
              <a:rPr lang="en-US" smtClean="0"/>
              <a:t>1/5/22</a:t>
            </a:fld>
            <a:endParaRPr lang="en-US" dirty="0"/>
          </a:p>
        </p:txBody>
      </p:sp>
      <p:sp>
        <p:nvSpPr>
          <p:cNvPr id="6" name="Footer Placeholder 5">
            <a:extLst>
              <a:ext uri="{FF2B5EF4-FFF2-40B4-BE49-F238E27FC236}">
                <a16:creationId xmlns:a16="http://schemas.microsoft.com/office/drawing/2014/main" id="{B82F5AFA-DD60-416D-8CC4-817554C8D9F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AFD12D-95B5-4CFA-8EC1-8A09F384B676}"/>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219864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9B8FA2-571C-45D5-9D15-B30B7BA30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5EA5B5-8873-465B-BA4C-33D4C203E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C816A-BBE7-4E73-9CFF-F4AAAAA6CCC0}"/>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B18B0-3D56-4344-964F-885DEFAC0503}" type="datetime1">
              <a:rPr lang="en-US" smtClean="0"/>
              <a:t>1/5/22</a:t>
            </a:fld>
            <a:endParaRPr lang="en-US" dirty="0"/>
          </a:p>
        </p:txBody>
      </p:sp>
      <p:sp>
        <p:nvSpPr>
          <p:cNvPr id="5" name="Footer Placeholder 4">
            <a:extLst>
              <a:ext uri="{FF2B5EF4-FFF2-40B4-BE49-F238E27FC236}">
                <a16:creationId xmlns:a16="http://schemas.microsoft.com/office/drawing/2014/main" id="{64D8577A-9FC7-4DA6-8626-1AB602C099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0429062-F0BC-4406-983C-8F3300E20AB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4CD41-BD61-1A45-8304-02EAFE2650D3}" type="slidenum">
              <a:rPr lang="en-US" smtClean="0"/>
              <a:pPr/>
              <a:t>‹#›</a:t>
            </a:fld>
            <a:endParaRPr lang="en-US" dirty="0"/>
          </a:p>
        </p:txBody>
      </p:sp>
    </p:spTree>
    <p:extLst>
      <p:ext uri="{BB962C8B-B14F-4D97-AF65-F5344CB8AC3E}">
        <p14:creationId xmlns:p14="http://schemas.microsoft.com/office/powerpoint/2010/main" val="22598637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773E11-F91E-40FE-B5C3-BB81E9F59F4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393" y="0"/>
            <a:ext cx="12155214" cy="6858000"/>
          </a:xfrm>
          <a:prstGeom prst="rect">
            <a:avLst/>
          </a:prstGeom>
        </p:spPr>
      </p:pic>
      <p:sp>
        <p:nvSpPr>
          <p:cNvPr id="8" name="Rectangle 7">
            <a:extLst>
              <a:ext uri="{FF2B5EF4-FFF2-40B4-BE49-F238E27FC236}">
                <a16:creationId xmlns:a16="http://schemas.microsoft.com/office/drawing/2014/main" id="{41A3BD47-AB64-4762-B502-C89DFBEC07D2}"/>
              </a:ext>
              <a:ext uri="{C183D7F6-B498-43B3-948B-1728B52AA6E4}">
                <adec:decorative xmlns:adec="http://schemas.microsoft.com/office/drawing/2017/decorative" val="1"/>
              </a:ext>
            </a:extLst>
          </p:cNvPr>
          <p:cNvSpPr/>
          <p:nvPr/>
        </p:nvSpPr>
        <p:spPr>
          <a:xfrm>
            <a:off x="1" y="2631638"/>
            <a:ext cx="12192000" cy="2925652"/>
          </a:xfrm>
          <a:prstGeom prst="rect">
            <a:avLst/>
          </a:prstGeom>
          <a:solidFill>
            <a:srgbClr val="FFFFFF">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8E7A38-56AA-0C4B-A4C3-1B9B7673F7CE}"/>
              </a:ext>
            </a:extLst>
          </p:cNvPr>
          <p:cNvSpPr>
            <a:spLocks noGrp="1"/>
          </p:cNvSpPr>
          <p:nvPr>
            <p:ph type="ctrTitle"/>
          </p:nvPr>
        </p:nvSpPr>
        <p:spPr>
          <a:xfrm>
            <a:off x="2209800" y="3031201"/>
            <a:ext cx="9016409" cy="1392238"/>
          </a:xfrm>
        </p:spPr>
        <p:txBody>
          <a:bodyPr anchor="t">
            <a:noAutofit/>
          </a:bodyPr>
          <a:lstStyle/>
          <a:p>
            <a:pPr algn="l"/>
            <a:r>
              <a:rPr lang="en-US" sz="7200" b="1" dirty="0">
                <a:solidFill>
                  <a:srgbClr val="0556A5"/>
                </a:solidFill>
                <a:latin typeface="Oswald SemiBold" panose="00000700000000000000" pitchFamily="2" charset="0"/>
              </a:rPr>
              <a:t>Sharing the Burden</a:t>
            </a:r>
            <a:br>
              <a:rPr lang="en-US" sz="7200" b="1" dirty="0">
                <a:solidFill>
                  <a:srgbClr val="0556A5"/>
                </a:solidFill>
                <a:latin typeface="Oswald SemiBold" panose="00000700000000000000" pitchFamily="2" charset="0"/>
              </a:rPr>
            </a:br>
            <a:br>
              <a:rPr lang="en-US" sz="7200" b="1" dirty="0">
                <a:solidFill>
                  <a:srgbClr val="0556A5"/>
                </a:solidFill>
                <a:latin typeface="Oswald SemiBold" panose="00000700000000000000" pitchFamily="2" charset="0"/>
              </a:rPr>
            </a:br>
            <a:endParaRPr lang="en-US" sz="7200" b="1" dirty="0">
              <a:solidFill>
                <a:srgbClr val="0556A5"/>
              </a:solidFill>
              <a:latin typeface="Oswald SemiBold" panose="00000700000000000000" pitchFamily="2" charset="0"/>
            </a:endParaRPr>
          </a:p>
        </p:txBody>
      </p:sp>
      <p:sp>
        <p:nvSpPr>
          <p:cNvPr id="3" name="Subtitle 2">
            <a:extLst>
              <a:ext uri="{FF2B5EF4-FFF2-40B4-BE49-F238E27FC236}">
                <a16:creationId xmlns:a16="http://schemas.microsoft.com/office/drawing/2014/main" id="{44FEF7F4-EEF3-E047-9C86-C5C566EB5AAB}"/>
              </a:ext>
            </a:extLst>
          </p:cNvPr>
          <p:cNvSpPr>
            <a:spLocks noGrp="1"/>
          </p:cNvSpPr>
          <p:nvPr>
            <p:ph type="subTitle" idx="1"/>
          </p:nvPr>
        </p:nvSpPr>
        <p:spPr>
          <a:xfrm>
            <a:off x="2199166" y="4126850"/>
            <a:ext cx="8052391" cy="1655762"/>
          </a:xfrm>
        </p:spPr>
        <p:txBody>
          <a:bodyPr>
            <a:normAutofit/>
          </a:bodyPr>
          <a:lstStyle/>
          <a:p>
            <a:pPr algn="l"/>
            <a:r>
              <a:rPr lang="en-US" sz="2000" dirty="0">
                <a:solidFill>
                  <a:srgbClr val="13294B"/>
                </a:solidFill>
                <a:latin typeface="Lato Black" panose="020F0502020204030203" pitchFamily="34" charset="0"/>
                <a:ea typeface="Lato Black" panose="020F0502020204030203" pitchFamily="34" charset="0"/>
                <a:cs typeface="Lato Black" panose="020F0502020204030203" pitchFamily="34" charset="0"/>
              </a:rPr>
              <a:t>Presentation to the Board of Trustees</a:t>
            </a:r>
          </a:p>
          <a:p>
            <a:pPr algn="l"/>
            <a:r>
              <a:rPr lang="en-US" sz="2000" dirty="0">
                <a:solidFill>
                  <a:srgbClr val="13294B"/>
                </a:solidFill>
                <a:latin typeface="Lato Black" panose="020F0502020204030203" pitchFamily="34" charset="0"/>
                <a:ea typeface="Lato Black" panose="020F0502020204030203" pitchFamily="34" charset="0"/>
                <a:cs typeface="Lato Black" panose="020F0502020204030203" pitchFamily="34" charset="0"/>
              </a:rPr>
              <a:t>Presented by Nicholas C. Burbules, University Senates Conference</a:t>
            </a:r>
          </a:p>
          <a:p>
            <a:pPr algn="l"/>
            <a:r>
              <a:rPr lang="en-US" sz="2000" dirty="0">
                <a:solidFill>
                  <a:srgbClr val="13294B"/>
                </a:solidFill>
                <a:latin typeface="Lato Black" panose="020F0502020204030203" pitchFamily="34" charset="0"/>
                <a:ea typeface="Lato Black" panose="020F0502020204030203" pitchFamily="34" charset="0"/>
                <a:cs typeface="Lato Black" panose="020F0502020204030203" pitchFamily="34" charset="0"/>
              </a:rPr>
              <a:t>January 20, 2022</a:t>
            </a:r>
          </a:p>
          <a:p>
            <a:endParaRPr lang="en-US" dirty="0"/>
          </a:p>
          <a:p>
            <a:endParaRPr lang="en-US" dirty="0"/>
          </a:p>
        </p:txBody>
      </p:sp>
      <p:sp>
        <p:nvSpPr>
          <p:cNvPr id="4" name="Slide Number Placeholder 3">
            <a:extLst>
              <a:ext uri="{FF2B5EF4-FFF2-40B4-BE49-F238E27FC236}">
                <a16:creationId xmlns:a16="http://schemas.microsoft.com/office/drawing/2014/main" id="{63A99BF3-8963-4150-A7F3-C025665658E9}"/>
              </a:ext>
            </a:extLst>
          </p:cNvPr>
          <p:cNvSpPr>
            <a:spLocks noGrp="1"/>
          </p:cNvSpPr>
          <p:nvPr>
            <p:ph type="sldNum" sz="quarter" idx="12"/>
          </p:nvPr>
        </p:nvSpPr>
        <p:spPr/>
        <p:txBody>
          <a:bodyPr/>
          <a:lstStyle/>
          <a:p>
            <a:fld id="{74A4CD41-BD61-1A45-8304-02EAFE2650D3}" type="slidenum">
              <a:rPr lang="en-US" smtClean="0"/>
              <a:t>1</a:t>
            </a:fld>
            <a:endParaRPr lang="en-US" dirty="0"/>
          </a:p>
        </p:txBody>
      </p:sp>
      <p:pic>
        <p:nvPicPr>
          <p:cNvPr id="13" name="Picture 12">
            <a:extLst>
              <a:ext uri="{FF2B5EF4-FFF2-40B4-BE49-F238E27FC236}">
                <a16:creationId xmlns:a16="http://schemas.microsoft.com/office/drawing/2014/main" id="{AC621790-A0D2-42F3-B03A-774B984A85D1}"/>
              </a:ext>
              <a:ext uri="{C183D7F6-B498-43B3-948B-1728B52AA6E4}">
                <adec:decorative xmlns:adec="http://schemas.microsoft.com/office/drawing/2017/decorative" val="1"/>
              </a:ext>
            </a:extLst>
          </p:cNvPr>
          <p:cNvPicPr>
            <a:picLocks noChangeAspect="1"/>
          </p:cNvPicPr>
          <p:nvPr/>
        </p:nvPicPr>
        <p:blipFill rotWithShape="1">
          <a:blip r:embed="rId5"/>
          <a:srcRect b="42623"/>
          <a:stretch/>
        </p:blipFill>
        <p:spPr>
          <a:xfrm>
            <a:off x="2795712" y="6148932"/>
            <a:ext cx="6600576" cy="450644"/>
          </a:xfrm>
          <a:prstGeom prst="rect">
            <a:avLst/>
          </a:prstGeom>
        </p:spPr>
      </p:pic>
    </p:spTree>
    <p:extLst>
      <p:ext uri="{BB962C8B-B14F-4D97-AF65-F5344CB8AC3E}">
        <p14:creationId xmlns:p14="http://schemas.microsoft.com/office/powerpoint/2010/main" val="2292978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914401" y="744279"/>
            <a:ext cx="6998776" cy="1240637"/>
          </a:xfrm>
        </p:spPr>
        <p:txBody>
          <a:bodyPr anchor="t" anchorCtr="0">
            <a:noAutofit/>
          </a:bodyPr>
          <a:lstStyle/>
          <a:p>
            <a:r>
              <a:rPr lang="en-US" b="1" dirty="0"/>
              <a:t>Concerns and risks in </a:t>
            </a:r>
            <a:br>
              <a:rPr lang="en-US" b="1" dirty="0"/>
            </a:br>
            <a:r>
              <a:rPr lang="en-US" b="1" dirty="0"/>
              <a:t>returning to FTF teaching</a:t>
            </a:r>
            <a:endParaRPr lang="en-US" dirty="0">
              <a:ea typeface="Verdana" panose="020B0604030504040204" pitchFamily="34" charset="0"/>
              <a:cs typeface="Verdana" panose="020B0604030504040204" pitchFamily="34" charset="0"/>
            </a:endParaRPr>
          </a:p>
        </p:txBody>
      </p:sp>
      <p:sp>
        <p:nvSpPr>
          <p:cNvPr id="3" name="Content Placeholder 2">
            <a:extLst>
              <a:ext uri="{FF2B5EF4-FFF2-40B4-BE49-F238E27FC236}">
                <a16:creationId xmlns:a16="http://schemas.microsoft.com/office/drawing/2014/main" id="{6291A45B-B95D-604B-9A75-185C065AE8D4}"/>
              </a:ext>
            </a:extLst>
          </p:cNvPr>
          <p:cNvSpPr>
            <a:spLocks noGrp="1"/>
          </p:cNvSpPr>
          <p:nvPr>
            <p:ph sz="half" idx="1"/>
          </p:nvPr>
        </p:nvSpPr>
        <p:spPr>
          <a:xfrm>
            <a:off x="968645" y="2069636"/>
            <a:ext cx="6998776" cy="2321039"/>
          </a:xfrm>
        </p:spPr>
        <p:txBody>
          <a:bodyPr>
            <a:noAutofit/>
          </a:bodyPr>
          <a:lstStyle/>
          <a:p>
            <a:pPr>
              <a:lnSpc>
                <a:spcPct val="100000"/>
              </a:lnSpc>
            </a:pPr>
            <a:r>
              <a:rPr lang="en-US" sz="1900" dirty="0"/>
              <a:t>As we return to more on-campus and hybrid teaching, which is a welcome change for many faculty members as well as students, this too comes with some challenges. Although the number of student infectious cases is small, the classroom can include a large concentration of people. Some faculty, especially those in higher risk categories, are anxious about possible exposure.  </a:t>
            </a:r>
          </a:p>
        </p:txBody>
      </p:sp>
      <p:sp>
        <p:nvSpPr>
          <p:cNvPr id="10" name="Content Placeholder 2">
            <a:extLst>
              <a:ext uri="{FF2B5EF4-FFF2-40B4-BE49-F238E27FC236}">
                <a16:creationId xmlns:a16="http://schemas.microsoft.com/office/drawing/2014/main" id="{AB3FC21E-CDD0-4178-AF72-DA96A4EB3874}"/>
              </a:ext>
            </a:extLst>
          </p:cNvPr>
          <p:cNvSpPr txBox="1">
            <a:spLocks/>
          </p:cNvSpPr>
          <p:nvPr/>
        </p:nvSpPr>
        <p:spPr>
          <a:xfrm>
            <a:off x="941523" y="4277659"/>
            <a:ext cx="10308954" cy="16916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556A5"/>
                </a:solidFill>
                <a:latin typeface="Lato Black" panose="020F0502020204030203" pitchFamily="34" charset="0"/>
                <a:ea typeface="Lato Black" panose="020F0502020204030203" pitchFamily="34" charset="0"/>
                <a:cs typeface="Lato Black"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556A5"/>
                </a:solidFill>
                <a:latin typeface="Lato Black" panose="020F0502020204030203" pitchFamily="34" charset="0"/>
                <a:ea typeface="Lato Black" panose="020F0502020204030203" pitchFamily="34" charset="0"/>
                <a:cs typeface="Lato Black"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556A5"/>
                </a:solidFill>
                <a:latin typeface="Lato Black" panose="020F0502020204030203" pitchFamily="34" charset="0"/>
                <a:ea typeface="Lato Black" panose="020F0502020204030203" pitchFamily="34" charset="0"/>
                <a:cs typeface="Lato Black"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556A5"/>
                </a:solidFill>
                <a:latin typeface="Lato Black" panose="020F0502020204030203" pitchFamily="34" charset="0"/>
                <a:ea typeface="Lato Black" panose="020F0502020204030203" pitchFamily="34" charset="0"/>
                <a:cs typeface="Lato Black"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556A5"/>
                </a:solidFill>
                <a:latin typeface="Lato Black" panose="020F0502020204030203" pitchFamily="34" charset="0"/>
                <a:ea typeface="Lato Black" panose="020F0502020204030203" pitchFamily="34" charset="0"/>
                <a:cs typeface="Lato Black"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900" dirty="0"/>
              <a:t>Finally, what is the “new normal” we are creating? How will online and blended courses become a permanent part of the curriculum for on-campus students? What new models of working from a distance will become accepted for certain job activities? How do we balance the invaluable on-campus experience for faculty and students with the reality that COVID, in some form, will be with us for a very long time to come?</a:t>
            </a:r>
          </a:p>
        </p:txBody>
      </p:sp>
      <p:sp>
        <p:nvSpPr>
          <p:cNvPr id="5" name="Slide Number Placeholder 4">
            <a:extLst>
              <a:ext uri="{FF2B5EF4-FFF2-40B4-BE49-F238E27FC236}">
                <a16:creationId xmlns:a16="http://schemas.microsoft.com/office/drawing/2014/main" id="{E49F7824-4F0A-4BBE-8B76-DBDC583ADC4A}"/>
              </a:ext>
            </a:extLst>
          </p:cNvPr>
          <p:cNvSpPr>
            <a:spLocks noGrp="1"/>
          </p:cNvSpPr>
          <p:nvPr>
            <p:ph type="sldNum" sz="quarter" idx="12"/>
          </p:nvPr>
        </p:nvSpPr>
        <p:spPr/>
        <p:txBody>
          <a:bodyPr/>
          <a:lstStyle/>
          <a:p>
            <a:fld id="{74A4CD41-BD61-1A45-8304-02EAFE2650D3}" type="slidenum">
              <a:rPr lang="en-US" smtClean="0"/>
              <a:t>10</a:t>
            </a:fld>
            <a:endParaRPr lang="en-US" dirty="0"/>
          </a:p>
        </p:txBody>
      </p:sp>
      <p:pic>
        <p:nvPicPr>
          <p:cNvPr id="6" name="Picture 5">
            <a:extLst>
              <a:ext uri="{FF2B5EF4-FFF2-40B4-BE49-F238E27FC236}">
                <a16:creationId xmlns:a16="http://schemas.microsoft.com/office/drawing/2014/main" id="{072EC85C-ED42-4FA6-AF2C-3DD09E273F5B}"/>
              </a:ext>
              <a:ext uri="{C183D7F6-B498-43B3-948B-1728B52AA6E4}">
                <adec:decorative xmlns:adec="http://schemas.microsoft.com/office/drawing/2017/decorative" val="1"/>
              </a:ext>
            </a:extLst>
          </p:cNvPr>
          <p:cNvPicPr>
            <a:picLocks noChangeAspect="1"/>
          </p:cNvPicPr>
          <p:nvPr/>
        </p:nvPicPr>
        <p:blipFill rotWithShape="1">
          <a:blip r:embed="rId3"/>
          <a:srcRect l="23683"/>
          <a:stretch/>
        </p:blipFill>
        <p:spPr>
          <a:xfrm>
            <a:off x="8307091" y="704707"/>
            <a:ext cx="2970508" cy="3054096"/>
          </a:xfrm>
          <a:prstGeom prst="rect">
            <a:avLst/>
          </a:prstGeom>
        </p:spPr>
      </p:pic>
    </p:spTree>
    <p:extLst>
      <p:ext uri="{BB962C8B-B14F-4D97-AF65-F5344CB8AC3E}">
        <p14:creationId xmlns:p14="http://schemas.microsoft.com/office/powerpoint/2010/main" val="1657207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2A93F5-1304-4670-89AD-A08AE8F69B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8B741F66-71E4-414C-AF89-6615FF85EA88}"/>
              </a:ext>
            </a:extLst>
          </p:cNvPr>
          <p:cNvSpPr>
            <a:spLocks noGrp="1"/>
          </p:cNvSpPr>
          <p:nvPr>
            <p:ph type="ctrTitle"/>
          </p:nvPr>
        </p:nvSpPr>
        <p:spPr>
          <a:xfrm>
            <a:off x="902368" y="1758323"/>
            <a:ext cx="10343563" cy="1271921"/>
          </a:xfrm>
        </p:spPr>
        <p:txBody>
          <a:bodyPr/>
          <a:lstStyle/>
          <a:p>
            <a:r>
              <a:rPr lang="en-US" dirty="0">
                <a:solidFill>
                  <a:srgbClr val="0556A5"/>
                </a:solidFill>
                <a:latin typeface="Oswald SemiBold" panose="00000700000000000000" pitchFamily="2" charset="0"/>
              </a:rPr>
              <a:t>Thank You</a:t>
            </a:r>
          </a:p>
        </p:txBody>
      </p:sp>
      <p:sp>
        <p:nvSpPr>
          <p:cNvPr id="2" name="Slide Number Placeholder 1">
            <a:extLst>
              <a:ext uri="{FF2B5EF4-FFF2-40B4-BE49-F238E27FC236}">
                <a16:creationId xmlns:a16="http://schemas.microsoft.com/office/drawing/2014/main" id="{BFD15D0E-1CC5-4B9E-9BF1-8A8396D097D6}"/>
              </a:ext>
            </a:extLst>
          </p:cNvPr>
          <p:cNvSpPr>
            <a:spLocks noGrp="1"/>
          </p:cNvSpPr>
          <p:nvPr>
            <p:ph type="sldNum" sz="quarter" idx="12"/>
          </p:nvPr>
        </p:nvSpPr>
        <p:spPr/>
        <p:txBody>
          <a:bodyPr/>
          <a:lstStyle/>
          <a:p>
            <a:fld id="{74A4CD41-BD61-1A45-8304-02EAFE2650D3}" type="slidenum">
              <a:rPr lang="en-US" smtClean="0"/>
              <a:t>11</a:t>
            </a:fld>
            <a:endParaRPr lang="en-US" dirty="0"/>
          </a:p>
        </p:txBody>
      </p:sp>
    </p:spTree>
    <p:extLst>
      <p:ext uri="{BB962C8B-B14F-4D97-AF65-F5344CB8AC3E}">
        <p14:creationId xmlns:p14="http://schemas.microsoft.com/office/powerpoint/2010/main" val="879317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1D0DB4-E942-4729-9558-34793ADB9B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6521116" y="3019926"/>
            <a:ext cx="4829055" cy="2830094"/>
          </a:xfrm>
        </p:spPr>
        <p:txBody>
          <a:bodyPr anchor="t" anchorCtr="0">
            <a:noAutofit/>
          </a:bodyPr>
          <a:lstStyle/>
          <a:p>
            <a:r>
              <a:rPr lang="en-US" sz="5400" b="1" dirty="0">
                <a:solidFill>
                  <a:srgbClr val="003366"/>
                </a:solidFill>
                <a:ea typeface="Verdana" panose="020B0604030504040204" pitchFamily="34" charset="0"/>
                <a:cs typeface="Verdana" panose="020B0604030504040204" pitchFamily="34" charset="0"/>
              </a:rPr>
              <a:t>Faculty Responses </a:t>
            </a:r>
            <a:br>
              <a:rPr lang="en-US" sz="5400" b="1" dirty="0">
                <a:solidFill>
                  <a:srgbClr val="003366"/>
                </a:solidFill>
                <a:ea typeface="Verdana" panose="020B0604030504040204" pitchFamily="34" charset="0"/>
                <a:cs typeface="Verdana" panose="020B0604030504040204" pitchFamily="34" charset="0"/>
              </a:rPr>
            </a:br>
            <a:r>
              <a:rPr lang="en-US" sz="5400" b="1" dirty="0">
                <a:solidFill>
                  <a:srgbClr val="003366"/>
                </a:solidFill>
                <a:ea typeface="Verdana" panose="020B0604030504040204" pitchFamily="34" charset="0"/>
                <a:cs typeface="Verdana" panose="020B0604030504040204" pitchFamily="34" charset="0"/>
              </a:rPr>
              <a:t>to the </a:t>
            </a:r>
            <a:br>
              <a:rPr lang="en-US" sz="5400" b="1" dirty="0">
                <a:solidFill>
                  <a:srgbClr val="003366"/>
                </a:solidFill>
                <a:ea typeface="Verdana" panose="020B0604030504040204" pitchFamily="34" charset="0"/>
                <a:cs typeface="Verdana" panose="020B0604030504040204" pitchFamily="34" charset="0"/>
              </a:rPr>
            </a:br>
            <a:r>
              <a:rPr lang="en-US" sz="5400" b="1" dirty="0">
                <a:solidFill>
                  <a:srgbClr val="003366"/>
                </a:solidFill>
                <a:ea typeface="Verdana" panose="020B0604030504040204" pitchFamily="34" charset="0"/>
                <a:cs typeface="Verdana" panose="020B0604030504040204" pitchFamily="34" charset="0"/>
              </a:rPr>
              <a:t>COVID Crisis</a:t>
            </a:r>
          </a:p>
        </p:txBody>
      </p:sp>
      <p:sp>
        <p:nvSpPr>
          <p:cNvPr id="3" name="Slide Number Placeholder 2">
            <a:extLst>
              <a:ext uri="{FF2B5EF4-FFF2-40B4-BE49-F238E27FC236}">
                <a16:creationId xmlns:a16="http://schemas.microsoft.com/office/drawing/2014/main" id="{4FE66FF1-D988-4B5E-A3D2-7C8F0B57CC7F}"/>
              </a:ext>
            </a:extLst>
          </p:cNvPr>
          <p:cNvSpPr>
            <a:spLocks noGrp="1"/>
          </p:cNvSpPr>
          <p:nvPr>
            <p:ph type="sldNum" sz="quarter" idx="12"/>
          </p:nvPr>
        </p:nvSpPr>
        <p:spPr/>
        <p:txBody>
          <a:bodyPr/>
          <a:lstStyle/>
          <a:p>
            <a:fld id="{74A4CD41-BD61-1A45-8304-02EAFE2650D3}" type="slidenum">
              <a:rPr lang="en-US" smtClean="0"/>
              <a:t>2</a:t>
            </a:fld>
            <a:endParaRPr lang="en-US" dirty="0"/>
          </a:p>
        </p:txBody>
      </p:sp>
    </p:spTree>
    <p:extLst>
      <p:ext uri="{BB962C8B-B14F-4D97-AF65-F5344CB8AC3E}">
        <p14:creationId xmlns:p14="http://schemas.microsoft.com/office/powerpoint/2010/main" val="1372558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72A594-4AAE-4044-8026-CE7C1EBF9165}"/>
              </a:ext>
              <a:ext uri="{C183D7F6-B498-43B3-948B-1728B52AA6E4}">
                <adec:decorative xmlns:adec="http://schemas.microsoft.com/office/drawing/2017/decorative" val="1"/>
              </a:ext>
            </a:extLst>
          </p:cNvPr>
          <p:cNvPicPr>
            <a:picLocks noChangeAspect="1"/>
          </p:cNvPicPr>
          <p:nvPr/>
        </p:nvPicPr>
        <p:blipFill rotWithShape="1">
          <a:blip r:embed="rId3"/>
          <a:srcRect l="28379" r="25099"/>
          <a:stretch/>
        </p:blipFill>
        <p:spPr>
          <a:xfrm>
            <a:off x="-23247" y="172248"/>
            <a:ext cx="3556862" cy="6685752"/>
          </a:xfrm>
          <a:prstGeom prst="rect">
            <a:avLst/>
          </a:prstGeom>
        </p:spPr>
      </p:pic>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3657600" y="1153843"/>
            <a:ext cx="7696200" cy="882024"/>
          </a:xfrm>
        </p:spPr>
        <p:txBody>
          <a:bodyPr>
            <a:noAutofit/>
          </a:bodyPr>
          <a:lstStyle/>
          <a:p>
            <a:r>
              <a:rPr lang="en-US" dirty="0">
                <a:ea typeface="Verdana" panose="020B0604030504040204" pitchFamily="34" charset="0"/>
                <a:cs typeface="Verdana" panose="020B0604030504040204" pitchFamily="34" charset="0"/>
              </a:rPr>
              <a:t>Proud of our state-of-the-art testing system </a:t>
            </a:r>
          </a:p>
        </p:txBody>
      </p:sp>
      <p:sp>
        <p:nvSpPr>
          <p:cNvPr id="3" name="Content Placeholder 2">
            <a:extLst>
              <a:ext uri="{FF2B5EF4-FFF2-40B4-BE49-F238E27FC236}">
                <a16:creationId xmlns:a16="http://schemas.microsoft.com/office/drawing/2014/main" id="{6291A45B-B95D-604B-9A75-185C065AE8D4}"/>
              </a:ext>
            </a:extLst>
          </p:cNvPr>
          <p:cNvSpPr>
            <a:spLocks noGrp="1"/>
          </p:cNvSpPr>
          <p:nvPr>
            <p:ph sz="half" idx="1"/>
          </p:nvPr>
        </p:nvSpPr>
        <p:spPr>
          <a:xfrm>
            <a:off x="3812583" y="2281886"/>
            <a:ext cx="6462793" cy="3828445"/>
          </a:xfrm>
        </p:spPr>
        <p:txBody>
          <a:bodyPr>
            <a:noAutofit/>
          </a:bodyPr>
          <a:lstStyle/>
          <a:p>
            <a:pPr marL="342900" lvl="1" indent="-342900">
              <a:lnSpc>
                <a:spcPct val="120000"/>
              </a:lnSpc>
              <a:spcBef>
                <a:spcPts val="1200"/>
              </a:spcBef>
            </a:pPr>
            <a:r>
              <a:rPr lang="en-US" sz="2000" dirty="0">
                <a:solidFill>
                  <a:srgbClr val="0556A5"/>
                </a:solidFill>
                <a:ea typeface="Tahoma" panose="020B0604030504040204" pitchFamily="34" charset="0"/>
                <a:cs typeface="Agency FB" panose="020F0502020204030204" pitchFamily="34" charset="0"/>
              </a:rPr>
              <a:t>System-wide researchers and public health experts made this happen, led by system and campus leaders. The University of Illinois system is a national model of how to do this right.</a:t>
            </a:r>
          </a:p>
          <a:p>
            <a:pPr marL="342900" lvl="1" indent="-342900">
              <a:lnSpc>
                <a:spcPct val="120000"/>
              </a:lnSpc>
              <a:spcBef>
                <a:spcPts val="1200"/>
              </a:spcBef>
            </a:pPr>
            <a:r>
              <a:rPr lang="en-US" sz="2000" dirty="0">
                <a:solidFill>
                  <a:srgbClr val="0556A5"/>
                </a:solidFill>
                <a:ea typeface="Tahoma" panose="020B0604030504040204" pitchFamily="34" charset="0"/>
                <a:cs typeface="Agency FB" panose="020F0502020204030204" pitchFamily="34" charset="0"/>
              </a:rPr>
              <a:t>Here, another dimension: we want to present an overview of how individual faculty have responded to and been affected by the COVID crisis, their accomplishments and sacrifices, and their lingering concerns.</a:t>
            </a:r>
          </a:p>
          <a:p>
            <a:pPr marL="0" indent="0"/>
            <a:endParaRPr lang="en-US" sz="2800" u="sng" dirty="0">
              <a:solidFill>
                <a:srgbClr val="0556A5"/>
              </a:solidFill>
              <a:latin typeface="+mj-lt"/>
              <a:ea typeface="Tahoma" panose="020B0604030504040204" pitchFamily="34" charset="0"/>
              <a:cs typeface="Agency FB" panose="020F0502020204030204" pitchFamily="34" charset="0"/>
            </a:endParaRPr>
          </a:p>
          <a:p>
            <a:pPr marL="0" indent="0">
              <a:buNone/>
            </a:pPr>
            <a:endParaRPr lang="en-US" sz="2800" u="sng" dirty="0">
              <a:solidFill>
                <a:srgbClr val="0556A5"/>
              </a:solidFill>
              <a:latin typeface="+mj-lt"/>
              <a:ea typeface="Tahoma" panose="020B0604030504040204" pitchFamily="34" charset="0"/>
              <a:cs typeface="Agency FB" panose="020F0502020204030204" pitchFamily="34" charset="0"/>
            </a:endParaRPr>
          </a:p>
          <a:p>
            <a:pPr marL="0" lvl="2" indent="0"/>
            <a:endParaRPr lang="en-US" sz="2200" dirty="0">
              <a:solidFill>
                <a:srgbClr val="0556A5"/>
              </a:solidFill>
              <a:latin typeface="+mj-lt"/>
              <a:ea typeface="Tahoma" panose="020B0604030504040204" pitchFamily="34" charset="0"/>
              <a:cs typeface="Agency FB" panose="020F0502020204030204" pitchFamily="34" charset="0"/>
            </a:endParaRPr>
          </a:p>
        </p:txBody>
      </p:sp>
      <p:sp>
        <p:nvSpPr>
          <p:cNvPr id="5" name="Slide Number Placeholder 4">
            <a:extLst>
              <a:ext uri="{FF2B5EF4-FFF2-40B4-BE49-F238E27FC236}">
                <a16:creationId xmlns:a16="http://schemas.microsoft.com/office/drawing/2014/main" id="{E49F7824-4F0A-4BBE-8B76-DBDC583ADC4A}"/>
              </a:ext>
            </a:extLst>
          </p:cNvPr>
          <p:cNvSpPr>
            <a:spLocks noGrp="1"/>
          </p:cNvSpPr>
          <p:nvPr>
            <p:ph type="sldNum" sz="quarter" idx="12"/>
          </p:nvPr>
        </p:nvSpPr>
        <p:spPr/>
        <p:txBody>
          <a:bodyPr/>
          <a:lstStyle/>
          <a:p>
            <a:fld id="{74A4CD41-BD61-1A45-8304-02EAFE2650D3}" type="slidenum">
              <a:rPr lang="en-US" smtClean="0"/>
              <a:t>3</a:t>
            </a:fld>
            <a:endParaRPr lang="en-US" dirty="0"/>
          </a:p>
        </p:txBody>
      </p:sp>
    </p:spTree>
    <p:extLst>
      <p:ext uri="{BB962C8B-B14F-4D97-AF65-F5344CB8AC3E}">
        <p14:creationId xmlns:p14="http://schemas.microsoft.com/office/powerpoint/2010/main" val="200542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914400" y="744279"/>
            <a:ext cx="10439400" cy="1240637"/>
          </a:xfrm>
        </p:spPr>
        <p:txBody>
          <a:bodyPr>
            <a:noAutofit/>
          </a:bodyPr>
          <a:lstStyle/>
          <a:p>
            <a:r>
              <a:rPr lang="en-US" dirty="0">
                <a:ea typeface="Verdana" panose="020B0604030504040204" pitchFamily="34" charset="0"/>
                <a:cs typeface="Verdana" panose="020B0604030504040204" pitchFamily="34" charset="0"/>
              </a:rPr>
              <a:t>Faculty have adapted their teaching to new modalities</a:t>
            </a:r>
          </a:p>
        </p:txBody>
      </p:sp>
      <p:sp>
        <p:nvSpPr>
          <p:cNvPr id="3" name="Content Placeholder 2">
            <a:extLst>
              <a:ext uri="{FF2B5EF4-FFF2-40B4-BE49-F238E27FC236}">
                <a16:creationId xmlns:a16="http://schemas.microsoft.com/office/drawing/2014/main" id="{6291A45B-B95D-604B-9A75-185C065AE8D4}"/>
              </a:ext>
            </a:extLst>
          </p:cNvPr>
          <p:cNvSpPr>
            <a:spLocks noGrp="1"/>
          </p:cNvSpPr>
          <p:nvPr>
            <p:ph sz="half" idx="1"/>
          </p:nvPr>
        </p:nvSpPr>
        <p:spPr>
          <a:xfrm>
            <a:off x="914400" y="2141033"/>
            <a:ext cx="10100045" cy="3828445"/>
          </a:xfrm>
        </p:spPr>
        <p:txBody>
          <a:bodyPr>
            <a:noAutofit/>
          </a:bodyPr>
          <a:lstStyle/>
          <a:p>
            <a:pPr>
              <a:lnSpc>
                <a:spcPct val="100000"/>
              </a:lnSpc>
            </a:pPr>
            <a:r>
              <a:rPr lang="en-US" sz="1800" dirty="0"/>
              <a:t>It's not just a matter of using Zoom instead of lecturing in class. Effective remote teaching requires redesigning the curriculum to promote new ways of interacting and learning. </a:t>
            </a:r>
          </a:p>
          <a:p>
            <a:pPr>
              <a:lnSpc>
                <a:spcPct val="100000"/>
              </a:lnSpc>
            </a:pPr>
            <a:r>
              <a:rPr lang="en-US" sz="1800" dirty="0"/>
              <a:t>Done under time constraints: faculty weren’t choosing to redesign their courses, they had to do so, often with little or no experience in online teaching, within a very short period of time.</a:t>
            </a:r>
          </a:p>
          <a:p>
            <a:pPr>
              <a:lnSpc>
                <a:spcPct val="100000"/>
              </a:lnSpc>
            </a:pPr>
            <a:r>
              <a:rPr lang="en-US" sz="1800" dirty="0"/>
              <a:t>IT professionals across the system aided instructors, and on very short notice, to move their courses to an entirely online format, and delivered crucial training for instructors. University libraries found creative ways to continue to provide lending services to faculty and students during COVID.</a:t>
            </a:r>
          </a:p>
          <a:p>
            <a:pPr>
              <a:lnSpc>
                <a:spcPct val="100000"/>
              </a:lnSpc>
            </a:pPr>
            <a:r>
              <a:rPr lang="en-US" sz="1800" dirty="0"/>
              <a:t>Faculty discovered new possibilities through remote teaching. Some skeptics became converts: different, often better, kinds of student-to-student interaction; differing modes of response (chat, polls, and emoticons), making class interactions more accessible to a wider variety of learning styles. Many students say they prefer to have at least some of their classes online.</a:t>
            </a:r>
          </a:p>
        </p:txBody>
      </p:sp>
      <p:sp>
        <p:nvSpPr>
          <p:cNvPr id="5" name="Slide Number Placeholder 4">
            <a:extLst>
              <a:ext uri="{FF2B5EF4-FFF2-40B4-BE49-F238E27FC236}">
                <a16:creationId xmlns:a16="http://schemas.microsoft.com/office/drawing/2014/main" id="{E49F7824-4F0A-4BBE-8B76-DBDC583ADC4A}"/>
              </a:ext>
            </a:extLst>
          </p:cNvPr>
          <p:cNvSpPr>
            <a:spLocks noGrp="1"/>
          </p:cNvSpPr>
          <p:nvPr>
            <p:ph type="sldNum" sz="quarter" idx="12"/>
          </p:nvPr>
        </p:nvSpPr>
        <p:spPr/>
        <p:txBody>
          <a:bodyPr/>
          <a:lstStyle/>
          <a:p>
            <a:fld id="{74A4CD41-BD61-1A45-8304-02EAFE2650D3}" type="slidenum">
              <a:rPr lang="en-US" smtClean="0"/>
              <a:t>4</a:t>
            </a:fld>
            <a:endParaRPr lang="en-US" dirty="0"/>
          </a:p>
        </p:txBody>
      </p:sp>
    </p:spTree>
    <p:extLst>
      <p:ext uri="{BB962C8B-B14F-4D97-AF65-F5344CB8AC3E}">
        <p14:creationId xmlns:p14="http://schemas.microsoft.com/office/powerpoint/2010/main" val="1986387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914400" y="744279"/>
            <a:ext cx="10439400" cy="1240637"/>
          </a:xfrm>
        </p:spPr>
        <p:txBody>
          <a:bodyPr anchor="t" anchorCtr="0">
            <a:noAutofit/>
          </a:bodyPr>
          <a:lstStyle/>
          <a:p>
            <a:r>
              <a:rPr lang="en-US" dirty="0">
                <a:ea typeface="Verdana" panose="020B0604030504040204" pitchFamily="34" charset="0"/>
                <a:cs typeface="Verdana" panose="020B0604030504040204" pitchFamily="34" charset="0"/>
              </a:rPr>
              <a:t>Adjusting to remote work more generally</a:t>
            </a:r>
          </a:p>
        </p:txBody>
      </p:sp>
      <p:sp>
        <p:nvSpPr>
          <p:cNvPr id="3" name="Content Placeholder 2">
            <a:extLst>
              <a:ext uri="{FF2B5EF4-FFF2-40B4-BE49-F238E27FC236}">
                <a16:creationId xmlns:a16="http://schemas.microsoft.com/office/drawing/2014/main" id="{6291A45B-B95D-604B-9A75-185C065AE8D4}"/>
              </a:ext>
            </a:extLst>
          </p:cNvPr>
          <p:cNvSpPr>
            <a:spLocks noGrp="1"/>
          </p:cNvSpPr>
          <p:nvPr>
            <p:ph sz="half" idx="1"/>
          </p:nvPr>
        </p:nvSpPr>
        <p:spPr>
          <a:xfrm>
            <a:off x="914400" y="1642821"/>
            <a:ext cx="10100045" cy="4326658"/>
          </a:xfrm>
        </p:spPr>
        <p:txBody>
          <a:bodyPr>
            <a:noAutofit/>
          </a:bodyPr>
          <a:lstStyle/>
          <a:p>
            <a:pPr>
              <a:lnSpc>
                <a:spcPct val="100000"/>
              </a:lnSpc>
            </a:pPr>
            <a:r>
              <a:rPr lang="en-US" sz="1800" dirty="0"/>
              <a:t>Between teaching and committee meetings, faculty often spend several hours a day in Zoom sessions.</a:t>
            </a:r>
          </a:p>
          <a:p>
            <a:pPr>
              <a:lnSpc>
                <a:spcPct val="100000"/>
              </a:lnSpc>
            </a:pPr>
            <a:r>
              <a:rPr lang="en-US" sz="1800" dirty="0"/>
              <a:t>Attendance and participation (for example, at senate meetings) has increased. Zoom has a “levelling effect.” People uncomfortable standing or speaking in front of a group often participate more through audio, video, or in the text chat.</a:t>
            </a:r>
          </a:p>
          <a:p>
            <a:pPr>
              <a:lnSpc>
                <a:spcPct val="100000"/>
              </a:lnSpc>
            </a:pPr>
            <a:r>
              <a:rPr lang="en-US" sz="1800" dirty="0"/>
              <a:t>Zoom can be somewhat anonymous and impersonal. On the other hand, not being so aware of other's physical appearance may decrease awareness of social class and cultural differences </a:t>
            </a:r>
          </a:p>
          <a:p>
            <a:pPr>
              <a:lnSpc>
                <a:spcPct val="100000"/>
              </a:lnSpc>
            </a:pPr>
            <a:r>
              <a:rPr lang="en-US" sz="1800" dirty="0"/>
              <a:t>“Zoom fatigue” – how long can you sustain attention after hours of staring at a screen? Switching off the video and doing side work during meetings. People are starting to crave live, real interaction again with others. </a:t>
            </a:r>
          </a:p>
          <a:p>
            <a:pPr>
              <a:lnSpc>
                <a:spcPct val="100000"/>
              </a:lnSpc>
            </a:pPr>
            <a:r>
              <a:rPr lang="en-US" sz="1800" dirty="0"/>
              <a:t>As we move past campus shutdowns, we are starting to ask longer-term questions about remote work or hybrid arrangements that take advantage of some of these benefits, and what kinds of work can be done as well or even better at a distance.</a:t>
            </a:r>
          </a:p>
          <a:p>
            <a:pPr>
              <a:lnSpc>
                <a:spcPct val="100000"/>
              </a:lnSpc>
            </a:pPr>
            <a:endParaRPr lang="en-US" sz="1800" dirty="0"/>
          </a:p>
        </p:txBody>
      </p:sp>
      <p:sp>
        <p:nvSpPr>
          <p:cNvPr id="5" name="Slide Number Placeholder 4">
            <a:extLst>
              <a:ext uri="{FF2B5EF4-FFF2-40B4-BE49-F238E27FC236}">
                <a16:creationId xmlns:a16="http://schemas.microsoft.com/office/drawing/2014/main" id="{E49F7824-4F0A-4BBE-8B76-DBDC583ADC4A}"/>
              </a:ext>
            </a:extLst>
          </p:cNvPr>
          <p:cNvSpPr>
            <a:spLocks noGrp="1"/>
          </p:cNvSpPr>
          <p:nvPr>
            <p:ph type="sldNum" sz="quarter" idx="12"/>
          </p:nvPr>
        </p:nvSpPr>
        <p:spPr/>
        <p:txBody>
          <a:bodyPr/>
          <a:lstStyle/>
          <a:p>
            <a:fld id="{74A4CD41-BD61-1A45-8304-02EAFE2650D3}" type="slidenum">
              <a:rPr lang="en-US" smtClean="0"/>
              <a:t>5</a:t>
            </a:fld>
            <a:endParaRPr lang="en-US" dirty="0"/>
          </a:p>
        </p:txBody>
      </p:sp>
    </p:spTree>
    <p:extLst>
      <p:ext uri="{BB962C8B-B14F-4D97-AF65-F5344CB8AC3E}">
        <p14:creationId xmlns:p14="http://schemas.microsoft.com/office/powerpoint/2010/main" val="2173962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4169044" y="464538"/>
            <a:ext cx="6431797" cy="1240637"/>
          </a:xfrm>
        </p:spPr>
        <p:txBody>
          <a:bodyPr anchor="t" anchorCtr="0">
            <a:noAutofit/>
          </a:bodyPr>
          <a:lstStyle/>
          <a:p>
            <a:r>
              <a:rPr lang="en-US" sz="4000" dirty="0">
                <a:ea typeface="Verdana" panose="020B0604030504040204" pitchFamily="34" charset="0"/>
                <a:cs typeface="Verdana" panose="020B0604030504040204" pitchFamily="34" charset="0"/>
              </a:rPr>
              <a:t>Effects on faculty mental health; stress</a:t>
            </a:r>
          </a:p>
        </p:txBody>
      </p:sp>
      <p:sp>
        <p:nvSpPr>
          <p:cNvPr id="3" name="Content Placeholder 2">
            <a:extLst>
              <a:ext uri="{FF2B5EF4-FFF2-40B4-BE49-F238E27FC236}">
                <a16:creationId xmlns:a16="http://schemas.microsoft.com/office/drawing/2014/main" id="{6291A45B-B95D-604B-9A75-185C065AE8D4}"/>
              </a:ext>
            </a:extLst>
          </p:cNvPr>
          <p:cNvSpPr>
            <a:spLocks noGrp="1"/>
          </p:cNvSpPr>
          <p:nvPr>
            <p:ph sz="half" idx="1"/>
          </p:nvPr>
        </p:nvSpPr>
        <p:spPr>
          <a:xfrm>
            <a:off x="4277531" y="1736172"/>
            <a:ext cx="6881249" cy="4326658"/>
          </a:xfrm>
        </p:spPr>
        <p:txBody>
          <a:bodyPr>
            <a:noAutofit/>
          </a:bodyPr>
          <a:lstStyle/>
          <a:p>
            <a:pPr>
              <a:lnSpc>
                <a:spcPct val="100000"/>
              </a:lnSpc>
            </a:pPr>
            <a:r>
              <a:rPr lang="en-US" sz="1800" dirty="0"/>
              <a:t>For faculty, as for citizens generally, the extended length of COVID accommodation, with new variations and no end in sight, has been a serious challenge; for some, isolation has been very stressful.</a:t>
            </a:r>
          </a:p>
          <a:p>
            <a:pPr>
              <a:lnSpc>
                <a:spcPct val="100000"/>
              </a:lnSpc>
            </a:pPr>
            <a:r>
              <a:rPr lang="en-US" sz="1800" dirty="0"/>
              <a:t>For all the potential benefits of online interaction, people miss personal interactions in teaching, advising, and collaboration; relationships and group morale have suffered.</a:t>
            </a:r>
          </a:p>
          <a:p>
            <a:pPr>
              <a:lnSpc>
                <a:spcPct val="100000"/>
              </a:lnSpc>
            </a:pPr>
            <a:r>
              <a:rPr lang="en-US" sz="1800" dirty="0"/>
              <a:t>On a personal front, people have to make daily decisions about balancing the risk of infection, and all the work to mitigate that risk takes a toll on creativity and productivity. </a:t>
            </a:r>
          </a:p>
          <a:p>
            <a:pPr>
              <a:lnSpc>
                <a:spcPct val="100000"/>
              </a:lnSpc>
            </a:pPr>
            <a:r>
              <a:rPr lang="en-US" sz="1800" dirty="0"/>
              <a:t>The continuing waves of the virus mean that there are fewer opportunities for the professional networking and recharging that happen with travel to conferences.</a:t>
            </a:r>
          </a:p>
        </p:txBody>
      </p:sp>
      <p:sp>
        <p:nvSpPr>
          <p:cNvPr id="5" name="Slide Number Placeholder 4">
            <a:extLst>
              <a:ext uri="{FF2B5EF4-FFF2-40B4-BE49-F238E27FC236}">
                <a16:creationId xmlns:a16="http://schemas.microsoft.com/office/drawing/2014/main" id="{E49F7824-4F0A-4BBE-8B76-DBDC583ADC4A}"/>
              </a:ext>
            </a:extLst>
          </p:cNvPr>
          <p:cNvSpPr>
            <a:spLocks noGrp="1"/>
          </p:cNvSpPr>
          <p:nvPr>
            <p:ph type="sldNum" sz="quarter" idx="12"/>
          </p:nvPr>
        </p:nvSpPr>
        <p:spPr/>
        <p:txBody>
          <a:bodyPr/>
          <a:lstStyle/>
          <a:p>
            <a:fld id="{74A4CD41-BD61-1A45-8304-02EAFE2650D3}" type="slidenum">
              <a:rPr lang="en-US" smtClean="0"/>
              <a:t>6</a:t>
            </a:fld>
            <a:endParaRPr lang="en-US" dirty="0"/>
          </a:p>
        </p:txBody>
      </p:sp>
      <p:pic>
        <p:nvPicPr>
          <p:cNvPr id="8" name="Picture 7">
            <a:extLst>
              <a:ext uri="{FF2B5EF4-FFF2-40B4-BE49-F238E27FC236}">
                <a16:creationId xmlns:a16="http://schemas.microsoft.com/office/drawing/2014/main" id="{DC2C303A-8508-4957-ABF6-AE2AC3C7B5E6}"/>
              </a:ext>
              <a:ext uri="{C183D7F6-B498-43B3-948B-1728B52AA6E4}">
                <adec:decorative xmlns:adec="http://schemas.microsoft.com/office/drawing/2017/decorative" val="1"/>
              </a:ext>
            </a:extLst>
          </p:cNvPr>
          <p:cNvPicPr>
            <a:picLocks noChangeAspect="1"/>
          </p:cNvPicPr>
          <p:nvPr/>
        </p:nvPicPr>
        <p:blipFill rotWithShape="1">
          <a:blip r:embed="rId3"/>
          <a:srcRect l="36001" r="17936"/>
          <a:stretch/>
        </p:blipFill>
        <p:spPr>
          <a:xfrm>
            <a:off x="1" y="184896"/>
            <a:ext cx="3874576" cy="6657606"/>
          </a:xfrm>
          <a:prstGeom prst="rect">
            <a:avLst/>
          </a:prstGeom>
        </p:spPr>
      </p:pic>
    </p:spTree>
    <p:extLst>
      <p:ext uri="{BB962C8B-B14F-4D97-AF65-F5344CB8AC3E}">
        <p14:creationId xmlns:p14="http://schemas.microsoft.com/office/powerpoint/2010/main" val="1333662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914400" y="744280"/>
            <a:ext cx="6673747" cy="898542"/>
          </a:xfrm>
        </p:spPr>
        <p:txBody>
          <a:bodyPr anchor="t" anchorCtr="0">
            <a:noAutofit/>
          </a:bodyPr>
          <a:lstStyle/>
          <a:p>
            <a:r>
              <a:rPr lang="en-US" sz="4000" dirty="0">
                <a:ea typeface="Verdana" panose="020B0604030504040204" pitchFamily="34" charset="0"/>
                <a:cs typeface="Verdana" panose="020B0604030504040204" pitchFamily="34" charset="0"/>
              </a:rPr>
              <a:t>Disproportionate effects on certain groups </a:t>
            </a:r>
          </a:p>
        </p:txBody>
      </p:sp>
      <p:sp>
        <p:nvSpPr>
          <p:cNvPr id="3" name="Content Placeholder 2">
            <a:extLst>
              <a:ext uri="{FF2B5EF4-FFF2-40B4-BE49-F238E27FC236}">
                <a16:creationId xmlns:a16="http://schemas.microsoft.com/office/drawing/2014/main" id="{6291A45B-B95D-604B-9A75-185C065AE8D4}"/>
              </a:ext>
            </a:extLst>
          </p:cNvPr>
          <p:cNvSpPr>
            <a:spLocks noGrp="1"/>
          </p:cNvSpPr>
          <p:nvPr>
            <p:ph sz="half" idx="1"/>
          </p:nvPr>
        </p:nvSpPr>
        <p:spPr>
          <a:xfrm>
            <a:off x="914400" y="2187515"/>
            <a:ext cx="6411074" cy="4326658"/>
          </a:xfrm>
        </p:spPr>
        <p:txBody>
          <a:bodyPr>
            <a:noAutofit/>
          </a:bodyPr>
          <a:lstStyle/>
          <a:p>
            <a:pPr>
              <a:lnSpc>
                <a:spcPct val="100000"/>
              </a:lnSpc>
            </a:pPr>
            <a:r>
              <a:rPr lang="en-US" sz="2000" dirty="0"/>
              <a:t>As we consider these challenges and sacrifices, it is also important to keep in mind the different ways in which they affect different groups. Faculty working from home with childcare responsibilities, for example – typically women – have faced added stressors, especially when their children are preschool age or are not able to attend school.</a:t>
            </a:r>
          </a:p>
          <a:p>
            <a:pPr>
              <a:lnSpc>
                <a:spcPct val="100000"/>
              </a:lnSpc>
              <a:spcBef>
                <a:spcPts val="1800"/>
              </a:spcBef>
            </a:pPr>
            <a:r>
              <a:rPr lang="en-US" sz="2000" dirty="0"/>
              <a:t>Looking at metrics like scholarly productivity, as well as more subjective factors like mental health and stress, we need to keep in mind that some faculty are more susceptible to these difficulties.</a:t>
            </a:r>
          </a:p>
        </p:txBody>
      </p:sp>
      <p:sp>
        <p:nvSpPr>
          <p:cNvPr id="5" name="Slide Number Placeholder 4">
            <a:extLst>
              <a:ext uri="{FF2B5EF4-FFF2-40B4-BE49-F238E27FC236}">
                <a16:creationId xmlns:a16="http://schemas.microsoft.com/office/drawing/2014/main" id="{E49F7824-4F0A-4BBE-8B76-DBDC583ADC4A}"/>
              </a:ext>
            </a:extLst>
          </p:cNvPr>
          <p:cNvSpPr>
            <a:spLocks noGrp="1"/>
          </p:cNvSpPr>
          <p:nvPr>
            <p:ph type="sldNum" sz="quarter" idx="12"/>
          </p:nvPr>
        </p:nvSpPr>
        <p:spPr/>
        <p:txBody>
          <a:bodyPr/>
          <a:lstStyle/>
          <a:p>
            <a:fld id="{74A4CD41-BD61-1A45-8304-02EAFE2650D3}" type="slidenum">
              <a:rPr lang="en-US" smtClean="0"/>
              <a:t>7</a:t>
            </a:fld>
            <a:endParaRPr lang="en-US" dirty="0"/>
          </a:p>
        </p:txBody>
      </p:sp>
      <p:pic>
        <p:nvPicPr>
          <p:cNvPr id="6" name="Picture 5">
            <a:extLst>
              <a:ext uri="{FF2B5EF4-FFF2-40B4-BE49-F238E27FC236}">
                <a16:creationId xmlns:a16="http://schemas.microsoft.com/office/drawing/2014/main" id="{E9DAA26A-DD0A-4FEF-924E-4B5F7913811A}"/>
              </a:ext>
              <a:ext uri="{C183D7F6-B498-43B3-948B-1728B52AA6E4}">
                <adec:decorative xmlns:adec="http://schemas.microsoft.com/office/drawing/2017/decorative" val="1"/>
              </a:ext>
            </a:extLst>
          </p:cNvPr>
          <p:cNvPicPr>
            <a:picLocks noChangeAspect="1"/>
          </p:cNvPicPr>
          <p:nvPr/>
        </p:nvPicPr>
        <p:blipFill rotWithShape="1">
          <a:blip r:embed="rId3"/>
          <a:srcRect l="8339" t="1" b="419"/>
          <a:stretch/>
        </p:blipFill>
        <p:spPr>
          <a:xfrm flipH="1">
            <a:off x="7445828" y="744279"/>
            <a:ext cx="3800104" cy="3305207"/>
          </a:xfrm>
          <a:prstGeom prst="rect">
            <a:avLst/>
          </a:prstGeom>
        </p:spPr>
      </p:pic>
    </p:spTree>
    <p:extLst>
      <p:ext uri="{BB962C8B-B14F-4D97-AF65-F5344CB8AC3E}">
        <p14:creationId xmlns:p14="http://schemas.microsoft.com/office/powerpoint/2010/main" val="2123370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5237018" y="591638"/>
            <a:ext cx="6116782" cy="1240637"/>
          </a:xfrm>
        </p:spPr>
        <p:txBody>
          <a:bodyPr anchor="t" anchorCtr="0">
            <a:noAutofit/>
          </a:bodyPr>
          <a:lstStyle/>
          <a:p>
            <a:r>
              <a:rPr lang="en-US" sz="3800" dirty="0">
                <a:ea typeface="Verdana" panose="020B0604030504040204" pitchFamily="34" charset="0"/>
                <a:cs typeface="Verdana" panose="020B0604030504040204" pitchFamily="34" charset="0"/>
              </a:rPr>
              <a:t>Dealing with student challenges: mental health, disruptions to work and study</a:t>
            </a:r>
          </a:p>
        </p:txBody>
      </p:sp>
      <p:sp>
        <p:nvSpPr>
          <p:cNvPr id="3" name="Content Placeholder 2">
            <a:extLst>
              <a:ext uri="{FF2B5EF4-FFF2-40B4-BE49-F238E27FC236}">
                <a16:creationId xmlns:a16="http://schemas.microsoft.com/office/drawing/2014/main" id="{6291A45B-B95D-604B-9A75-185C065AE8D4}"/>
              </a:ext>
            </a:extLst>
          </p:cNvPr>
          <p:cNvSpPr>
            <a:spLocks noGrp="1"/>
          </p:cNvSpPr>
          <p:nvPr>
            <p:ph sz="half" idx="1"/>
          </p:nvPr>
        </p:nvSpPr>
        <p:spPr>
          <a:xfrm>
            <a:off x="5237018" y="2267382"/>
            <a:ext cx="6709559" cy="3737723"/>
          </a:xfrm>
        </p:spPr>
        <p:txBody>
          <a:bodyPr>
            <a:noAutofit/>
          </a:bodyPr>
          <a:lstStyle/>
          <a:p>
            <a:pPr>
              <a:lnSpc>
                <a:spcPct val="100000"/>
              </a:lnSpc>
            </a:pPr>
            <a:r>
              <a:rPr lang="en-US" sz="1800" dirty="0"/>
              <a:t>While we are focusing on faculty here, all the same considerations also bear upon the student experience, for both undergraduates and graduates. Social isolation, disruption to work and progress toward completion, and coping with the complex logistics of staying safe and keeping others safe can be even bigger challenges for students with fewer personal support systems available to them.</a:t>
            </a:r>
          </a:p>
          <a:p>
            <a:pPr>
              <a:lnSpc>
                <a:spcPct val="100000"/>
              </a:lnSpc>
            </a:pPr>
            <a:r>
              <a:rPr lang="en-US" sz="1800" dirty="0"/>
              <a:t>For faculty, dealing with student stress and mental health issues, or referring them to university resources who can help them, has taken on an even bigger role during this period than in usual teaching and advising relationships. Students are often reluctant to admit they need help until it is quite late.</a:t>
            </a:r>
          </a:p>
        </p:txBody>
      </p:sp>
      <p:sp>
        <p:nvSpPr>
          <p:cNvPr id="5" name="Slide Number Placeholder 4">
            <a:extLst>
              <a:ext uri="{FF2B5EF4-FFF2-40B4-BE49-F238E27FC236}">
                <a16:creationId xmlns:a16="http://schemas.microsoft.com/office/drawing/2014/main" id="{E49F7824-4F0A-4BBE-8B76-DBDC583ADC4A}"/>
              </a:ext>
            </a:extLst>
          </p:cNvPr>
          <p:cNvSpPr>
            <a:spLocks noGrp="1"/>
          </p:cNvSpPr>
          <p:nvPr>
            <p:ph type="sldNum" sz="quarter" idx="12"/>
          </p:nvPr>
        </p:nvSpPr>
        <p:spPr/>
        <p:txBody>
          <a:bodyPr/>
          <a:lstStyle/>
          <a:p>
            <a:fld id="{74A4CD41-BD61-1A45-8304-02EAFE2650D3}" type="slidenum">
              <a:rPr lang="en-US" smtClean="0"/>
              <a:t>8</a:t>
            </a:fld>
            <a:endParaRPr lang="en-US" dirty="0"/>
          </a:p>
        </p:txBody>
      </p:sp>
      <p:pic>
        <p:nvPicPr>
          <p:cNvPr id="8" name="Picture 7">
            <a:extLst>
              <a:ext uri="{FF2B5EF4-FFF2-40B4-BE49-F238E27FC236}">
                <a16:creationId xmlns:a16="http://schemas.microsoft.com/office/drawing/2014/main" id="{68E3CB37-38C7-4AF9-864F-0CC4DA1DB2E8}"/>
              </a:ext>
              <a:ext uri="{C183D7F6-B498-43B3-948B-1728B52AA6E4}">
                <adec:decorative xmlns:adec="http://schemas.microsoft.com/office/drawing/2017/decorative" val="1"/>
              </a:ext>
            </a:extLst>
          </p:cNvPr>
          <p:cNvPicPr>
            <a:picLocks noChangeAspect="1"/>
          </p:cNvPicPr>
          <p:nvPr/>
        </p:nvPicPr>
        <p:blipFill rotWithShape="1">
          <a:blip r:embed="rId3"/>
          <a:srcRect l="41859"/>
          <a:stretch/>
        </p:blipFill>
        <p:spPr>
          <a:xfrm>
            <a:off x="0" y="195900"/>
            <a:ext cx="4966777" cy="6662100"/>
          </a:xfrm>
          <a:prstGeom prst="rect">
            <a:avLst/>
          </a:prstGeom>
        </p:spPr>
      </p:pic>
    </p:spTree>
    <p:extLst>
      <p:ext uri="{BB962C8B-B14F-4D97-AF65-F5344CB8AC3E}">
        <p14:creationId xmlns:p14="http://schemas.microsoft.com/office/powerpoint/2010/main" val="1678901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914400" y="511617"/>
            <a:ext cx="10439400" cy="1240637"/>
          </a:xfrm>
        </p:spPr>
        <p:txBody>
          <a:bodyPr anchor="t" anchorCtr="0">
            <a:noAutofit/>
          </a:bodyPr>
          <a:lstStyle/>
          <a:p>
            <a:r>
              <a:rPr lang="en-US" dirty="0">
                <a:ea typeface="Verdana" panose="020B0604030504040204" pitchFamily="34" charset="0"/>
                <a:cs typeface="Verdana" panose="020B0604030504040204" pitchFamily="34" charset="0"/>
              </a:rPr>
              <a:t>Effects on conducting research and research productivity (and P&amp;T consequences)</a:t>
            </a:r>
          </a:p>
        </p:txBody>
      </p:sp>
      <p:sp>
        <p:nvSpPr>
          <p:cNvPr id="3" name="Content Placeholder 2">
            <a:extLst>
              <a:ext uri="{FF2B5EF4-FFF2-40B4-BE49-F238E27FC236}">
                <a16:creationId xmlns:a16="http://schemas.microsoft.com/office/drawing/2014/main" id="{6291A45B-B95D-604B-9A75-185C065AE8D4}"/>
              </a:ext>
            </a:extLst>
          </p:cNvPr>
          <p:cNvSpPr>
            <a:spLocks noGrp="1"/>
          </p:cNvSpPr>
          <p:nvPr>
            <p:ph sz="half" idx="1"/>
          </p:nvPr>
        </p:nvSpPr>
        <p:spPr>
          <a:xfrm>
            <a:off x="914400" y="1906293"/>
            <a:ext cx="10439400" cy="4063186"/>
          </a:xfrm>
        </p:spPr>
        <p:txBody>
          <a:bodyPr>
            <a:noAutofit/>
          </a:bodyPr>
          <a:lstStyle/>
          <a:p>
            <a:pPr>
              <a:lnSpc>
                <a:spcPct val="100000"/>
              </a:lnSpc>
            </a:pPr>
            <a:r>
              <a:rPr lang="en-US" sz="1600" dirty="0"/>
              <a:t>Different kinds of research face different kinds of barriers: for work that must be done in a lab environment, often working in close quarters with others, masking and distancing requirements provide some but not absolute protection; for work that involves field studies, observations, or interviews with others, COVID restrictions make that more difficult and sometimes impossible. Access to and research archives is often limited.</a:t>
            </a:r>
          </a:p>
          <a:p>
            <a:pPr>
              <a:lnSpc>
                <a:spcPct val="100000"/>
              </a:lnSpc>
            </a:pPr>
            <a:r>
              <a:rPr lang="en-US" sz="1600" dirty="0"/>
              <a:t>For research that is funded by grants, with definite deadlines for completion, these factors have been especially disruptive.</a:t>
            </a:r>
          </a:p>
          <a:p>
            <a:pPr>
              <a:lnSpc>
                <a:spcPct val="100000"/>
              </a:lnSpc>
            </a:pPr>
            <a:r>
              <a:rPr lang="en-US" sz="1600" dirty="0"/>
              <a:t>For faculty facing promotion and tenure decisions, the direct and indirect effects of COVID (ranging from having it, to caring for others who do, to changing teaching and research activities under duress, to a lack of travel and conference attending, etc), have often had a devastating effect on faculty performance. </a:t>
            </a:r>
          </a:p>
          <a:p>
            <a:pPr>
              <a:lnSpc>
                <a:spcPct val="100000"/>
              </a:lnSpc>
            </a:pPr>
            <a:r>
              <a:rPr lang="en-US" sz="1600" dirty="0"/>
              <a:t>Campus policies allow for rollbacks and other accommodations, but these can extend the already-stressful period of waiting to pass this hurdle. Review processes, from the department all the way up to the Board of Trustees, have to balance fair accommodation for faculty with maintaining the highest expectations of excellence. (And, as noted above, these constraints have affected some groups of faculty even more heavily than others.)</a:t>
            </a:r>
          </a:p>
        </p:txBody>
      </p:sp>
      <p:sp>
        <p:nvSpPr>
          <p:cNvPr id="5" name="Slide Number Placeholder 4">
            <a:extLst>
              <a:ext uri="{FF2B5EF4-FFF2-40B4-BE49-F238E27FC236}">
                <a16:creationId xmlns:a16="http://schemas.microsoft.com/office/drawing/2014/main" id="{E49F7824-4F0A-4BBE-8B76-DBDC583ADC4A}"/>
              </a:ext>
            </a:extLst>
          </p:cNvPr>
          <p:cNvSpPr>
            <a:spLocks noGrp="1"/>
          </p:cNvSpPr>
          <p:nvPr>
            <p:ph type="sldNum" sz="quarter" idx="12"/>
          </p:nvPr>
        </p:nvSpPr>
        <p:spPr/>
        <p:txBody>
          <a:bodyPr/>
          <a:lstStyle/>
          <a:p>
            <a:fld id="{74A4CD41-BD61-1A45-8304-02EAFE2650D3}" type="slidenum">
              <a:rPr lang="en-US" smtClean="0"/>
              <a:t>9</a:t>
            </a:fld>
            <a:endParaRPr lang="en-US" dirty="0"/>
          </a:p>
        </p:txBody>
      </p:sp>
    </p:spTree>
    <p:extLst>
      <p:ext uri="{BB962C8B-B14F-4D97-AF65-F5344CB8AC3E}">
        <p14:creationId xmlns:p14="http://schemas.microsoft.com/office/powerpoint/2010/main" val="3998419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4550</TotalTime>
  <Words>1270</Words>
  <Application>Microsoft Macintosh PowerPoint</Application>
  <PresentationFormat>Widescreen</PresentationFormat>
  <Paragraphs>62</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Calibri Light</vt:lpstr>
      <vt:lpstr>Oswald SemiBold</vt:lpstr>
      <vt:lpstr>Lato Black</vt:lpstr>
      <vt:lpstr>Calibri</vt:lpstr>
      <vt:lpstr>Arial</vt:lpstr>
      <vt:lpstr>Office Theme</vt:lpstr>
      <vt:lpstr>Sharing the Burden  </vt:lpstr>
      <vt:lpstr>Faculty Responses  to the  COVID Crisis</vt:lpstr>
      <vt:lpstr>Proud of our state-of-the-art testing system </vt:lpstr>
      <vt:lpstr>Faculty have adapted their teaching to new modalities</vt:lpstr>
      <vt:lpstr>Adjusting to remote work more generally</vt:lpstr>
      <vt:lpstr>Effects on faculty mental health; stress</vt:lpstr>
      <vt:lpstr>Disproportionate effects on certain groups </vt:lpstr>
      <vt:lpstr>Dealing with student challenges: mental health, disruptions to work and study</vt:lpstr>
      <vt:lpstr>Effects on conducting research and research productivity (and P&amp;T consequences)</vt:lpstr>
      <vt:lpstr>Concerns and risks in  returning to FTF teaching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Looking Forward: USC Goals for the Year</dc:title>
  <dc:creator>Rob Kar</dc:creator>
  <cp:lastModifiedBy>Foran, Ellen</cp:lastModifiedBy>
  <cp:revision>41</cp:revision>
  <dcterms:created xsi:type="dcterms:W3CDTF">2021-09-02T12:17:35Z</dcterms:created>
  <dcterms:modified xsi:type="dcterms:W3CDTF">2022-01-05T22:27:08Z</dcterms:modified>
</cp:coreProperties>
</file>