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Lst>
  <p:notesMasterIdLst>
    <p:notesMasterId r:id="rId19"/>
  </p:notesMasterIdLst>
  <p:sldIdLst>
    <p:sldId id="272" r:id="rId6"/>
    <p:sldId id="326" r:id="rId7"/>
    <p:sldId id="334" r:id="rId8"/>
    <p:sldId id="332" r:id="rId9"/>
    <p:sldId id="340" r:id="rId10"/>
    <p:sldId id="335" r:id="rId11"/>
    <p:sldId id="336" r:id="rId12"/>
    <p:sldId id="337" r:id="rId13"/>
    <p:sldId id="338" r:id="rId14"/>
    <p:sldId id="302" r:id="rId15"/>
    <p:sldId id="339" r:id="rId16"/>
    <p:sldId id="320" r:id="rId17"/>
    <p:sldId id="296"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panose="020F0502020204030203" pitchFamily="34" charset="0"/>
      <p:regular r:id="rId26"/>
      <p:bold r:id="rId27"/>
      <p:italic r:id="rId28"/>
      <p:boldItalic r:id="rId29"/>
    </p:embeddedFont>
    <p:embeddedFont>
      <p:font typeface="Lato Black" panose="020F0502020204030204" pitchFamily="34" charset="0"/>
      <p:bold r:id="rId30"/>
      <p:italic r:id="rId31"/>
      <p:boldItalic r:id="rId32"/>
    </p:embeddedFont>
    <p:embeddedFont>
      <p:font typeface="Merriweather" pitchFamily="2" charset="77"/>
      <p:regular r:id="rId33"/>
      <p:bold r:id="rId34"/>
      <p:italic r:id="rId35"/>
      <p:boldItalic r:id="rId36"/>
    </p:embeddedFont>
    <p:embeddedFont>
      <p:font typeface="Merriweather Black" panose="020F0502020204030204" pitchFamily="34" charset="0"/>
      <p:bold r:id="rId37"/>
      <p:italic r:id="rId38"/>
      <p:boldItalic r:id="rId39"/>
    </p:embeddedFont>
    <p:embeddedFont>
      <p:font typeface="Oswald" pitchFamily="2" charset="77"/>
      <p:regular r:id="rId40"/>
      <p:bold r:id="rId41"/>
    </p:embeddedFont>
    <p:embeddedFont>
      <p:font typeface="Oswald Light" panose="020F0302020204030204" pitchFamily="34" charset="0"/>
      <p:regular r:id="rId42"/>
    </p:embeddedFont>
    <p:embeddedFont>
      <p:font typeface="Oswald SemiBold" panose="020F050202020403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9EA"/>
    <a:srgbClr val="0455A4"/>
    <a:srgbClr val="003366"/>
    <a:srgbClr val="5E6669"/>
    <a:srgbClr val="E84A27"/>
    <a:srgbClr val="13294B"/>
    <a:srgbClr val="D50032"/>
    <a:srgbClr val="A5A8A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0293" autoAdjust="0"/>
  </p:normalViewPr>
  <p:slideViewPr>
    <p:cSldViewPr snapToGrid="0">
      <p:cViewPr varScale="1">
        <p:scale>
          <a:sx n="76" d="100"/>
          <a:sy n="76" d="100"/>
        </p:scale>
        <p:origin x="1936" y="24"/>
      </p:cViewPr>
      <p:guideLst>
        <p:guide orient="horz" pos="936"/>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7" d="100"/>
          <a:sy n="47" d="100"/>
        </p:scale>
        <p:origin x="24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viewProps" Target="viewProps.xml"/><Relationship Id="rId20" Type="http://schemas.openxmlformats.org/officeDocument/2006/relationships/font" Target="fonts/font1.fntdata"/><Relationship Id="rId4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all for being here.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I begin, let me say a few words about my friend, Chancellor Michael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Amiridis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chancellor you have elevated the University of Illinois Chicago, growing the enrollment, beginning a major transformation of the campus, and cementing its status as Chicago’s university.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has, of course, helped lift all of us across the U of I System.</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miss your partnership in the quest that all of us share, to serve the state and its people.</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Under your leadership UIC established new records in enrollment, fundraising and research funding--$440 million in sponsored research awards last year.</a:t>
            </a: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Among the most difficult problems facing us all is climate change, and you can find work directly aimed at this challenge all across the U of I System.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Just one example is the large-scale pilot testing of CO2 capture technology being led by the Prairie Research Institute.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system being built at City Water, Light &amp; Power in Springfield is complete, it will capture more than 90 percent of the CO2 emissions produced by the plant and potentially provide a building block toward wider adoption of carbon-capture technology.</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could spend hours – days, really -- describing all of the vital research going on at our universities. The depth and breadth are astounding.</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the research I have just touched on all has one thing in common: public impact … It lives up to that fundamental ideal of the land-grant institution: to advance society through education and knowledge and contribute to the public good.</a:t>
            </a:r>
          </a:p>
        </p:txBody>
      </p:sp>
      <p:sp>
        <p:nvSpPr>
          <p:cNvPr id="4" name="Slide Number Placeholder 3"/>
          <p:cNvSpPr>
            <a:spLocks noGrp="1"/>
          </p:cNvSpPr>
          <p:nvPr>
            <p:ph type="sldNum" sz="quarter" idx="5"/>
          </p:nvPr>
        </p:nvSpPr>
        <p:spPr/>
        <p:txBody>
          <a:bodyPr/>
          <a:lstStyle/>
          <a:p>
            <a:fld id="{50D3A1E8-C096-463C-BF8B-4CB4AA05D415}" type="slidenum">
              <a:rPr lang="en-US" smtClean="0"/>
              <a:t>10</a:t>
            </a:fld>
            <a:endParaRPr lang="en-US"/>
          </a:p>
        </p:txBody>
      </p:sp>
    </p:spTree>
    <p:extLst>
      <p:ext uri="{BB962C8B-B14F-4D97-AF65-F5344CB8AC3E}">
        <p14:creationId xmlns:p14="http://schemas.microsoft.com/office/powerpoint/2010/main" val="2434451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means opportunity, jobs and a better quality of life … It gives us understanding of why things happen, how they happen and what might happen as we make our way forward.</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a:p>
        </p:txBody>
      </p:sp>
    </p:spTree>
    <p:extLst>
      <p:ext uri="{BB962C8B-B14F-4D97-AF65-F5344CB8AC3E}">
        <p14:creationId xmlns:p14="http://schemas.microsoft.com/office/powerpoint/2010/main" val="354132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brilliant scientist Marie Curie once said, “Nothing in life is to be feared, it is only to be understood. Now is the time to understand more, so that we may fear less.”</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research is a billion dollar-plus machine driving change and opportunity for the better.</a:t>
            </a:r>
          </a:p>
        </p:txBody>
      </p:sp>
      <p:sp>
        <p:nvSpPr>
          <p:cNvPr id="4" name="Slide Number Placeholder 3"/>
          <p:cNvSpPr>
            <a:spLocks noGrp="1"/>
          </p:cNvSpPr>
          <p:nvPr>
            <p:ph type="sldNum" sz="quarter" idx="5"/>
          </p:nvPr>
        </p:nvSpPr>
        <p:spPr/>
        <p:txBody>
          <a:bodyPr/>
          <a:lstStyle/>
          <a:p>
            <a:fld id="{50D3A1E8-C096-463C-BF8B-4CB4AA05D415}" type="slidenum">
              <a:rPr lang="en-US" smtClean="0"/>
              <a:t>12</a:t>
            </a:fld>
            <a:endParaRPr lang="en-US"/>
          </a:p>
        </p:txBody>
      </p:sp>
    </p:spTree>
    <p:extLst>
      <p:ext uri="{BB962C8B-B14F-4D97-AF65-F5344CB8AC3E}">
        <p14:creationId xmlns:p14="http://schemas.microsoft.com/office/powerpoint/2010/main" val="49193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13</a:t>
            </a:fld>
            <a:endParaRPr lang="en-US"/>
          </a:p>
        </p:txBody>
      </p:sp>
    </p:spTree>
    <p:extLst>
      <p:ext uri="{BB962C8B-B14F-4D97-AF65-F5344CB8AC3E}">
        <p14:creationId xmlns:p14="http://schemas.microsoft.com/office/powerpoint/2010/main" val="367475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Alongside the world-class education we provide, research is one of the major pillars of our mission.</a:t>
            </a:r>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326722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research, faculty at all three of our universities create new knowledge and solve some of society’s most pressing and challenging problems.</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our faculty as the engine, our three universities are collectively a research powerhouse, driving change and progress for our state and the world beyond.</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150696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measure the power of this engine in financial terms. … Total system-wide research expenditures are well over a billion dollars a year. And the system is, every year, among the absolute largest recipients of federal research investment. … In 2021, the National Science Foundation awarded U of I System universities $134 million.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measure of this power is innovation and its impact.</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2021, faculty innovations resulted in 103 U.S. patents and 106 licenses and options to commercialize technologies.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Right now, 117 startups are licensing intellectual property from system universities. And that number is growing.</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also measure the impact of our research in terms of trust. When decision-makers, public and private, are looking for solutions and answers, they often count on us.</a:t>
            </a: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79729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of course, no better, more immediate example than the response of the U of I System to the COVID-19 pandemic and the value our research has provided not just to our students, faculty and staff, but to the citizens of Illinois and people around the country.</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pandemic began, we needed to get back to campus, and schools and business across Illinois and beyond needed to safely return to class and to work.</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SHIELD program, the saliva-based COVID-19 test created at Urbana-Champaign, was developed rapidly and enabled the successful return to our campuses in the fall of 2020 … Now SHIELD is protecting almost a million people at 1,700 K-12 schools around Illinois, as well as at countless business, courthouses, the public schools in Baltimore and Washington, D.C., and on and on.</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may have seen just last week that the 200,000 SHIELD tests we made available to the Chicago Public Schools in a deal brokered by Gov. J.B. Pritzker helped return students to school.</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SHIELD is built on our research. Sustained federal investment drove the innovation that made the quick development of SHIELD possible.</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242090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the pandemic, the governor and the Illinois Department of Health also needed data to help make decisions to protect people and, at the same time, steer the economy to minimize negative impacts. … Again, our experts provided key data, driven by our research and experience.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system’s Institute for Government and Public Affairs has also played an important role here through a series of ongoing policy reports.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push to create vaccines against the virus began very early, and the need for large-scale trials was almost immediate.</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UIC hosted trials for both the Moderna and Johnson &amp; Johnson vaccines. … UIC vaccine research also now includes testing the effects of boosters and studying vaccinations in high-risk populations like transplant recipients and pregnant women.</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all, UIC researchers have been awarded more than $60 million in funding for COVID-19 research.</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COVID pneumonia is among the more serious effects of the virus, and differentiating between it and non-COVID pneumonia is vital to treatment decisions. … At Springfield, computer scientists are using deep learning to improve and speed up computer-aided diagnosis.</a:t>
            </a:r>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140490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Public partnership drives so much of our research, but private partners are extremely important catalysts for innovation at our universities.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the most promising opportunities on the horizon lie in emerging technologies – quantum computing, AI and hybrid cloud computing environments.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new $200 million IBM-Illinois Discovery Accelerator Institute at Urbana-Champaign’s Grainger College of Engineering was created last year to position Illinois as an international industry leader.</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10-year agreement presents significant opportunity to advance our research efforts and will have profound impact.</a:t>
            </a:r>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3767002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50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touched on some of our healthcare-related research earlier, but this vital area is a real U of I System strength. </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UIC is a hub of medical innovation with a proven track record in the discovery and development of drugs that address important t health issues and improve quality of life.  This includes the bladder-cancer therapeutic Tice BCG, the Shingrix vaccine against the shingles virus;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Phexxi</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is a hormone-free birth control gel;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Presizta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an anti-HIV treatment.</a:t>
            </a:r>
            <a:endParaRPr lang="en-US" sz="1800" dirty="0">
              <a:solidFill>
                <a:srgbClr val="003366"/>
              </a:solidFill>
              <a:latin typeface="Oswald SemiBold" pitchFamily="2"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3740493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UIS, computer science researchers are using AI to accelerate the engineering of enzymes known as MMPs which have great potential for the treatment of cancer, cardiovascular disease and other ailments.</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STEM-driven research is, of course, crucial. But arts and humanities research helps us better understand ourselves and our society.</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Abraham Lincoln’s presidency shapes so much in American life, even today.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grown to better understand his life and its ongoing impact through a pair of books published last year by UIS Professor Michael Burlingame. “An American Marriage: The Untold Story of Abraham Lincoln and Mary Todd,” and “The Black Man's President,” provide deep insight into both the public and private Lincoln.</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Humanities Research Institute in Urbana, clusters of faculty fellows are working across a range of important subjects, among them the uncertain present and future of the news business and its ability to inform Americans and help them make good decisions.</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Urbana journalism Professor Nikki Usher, a recent fellow, last year authored a new book, “News for the Rich, White, and Blue: How Place and Power Distort American Journalism.” In it she draws on more than a decade of field research to explain how journalists decide what becomes news and how news organizations strategize for that future.</a:t>
            </a:r>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a:p>
        </p:txBody>
      </p:sp>
    </p:spTree>
    <p:extLst>
      <p:ext uri="{BB962C8B-B14F-4D97-AF65-F5344CB8AC3E}">
        <p14:creationId xmlns:p14="http://schemas.microsoft.com/office/powerpoint/2010/main" val="63011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B977B8-DE59-4919-8FFF-71522113DE5E}"/>
              </a:ext>
            </a:extLst>
          </p:cNvPr>
          <p:cNvSpPr txBox="1">
            <a:spLocks/>
          </p:cNvSpPr>
          <p:nvPr userDrawn="1"/>
        </p:nvSpPr>
        <p:spPr>
          <a:xfrm>
            <a:off x="745599" y="2139455"/>
            <a:ext cx="11065401" cy="2306637"/>
          </a:xfrm>
          <a:prstGeom prst="rect">
            <a:avLst/>
          </a:prstGeom>
        </p:spPr>
        <p:txBody>
          <a:bodyPr tIns="0" anchor="t" anchorCtr="0"/>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20" name="Picture 19" descr="A screenshot of a video game&#10;&#10;Description automatically generated with medium confidence">
            <a:extLst>
              <a:ext uri="{FF2B5EF4-FFF2-40B4-BE49-F238E27FC236}">
                <a16:creationId xmlns:a16="http://schemas.microsoft.com/office/drawing/2014/main" id="{C7CD69E4-D4DA-47F7-AE09-764FBAD605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360954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42882502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43597017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36761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305191186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221753866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ABB3-B951-452A-96CC-6AD06ECDD5D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E6711B-82E6-42EF-9FAF-5C9BA0614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E2251-FBC0-4F54-8A7E-8A5BCC7D1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958B5-0621-4C82-A377-0B249FD51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886B0-E0DD-48D5-A075-A2373CE4B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2ECEED-5877-41EB-B52C-52BAA91466A4}"/>
              </a:ext>
            </a:extLst>
          </p:cNvPr>
          <p:cNvSpPr>
            <a:spLocks noGrp="1"/>
          </p:cNvSpPr>
          <p:nvPr>
            <p:ph type="dt" sz="half" idx="10"/>
          </p:nvPr>
        </p:nvSpPr>
        <p:spPr/>
        <p:txBody>
          <a:bodyPr/>
          <a:lstStyle/>
          <a:p>
            <a:fld id="{B0C699B4-DED1-4F97-BBBA-1865F4F291DC}" type="datetimeFigureOut">
              <a:rPr lang="en-US" smtClean="0"/>
              <a:t>1/18/22</a:t>
            </a:fld>
            <a:endParaRPr lang="en-US"/>
          </a:p>
        </p:txBody>
      </p:sp>
      <p:sp>
        <p:nvSpPr>
          <p:cNvPr id="8" name="Footer Placeholder 7">
            <a:extLst>
              <a:ext uri="{FF2B5EF4-FFF2-40B4-BE49-F238E27FC236}">
                <a16:creationId xmlns:a16="http://schemas.microsoft.com/office/drawing/2014/main" id="{B28EAC96-9575-448E-8C42-6A71A5C19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3C8AD-7627-4D33-91ED-3F3826A6661F}"/>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387119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72A3-7304-4196-B35D-87A18CB0B1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DFA8EBD-8DBC-47E8-82F7-CB8BAAAA44B7}"/>
              </a:ext>
            </a:extLst>
          </p:cNvPr>
          <p:cNvSpPr>
            <a:spLocks noGrp="1"/>
          </p:cNvSpPr>
          <p:nvPr>
            <p:ph type="dt" sz="half" idx="10"/>
          </p:nvPr>
        </p:nvSpPr>
        <p:spPr/>
        <p:txBody>
          <a:bodyPr/>
          <a:lstStyle/>
          <a:p>
            <a:fld id="{B0C699B4-DED1-4F97-BBBA-1865F4F291DC}" type="datetimeFigureOut">
              <a:rPr lang="en-US" smtClean="0"/>
              <a:t>1/18/22</a:t>
            </a:fld>
            <a:endParaRPr lang="en-US"/>
          </a:p>
        </p:txBody>
      </p:sp>
      <p:sp>
        <p:nvSpPr>
          <p:cNvPr id="4" name="Footer Placeholder 3">
            <a:extLst>
              <a:ext uri="{FF2B5EF4-FFF2-40B4-BE49-F238E27FC236}">
                <a16:creationId xmlns:a16="http://schemas.microsoft.com/office/drawing/2014/main" id="{3ACEB2F0-F935-4780-AD53-FDF627314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875D9-A11F-4307-BF4A-9B6EB561EF69}"/>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359996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2CA80-CDF7-49CE-9BBC-7C03504172F9}"/>
              </a:ext>
            </a:extLst>
          </p:cNvPr>
          <p:cNvSpPr>
            <a:spLocks noGrp="1"/>
          </p:cNvSpPr>
          <p:nvPr>
            <p:ph type="dt" sz="half" idx="10"/>
          </p:nvPr>
        </p:nvSpPr>
        <p:spPr/>
        <p:txBody>
          <a:bodyPr/>
          <a:lstStyle/>
          <a:p>
            <a:fld id="{B0C699B4-DED1-4F97-BBBA-1865F4F291DC}" type="datetimeFigureOut">
              <a:rPr lang="en-US" smtClean="0"/>
              <a:t>1/18/22</a:t>
            </a:fld>
            <a:endParaRPr lang="en-US"/>
          </a:p>
        </p:txBody>
      </p:sp>
      <p:sp>
        <p:nvSpPr>
          <p:cNvPr id="3" name="Footer Placeholder 2">
            <a:extLst>
              <a:ext uri="{FF2B5EF4-FFF2-40B4-BE49-F238E27FC236}">
                <a16:creationId xmlns:a16="http://schemas.microsoft.com/office/drawing/2014/main" id="{542F5AC8-9A0C-460E-ABC5-759EC4EC66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A2632-7D3F-471D-A096-CA5D0C277494}"/>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4206046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BDE63-1ACB-456F-8C26-F8B02DDEB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4D79F2-908E-4ED1-9B3C-362E81798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40799-AF65-4642-A131-1E2AD82FD4A5}"/>
              </a:ext>
            </a:extLst>
          </p:cNvPr>
          <p:cNvSpPr>
            <a:spLocks noGrp="1"/>
          </p:cNvSpPr>
          <p:nvPr>
            <p:ph type="dt" sz="half" idx="10"/>
          </p:nvPr>
        </p:nvSpPr>
        <p:spPr/>
        <p:txBody>
          <a:bodyPr/>
          <a:lstStyle/>
          <a:p>
            <a:fld id="{B0C699B4-DED1-4F97-BBBA-1865F4F291DC}" type="datetimeFigureOut">
              <a:rPr lang="en-US" smtClean="0"/>
              <a:t>1/18/22</a:t>
            </a:fld>
            <a:endParaRPr lang="en-US"/>
          </a:p>
        </p:txBody>
      </p:sp>
      <p:sp>
        <p:nvSpPr>
          <p:cNvPr id="6" name="Footer Placeholder 5">
            <a:extLst>
              <a:ext uri="{FF2B5EF4-FFF2-40B4-BE49-F238E27FC236}">
                <a16:creationId xmlns:a16="http://schemas.microsoft.com/office/drawing/2014/main" id="{8B4BA6F4-70F7-4062-8540-3FE51F4FB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94582-8A6D-41B9-A8FA-DDD081A75156}"/>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072177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DB3E-474B-438D-BF1D-0E26FAD77D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AC609E-AC1D-485B-B4E6-770FFE1E03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CCC3B-95BF-4BC5-8D78-98216A65D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B5113-833E-4DC5-92CD-00764991FD3C}"/>
              </a:ext>
            </a:extLst>
          </p:cNvPr>
          <p:cNvSpPr>
            <a:spLocks noGrp="1"/>
          </p:cNvSpPr>
          <p:nvPr>
            <p:ph type="dt" sz="half" idx="10"/>
          </p:nvPr>
        </p:nvSpPr>
        <p:spPr/>
        <p:txBody>
          <a:bodyPr/>
          <a:lstStyle/>
          <a:p>
            <a:fld id="{B0C699B4-DED1-4F97-BBBA-1865F4F291DC}" type="datetimeFigureOut">
              <a:rPr lang="en-US" smtClean="0"/>
              <a:t>1/18/22</a:t>
            </a:fld>
            <a:endParaRPr lang="en-US"/>
          </a:p>
        </p:txBody>
      </p:sp>
      <p:sp>
        <p:nvSpPr>
          <p:cNvPr id="6" name="Footer Placeholder 5">
            <a:extLst>
              <a:ext uri="{FF2B5EF4-FFF2-40B4-BE49-F238E27FC236}">
                <a16:creationId xmlns:a16="http://schemas.microsoft.com/office/drawing/2014/main" id="{1252BD32-2712-43B1-9E08-874906474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25DDC-1294-46C2-98C7-A939F12E364B}"/>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26945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F5DE-7992-4F36-9521-BC19B81FE0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F2BB0-CA41-4EC7-A1CB-8B428D477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EFB24-E948-42B0-AAE8-DBFFA0513B9F}"/>
              </a:ext>
            </a:extLst>
          </p:cNvPr>
          <p:cNvSpPr>
            <a:spLocks noGrp="1"/>
          </p:cNvSpPr>
          <p:nvPr>
            <p:ph type="dt" sz="half" idx="10"/>
          </p:nvPr>
        </p:nvSpPr>
        <p:spPr/>
        <p:txBody>
          <a:bodyPr/>
          <a:lstStyle/>
          <a:p>
            <a:fld id="{B0C699B4-DED1-4F97-BBBA-1865F4F291DC}" type="datetimeFigureOut">
              <a:rPr lang="en-US" smtClean="0"/>
              <a:t>1/18/22</a:t>
            </a:fld>
            <a:endParaRPr lang="en-US"/>
          </a:p>
        </p:txBody>
      </p:sp>
      <p:sp>
        <p:nvSpPr>
          <p:cNvPr id="5" name="Footer Placeholder 4">
            <a:extLst>
              <a:ext uri="{FF2B5EF4-FFF2-40B4-BE49-F238E27FC236}">
                <a16:creationId xmlns:a16="http://schemas.microsoft.com/office/drawing/2014/main" id="{ADCE3285-1B16-4503-A760-018970AEF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7D7D-1663-42E4-BEC0-8623F7DF4DE1}"/>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2544835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DE98D-7714-4170-8769-5CA35B68840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D4CDC-EF72-4295-A8DF-45F453F50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DFB90-D44B-4A3A-A66E-911553D90964}"/>
              </a:ext>
            </a:extLst>
          </p:cNvPr>
          <p:cNvSpPr>
            <a:spLocks noGrp="1"/>
          </p:cNvSpPr>
          <p:nvPr>
            <p:ph type="dt" sz="half" idx="10"/>
          </p:nvPr>
        </p:nvSpPr>
        <p:spPr/>
        <p:txBody>
          <a:bodyPr/>
          <a:lstStyle/>
          <a:p>
            <a:fld id="{B0C699B4-DED1-4F97-BBBA-1865F4F291DC}" type="datetimeFigureOut">
              <a:rPr lang="en-US" smtClean="0"/>
              <a:t>1/18/22</a:t>
            </a:fld>
            <a:endParaRPr lang="en-US"/>
          </a:p>
        </p:txBody>
      </p:sp>
      <p:sp>
        <p:nvSpPr>
          <p:cNvPr id="5" name="Footer Placeholder 4">
            <a:extLst>
              <a:ext uri="{FF2B5EF4-FFF2-40B4-BE49-F238E27FC236}">
                <a16:creationId xmlns:a16="http://schemas.microsoft.com/office/drawing/2014/main" id="{7D720400-B3B0-4EE3-80DD-C9C814FF1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BEA09-F695-4A00-852C-28C3AC92CEB0}"/>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865351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A337-7BF3-40C9-A315-5D3CADE68E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D8DE0C-3686-4B33-B19A-77CF2324AB2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03F9A-2DEB-4BF4-B6FF-B119126D93F0}"/>
              </a:ext>
            </a:extLst>
          </p:cNvPr>
          <p:cNvSpPr>
            <a:spLocks noGrp="1"/>
          </p:cNvSpPr>
          <p:nvPr>
            <p:ph type="dt" sz="half" idx="10"/>
          </p:nvPr>
        </p:nvSpPr>
        <p:spPr>
          <a:xfrm>
            <a:off x="838200" y="6356350"/>
            <a:ext cx="2743200" cy="365125"/>
          </a:xfrm>
          <a:prstGeom prst="rect">
            <a:avLst/>
          </a:prstGeom>
        </p:spPr>
        <p:txBody>
          <a:bodyPr/>
          <a:lstStyle/>
          <a:p>
            <a:fld id="{22F14B42-7E37-4CA3-9D7E-D32A7F0176C9}" type="datetimeFigureOut">
              <a:rPr lang="en-US" smtClean="0"/>
              <a:t>1/18/22</a:t>
            </a:fld>
            <a:endParaRPr lang="en-US"/>
          </a:p>
        </p:txBody>
      </p:sp>
      <p:sp>
        <p:nvSpPr>
          <p:cNvPr id="5" name="Footer Placeholder 4">
            <a:extLst>
              <a:ext uri="{FF2B5EF4-FFF2-40B4-BE49-F238E27FC236}">
                <a16:creationId xmlns:a16="http://schemas.microsoft.com/office/drawing/2014/main" id="{18ADF3D7-BEC4-4773-A640-3E6C75F08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896313-188E-4650-95FC-41C90D93FA91}"/>
              </a:ext>
            </a:extLst>
          </p:cNvPr>
          <p:cNvSpPr>
            <a:spLocks noGrp="1"/>
          </p:cNvSpPr>
          <p:nvPr>
            <p:ph type="sldNum" sz="quarter" idx="12"/>
          </p:nvPr>
        </p:nvSpPr>
        <p:spPr>
          <a:xfrm>
            <a:off x="8610600" y="6356350"/>
            <a:ext cx="2743200" cy="365125"/>
          </a:xfrm>
          <a:prstGeom prst="rect">
            <a:avLst/>
          </a:prstGeom>
        </p:spPr>
        <p:txBody>
          <a:bodyPr/>
          <a:lstStyle/>
          <a:p>
            <a:fld id="{EA6F25AE-B0A6-400C-ACA9-FA76D5B56CB5}" type="slidenum">
              <a:rPr lang="en-US" smtClean="0"/>
              <a:t>‹#›</a:t>
            </a:fld>
            <a:endParaRPr lang="en-US"/>
          </a:p>
        </p:txBody>
      </p:sp>
    </p:spTree>
    <p:extLst>
      <p:ext uri="{BB962C8B-B14F-4D97-AF65-F5344CB8AC3E}">
        <p14:creationId xmlns:p14="http://schemas.microsoft.com/office/powerpoint/2010/main" val="1967074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288447214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19510690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6" name="Straight Connector 5">
            <a:extLst>
              <a:ext uri="{FF2B5EF4-FFF2-40B4-BE49-F238E27FC236}">
                <a16:creationId xmlns:a16="http://schemas.microsoft.com/office/drawing/2014/main" id="{F972B92D-2689-4E29-84F0-DC0C52DA9ABB}"/>
              </a:ext>
            </a:extLst>
          </p:cNvPr>
          <p:cNvCxnSpPr>
            <a:cxnSpLocks/>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E5EC016-F308-4FB7-863B-1C8611DAE4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283818129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1/18/22</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52" r:id="rId3"/>
    <p:sldLayoutId id="2147483663" r:id="rId4"/>
    <p:sldLayoutId id="2147483680" r:id="rId5"/>
    <p:sldLayoutId id="2147483681" r:id="rId6"/>
    <p:sldLayoutId id="2147483682" r:id="rId7"/>
    <p:sldLayoutId id="2147483684" r:id="rId8"/>
    <p:sldLayoutId id="2147483665" r:id="rId9"/>
    <p:sldLayoutId id="2147483666" r:id="rId10"/>
    <p:sldLayoutId id="2147483674" r:id="rId11"/>
    <p:sldLayoutId id="2147483675" r:id="rId12"/>
    <p:sldLayoutId id="2147483676" r:id="rId13"/>
    <p:sldLayoutId id="2147483677" r:id="rId14"/>
    <p:sldLayoutId id="2147483678" r:id="rId15"/>
    <p:sldLayoutId id="2147483669" r:id="rId16"/>
    <p:sldLayoutId id="2147483671" r:id="rId17"/>
    <p:sldLayoutId id="2147483672" r:id="rId18"/>
    <p:sldLayoutId id="2147483670" r:id="rId19"/>
    <p:sldLayoutId id="2147483664" r:id="rId20"/>
    <p:sldLayoutId id="2147483683" r:id="rId21"/>
    <p:sldLayoutId id="2147483679" r:id="rId22"/>
    <p:sldLayoutId id="2147483685" r:id="rId23"/>
    <p:sldLayoutId id="2147483653" r:id="rId24"/>
    <p:sldLayoutId id="2147483654" r:id="rId25"/>
    <p:sldLayoutId id="2147483655" r:id="rId26"/>
    <p:sldLayoutId id="2147483656" r:id="rId27"/>
    <p:sldLayoutId id="2147483657" r:id="rId28"/>
    <p:sldLayoutId id="2147483658" r:id="rId29"/>
    <p:sldLayoutId id="2147483659" r:id="rId30"/>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0666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F1DE2C-D316-45C8-92A5-CADEDE3056F0}"/>
              </a:ext>
            </a:extLst>
          </p:cNvPr>
          <p:cNvSpPr txBox="1"/>
          <p:nvPr/>
        </p:nvSpPr>
        <p:spPr>
          <a:xfrm>
            <a:off x="716280" y="1905000"/>
            <a:ext cx="7218716" cy="3416320"/>
          </a:xfrm>
          <a:prstGeom prst="rect">
            <a:avLst/>
          </a:prstGeom>
          <a:noFill/>
        </p:spPr>
        <p:txBody>
          <a:bodyPr wrap="square" rtlCol="0">
            <a:spAutoFit/>
          </a:bodyPr>
          <a:lstStyle/>
          <a:p>
            <a:r>
              <a:rPr lang="en-US" sz="7200" dirty="0">
                <a:solidFill>
                  <a:srgbClr val="13294B"/>
                </a:solidFill>
                <a:latin typeface="Oswald SemiBold" pitchFamily="2" charset="0"/>
              </a:rPr>
              <a:t>REMARKS TO THE</a:t>
            </a:r>
          </a:p>
          <a:p>
            <a:r>
              <a:rPr lang="en-US" sz="7200" dirty="0">
                <a:solidFill>
                  <a:srgbClr val="13294B"/>
                </a:solidFill>
                <a:latin typeface="Oswald SemiBold" pitchFamily="2" charset="0"/>
              </a:rPr>
              <a:t>BOARD OF TRUSTEES</a:t>
            </a:r>
          </a:p>
        </p:txBody>
      </p:sp>
      <p:sp>
        <p:nvSpPr>
          <p:cNvPr id="5" name="Rectangle 4">
            <a:extLst>
              <a:ext uri="{FF2B5EF4-FFF2-40B4-BE49-F238E27FC236}">
                <a16:creationId xmlns:a16="http://schemas.microsoft.com/office/drawing/2014/main" id="{F0F73E7D-D9A7-4DA9-BB33-B03E617E00E5}"/>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January 20, 2022</a:t>
            </a:r>
          </a:p>
        </p:txBody>
      </p:sp>
    </p:spTree>
    <p:extLst>
      <p:ext uri="{BB962C8B-B14F-4D97-AF65-F5344CB8AC3E}">
        <p14:creationId xmlns:p14="http://schemas.microsoft.com/office/powerpoint/2010/main" val="27271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Prairie Research institute and city employees of Springfield, IL standing in front of a piece of CO2 capture technology">
            <a:extLst>
              <a:ext uri="{FF2B5EF4-FFF2-40B4-BE49-F238E27FC236}">
                <a16:creationId xmlns:a16="http://schemas.microsoft.com/office/drawing/2014/main" id="{FBA3FCA2-695A-4C95-9AFD-90054AEB6028}"/>
              </a:ext>
            </a:extLst>
          </p:cNvPr>
          <p:cNvPicPr>
            <a:picLocks noChangeAspect="1"/>
          </p:cNvPicPr>
          <p:nvPr/>
        </p:nvPicPr>
        <p:blipFill>
          <a:blip r:embed="rId3">
            <a:extLst>
              <a:ext uri="{28A0092B-C50C-407E-A947-70E740481C1C}">
                <a14:useLocalDpi xmlns:a14="http://schemas.microsoft.com/office/drawing/2010/main" val="0"/>
              </a:ext>
            </a:extLst>
          </a:blip>
          <a:srcRect t="8806" b="8806"/>
          <a:stretch/>
        </p:blipFill>
        <p:spPr>
          <a:xfrm>
            <a:off x="0" y="161579"/>
            <a:ext cx="12192000" cy="6696422"/>
          </a:xfrm>
          <a:prstGeom prst="rect">
            <a:avLst/>
          </a:prstGeom>
        </p:spPr>
      </p:pic>
      <p:sp>
        <p:nvSpPr>
          <p:cNvPr id="5" name="Freeform: Shape 4">
            <a:extLst>
              <a:ext uri="{FF2B5EF4-FFF2-40B4-BE49-F238E27FC236}">
                <a16:creationId xmlns:a16="http://schemas.microsoft.com/office/drawing/2014/main" id="{EB87C337-4406-45E6-991D-E00F31940264}"/>
              </a:ext>
            </a:extLst>
          </p:cNvPr>
          <p:cNvSpPr/>
          <p:nvPr/>
        </p:nvSpPr>
        <p:spPr>
          <a:xfrm>
            <a:off x="0" y="3509790"/>
            <a:ext cx="6096000" cy="2923877"/>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92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22960" tIns="274320" rIns="274320" bIns="91440" numCol="1" spcCol="1270" anchor="t" anchorCtr="0">
            <a:spAutoFit/>
          </a:bodyPr>
          <a:lstStyle/>
          <a:p>
            <a:pPr>
              <a:lnSpc>
                <a:spcPts val="4800"/>
              </a:lnSpc>
            </a:pPr>
            <a:r>
              <a:rPr lang="en-US" sz="4800" dirty="0">
                <a:solidFill>
                  <a:srgbClr val="003366"/>
                </a:solidFill>
                <a:latin typeface="Oswald SemiBold" pitchFamily="2" charset="0"/>
              </a:rPr>
              <a:t>THE FIGHT AGAINST CLIMATE CHANGE: </a:t>
            </a:r>
            <a:r>
              <a:rPr lang="en-US" sz="4800" dirty="0">
                <a:solidFill>
                  <a:srgbClr val="003366"/>
                </a:solidFill>
                <a:latin typeface="Oswald Light" pitchFamily="2" charset="0"/>
              </a:rPr>
              <a:t>CAPTURING GREENHOUSE GASES </a:t>
            </a:r>
          </a:p>
        </p:txBody>
      </p:sp>
    </p:spTree>
    <p:extLst>
      <p:ext uri="{BB962C8B-B14F-4D97-AF65-F5344CB8AC3E}">
        <p14:creationId xmlns:p14="http://schemas.microsoft.com/office/powerpoint/2010/main" val="412305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07C107-8350-41CF-AEB2-738CA911CE97}"/>
              </a:ext>
            </a:extLst>
          </p:cNvPr>
          <p:cNvGrpSpPr/>
          <p:nvPr/>
        </p:nvGrpSpPr>
        <p:grpSpPr>
          <a:xfrm>
            <a:off x="654908" y="858762"/>
            <a:ext cx="6279292" cy="4967774"/>
            <a:chOff x="654908" y="1224523"/>
            <a:chExt cx="10881772" cy="4592922"/>
          </a:xfrm>
        </p:grpSpPr>
        <p:sp>
          <p:nvSpPr>
            <p:cNvPr id="3" name="Rectangle 2">
              <a:extLst>
                <a:ext uri="{FF2B5EF4-FFF2-40B4-BE49-F238E27FC236}">
                  <a16:creationId xmlns:a16="http://schemas.microsoft.com/office/drawing/2014/main" id="{2DD0B70B-7F49-4DDC-AB30-A025B81010EC}"/>
                </a:ext>
                <a:ext uri="{C183D7F6-B498-43B3-948B-1728B52AA6E4}">
                  <adec:decorative xmlns:adec="http://schemas.microsoft.com/office/drawing/2017/decorative" val="1"/>
                </a:ext>
              </a:extLst>
            </p:cNvPr>
            <p:cNvSpPr/>
            <p:nvPr/>
          </p:nvSpPr>
          <p:spPr>
            <a:xfrm>
              <a:off x="838200" y="1224523"/>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E9EA"/>
                </a:solidFill>
              </a:endParaRPr>
            </a:p>
          </p:txBody>
        </p:sp>
        <p:sp>
          <p:nvSpPr>
            <p:cNvPr id="4" name="Title 55">
              <a:extLst>
                <a:ext uri="{FF2B5EF4-FFF2-40B4-BE49-F238E27FC236}">
                  <a16:creationId xmlns:a16="http://schemas.microsoft.com/office/drawing/2014/main" id="{EE0C4E96-2284-4E46-8CF0-42CAFEAF2D56}"/>
                </a:ext>
              </a:extLst>
            </p:cNvPr>
            <p:cNvSpPr txBox="1">
              <a:spLocks/>
            </p:cNvSpPr>
            <p:nvPr/>
          </p:nvSpPr>
          <p:spPr>
            <a:xfrm>
              <a:off x="654908" y="1485900"/>
              <a:ext cx="10881772" cy="4331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a:lstStyle>
            <a:p>
              <a:pPr>
                <a:lnSpc>
                  <a:spcPts val="4500"/>
                </a:lnSpc>
                <a:spcBef>
                  <a:spcPts val="0"/>
                </a:spcBef>
                <a:defRPr/>
              </a:pPr>
              <a:r>
                <a:rPr lang="en-US" sz="3600" b="1" i="1" cap="none" spc="0" dirty="0">
                  <a:latin typeface="Merriweather" panose="00000500000000000000" pitchFamily="2" charset="0"/>
                  <a:ea typeface="+mn-ea"/>
                  <a:cs typeface="+mn-cs"/>
                </a:rPr>
                <a:t>Research means opportunity, jobs and a better quality of life… </a:t>
              </a:r>
              <a:r>
                <a:rPr lang="en-US" sz="3600" i="1" cap="none" spc="0" dirty="0">
                  <a:latin typeface="Merriweather" panose="00000500000000000000" pitchFamily="2" charset="0"/>
                  <a:ea typeface="+mn-ea"/>
                  <a:cs typeface="+mn-cs"/>
                </a:rPr>
                <a:t>It gives us understanding of why things happen, how they happen and what might happen as we make our way forward.</a:t>
              </a:r>
            </a:p>
          </p:txBody>
        </p:sp>
      </p:grpSp>
    </p:spTree>
    <p:extLst>
      <p:ext uri="{BB962C8B-B14F-4D97-AF65-F5344CB8AC3E}">
        <p14:creationId xmlns:p14="http://schemas.microsoft.com/office/powerpoint/2010/main" val="1547224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FF9796-C429-4C1D-9251-530203AE474C}"/>
              </a:ext>
            </a:extLst>
          </p:cNvPr>
          <p:cNvSpPr>
            <a:spLocks noGrp="1"/>
          </p:cNvSpPr>
          <p:nvPr>
            <p:ph sz="half" idx="1"/>
          </p:nvPr>
        </p:nvSpPr>
        <p:spPr>
          <a:xfrm>
            <a:off x="838200" y="5580214"/>
            <a:ext cx="10515600" cy="3919900"/>
          </a:xfrm>
        </p:spPr>
        <p:txBody>
          <a:bodyPr lIns="0">
            <a:normAutofit/>
          </a:bodyPr>
          <a:lstStyle/>
          <a:p>
            <a:pPr algn="ctr"/>
            <a:r>
              <a:rPr lang="en-US" sz="4500" b="1" dirty="0">
                <a:latin typeface="Merriweather" panose="00000500000000000000" pitchFamily="2" charset="0"/>
              </a:rPr>
              <a:t>-Marie Curie</a:t>
            </a:r>
          </a:p>
        </p:txBody>
      </p:sp>
      <p:sp>
        <p:nvSpPr>
          <p:cNvPr id="6" name="Title 37">
            <a:extLst>
              <a:ext uri="{FF2B5EF4-FFF2-40B4-BE49-F238E27FC236}">
                <a16:creationId xmlns:a16="http://schemas.microsoft.com/office/drawing/2014/main" id="{F567A058-6DB4-4A7C-8F02-D40552108B9D}"/>
              </a:ext>
            </a:extLst>
          </p:cNvPr>
          <p:cNvSpPr txBox="1">
            <a:spLocks/>
          </p:cNvSpPr>
          <p:nvPr/>
        </p:nvSpPr>
        <p:spPr>
          <a:xfrm>
            <a:off x="726224" y="1277786"/>
            <a:ext cx="6957276" cy="42473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a:lstStyle>
          <a:p>
            <a:pPr>
              <a:lnSpc>
                <a:spcPct val="100000"/>
              </a:lnSpc>
              <a:spcBef>
                <a:spcPts val="0"/>
              </a:spcBef>
              <a:defRPr/>
            </a:pPr>
            <a:r>
              <a:rPr lang="en-US" sz="4500" i="1" cap="none" spc="0" dirty="0">
                <a:solidFill>
                  <a:srgbClr val="E8E9EA"/>
                </a:solidFill>
                <a:latin typeface="Merriweather Black" panose="00000A00000000000000" pitchFamily="2" charset="0"/>
                <a:ea typeface="+mn-ea"/>
                <a:cs typeface="+mn-cs"/>
              </a:rPr>
              <a:t>“Nothing in life is to be feared, it is only to be understood. Now is the time to understand more, so that we may fear less.” </a:t>
            </a:r>
          </a:p>
        </p:txBody>
      </p:sp>
      <p:sp>
        <p:nvSpPr>
          <p:cNvPr id="10" name="Rectangle 9">
            <a:extLst>
              <a:ext uri="{FF2B5EF4-FFF2-40B4-BE49-F238E27FC236}">
                <a16:creationId xmlns:a16="http://schemas.microsoft.com/office/drawing/2014/main" id="{C07E339C-1897-4BD8-9852-19679F2F11A4}"/>
              </a:ext>
              <a:ext uri="{C183D7F6-B498-43B3-948B-1728B52AA6E4}">
                <adec:decorative xmlns:adec="http://schemas.microsoft.com/office/drawing/2017/decorative" val="1"/>
              </a:ext>
            </a:extLst>
          </p:cNvPr>
          <p:cNvSpPr/>
          <p:nvPr/>
        </p:nvSpPr>
        <p:spPr>
          <a:xfrm>
            <a:off x="760676" y="858762"/>
            <a:ext cx="836996" cy="96445"/>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E9EA"/>
              </a:solidFill>
            </a:endParaRPr>
          </a:p>
        </p:txBody>
      </p:sp>
    </p:spTree>
    <p:extLst>
      <p:ext uri="{BB962C8B-B14F-4D97-AF65-F5344CB8AC3E}">
        <p14:creationId xmlns:p14="http://schemas.microsoft.com/office/powerpoint/2010/main" val="2528833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90465011-CCD2-43D2-8C5C-A109196BF574}"/>
              </a:ext>
            </a:extLst>
          </p:cNvPr>
          <p:cNvSpPr txBox="1">
            <a:spLocks/>
          </p:cNvSpPr>
          <p:nvPr/>
        </p:nvSpPr>
        <p:spPr>
          <a:xfrm>
            <a:off x="838200" y="2414956"/>
            <a:ext cx="10686143"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t>THANK YOU</a:t>
            </a:r>
          </a:p>
        </p:txBody>
      </p:sp>
    </p:spTree>
    <p:extLst>
      <p:ext uri="{BB962C8B-B14F-4D97-AF65-F5344CB8AC3E}">
        <p14:creationId xmlns:p14="http://schemas.microsoft.com/office/powerpoint/2010/main" val="2748499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udent holding vials of unknown liquid with a professor peering over their shoulder in a laboratory setting.&#10;">
            <a:extLst>
              <a:ext uri="{FF2B5EF4-FFF2-40B4-BE49-F238E27FC236}">
                <a16:creationId xmlns:a16="http://schemas.microsoft.com/office/drawing/2014/main" id="{FBA3FCA2-695A-4C95-9AFD-90054AEB6028}"/>
              </a:ext>
            </a:extLst>
          </p:cNvPr>
          <p:cNvPicPr>
            <a:picLocks noChangeAspect="1"/>
          </p:cNvPicPr>
          <p:nvPr/>
        </p:nvPicPr>
        <p:blipFill>
          <a:blip r:embed="rId3" cstate="screen">
            <a:extLst>
              <a:ext uri="{28A0092B-C50C-407E-A947-70E740481C1C}">
                <a14:useLocalDpi xmlns:a14="http://schemas.microsoft.com/office/drawing/2010/main" val="0"/>
              </a:ext>
            </a:extLst>
          </a:blip>
          <a:srcRect t="8806" b="8806"/>
          <a:stretch/>
        </p:blipFill>
        <p:spPr>
          <a:xfrm>
            <a:off x="0" y="161579"/>
            <a:ext cx="12192000" cy="6696422"/>
          </a:xfrm>
          <a:prstGeom prst="rect">
            <a:avLst/>
          </a:prstGeom>
        </p:spPr>
      </p:pic>
      <p:sp>
        <p:nvSpPr>
          <p:cNvPr id="6" name="Freeform: Shape 5">
            <a:extLst>
              <a:ext uri="{FF2B5EF4-FFF2-40B4-BE49-F238E27FC236}">
                <a16:creationId xmlns:a16="http://schemas.microsoft.com/office/drawing/2014/main" id="{12A0B194-92D0-4D80-98E7-C508D12C047E}"/>
              </a:ext>
            </a:extLst>
          </p:cNvPr>
          <p:cNvSpPr/>
          <p:nvPr/>
        </p:nvSpPr>
        <p:spPr>
          <a:xfrm>
            <a:off x="3289300" y="5448782"/>
            <a:ext cx="9169400" cy="984885"/>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84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4320" tIns="274320" rIns="822960" bIns="91440" numCol="1" spcCol="1270" anchor="t" anchorCtr="0">
            <a:spAutoFit/>
          </a:bodyPr>
          <a:lstStyle/>
          <a:p>
            <a:pPr algn="r">
              <a:lnSpc>
                <a:spcPts val="4800"/>
              </a:lnSpc>
            </a:pPr>
            <a:r>
              <a:rPr lang="en-US" sz="4800" dirty="0">
                <a:solidFill>
                  <a:srgbClr val="003366"/>
                </a:solidFill>
                <a:latin typeface="Oswald SemiBold" pitchFamily="2" charset="0"/>
              </a:rPr>
              <a:t>RESEARCH WITH GLOBAL IMPACT</a:t>
            </a:r>
          </a:p>
        </p:txBody>
      </p:sp>
    </p:spTree>
    <p:extLst>
      <p:ext uri="{BB962C8B-B14F-4D97-AF65-F5344CB8AC3E}">
        <p14:creationId xmlns:p14="http://schemas.microsoft.com/office/powerpoint/2010/main" val="3263822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collage of the Alma Mater statue, the Chicago skyline, and a statue of Abraham Lincoln.">
            <a:extLst>
              <a:ext uri="{FF2B5EF4-FFF2-40B4-BE49-F238E27FC236}">
                <a16:creationId xmlns:a16="http://schemas.microsoft.com/office/drawing/2014/main" id="{FBA3FCA2-695A-4C95-9AFD-90054AEB6028}"/>
              </a:ext>
            </a:extLst>
          </p:cNvPr>
          <p:cNvPicPr>
            <a:picLocks noChangeAspect="1"/>
          </p:cNvPicPr>
          <p:nvPr/>
        </p:nvPicPr>
        <p:blipFill>
          <a:blip r:embed="rId3">
            <a:alphaModFix amt="76000"/>
            <a:extLst>
              <a:ext uri="{28A0092B-C50C-407E-A947-70E740481C1C}">
                <a14:useLocalDpi xmlns:a14="http://schemas.microsoft.com/office/drawing/2010/main" val="0"/>
              </a:ext>
            </a:extLst>
          </a:blip>
          <a:srcRect t="1163" b="1163"/>
          <a:stretch/>
        </p:blipFill>
        <p:spPr>
          <a:xfrm>
            <a:off x="0" y="161579"/>
            <a:ext cx="12192000" cy="6696422"/>
          </a:xfrm>
          <a:prstGeom prst="rect">
            <a:avLst/>
          </a:prstGeom>
        </p:spPr>
      </p:pic>
      <p:sp>
        <p:nvSpPr>
          <p:cNvPr id="6" name="Freeform: Shape 5">
            <a:extLst>
              <a:ext uri="{FF2B5EF4-FFF2-40B4-BE49-F238E27FC236}">
                <a16:creationId xmlns:a16="http://schemas.microsoft.com/office/drawing/2014/main" id="{E13045D4-14DB-4F82-A512-82BED33C3875}"/>
              </a:ext>
            </a:extLst>
          </p:cNvPr>
          <p:cNvSpPr/>
          <p:nvPr/>
        </p:nvSpPr>
        <p:spPr>
          <a:xfrm>
            <a:off x="0" y="4881887"/>
            <a:ext cx="11442700" cy="1600438"/>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94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22960" tIns="274320" rIns="274320" bIns="91440" numCol="1" spcCol="1270" anchor="t" anchorCtr="0">
            <a:spAutoFit/>
          </a:bodyPr>
          <a:lstStyle/>
          <a:p>
            <a:pPr>
              <a:lnSpc>
                <a:spcPts val="4800"/>
              </a:lnSpc>
            </a:pPr>
            <a:r>
              <a:rPr lang="en-US" sz="4800" dirty="0">
                <a:solidFill>
                  <a:srgbClr val="003366"/>
                </a:solidFill>
                <a:latin typeface="Oswald SemiBold" pitchFamily="2" charset="0"/>
              </a:rPr>
              <a:t>OUR RESEARCH PROWESS IS SYSTEMWIDE:</a:t>
            </a:r>
          </a:p>
          <a:p>
            <a:pPr>
              <a:lnSpc>
                <a:spcPts val="4800"/>
              </a:lnSpc>
            </a:pPr>
            <a:r>
              <a:rPr lang="en-US" sz="4800" dirty="0">
                <a:solidFill>
                  <a:srgbClr val="003366"/>
                </a:solidFill>
                <a:latin typeface="Oswald Light" pitchFamily="2" charset="0"/>
              </a:rPr>
              <a:t>WITH IMPACT ACROSS THE STATE &amp; BEYOND </a:t>
            </a:r>
          </a:p>
        </p:txBody>
      </p:sp>
    </p:spTree>
    <p:extLst>
      <p:ext uri="{BB962C8B-B14F-4D97-AF65-F5344CB8AC3E}">
        <p14:creationId xmlns:p14="http://schemas.microsoft.com/office/powerpoint/2010/main" val="956079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F1847F-2D34-4714-83ED-DEF6BD25616F}"/>
              </a:ext>
            </a:extLst>
          </p:cNvPr>
          <p:cNvPicPr>
            <a:picLocks noChangeAspect="1"/>
          </p:cNvPicPr>
          <p:nvPr/>
        </p:nvPicPr>
        <p:blipFill>
          <a:blip r:embed="rId3" cstate="screen">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7452" b="17452"/>
          <a:stretch/>
        </p:blipFill>
        <p:spPr>
          <a:xfrm>
            <a:off x="0" y="161579"/>
            <a:ext cx="12192000" cy="6696422"/>
          </a:xfrm>
          <a:prstGeom prst="rect">
            <a:avLst/>
          </a:prstGeom>
        </p:spPr>
      </p:pic>
      <p:sp>
        <p:nvSpPr>
          <p:cNvPr id="2" name="Title 1">
            <a:extLst>
              <a:ext uri="{FF2B5EF4-FFF2-40B4-BE49-F238E27FC236}">
                <a16:creationId xmlns:a16="http://schemas.microsoft.com/office/drawing/2014/main" id="{1D735241-ED4C-4C17-82AA-6EAC6C20E197}"/>
              </a:ext>
            </a:extLst>
          </p:cNvPr>
          <p:cNvSpPr>
            <a:spLocks noGrp="1"/>
          </p:cNvSpPr>
          <p:nvPr>
            <p:ph type="title"/>
          </p:nvPr>
        </p:nvSpPr>
        <p:spPr/>
        <p:txBody>
          <a:bodyPr/>
          <a:lstStyle/>
          <a:p>
            <a:pPr>
              <a:lnSpc>
                <a:spcPts val="4800"/>
              </a:lnSpc>
            </a:pPr>
            <a:r>
              <a:rPr lang="en-US" dirty="0"/>
              <a:t>The U of I System:</a:t>
            </a:r>
            <a:br>
              <a:rPr lang="en-US" dirty="0">
                <a:latin typeface="Oswald SemiBold" pitchFamily="2" charset="0"/>
              </a:rPr>
            </a:br>
            <a:r>
              <a:rPr lang="en-US" dirty="0">
                <a:latin typeface="Oswald SemiBold" pitchFamily="2" charset="0"/>
              </a:rPr>
              <a:t>A research powerhouse</a:t>
            </a:r>
            <a:endParaRPr lang="en-US" dirty="0"/>
          </a:p>
        </p:txBody>
      </p:sp>
      <p:sp>
        <p:nvSpPr>
          <p:cNvPr id="5" name="Freeform: Shape 4">
            <a:extLst>
              <a:ext uri="{FF2B5EF4-FFF2-40B4-BE49-F238E27FC236}">
                <a16:creationId xmlns:a16="http://schemas.microsoft.com/office/drawing/2014/main" id="{F0775B68-79BF-4F96-9227-94DB11B800B2}"/>
              </a:ext>
            </a:extLst>
          </p:cNvPr>
          <p:cNvSpPr/>
          <p:nvPr/>
        </p:nvSpPr>
        <p:spPr>
          <a:xfrm>
            <a:off x="1295401" y="3027178"/>
            <a:ext cx="4368060" cy="1946720"/>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86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algn="ctr"/>
            <a:r>
              <a:rPr lang="en-US" sz="6600" dirty="0">
                <a:solidFill>
                  <a:srgbClr val="003366"/>
                </a:solidFill>
                <a:latin typeface="Oswald SemiBold" pitchFamily="2" charset="0"/>
              </a:rPr>
              <a:t>$1.1B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3366"/>
                </a:solidFill>
                <a:effectLst/>
                <a:uLnTx/>
                <a:uFillTx/>
                <a:latin typeface="Lato Black" panose="020F0A02020204030203" pitchFamily="34" charset="0"/>
                <a:ea typeface="+mn-ea"/>
                <a:cs typeface="+mn-cs"/>
              </a:rPr>
              <a:t>FY2020 TOTAL SYSTEM-WIDE RESEARCH EXPENDITURE</a:t>
            </a:r>
            <a:endParaRPr lang="en-US" sz="2100" dirty="0">
              <a:solidFill>
                <a:srgbClr val="003366"/>
              </a:solidFill>
              <a:latin typeface="Lato Black" panose="020F0A02020204030203" pitchFamily="34" charset="0"/>
            </a:endParaRPr>
          </a:p>
        </p:txBody>
      </p:sp>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095114" y="3354108"/>
            <a:ext cx="0" cy="1292860"/>
          </a:xfrm>
          <a:prstGeom prst="line">
            <a:avLst/>
          </a:prstGeom>
          <a:ln w="12700">
            <a:solidFill>
              <a:srgbClr val="E8E9E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0DAC9119-57DB-4F03-AA78-AA935B59EE63}"/>
              </a:ext>
            </a:extLst>
          </p:cNvPr>
          <p:cNvSpPr/>
          <p:nvPr/>
        </p:nvSpPr>
        <p:spPr>
          <a:xfrm>
            <a:off x="6528540" y="3027178"/>
            <a:ext cx="4368059" cy="1946720"/>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86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algn="ctr"/>
            <a:r>
              <a:rPr lang="en-US" sz="6600" dirty="0">
                <a:solidFill>
                  <a:srgbClr val="003366"/>
                </a:solidFill>
                <a:latin typeface="Oswald SemiBold" pitchFamily="2" charset="0"/>
              </a:rPr>
              <a:t>$611.9M</a:t>
            </a:r>
          </a:p>
          <a:p>
            <a:pPr algn="ctr"/>
            <a:r>
              <a:rPr lang="en-US" sz="2100" dirty="0">
                <a:solidFill>
                  <a:srgbClr val="003366"/>
                </a:solidFill>
                <a:latin typeface="Lato Black" panose="020F0A02020204030203" pitchFamily="34" charset="0"/>
              </a:rPr>
              <a:t>FY2020 FEDERAL</a:t>
            </a:r>
            <a:br>
              <a:rPr lang="en-US" sz="2100" dirty="0">
                <a:solidFill>
                  <a:srgbClr val="003366"/>
                </a:solidFill>
                <a:latin typeface="Lato Black" panose="020F0A02020204030203" pitchFamily="34" charset="0"/>
              </a:rPr>
            </a:br>
            <a:r>
              <a:rPr lang="en-US" sz="2100" dirty="0">
                <a:solidFill>
                  <a:srgbClr val="003366"/>
                </a:solidFill>
                <a:latin typeface="Lato Black" panose="020F0A02020204030203" pitchFamily="34" charset="0"/>
              </a:rPr>
              <a:t>RESEARCH AWARDS</a:t>
            </a:r>
          </a:p>
        </p:txBody>
      </p:sp>
    </p:spTree>
    <p:extLst>
      <p:ext uri="{BB962C8B-B14F-4D97-AF65-F5344CB8AC3E}">
        <p14:creationId xmlns:p14="http://schemas.microsoft.com/office/powerpoint/2010/main" val="1006387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urse giving an unknown patient a shot ">
            <a:extLst>
              <a:ext uri="{FF2B5EF4-FFF2-40B4-BE49-F238E27FC236}">
                <a16:creationId xmlns:a16="http://schemas.microsoft.com/office/drawing/2014/main" id="{FBA3FCA2-695A-4C95-9AFD-90054AEB6028}"/>
              </a:ext>
            </a:extLst>
          </p:cNvPr>
          <p:cNvPicPr>
            <a:picLocks noChangeAspect="1"/>
          </p:cNvPicPr>
          <p:nvPr/>
        </p:nvPicPr>
        <p:blipFill>
          <a:blip r:embed="rId3" cstate="screen">
            <a:extLst>
              <a:ext uri="{28A0092B-C50C-407E-A947-70E740481C1C}">
                <a14:useLocalDpi xmlns:a14="http://schemas.microsoft.com/office/drawing/2010/main" val="0"/>
              </a:ext>
            </a:extLst>
          </a:blip>
          <a:srcRect t="8768" b="8768"/>
          <a:stretch/>
        </p:blipFill>
        <p:spPr>
          <a:xfrm>
            <a:off x="0" y="161579"/>
            <a:ext cx="12192000" cy="6696422"/>
          </a:xfrm>
          <a:prstGeom prst="rect">
            <a:avLst/>
          </a:prstGeom>
        </p:spPr>
      </p:pic>
      <p:sp>
        <p:nvSpPr>
          <p:cNvPr id="7" name="Freeform: Shape 6">
            <a:extLst>
              <a:ext uri="{FF2B5EF4-FFF2-40B4-BE49-F238E27FC236}">
                <a16:creationId xmlns:a16="http://schemas.microsoft.com/office/drawing/2014/main" id="{075794F6-A56B-4D84-BCE2-7FABB89D3AB8}"/>
              </a:ext>
            </a:extLst>
          </p:cNvPr>
          <p:cNvSpPr/>
          <p:nvPr/>
        </p:nvSpPr>
        <p:spPr>
          <a:xfrm>
            <a:off x="0" y="5361578"/>
            <a:ext cx="8851900" cy="917302"/>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87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22960" tIns="274320" rIns="274320" bIns="91440" numCol="1" spcCol="1270" anchor="t" anchorCtr="0">
            <a:spAutoFit/>
          </a:bodyPr>
          <a:lstStyle/>
          <a:p>
            <a:pPr>
              <a:lnSpc>
                <a:spcPts val="4200"/>
              </a:lnSpc>
            </a:pPr>
            <a:r>
              <a:rPr lang="en-US" sz="4800" dirty="0">
                <a:solidFill>
                  <a:srgbClr val="003366"/>
                </a:solidFill>
                <a:latin typeface="Oswald SemiBold" pitchFamily="2" charset="0"/>
              </a:rPr>
              <a:t>COVID-19 PANDEMIC RESPONSE</a:t>
            </a:r>
          </a:p>
        </p:txBody>
      </p:sp>
    </p:spTree>
    <p:extLst>
      <p:ext uri="{BB962C8B-B14F-4D97-AF65-F5344CB8AC3E}">
        <p14:creationId xmlns:p14="http://schemas.microsoft.com/office/powerpoint/2010/main" val="131277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ents with a faculty member conducting tests to determine the presence of COVID-19 in waste water.">
            <a:extLst>
              <a:ext uri="{FF2B5EF4-FFF2-40B4-BE49-F238E27FC236}">
                <a16:creationId xmlns:a16="http://schemas.microsoft.com/office/drawing/2014/main" id="{E546C306-FAC2-4FD6-AD72-82257FD4F4A9}"/>
              </a:ext>
            </a:extLst>
          </p:cNvPr>
          <p:cNvPicPr>
            <a:picLocks noChangeAspect="1"/>
          </p:cNvPicPr>
          <p:nvPr/>
        </p:nvPicPr>
        <p:blipFill>
          <a:blip r:embed="rId3" cstate="screen">
            <a:extLst>
              <a:ext uri="{28A0092B-C50C-407E-A947-70E740481C1C}">
                <a14:useLocalDpi xmlns:a14="http://schemas.microsoft.com/office/drawing/2010/main" val="0"/>
              </a:ext>
            </a:extLst>
          </a:blip>
          <a:srcRect t="8806" b="8806"/>
          <a:stretch/>
        </p:blipFill>
        <p:spPr>
          <a:xfrm>
            <a:off x="0" y="161579"/>
            <a:ext cx="12192000" cy="6696422"/>
          </a:xfrm>
          <a:prstGeom prst="rect">
            <a:avLst/>
          </a:prstGeom>
        </p:spPr>
      </p:pic>
      <p:sp>
        <p:nvSpPr>
          <p:cNvPr id="6" name="Freeform: Shape 5">
            <a:extLst>
              <a:ext uri="{FF2B5EF4-FFF2-40B4-BE49-F238E27FC236}">
                <a16:creationId xmlns:a16="http://schemas.microsoft.com/office/drawing/2014/main" id="{218796B9-0CE0-469D-AA80-F0DFBD79A4FD}"/>
              </a:ext>
            </a:extLst>
          </p:cNvPr>
          <p:cNvSpPr/>
          <p:nvPr/>
        </p:nvSpPr>
        <p:spPr>
          <a:xfrm>
            <a:off x="7556500" y="431800"/>
            <a:ext cx="4902200" cy="2215991"/>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84000"/>
            </a:srgbClr>
          </a:solidFill>
          <a:ln w="38100" cmpd="sng">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4320" tIns="274320" rIns="822960" bIns="91440" numCol="1" spcCol="1270" anchor="t" anchorCtr="0">
            <a:spAutoFit/>
          </a:bodyPr>
          <a:lstStyle/>
          <a:p>
            <a:pPr>
              <a:lnSpc>
                <a:spcPts val="4800"/>
              </a:lnSpc>
            </a:pPr>
            <a:r>
              <a:rPr lang="en-US" sz="4800" dirty="0">
                <a:solidFill>
                  <a:srgbClr val="003366"/>
                </a:solidFill>
                <a:latin typeface="Oswald SemiBold" pitchFamily="2" charset="0"/>
              </a:rPr>
              <a:t>COVID-19: </a:t>
            </a:r>
            <a:r>
              <a:rPr lang="en-US" sz="4800" dirty="0">
                <a:solidFill>
                  <a:srgbClr val="003366"/>
                </a:solidFill>
                <a:latin typeface="Oswald Light" pitchFamily="2" charset="0"/>
              </a:rPr>
              <a:t>BEYOND TESTING &amp; VACCINES</a:t>
            </a:r>
          </a:p>
        </p:txBody>
      </p:sp>
    </p:spTree>
    <p:extLst>
      <p:ext uri="{BB962C8B-B14F-4D97-AF65-F5344CB8AC3E}">
        <p14:creationId xmlns:p14="http://schemas.microsoft.com/office/powerpoint/2010/main" val="221151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inger engineering campus">
            <a:extLst>
              <a:ext uri="{FF2B5EF4-FFF2-40B4-BE49-F238E27FC236}">
                <a16:creationId xmlns:a16="http://schemas.microsoft.com/office/drawing/2014/main" id="{3758699B-03D2-4D4F-9418-B21C84EDD107}"/>
              </a:ext>
            </a:extLst>
          </p:cNvPr>
          <p:cNvPicPr>
            <a:picLocks noChangeAspect="1"/>
          </p:cNvPicPr>
          <p:nvPr/>
        </p:nvPicPr>
        <p:blipFill>
          <a:blip r:embed="rId3" cstate="screen">
            <a:extLst>
              <a:ext uri="{28A0092B-C50C-407E-A947-70E740481C1C}">
                <a14:useLocalDpi xmlns:a14="http://schemas.microsoft.com/office/drawing/2010/main" val="0"/>
              </a:ext>
            </a:extLst>
          </a:blip>
          <a:srcRect t="8651" b="8651"/>
          <a:stretch/>
        </p:blipFill>
        <p:spPr>
          <a:xfrm>
            <a:off x="0" y="161579"/>
            <a:ext cx="12192000" cy="6696422"/>
          </a:xfrm>
          <a:prstGeom prst="rect">
            <a:avLst/>
          </a:prstGeom>
        </p:spPr>
      </p:pic>
      <p:sp>
        <p:nvSpPr>
          <p:cNvPr id="6" name="Freeform: Shape 5">
            <a:extLst>
              <a:ext uri="{FF2B5EF4-FFF2-40B4-BE49-F238E27FC236}">
                <a16:creationId xmlns:a16="http://schemas.microsoft.com/office/drawing/2014/main" id="{7C4AB6CE-34F2-4524-99CF-5C5F174E156C}"/>
              </a:ext>
            </a:extLst>
          </p:cNvPr>
          <p:cNvSpPr/>
          <p:nvPr/>
        </p:nvSpPr>
        <p:spPr>
          <a:xfrm>
            <a:off x="0" y="431800"/>
            <a:ext cx="7670800" cy="917302"/>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84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22960" tIns="274320" rIns="274320" bIns="91440" numCol="1" spcCol="1270" anchor="t" anchorCtr="0">
            <a:spAutoFit/>
          </a:bodyPr>
          <a:lstStyle/>
          <a:p>
            <a:pPr>
              <a:lnSpc>
                <a:spcPts val="4200"/>
              </a:lnSpc>
            </a:pPr>
            <a:r>
              <a:rPr lang="en-US" sz="4800" dirty="0">
                <a:solidFill>
                  <a:srgbClr val="003366"/>
                </a:solidFill>
                <a:latin typeface="Oswald SemiBold" pitchFamily="2" charset="0"/>
              </a:rPr>
              <a:t>ACCELERATING DISCOVERY</a:t>
            </a:r>
          </a:p>
        </p:txBody>
      </p:sp>
    </p:spTree>
    <p:extLst>
      <p:ext uri="{BB962C8B-B14F-4D97-AF65-F5344CB8AC3E}">
        <p14:creationId xmlns:p14="http://schemas.microsoft.com/office/powerpoint/2010/main" val="4083383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a health worker with an elderly patient in a clinical setting">
            <a:extLst>
              <a:ext uri="{FF2B5EF4-FFF2-40B4-BE49-F238E27FC236}">
                <a16:creationId xmlns:a16="http://schemas.microsoft.com/office/drawing/2014/main" id="{3758699B-03D2-4D4F-9418-B21C84EDD107}"/>
              </a:ext>
            </a:extLst>
          </p:cNvPr>
          <p:cNvPicPr>
            <a:picLocks noChangeAspect="1"/>
          </p:cNvPicPr>
          <p:nvPr/>
        </p:nvPicPr>
        <p:blipFill>
          <a:blip r:embed="rId3">
            <a:extLst>
              <a:ext uri="{28A0092B-C50C-407E-A947-70E740481C1C}">
                <a14:useLocalDpi xmlns:a14="http://schemas.microsoft.com/office/drawing/2010/main" val="0"/>
              </a:ext>
            </a:extLst>
          </a:blip>
          <a:srcRect t="8806" b="8806"/>
          <a:stretch/>
        </p:blipFill>
        <p:spPr>
          <a:xfrm>
            <a:off x="0" y="161579"/>
            <a:ext cx="12192000" cy="6696422"/>
          </a:xfrm>
          <a:prstGeom prst="rect">
            <a:avLst/>
          </a:prstGeom>
        </p:spPr>
      </p:pic>
      <p:sp>
        <p:nvSpPr>
          <p:cNvPr id="5" name="Freeform: Shape 4">
            <a:extLst>
              <a:ext uri="{FF2B5EF4-FFF2-40B4-BE49-F238E27FC236}">
                <a16:creationId xmlns:a16="http://schemas.microsoft.com/office/drawing/2014/main" id="{B5B59A55-67AE-43C3-9676-228ADC5C3B28}"/>
              </a:ext>
            </a:extLst>
          </p:cNvPr>
          <p:cNvSpPr/>
          <p:nvPr/>
        </p:nvSpPr>
        <p:spPr>
          <a:xfrm>
            <a:off x="7556500" y="431800"/>
            <a:ext cx="4902200" cy="2831544"/>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84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4320" tIns="274320" rIns="822960" bIns="91440" numCol="1" spcCol="1270" anchor="t" anchorCtr="0">
            <a:spAutoFit/>
          </a:bodyPr>
          <a:lstStyle/>
          <a:p>
            <a:pPr algn="r">
              <a:lnSpc>
                <a:spcPts val="4800"/>
              </a:lnSpc>
            </a:pPr>
            <a:r>
              <a:rPr lang="en-US" sz="4800" dirty="0">
                <a:solidFill>
                  <a:srgbClr val="003366"/>
                </a:solidFill>
                <a:latin typeface="Oswald Light" pitchFamily="2" charset="0"/>
              </a:rPr>
              <a:t>OUR RESEARCH IS ENSURING </a:t>
            </a:r>
            <a:r>
              <a:rPr lang="en-US" sz="4800" dirty="0">
                <a:solidFill>
                  <a:srgbClr val="003366"/>
                </a:solidFill>
                <a:latin typeface="Oswald SemiBold" pitchFamily="2" charset="0"/>
              </a:rPr>
              <a:t>A HEALTHIER FUTURE</a:t>
            </a:r>
          </a:p>
        </p:txBody>
      </p:sp>
    </p:spTree>
    <p:extLst>
      <p:ext uri="{BB962C8B-B14F-4D97-AF65-F5344CB8AC3E}">
        <p14:creationId xmlns:p14="http://schemas.microsoft.com/office/powerpoint/2010/main" val="275182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descr="Photo collage of three books. Left, An American Marriage by Michael Burlingame. Center, The Black Man's President by Michael Burlingame. Right, News for the Rich, White, and Blue by Nikki Usher.">
            <a:extLst>
              <a:ext uri="{FF2B5EF4-FFF2-40B4-BE49-F238E27FC236}">
                <a16:creationId xmlns:a16="http://schemas.microsoft.com/office/drawing/2014/main" id="{36180A06-4A6C-445B-8AD4-E5159EEFFE04}"/>
              </a:ext>
            </a:extLst>
          </p:cNvPr>
          <p:cNvGrpSpPr/>
          <p:nvPr/>
        </p:nvGrpSpPr>
        <p:grpSpPr>
          <a:xfrm>
            <a:off x="0" y="161579"/>
            <a:ext cx="12192000" cy="6696422"/>
            <a:chOff x="0" y="161579"/>
            <a:chExt cx="11521440" cy="6696422"/>
          </a:xfrm>
        </p:grpSpPr>
        <p:pic>
          <p:nvPicPr>
            <p:cNvPr id="4" name="Picture 3">
              <a:extLst>
                <a:ext uri="{FF2B5EF4-FFF2-40B4-BE49-F238E27FC236}">
                  <a16:creationId xmlns:a16="http://schemas.microsoft.com/office/drawing/2014/main" id="{3758699B-03D2-4D4F-9418-B21C84EDD107}"/>
                </a:ext>
              </a:extLst>
            </p:cNvPr>
            <p:cNvPicPr>
              <a:picLocks noChangeAspect="1"/>
            </p:cNvPicPr>
            <p:nvPr/>
          </p:nvPicPr>
          <p:blipFill>
            <a:blip r:embed="rId3">
              <a:extLst>
                <a:ext uri="{28A0092B-C50C-407E-A947-70E740481C1C}">
                  <a14:useLocalDpi xmlns:a14="http://schemas.microsoft.com/office/drawing/2010/main" val="0"/>
                </a:ext>
              </a:extLst>
            </a:blip>
            <a:srcRect l="6987" r="6987"/>
            <a:stretch/>
          </p:blipFill>
          <p:spPr>
            <a:xfrm>
              <a:off x="0" y="161579"/>
              <a:ext cx="3840480" cy="6696422"/>
            </a:xfrm>
            <a:prstGeom prst="rect">
              <a:avLst/>
            </a:prstGeom>
          </p:spPr>
        </p:pic>
        <p:pic>
          <p:nvPicPr>
            <p:cNvPr id="14" name="Picture 13">
              <a:extLst>
                <a:ext uri="{FF2B5EF4-FFF2-40B4-BE49-F238E27FC236}">
                  <a16:creationId xmlns:a16="http://schemas.microsoft.com/office/drawing/2014/main" id="{260527DF-AF57-4937-84C8-120924B579E7}"/>
                </a:ext>
              </a:extLst>
            </p:cNvPr>
            <p:cNvPicPr>
              <a:picLocks noChangeAspect="1"/>
            </p:cNvPicPr>
            <p:nvPr/>
          </p:nvPicPr>
          <p:blipFill>
            <a:blip r:embed="rId4">
              <a:extLst>
                <a:ext uri="{28A0092B-C50C-407E-A947-70E740481C1C}">
                  <a14:useLocalDpi xmlns:a14="http://schemas.microsoft.com/office/drawing/2010/main" val="0"/>
                </a:ext>
              </a:extLst>
            </a:blip>
            <a:srcRect l="5194" r="5194"/>
            <a:stretch/>
          </p:blipFill>
          <p:spPr>
            <a:xfrm>
              <a:off x="3840480" y="161579"/>
              <a:ext cx="3840480" cy="6696422"/>
            </a:xfrm>
            <a:prstGeom prst="rect">
              <a:avLst/>
            </a:prstGeom>
          </p:spPr>
        </p:pic>
        <p:pic>
          <p:nvPicPr>
            <p:cNvPr id="15" name="Picture 14">
              <a:extLst>
                <a:ext uri="{FF2B5EF4-FFF2-40B4-BE49-F238E27FC236}">
                  <a16:creationId xmlns:a16="http://schemas.microsoft.com/office/drawing/2014/main" id="{7467AA64-F51F-4F74-9694-C5EA4EB341A8}"/>
                </a:ext>
              </a:extLst>
            </p:cNvPr>
            <p:cNvPicPr>
              <a:picLocks noChangeAspect="1"/>
            </p:cNvPicPr>
            <p:nvPr/>
          </p:nvPicPr>
          <p:blipFill>
            <a:blip r:embed="rId5">
              <a:extLst>
                <a:ext uri="{28A0092B-C50C-407E-A947-70E740481C1C}">
                  <a14:useLocalDpi xmlns:a14="http://schemas.microsoft.com/office/drawing/2010/main" val="0"/>
                </a:ext>
              </a:extLst>
            </a:blip>
            <a:srcRect l="6987" r="6987"/>
            <a:stretch/>
          </p:blipFill>
          <p:spPr>
            <a:xfrm>
              <a:off x="7680960" y="161579"/>
              <a:ext cx="3840480" cy="6696422"/>
            </a:xfrm>
            <a:prstGeom prst="rect">
              <a:avLst/>
            </a:prstGeom>
          </p:spPr>
        </p:pic>
      </p:grpSp>
      <p:sp>
        <p:nvSpPr>
          <p:cNvPr id="7" name="Freeform: Shape 6">
            <a:extLst>
              <a:ext uri="{FF2B5EF4-FFF2-40B4-BE49-F238E27FC236}">
                <a16:creationId xmlns:a16="http://schemas.microsoft.com/office/drawing/2014/main" id="{9185D980-6771-4794-AFC2-2ABA53DB79FD}"/>
              </a:ext>
            </a:extLst>
          </p:cNvPr>
          <p:cNvSpPr/>
          <p:nvPr/>
        </p:nvSpPr>
        <p:spPr>
          <a:xfrm>
            <a:off x="0" y="5516365"/>
            <a:ext cx="7112000" cy="917302"/>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E8E9EA">
              <a:alpha val="97000"/>
            </a:srgbClr>
          </a:solidFill>
          <a:ln w="38100">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22960" tIns="274320" rIns="274320" bIns="91440" numCol="1" spcCol="1270" anchor="t" anchorCtr="0">
            <a:spAutoFit/>
          </a:bodyPr>
          <a:lstStyle/>
          <a:p>
            <a:pPr>
              <a:lnSpc>
                <a:spcPts val="4200"/>
              </a:lnSpc>
            </a:pPr>
            <a:r>
              <a:rPr lang="en-US" sz="4800" dirty="0">
                <a:solidFill>
                  <a:srgbClr val="003366"/>
                </a:solidFill>
                <a:latin typeface="Oswald SemiBold" pitchFamily="2" charset="0"/>
              </a:rPr>
              <a:t>THE ARTS &amp; HUMANITIES</a:t>
            </a:r>
            <a:endParaRPr lang="en-US" sz="4800" dirty="0">
              <a:solidFill>
                <a:srgbClr val="003366"/>
              </a:solidFill>
              <a:latin typeface="Oswald Light" pitchFamily="2" charset="0"/>
            </a:endParaRPr>
          </a:p>
        </p:txBody>
      </p:sp>
    </p:spTree>
    <p:extLst>
      <p:ext uri="{BB962C8B-B14F-4D97-AF65-F5344CB8AC3E}">
        <p14:creationId xmlns:p14="http://schemas.microsoft.com/office/powerpoint/2010/main" val="3211609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B062D1-1817-40C6-935B-64CF43EB750E}">
  <ds:schemaRefs>
    <ds:schemaRef ds:uri="http://schemas.microsoft.com/sharepoint/v3/contenttype/forms"/>
  </ds:schemaRefs>
</ds:datastoreItem>
</file>

<file path=customXml/itemProps2.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3AABBF-436C-48D6-8ED7-3457F016BC74}">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19802</TotalTime>
  <Words>1593</Words>
  <Application>Microsoft Macintosh PowerPoint</Application>
  <PresentationFormat>Widescreen</PresentationFormat>
  <Paragraphs>80</Paragraphs>
  <Slides>13</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Merriweather Black</vt:lpstr>
      <vt:lpstr>Merriweather</vt:lpstr>
      <vt:lpstr>Symbol</vt:lpstr>
      <vt:lpstr>Calibri Light</vt:lpstr>
      <vt:lpstr>Calibri</vt:lpstr>
      <vt:lpstr>Lato Black</vt:lpstr>
      <vt:lpstr>Arial</vt:lpstr>
      <vt:lpstr>Oswald SemiBold</vt:lpstr>
      <vt:lpstr>Oswald</vt:lpstr>
      <vt:lpstr>Oswald Light</vt:lpstr>
      <vt:lpstr>Lato</vt:lpstr>
      <vt:lpstr>Office Theme</vt:lpstr>
      <vt:lpstr>Custom Design</vt:lpstr>
      <vt:lpstr>PowerPoint Presentation</vt:lpstr>
      <vt:lpstr>PowerPoint Presentation</vt:lpstr>
      <vt:lpstr>PowerPoint Presentation</vt:lpstr>
      <vt:lpstr>The U of I System: A research powerhouse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Foran, Ellen</cp:lastModifiedBy>
  <cp:revision>160</cp:revision>
  <dcterms:created xsi:type="dcterms:W3CDTF">2021-03-01T19:31:35Z</dcterms:created>
  <dcterms:modified xsi:type="dcterms:W3CDTF">2022-01-18T23:03:11Z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