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746" r:id="rId2"/>
  </p:sldMasterIdLst>
  <p:notesMasterIdLst>
    <p:notesMasterId r:id="rId30"/>
  </p:notesMasterIdLst>
  <p:handoutMasterIdLst>
    <p:handoutMasterId r:id="rId31"/>
  </p:handoutMasterIdLst>
  <p:sldIdLst>
    <p:sldId id="256" r:id="rId3"/>
    <p:sldId id="320" r:id="rId4"/>
    <p:sldId id="560" r:id="rId5"/>
    <p:sldId id="335" r:id="rId6"/>
    <p:sldId id="501" r:id="rId7"/>
    <p:sldId id="557" r:id="rId8"/>
    <p:sldId id="568" r:id="rId9"/>
    <p:sldId id="550" r:id="rId10"/>
    <p:sldId id="321" r:id="rId11"/>
    <p:sldId id="301" r:id="rId12"/>
    <p:sldId id="302" r:id="rId13"/>
    <p:sldId id="303" r:id="rId14"/>
    <p:sldId id="309" r:id="rId15"/>
    <p:sldId id="313" r:id="rId16"/>
    <p:sldId id="558" r:id="rId17"/>
    <p:sldId id="561" r:id="rId18"/>
    <p:sldId id="562" r:id="rId19"/>
    <p:sldId id="567" r:id="rId20"/>
    <p:sldId id="564" r:id="rId21"/>
    <p:sldId id="310" r:id="rId22"/>
    <p:sldId id="566" r:id="rId23"/>
    <p:sldId id="290" r:id="rId24"/>
    <p:sldId id="291" r:id="rId25"/>
    <p:sldId id="292" r:id="rId26"/>
    <p:sldId id="293" r:id="rId27"/>
    <p:sldId id="325" r:id="rId28"/>
    <p:sldId id="272" r:id="rId29"/>
  </p:sldIdLst>
  <p:sldSz cx="12192000" cy="6858000"/>
  <p:notesSz cx="6858000" cy="9144000"/>
  <p:embeddedFontLst>
    <p:embeddedFont>
      <p:font typeface="Arial Narrow" panose="020B0604020202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Lato Black" panose="020F0502020204030204" pitchFamily="34" charset="0"/>
      <p:bold r:id="rId44"/>
      <p:italic r:id="rId45"/>
      <p:boldItalic r:id="rId46"/>
    </p:embeddedFont>
    <p:embeddedFont>
      <p:font typeface="Oswald SemiBold" panose="020F0502020204030204" pitchFamily="34" charset="0"/>
      <p:regular r:id="rId47"/>
      <p:bold r:id="rId48"/>
    </p:embeddedFont>
    <p:embeddedFont>
      <p:font typeface="Tahoma" panose="020B0604030504040204" pitchFamily="3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0E0"/>
    <a:srgbClr val="E2E5F0"/>
    <a:srgbClr val="E8E7E6"/>
    <a:srgbClr val="E6E8E8"/>
    <a:srgbClr val="E2E9F5"/>
    <a:srgbClr val="EDDFE7"/>
    <a:srgbClr val="F2EDEF"/>
    <a:srgbClr val="E3EDED"/>
    <a:srgbClr val="13294B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 autoAdjust="0"/>
    <p:restoredTop sz="86077" autoAdjust="0"/>
  </p:normalViewPr>
  <p:slideViewPr>
    <p:cSldViewPr snapToGrid="0" snapToObjects="1">
      <p:cViewPr varScale="1">
        <p:scale>
          <a:sx n="96" d="100"/>
          <a:sy n="96" d="100"/>
        </p:scale>
        <p:origin x="1160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49076275323874"/>
          <c:y val="5.9004660882632697E-2"/>
          <c:w val="0.66156290671483398"/>
          <c:h val="0.79960693614473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8E9E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25-4252-95C1-40CEB0B50BD8}"/>
              </c:ext>
            </c:extLst>
          </c:dPt>
          <c:dPt>
            <c:idx val="1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25-4252-95C1-40CEB0B50BD8}"/>
              </c:ext>
            </c:extLst>
          </c:dPt>
          <c:dPt>
            <c:idx val="2"/>
            <c:invertIfNegative val="0"/>
            <c:bubble3D val="0"/>
            <c:spPr>
              <a:solidFill>
                <a:srgbClr val="E84A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025-4252-95C1-40CEB0B50BD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025-4252-95C1-40CEB0B50BD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B025-4252-95C1-40CEB0B50BD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B025-4252-95C1-40CEB0B50B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1">
                  <c:v>Peer Average</c:v>
                </c:pt>
                <c:pt idx="2">
                  <c:v>UIUC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1">
                  <c:v>0.68</c:v>
                </c:pt>
                <c:pt idx="2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25-4252-95C1-40CEB0B50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5"/>
        <c:axId val="3427328"/>
        <c:axId val="205097480"/>
      </c:barChart>
      <c:catAx>
        <c:axId val="3427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+mn-lt"/>
              </a:defRPr>
            </a:pPr>
            <a:endParaRPr lang="en-US"/>
          </a:p>
        </c:txPr>
        <c:crossAx val="205097480"/>
        <c:crosses val="autoZero"/>
        <c:auto val="1"/>
        <c:lblAlgn val="ctr"/>
        <c:lblOffset val="100"/>
        <c:noMultiLvlLbl val="0"/>
      </c:catAx>
      <c:valAx>
        <c:axId val="205097480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342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3366"/>
            </a:solidFill>
          </c:spPr>
          <c:dPt>
            <c:idx val="0"/>
            <c:bubble3D val="0"/>
            <c:spPr>
              <a:solidFill>
                <a:srgbClr val="0033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AC-4DAB-B16B-557E157EDD5F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AC-4DAB-B16B-557E157EDD5F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AC-4DAB-B16B-557E157ED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559598589943471E-2"/>
          <c:y val="0"/>
          <c:w val="0.88045619620870519"/>
          <c:h val="0.924410703050601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AY21-22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rgbClr val="E84A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A3D-448E-A6AA-1C3725832A56}"/>
              </c:ext>
            </c:extLst>
          </c:dPt>
          <c:dPt>
            <c:idx val="15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29B-426E-8D72-8CF40424645A}"/>
              </c:ext>
            </c:extLst>
          </c:dPt>
          <c:cat>
            <c:strRef>
              <c:f>Sheet1!$A$2:$A$19</c:f>
              <c:strCache>
                <c:ptCount val="18"/>
                <c:pt idx="0">
                  <c:v>Florida</c:v>
                </c:pt>
                <c:pt idx="1">
                  <c:v>Nebraska</c:v>
                </c:pt>
                <c:pt idx="2">
                  <c:v>Iowa</c:v>
                </c:pt>
                <c:pt idx="3">
                  <c:v>Purdue</c:v>
                </c:pt>
                <c:pt idx="4">
                  <c:v>Wisconsin</c:v>
                </c:pt>
                <c:pt idx="5">
                  <c:v>Maryland</c:v>
                </c:pt>
                <c:pt idx="6">
                  <c:v>Indiana</c:v>
                </c:pt>
                <c:pt idx="7">
                  <c:v>Texas</c:v>
                </c:pt>
                <c:pt idx="8">
                  <c:v>Ohio State</c:v>
                </c:pt>
                <c:pt idx="9">
                  <c:v>Washington</c:v>
                </c:pt>
                <c:pt idx="10">
                  <c:v>UC-Los Angeles</c:v>
                </c:pt>
                <c:pt idx="11">
                  <c:v>UC-Berkeley</c:v>
                </c:pt>
                <c:pt idx="12">
                  <c:v>Michigan State</c:v>
                </c:pt>
                <c:pt idx="13">
                  <c:v>Minnesota  </c:v>
                </c:pt>
                <c:pt idx="14">
                  <c:v>Illinois</c:v>
                </c:pt>
                <c:pt idx="15">
                  <c:v>Rutgers</c:v>
                </c:pt>
                <c:pt idx="16">
                  <c:v>Michigan</c:v>
                </c:pt>
                <c:pt idx="17">
                  <c:v>Penn State</c:v>
                </c:pt>
              </c:strCache>
            </c:strRef>
          </c:cat>
          <c:val>
            <c:numRef>
              <c:f>Sheet1!$B$2:$B$19</c:f>
              <c:numCache>
                <c:formatCode>#,##0_);\(#,##0\)</c:formatCode>
                <c:ptCount val="18"/>
                <c:pt idx="0">
                  <c:v>6381</c:v>
                </c:pt>
                <c:pt idx="1">
                  <c:v>9590</c:v>
                </c:pt>
                <c:pt idx="2">
                  <c:v>9942</c:v>
                </c:pt>
                <c:pt idx="3">
                  <c:v>9992</c:v>
                </c:pt>
                <c:pt idx="4">
                  <c:v>10720</c:v>
                </c:pt>
                <c:pt idx="5">
                  <c:v>10955</c:v>
                </c:pt>
                <c:pt idx="6">
                  <c:v>11333</c:v>
                </c:pt>
                <c:pt idx="7">
                  <c:v>11737</c:v>
                </c:pt>
                <c:pt idx="8">
                  <c:v>11936</c:v>
                </c:pt>
                <c:pt idx="9">
                  <c:v>12076</c:v>
                </c:pt>
                <c:pt idx="10">
                  <c:v>13258</c:v>
                </c:pt>
                <c:pt idx="11">
                  <c:v>14328</c:v>
                </c:pt>
                <c:pt idx="12">
                  <c:v>14850</c:v>
                </c:pt>
                <c:pt idx="13">
                  <c:v>15254</c:v>
                </c:pt>
                <c:pt idx="14">
                  <c:v>15442</c:v>
                </c:pt>
                <c:pt idx="15">
                  <c:v>15804</c:v>
                </c:pt>
                <c:pt idx="16">
                  <c:v>16178</c:v>
                </c:pt>
                <c:pt idx="17">
                  <c:v>18898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5-4F7B-AD97-DA3142C80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206256200"/>
        <c:axId val="204689496"/>
      </c:barChart>
      <c:catAx>
        <c:axId val="20625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689496"/>
        <c:crosses val="autoZero"/>
        <c:auto val="1"/>
        <c:lblAlgn val="ctr"/>
        <c:lblOffset val="100"/>
        <c:noMultiLvlLbl val="0"/>
      </c:catAx>
      <c:valAx>
        <c:axId val="204689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256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719883112466333E-2"/>
          <c:y val="1.9363991328962459E-2"/>
          <c:w val="0.90492427359701566"/>
          <c:h val="0.889866397545779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AY21-22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427-4FEE-9DEA-A10186922C3A}"/>
              </c:ext>
            </c:extLst>
          </c:dPt>
          <c:cat>
            <c:strRef>
              <c:f>Sheet1!$A$2:$A$11</c:f>
              <c:strCache>
                <c:ptCount val="10"/>
                <c:pt idx="0">
                  <c:v>S. Florida</c:v>
                </c:pt>
                <c:pt idx="1">
                  <c:v>New Mexico</c:v>
                </c:pt>
                <c:pt idx="2">
                  <c:v>Utah</c:v>
                </c:pt>
                <c:pt idx="3">
                  <c:v>Alabama</c:v>
                </c:pt>
                <c:pt idx="4">
                  <c:v>Buffalo</c:v>
                </c:pt>
                <c:pt idx="5">
                  <c:v>Cincinnati</c:v>
                </c:pt>
                <c:pt idx="6">
                  <c:v>Kentucky</c:v>
                </c:pt>
                <c:pt idx="7">
                  <c:v>UIC</c:v>
                </c:pt>
                <c:pt idx="8">
                  <c:v>VCU</c:v>
                </c:pt>
                <c:pt idx="9">
                  <c:v>Connecticut</c:v>
                </c:pt>
              </c:strCache>
            </c:strRef>
          </c:cat>
          <c:val>
            <c:numRef>
              <c:f>Sheet1!$B$2:$B$11</c:f>
              <c:numCache>
                <c:formatCode>#,##0_);\(#,##0\)</c:formatCode>
                <c:ptCount val="10"/>
                <c:pt idx="0">
                  <c:v>6410</c:v>
                </c:pt>
                <c:pt idx="1">
                  <c:v>9228</c:v>
                </c:pt>
                <c:pt idx="2">
                  <c:v>9292</c:v>
                </c:pt>
                <c:pt idx="3">
                  <c:v>10710</c:v>
                </c:pt>
                <c:pt idx="4">
                  <c:v>10724</c:v>
                </c:pt>
                <c:pt idx="5">
                  <c:v>12598</c:v>
                </c:pt>
                <c:pt idx="6">
                  <c:v>12610</c:v>
                </c:pt>
                <c:pt idx="7">
                  <c:v>14126</c:v>
                </c:pt>
                <c:pt idx="8">
                  <c:v>15028</c:v>
                </c:pt>
                <c:pt idx="9">
                  <c:v>18524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5-4F7B-AD97-DA3142C80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100"/>
        <c:axId val="81995968"/>
        <c:axId val="204241400"/>
      </c:barChart>
      <c:catAx>
        <c:axId val="8199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241400"/>
        <c:crosses val="autoZero"/>
        <c:auto val="1"/>
        <c:lblAlgn val="ctr"/>
        <c:lblOffset val="100"/>
        <c:noMultiLvlLbl val="0"/>
      </c:catAx>
      <c:valAx>
        <c:axId val="204241400"/>
        <c:scaling>
          <c:orientation val="minMax"/>
          <c:max val="1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99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83949492887097E-2"/>
          <c:y val="2.84476077333508E-2"/>
          <c:w val="0.88019096166772581"/>
          <c:h val="0.748558867530665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AY21-22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D5-4FAE-912B-9AC9734AFF3E}"/>
              </c:ext>
            </c:extLst>
          </c:dPt>
          <c:dPt>
            <c:idx val="8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594-4CE5-A455-78BD49842D2F}"/>
              </c:ext>
            </c:extLst>
          </c:dPt>
          <c:dPt>
            <c:idx val="9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8E8-4319-8257-26A7A48CB39F}"/>
              </c:ext>
            </c:extLst>
          </c:dPt>
          <c:cat>
            <c:strRef>
              <c:f>Sheet1!$A$2:$A$11</c:f>
              <c:strCache>
                <c:ptCount val="10"/>
                <c:pt idx="0">
                  <c:v>Emporia St.</c:v>
                </c:pt>
                <c:pt idx="1">
                  <c:v>Nebraska-Kearney</c:v>
                </c:pt>
                <c:pt idx="2">
                  <c:v>Georgia College</c:v>
                </c:pt>
                <c:pt idx="3">
                  <c:v>Southern Maine</c:v>
                </c:pt>
                <c:pt idx="4">
                  <c:v>Fitchburg St.</c:v>
                </c:pt>
                <c:pt idx="5">
                  <c:v>Framingham</c:v>
                </c:pt>
                <c:pt idx="6">
                  <c:v>UIS</c:v>
                </c:pt>
                <c:pt idx="7">
                  <c:v>Wash.-Tacoma</c:v>
                </c:pt>
                <c:pt idx="8">
                  <c:v>Michigan-Flint</c:v>
                </c:pt>
                <c:pt idx="9">
                  <c:v>Rutgers-Camden</c:v>
                </c:pt>
              </c:strCache>
            </c:strRef>
          </c:cat>
          <c:val>
            <c:numRef>
              <c:f>Sheet1!$B$2:$B$11</c:f>
              <c:numCache>
                <c:formatCode>#,##0_);\(#,##0\)</c:formatCode>
                <c:ptCount val="10"/>
                <c:pt idx="0">
                  <c:v>7170</c:v>
                </c:pt>
                <c:pt idx="1">
                  <c:v>7940</c:v>
                </c:pt>
                <c:pt idx="2">
                  <c:v>9524</c:v>
                </c:pt>
                <c:pt idx="3">
                  <c:v>10600</c:v>
                </c:pt>
                <c:pt idx="4">
                  <c:v>10908</c:v>
                </c:pt>
                <c:pt idx="5">
                  <c:v>11100</c:v>
                </c:pt>
                <c:pt idx="6">
                  <c:v>11813</c:v>
                </c:pt>
                <c:pt idx="7">
                  <c:v>12198</c:v>
                </c:pt>
                <c:pt idx="8">
                  <c:v>12754</c:v>
                </c:pt>
                <c:pt idx="9" formatCode="&quot;$&quot;#,##0_);\(&quot;$&quot;#,##0\)">
                  <c:v>16010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5-4F7B-AD97-DA3142C80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4242576"/>
        <c:axId val="206714368"/>
      </c:barChart>
      <c:catAx>
        <c:axId val="20424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714368"/>
        <c:crosses val="autoZero"/>
        <c:auto val="1"/>
        <c:lblAlgn val="ctr"/>
        <c:lblOffset val="100"/>
        <c:noMultiLvlLbl val="0"/>
      </c:catAx>
      <c:valAx>
        <c:axId val="206714368"/>
        <c:scaling>
          <c:orientation val="minMax"/>
          <c:max val="1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24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98153230497558"/>
          <c:y val="5.9004660882632697E-2"/>
          <c:w val="0.65886475280448664"/>
          <c:h val="0.701152435830277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24-46A8-AD56-0A0368B11489}"/>
              </c:ext>
            </c:extLst>
          </c:dPt>
          <c:dPt>
            <c:idx val="1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24-46A8-AD56-0A0368B11489}"/>
              </c:ext>
            </c:extLst>
          </c:dPt>
          <c:dPt>
            <c:idx val="2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924-46A8-AD56-0A0368B1148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924-46A8-AD56-0A0368B1148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924-46A8-AD56-0A0368B1148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924-46A8-AD56-0A0368B114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Peer Average</c:v>
                </c:pt>
                <c:pt idx="1">
                  <c:v>UIC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0.78</c:v>
                </c:pt>
                <c:pt idx="1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24-46A8-AD56-0A0368B11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5180864"/>
        <c:axId val="204994840"/>
      </c:barChart>
      <c:catAx>
        <c:axId val="205180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204994840"/>
        <c:crosses val="autoZero"/>
        <c:auto val="1"/>
        <c:lblAlgn val="ctr"/>
        <c:lblOffset val="100"/>
        <c:noMultiLvlLbl val="0"/>
      </c:catAx>
      <c:valAx>
        <c:axId val="2049948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20518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+mj-lt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23705002972217"/>
          <c:y val="5.9004660882632599E-2"/>
          <c:w val="0.66965736844587609"/>
          <c:h val="0.79960693614473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06-40EC-A49E-35BB3965D430}"/>
              </c:ext>
            </c:extLst>
          </c:dPt>
          <c:dPt>
            <c:idx val="1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06-40EC-A49E-35BB3965D430}"/>
              </c:ext>
            </c:extLst>
          </c:dPt>
          <c:dPt>
            <c:idx val="2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06-40EC-A49E-35BB3965D43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06-40EC-A49E-35BB3965D43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D06-40EC-A49E-35BB3965D43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D06-40EC-A49E-35BB3965D4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1">
                  <c:v>Peer Average</c:v>
                </c:pt>
                <c:pt idx="2">
                  <c:v>UIS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1">
                  <c:v>0.93</c:v>
                </c:pt>
                <c:pt idx="2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06-40EC-A49E-35BB3965D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5"/>
        <c:axId val="117738800"/>
        <c:axId val="79722608"/>
      </c:barChart>
      <c:catAx>
        <c:axId val="117738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+mn-lt"/>
              </a:defRPr>
            </a:pPr>
            <a:endParaRPr lang="en-US"/>
          </a:p>
        </c:txPr>
        <c:crossAx val="79722608"/>
        <c:crosses val="autoZero"/>
        <c:auto val="1"/>
        <c:lblAlgn val="ctr"/>
        <c:lblOffset val="100"/>
        <c:noMultiLvlLbl val="0"/>
      </c:catAx>
      <c:valAx>
        <c:axId val="79722608"/>
        <c:scaling>
          <c:orientation val="minMax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11773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2021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6F-4E27-971C-2795389650AC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86F-4E27-971C-2795389650AC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86F-4E27-971C-2795389650AC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86F-4E27-971C-2795389650AC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86F-4E27-971C-2795389650AC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86F-4E27-971C-2795389650AC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86F-4E27-971C-2795389650AC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86F-4E27-971C-2795389650A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6F-4E27-971C-2795389650A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6F-4E27-971C-2795389650AC}"/>
                </c:ext>
              </c:extLst>
            </c:dLbl>
            <c:dLbl>
              <c:idx val="2"/>
              <c:layout>
                <c:manualLayout>
                  <c:x val="-0.115055985814429"/>
                  <c:y val="2.908339445807800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6F-4E27-971C-2795389650AC}"/>
                </c:ext>
              </c:extLst>
            </c:dLbl>
            <c:dLbl>
              <c:idx val="3"/>
              <c:layout>
                <c:manualLayout>
                  <c:x val="6.101385160413325E-3"/>
                  <c:y val="5.235011002454215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94083648803885"/>
                      <c:h val="0.176768871516204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86F-4E27-971C-2795389650A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86F-4E27-971C-2795389650A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86F-4E27-971C-2795389650A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86F-4E27-971C-2795389650A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86F-4E27-971C-2795389650AC}"/>
                </c:ext>
              </c:extLst>
            </c:dLbl>
            <c:dLbl>
              <c:idx val="8"/>
              <c:layout>
                <c:manualLayout>
                  <c:x val="9.722222222222219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86F-4E27-971C-2795389650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PELL</c:v>
                </c:pt>
                <c:pt idx="1">
                  <c:v>MAP</c:v>
                </c:pt>
                <c:pt idx="2">
                  <c:v>Institutional Grants, Scholarships, Fellowships</c:v>
                </c:pt>
                <c:pt idx="3">
                  <c:v>Tuition Waivers</c:v>
                </c:pt>
                <c:pt idx="4">
                  <c:v>Other</c:v>
                </c:pt>
                <c:pt idx="5">
                  <c:v>Other Fed/State</c:v>
                </c:pt>
                <c:pt idx="6">
                  <c:v>CARES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102.33029999999999</c:v>
                </c:pt>
                <c:pt idx="1">
                  <c:v>103.0163</c:v>
                </c:pt>
                <c:pt idx="2">
                  <c:v>215.7311</c:v>
                </c:pt>
                <c:pt idx="3">
                  <c:v>45.398000000000003</c:v>
                </c:pt>
                <c:pt idx="4">
                  <c:v>17.8886</c:v>
                </c:pt>
                <c:pt idx="5">
                  <c:v>20.517499999999998</c:v>
                </c:pt>
                <c:pt idx="6">
                  <c:v>34.884500000000003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86F-4E27-971C-2795389650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15385134881936"/>
          <c:y val="3.6324930675034742E-2"/>
          <c:w val="0.486127188338907"/>
          <c:h val="0.811016560817613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2021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CA-40AA-B0F7-99E17D7E3882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CA-40AA-B0F7-99E17D7E3882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CA-40AA-B0F7-99E17D7E3882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CA-40AA-B0F7-99E17D7E3882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CA-40AA-B0F7-99E17D7E3882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CA-40AA-B0F7-99E17D7E3882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CA-40AA-B0F7-99E17D7E3882}"/>
              </c:ext>
            </c:extLst>
          </c:dPt>
          <c:dPt>
            <c:idx val="7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6CA-40AA-B0F7-99E17D7E3882}"/>
              </c:ext>
            </c:extLst>
          </c:dPt>
          <c:dLbls>
            <c:dLbl>
              <c:idx val="0"/>
              <c:layout>
                <c:manualLayout>
                  <c:x val="1.2916825723125096E-2"/>
                  <c:y val="1.34163759663072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CA-40AA-B0F7-99E17D7E3882}"/>
                </c:ext>
              </c:extLst>
            </c:dLbl>
            <c:dLbl>
              <c:idx val="1"/>
              <c:layout>
                <c:manualLayout>
                  <c:x val="9.1446310844157004E-3"/>
                  <c:y val="-3.584791720530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CA-40AA-B0F7-99E17D7E388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CA-40AA-B0F7-99E17D7E388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CA-40AA-B0F7-99E17D7E3882}"/>
                </c:ext>
              </c:extLst>
            </c:dLbl>
            <c:dLbl>
              <c:idx val="4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6CA-40AA-B0F7-99E17D7E388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4123156575109172"/>
                      <c:h val="6.7072490704191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A6CA-40AA-B0F7-99E17D7E388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CA-40AA-B0F7-99E17D7E388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6CA-40AA-B0F7-99E17D7E3882}"/>
                </c:ext>
              </c:extLst>
            </c:dLbl>
            <c:dLbl>
              <c:idx val="8"/>
              <c:layout>
                <c:manualLayout>
                  <c:x val="9.722222222222219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6CA-40AA-B0F7-99E17D7E38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PELL</c:v>
                </c:pt>
                <c:pt idx="1">
                  <c:v>MAP</c:v>
                </c:pt>
                <c:pt idx="2">
                  <c:v>Institutional Grants, Scholarships, Fellowships</c:v>
                </c:pt>
                <c:pt idx="3">
                  <c:v>Tuition Waivers</c:v>
                </c:pt>
                <c:pt idx="4">
                  <c:v>Other</c:v>
                </c:pt>
                <c:pt idx="5">
                  <c:v>Other Fed/State</c:v>
                </c:pt>
                <c:pt idx="6">
                  <c:v>CARES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102.33029999999999</c:v>
                </c:pt>
                <c:pt idx="1">
                  <c:v>103.0163</c:v>
                </c:pt>
                <c:pt idx="2">
                  <c:v>215.7311</c:v>
                </c:pt>
                <c:pt idx="3">
                  <c:v>45.398000000000003</c:v>
                </c:pt>
                <c:pt idx="4">
                  <c:v>17.8886</c:v>
                </c:pt>
                <c:pt idx="5">
                  <c:v>20.517499999999998</c:v>
                </c:pt>
                <c:pt idx="6">
                  <c:v>34.884500000000003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CA-40AA-B0F7-99E17D7E38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MAP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2011</c:v>
                </c:pt>
                <c:pt idx="1">
                  <c:v>FY 2021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58.997999999999998</c:v>
                </c:pt>
                <c:pt idx="1">
                  <c:v>103.0163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9A-45C1-9888-B3937C56A20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PELL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2011</c:v>
                </c:pt>
                <c:pt idx="1">
                  <c:v>FY 2021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68.106899999999996</c:v>
                </c:pt>
                <c:pt idx="1">
                  <c:v>102.33029999999999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9A-45C1-9888-B3937C56A20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CARES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2011</c:v>
                </c:pt>
                <c:pt idx="1">
                  <c:v>FY 2021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0</c:v>
                </c:pt>
                <c:pt idx="1">
                  <c:v>34.884500000000003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9A-45C1-9888-B3937C56A20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 Fed/State Scholarships, Grants, Fellowships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E9A-45C1-9888-B3937C56A20F}"/>
              </c:ext>
            </c:extLst>
          </c:dPt>
          <c:cat>
            <c:strRef>
              <c:f>Sheet1!$B$1:$C$1</c:f>
              <c:strCache>
                <c:ptCount val="2"/>
                <c:pt idx="0">
                  <c:v>FY 2011</c:v>
                </c:pt>
                <c:pt idx="1">
                  <c:v>FY 2021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22.474499999999999</c:v>
                </c:pt>
                <c:pt idx="1">
                  <c:v>20.517499999999998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E9A-45C1-9888-B3937C56A20F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Other Sources Scholarships, Grants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2011</c:v>
                </c:pt>
                <c:pt idx="1">
                  <c:v>FY 2021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15.821899999999999</c:v>
                </c:pt>
                <c:pt idx="1">
                  <c:v>17.8886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9A-45C1-9888-B3937C56A20F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Other Institutional Grants, Scholarships, Fellowships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2011</c:v>
                </c:pt>
                <c:pt idx="1">
                  <c:v>FY 2021</c:v>
                </c:pt>
              </c:strCache>
            </c:strRef>
          </c:cat>
          <c:val>
            <c:numRef>
              <c:f>Sheet1!$B$7:$C$7</c:f>
              <c:numCache>
                <c:formatCode>General</c:formatCode>
                <c:ptCount val="2"/>
                <c:pt idx="0" formatCode="#,##0.000">
                  <c:v>96.52600000000001</c:v>
                </c:pt>
                <c:pt idx="1">
                  <c:v>215.7311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E9A-45C1-9888-B3937C56A20F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Waivers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2011</c:v>
                </c:pt>
                <c:pt idx="1">
                  <c:v>FY 2021</c:v>
                </c:pt>
              </c:strCache>
            </c:strRef>
          </c:cat>
          <c:val>
            <c:numRef>
              <c:f>Sheet1!$B$8:$C$8</c:f>
              <c:numCache>
                <c:formatCode>General</c:formatCode>
                <c:ptCount val="2"/>
                <c:pt idx="0">
                  <c:v>42.713200000000001</c:v>
                </c:pt>
                <c:pt idx="1">
                  <c:v>45.398000000000003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E9A-45C1-9888-B3937C56A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45126760"/>
        <c:axId val="245127144"/>
      </c:barChart>
      <c:catAx>
        <c:axId val="24512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336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45127144"/>
        <c:crosses val="autoZero"/>
        <c:auto val="1"/>
        <c:lblAlgn val="ctr"/>
        <c:lblOffset val="100"/>
        <c:noMultiLvlLbl val="0"/>
      </c:catAx>
      <c:valAx>
        <c:axId val="245127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3366"/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4512676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221512166051714E-2"/>
          <c:y val="3.0544947731732171E-2"/>
          <c:w val="0.91045481633636371"/>
          <c:h val="0.7363587246782592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$0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0.0%</c:formatCode>
                <c:ptCount val="7"/>
                <c:pt idx="0">
                  <c:v>0.2026</c:v>
                </c:pt>
                <c:pt idx="1">
                  <c:v>0.2087</c:v>
                </c:pt>
                <c:pt idx="2">
                  <c:v>0.20849999999999999</c:v>
                </c:pt>
                <c:pt idx="3">
                  <c:v>0.23799999999999999</c:v>
                </c:pt>
                <c:pt idx="4">
                  <c:v>0.24660000000000001</c:v>
                </c:pt>
                <c:pt idx="5">
                  <c:v>0.27429999999999999</c:v>
                </c:pt>
                <c:pt idx="6">
                  <c:v>0.29809999999999998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34-4D7A-8AB9-939225FDF8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$1-$999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Sheet1!$C$2:$C$8</c:f>
              <c:numCache>
                <c:formatCode>0.0%</c:formatCode>
                <c:ptCount val="7"/>
                <c:pt idx="0">
                  <c:v>0.1014</c:v>
                </c:pt>
                <c:pt idx="1">
                  <c:v>9.9900000000000003E-2</c:v>
                </c:pt>
                <c:pt idx="2">
                  <c:v>0.1014</c:v>
                </c:pt>
                <c:pt idx="3">
                  <c:v>0.1012</c:v>
                </c:pt>
                <c:pt idx="4">
                  <c:v>9.4500000000000001E-2</c:v>
                </c:pt>
                <c:pt idx="5">
                  <c:v>8.6800000000000002E-2</c:v>
                </c:pt>
                <c:pt idx="6">
                  <c:v>8.2199999999999995E-2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34-4D7A-8AB9-939225FDF88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$1,000-$1,999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Sheet1!$D$2:$D$8</c:f>
              <c:numCache>
                <c:formatCode>0.0%</c:formatCode>
                <c:ptCount val="7"/>
                <c:pt idx="0">
                  <c:v>4.9099999999999998E-2</c:v>
                </c:pt>
                <c:pt idx="1">
                  <c:v>5.4399999999999997E-2</c:v>
                </c:pt>
                <c:pt idx="2">
                  <c:v>5.5300000000000002E-2</c:v>
                </c:pt>
                <c:pt idx="3">
                  <c:v>5.3900000000000003E-2</c:v>
                </c:pt>
                <c:pt idx="4">
                  <c:v>5.4800000000000001E-2</c:v>
                </c:pt>
                <c:pt idx="5">
                  <c:v>6.2899999999999998E-2</c:v>
                </c:pt>
                <c:pt idx="6">
                  <c:v>5.7299999999999997E-2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34-4D7A-8AB9-939225FDF88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$2,000-$2,999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Sheet1!$E$2:$E$8</c:f>
              <c:numCache>
                <c:formatCode>0.0%</c:formatCode>
                <c:ptCount val="7"/>
                <c:pt idx="0">
                  <c:v>5.5100000000000003E-2</c:v>
                </c:pt>
                <c:pt idx="1">
                  <c:v>4.6899999999999997E-2</c:v>
                </c:pt>
                <c:pt idx="2">
                  <c:v>4.8599999999999997E-2</c:v>
                </c:pt>
                <c:pt idx="3">
                  <c:v>4.65E-2</c:v>
                </c:pt>
                <c:pt idx="4">
                  <c:v>4.41E-2</c:v>
                </c:pt>
                <c:pt idx="5">
                  <c:v>4.7399999999999998E-2</c:v>
                </c:pt>
                <c:pt idx="6">
                  <c:v>4.6300000000000001E-2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34-4D7A-8AB9-939225FDF88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$3,000-$3,999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Sheet1!$F$2:$F$8</c:f>
              <c:numCache>
                <c:formatCode>0.0%</c:formatCode>
                <c:ptCount val="7"/>
                <c:pt idx="0">
                  <c:v>2.4400000000000002E-2</c:v>
                </c:pt>
                <c:pt idx="1">
                  <c:v>2.7099999999999999E-2</c:v>
                </c:pt>
                <c:pt idx="2">
                  <c:v>2.9000000000000001E-2</c:v>
                </c:pt>
                <c:pt idx="3">
                  <c:v>2.76E-2</c:v>
                </c:pt>
                <c:pt idx="4">
                  <c:v>3.1199999999999999E-2</c:v>
                </c:pt>
                <c:pt idx="5">
                  <c:v>4.2700000000000002E-2</c:v>
                </c:pt>
                <c:pt idx="6">
                  <c:v>4.4999999999999998E-2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34-4D7A-8AB9-939225FDF88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$4,000-Less than Full Tuition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Sheet1!$G$2:$G$8</c:f>
              <c:numCache>
                <c:formatCode>0.0%</c:formatCode>
                <c:ptCount val="7"/>
                <c:pt idx="0">
                  <c:v>0.18279999999999999</c:v>
                </c:pt>
                <c:pt idx="1">
                  <c:v>0.185</c:v>
                </c:pt>
                <c:pt idx="2">
                  <c:v>0.18099999999999999</c:v>
                </c:pt>
                <c:pt idx="3">
                  <c:v>0.1792</c:v>
                </c:pt>
                <c:pt idx="4">
                  <c:v>0.17710000000000001</c:v>
                </c:pt>
                <c:pt idx="5">
                  <c:v>0.1517</c:v>
                </c:pt>
                <c:pt idx="6">
                  <c:v>0.21829999999999999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534-4D7A-8AB9-939225FDF883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Full Tuition &amp; Fees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Sheet1!$H$2:$H$8</c:f>
              <c:numCache>
                <c:formatCode>0.0%</c:formatCode>
                <c:ptCount val="7"/>
                <c:pt idx="0">
                  <c:v>0.38440000000000002</c:v>
                </c:pt>
                <c:pt idx="1">
                  <c:v>0.37790000000000001</c:v>
                </c:pt>
                <c:pt idx="2">
                  <c:v>0.37630000000000002</c:v>
                </c:pt>
                <c:pt idx="3">
                  <c:v>0.35349999999999998</c:v>
                </c:pt>
                <c:pt idx="4">
                  <c:v>0.3518</c:v>
                </c:pt>
                <c:pt idx="5">
                  <c:v>0.3342</c:v>
                </c:pt>
                <c:pt idx="6">
                  <c:v>0.25259999999999999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34-4D7A-8AB9-939225FDF8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100"/>
        <c:axId val="578497808"/>
        <c:axId val="578496632"/>
      </c:barChart>
      <c:catAx>
        <c:axId val="57849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578496632"/>
        <c:crosses val="autoZero"/>
        <c:auto val="1"/>
        <c:lblAlgn val="ctr"/>
        <c:lblOffset val="100"/>
        <c:noMultiLvlLbl val="0"/>
      </c:catAx>
      <c:valAx>
        <c:axId val="57849663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57849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577826952298084"/>
          <c:w val="0.99954353531895457"/>
          <c:h val="0.146761328307769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84A27"/>
            </a:solidFill>
          </c:spPr>
          <c:dPt>
            <c:idx val="0"/>
            <c:bubble3D val="0"/>
            <c:spPr>
              <a:solidFill>
                <a:srgbClr val="E84A2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7B2-49A9-8214-EF518CAA1B86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B2-49A9-8214-EF518CAA1B86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B2-49A9-8214-EF518CAA1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6C-45D0-A32E-128B3332C224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6C-45D0-A32E-128B3332C224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6C-45D0-A32E-128B3332C2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r">
              <a:defRPr sz="1200"/>
            </a:lvl1pPr>
          </a:lstStyle>
          <a:p>
            <a:fld id="{FFC1E024-C658-44E2-8C2F-6412D0F669C8}" type="datetimeFigureOut">
              <a:rPr lang="en-US" smtClean="0"/>
              <a:t>1/6/22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5"/>
            <a:ext cx="2971800" cy="458787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r">
              <a:defRPr sz="1200"/>
            </a:lvl1pPr>
          </a:lstStyle>
          <a:p>
            <a:fld id="{AFF6DA75-CC25-4DAA-A201-79A5DDF8DE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94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9"/>
          </a:xfrm>
          <a:prstGeom prst="rect">
            <a:avLst/>
          </a:prstGeom>
        </p:spPr>
        <p:txBody>
          <a:bodyPr vert="horz" lIns="91402" tIns="45702" rIns="91402" bIns="4570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9"/>
          </a:xfrm>
          <a:prstGeom prst="rect">
            <a:avLst/>
          </a:prstGeom>
        </p:spPr>
        <p:txBody>
          <a:bodyPr vert="horz" lIns="91402" tIns="45702" rIns="91402" bIns="45702" rtlCol="0"/>
          <a:lstStyle>
            <a:lvl1pPr algn="r">
              <a:defRPr sz="1200"/>
            </a:lvl1pPr>
          </a:lstStyle>
          <a:p>
            <a:fld id="{D658232B-DE87-004F-8864-C6E7AB0A20D7}" type="datetimeFigureOut">
              <a:rPr lang="en-US" smtClean="0"/>
              <a:t>1/6/22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2" rIns="91402" bIns="4570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50"/>
          </a:xfrm>
          <a:prstGeom prst="rect">
            <a:avLst/>
          </a:prstGeom>
        </p:spPr>
        <p:txBody>
          <a:bodyPr vert="horz" lIns="91402" tIns="45702" rIns="91402" bIns="457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02" tIns="45702" rIns="91402" bIns="4570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02" tIns="45702" rIns="91402" bIns="45702" rtlCol="0" anchor="b"/>
          <a:lstStyle>
            <a:lvl1pPr algn="r">
              <a:defRPr sz="1200"/>
            </a:lvl1pPr>
          </a:lstStyle>
          <a:p>
            <a:fld id="{E8D42742-FF7F-AA4E-AE2D-B8A00F6F6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5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47">
              <a:defRPr/>
            </a:pPr>
            <a:fld id="{E8D42742-FF7F-AA4E-AE2D-B8A00F6F6A3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147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4410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38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423" indent="-287423" defTabSz="902604">
              <a:buFont typeface="Arial" charset="0"/>
              <a:buChar char="•"/>
              <a:defRPr/>
            </a:pPr>
            <a:r>
              <a:rPr lang="en-US" sz="1400" dirty="0"/>
              <a:t>Again, weigh many factors (access, affordability, competitiveness, quality, costs)</a:t>
            </a:r>
          </a:p>
          <a:p>
            <a:pPr marL="287423" indent="-287423" defTabSz="902604">
              <a:buFont typeface="Arial" charset="0"/>
              <a:buChar char="•"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0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238" indent="-169238" defTabSz="902604">
              <a:buFont typeface="Arial" panose="020B0604020202020204" pitchFamily="34" charset="0"/>
              <a:buChar char="•"/>
              <a:defRPr/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2604">
              <a:defRPr/>
            </a:pPr>
            <a:fld id="{E8D42742-FF7F-AA4E-AE2D-B8A00F6F6A3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4412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5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32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 defTabSz="902604">
              <a:defRPr/>
            </a:pPr>
            <a:fld id="{4E3A1C5F-6F68-4446-B520-47442034659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18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74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2064" indent="-28206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2604">
              <a:defRPr/>
            </a:pPr>
            <a:fld id="{4E3A1C5F-6F68-4446-B520-47442034659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8002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50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54" indent="-172454">
              <a:buFont typeface="Arial" charset="0"/>
              <a:buChar char="•"/>
            </a:pPr>
            <a:r>
              <a:rPr lang="en-US" sz="1400" dirty="0"/>
              <a:t>Thorough consultative process during Fall semester; all increases have been vetted by students.</a:t>
            </a:r>
          </a:p>
          <a:p>
            <a:pPr marL="172454" indent="-172454">
              <a:buFont typeface="Arial" charset="0"/>
              <a:buChar char="•"/>
            </a:pPr>
            <a:endParaRPr lang="en-US" sz="1400" dirty="0"/>
          </a:p>
          <a:p>
            <a:pPr marL="172454" indent="-172454">
              <a:buFont typeface="Arial" charset="0"/>
              <a:buChar char="•"/>
            </a:pPr>
            <a:r>
              <a:rPr lang="en-US" sz="1400" dirty="0"/>
              <a:t>Student Health Insurance at all two of the three universities and transportation fees at UIC typically are approved in March</a:t>
            </a:r>
          </a:p>
          <a:p>
            <a:pPr marL="172454" indent="-172454">
              <a:buFont typeface="Arial" charset="0"/>
              <a:buChar char="•"/>
            </a:pPr>
            <a:endParaRPr lang="en-US" sz="1400" dirty="0"/>
          </a:p>
          <a:p>
            <a:pPr marL="172454" indent="-172454">
              <a:buFont typeface="Arial" charset="0"/>
              <a:buChar char="•"/>
            </a:pPr>
            <a:r>
              <a:rPr lang="en-US" sz="1400" dirty="0"/>
              <a:t>UIUC’s Health Insurance will be unchanged – they were able to negotiated two-year freeze in rates with the insurance carrier.</a:t>
            </a:r>
          </a:p>
          <a:p>
            <a:pPr marL="172454" indent="-172454">
              <a:buFont typeface="Arial" charset="0"/>
              <a:buChar char="•"/>
            </a:pPr>
            <a:endParaRPr lang="en-US" sz="1400" b="1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2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07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BDF15-7A3A-448C-BEA9-68694349A9F1}" type="slidenum">
              <a:rPr lang="en-US" b="0" smtClean="0"/>
              <a:pPr eaLnBrk="1" hangingPunct="1"/>
              <a:t>23</a:t>
            </a:fld>
            <a:endParaRPr lang="en-US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marL="457099"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0339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F208D1-E047-46CE-B047-EF2B75C86F1F}" type="slidenum">
              <a:rPr lang="en-US" b="0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marL="287423" indent="-287423">
              <a:buFont typeface="Arial" charset="0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169953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DA3C93-7D12-429F-A29A-DCBE0EB00575}" type="slidenum">
              <a:rPr lang="en-US" b="0" smtClean="0"/>
              <a:pPr eaLnBrk="1" hangingPunct="1"/>
              <a:t>25</a:t>
            </a:fld>
            <a:endParaRPr lang="en-US" b="0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defTabSz="931568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59702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8913" indent="-28804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52175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13042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73913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34781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95652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56521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17392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2AAC33-10CB-41E7-9F65-AE7DF00B5EC0}" type="slidenum">
              <a:rPr lang="en-US" b="0" smtClean="0">
                <a:solidFill>
                  <a:prstClr val="black"/>
                </a:solidFill>
              </a:rPr>
              <a:pPr eaLnBrk="1" hangingPunct="1"/>
              <a:t>26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704850"/>
            <a:ext cx="6172200" cy="3471863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5108" y="4414836"/>
            <a:ext cx="6275977" cy="41830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693" tIns="46347" rIns="92693" bIns="46347"/>
          <a:lstStyle/>
          <a:p>
            <a:pPr marL="367880" indent="-367880" defTabSz="902604">
              <a:spcBef>
                <a:spcPts val="1207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53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7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229" indent="-16922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95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096">
              <a:defRPr/>
            </a:pPr>
            <a:fld id="{E8D42742-FF7F-AA4E-AE2D-B8A00F6F6A3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096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402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2604">
              <a:defRPr/>
            </a:pPr>
            <a:fld id="{BBD21709-6166-EE47-A75A-7D2D6B1AE382}" type="slidenum">
              <a:rPr lang="en-US">
                <a:solidFill>
                  <a:prstClr val="black"/>
                </a:solidFill>
                <a:latin typeface="Lato Black" panose="020F0502020204030203" pitchFamily="34" charset="0"/>
              </a:rPr>
              <a:pPr defTabSz="902604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00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26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 panose="020F0502020204030203" pitchFamily="34" charset="0"/>
                <a:ea typeface="+mn-ea"/>
                <a:cs typeface="+mn-cs"/>
              </a:rPr>
              <a:pPr marL="0" marR="0" lvl="0" indent="0" algn="r" defTabSz="9026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lack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08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534988"/>
            <a:ext cx="6297612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2064" indent="-282064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57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39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47"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47">
              <a:defRPr/>
            </a:pPr>
            <a:fld id="{E8D42742-FF7F-AA4E-AE2D-B8A00F6F6A3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147"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0682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946E1AD-D369-5E4E-9D6C-5AD681535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7419" r="25138" b="20584"/>
          <a:stretch/>
        </p:blipFill>
        <p:spPr>
          <a:xfrm>
            <a:off x="-12700" y="-28280"/>
            <a:ext cx="12204700" cy="52331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99C2D77-DE6D-BE4A-9E75-B0EB1B4C5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6398" y="4619134"/>
            <a:ext cx="12208398" cy="2337578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 Black" panose="020F0502020204030203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Oswald SemiBold" panose="00000700000000000000" pitchFamily="2" charset="0"/>
                <a:ea typeface="Oswald SemiBold" panose="00000700000000000000" pitchFamily="2" charset="0"/>
                <a:cs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585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99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06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864796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0D3B3A7E-222D-4C21-9A4F-C699BD967A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0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  <a:latin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>
              <a:defRPr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>
              <a:defRPr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>
              <a:defRPr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F7146F-62D1-40D9-9CAF-06DDCAB6522D}"/>
              </a:ext>
            </a:extLst>
          </p:cNvPr>
          <p:cNvSpPr txBox="1">
            <a:spLocks/>
          </p:cNvSpPr>
          <p:nvPr userDrawn="1"/>
        </p:nvSpPr>
        <p:spPr>
          <a:xfrm>
            <a:off x="838200" y="62402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45CE6-403F-EA48-BE30-2515D483D730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86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337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00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089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87903-CB19-465E-BF55-3453B7E56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20" y="6357636"/>
            <a:ext cx="3653759" cy="264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47A87-9D31-4253-8564-31040B7B87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73273"/>
            <a:ext cx="12192000" cy="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75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, x-ray film&#10;&#10;Description automatically generated">
            <a:extLst>
              <a:ext uri="{FF2B5EF4-FFF2-40B4-BE49-F238E27FC236}">
                <a16:creationId xmlns:a16="http://schemas.microsoft.com/office/drawing/2014/main" id="{749BB29D-B5BE-485E-94B8-9A9259DA70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AB3F4-52FC-4A64-87DA-B311180A3D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20" y="6357636"/>
            <a:ext cx="3653759" cy="264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0AA734-41A9-4BA4-ADC8-3471499090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673273"/>
            <a:ext cx="12192000" cy="1847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91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06288"/>
            <a:ext cx="10515600" cy="430006"/>
          </a:xfrm>
          <a:prstGeom prst="rect">
            <a:avLst/>
          </a:prstGeom>
        </p:spPr>
        <p:txBody>
          <a:bodyPr/>
          <a:lstStyle>
            <a:lvl1pPr>
              <a:defRPr spc="0">
                <a:latin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4023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16806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91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415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521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16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11165" r="24252" b="20025"/>
          <a:stretch/>
        </p:blipFill>
        <p:spPr>
          <a:xfrm>
            <a:off x="-19050" y="-476008"/>
            <a:ext cx="12211051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827180"/>
            <a:ext cx="12208398" cy="2129531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 Black" panose="020F0502020204030203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2084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D4DCD-A2B0-47E4-8FCC-B643AEF35A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148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800" b="1" spc="0" baseline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4" y="1449091"/>
            <a:ext cx="6826250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3130855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4400" b="1" spc="3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3417997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2426731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3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b="1" spc="0" baseline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5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294433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7"/>
            <a:ext cx="10515600" cy="2943879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299791"/>
            <a:ext cx="10515600" cy="27898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5" y="6476011"/>
            <a:ext cx="3199215" cy="2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5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240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7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38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9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4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3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D921CF6-5E9A-4D49-B632-FCBDAC49CC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1174"/>
            <a:ext cx="10515600" cy="473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402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‹#›</a:t>
            </a: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0" y="607109"/>
            <a:ext cx="12192000" cy="534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33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0" baseline="0">
          <a:solidFill>
            <a:srgbClr val="003366"/>
          </a:solidFill>
          <a:latin typeface="Oswald SemiBold" panose="000007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4000" b="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E5C5677-7D80-4BA6-9994-CFCA6A92AAF7}"/>
              </a:ext>
            </a:extLst>
          </p:cNvPr>
          <p:cNvSpPr txBox="1">
            <a:spLocks/>
          </p:cNvSpPr>
          <p:nvPr userDrawn="1"/>
        </p:nvSpPr>
        <p:spPr>
          <a:xfrm>
            <a:off x="838200" y="62402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45CE6-403F-EA48-BE30-2515D483D730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4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chart" Target="../charts/chart9.xml"/><Relationship Id="rId7" Type="http://schemas.openxmlformats.org/officeDocument/2006/relationships/image" Target="../media/image1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chart" Target="../charts/chart10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UITION, FEES, AND ROOM/BOARD RATES&#10;ACADEMIC YEAR 2022-23"/>
          <p:cNvSpPr>
            <a:spLocks noGrp="1"/>
          </p:cNvSpPr>
          <p:nvPr>
            <p:ph type="ctrTitle"/>
          </p:nvPr>
        </p:nvSpPr>
        <p:spPr>
          <a:xfrm>
            <a:off x="0" y="4780270"/>
            <a:ext cx="12192000" cy="998959"/>
          </a:xfrm>
        </p:spPr>
        <p:txBody>
          <a:bodyPr anchor="t">
            <a:noAutofit/>
          </a:bodyPr>
          <a:lstStyle/>
          <a:p>
            <a:r>
              <a:rPr lang="en-US" sz="3400" b="1" spc="0" dirty="0">
                <a:cs typeface="Arial" panose="020B0604020202020204" pitchFamily="34" charset="0"/>
              </a:rPr>
              <a:t>TUITION, FEES, AND ROOM/BOARD RATES</a:t>
            </a:r>
            <a:br>
              <a:rPr lang="en-US" sz="3400" b="1" spc="0" dirty="0">
                <a:cs typeface="Arial" panose="020B0604020202020204" pitchFamily="34" charset="0"/>
              </a:rPr>
            </a:br>
            <a:r>
              <a:rPr lang="en-US" sz="3400" b="1" spc="0" dirty="0">
                <a:cs typeface="Arial" panose="020B0604020202020204" pitchFamily="34" charset="0"/>
              </a:rPr>
              <a:t>ACADEMIC YEAR 2022-23</a:t>
            </a:r>
          </a:p>
        </p:txBody>
      </p:sp>
      <p:sp>
        <p:nvSpPr>
          <p:cNvPr id="3" name="Subtitle 2" descr="Presentation to &#10;BOT Academic and Student Affairs Committee - January 19, 2021&#10;&#10;"/>
          <p:cNvSpPr>
            <a:spLocks noGrp="1"/>
          </p:cNvSpPr>
          <p:nvPr>
            <p:ph type="subTitle" idx="4294967295"/>
          </p:nvPr>
        </p:nvSpPr>
        <p:spPr>
          <a:xfrm>
            <a:off x="0" y="5868131"/>
            <a:ext cx="12192000" cy="112957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Presentation to 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Board of Trustees Meeting – </a:t>
            </a:r>
            <a:r>
              <a:rPr lang="en-US" sz="2400">
                <a:solidFill>
                  <a:schemeClr val="bg1"/>
                </a:solidFill>
              </a:rPr>
              <a:t>January 20, </a:t>
            </a:r>
            <a:r>
              <a:rPr lang="en-US" sz="24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62625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URBANA BIG TEN PUBLIC AND BOT PEER COMPARISONS&#10;AY21-22 Resident Undergraduate Tuition and Mandatory Fees">
            <a:extLst>
              <a:ext uri="{FF2B5EF4-FFF2-40B4-BE49-F238E27FC236}">
                <a16:creationId xmlns:a16="http://schemas.microsoft.com/office/drawing/2014/main" id="{81FC3443-EB6C-4939-BB75-56491426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906"/>
            <a:ext cx="10515600" cy="902950"/>
          </a:xfrm>
        </p:spPr>
        <p:txBody>
          <a:bodyPr anchor="t"/>
          <a:lstStyle/>
          <a:p>
            <a:pPr rtl="0" eaLnBrk="1" latinLnBrk="0" hangingPunct="1"/>
            <a:r>
              <a:rPr lang="en-US" sz="30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URBANA BIG TEN PUBLIC AND BOT PEER COMPARISONS</a:t>
            </a:r>
            <a:endParaRPr lang="en-US" spc="0" dirty="0">
              <a:effectLst/>
            </a:endParaRPr>
          </a:p>
          <a:p>
            <a:pPr rtl="0" eaLnBrk="1" latinLnBrk="0" hangingPunct="1"/>
            <a:r>
              <a:rPr lang="en-US" sz="24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AY21-22 Resident Undergraduate Tuition and Mandatory Fees</a:t>
            </a:r>
            <a:endParaRPr lang="en-US" spc="0" dirty="0">
              <a:effectLst/>
            </a:endParaRPr>
          </a:p>
          <a:p>
            <a:endParaRPr lang="en-US" spc="0" dirty="0"/>
          </a:p>
        </p:txBody>
      </p:sp>
      <p:graphicFrame>
        <p:nvGraphicFramePr>
          <p:cNvPr id="7" name="Chart 6" descr="Urbana Big 10 Public and Peer Comparisons &#10;&#10;AY 21-22&#10;Florida  6,381 &#10;Nebraska  9,590&#10;Iowa  9,942 &#10;Purdue  9,992 &#10;Wisconsin  10,720 &#10;Maryland  10,955 &#10;Indiana  11,333&#10;Texas  11,737&#10;Ohio State  11,936&#10;Washington  12,076 &#10;UC-Los Angeles  13,258 &#10;UC-Berkeley  14,328&#10;Michigan State  14,850 &#10;Minnesota  15,254 &#10;Illinois  15,442 &#10;Rutgers 15,804 &#10;Michigan 16,178 &#10;Penn State 18,898"/>
          <p:cNvGraphicFramePr/>
          <p:nvPr>
            <p:extLst>
              <p:ext uri="{D42A27DB-BD31-4B8C-83A1-F6EECF244321}">
                <p14:modId xmlns:p14="http://schemas.microsoft.com/office/powerpoint/2010/main" val="821238702"/>
              </p:ext>
            </p:extLst>
          </p:nvPr>
        </p:nvGraphicFramePr>
        <p:xfrm>
          <a:off x="641628" y="1205506"/>
          <a:ext cx="11340822" cy="503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84" y="1827395"/>
            <a:ext cx="268298" cy="368410"/>
          </a:xfrm>
          <a:prstGeom prst="rect">
            <a:avLst/>
          </a:prstGeom>
        </p:spPr>
      </p:pic>
      <p:sp>
        <p:nvSpPr>
          <p:cNvPr id="6" name="Slide Number Placeholder 3" descr="Page 18">
            <a:extLst>
              <a:ext uri="{FF2B5EF4-FFF2-40B4-BE49-F238E27FC236}">
                <a16:creationId xmlns:a16="http://schemas.microsoft.com/office/drawing/2014/main" id="{546A437B-ABCF-475A-A012-1F8E36C41D46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10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60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CHICAGO BOT PEERS COMPARISON&#10;AY21-22 Resident Undergraduate Tuition and Mandatory Fees">
            <a:extLst>
              <a:ext uri="{FF2B5EF4-FFF2-40B4-BE49-F238E27FC236}">
                <a16:creationId xmlns:a16="http://schemas.microsoft.com/office/drawing/2014/main" id="{88147D74-8492-4B92-A532-178631148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25"/>
            <a:ext cx="10515600" cy="906718"/>
          </a:xfrm>
        </p:spPr>
        <p:txBody>
          <a:bodyPr/>
          <a:lstStyle/>
          <a:p>
            <a:pPr lvl="0" defTabSz="913612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3200" spc="0" dirty="0">
                <a:cs typeface="Arial" pitchFamily="34" charset="0"/>
              </a:rPr>
              <a:t>CHICAGO BOT PEERS COMPARISON</a:t>
            </a:r>
            <a:br>
              <a:rPr lang="en-US" sz="1800" spc="0" dirty="0">
                <a:cs typeface="Arial" pitchFamily="34" charset="0"/>
              </a:rPr>
            </a:br>
            <a:r>
              <a:rPr lang="en-US" sz="2400" spc="0" dirty="0">
                <a:cs typeface="Arial" pitchFamily="34" charset="0"/>
              </a:rPr>
              <a:t>AY21-22 Resident Undergraduate Tuition and Mandatory Fees</a:t>
            </a:r>
          </a:p>
        </p:txBody>
      </p:sp>
      <p:graphicFrame>
        <p:nvGraphicFramePr>
          <p:cNvPr id="8" name="Chart 7" descr="UIC BOT Peers&#10;  AY21-22&#10;S. Florida  6,410 &#10;New Mexico  9,228 &#10;Utah  9,292&#10;Alabama   10,710 &#10;Buffalo  10,724 &#10;Cincinnati  12,598&#10;Kentucky  12,610 &#10;UIC  14,126 &#10;VCU  15,028 &#10;Connecticut  18,524&#10;"/>
          <p:cNvGraphicFramePr/>
          <p:nvPr>
            <p:extLst>
              <p:ext uri="{D42A27DB-BD31-4B8C-83A1-F6EECF244321}">
                <p14:modId xmlns:p14="http://schemas.microsoft.com/office/powerpoint/2010/main" val="2781313263"/>
              </p:ext>
            </p:extLst>
          </p:nvPr>
        </p:nvGraphicFramePr>
        <p:xfrm>
          <a:off x="488317" y="1577033"/>
          <a:ext cx="11094083" cy="4682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92912"/>
            <a:ext cx="576826" cy="576826"/>
          </a:xfrm>
          <a:prstGeom prst="rect">
            <a:avLst/>
          </a:prstGeom>
        </p:spPr>
      </p:pic>
      <p:sp>
        <p:nvSpPr>
          <p:cNvPr id="5" name="Slide Number Placeholder 3" descr="Page 18">
            <a:extLst>
              <a:ext uri="{FF2B5EF4-FFF2-40B4-BE49-F238E27FC236}">
                <a16:creationId xmlns:a16="http://schemas.microsoft.com/office/drawing/2014/main" id="{7B792A88-BDDF-4FB6-803B-6FCFB3659F0A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11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669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PRINGFIELD BOT PEERS COMPARISON&#10;AY21-22 Resident Undergraduate Tuition and Mandatory Fees">
            <a:extLst>
              <a:ext uri="{FF2B5EF4-FFF2-40B4-BE49-F238E27FC236}">
                <a16:creationId xmlns:a16="http://schemas.microsoft.com/office/drawing/2014/main" id="{B9A96950-EDC9-48BE-9CE8-0606759A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48"/>
            <a:ext cx="10515600" cy="430006"/>
          </a:xfrm>
        </p:spPr>
        <p:txBody>
          <a:bodyPr/>
          <a:lstStyle/>
          <a:p>
            <a:pPr rtl="0" eaLnBrk="1" fontAlgn="base" latinLnBrk="0" hangingPunct="1"/>
            <a:r>
              <a:rPr lang="en-US" sz="3200" i="0" kern="1200" spc="0" baseline="0" dirty="0">
                <a:ln>
                  <a:noFill/>
                </a:ln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SPRINGFIELD BOT PEERS COMPARISON</a:t>
            </a:r>
            <a:endParaRPr lang="en-US" sz="3200" spc="0" dirty="0">
              <a:effectLst/>
            </a:endParaRPr>
          </a:p>
          <a:p>
            <a:pPr rtl="0" eaLnBrk="1" latinLnBrk="0" hangingPunct="1"/>
            <a:r>
              <a:rPr lang="en-US" sz="24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AY21-22 Resident Undergraduate Tuition and Mandatory Fees</a:t>
            </a:r>
            <a:endParaRPr lang="en-US" sz="2400" spc="0" dirty="0">
              <a:effectLst/>
            </a:endParaRPr>
          </a:p>
        </p:txBody>
      </p:sp>
      <p:graphicFrame>
        <p:nvGraphicFramePr>
          <p:cNvPr id="7" name="Chart 6" descr="UIS BOT Peers&#10;  AY21-22&#10;Emporia St.  7,170&#10;Nebraska-Kearney  7,940 &#10;Georgia College 9,524&#10;Southern Maine 10,600&#10;Fitchburg St. 10,908&#10;Framingham 11,100&#10;UIS 11,813&#10;Wash.-Tacoma 12,198&#10;Michigan-Flint  12,754&#10;Rutgers-Camden  16,010&#10;"/>
          <p:cNvGraphicFramePr/>
          <p:nvPr>
            <p:extLst>
              <p:ext uri="{D42A27DB-BD31-4B8C-83A1-F6EECF244321}">
                <p14:modId xmlns:p14="http://schemas.microsoft.com/office/powerpoint/2010/main" val="1290863720"/>
              </p:ext>
            </p:extLst>
          </p:nvPr>
        </p:nvGraphicFramePr>
        <p:xfrm>
          <a:off x="902043" y="1345459"/>
          <a:ext cx="10602385" cy="489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688" y="2115103"/>
            <a:ext cx="427334" cy="521417"/>
          </a:xfrm>
          <a:prstGeom prst="rect">
            <a:avLst/>
          </a:prstGeom>
        </p:spPr>
      </p:pic>
      <p:sp>
        <p:nvSpPr>
          <p:cNvPr id="4" name="Slide Number Placeholder 3" descr="Page 18"/>
          <p:cNvSpPr>
            <a:spLocks noGrp="1"/>
          </p:cNvSpPr>
          <p:nvPr>
            <p:ph type="sldNum" sz="quarter" idx="4294967295"/>
          </p:nvPr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17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431CE2-DA9A-4C2E-BB4C-02CCD727F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descr="PROPOSED TUITION AY 2022-23">
            <a:extLst>
              <a:ext uri="{FF2B5EF4-FFF2-40B4-BE49-F238E27FC236}">
                <a16:creationId xmlns:a16="http://schemas.microsoft.com/office/drawing/2014/main" id="{20816A6C-D54F-4BE4-A6D0-06981B77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9125"/>
            <a:ext cx="10515600" cy="1220964"/>
          </a:xfrm>
        </p:spPr>
        <p:txBody>
          <a:bodyPr/>
          <a:lstStyle/>
          <a:p>
            <a:pPr rtl="0" eaLnBrk="1" latinLnBrk="0" hangingPunct="1"/>
            <a:r>
              <a:rPr lang="en-US" sz="4000" kern="1200" spc="0" dirty="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PROPOSED TUITION AY 2022-23</a:t>
            </a:r>
            <a:endParaRPr lang="en-US" spc="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CA261-E613-4100-9E66-C98494C6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86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GOAL:&#10;Protect access, affordability, &#10;academic quality and competitiveness &#10;">
            <a:extLst>
              <a:ext uri="{FF2B5EF4-FFF2-40B4-BE49-F238E27FC236}">
                <a16:creationId xmlns:a16="http://schemas.microsoft.com/office/drawing/2014/main" id="{447621A5-896B-4B68-8579-8FD9384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0" y="435001"/>
            <a:ext cx="12069169" cy="1753215"/>
          </a:xfrm>
        </p:spPr>
        <p:txBody>
          <a:bodyPr/>
          <a:lstStyle/>
          <a:p>
            <a:pPr indent="-914400"/>
            <a:r>
              <a:rPr lang="en-US" sz="3200" dirty="0">
                <a:solidFill>
                  <a:schemeClr val="tx1"/>
                </a:solidFill>
              </a:rPr>
              <a:t>GOAL: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Protect access, affordability, </a:t>
            </a:r>
            <a:b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academic quality and competitiveness </a:t>
            </a:r>
            <a:b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 descr="Additional considerations:&#10;History of declining state appropriations&#10;Inflation-driven increases in costs&#10;Competitive positioning">
            <a:extLst>
              <a:ext uri="{FF2B5EF4-FFF2-40B4-BE49-F238E27FC236}">
                <a16:creationId xmlns:a16="http://schemas.microsoft.com/office/drawing/2014/main" id="{9BC186DE-DBB8-48C1-9783-720F1969C0F4}"/>
              </a:ext>
            </a:extLst>
          </p:cNvPr>
          <p:cNvSpPr txBox="1"/>
          <p:nvPr/>
        </p:nvSpPr>
        <p:spPr>
          <a:xfrm>
            <a:off x="857250" y="2351782"/>
            <a:ext cx="110109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180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1"/>
                </a:solidFill>
                <a:latin typeface="Oswald SemiBold" panose="00000700000000000000" pitchFamily="2" charset="0"/>
                <a:cs typeface="Arial" panose="020B0604020202020204" pitchFamily="34" charset="0"/>
              </a:rPr>
              <a:t>Additional considerations</a:t>
            </a:r>
            <a:r>
              <a:rPr lang="en-US" sz="3200" dirty="0">
                <a:solidFill>
                  <a:schemeClr val="tx1"/>
                </a:solidFill>
                <a:latin typeface="Oswald SemiBold" panose="00000700000000000000" pitchFamily="2" charset="0"/>
                <a:cs typeface="Arial" panose="020B0604020202020204" pitchFamily="34" charset="0"/>
              </a:rPr>
              <a:t>:</a:t>
            </a:r>
          </a:p>
          <a:p>
            <a:pPr marL="228600" indent="-228600" algn="ctr" fontAlgn="auto"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History of declining state appropriations</a:t>
            </a:r>
          </a:p>
          <a:p>
            <a:pPr marL="228600" indent="-228600" algn="ctr" fontAlgn="auto"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Inflation-driven increases in costs</a:t>
            </a:r>
          </a:p>
          <a:p>
            <a:pPr marL="228600" indent="-228600" algn="ctr" fontAlgn="auto"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Competitive positioning</a:t>
            </a:r>
          </a:p>
          <a:p>
            <a:endParaRPr lang="en-US" dirty="0">
              <a:latin typeface="Oswald SemiBold" panose="00000700000000000000" pitchFamily="2" charset="0"/>
            </a:endParaRPr>
          </a:p>
        </p:txBody>
      </p:sp>
      <p:sp>
        <p:nvSpPr>
          <p:cNvPr id="12" name="TextBox 11" descr="Sub-inflationary increase in base tuition rate for new resident undergraduates for AY 2022-23&#10;&#10;">
            <a:extLst>
              <a:ext uri="{FF2B5EF4-FFF2-40B4-BE49-F238E27FC236}">
                <a16:creationId xmlns:a16="http://schemas.microsoft.com/office/drawing/2014/main" id="{1308442D-0FCD-4F1E-AB08-87B4117A3F03}"/>
              </a:ext>
            </a:extLst>
          </p:cNvPr>
          <p:cNvSpPr txBox="1"/>
          <p:nvPr/>
        </p:nvSpPr>
        <p:spPr>
          <a:xfrm>
            <a:off x="1451264" y="5013970"/>
            <a:ext cx="9822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Sub-inflationary increase in base tuition rate for new resident undergraduates for AY 2022-23</a:t>
            </a:r>
          </a:p>
          <a:p>
            <a:pPr algn="ctr"/>
            <a:endParaRPr lang="en-US" sz="3200" dirty="0"/>
          </a:p>
        </p:txBody>
      </p:sp>
      <p:sp>
        <p:nvSpPr>
          <p:cNvPr id="3" name="Tri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509620" y="1815366"/>
            <a:ext cx="3331028" cy="287224"/>
          </a:xfrm>
          <a:prstGeom prst="triangle">
            <a:avLst/>
          </a:prstGeom>
          <a:solidFill>
            <a:srgbClr val="05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i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509620" y="4571775"/>
            <a:ext cx="3331028" cy="287224"/>
          </a:xfrm>
          <a:prstGeom prst="triangle">
            <a:avLst/>
          </a:prstGeom>
          <a:solidFill>
            <a:srgbClr val="05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3" descr="Page 18">
            <a:extLst>
              <a:ext uri="{FF2B5EF4-FFF2-40B4-BE49-F238E27FC236}">
                <a16:creationId xmlns:a16="http://schemas.microsoft.com/office/drawing/2014/main" id="{8F9A7A93-366E-49A9-AF57-D437B72DEB84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14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44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3AB95E-26DE-49DF-A23B-4F5309EE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78279"/>
            <a:ext cx="12192000" cy="6679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F4ABD-9766-487A-959F-891723D56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3191" y="2693298"/>
            <a:ext cx="9719523" cy="3306908"/>
          </a:xfrm>
          <a:prstGeom prst="rect">
            <a:avLst/>
          </a:prstGeom>
          <a:solidFill>
            <a:srgbClr val="D0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 descr="RECOMMENDED GENERAL UNDERGRADUATE TUITION&#10;AY 2022-23 FOR ILLINOIS RESIDENTS">
            <a:extLst>
              <a:ext uri="{FF2B5EF4-FFF2-40B4-BE49-F238E27FC236}">
                <a16:creationId xmlns:a16="http://schemas.microsoft.com/office/drawing/2014/main" id="{48C1C265-C1F0-4D0F-ACBE-26EB5FC58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107"/>
            <a:ext cx="12192000" cy="1221615"/>
          </a:xfrm>
        </p:spPr>
        <p:txBody>
          <a:bodyPr>
            <a:normAutofit/>
          </a:bodyPr>
          <a:lstStyle/>
          <a:p>
            <a:pPr algn="ctr" defTabSz="913612">
              <a:spcBef>
                <a:spcPts val="0"/>
              </a:spcBef>
              <a:spcAft>
                <a:spcPts val="0"/>
              </a:spcAft>
            </a:pPr>
            <a:r>
              <a:rPr lang="en-US" sz="3200" spc="0" dirty="0">
                <a:cs typeface="Calibri" panose="020F0502020204030204" pitchFamily="34" charset="0"/>
              </a:rPr>
              <a:t>RECOMMENDED GENERAL </a:t>
            </a:r>
            <a: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  <a:t>UNDERGRADUATE TUITION</a:t>
            </a:r>
            <a:b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</a:br>
            <a: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  <a:t>AY 2022-23 FOR ILLINOIS RESIDENTS</a:t>
            </a:r>
          </a:p>
        </p:txBody>
      </p:sp>
      <p:sp>
        <p:nvSpPr>
          <p:cNvPr id="3" name="TextBox 2" descr="Rate Guaranteed For Four Years&#10;">
            <a:extLst>
              <a:ext uri="{FF2B5EF4-FFF2-40B4-BE49-F238E27FC236}">
                <a16:creationId xmlns:a16="http://schemas.microsoft.com/office/drawing/2014/main" id="{4995F231-DF35-4BE9-AB9C-4C112ABDAEAF}"/>
              </a:ext>
            </a:extLst>
          </p:cNvPr>
          <p:cNvSpPr txBox="1"/>
          <p:nvPr/>
        </p:nvSpPr>
        <p:spPr>
          <a:xfrm>
            <a:off x="3401608" y="1318897"/>
            <a:ext cx="5388783" cy="477054"/>
          </a:xfrm>
          <a:prstGeom prst="rect">
            <a:avLst/>
          </a:prstGeom>
          <a:ln w="28575">
            <a:solidFill>
              <a:srgbClr val="13294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Rate Guaranteed For Four Years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72609B-534A-4115-B10C-4514B6FCA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4872" y="2693297"/>
            <a:ext cx="2341775" cy="3306907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FF6015-3E03-46E7-947A-28EA224C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39" y="2693298"/>
            <a:ext cx="2341775" cy="3306908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Table 4" descr="Slight increase in proposed tuition 1.8% for UIUC; 1.8% for UIC; 1.5% for UIS">
            <a:extLst>
              <a:ext uri="{FF2B5EF4-FFF2-40B4-BE49-F238E27FC236}">
                <a16:creationId xmlns:a16="http://schemas.microsoft.com/office/drawing/2014/main" id="{EF40886A-8775-4385-AC46-E25CC93ED0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2012747"/>
              </p:ext>
            </p:extLst>
          </p:nvPr>
        </p:nvGraphicFramePr>
        <p:xfrm>
          <a:off x="1452282" y="1632155"/>
          <a:ext cx="9590430" cy="56025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157908">
                  <a:extLst>
                    <a:ext uri="{9D8B030D-6E8A-4147-A177-3AD203B41FA5}">
                      <a16:colId xmlns:a16="http://schemas.microsoft.com/office/drawing/2014/main" val="3991617455"/>
                    </a:ext>
                  </a:extLst>
                </a:gridCol>
                <a:gridCol w="2637306">
                  <a:extLst>
                    <a:ext uri="{9D8B030D-6E8A-4147-A177-3AD203B41FA5}">
                      <a16:colId xmlns:a16="http://schemas.microsoft.com/office/drawing/2014/main" val="1653405734"/>
                    </a:ext>
                  </a:extLst>
                </a:gridCol>
                <a:gridCol w="2397608">
                  <a:extLst>
                    <a:ext uri="{9D8B030D-6E8A-4147-A177-3AD203B41FA5}">
                      <a16:colId xmlns:a16="http://schemas.microsoft.com/office/drawing/2014/main" val="2058057769"/>
                    </a:ext>
                  </a:extLst>
                </a:gridCol>
                <a:gridCol w="2397608">
                  <a:extLst>
                    <a:ext uri="{9D8B030D-6E8A-4147-A177-3AD203B41FA5}">
                      <a16:colId xmlns:a16="http://schemas.microsoft.com/office/drawing/2014/main" val="727451482"/>
                    </a:ext>
                  </a:extLst>
                </a:gridCol>
              </a:tblGrid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UIUC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5732593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 2021-22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Tuition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$12,254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$10,776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$9,502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9533869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Proposed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Increase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1.8%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1.8%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1.5%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235010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AY2022-23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Proposed Tuition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$12,474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$10,970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$9,644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7180012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765939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8AAB9AC-0AAD-4605-94B6-393AE2DF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36" y="1900309"/>
            <a:ext cx="536968" cy="74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A7445-1034-4AB0-B81E-CE43E94DC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7215906" y="1912354"/>
            <a:ext cx="745248" cy="779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D2F895-9401-4A07-BFFA-A656A085A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9581753" y="1833822"/>
            <a:ext cx="609154" cy="787832"/>
          </a:xfrm>
          <a:prstGeom prst="rect">
            <a:avLst/>
          </a:prstGeom>
        </p:spPr>
      </p:pic>
      <p:sp>
        <p:nvSpPr>
          <p:cNvPr id="11" name="Slide Number Placeholder 1" descr="Page 3">
            <a:extLst>
              <a:ext uri="{FF2B5EF4-FFF2-40B4-BE49-F238E27FC236}">
                <a16:creationId xmlns:a16="http://schemas.microsoft.com/office/drawing/2014/main" id="{1366D1E7-18AE-47E7-96FD-2BEB78D17FBF}"/>
              </a:ext>
            </a:extLst>
          </p:cNvPr>
          <p:cNvSpPr txBox="1">
            <a:spLocks/>
          </p:cNvSpPr>
          <p:nvPr/>
        </p:nvSpPr>
        <p:spPr>
          <a:xfrm>
            <a:off x="9297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9D845CE6-403F-EA48-BE30-2515D483D730}" type="slidenum">
              <a:rPr lang="en-US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algn="l">
                <a:defRPr/>
              </a:pPr>
              <a:t>15</a:t>
            </a:fld>
            <a:endParaRPr lang="en-US" dirty="0">
              <a:solidFill>
                <a:srgbClr val="E8E9EA">
                  <a:lumMod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801D75-3043-4A37-B88D-9FFAD37B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568" y="6332017"/>
            <a:ext cx="4495649" cy="32524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4752F4-954D-4B94-AC25-58C9B0948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29791" y="6207964"/>
            <a:ext cx="10228426" cy="0"/>
          </a:xfrm>
          <a:prstGeom prst="line">
            <a:avLst/>
          </a:prstGeom>
          <a:ln w="28575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221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RECOMMENDED AY 2022-23 TUITION RATES:&#10;NON-RESIDENT UNDERGRADUATE STUDENTS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7473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 2022-23 TUITION RATES:</a:t>
            </a:r>
            <a:b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NON-RESIDENT UNDERGRADUATE </a:t>
            </a:r>
            <a:r>
              <a:rPr lang="en-US" sz="3200" dirty="0">
                <a:ea typeface="+mn-ea"/>
                <a:cs typeface="Arial" panose="020B0604020202020204" pitchFamily="34" charset="0"/>
              </a:rPr>
              <a:t>STUDENTS</a:t>
            </a:r>
            <a:endParaRPr lang="en-US" sz="3200" spc="0" dirty="0"/>
          </a:p>
        </p:txBody>
      </p:sp>
      <p:sp>
        <p:nvSpPr>
          <p:cNvPr id="9" name="Slide Number Placeholder 3" descr="Page 18">
            <a:extLst>
              <a:ext uri="{FF2B5EF4-FFF2-40B4-BE49-F238E27FC236}">
                <a16:creationId xmlns:a16="http://schemas.microsoft.com/office/drawing/2014/main" id="{0B5B6AEE-1830-40A8-9F94-6456BFEB2991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16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 descr="UIUC: 2.5% increase for domestic non-resident and international students*&#10;&#10;UIC: 1.8% increase for domestic non-resident and international students&#10;  &#10;UIS: 1.5% increase for all non-resident students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2646380" y="2097317"/>
            <a:ext cx="7465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E2E9F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2.5% increase for domestic non-resident 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and international students*</a:t>
            </a:r>
          </a:p>
          <a:p>
            <a:pPr>
              <a:tabLst>
                <a:tab pos="1139825" algn="l"/>
              </a:tabLst>
            </a:pP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b="1" dirty="0">
                <a:solidFill>
                  <a:srgbClr val="E6E8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1.8% increase for domestic non-resident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and international students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E8E7E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UIS: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1.5% increase for all non-resident students</a:t>
            </a:r>
          </a:p>
          <a:p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TextBox 10" descr="* Higher rates recommended for UIUC Engineering and Information Sciences&#10;">
            <a:extLst>
              <a:ext uri="{FF2B5EF4-FFF2-40B4-BE49-F238E27FC236}">
                <a16:creationId xmlns:a16="http://schemas.microsoft.com/office/drawing/2014/main" id="{D0357A44-8897-4D36-A3A3-25A3106A206C}"/>
              </a:ext>
            </a:extLst>
          </p:cNvPr>
          <p:cNvSpPr txBox="1"/>
          <p:nvPr/>
        </p:nvSpPr>
        <p:spPr>
          <a:xfrm>
            <a:off x="2304259" y="5355771"/>
            <a:ext cx="8250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* Higher rates recommended for UIUC Engineering and Information Sciences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FA5F7-9613-4C7A-A2E4-E1156C8A2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11" y="2097317"/>
            <a:ext cx="536968" cy="74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D9B09-CDFD-45EA-B6C9-474418567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2816225" y="3196805"/>
            <a:ext cx="745248" cy="779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E308FE-0798-4706-8C1F-A5E6AC6E7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2816225" y="4052784"/>
            <a:ext cx="609154" cy="7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56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RECOMMENDED AY 2022-23 TUITION RATES:&#10;GRADUATE PROGRAMS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8445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 2022-23 TUITION RATES:</a:t>
            </a:r>
            <a:b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sz="3200" dirty="0">
                <a:ea typeface="+mn-ea"/>
                <a:cs typeface="Arial" panose="020B0604020202020204" pitchFamily="34" charset="0"/>
              </a:rPr>
              <a:t>GRADUATE PROGRAMS</a:t>
            </a:r>
            <a:endParaRPr lang="en-US" sz="3200" spc="0" dirty="0"/>
          </a:p>
        </p:txBody>
      </p:sp>
      <p:sp>
        <p:nvSpPr>
          <p:cNvPr id="9" name="Slide Number Placeholder 3" descr="Page 18">
            <a:extLst>
              <a:ext uri="{FF2B5EF4-FFF2-40B4-BE49-F238E27FC236}">
                <a16:creationId xmlns:a16="http://schemas.microsoft.com/office/drawing/2014/main" id="{0B5B6AEE-1830-40A8-9F94-6456BFEB2991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17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 descr="UIUC: 2.0% increase for resident and non-resident students Program specific increases ranging from 1.5% - 3.5%&#10;&#10;UIC: 2.5% increase for resident and non-resident students&#10;Program specific increases ranging from 1.5% - 2.5%&#10;&#10;UIS: No increase for graduate students&#10;&#10;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2132064" y="2368732"/>
            <a:ext cx="83856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88975" algn="l"/>
              </a:tabLst>
            </a:pPr>
            <a:r>
              <a:rPr lang="en-US" sz="2400" b="1" dirty="0">
                <a:solidFill>
                  <a:srgbClr val="E3EDE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2.0% increase for resident and non-resident students</a:t>
            </a:r>
          </a:p>
          <a:p>
            <a:pPr>
              <a:tabLst>
                <a:tab pos="68897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Program specific increases ranging from 1.5% - 3.5%</a:t>
            </a: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tabLst>
                <a:tab pos="688975" algn="l"/>
              </a:tabLst>
            </a:pPr>
            <a:r>
              <a:rPr lang="en-US" sz="2400" b="1" dirty="0">
                <a:solidFill>
                  <a:srgbClr val="F2ED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2.5% increase for resident and non-resident students</a:t>
            </a:r>
          </a:p>
          <a:p>
            <a:pPr>
              <a:tabLst>
                <a:tab pos="68897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Program specific increases ranging from 1.5% - 2.5%</a:t>
            </a: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tabLst>
                <a:tab pos="688975" algn="l"/>
              </a:tabLst>
            </a:pPr>
            <a:r>
              <a:rPr lang="en-US" sz="2400" b="1" dirty="0">
                <a:solidFill>
                  <a:srgbClr val="EDDFE7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UIS: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No increase for graduate students</a:t>
            </a:r>
          </a:p>
          <a:p>
            <a:pPr>
              <a:tabLst>
                <a:tab pos="688975" algn="l"/>
              </a:tabLst>
            </a:pP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41D1AC-0629-4596-96F2-E82EFE42D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312" y="2361208"/>
            <a:ext cx="536968" cy="746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B78E8E-22AF-4FEB-AE43-1CD39381B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2041952" y="3429000"/>
            <a:ext cx="745248" cy="779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2F74A-8B65-406D-8E61-5BB5CD720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2041952" y="4317297"/>
            <a:ext cx="609154" cy="7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6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RECOMMENDED AY 2022-23 TUITION RATES:&#10;PROFESSIONAL PROGRAMS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487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 2022-23 TUITION RATES:</a:t>
            </a:r>
            <a:b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sz="3200" dirty="0">
                <a:ea typeface="+mn-ea"/>
                <a:cs typeface="Arial" panose="020B0604020202020204" pitchFamily="34" charset="0"/>
              </a:rPr>
              <a:t>PROFESSIONAL PROGRAMS</a:t>
            </a:r>
            <a:endParaRPr lang="en-US" sz="3200" spc="0" dirty="0"/>
          </a:p>
        </p:txBody>
      </p:sp>
      <p:sp>
        <p:nvSpPr>
          <p:cNvPr id="9" name="Slide Number Placeholder 3" descr="Page 18">
            <a:extLst>
              <a:ext uri="{FF2B5EF4-FFF2-40B4-BE49-F238E27FC236}">
                <a16:creationId xmlns:a16="http://schemas.microsoft.com/office/drawing/2014/main" id="{0B5B6AEE-1830-40A8-9F94-6456BFEB2991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 descr="UIUC: Veterinary Medicine 1.8% increase&#10;Law 4.3% increase for residents and 3.3% for non-resident&#10;Medicine 2.0% increase&#10;Audiology 1.3% increase&#10;&#10;UIC: Medicine 1.2% increase for residents and 0.7% for non-resident&#10;Most others increasing 2.5%&#10;Law No Increase&#10;&#10;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1032735" y="2368732"/>
            <a:ext cx="108286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2E5F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Veterinary Medicine 1.8% increase</a:t>
            </a:r>
            <a:endParaRPr lang="en-US" sz="2400" b="1" dirty="0">
              <a:solidFill>
                <a:srgbClr val="00000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Law 4.3% increase </a:t>
            </a: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residents and 3.3% for non-resident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Medicine 2.0% increase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Audiology 1.3% increase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0E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Medicine 1.2% increase for residents and 0.7% for non-resident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Most others increasing 2.5%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Law No Increase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23282-96F6-48A5-A9F4-F822159DD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50" y="2361208"/>
            <a:ext cx="536968" cy="746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674DF4-1D88-404B-A3B4-6B3B67ECB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1321190" y="4171851"/>
            <a:ext cx="745248" cy="77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90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AY 2021-22 TUITION RATES:&#10;OTHER RECOMMENDATIONS"/>
          <p:cNvSpPr>
            <a:spLocks noGrp="1"/>
          </p:cNvSpPr>
          <p:nvPr>
            <p:ph type="title"/>
          </p:nvPr>
        </p:nvSpPr>
        <p:spPr>
          <a:xfrm>
            <a:off x="0" y="748086"/>
            <a:ext cx="12192000" cy="978729"/>
          </a:xfrm>
        </p:spPr>
        <p:txBody>
          <a:bodyPr>
            <a:normAutofit/>
          </a:bodyPr>
          <a:lstStyle/>
          <a:p>
            <a:pPr defTabSz="913612">
              <a:spcBef>
                <a:spcPts val="0"/>
              </a:spcBef>
            </a:pPr>
            <a:r>
              <a:rPr lang="en-US" sz="3200" spc="0" dirty="0">
                <a:cs typeface="Arial"/>
              </a:rPr>
              <a:t>RECOMMENDED AY 2022-23 TUITION RATES:</a:t>
            </a:r>
            <a:br>
              <a:rPr lang="en-US" sz="3200" spc="0" dirty="0">
                <a:cs typeface="Arial"/>
              </a:rPr>
            </a:br>
            <a:r>
              <a:rPr lang="en-US" sz="3200" spc="0" dirty="0">
                <a:cs typeface="Arial"/>
              </a:rPr>
              <a:t>ON-LINE PROGRAMS</a:t>
            </a:r>
          </a:p>
        </p:txBody>
      </p:sp>
      <p:sp>
        <p:nvSpPr>
          <p:cNvPr id="11" name="Slide Number Placeholder 3" descr="Page 18">
            <a:extLst>
              <a:ext uri="{FF2B5EF4-FFF2-40B4-BE49-F238E27FC236}">
                <a16:creationId xmlns:a16="http://schemas.microsoft.com/office/drawing/2014/main" id="{5C87053A-2304-4DD4-B3C7-C4B3EDF6E40A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19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TextBox 9" descr="Selected increases recommend for online programs &#10;based on market considerations&#10;&#10;No increases in 50 percent of the programs&#10;">
            <a:extLst>
              <a:ext uri="{FF2B5EF4-FFF2-40B4-BE49-F238E27FC236}">
                <a16:creationId xmlns:a16="http://schemas.microsoft.com/office/drawing/2014/main" id="{9DB0B87F-1F50-4392-AE24-22B656309AC2}"/>
              </a:ext>
            </a:extLst>
          </p:cNvPr>
          <p:cNvSpPr txBox="1"/>
          <p:nvPr/>
        </p:nvSpPr>
        <p:spPr>
          <a:xfrm>
            <a:off x="2123866" y="2518792"/>
            <a:ext cx="76405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4488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Selected increases recommend for online programs </a:t>
            </a: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based on market considerations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 increases in 50% of the programs</a:t>
            </a:r>
          </a:p>
        </p:txBody>
      </p:sp>
    </p:spTree>
    <p:extLst>
      <p:ext uri="{BB962C8B-B14F-4D97-AF65-F5344CB8AC3E}">
        <p14:creationId xmlns:p14="http://schemas.microsoft.com/office/powerpoint/2010/main" val="735139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5B5A4-303B-4872-9280-D84C0FD8D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descr="COMMITMENT ACROSS U OF I SYSTEM">
            <a:extLst>
              <a:ext uri="{FF2B5EF4-FFF2-40B4-BE49-F238E27FC236}">
                <a16:creationId xmlns:a16="http://schemas.microsoft.com/office/drawing/2014/main" id="{F90EB3DD-0546-4EAB-BFE4-38D531D1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4434"/>
            <a:ext cx="12192000" cy="646331"/>
          </a:xfrm>
        </p:spPr>
        <p:txBody>
          <a:bodyPr>
            <a:normAutofit/>
          </a:bodyPr>
          <a:lstStyle/>
          <a:p>
            <a:r>
              <a:rPr lang="en-US" sz="4000" spc="0" dirty="0">
                <a:solidFill>
                  <a:schemeClr val="bg1"/>
                </a:solidFill>
                <a:cs typeface="Arial" pitchFamily="34" charset="0"/>
              </a:rPr>
              <a:t>COMMITMENT ACROSS U OF I SYSTEM</a:t>
            </a:r>
            <a:endParaRPr lang="en-US" sz="4000" spc="0" dirty="0"/>
          </a:p>
        </p:txBody>
      </p:sp>
      <p:sp>
        <p:nvSpPr>
          <p:cNvPr id="3" name="Content Placeholder 2" descr="Providing access for Illinois students&#10;Keeping education affordable&#10;Ensuring quality of education &#10;">
            <a:extLst>
              <a:ext uri="{FF2B5EF4-FFF2-40B4-BE49-F238E27FC236}">
                <a16:creationId xmlns:a16="http://schemas.microsoft.com/office/drawing/2014/main" id="{3C8DA032-1022-46B0-B5F4-F238E1512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208" y="3114692"/>
            <a:ext cx="9474200" cy="2532129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Providing access for Illinois students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Keeping education affordable</a:t>
            </a:r>
          </a:p>
          <a:p>
            <a:pPr marL="457200" indent="-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Ensuring quality of education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DCA82-01F8-4BCA-99EA-77EAA5CF6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EE05C6-6773-4343-A8AC-963CE1315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descr="STUDENT FEES AND ROOM/BOARD RATES">
            <a:extLst>
              <a:ext uri="{FF2B5EF4-FFF2-40B4-BE49-F238E27FC236}">
                <a16:creationId xmlns:a16="http://schemas.microsoft.com/office/drawing/2014/main" id="{C4E5CACB-B315-4D8B-928B-7426AF5D1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5949"/>
            <a:ext cx="10515600" cy="430006"/>
          </a:xfrm>
        </p:spPr>
        <p:txBody>
          <a:bodyPr/>
          <a:lstStyle/>
          <a:p>
            <a:pPr rtl="0" eaLnBrk="1" latinLnBrk="0" hangingPunct="1"/>
            <a:r>
              <a:rPr lang="en-US" sz="3600" kern="1200" spc="0" dirty="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STUDENT FEES AND ROOM/BOARD RATES</a:t>
            </a:r>
            <a:endParaRPr lang="en-US" spc="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54EF2-0110-488D-A01F-4A922D6A7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1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TUDENT FEES AND ASSESSMENTS">
            <a:extLst>
              <a:ext uri="{FF2B5EF4-FFF2-40B4-BE49-F238E27FC236}">
                <a16:creationId xmlns:a16="http://schemas.microsoft.com/office/drawing/2014/main" id="{F57998F2-2A60-4F37-8F8F-504AD9EE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FEES AND ASSESSMENTS</a:t>
            </a:r>
          </a:p>
        </p:txBody>
      </p:sp>
      <p:sp>
        <p:nvSpPr>
          <p:cNvPr id="3" name="Content Placeholder 2" descr="Service/general fee&#10; - Cost of student facilities (union, recreational facilities, etc.)&#10; - Student programming&#10; - Supplementary student services&#10;Library/IT fee&#10;Health service fee&#10;Academic facility maintenance fund assessment (AFMFA) &#10;Transportation fee&#10;Other university specific fees&#10;">
            <a:extLst>
              <a:ext uri="{FF2B5EF4-FFF2-40B4-BE49-F238E27FC236}">
                <a16:creationId xmlns:a16="http://schemas.microsoft.com/office/drawing/2014/main" id="{0A92AA2D-A7F1-4314-BE88-B6080B86F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9256" y="1441174"/>
            <a:ext cx="9234544" cy="4735789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Service/general fee</a:t>
            </a:r>
            <a:br>
              <a:rPr lang="en-US" sz="2400" dirty="0"/>
            </a:br>
            <a:r>
              <a:rPr lang="en-US" sz="2400" dirty="0"/>
              <a:t>	- </a:t>
            </a:r>
            <a:r>
              <a:rPr lang="en-US" sz="2000" dirty="0"/>
              <a:t>Cost of student facilities (union, recreational facilities, etc.)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	- Student programming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	- Supplementary student services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Library/IT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Health service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Academic facility maintenance fund assessment (AFMFA) 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Transportation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Other university specific fees</a:t>
            </a:r>
          </a:p>
        </p:txBody>
      </p:sp>
      <p:sp>
        <p:nvSpPr>
          <p:cNvPr id="4" name="Slide Number Placeholder 3" descr="Page 18">
            <a:extLst>
              <a:ext uri="{FF2B5EF4-FFF2-40B4-BE49-F238E27FC236}">
                <a16:creationId xmlns:a16="http://schemas.microsoft.com/office/drawing/2014/main" id="{A649BDF0-AC10-46CC-B65D-E6A1D70E59C6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21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744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PROCESS FOR SETTING STUDENT FEES"/>
          <p:cNvSpPr>
            <a:spLocks noGrp="1"/>
          </p:cNvSpPr>
          <p:nvPr>
            <p:ph type="title"/>
          </p:nvPr>
        </p:nvSpPr>
        <p:spPr>
          <a:xfrm>
            <a:off x="0" y="450002"/>
            <a:ext cx="12191999" cy="987702"/>
          </a:xfrm>
        </p:spPr>
        <p:txBody>
          <a:bodyPr>
            <a:normAutofit/>
          </a:bodyPr>
          <a:lstStyle/>
          <a:p>
            <a:r>
              <a:rPr lang="en-US" sz="3600" spc="0" dirty="0">
                <a:cs typeface="Arial" panose="020B0604020202020204" pitchFamily="34" charset="0"/>
              </a:rPr>
              <a:t>PROCESS FOR SETTING STUDENT FEES</a:t>
            </a:r>
          </a:p>
        </p:txBody>
      </p:sp>
      <p:sp>
        <p:nvSpPr>
          <p:cNvPr id="3" name="Content Placeholder 2" descr="University-specific calculations of expected costs &#10;Reviewed and endorsed by committees that include student representatives&#10;Student health insurance fees at UIC and UIS as well as UIC transportation fee will be determined after January meeting"/>
          <p:cNvSpPr>
            <a:spLocks noGrp="1"/>
          </p:cNvSpPr>
          <p:nvPr>
            <p:ph idx="1"/>
          </p:nvPr>
        </p:nvSpPr>
        <p:spPr>
          <a:xfrm>
            <a:off x="2307098" y="1476981"/>
            <a:ext cx="7249278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Arial" panose="020B0604020202020204" pitchFamily="34" charset="0"/>
              </a:rPr>
              <a:t>University-specific calculations of expected costs 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Arial" panose="020B0604020202020204" pitchFamily="34" charset="0"/>
              </a:rPr>
              <a:t>Reviewed and endorsed by committees that include student representatives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Arial" panose="020B0604020202020204" pitchFamily="34" charset="0"/>
              </a:rPr>
              <a:t>Student health insurance fees at UIC and UIS as well as UIC transportation fee will be determined after January meeting</a:t>
            </a:r>
          </a:p>
        </p:txBody>
      </p:sp>
      <p:sp>
        <p:nvSpPr>
          <p:cNvPr id="7" name="Slide Number Placeholder 3" descr="Page 18">
            <a:extLst>
              <a:ext uri="{FF2B5EF4-FFF2-40B4-BE49-F238E27FC236}">
                <a16:creationId xmlns:a16="http://schemas.microsoft.com/office/drawing/2014/main" id="{DB46A289-AC85-4E20-AD2E-29E475C807F8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22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55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 descr="RECOMMENDED STUDENT FEES: URBANA"/>
          <p:cNvSpPr>
            <a:spLocks noGrp="1" noChangeArrowheads="1"/>
          </p:cNvSpPr>
          <p:nvPr>
            <p:ph type="title"/>
          </p:nvPr>
        </p:nvSpPr>
        <p:spPr>
          <a:xfrm>
            <a:off x="2709785" y="395095"/>
            <a:ext cx="7770656" cy="1143000"/>
          </a:xfrm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dirty="0">
                <a:cs typeface="Arial" panose="020B0604020202020204" pitchFamily="34" charset="0"/>
              </a:rPr>
              <a:t>RECOMMENDED </a:t>
            </a:r>
            <a:r>
              <a:rPr lang="en-US" spc="0" dirty="0">
                <a:cs typeface="Arial" panose="020B0604020202020204" pitchFamily="34" charset="0"/>
              </a:rPr>
              <a:t>STUDENT FEES</a:t>
            </a:r>
            <a:r>
              <a:rPr lang="en-US" dirty="0">
                <a:cs typeface="Arial" panose="020B0604020202020204" pitchFamily="34" charset="0"/>
              </a:rPr>
              <a:t>: </a:t>
            </a:r>
            <a:r>
              <a:rPr lang="en-US" spc="0" dirty="0">
                <a:cs typeface="Arial" panose="020B0604020202020204" pitchFamily="34" charset="0"/>
              </a:rPr>
              <a:t>URBANA</a:t>
            </a:r>
          </a:p>
        </p:txBody>
      </p:sp>
      <p:sp>
        <p:nvSpPr>
          <p:cNvPr id="2" name="TextBox 1" descr="Overall Increase 1.63 Percent&#10;">
            <a:extLst>
              <a:ext uri="{FF2B5EF4-FFF2-40B4-BE49-F238E27FC236}">
                <a16:creationId xmlns:a16="http://schemas.microsoft.com/office/drawing/2014/main" id="{B26BCC18-3F13-45F9-8115-D1BD1F0BCFA1}"/>
              </a:ext>
            </a:extLst>
          </p:cNvPr>
          <p:cNvSpPr txBox="1"/>
          <p:nvPr/>
        </p:nvSpPr>
        <p:spPr>
          <a:xfrm>
            <a:off x="3013364" y="1276485"/>
            <a:ext cx="720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1.63%</a:t>
            </a:r>
          </a:p>
        </p:txBody>
      </p:sp>
      <p:graphicFrame>
        <p:nvGraphicFramePr>
          <p:cNvPr id="5" name="Table 4" descr="UIUC dollar change equals $52, with the highest for service fe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733490"/>
              </p:ext>
            </p:extLst>
          </p:nvPr>
        </p:nvGraphicFramePr>
        <p:xfrm>
          <a:off x="939338" y="1869656"/>
          <a:ext cx="10216341" cy="3706642"/>
        </p:xfrm>
        <a:graphic>
          <a:graphicData uri="http://schemas.openxmlformats.org/drawingml/2006/table">
            <a:tbl>
              <a:tblPr firstRow="1"/>
              <a:tblGrid>
                <a:gridCol w="3991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56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2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19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51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702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AY 2021-22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        AY 2022-23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Dollar Change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628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664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  36   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606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600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-6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486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496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Transport./Safe Ride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136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Aca. Fac. Maint. Assessment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704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716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488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488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Initiated Fees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134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-6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3,188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3,240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52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32F60FE-9DD8-4274-9042-C32C6E40E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81" y="522754"/>
            <a:ext cx="613340" cy="842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23BB8-17B4-43DB-8E02-2C5153321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C2F342-8E44-44B3-861B-7FBFEBCF5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AB79619-D983-4A8F-8EEE-3906CCED5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1" name="Slide Number Placeholder 3" descr="Page 18">
            <a:extLst>
              <a:ext uri="{FF2B5EF4-FFF2-40B4-BE49-F238E27FC236}">
                <a16:creationId xmlns:a16="http://schemas.microsoft.com/office/drawing/2014/main" id="{9FBFD99A-2B1B-4340-A457-CFCA01FF52E4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4970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RECOMMENDED STUDENT FEES: CHICAGO"/>
          <p:cNvSpPr>
            <a:spLocks noGrp="1" noChangeArrowheads="1"/>
          </p:cNvSpPr>
          <p:nvPr>
            <p:ph type="title"/>
          </p:nvPr>
        </p:nvSpPr>
        <p:spPr>
          <a:xfrm>
            <a:off x="2273643" y="391642"/>
            <a:ext cx="8572136" cy="1143000"/>
          </a:xfrm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dirty="0">
                <a:cs typeface="Arial" panose="020B0604020202020204" pitchFamily="34" charset="0"/>
              </a:rPr>
              <a:t>RECOMMENDED STUDENT FEES: CHICAGO</a:t>
            </a:r>
            <a:endParaRPr lang="en-US" spc="0" dirty="0">
              <a:cs typeface="Arial" panose="020B0604020202020204" pitchFamily="34" charset="0"/>
            </a:endParaRPr>
          </a:p>
        </p:txBody>
      </p:sp>
      <p:sp>
        <p:nvSpPr>
          <p:cNvPr id="14" name="TextBox 13" descr="Overall Increase 1.54 Percent&#10;">
            <a:extLst>
              <a:ext uri="{FF2B5EF4-FFF2-40B4-BE49-F238E27FC236}">
                <a16:creationId xmlns:a16="http://schemas.microsoft.com/office/drawing/2014/main" id="{2811F953-F24A-4696-B063-398B47B94C42}"/>
              </a:ext>
            </a:extLst>
          </p:cNvPr>
          <p:cNvSpPr txBox="1"/>
          <p:nvPr/>
        </p:nvSpPr>
        <p:spPr>
          <a:xfrm>
            <a:off x="2899065" y="1211871"/>
            <a:ext cx="735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1.54%</a:t>
            </a:r>
          </a:p>
        </p:txBody>
      </p:sp>
      <p:graphicFrame>
        <p:nvGraphicFramePr>
          <p:cNvPr id="6" name="Table 5" descr="UIC dollar change $52, the highest was for the general fee for $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504087"/>
              </p:ext>
            </p:extLst>
          </p:nvPr>
        </p:nvGraphicFramePr>
        <p:xfrm>
          <a:off x="1094287" y="1813709"/>
          <a:ext cx="9906443" cy="3857543"/>
        </p:xfrm>
        <a:graphic>
          <a:graphicData uri="http://schemas.openxmlformats.org/drawingml/2006/table">
            <a:tbl>
              <a:tblPr firstRow="1" firstCol="1" bandRow="1"/>
              <a:tblGrid>
                <a:gridCol w="4073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4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85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15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75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8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 2021-22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 2022-23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Dollar Change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714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12            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962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978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208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Transportation Fee*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Aca. Fac. Maint. Assessment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688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700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452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460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Sustainability Fee**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STDT to STDT Assistance Fee**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24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3,368</a:t>
                      </a:r>
                    </a:p>
                  </a:txBody>
                  <a:tcPr marL="61021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3,420</a:t>
                      </a:r>
                    </a:p>
                  </a:txBody>
                  <a:tcPr marL="61021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 52          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 descr="*Will not be set until March 2022, AY 2022-23 is listed at current level&#10;"/>
          <p:cNvSpPr txBox="1"/>
          <p:nvPr/>
        </p:nvSpPr>
        <p:spPr>
          <a:xfrm>
            <a:off x="1094287" y="5749870"/>
            <a:ext cx="5443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cs typeface="Arial" panose="020B0604020202020204" pitchFamily="34" charset="0"/>
              </a:rPr>
              <a:t>*Will not be set until March 2022, AY 2022-23 is listed at current level</a:t>
            </a:r>
          </a:p>
        </p:txBody>
      </p:sp>
      <p:sp>
        <p:nvSpPr>
          <p:cNvPr id="4" name="TextBox 3" descr="*Refundable fee&#10;"/>
          <p:cNvSpPr txBox="1"/>
          <p:nvPr/>
        </p:nvSpPr>
        <p:spPr>
          <a:xfrm>
            <a:off x="8711303" y="5752176"/>
            <a:ext cx="2289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cs typeface="Arial" panose="020B0604020202020204" pitchFamily="34" charset="0"/>
              </a:rPr>
              <a:t>**Refundable fee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00037C-3E1B-4F56-BCCF-E2F6B1C24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4" y="551410"/>
            <a:ext cx="845571" cy="845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5CDC8-B39A-4455-B3C9-3E68577E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3B3A0-7AF6-41C7-8714-0183A63AE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0A6DF91-C3A2-4A6D-8A05-41AC6EED9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3" name="Slide Number Placeholder 3" descr="Page 18">
            <a:extLst>
              <a:ext uri="{FF2B5EF4-FFF2-40B4-BE49-F238E27FC236}">
                <a16:creationId xmlns:a16="http://schemas.microsoft.com/office/drawing/2014/main" id="{C35D1E95-1F44-4810-B629-35274AFD559C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24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0396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STUDENT FEES/ASSESSMENTS&#10;SPRINGFIELD"/>
          <p:cNvSpPr>
            <a:spLocks noGrp="1" noChangeArrowheads="1"/>
          </p:cNvSpPr>
          <p:nvPr>
            <p:ph type="title"/>
          </p:nvPr>
        </p:nvSpPr>
        <p:spPr>
          <a:xfrm>
            <a:off x="2171674" y="428553"/>
            <a:ext cx="8525397" cy="1143000"/>
          </a:xfrm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sz="3200" spc="0" dirty="0">
                <a:cs typeface="Arial" panose="020B0604020202020204" pitchFamily="34" charset="0"/>
              </a:rPr>
              <a:t>RECOMMENDED STUDENT FEES: SPRINGFIELD</a:t>
            </a:r>
          </a:p>
        </p:txBody>
      </p:sp>
      <p:sp>
        <p:nvSpPr>
          <p:cNvPr id="13" name="TextBox 12" descr="Overall Increase 1.0 Percent&#10;">
            <a:extLst>
              <a:ext uri="{FF2B5EF4-FFF2-40B4-BE49-F238E27FC236}">
                <a16:creationId xmlns:a16="http://schemas.microsoft.com/office/drawing/2014/main" id="{E0D4728C-22E6-4007-BDE6-39E427580FC7}"/>
              </a:ext>
            </a:extLst>
          </p:cNvPr>
          <p:cNvSpPr txBox="1"/>
          <p:nvPr/>
        </p:nvSpPr>
        <p:spPr>
          <a:xfrm>
            <a:off x="4108815" y="1202729"/>
            <a:ext cx="497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1.0%</a:t>
            </a:r>
          </a:p>
        </p:txBody>
      </p:sp>
      <p:graphicFrame>
        <p:nvGraphicFramePr>
          <p:cNvPr id="4" name="Table 3" descr="UIS dollar change is $24, with the highest for Aca. Fac. Maint. Assessment for $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406295"/>
              </p:ext>
            </p:extLst>
          </p:nvPr>
        </p:nvGraphicFramePr>
        <p:xfrm>
          <a:off x="1504457" y="1730467"/>
          <a:ext cx="8854913" cy="4486730"/>
        </p:xfrm>
        <a:graphic>
          <a:graphicData uri="http://schemas.openxmlformats.org/drawingml/2006/table">
            <a:tbl>
              <a:tblPr firstRow="1" firstCol="1" bandRow="1"/>
              <a:tblGrid>
                <a:gridCol w="3399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2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4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5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85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 2021-22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 2022-23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Dollar Change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702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702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    0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594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594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Service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Aca. Fac. Maint. Assessment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327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345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18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6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Green Fee*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Assistance Fee*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8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8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Union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400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406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2,426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2,450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 24    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00393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561739"/>
                  </a:ext>
                </a:extLst>
              </a:tr>
            </a:tbl>
          </a:graphicData>
        </a:graphic>
      </p:graphicFrame>
      <p:sp>
        <p:nvSpPr>
          <p:cNvPr id="6" name="TextBox 5" descr="*Refundable fees&#10;"/>
          <p:cNvSpPr txBox="1"/>
          <p:nvPr/>
        </p:nvSpPr>
        <p:spPr>
          <a:xfrm>
            <a:off x="1418639" y="5880571"/>
            <a:ext cx="9526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cs typeface="Arial" panose="020B0604020202020204" pitchFamily="34" charset="0"/>
              </a:rPr>
              <a:t>*Refundable fees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D42108-D76C-4190-B237-B04430E27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577850" y="631766"/>
            <a:ext cx="695793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9630E-B93C-49FB-A7F3-44073F15B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2C1425-5767-4160-ABB5-17B4DE870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587D6F8-C356-47A7-9DCB-688F16A35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2" name="Slide Number Placeholder 3" descr="Page 18">
            <a:extLst>
              <a:ext uri="{FF2B5EF4-FFF2-40B4-BE49-F238E27FC236}">
                <a16:creationId xmlns:a16="http://schemas.microsoft.com/office/drawing/2014/main" id="{0B969F86-595C-4FF3-9FEC-EA87E9774E9F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25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9529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RECOMMENDED ROOM AND BOARD RATES FOR &#10;UNDERGRADUATE HOUSING"/>
          <p:cNvSpPr>
            <a:spLocks noGrp="1" noChangeArrowheads="1"/>
          </p:cNvSpPr>
          <p:nvPr>
            <p:ph type="title"/>
          </p:nvPr>
        </p:nvSpPr>
        <p:spPr>
          <a:xfrm>
            <a:off x="0" y="595330"/>
            <a:ext cx="12192000" cy="1086890"/>
          </a:xfrm>
          <a:noFill/>
        </p:spPr>
        <p:txBody>
          <a:bodyPr vert="horz" lIns="90411" tIns="44413" rIns="90411" bIns="44413" rtlCol="0" anchor="ctr">
            <a:normAutofit/>
          </a:bodyPr>
          <a:lstStyle/>
          <a:p>
            <a:pPr eaLnBrk="1" hangingPunct="1"/>
            <a:r>
              <a:rPr lang="en-US" dirty="0">
                <a:cs typeface="Arial" pitchFamily="34" charset="0"/>
              </a:rPr>
              <a:t>RECOMMENDED</a:t>
            </a:r>
            <a:r>
              <a:rPr lang="en-US" spc="0" dirty="0">
                <a:cs typeface="Arial" pitchFamily="34" charset="0"/>
              </a:rPr>
              <a:t> ROOM AND BOARD RATES FOR </a:t>
            </a:r>
            <a:br>
              <a:rPr lang="en-US" spc="0" dirty="0">
                <a:cs typeface="Arial" pitchFamily="34" charset="0"/>
              </a:rPr>
            </a:br>
            <a:r>
              <a:rPr lang="en-US" spc="0" dirty="0">
                <a:cs typeface="Arial" pitchFamily="34" charset="0"/>
              </a:rPr>
              <a:t>UNDERGRADUATE HOUSING</a:t>
            </a:r>
            <a:endParaRPr lang="en-US" b="1" spc="0" dirty="0"/>
          </a:p>
        </p:txBody>
      </p:sp>
      <p:graphicFrame>
        <p:nvGraphicFramePr>
          <p:cNvPr id="6" name="Table 5" descr="UIUC $206 increase, 1.8% change&#10;UIC $373 increase, 3.2% change&#10;UIS $0 increase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63438"/>
              </p:ext>
            </p:extLst>
          </p:nvPr>
        </p:nvGraphicFramePr>
        <p:xfrm>
          <a:off x="1152537" y="1801505"/>
          <a:ext cx="9350477" cy="3291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9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6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360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 2021-22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 2022-23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Dollar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Percent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72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$11,392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$11,598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$206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1.8%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87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$11,833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$12,206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$373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3.2%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308">
                <a:tc>
                  <a:txBody>
                    <a:bodyPr/>
                    <a:lstStyle/>
                    <a:p>
                      <a:endParaRPr lang="en-US" sz="2800" b="1" baseline="30000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$10,960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$10,960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$0      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0.0%*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 descr="Rates shown are per Academic Year&#10;"/>
          <p:cNvSpPr txBox="1"/>
          <p:nvPr/>
        </p:nvSpPr>
        <p:spPr>
          <a:xfrm>
            <a:off x="2715584" y="5143615"/>
            <a:ext cx="5066059" cy="400029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 defTabSz="913612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Rates shown are per Academic Year</a:t>
            </a:r>
          </a:p>
        </p:txBody>
      </p:sp>
      <p:sp>
        <p:nvSpPr>
          <p:cNvPr id="8" name="TextBox 7" descr="UIS includes Gold meal plan.&#10;"/>
          <p:cNvSpPr txBox="1"/>
          <p:nvPr/>
        </p:nvSpPr>
        <p:spPr>
          <a:xfrm>
            <a:off x="2715582" y="5517348"/>
            <a:ext cx="5066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*UIS includes Gold meal plan.</a:t>
            </a: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92" y="3696570"/>
            <a:ext cx="576826" cy="576826"/>
          </a:xfrm>
          <a:prstGeom prst="rect">
            <a:avLst/>
          </a:prstGeom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810027" y="4360702"/>
            <a:ext cx="542391" cy="693002"/>
          </a:xfrm>
          <a:prstGeom prst="rect">
            <a:avLst/>
          </a:prstGeom>
        </p:spPr>
      </p:pic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27" y="2817089"/>
            <a:ext cx="474505" cy="651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F7FD2D-0A28-4DD4-9F3A-19BBDBF3D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862D19-55C8-4DA4-80E6-E3A7059B4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6B01D6-41C6-4BAF-8AF5-C5A5CE98B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7" name="Slide Number Placeholder 3" descr="Page 18">
            <a:extLst>
              <a:ext uri="{FF2B5EF4-FFF2-40B4-BE49-F238E27FC236}">
                <a16:creationId xmlns:a16="http://schemas.microsoft.com/office/drawing/2014/main" id="{FAA40E21-6B58-45E3-959B-20CBB98DFEF1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26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6504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3" b="3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69" y="6406090"/>
            <a:ext cx="3671831" cy="265644"/>
          </a:xfrm>
          <a:prstGeom prst="rect">
            <a:avLst/>
          </a:prstGeom>
        </p:spPr>
      </p:pic>
      <p:sp>
        <p:nvSpPr>
          <p:cNvPr id="4" name="Title 3" descr="Questions">
            <a:extLst>
              <a:ext uri="{FF2B5EF4-FFF2-40B4-BE49-F238E27FC236}">
                <a16:creationId xmlns:a16="http://schemas.microsoft.com/office/drawing/2014/main" id="{07A47C88-EFED-4E65-AA67-833A00ACF6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03910" y="622073"/>
            <a:ext cx="4888089" cy="1929216"/>
          </a:xfrm>
        </p:spPr>
        <p:txBody>
          <a:bodyPr/>
          <a:lstStyle/>
          <a:p>
            <a:pPr rtl="0" eaLnBrk="1" latinLnBrk="0" hangingPunct="1"/>
            <a:r>
              <a:rPr lang="en-US" sz="4400" b="1" kern="1200" cap="all" spc="0" dirty="0">
                <a:solidFill>
                  <a:srgbClr val="FFFFFF"/>
                </a:solidFill>
                <a:effectLst/>
                <a:ea typeface="+mn-ea"/>
                <a:cs typeface="+mn-cs"/>
              </a:rPr>
              <a:t>Questions?</a:t>
            </a:r>
            <a:endParaRPr lang="en-US" spc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960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descr="COMMITMENT TO ILLINOIS STUDENTS">
            <a:extLst>
              <a:ext uri="{FF2B5EF4-FFF2-40B4-BE49-F238E27FC236}">
                <a16:creationId xmlns:a16="http://schemas.microsoft.com/office/drawing/2014/main" id="{C1C342BB-9D15-4F1C-B22F-9597679979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18334" y="779406"/>
            <a:ext cx="12192000" cy="534952"/>
          </a:xfrm>
        </p:spPr>
        <p:txBody>
          <a:bodyPr anchor="t" anchorCtr="0"/>
          <a:lstStyle/>
          <a:p>
            <a:pPr rtl="0" eaLnBrk="1" latinLnBrk="0" hangingPunct="1"/>
            <a:r>
              <a:rPr lang="en-US" sz="3600" b="1" kern="1200" dirty="0">
                <a:solidFill>
                  <a:srgbClr val="003366"/>
                </a:solidFill>
                <a:effectLst/>
                <a:latin typeface="Oswald SemiBold" panose="00000700000000000000" pitchFamily="2" charset="0"/>
                <a:ea typeface="+mn-ea"/>
                <a:cs typeface="Arial" panose="020B0604020202020204" pitchFamily="34" charset="0"/>
              </a:rPr>
              <a:t>COMMITMENT TO ILLINOIS STUDENTS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3" name="TextBox 2" descr="59,561 Illinois undergraduates enrolled&#10;&#10;51% of all students in public universities&#10;&#10;Added over 5,000 IL undergraduates since fall 2014&#10;">
            <a:extLst>
              <a:ext uri="{FF2B5EF4-FFF2-40B4-BE49-F238E27FC236}">
                <a16:creationId xmlns:a16="http://schemas.microsoft.com/office/drawing/2014/main" id="{FB69AF64-6B7F-460E-AB3A-FA4DC230C812}"/>
              </a:ext>
            </a:extLst>
          </p:cNvPr>
          <p:cNvSpPr txBox="1"/>
          <p:nvPr/>
        </p:nvSpPr>
        <p:spPr>
          <a:xfrm>
            <a:off x="1104384" y="2030782"/>
            <a:ext cx="9983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59,561 Illinois undergraduates enrolled</a:t>
            </a:r>
          </a:p>
          <a:p>
            <a:pPr algn="ctr"/>
            <a:endParaRPr lang="en-US" sz="3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51% of all students in public universities</a:t>
            </a:r>
          </a:p>
          <a:p>
            <a:pPr algn="ctr"/>
            <a:endParaRPr lang="en-US" sz="3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Added over 5,000 IL undergraduates since fall 2014</a:t>
            </a:r>
          </a:p>
        </p:txBody>
      </p:sp>
      <p:sp>
        <p:nvSpPr>
          <p:cNvPr id="6" name="Slide Number Placeholder 3" descr="Page 18">
            <a:extLst>
              <a:ext uri="{FF2B5EF4-FFF2-40B4-BE49-F238E27FC236}">
                <a16:creationId xmlns:a16="http://schemas.microsoft.com/office/drawing/2014/main" id="{B4624EBE-8C78-4281-8405-9724D2FDFCFC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70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MORE INSTATE STUDENTS THAN OUR PEERS&#10;First-time Freshman Undergraduates&#10;% Residents">
            <a:extLst>
              <a:ext uri="{FF2B5EF4-FFF2-40B4-BE49-F238E27FC236}">
                <a16:creationId xmlns:a16="http://schemas.microsoft.com/office/drawing/2014/main" id="{384599E6-F1A1-419A-A612-EAC4DA80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0782"/>
            <a:ext cx="10515600" cy="1268695"/>
          </a:xfrm>
        </p:spPr>
        <p:txBody>
          <a:bodyPr anchor="t"/>
          <a:lstStyle/>
          <a:p>
            <a:r>
              <a:rPr lang="en-US" spc="0" dirty="0">
                <a:cs typeface="Arial" pitchFamily="34" charset="0"/>
              </a:rPr>
              <a:t>MORE INSTATE STUDENTS THAN OUR P</a:t>
            </a:r>
            <a:r>
              <a:rPr lang="en-US" dirty="0">
                <a:cs typeface="Arial" pitchFamily="34" charset="0"/>
              </a:rPr>
              <a:t>EERS</a:t>
            </a:r>
            <a:br>
              <a:rPr lang="en-US" spc="0" dirty="0">
                <a:cs typeface="Arial" pitchFamily="34" charset="0"/>
              </a:rPr>
            </a:br>
            <a:r>
              <a:rPr lang="en-US" sz="2400" spc="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First-time Freshman Undergraduates</a:t>
            </a:r>
            <a:br>
              <a:rPr lang="en-US" sz="2400" spc="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spc="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% Residents</a:t>
            </a:r>
            <a:br>
              <a:rPr lang="en-US" sz="2400" dirty="0">
                <a:solidFill>
                  <a:schemeClr val="tx1"/>
                </a:solidFill>
                <a:latin typeface="+mn-lt"/>
              </a:rPr>
            </a:br>
            <a:br>
              <a:rPr lang="en-US" dirty="0">
                <a:cs typeface="Arial" pitchFamily="34" charset="0"/>
              </a:rPr>
            </a:br>
            <a:endParaRPr lang="en-US" dirty="0"/>
          </a:p>
        </p:txBody>
      </p:sp>
      <p:graphicFrame>
        <p:nvGraphicFramePr>
          <p:cNvPr id="11" name="Content Placeholder 6" descr="UIUC 75%&#10;Peer Average 68%&#10;">
            <a:extLst>
              <a:ext uri="{FF2B5EF4-FFF2-40B4-BE49-F238E27FC236}">
                <a16:creationId xmlns:a16="http://schemas.microsoft.com/office/drawing/2014/main" id="{9481C683-69D7-48F2-BBF0-2B12729E78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127465"/>
              </p:ext>
            </p:extLst>
          </p:nvPr>
        </p:nvGraphicFramePr>
        <p:xfrm>
          <a:off x="274273" y="2709553"/>
          <a:ext cx="4767884" cy="1680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6" descr="UIC 91%&#10;Peer Average 78%">
            <a:extLst>
              <a:ext uri="{FF2B5EF4-FFF2-40B4-BE49-F238E27FC236}">
                <a16:creationId xmlns:a16="http://schemas.microsoft.com/office/drawing/2014/main" id="{A467BE8B-1E02-40E6-A522-3823A2A8DA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2340493"/>
              </p:ext>
            </p:extLst>
          </p:nvPr>
        </p:nvGraphicFramePr>
        <p:xfrm>
          <a:off x="6399323" y="2610367"/>
          <a:ext cx="5214744" cy="142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ontent Placeholder 6" descr="UIS 93%&#10;Peer Average 93%">
            <a:extLst>
              <a:ext uri="{FF2B5EF4-FFF2-40B4-BE49-F238E27FC236}">
                <a16:creationId xmlns:a16="http://schemas.microsoft.com/office/drawing/2014/main" id="{B94C8700-F93A-408B-8914-91AAB8C689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766975"/>
              </p:ext>
            </p:extLst>
          </p:nvPr>
        </p:nvGraphicFramePr>
        <p:xfrm>
          <a:off x="3742540" y="4140754"/>
          <a:ext cx="4706922" cy="1940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 descr="Fall 2020 – most current peer data available&#10;&#10;">
            <a:extLst>
              <a:ext uri="{FF2B5EF4-FFF2-40B4-BE49-F238E27FC236}">
                <a16:creationId xmlns:a16="http://schemas.microsoft.com/office/drawing/2014/main" id="{54928021-D7EB-4776-B062-35D48C256B1A}"/>
              </a:ext>
            </a:extLst>
          </p:cNvPr>
          <p:cNvSpPr txBox="1"/>
          <p:nvPr/>
        </p:nvSpPr>
        <p:spPr>
          <a:xfrm>
            <a:off x="838200" y="5821078"/>
            <a:ext cx="31161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Fall 2020 – most current peer data available</a:t>
            </a:r>
          </a:p>
        </p:txBody>
      </p:sp>
      <p:sp>
        <p:nvSpPr>
          <p:cNvPr id="12" name="Slide Number Placeholder 3" descr="Page 18">
            <a:extLst>
              <a:ext uri="{FF2B5EF4-FFF2-40B4-BE49-F238E27FC236}">
                <a16:creationId xmlns:a16="http://schemas.microsoft.com/office/drawing/2014/main" id="{4164B265-7AF7-42B4-BE68-8D99FEDDEE13}"/>
              </a:ext>
            </a:extLst>
          </p:cNvPr>
          <p:cNvSpPr txBox="1">
            <a:spLocks/>
          </p:cNvSpPr>
          <p:nvPr/>
        </p:nvSpPr>
        <p:spPr>
          <a:xfrm>
            <a:off x="902043" y="625062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4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39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6AE57A-4CB2-4AD4-A5DD-A6EC94AF4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96645"/>
            <a:ext cx="12205741" cy="3083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B5FD3D-118B-42A1-845E-1529569B4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41" y="3270122"/>
            <a:ext cx="12192000" cy="3587878"/>
          </a:xfrm>
          <a:prstGeom prst="rect">
            <a:avLst/>
          </a:prstGeom>
        </p:spPr>
      </p:pic>
      <p:sp>
        <p:nvSpPr>
          <p:cNvPr id="2" name="Title 1" descr="WE FROZE TUITION FOR&#10; 6 OUT OF 7 YEARS">
            <a:extLst>
              <a:ext uri="{FF2B5EF4-FFF2-40B4-BE49-F238E27FC236}">
                <a16:creationId xmlns:a16="http://schemas.microsoft.com/office/drawing/2014/main" id="{0EE3F133-8151-4137-BF8E-98656A1A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088"/>
            <a:ext cx="10515600" cy="139964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pc="0" dirty="0">
                <a:solidFill>
                  <a:srgbClr val="003366"/>
                </a:solidFill>
                <a:cs typeface="Arial" panose="020B0604020202020204" pitchFamily="34" charset="0"/>
              </a:rPr>
              <a:t>WE FROZE TUITION FOR</a:t>
            </a:r>
            <a:br>
              <a:rPr lang="en-US" spc="0" dirty="0">
                <a:solidFill>
                  <a:srgbClr val="003366"/>
                </a:solidFill>
                <a:cs typeface="Arial" panose="020B0604020202020204" pitchFamily="34" charset="0"/>
              </a:rPr>
            </a:br>
            <a:r>
              <a:rPr lang="en-US" spc="0" dirty="0">
                <a:solidFill>
                  <a:srgbClr val="003366"/>
                </a:solidFill>
                <a:cs typeface="Arial" panose="020B0604020202020204" pitchFamily="34" charset="0"/>
              </a:rPr>
              <a:t> 6 OUT OF 7 YEARS</a:t>
            </a:r>
            <a:endParaRPr lang="en-US" i="1" spc="0" dirty="0">
              <a:solidFill>
                <a:srgbClr val="003366"/>
              </a:solidFill>
              <a:cs typeface="Arial" panose="020B0604020202020204" pitchFamily="34" charset="0"/>
            </a:endParaRPr>
          </a:p>
        </p:txBody>
      </p:sp>
      <p:sp>
        <p:nvSpPr>
          <p:cNvPr id="8" name="Content Placeholder 2" descr="Resident undergrad entering UIC starting in fall 2015  $10,584 per year for 4 yrs - Increase starting 2020 to $10,776.">
            <a:extLst>
              <a:ext uri="{FF2B5EF4-FFF2-40B4-BE49-F238E27FC236}">
                <a16:creationId xmlns:a16="http://schemas.microsoft.com/office/drawing/2014/main" id="{0EED1DAB-050B-443A-ADCC-57D4463A91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018778" y="2003039"/>
            <a:ext cx="10619704" cy="3587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000" b="0" kern="1200">
                <a:solidFill>
                  <a:srgbClr val="13294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b="1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Example: </a:t>
            </a: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Resident undergrad at UIC: </a:t>
            </a:r>
          </a:p>
          <a:p>
            <a:pPr marL="914400" marR="0" lvl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kumimoji="0" lang="en-US" sz="1800" b="1" i="0" u="sng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Entering fall</a:t>
            </a: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</a:t>
            </a:r>
            <a:r>
              <a:rPr lang="en-US" sz="1800" b="1" u="sng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Tuition</a:t>
            </a: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     </a:t>
            </a:r>
            <a:r>
              <a:rPr lang="en-US" sz="1800" b="1" u="sng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Thru summer</a:t>
            </a:r>
            <a:endParaRPr kumimoji="0" lang="en-US" sz="1800" b="1" i="0" u="sng" strike="noStrike" kern="1200" cap="none" spc="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914400" marR="0" lvl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</a:t>
            </a: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2015         		</a:t>
            </a:r>
            <a:r>
              <a:rPr lang="en-US" sz="1800" b="1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$10,584</a:t>
            </a: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 2019</a:t>
            </a:r>
          </a:p>
          <a:p>
            <a:pPr marL="914400" marR="0" lvl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2016         		</a:t>
            </a:r>
            <a:r>
              <a:rPr lang="en-US" sz="1800" b="1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$10,584		 </a:t>
            </a: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2020</a:t>
            </a:r>
          </a:p>
          <a:p>
            <a:pPr marL="914400">
              <a:spcBef>
                <a:spcPts val="800"/>
              </a:spcBef>
              <a:defRPr/>
            </a:pP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2017        		</a:t>
            </a:r>
            <a:r>
              <a:rPr lang="en-US" sz="1800" b="1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$10,584</a:t>
            </a: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 2021</a:t>
            </a:r>
          </a:p>
          <a:p>
            <a:pPr marL="914400">
              <a:spcBef>
                <a:spcPts val="800"/>
              </a:spcBef>
              <a:defRPr/>
            </a:pP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2018        		</a:t>
            </a:r>
            <a:r>
              <a:rPr lang="en-US" sz="1800" b="1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$10,584</a:t>
            </a: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 2022</a:t>
            </a:r>
          </a:p>
          <a:p>
            <a:pPr marL="914400">
              <a:spcBef>
                <a:spcPts val="800"/>
              </a:spcBef>
              <a:defRPr/>
            </a:pP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2019 	       	</a:t>
            </a:r>
            <a:r>
              <a:rPr lang="en-US" sz="1800" b="1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$10,584</a:t>
            </a: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 2023</a:t>
            </a:r>
          </a:p>
          <a:p>
            <a:pPr marL="914400">
              <a:spcBef>
                <a:spcPts val="800"/>
              </a:spcBef>
              <a:defRPr/>
            </a:pP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2020		</a:t>
            </a:r>
            <a:r>
              <a:rPr lang="en-US" sz="1800" b="1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$10,776</a:t>
            </a: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 2024</a:t>
            </a:r>
          </a:p>
          <a:p>
            <a:pPr marL="914400">
              <a:spcBef>
                <a:spcPts val="800"/>
              </a:spcBef>
              <a:defRPr/>
            </a:pP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2021		</a:t>
            </a:r>
            <a:r>
              <a:rPr lang="en-US" sz="1800" b="1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$10,776		</a:t>
            </a:r>
            <a:r>
              <a:rPr lang="en-US" sz="1800" spc="1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9EB34-1925-384B-B1CF-15FC59F7B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48" y="3167770"/>
            <a:ext cx="775165" cy="820761"/>
          </a:xfrm>
          <a:prstGeom prst="rect">
            <a:avLst/>
          </a:prstGeom>
        </p:spPr>
      </p:pic>
      <p:sp>
        <p:nvSpPr>
          <p:cNvPr id="11" name="Slide Number Placeholder 3" descr="Page 18">
            <a:extLst>
              <a:ext uri="{FF2B5EF4-FFF2-40B4-BE49-F238E27FC236}">
                <a16:creationId xmlns:a16="http://schemas.microsoft.com/office/drawing/2014/main" id="{DA396689-7540-48F1-82FB-0006C9125B5E}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5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12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 descr="WE INCREASED FINANCIAL AID">
            <a:extLst>
              <a:ext uri="{FF2B5EF4-FFF2-40B4-BE49-F238E27FC236}">
                <a16:creationId xmlns:a16="http://schemas.microsoft.com/office/drawing/2014/main" id="{B496E7EC-533C-4B8A-A44B-34A58319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00" y="545359"/>
            <a:ext cx="8750207" cy="553029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>
                <a:solidFill>
                  <a:srgbClr val="242852"/>
                </a:solidFill>
                <a:ea typeface="+mn-ea"/>
              </a:rPr>
              <a:t>WE INCREASED FINANCIAL AID</a:t>
            </a:r>
            <a:br>
              <a:rPr lang="en-US" sz="3600" dirty="0"/>
            </a:br>
            <a:endParaRPr lang="en-US" sz="3600" b="0" dirty="0"/>
          </a:p>
        </p:txBody>
      </p:sp>
      <p:sp>
        <p:nvSpPr>
          <p:cNvPr id="8" name="Chord 14">
            <a:extLst>
              <a:ext uri="{FF2B5EF4-FFF2-40B4-BE49-F238E27FC236}">
                <a16:creationId xmlns:a16="http://schemas.microsoft.com/office/drawing/2014/main" id="{58A4C2CF-8505-4C3A-812E-32239FD54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311312">
            <a:off x="406360" y="2520628"/>
            <a:ext cx="5394470" cy="3801539"/>
          </a:xfrm>
          <a:custGeom>
            <a:avLst/>
            <a:gdLst>
              <a:gd name="connsiteX0" fmla="*/ 5561186 w 6121830"/>
              <a:gd name="connsiteY0" fmla="*/ 3063175 h 3885139"/>
              <a:gd name="connsiteX1" fmla="*/ 2430953 w 6121830"/>
              <a:gd name="connsiteY1" fmla="*/ 3843554 h 3885139"/>
              <a:gd name="connsiteX2" fmla="*/ 171950 w 6121830"/>
              <a:gd name="connsiteY2" fmla="*/ 1300650 h 3885139"/>
              <a:gd name="connsiteX3" fmla="*/ 3289177 w 6121830"/>
              <a:gd name="connsiteY3" fmla="*/ 5409 h 3885139"/>
              <a:gd name="connsiteX4" fmla="*/ 5561186 w 6121830"/>
              <a:gd name="connsiteY4" fmla="*/ 3063175 h 3885139"/>
              <a:gd name="connsiteX0" fmla="*/ 5180859 w 5180859"/>
              <a:gd name="connsiteY0" fmla="*/ 3223854 h 3971916"/>
              <a:gd name="connsiteX1" fmla="*/ 2371902 w 5180859"/>
              <a:gd name="connsiteY1" fmla="*/ 3843595 h 3971916"/>
              <a:gd name="connsiteX2" fmla="*/ 112899 w 5180859"/>
              <a:gd name="connsiteY2" fmla="*/ 1300691 h 3971916"/>
              <a:gd name="connsiteX3" fmla="*/ 3230126 w 5180859"/>
              <a:gd name="connsiteY3" fmla="*/ 5450 h 3971916"/>
              <a:gd name="connsiteX4" fmla="*/ 5180859 w 5180859"/>
              <a:gd name="connsiteY4" fmla="*/ 3223854 h 3971916"/>
              <a:gd name="connsiteX0" fmla="*/ 5242353 w 5242353"/>
              <a:gd name="connsiteY0" fmla="*/ 3223854 h 3941948"/>
              <a:gd name="connsiteX1" fmla="*/ 1531353 w 5242353"/>
              <a:gd name="connsiteY1" fmla="*/ 3806525 h 3941948"/>
              <a:gd name="connsiteX2" fmla="*/ 174393 w 5242353"/>
              <a:gd name="connsiteY2" fmla="*/ 1300691 h 3941948"/>
              <a:gd name="connsiteX3" fmla="*/ 3291620 w 5242353"/>
              <a:gd name="connsiteY3" fmla="*/ 5450 h 3941948"/>
              <a:gd name="connsiteX4" fmla="*/ 5242353 w 5242353"/>
              <a:gd name="connsiteY4" fmla="*/ 3223854 h 3941948"/>
              <a:gd name="connsiteX0" fmla="*/ 5141942 w 5141942"/>
              <a:gd name="connsiteY0" fmla="*/ 3236211 h 3945363"/>
              <a:gd name="connsiteX1" fmla="*/ 1529796 w 5141942"/>
              <a:gd name="connsiteY1" fmla="*/ 3806525 h 3945363"/>
              <a:gd name="connsiteX2" fmla="*/ 172836 w 5141942"/>
              <a:gd name="connsiteY2" fmla="*/ 1300691 h 3945363"/>
              <a:gd name="connsiteX3" fmla="*/ 3290063 w 5141942"/>
              <a:gd name="connsiteY3" fmla="*/ 5450 h 3945363"/>
              <a:gd name="connsiteX4" fmla="*/ 5141942 w 5141942"/>
              <a:gd name="connsiteY4" fmla="*/ 3236211 h 3945363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381587"/>
              <a:gd name="connsiteY0" fmla="*/ 3211729 h 3920881"/>
              <a:gd name="connsiteX1" fmla="*/ 1529796 w 5381587"/>
              <a:gd name="connsiteY1" fmla="*/ 3782043 h 3920881"/>
              <a:gd name="connsiteX2" fmla="*/ 172836 w 5381587"/>
              <a:gd name="connsiteY2" fmla="*/ 1276209 h 3920881"/>
              <a:gd name="connsiteX3" fmla="*/ 3228279 w 5381587"/>
              <a:gd name="connsiteY3" fmla="*/ 5682 h 3920881"/>
              <a:gd name="connsiteX4" fmla="*/ 5141942 w 5381587"/>
              <a:gd name="connsiteY4" fmla="*/ 3211729 h 3920881"/>
              <a:gd name="connsiteX0" fmla="*/ 5141942 w 5381587"/>
              <a:gd name="connsiteY0" fmla="*/ 3211729 h 3920881"/>
              <a:gd name="connsiteX1" fmla="*/ 1529796 w 5381587"/>
              <a:gd name="connsiteY1" fmla="*/ 3782043 h 3920881"/>
              <a:gd name="connsiteX2" fmla="*/ 172836 w 5381587"/>
              <a:gd name="connsiteY2" fmla="*/ 1276209 h 3920881"/>
              <a:gd name="connsiteX3" fmla="*/ 3228279 w 5381587"/>
              <a:gd name="connsiteY3" fmla="*/ 5682 h 3920881"/>
              <a:gd name="connsiteX4" fmla="*/ 5141942 w 5381587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205701 w 5205701"/>
              <a:gd name="connsiteY0" fmla="*/ 3211729 h 3854217"/>
              <a:gd name="connsiteX1" fmla="*/ 1123999 w 5205701"/>
              <a:gd name="connsiteY1" fmla="*/ 3695546 h 3854217"/>
              <a:gd name="connsiteX2" fmla="*/ 236595 w 5205701"/>
              <a:gd name="connsiteY2" fmla="*/ 1276209 h 3854217"/>
              <a:gd name="connsiteX3" fmla="*/ 3292038 w 5205701"/>
              <a:gd name="connsiteY3" fmla="*/ 5682 h 3854217"/>
              <a:gd name="connsiteX4" fmla="*/ 5205701 w 5205701"/>
              <a:gd name="connsiteY4" fmla="*/ 3211729 h 3854217"/>
              <a:gd name="connsiteX0" fmla="*/ 5140124 w 5140124"/>
              <a:gd name="connsiteY0" fmla="*/ 3211729 h 3854217"/>
              <a:gd name="connsiteX1" fmla="*/ 1058422 w 5140124"/>
              <a:gd name="connsiteY1" fmla="*/ 3695546 h 3854217"/>
              <a:gd name="connsiteX2" fmla="*/ 171018 w 5140124"/>
              <a:gd name="connsiteY2" fmla="*/ 1276209 h 3854217"/>
              <a:gd name="connsiteX3" fmla="*/ 3226461 w 5140124"/>
              <a:gd name="connsiteY3" fmla="*/ 5682 h 3854217"/>
              <a:gd name="connsiteX4" fmla="*/ 5140124 w 5140124"/>
              <a:gd name="connsiteY4" fmla="*/ 3211729 h 3854217"/>
              <a:gd name="connsiteX0" fmla="*/ 5182871 w 5182871"/>
              <a:gd name="connsiteY0" fmla="*/ 3213049 h 3863774"/>
              <a:gd name="connsiteX1" fmla="*/ 1101169 w 5182871"/>
              <a:gd name="connsiteY1" fmla="*/ 3696866 h 3863774"/>
              <a:gd name="connsiteX2" fmla="*/ 164338 w 5182871"/>
              <a:gd name="connsiteY2" fmla="*/ 1166318 h 3863774"/>
              <a:gd name="connsiteX3" fmla="*/ 3269208 w 5182871"/>
              <a:gd name="connsiteY3" fmla="*/ 7002 h 3863774"/>
              <a:gd name="connsiteX4" fmla="*/ 5182871 w 5182871"/>
              <a:gd name="connsiteY4" fmla="*/ 3213049 h 3863774"/>
              <a:gd name="connsiteX0" fmla="*/ 5168524 w 5168524"/>
              <a:gd name="connsiteY0" fmla="*/ 3213049 h 3891231"/>
              <a:gd name="connsiteX1" fmla="*/ 1086822 w 5168524"/>
              <a:gd name="connsiteY1" fmla="*/ 3696866 h 3891231"/>
              <a:gd name="connsiteX2" fmla="*/ 149991 w 5168524"/>
              <a:gd name="connsiteY2" fmla="*/ 1166318 h 3891231"/>
              <a:gd name="connsiteX3" fmla="*/ 3254861 w 5168524"/>
              <a:gd name="connsiteY3" fmla="*/ 7002 h 3891231"/>
              <a:gd name="connsiteX4" fmla="*/ 5168524 w 5168524"/>
              <a:gd name="connsiteY4" fmla="*/ 3213049 h 3891231"/>
              <a:gd name="connsiteX0" fmla="*/ 5114315 w 5114315"/>
              <a:gd name="connsiteY0" fmla="*/ 3214036 h 3892218"/>
              <a:gd name="connsiteX1" fmla="*/ 1032613 w 5114315"/>
              <a:gd name="connsiteY1" fmla="*/ 3697853 h 3892218"/>
              <a:gd name="connsiteX2" fmla="*/ 95782 w 5114315"/>
              <a:gd name="connsiteY2" fmla="*/ 1167305 h 3892218"/>
              <a:gd name="connsiteX3" fmla="*/ 3200652 w 5114315"/>
              <a:gd name="connsiteY3" fmla="*/ 7989 h 3892218"/>
              <a:gd name="connsiteX4" fmla="*/ 5114315 w 5114315"/>
              <a:gd name="connsiteY4" fmla="*/ 3214036 h 3892218"/>
              <a:gd name="connsiteX0" fmla="*/ 5095400 w 5095400"/>
              <a:gd name="connsiteY0" fmla="*/ 3211522 h 3889704"/>
              <a:gd name="connsiteX1" fmla="*/ 1013698 w 5095400"/>
              <a:gd name="connsiteY1" fmla="*/ 3695339 h 3889704"/>
              <a:gd name="connsiteX2" fmla="*/ 76867 w 5095400"/>
              <a:gd name="connsiteY2" fmla="*/ 1164791 h 3889704"/>
              <a:gd name="connsiteX3" fmla="*/ 3181737 w 5095400"/>
              <a:gd name="connsiteY3" fmla="*/ 5475 h 3889704"/>
              <a:gd name="connsiteX4" fmla="*/ 5095400 w 5095400"/>
              <a:gd name="connsiteY4" fmla="*/ 3211522 h 3889704"/>
              <a:gd name="connsiteX0" fmla="*/ 5119124 w 5119124"/>
              <a:gd name="connsiteY0" fmla="*/ 3211310 h 3889492"/>
              <a:gd name="connsiteX1" fmla="*/ 1037422 w 5119124"/>
              <a:gd name="connsiteY1" fmla="*/ 3695127 h 3889492"/>
              <a:gd name="connsiteX2" fmla="*/ 100591 w 5119124"/>
              <a:gd name="connsiteY2" fmla="*/ 1164579 h 3889492"/>
              <a:gd name="connsiteX3" fmla="*/ 3205461 w 5119124"/>
              <a:gd name="connsiteY3" fmla="*/ 5263 h 3889492"/>
              <a:gd name="connsiteX4" fmla="*/ 5119124 w 5119124"/>
              <a:gd name="connsiteY4" fmla="*/ 3211310 h 3889492"/>
              <a:gd name="connsiteX0" fmla="*/ 5129823 w 5129823"/>
              <a:gd name="connsiteY0" fmla="*/ 3210898 h 3889080"/>
              <a:gd name="connsiteX1" fmla="*/ 1048121 w 5129823"/>
              <a:gd name="connsiteY1" fmla="*/ 3694715 h 3889080"/>
              <a:gd name="connsiteX2" fmla="*/ 111290 w 5129823"/>
              <a:gd name="connsiteY2" fmla="*/ 1164167 h 3889080"/>
              <a:gd name="connsiteX3" fmla="*/ 3216160 w 5129823"/>
              <a:gd name="connsiteY3" fmla="*/ 4851 h 3889080"/>
              <a:gd name="connsiteX4" fmla="*/ 5129823 w 5129823"/>
              <a:gd name="connsiteY4" fmla="*/ 3210898 h 3889080"/>
              <a:gd name="connsiteX0" fmla="*/ 5142732 w 5142732"/>
              <a:gd name="connsiteY0" fmla="*/ 3210898 h 3823184"/>
              <a:gd name="connsiteX1" fmla="*/ 1061030 w 5142732"/>
              <a:gd name="connsiteY1" fmla="*/ 3694715 h 3823184"/>
              <a:gd name="connsiteX2" fmla="*/ 124199 w 5142732"/>
              <a:gd name="connsiteY2" fmla="*/ 1164167 h 3823184"/>
              <a:gd name="connsiteX3" fmla="*/ 3229069 w 5142732"/>
              <a:gd name="connsiteY3" fmla="*/ 4851 h 3823184"/>
              <a:gd name="connsiteX4" fmla="*/ 5142732 w 5142732"/>
              <a:gd name="connsiteY4" fmla="*/ 3210898 h 3823184"/>
              <a:gd name="connsiteX0" fmla="*/ 5107553 w 5107553"/>
              <a:gd name="connsiteY0" fmla="*/ 3211480 h 3823766"/>
              <a:gd name="connsiteX1" fmla="*/ 1025851 w 5107553"/>
              <a:gd name="connsiteY1" fmla="*/ 3695297 h 3823766"/>
              <a:gd name="connsiteX2" fmla="*/ 89020 w 5107553"/>
              <a:gd name="connsiteY2" fmla="*/ 1164749 h 3823766"/>
              <a:gd name="connsiteX3" fmla="*/ 3193890 w 5107553"/>
              <a:gd name="connsiteY3" fmla="*/ 5433 h 3823766"/>
              <a:gd name="connsiteX4" fmla="*/ 5107553 w 5107553"/>
              <a:gd name="connsiteY4" fmla="*/ 3211480 h 3823766"/>
              <a:gd name="connsiteX0" fmla="*/ 5161199 w 5161199"/>
              <a:gd name="connsiteY0" fmla="*/ 3211480 h 3917119"/>
              <a:gd name="connsiteX1" fmla="*/ 1079497 w 5161199"/>
              <a:gd name="connsiteY1" fmla="*/ 3695297 h 3917119"/>
              <a:gd name="connsiteX2" fmla="*/ 142666 w 5161199"/>
              <a:gd name="connsiteY2" fmla="*/ 1164749 h 3917119"/>
              <a:gd name="connsiteX3" fmla="*/ 3247536 w 5161199"/>
              <a:gd name="connsiteY3" fmla="*/ 5433 h 3917119"/>
              <a:gd name="connsiteX4" fmla="*/ 5161199 w 5161199"/>
              <a:gd name="connsiteY4" fmla="*/ 3211480 h 3917119"/>
              <a:gd name="connsiteX0" fmla="*/ 5243421 w 5243421"/>
              <a:gd name="connsiteY0" fmla="*/ 3212080 h 3917719"/>
              <a:gd name="connsiteX1" fmla="*/ 1161719 w 5243421"/>
              <a:gd name="connsiteY1" fmla="*/ 3695897 h 3917719"/>
              <a:gd name="connsiteX2" fmla="*/ 224888 w 5243421"/>
              <a:gd name="connsiteY2" fmla="*/ 1165349 h 3917719"/>
              <a:gd name="connsiteX3" fmla="*/ 3329758 w 5243421"/>
              <a:gd name="connsiteY3" fmla="*/ 6033 h 3917719"/>
              <a:gd name="connsiteX4" fmla="*/ 5243421 w 5243421"/>
              <a:gd name="connsiteY4" fmla="*/ 3212080 h 391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3421" h="3917719">
                <a:moveTo>
                  <a:pt x="5243421" y="3212080"/>
                </a:moveTo>
                <a:cubicBezTo>
                  <a:pt x="4538811" y="3845270"/>
                  <a:pt x="2344132" y="4160587"/>
                  <a:pt x="1161719" y="3695897"/>
                </a:cubicBezTo>
                <a:cubicBezTo>
                  <a:pt x="-20694" y="3231207"/>
                  <a:pt x="-235307" y="1916251"/>
                  <a:pt x="224888" y="1165349"/>
                </a:cubicBezTo>
                <a:cubicBezTo>
                  <a:pt x="685083" y="414447"/>
                  <a:pt x="1948611" y="-59515"/>
                  <a:pt x="3329758" y="6033"/>
                </a:cubicBezTo>
                <a:cubicBezTo>
                  <a:pt x="3938813" y="1247710"/>
                  <a:pt x="4235541" y="1794916"/>
                  <a:pt x="5243421" y="3212080"/>
                </a:cubicBezTo>
                <a:close/>
              </a:path>
            </a:pathLst>
          </a:cu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ord 20">
            <a:extLst>
              <a:ext uri="{FF2B5EF4-FFF2-40B4-BE49-F238E27FC236}">
                <a16:creationId xmlns:a16="http://schemas.microsoft.com/office/drawing/2014/main" id="{56A98D49-D78B-4082-B179-9F6E28B8D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431830">
            <a:off x="3935739" y="1097703"/>
            <a:ext cx="4973850" cy="3895614"/>
          </a:xfrm>
          <a:custGeom>
            <a:avLst/>
            <a:gdLst>
              <a:gd name="connsiteX0" fmla="*/ 5077208 w 6978174"/>
              <a:gd name="connsiteY0" fmla="*/ 3590859 h 3799036"/>
              <a:gd name="connsiteX1" fmla="*/ 2501623 w 6978174"/>
              <a:gd name="connsiteY1" fmla="*/ 3721375 h 3799036"/>
              <a:gd name="connsiteX2" fmla="*/ 173424 w 6978174"/>
              <a:gd name="connsiteY2" fmla="*/ 1308103 h 3799036"/>
              <a:gd name="connsiteX3" fmla="*/ 3215156 w 6978174"/>
              <a:gd name="connsiteY3" fmla="*/ 5862 h 3799036"/>
              <a:gd name="connsiteX4" fmla="*/ 5077208 w 6978174"/>
              <a:gd name="connsiteY4" fmla="*/ 3590859 h 379903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434865 h 3643044"/>
              <a:gd name="connsiteX1" fmla="*/ 2502673 w 5078258"/>
              <a:gd name="connsiteY1" fmla="*/ 3565381 h 3643044"/>
              <a:gd name="connsiteX2" fmla="*/ 174474 w 5078258"/>
              <a:gd name="connsiteY2" fmla="*/ 1152109 h 3643044"/>
              <a:gd name="connsiteX3" fmla="*/ 3546854 w 5078258"/>
              <a:gd name="connsiteY3" fmla="*/ 0 h 3643044"/>
              <a:gd name="connsiteX4" fmla="*/ 5078258 w 5078258"/>
              <a:gd name="connsiteY4" fmla="*/ 3434865 h 3643044"/>
              <a:gd name="connsiteX0" fmla="*/ 5078258 w 5188310"/>
              <a:gd name="connsiteY0" fmla="*/ 3434865 h 3643044"/>
              <a:gd name="connsiteX1" fmla="*/ 2502673 w 5188310"/>
              <a:gd name="connsiteY1" fmla="*/ 3565381 h 3643044"/>
              <a:gd name="connsiteX2" fmla="*/ 174474 w 5188310"/>
              <a:gd name="connsiteY2" fmla="*/ 1152109 h 3643044"/>
              <a:gd name="connsiteX3" fmla="*/ 3546854 w 5188310"/>
              <a:gd name="connsiteY3" fmla="*/ 0 h 3643044"/>
              <a:gd name="connsiteX4" fmla="*/ 4426809 w 5188310"/>
              <a:gd name="connsiteY4" fmla="*/ 1283574 h 3643044"/>
              <a:gd name="connsiteX5" fmla="*/ 5078258 w 5188310"/>
              <a:gd name="connsiteY5" fmla="*/ 3434865 h 3643044"/>
              <a:gd name="connsiteX0" fmla="*/ 5078258 w 5169380"/>
              <a:gd name="connsiteY0" fmla="*/ 3434865 h 3643044"/>
              <a:gd name="connsiteX1" fmla="*/ 2502673 w 5169380"/>
              <a:gd name="connsiteY1" fmla="*/ 3565381 h 3643044"/>
              <a:gd name="connsiteX2" fmla="*/ 174474 w 5169380"/>
              <a:gd name="connsiteY2" fmla="*/ 1152109 h 3643044"/>
              <a:gd name="connsiteX3" fmla="*/ 3546854 w 5169380"/>
              <a:gd name="connsiteY3" fmla="*/ 0 h 3643044"/>
              <a:gd name="connsiteX4" fmla="*/ 4426809 w 5169380"/>
              <a:gd name="connsiteY4" fmla="*/ 1283574 h 3643044"/>
              <a:gd name="connsiteX5" fmla="*/ 5078258 w 5169380"/>
              <a:gd name="connsiteY5" fmla="*/ 3434865 h 3643044"/>
              <a:gd name="connsiteX0" fmla="*/ 5078258 w 5169380"/>
              <a:gd name="connsiteY0" fmla="*/ 3434865 h 3643044"/>
              <a:gd name="connsiteX1" fmla="*/ 2502673 w 5169380"/>
              <a:gd name="connsiteY1" fmla="*/ 3565381 h 3643044"/>
              <a:gd name="connsiteX2" fmla="*/ 174474 w 5169380"/>
              <a:gd name="connsiteY2" fmla="*/ 1152109 h 3643044"/>
              <a:gd name="connsiteX3" fmla="*/ 3546854 w 5169380"/>
              <a:gd name="connsiteY3" fmla="*/ 0 h 3643044"/>
              <a:gd name="connsiteX4" fmla="*/ 4426809 w 5169380"/>
              <a:gd name="connsiteY4" fmla="*/ 1283574 h 3643044"/>
              <a:gd name="connsiteX5" fmla="*/ 5078258 w 5169380"/>
              <a:gd name="connsiteY5" fmla="*/ 3434865 h 3643044"/>
              <a:gd name="connsiteX0" fmla="*/ 5145927 w 5237049"/>
              <a:gd name="connsiteY0" fmla="*/ 3434865 h 3624380"/>
              <a:gd name="connsiteX1" fmla="*/ 2570342 w 5237049"/>
              <a:gd name="connsiteY1" fmla="*/ 3565381 h 3624380"/>
              <a:gd name="connsiteX2" fmla="*/ 514494 w 5237049"/>
              <a:gd name="connsiteY2" fmla="*/ 2864282 h 3624380"/>
              <a:gd name="connsiteX3" fmla="*/ 242143 w 5237049"/>
              <a:gd name="connsiteY3" fmla="*/ 1152109 h 3624380"/>
              <a:gd name="connsiteX4" fmla="*/ 3614523 w 5237049"/>
              <a:gd name="connsiteY4" fmla="*/ 0 h 3624380"/>
              <a:gd name="connsiteX5" fmla="*/ 4494478 w 5237049"/>
              <a:gd name="connsiteY5" fmla="*/ 1283574 h 3624380"/>
              <a:gd name="connsiteX6" fmla="*/ 5145927 w 5237049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18220"/>
              <a:gd name="connsiteX1" fmla="*/ 2563320 w 5230027"/>
              <a:gd name="connsiteY1" fmla="*/ 3565381 h 3618220"/>
              <a:gd name="connsiteX2" fmla="*/ 507472 w 5230027"/>
              <a:gd name="connsiteY2" fmla="*/ 2864282 h 3618220"/>
              <a:gd name="connsiteX3" fmla="*/ 244755 w 5230027"/>
              <a:gd name="connsiteY3" fmla="*/ 1068028 h 3618220"/>
              <a:gd name="connsiteX4" fmla="*/ 3607501 w 5230027"/>
              <a:gd name="connsiteY4" fmla="*/ 0 h 3618220"/>
              <a:gd name="connsiteX5" fmla="*/ 4487456 w 5230027"/>
              <a:gd name="connsiteY5" fmla="*/ 1283574 h 3618220"/>
              <a:gd name="connsiteX6" fmla="*/ 5138905 w 5230027"/>
              <a:gd name="connsiteY6" fmla="*/ 3434865 h 3618220"/>
              <a:gd name="connsiteX0" fmla="*/ 5138905 w 5230027"/>
              <a:gd name="connsiteY0" fmla="*/ 3434865 h 3698487"/>
              <a:gd name="connsiteX1" fmla="*/ 2533461 w 5230027"/>
              <a:gd name="connsiteY1" fmla="*/ 3669841 h 3698487"/>
              <a:gd name="connsiteX2" fmla="*/ 507472 w 5230027"/>
              <a:gd name="connsiteY2" fmla="*/ 2864282 h 3698487"/>
              <a:gd name="connsiteX3" fmla="*/ 244755 w 5230027"/>
              <a:gd name="connsiteY3" fmla="*/ 1068028 h 3698487"/>
              <a:gd name="connsiteX4" fmla="*/ 3607501 w 5230027"/>
              <a:gd name="connsiteY4" fmla="*/ 0 h 3698487"/>
              <a:gd name="connsiteX5" fmla="*/ 4487456 w 5230027"/>
              <a:gd name="connsiteY5" fmla="*/ 1283574 h 3698487"/>
              <a:gd name="connsiteX6" fmla="*/ 5138905 w 5230027"/>
              <a:gd name="connsiteY6" fmla="*/ 3434865 h 3698487"/>
              <a:gd name="connsiteX0" fmla="*/ 5139136 w 5230258"/>
              <a:gd name="connsiteY0" fmla="*/ 3434865 h 3698487"/>
              <a:gd name="connsiteX1" fmla="*/ 2533692 w 5230258"/>
              <a:gd name="connsiteY1" fmla="*/ 3669841 h 3698487"/>
              <a:gd name="connsiteX2" fmla="*/ 507703 w 5230258"/>
              <a:gd name="connsiteY2" fmla="*/ 2864282 h 3698487"/>
              <a:gd name="connsiteX3" fmla="*/ 244667 w 5230258"/>
              <a:gd name="connsiteY3" fmla="*/ 1018767 h 3698487"/>
              <a:gd name="connsiteX4" fmla="*/ 3607732 w 5230258"/>
              <a:gd name="connsiteY4" fmla="*/ 0 h 3698487"/>
              <a:gd name="connsiteX5" fmla="*/ 4487687 w 5230258"/>
              <a:gd name="connsiteY5" fmla="*/ 1283574 h 3698487"/>
              <a:gd name="connsiteX6" fmla="*/ 5139136 w 5230258"/>
              <a:gd name="connsiteY6" fmla="*/ 3434865 h 3698487"/>
              <a:gd name="connsiteX0" fmla="*/ 4973051 w 5077331"/>
              <a:gd name="connsiteY0" fmla="*/ 3461731 h 3710911"/>
              <a:gd name="connsiteX1" fmla="*/ 2533692 w 5077331"/>
              <a:gd name="connsiteY1" fmla="*/ 3669841 h 3710911"/>
              <a:gd name="connsiteX2" fmla="*/ 507703 w 5077331"/>
              <a:gd name="connsiteY2" fmla="*/ 2864282 h 3710911"/>
              <a:gd name="connsiteX3" fmla="*/ 244667 w 5077331"/>
              <a:gd name="connsiteY3" fmla="*/ 1018767 h 3710911"/>
              <a:gd name="connsiteX4" fmla="*/ 3607732 w 5077331"/>
              <a:gd name="connsiteY4" fmla="*/ 0 h 3710911"/>
              <a:gd name="connsiteX5" fmla="*/ 4487687 w 5077331"/>
              <a:gd name="connsiteY5" fmla="*/ 1283574 h 3710911"/>
              <a:gd name="connsiteX6" fmla="*/ 4973051 w 5077331"/>
              <a:gd name="connsiteY6" fmla="*/ 3461731 h 3710911"/>
              <a:gd name="connsiteX0" fmla="*/ 4973051 w 5077331"/>
              <a:gd name="connsiteY0" fmla="*/ 3509901 h 3759081"/>
              <a:gd name="connsiteX1" fmla="*/ 2533692 w 5077331"/>
              <a:gd name="connsiteY1" fmla="*/ 3718011 h 3759081"/>
              <a:gd name="connsiteX2" fmla="*/ 507703 w 5077331"/>
              <a:gd name="connsiteY2" fmla="*/ 2912452 h 3759081"/>
              <a:gd name="connsiteX3" fmla="*/ 244667 w 5077331"/>
              <a:gd name="connsiteY3" fmla="*/ 1066937 h 3759081"/>
              <a:gd name="connsiteX4" fmla="*/ 3376693 w 5077331"/>
              <a:gd name="connsiteY4" fmla="*/ 0 h 3759081"/>
              <a:gd name="connsiteX5" fmla="*/ 4487687 w 5077331"/>
              <a:gd name="connsiteY5" fmla="*/ 1331744 h 3759081"/>
              <a:gd name="connsiteX6" fmla="*/ 4973051 w 5077331"/>
              <a:gd name="connsiteY6" fmla="*/ 3509901 h 3759081"/>
              <a:gd name="connsiteX0" fmla="*/ 4973051 w 5077331"/>
              <a:gd name="connsiteY0" fmla="*/ 3503960 h 3753140"/>
              <a:gd name="connsiteX1" fmla="*/ 2533692 w 5077331"/>
              <a:gd name="connsiteY1" fmla="*/ 3712070 h 3753140"/>
              <a:gd name="connsiteX2" fmla="*/ 507703 w 5077331"/>
              <a:gd name="connsiteY2" fmla="*/ 2906511 h 3753140"/>
              <a:gd name="connsiteX3" fmla="*/ 244667 w 5077331"/>
              <a:gd name="connsiteY3" fmla="*/ 1060996 h 3753140"/>
              <a:gd name="connsiteX4" fmla="*/ 3346195 w 5077331"/>
              <a:gd name="connsiteY4" fmla="*/ 0 h 3753140"/>
              <a:gd name="connsiteX5" fmla="*/ 4487687 w 5077331"/>
              <a:gd name="connsiteY5" fmla="*/ 1325803 h 3753140"/>
              <a:gd name="connsiteX6" fmla="*/ 4973051 w 5077331"/>
              <a:gd name="connsiteY6" fmla="*/ 3503960 h 3753140"/>
              <a:gd name="connsiteX0" fmla="*/ 4973051 w 5077331"/>
              <a:gd name="connsiteY0" fmla="*/ 3503960 h 3753140"/>
              <a:gd name="connsiteX1" fmla="*/ 2533692 w 5077331"/>
              <a:gd name="connsiteY1" fmla="*/ 3712070 h 3753140"/>
              <a:gd name="connsiteX2" fmla="*/ 507703 w 5077331"/>
              <a:gd name="connsiteY2" fmla="*/ 2906511 h 3753140"/>
              <a:gd name="connsiteX3" fmla="*/ 244667 w 5077331"/>
              <a:gd name="connsiteY3" fmla="*/ 1060996 h 3753140"/>
              <a:gd name="connsiteX4" fmla="*/ 3346195 w 5077331"/>
              <a:gd name="connsiteY4" fmla="*/ 0 h 3753140"/>
              <a:gd name="connsiteX5" fmla="*/ 4487687 w 5077331"/>
              <a:gd name="connsiteY5" fmla="*/ 1325803 h 3753140"/>
              <a:gd name="connsiteX6" fmla="*/ 4973051 w 5077331"/>
              <a:gd name="connsiteY6" fmla="*/ 3503960 h 3753140"/>
              <a:gd name="connsiteX0" fmla="*/ 4973051 w 5077331"/>
              <a:gd name="connsiteY0" fmla="*/ 3566191 h 3815371"/>
              <a:gd name="connsiteX1" fmla="*/ 2533692 w 5077331"/>
              <a:gd name="connsiteY1" fmla="*/ 3774301 h 3815371"/>
              <a:gd name="connsiteX2" fmla="*/ 507703 w 5077331"/>
              <a:gd name="connsiteY2" fmla="*/ 2968742 h 3815371"/>
              <a:gd name="connsiteX3" fmla="*/ 244667 w 5077331"/>
              <a:gd name="connsiteY3" fmla="*/ 1123227 h 3815371"/>
              <a:gd name="connsiteX4" fmla="*/ 3637592 w 5077331"/>
              <a:gd name="connsiteY4" fmla="*/ 0 h 3815371"/>
              <a:gd name="connsiteX5" fmla="*/ 4487687 w 5077331"/>
              <a:gd name="connsiteY5" fmla="*/ 1388034 h 3815371"/>
              <a:gd name="connsiteX6" fmla="*/ 4973051 w 5077331"/>
              <a:gd name="connsiteY6" fmla="*/ 3566191 h 3815371"/>
              <a:gd name="connsiteX0" fmla="*/ 4973051 w 5077331"/>
              <a:gd name="connsiteY0" fmla="*/ 3566191 h 3815371"/>
              <a:gd name="connsiteX1" fmla="*/ 2533692 w 5077331"/>
              <a:gd name="connsiteY1" fmla="*/ 3774301 h 3815371"/>
              <a:gd name="connsiteX2" fmla="*/ 507703 w 5077331"/>
              <a:gd name="connsiteY2" fmla="*/ 2968742 h 3815371"/>
              <a:gd name="connsiteX3" fmla="*/ 244667 w 5077331"/>
              <a:gd name="connsiteY3" fmla="*/ 1123227 h 3815371"/>
              <a:gd name="connsiteX4" fmla="*/ 3637592 w 5077331"/>
              <a:gd name="connsiteY4" fmla="*/ 0 h 3815371"/>
              <a:gd name="connsiteX5" fmla="*/ 4487687 w 5077331"/>
              <a:gd name="connsiteY5" fmla="*/ 1388034 h 3815371"/>
              <a:gd name="connsiteX6" fmla="*/ 4973051 w 5077331"/>
              <a:gd name="connsiteY6" fmla="*/ 3566191 h 3815371"/>
              <a:gd name="connsiteX0" fmla="*/ 4973051 w 5077331"/>
              <a:gd name="connsiteY0" fmla="*/ 3511808 h 3760988"/>
              <a:gd name="connsiteX1" fmla="*/ 2533692 w 5077331"/>
              <a:gd name="connsiteY1" fmla="*/ 3719918 h 3760988"/>
              <a:gd name="connsiteX2" fmla="*/ 507703 w 5077331"/>
              <a:gd name="connsiteY2" fmla="*/ 2914359 h 3760988"/>
              <a:gd name="connsiteX3" fmla="*/ 244667 w 5077331"/>
              <a:gd name="connsiteY3" fmla="*/ 1068844 h 3760988"/>
              <a:gd name="connsiteX4" fmla="*/ 3780452 w 5077331"/>
              <a:gd name="connsiteY4" fmla="*/ 0 h 3760988"/>
              <a:gd name="connsiteX5" fmla="*/ 4487687 w 5077331"/>
              <a:gd name="connsiteY5" fmla="*/ 1333651 h 3760988"/>
              <a:gd name="connsiteX6" fmla="*/ 4973051 w 5077331"/>
              <a:gd name="connsiteY6" fmla="*/ 3511808 h 3760988"/>
              <a:gd name="connsiteX0" fmla="*/ 4973051 w 5077331"/>
              <a:gd name="connsiteY0" fmla="*/ 3511808 h 3760988"/>
              <a:gd name="connsiteX1" fmla="*/ 2533692 w 5077331"/>
              <a:gd name="connsiteY1" fmla="*/ 3719918 h 3760988"/>
              <a:gd name="connsiteX2" fmla="*/ 507703 w 5077331"/>
              <a:gd name="connsiteY2" fmla="*/ 2914359 h 3760988"/>
              <a:gd name="connsiteX3" fmla="*/ 244667 w 5077331"/>
              <a:gd name="connsiteY3" fmla="*/ 1068845 h 3760988"/>
              <a:gd name="connsiteX4" fmla="*/ 3780452 w 5077331"/>
              <a:gd name="connsiteY4" fmla="*/ 0 h 3760988"/>
              <a:gd name="connsiteX5" fmla="*/ 4487687 w 5077331"/>
              <a:gd name="connsiteY5" fmla="*/ 1333651 h 3760988"/>
              <a:gd name="connsiteX6" fmla="*/ 4973051 w 5077331"/>
              <a:gd name="connsiteY6" fmla="*/ 3511808 h 3760988"/>
              <a:gd name="connsiteX0" fmla="*/ 4883052 w 4987332"/>
              <a:gd name="connsiteY0" fmla="*/ 3511808 h 3760988"/>
              <a:gd name="connsiteX1" fmla="*/ 2443693 w 4987332"/>
              <a:gd name="connsiteY1" fmla="*/ 3719918 h 3760988"/>
              <a:gd name="connsiteX2" fmla="*/ 417704 w 4987332"/>
              <a:gd name="connsiteY2" fmla="*/ 2914359 h 3760988"/>
              <a:gd name="connsiteX3" fmla="*/ 154668 w 4987332"/>
              <a:gd name="connsiteY3" fmla="*/ 1068845 h 3760988"/>
              <a:gd name="connsiteX4" fmla="*/ 3690453 w 4987332"/>
              <a:gd name="connsiteY4" fmla="*/ 0 h 3760988"/>
              <a:gd name="connsiteX5" fmla="*/ 4397688 w 4987332"/>
              <a:gd name="connsiteY5" fmla="*/ 1333651 h 3760988"/>
              <a:gd name="connsiteX6" fmla="*/ 4883052 w 4987332"/>
              <a:gd name="connsiteY6" fmla="*/ 3511808 h 3760988"/>
              <a:gd name="connsiteX0" fmla="*/ 4883052 w 4987332"/>
              <a:gd name="connsiteY0" fmla="*/ 3511808 h 3760988"/>
              <a:gd name="connsiteX1" fmla="*/ 2443693 w 4987332"/>
              <a:gd name="connsiteY1" fmla="*/ 3719918 h 3760988"/>
              <a:gd name="connsiteX2" fmla="*/ 417704 w 4987332"/>
              <a:gd name="connsiteY2" fmla="*/ 2914359 h 3760988"/>
              <a:gd name="connsiteX3" fmla="*/ 154668 w 4987332"/>
              <a:gd name="connsiteY3" fmla="*/ 1068845 h 3760988"/>
              <a:gd name="connsiteX4" fmla="*/ 3690453 w 4987332"/>
              <a:gd name="connsiteY4" fmla="*/ 0 h 3760988"/>
              <a:gd name="connsiteX5" fmla="*/ 4397689 w 4987332"/>
              <a:gd name="connsiteY5" fmla="*/ 1333651 h 3760988"/>
              <a:gd name="connsiteX6" fmla="*/ 4883052 w 4987332"/>
              <a:gd name="connsiteY6" fmla="*/ 3511808 h 3760988"/>
              <a:gd name="connsiteX0" fmla="*/ 4883052 w 4987333"/>
              <a:gd name="connsiteY0" fmla="*/ 3511808 h 3760988"/>
              <a:gd name="connsiteX1" fmla="*/ 2443693 w 4987333"/>
              <a:gd name="connsiteY1" fmla="*/ 3719918 h 3760988"/>
              <a:gd name="connsiteX2" fmla="*/ 417704 w 4987333"/>
              <a:gd name="connsiteY2" fmla="*/ 2914359 h 3760988"/>
              <a:gd name="connsiteX3" fmla="*/ 154668 w 4987333"/>
              <a:gd name="connsiteY3" fmla="*/ 1068845 h 3760988"/>
              <a:gd name="connsiteX4" fmla="*/ 3690453 w 4987333"/>
              <a:gd name="connsiteY4" fmla="*/ 0 h 3760988"/>
              <a:gd name="connsiteX5" fmla="*/ 4397690 w 4987333"/>
              <a:gd name="connsiteY5" fmla="*/ 1333651 h 3760988"/>
              <a:gd name="connsiteX6" fmla="*/ 4883052 w 4987333"/>
              <a:gd name="connsiteY6" fmla="*/ 3511808 h 3760988"/>
              <a:gd name="connsiteX0" fmla="*/ 4883052 w 4987333"/>
              <a:gd name="connsiteY0" fmla="*/ 3511808 h 3760988"/>
              <a:gd name="connsiteX1" fmla="*/ 2443693 w 4987333"/>
              <a:gd name="connsiteY1" fmla="*/ 3719918 h 3760988"/>
              <a:gd name="connsiteX2" fmla="*/ 417704 w 4987333"/>
              <a:gd name="connsiteY2" fmla="*/ 2914359 h 3760988"/>
              <a:gd name="connsiteX3" fmla="*/ 154668 w 4987333"/>
              <a:gd name="connsiteY3" fmla="*/ 1068845 h 3760988"/>
              <a:gd name="connsiteX4" fmla="*/ 3690453 w 4987333"/>
              <a:gd name="connsiteY4" fmla="*/ 0 h 3760988"/>
              <a:gd name="connsiteX5" fmla="*/ 4397690 w 4987333"/>
              <a:gd name="connsiteY5" fmla="*/ 1333651 h 3760988"/>
              <a:gd name="connsiteX6" fmla="*/ 4883052 w 4987333"/>
              <a:gd name="connsiteY6" fmla="*/ 3511808 h 3760988"/>
              <a:gd name="connsiteX0" fmla="*/ 4883052 w 4975081"/>
              <a:gd name="connsiteY0" fmla="*/ 3511808 h 3760988"/>
              <a:gd name="connsiteX1" fmla="*/ 2443693 w 4975081"/>
              <a:gd name="connsiteY1" fmla="*/ 3719918 h 3760988"/>
              <a:gd name="connsiteX2" fmla="*/ 417704 w 4975081"/>
              <a:gd name="connsiteY2" fmla="*/ 2914359 h 3760988"/>
              <a:gd name="connsiteX3" fmla="*/ 154668 w 4975081"/>
              <a:gd name="connsiteY3" fmla="*/ 1068845 h 3760988"/>
              <a:gd name="connsiteX4" fmla="*/ 3690453 w 4975081"/>
              <a:gd name="connsiteY4" fmla="*/ 0 h 3760988"/>
              <a:gd name="connsiteX5" fmla="*/ 4244558 w 4975081"/>
              <a:gd name="connsiteY5" fmla="*/ 1264828 h 3760988"/>
              <a:gd name="connsiteX6" fmla="*/ 4883052 w 4975081"/>
              <a:gd name="connsiteY6" fmla="*/ 3511808 h 3760988"/>
              <a:gd name="connsiteX0" fmla="*/ 4883052 w 4977288"/>
              <a:gd name="connsiteY0" fmla="*/ 3511808 h 3760988"/>
              <a:gd name="connsiteX1" fmla="*/ 2443693 w 4977288"/>
              <a:gd name="connsiteY1" fmla="*/ 3719918 h 3760988"/>
              <a:gd name="connsiteX2" fmla="*/ 417704 w 4977288"/>
              <a:gd name="connsiteY2" fmla="*/ 2914359 h 3760988"/>
              <a:gd name="connsiteX3" fmla="*/ 154668 w 4977288"/>
              <a:gd name="connsiteY3" fmla="*/ 1068845 h 3760988"/>
              <a:gd name="connsiteX4" fmla="*/ 3690453 w 4977288"/>
              <a:gd name="connsiteY4" fmla="*/ 0 h 3760988"/>
              <a:gd name="connsiteX5" fmla="*/ 4275057 w 4977288"/>
              <a:gd name="connsiteY5" fmla="*/ 1258888 h 3760988"/>
              <a:gd name="connsiteX6" fmla="*/ 4883052 w 4977288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4963666"/>
              <a:gd name="connsiteY0" fmla="*/ 3511808 h 3760988"/>
              <a:gd name="connsiteX1" fmla="*/ 2443693 w 4963666"/>
              <a:gd name="connsiteY1" fmla="*/ 3719918 h 3760988"/>
              <a:gd name="connsiteX2" fmla="*/ 417704 w 4963666"/>
              <a:gd name="connsiteY2" fmla="*/ 2914359 h 3760988"/>
              <a:gd name="connsiteX3" fmla="*/ 154668 w 4963666"/>
              <a:gd name="connsiteY3" fmla="*/ 1068845 h 3760988"/>
              <a:gd name="connsiteX4" fmla="*/ 3690453 w 4963666"/>
              <a:gd name="connsiteY4" fmla="*/ 0 h 3760988"/>
              <a:gd name="connsiteX5" fmla="*/ 4275057 w 4963666"/>
              <a:gd name="connsiteY5" fmla="*/ 1258888 h 3760988"/>
              <a:gd name="connsiteX6" fmla="*/ 4883052 w 4963666"/>
              <a:gd name="connsiteY6" fmla="*/ 3511808 h 3760988"/>
              <a:gd name="connsiteX0" fmla="*/ 4883051 w 4963665"/>
              <a:gd name="connsiteY0" fmla="*/ 3511808 h 3760988"/>
              <a:gd name="connsiteX1" fmla="*/ 2443692 w 4963665"/>
              <a:gd name="connsiteY1" fmla="*/ 3719918 h 3760988"/>
              <a:gd name="connsiteX2" fmla="*/ 417703 w 4963665"/>
              <a:gd name="connsiteY2" fmla="*/ 2914359 h 3760988"/>
              <a:gd name="connsiteX3" fmla="*/ 154668 w 4963665"/>
              <a:gd name="connsiteY3" fmla="*/ 1068845 h 3760988"/>
              <a:gd name="connsiteX4" fmla="*/ 3690452 w 4963665"/>
              <a:gd name="connsiteY4" fmla="*/ 0 h 3760988"/>
              <a:gd name="connsiteX5" fmla="*/ 4275056 w 4963665"/>
              <a:gd name="connsiteY5" fmla="*/ 1258888 h 3760988"/>
              <a:gd name="connsiteX6" fmla="*/ 4883051 w 4963665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978880 w 5059494"/>
              <a:gd name="connsiteY0" fmla="*/ 3511808 h 3760988"/>
              <a:gd name="connsiteX1" fmla="*/ 2539521 w 5059494"/>
              <a:gd name="connsiteY1" fmla="*/ 3719918 h 3760988"/>
              <a:gd name="connsiteX2" fmla="*/ 513532 w 5059494"/>
              <a:gd name="connsiteY2" fmla="*/ 2914359 h 3760988"/>
              <a:gd name="connsiteX3" fmla="*/ 250498 w 5059494"/>
              <a:gd name="connsiteY3" fmla="*/ 1068845 h 3760988"/>
              <a:gd name="connsiteX4" fmla="*/ 3786281 w 5059494"/>
              <a:gd name="connsiteY4" fmla="*/ 0 h 3760988"/>
              <a:gd name="connsiteX5" fmla="*/ 4370885 w 5059494"/>
              <a:gd name="connsiteY5" fmla="*/ 1258888 h 3760988"/>
              <a:gd name="connsiteX6" fmla="*/ 4978880 w 5059494"/>
              <a:gd name="connsiteY6" fmla="*/ 3511808 h 3760988"/>
              <a:gd name="connsiteX0" fmla="*/ 4993313 w 5073927"/>
              <a:gd name="connsiteY0" fmla="*/ 3511808 h 3755519"/>
              <a:gd name="connsiteX1" fmla="*/ 2553954 w 5073927"/>
              <a:gd name="connsiteY1" fmla="*/ 3719918 h 3755519"/>
              <a:gd name="connsiteX2" fmla="*/ 477559 w 5073927"/>
              <a:gd name="connsiteY2" fmla="*/ 2989939 h 3755519"/>
              <a:gd name="connsiteX3" fmla="*/ 264931 w 5073927"/>
              <a:gd name="connsiteY3" fmla="*/ 1068845 h 3755519"/>
              <a:gd name="connsiteX4" fmla="*/ 3800714 w 5073927"/>
              <a:gd name="connsiteY4" fmla="*/ 0 h 3755519"/>
              <a:gd name="connsiteX5" fmla="*/ 4385318 w 5073927"/>
              <a:gd name="connsiteY5" fmla="*/ 1258888 h 3755519"/>
              <a:gd name="connsiteX6" fmla="*/ 4993313 w 5073927"/>
              <a:gd name="connsiteY6" fmla="*/ 3511808 h 3755519"/>
              <a:gd name="connsiteX0" fmla="*/ 4993313 w 5073927"/>
              <a:gd name="connsiteY0" fmla="*/ 3511808 h 3755519"/>
              <a:gd name="connsiteX1" fmla="*/ 2553954 w 5073927"/>
              <a:gd name="connsiteY1" fmla="*/ 3719918 h 3755519"/>
              <a:gd name="connsiteX2" fmla="*/ 477559 w 5073927"/>
              <a:gd name="connsiteY2" fmla="*/ 2989939 h 3755519"/>
              <a:gd name="connsiteX3" fmla="*/ 264931 w 5073927"/>
              <a:gd name="connsiteY3" fmla="*/ 1068845 h 3755519"/>
              <a:gd name="connsiteX4" fmla="*/ 3800714 w 5073927"/>
              <a:gd name="connsiteY4" fmla="*/ 0 h 3755519"/>
              <a:gd name="connsiteX5" fmla="*/ 4385318 w 5073927"/>
              <a:gd name="connsiteY5" fmla="*/ 1258888 h 3755519"/>
              <a:gd name="connsiteX6" fmla="*/ 4993313 w 5073927"/>
              <a:gd name="connsiteY6" fmla="*/ 3511808 h 375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3927" h="3755519">
                <a:moveTo>
                  <a:pt x="4993313" y="3511808"/>
                </a:moveTo>
                <a:cubicBezTo>
                  <a:pt x="4197212" y="3733364"/>
                  <a:pt x="3306580" y="3806896"/>
                  <a:pt x="2553954" y="3719918"/>
                </a:cubicBezTo>
                <a:cubicBezTo>
                  <a:pt x="1801328" y="3632940"/>
                  <a:pt x="865592" y="3392151"/>
                  <a:pt x="477559" y="2989939"/>
                </a:cubicBezTo>
                <a:cubicBezTo>
                  <a:pt x="89526" y="2587727"/>
                  <a:pt x="-257680" y="1890420"/>
                  <a:pt x="264931" y="1068845"/>
                </a:cubicBezTo>
                <a:cubicBezTo>
                  <a:pt x="1153211" y="126734"/>
                  <a:pt x="2489613" y="229557"/>
                  <a:pt x="3800714" y="0"/>
                </a:cubicBezTo>
                <a:cubicBezTo>
                  <a:pt x="4090791" y="344576"/>
                  <a:pt x="4456133" y="1258627"/>
                  <a:pt x="4385318" y="1258888"/>
                </a:cubicBezTo>
                <a:cubicBezTo>
                  <a:pt x="4395729" y="1226890"/>
                  <a:pt x="5352475" y="3408228"/>
                  <a:pt x="4993313" y="3511808"/>
                </a:cubicBezTo>
                <a:close/>
              </a:path>
            </a:pathLst>
          </a:custGeom>
          <a:solidFill>
            <a:srgbClr val="9BBB59">
              <a:alpha val="1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 descr="Undergraduate financial aid pie chart breaking down institutional funding $261M and federal, state and other for $279M">
            <a:extLst>
              <a:ext uri="{FF2B5EF4-FFF2-40B4-BE49-F238E27FC236}">
                <a16:creationId xmlns:a16="http://schemas.microsoft.com/office/drawing/2014/main" id="{3EBDA5F3-85F1-447F-A808-886312EC2717}"/>
              </a:ext>
            </a:extLst>
          </p:cNvPr>
          <p:cNvGrpSpPr/>
          <p:nvPr/>
        </p:nvGrpSpPr>
        <p:grpSpPr>
          <a:xfrm>
            <a:off x="424879" y="1713130"/>
            <a:ext cx="8350357" cy="4582448"/>
            <a:chOff x="424879" y="1311910"/>
            <a:chExt cx="8350357" cy="4582448"/>
          </a:xfrm>
        </p:grpSpPr>
        <p:graphicFrame>
          <p:nvGraphicFramePr>
            <p:cNvPr id="6" name="Chart Placeholder 6">
              <a:extLst>
                <a:ext uri="{FF2B5EF4-FFF2-40B4-BE49-F238E27FC236}">
                  <a16:creationId xmlns:a16="http://schemas.microsoft.com/office/drawing/2014/main" id="{CAF67A3A-FA36-4572-B77B-54765D28098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035818" y="1311910"/>
            <a:ext cx="7285149" cy="4366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Placeholder 6" descr="Pie graph indicating total undergraduate financial aid provided by the university vs Federal/State/Other Aid&#10;Current year $239M institutional vs $215M Fed/State/Other&#10;UI represents 53% of pie&#10;Also graph showing total aid provided by UI and Fed/State/Other in FY09 vs FY19.  123% increase ins institutional aid vs 66% increase in Fed/State/Other aid" title="Undergraduate Financial Aid">
              <a:extLst>
                <a:ext uri="{FF2B5EF4-FFF2-40B4-BE49-F238E27FC236}">
                  <a16:creationId xmlns:a16="http://schemas.microsoft.com/office/drawing/2014/main" id="{195E1D73-8CA4-4CAC-B7B2-EBDE09006DA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82665" y="1527605"/>
            <a:ext cx="7285149" cy="4366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BC74EB-4BCA-4B35-A17A-54F32AC92923}"/>
                </a:ext>
              </a:extLst>
            </p:cNvPr>
            <p:cNvSpPr txBox="1"/>
            <p:nvPr/>
          </p:nvSpPr>
          <p:spPr>
            <a:xfrm>
              <a:off x="424879" y="3214571"/>
              <a:ext cx="24900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$261M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Institutional</a:t>
              </a:r>
            </a:p>
          </p:txBody>
        </p:sp>
        <p:sp>
          <p:nvSpPr>
            <p:cNvPr id="11" name="TextBox 10" descr="$215M &#10;Federal, State &#10;and Other&#10;">
              <a:extLst>
                <a:ext uri="{FF2B5EF4-FFF2-40B4-BE49-F238E27FC236}">
                  <a16:creationId xmlns:a16="http://schemas.microsoft.com/office/drawing/2014/main" id="{6AE493DD-3C29-4F35-BAEF-B239FAD0BD84}"/>
                </a:ext>
              </a:extLst>
            </p:cNvPr>
            <p:cNvSpPr txBox="1"/>
            <p:nvPr/>
          </p:nvSpPr>
          <p:spPr>
            <a:xfrm>
              <a:off x="6457834" y="1845938"/>
              <a:ext cx="2317402" cy="1323439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$279M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Federal, State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Other</a:t>
              </a:r>
            </a:p>
          </p:txBody>
        </p:sp>
        <p:sp>
          <p:nvSpPr>
            <p:cNvPr id="13" name="TextBox 12" descr="Other Fed/State&#10;">
              <a:extLst>
                <a:ext uri="{FF2B5EF4-FFF2-40B4-BE49-F238E27FC236}">
                  <a16:creationId xmlns:a16="http://schemas.microsoft.com/office/drawing/2014/main" id="{8A9900FC-61E9-4DAD-AAB8-17044C3697C8}"/>
                </a:ext>
              </a:extLst>
            </p:cNvPr>
            <p:cNvSpPr txBox="1"/>
            <p:nvPr/>
          </p:nvSpPr>
          <p:spPr>
            <a:xfrm>
              <a:off x="2405614" y="1514710"/>
              <a:ext cx="18669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Other Fed/State</a:t>
              </a:r>
            </a:p>
          </p:txBody>
        </p:sp>
        <p:sp>
          <p:nvSpPr>
            <p:cNvPr id="18" name="TextBox 17" descr="Other Fed/State&#10;">
              <a:extLst>
                <a:ext uri="{FF2B5EF4-FFF2-40B4-BE49-F238E27FC236}">
                  <a16:creationId xmlns:a16="http://schemas.microsoft.com/office/drawing/2014/main" id="{509D2C08-9C6C-4EF3-B879-660926F4C7D7}"/>
                </a:ext>
              </a:extLst>
            </p:cNvPr>
            <p:cNvSpPr txBox="1"/>
            <p:nvPr/>
          </p:nvSpPr>
          <p:spPr>
            <a:xfrm>
              <a:off x="4013262" y="1434199"/>
              <a:ext cx="977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CARES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E0DA8E-2344-432C-BC36-CA4694AE8525}"/>
                </a:ext>
              </a:extLst>
            </p:cNvPr>
            <p:cNvCxnSpPr/>
            <p:nvPr/>
          </p:nvCxnSpPr>
          <p:spPr>
            <a:xfrm>
              <a:off x="3509756" y="1797812"/>
              <a:ext cx="251279" cy="16042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B499A9F-1E68-4102-8437-6D7DAA8F0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2407" y="136526"/>
            <a:ext cx="2734991" cy="6721474"/>
          </a:xfrm>
          <a:prstGeom prst="rect">
            <a:avLst/>
          </a:prstGeom>
          <a:solidFill>
            <a:srgbClr val="E5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 descr="$122M&#10;INCREASE IN U OF I SYSTEM AID OVER &#10;10 YEARS&#10;">
            <a:extLst>
              <a:ext uri="{FF2B5EF4-FFF2-40B4-BE49-F238E27FC236}">
                <a16:creationId xmlns:a16="http://schemas.microsoft.com/office/drawing/2014/main" id="{FBEEBF36-2789-494E-ADCE-5B69C1C3D696}"/>
              </a:ext>
            </a:extLst>
          </p:cNvPr>
          <p:cNvSpPr txBox="1"/>
          <p:nvPr/>
        </p:nvSpPr>
        <p:spPr>
          <a:xfrm>
            <a:off x="9528553" y="463973"/>
            <a:ext cx="2666161" cy="132773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$122M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IN U OF I SYSTEM AID OVER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YEARS</a:t>
            </a:r>
          </a:p>
        </p:txBody>
      </p:sp>
      <p:graphicFrame>
        <p:nvGraphicFramePr>
          <p:cNvPr id="12" name="Chart 11" descr="Shows increase FY 2011 - FY 2021 in the amount of $122M for financial aid">
            <a:extLst>
              <a:ext uri="{FF2B5EF4-FFF2-40B4-BE49-F238E27FC236}">
                <a16:creationId xmlns:a16="http://schemas.microsoft.com/office/drawing/2014/main" id="{46E694F3-1FFF-4735-BAC8-4D6892EC813B}"/>
              </a:ext>
            </a:extLst>
          </p:cNvPr>
          <p:cNvGraphicFramePr/>
          <p:nvPr/>
        </p:nvGraphicFramePr>
        <p:xfrm>
          <a:off x="9651162" y="2100289"/>
          <a:ext cx="2220069" cy="4161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9EED553C-61B3-4051-BD88-6E05AFF85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5A4B6B-AD15-4CA9-BD63-7A1AE4C09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392" y="6332017"/>
            <a:ext cx="4495649" cy="32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34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 descr="THIRTY PERCENT OF RESIDENT UNDERGRADUATES &#10;PAY NO TUITION OR FEES ">
            <a:extLst>
              <a:ext uri="{FF2B5EF4-FFF2-40B4-BE49-F238E27FC236}">
                <a16:creationId xmlns:a16="http://schemas.microsoft.com/office/drawing/2014/main" id="{B496E7EC-533C-4B8A-A44B-34A58319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359"/>
            <a:ext cx="12192000" cy="1240410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>
                <a:solidFill>
                  <a:srgbClr val="242852"/>
                </a:solidFill>
                <a:ea typeface="+mn-ea"/>
              </a:rPr>
              <a:t>THIRTY PERCENT OF RESIDENT UNDERGRADUATES </a:t>
            </a:r>
            <a:br>
              <a:rPr lang="en-US" sz="3600" dirty="0">
                <a:solidFill>
                  <a:srgbClr val="242852"/>
                </a:solidFill>
                <a:ea typeface="+mn-ea"/>
              </a:rPr>
            </a:br>
            <a:r>
              <a:rPr lang="en-US" sz="3600" dirty="0">
                <a:solidFill>
                  <a:srgbClr val="242852"/>
                </a:solidFill>
                <a:ea typeface="+mn-ea"/>
              </a:rPr>
              <a:t>PAY </a:t>
            </a:r>
            <a:r>
              <a:rPr lang="en-US" sz="3600" u="sng" dirty="0">
                <a:solidFill>
                  <a:srgbClr val="242852"/>
                </a:solidFill>
                <a:ea typeface="+mn-ea"/>
              </a:rPr>
              <a:t>NO</a:t>
            </a:r>
            <a:r>
              <a:rPr lang="en-US" sz="3600" dirty="0">
                <a:solidFill>
                  <a:srgbClr val="242852"/>
                </a:solidFill>
                <a:ea typeface="+mn-ea"/>
              </a:rPr>
              <a:t> TUITION OR FEES </a:t>
            </a:r>
            <a:endParaRPr lang="en-US" sz="3600" b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ED553C-61B3-4051-BD88-6E05AFF85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A0E144-E1AB-4614-A0A0-B354F0E23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1C20BA3-6861-4D07-AADC-2B0E6A538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graphicFrame>
        <p:nvGraphicFramePr>
          <p:cNvPr id="25" name="Content Placeholder 6" descr="GRAPH SHOWING INCREASE OF % OF RESIDENT UNDERGRADUATES PAYING NO TUITION OR FEES 2014 AT 20% TO 30% IN 2020">
            <a:extLst>
              <a:ext uri="{FF2B5EF4-FFF2-40B4-BE49-F238E27FC236}">
                <a16:creationId xmlns:a16="http://schemas.microsoft.com/office/drawing/2014/main" id="{5D760DFF-FFD8-4218-ABD2-40A93BB18C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59860" y="1544735"/>
          <a:ext cx="8918088" cy="4834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78548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FINANCIAL AID &amp; SCHOLARSHIPS&#10;LOWER COSTS FOR RESIDENTS">
            <a:extLst>
              <a:ext uri="{FF2B5EF4-FFF2-40B4-BE49-F238E27FC236}">
                <a16:creationId xmlns:a16="http://schemas.microsoft.com/office/drawing/2014/main" id="{27689D9D-3B31-488A-A343-3076D9168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13294B"/>
                </a:solidFill>
                <a:latin typeface="+mj-lt"/>
              </a:rPr>
              <a:t>FINANCIAL AID &amp; SCHOLARSHIPS</a:t>
            </a:r>
            <a:br>
              <a:rPr lang="en-US" sz="3600" dirty="0">
                <a:solidFill>
                  <a:srgbClr val="13294B"/>
                </a:solidFill>
                <a:latin typeface="+mj-lt"/>
              </a:rPr>
            </a:br>
            <a:r>
              <a:rPr lang="en-US" sz="3600" b="1" dirty="0">
                <a:solidFill>
                  <a:srgbClr val="13294B"/>
                </a:solidFill>
                <a:latin typeface="+mj-lt"/>
              </a:rPr>
              <a:t>LOWER COSTS FOR RESIDENTS</a:t>
            </a:r>
            <a:endParaRPr lang="en-US" sz="3600" dirty="0">
              <a:latin typeface="+mj-lt"/>
            </a:endParaRPr>
          </a:p>
        </p:txBody>
      </p:sp>
      <p:sp>
        <p:nvSpPr>
          <p:cNvPr id="3" name="Content Placeholder 2" descr="% Illinois Undergrads Who Pay Less Than Full Tuition &amp; Fees&#10;">
            <a:extLst>
              <a:ext uri="{FF2B5EF4-FFF2-40B4-BE49-F238E27FC236}">
                <a16:creationId xmlns:a16="http://schemas.microsoft.com/office/drawing/2014/main" id="{5BD900E5-1F62-418D-BB9F-2266984F9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941"/>
            <a:ext cx="10515600" cy="534803"/>
          </a:xfrm>
        </p:spPr>
        <p:txBody>
          <a:bodyPr/>
          <a:lstStyle/>
          <a:p>
            <a:pPr marL="0" indent="0" algn="ctr">
              <a:buNone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%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Illinois Undergrads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Who Pay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Less Than Full Tuition &amp; Fees</a:t>
            </a:r>
          </a:p>
        </p:txBody>
      </p:sp>
      <p:graphicFrame>
        <p:nvGraphicFramePr>
          <p:cNvPr id="5" name="Chart 4" descr="71% UIUC ">
            <a:extLst>
              <a:ext uri="{FF2B5EF4-FFF2-40B4-BE49-F238E27FC236}">
                <a16:creationId xmlns:a16="http://schemas.microsoft.com/office/drawing/2014/main" id="{F9D8ECAB-E9D6-456A-9989-39959D327B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839446"/>
              </p:ext>
            </p:extLst>
          </p:nvPr>
        </p:nvGraphicFramePr>
        <p:xfrm>
          <a:off x="0" y="2777878"/>
          <a:ext cx="4697630" cy="316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498597A-04A2-499D-93CA-C79D1B83614A}"/>
              </a:ext>
            </a:extLst>
          </p:cNvPr>
          <p:cNvSpPr txBox="1"/>
          <p:nvPr/>
        </p:nvSpPr>
        <p:spPr>
          <a:xfrm>
            <a:off x="1687824" y="3811099"/>
            <a:ext cx="1346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71</a:t>
            </a:r>
            <a:r>
              <a:rPr 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%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Chart 6" descr="79% UIC ">
            <a:extLst>
              <a:ext uri="{FF2B5EF4-FFF2-40B4-BE49-F238E27FC236}">
                <a16:creationId xmlns:a16="http://schemas.microsoft.com/office/drawing/2014/main" id="{BC1995AF-9D6A-4791-9B1C-6D62AA416F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244649"/>
              </p:ext>
            </p:extLst>
          </p:nvPr>
        </p:nvGraphicFramePr>
        <p:xfrm>
          <a:off x="3798964" y="2777878"/>
          <a:ext cx="4697630" cy="316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9B654D3-CC59-4B21-B362-DDC101B5E346}"/>
              </a:ext>
            </a:extLst>
          </p:cNvPr>
          <p:cNvSpPr txBox="1"/>
          <p:nvPr/>
        </p:nvSpPr>
        <p:spPr>
          <a:xfrm>
            <a:off x="5486788" y="3853013"/>
            <a:ext cx="1346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79%</a:t>
            </a:r>
          </a:p>
        </p:txBody>
      </p:sp>
      <p:graphicFrame>
        <p:nvGraphicFramePr>
          <p:cNvPr id="9" name="Chart 8" descr="81% UIS ">
            <a:extLst>
              <a:ext uri="{FF2B5EF4-FFF2-40B4-BE49-F238E27FC236}">
                <a16:creationId xmlns:a16="http://schemas.microsoft.com/office/drawing/2014/main" id="{F25C7655-4281-4C94-B155-58A18FA064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959775"/>
              </p:ext>
            </p:extLst>
          </p:nvPr>
        </p:nvGraphicFramePr>
        <p:xfrm>
          <a:off x="7597928" y="2777878"/>
          <a:ext cx="4697630" cy="316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2E3751F-0C79-4077-A6ED-075586E56736}"/>
              </a:ext>
            </a:extLst>
          </p:cNvPr>
          <p:cNvSpPr txBox="1"/>
          <p:nvPr/>
        </p:nvSpPr>
        <p:spPr>
          <a:xfrm>
            <a:off x="9307212" y="3853013"/>
            <a:ext cx="1346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81%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6A2F9B-8724-4A7C-8C3E-0B6CFA3E3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09" y="2366741"/>
            <a:ext cx="375644" cy="397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3D380D-9B27-494E-95B0-DFECF5704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662" y="2366741"/>
            <a:ext cx="282246" cy="387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A049B2-0879-4DFA-A01C-FC83D98C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492" y="2413844"/>
            <a:ext cx="341416" cy="4044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3B2E75-24C7-4919-98A0-1635BD89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DA2C66-8F8B-41A5-B4CC-5E8F04B08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099116-D036-471B-9145-6DC23611E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17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DCC6A5-62C3-44FB-8DF1-E8C53E7BF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04F9C-E920-4766-ABCD-AD4574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  <p:sp>
        <p:nvSpPr>
          <p:cNvPr id="2" name="Title 1" descr="CURRENT TUITION COMPARED TO PEERS&#10;">
            <a:extLst>
              <a:ext uri="{FF2B5EF4-FFF2-40B4-BE49-F238E27FC236}">
                <a16:creationId xmlns:a16="http://schemas.microsoft.com/office/drawing/2014/main" id="{4E6EC502-BF02-43F9-BD80-DE214C37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736600"/>
          </a:xfrm>
        </p:spPr>
        <p:txBody>
          <a:bodyPr anchor="t"/>
          <a:lstStyle/>
          <a:p>
            <a:pPr rtl="0" eaLnBrk="1" latinLnBrk="0" hangingPunct="1"/>
            <a:r>
              <a:rPr lang="en-US" sz="4000" kern="1200" spc="0" dirty="0">
                <a:solidFill>
                  <a:srgbClr val="FFFFFF"/>
                </a:solidFill>
                <a:effectLst/>
                <a:ea typeface="+mn-ea"/>
                <a:cs typeface="Calibri" panose="020F0502020204030204" pitchFamily="34" charset="0"/>
              </a:rPr>
              <a:t>CURRENT TUITION COMPARED TO PEERS</a:t>
            </a:r>
            <a:endParaRPr lang="en-US" spc="0" dirty="0">
              <a:effectLst/>
            </a:endParaRPr>
          </a:p>
          <a:p>
            <a:endParaRPr lang="en-US" spc="0" dirty="0"/>
          </a:p>
        </p:txBody>
      </p:sp>
    </p:spTree>
    <p:extLst>
      <p:ext uri="{BB962C8B-B14F-4D97-AF65-F5344CB8AC3E}">
        <p14:creationId xmlns:p14="http://schemas.microsoft.com/office/powerpoint/2010/main" val="3193323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master" id="{01FF48F1-DAA2-1C47-83E5-F8A7F616E984}" vid="{54D90AB1-BEFB-5548-BF31-77FFECAA976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swald SemiBold"/>
        <a:ea typeface=""/>
        <a:cs typeface=""/>
      </a:majorFont>
      <a:minorFont>
        <a:latin typeface="Lato Blac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12598</TotalTime>
  <Words>1188</Words>
  <Application>Microsoft Macintosh PowerPoint</Application>
  <PresentationFormat>Widescreen</PresentationFormat>
  <Paragraphs>342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 Narrow</vt:lpstr>
      <vt:lpstr>Georgia</vt:lpstr>
      <vt:lpstr>Times New Roman</vt:lpstr>
      <vt:lpstr>Calibri</vt:lpstr>
      <vt:lpstr>Arial</vt:lpstr>
      <vt:lpstr>Wingdings</vt:lpstr>
      <vt:lpstr>Oswald SemiBold</vt:lpstr>
      <vt:lpstr>Tahoma</vt:lpstr>
      <vt:lpstr>Lato Black</vt:lpstr>
      <vt:lpstr>Office Theme</vt:lpstr>
      <vt:lpstr>1_Office Theme</vt:lpstr>
      <vt:lpstr>TUITION, FEES, AND ROOM/BOARD RATES ACADEMIC YEAR 2022-23</vt:lpstr>
      <vt:lpstr>COMMITMENT ACROSS U OF I SYSTEM</vt:lpstr>
      <vt:lpstr>COMMITMENT TO ILLINOIS STUDENTS </vt:lpstr>
      <vt:lpstr>MORE INSTATE STUDENTS THAN OUR PEERS First-time Freshman Undergraduates % Residents  </vt:lpstr>
      <vt:lpstr>WE FROZE TUITION FOR  6 OUT OF 7 YEARS</vt:lpstr>
      <vt:lpstr>WE INCREASED FINANCIAL AID </vt:lpstr>
      <vt:lpstr>THIRTY PERCENT OF RESIDENT UNDERGRADUATES  PAY NO TUITION OR FEES </vt:lpstr>
      <vt:lpstr>FINANCIAL AID &amp; SCHOLARSHIPS LOWER COSTS FOR RESIDENTS</vt:lpstr>
      <vt:lpstr>CURRENT TUITION COMPARED TO PEERS </vt:lpstr>
      <vt:lpstr>URBANA BIG TEN PUBLIC AND BOT PEER COMPARISONS AY21-22 Resident Undergraduate Tuition and Mandatory Fees </vt:lpstr>
      <vt:lpstr>CHICAGO BOT PEERS COMPARISON AY21-22 Resident Undergraduate Tuition and Mandatory Fees</vt:lpstr>
      <vt:lpstr>SPRINGFIELD BOT PEERS COMPARISON AY21-22 Resident Undergraduate Tuition and Mandatory Fees</vt:lpstr>
      <vt:lpstr>PROPOSED TUITION AY 2022-23</vt:lpstr>
      <vt:lpstr>GOAL: Protect access, affordability,  academic quality and competitiveness  </vt:lpstr>
      <vt:lpstr>RECOMMENDED GENERAL UNDERGRADUATE TUITION AY 2022-23 FOR ILLINOIS RESIDENTS</vt:lpstr>
      <vt:lpstr>RECOMMENDED AY 2022-23 TUITION RATES: NON-RESIDENT UNDERGRADUATE STUDENTS</vt:lpstr>
      <vt:lpstr>RECOMMENDED AY 2022-23 TUITION RATES: GRADUATE PROGRAMS</vt:lpstr>
      <vt:lpstr>RECOMMENDED AY 2022-23 TUITION RATES: PROFESSIONAL PROGRAMS</vt:lpstr>
      <vt:lpstr>RECOMMENDED AY 2022-23 TUITION RATES: ON-LINE PROGRAMS</vt:lpstr>
      <vt:lpstr>STUDENT FEES AND ROOM/BOARD RATES</vt:lpstr>
      <vt:lpstr>STUDENT FEES AND ASSESSMENTS</vt:lpstr>
      <vt:lpstr>PROCESS FOR SETTING STUDENT FEES</vt:lpstr>
      <vt:lpstr>RECOMMENDED STUDENT FEES: URBANA</vt:lpstr>
      <vt:lpstr>RECOMMENDED STUDENT FEES: CHICAGO</vt:lpstr>
      <vt:lpstr>RECOMMENDED STUDENT FEES: SPRINGFIELD</vt:lpstr>
      <vt:lpstr>RECOMMENDED ROOM AND BOARD RATES FOR  UNDERGRADUATE HOUSING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2018 Operations Budget Summary</dc:title>
  <dc:creator>McMahon, Julie W</dc:creator>
  <cp:lastModifiedBy>Foran, Ellen</cp:lastModifiedBy>
  <cp:revision>501</cp:revision>
  <cp:lastPrinted>2021-12-22T18:38:32Z</cp:lastPrinted>
  <dcterms:created xsi:type="dcterms:W3CDTF">2017-10-30T13:40:34Z</dcterms:created>
  <dcterms:modified xsi:type="dcterms:W3CDTF">2022-01-06T15:56:56Z</dcterms:modified>
</cp:coreProperties>
</file>