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notesSlides/notesSlide8.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4.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5.xml" ContentType="application/vnd.openxmlformats-officedocument.themeOverride+xml"/>
  <Override PartName="/ppt/notesSlides/notesSlide12.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6.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6" r:id="rId4"/>
    <p:sldMasterId id="2147483731" r:id="rId5"/>
    <p:sldMasterId id="2147483743" r:id="rId6"/>
  </p:sldMasterIdLst>
  <p:notesMasterIdLst>
    <p:notesMasterId r:id="rId29"/>
  </p:notesMasterIdLst>
  <p:sldIdLst>
    <p:sldId id="264" r:id="rId7"/>
    <p:sldId id="260" r:id="rId8"/>
    <p:sldId id="267" r:id="rId9"/>
    <p:sldId id="2788" r:id="rId10"/>
    <p:sldId id="269" r:id="rId11"/>
    <p:sldId id="270" r:id="rId12"/>
    <p:sldId id="272" r:id="rId13"/>
    <p:sldId id="273" r:id="rId14"/>
    <p:sldId id="274" r:id="rId15"/>
    <p:sldId id="275" r:id="rId16"/>
    <p:sldId id="277" r:id="rId17"/>
    <p:sldId id="276" r:id="rId18"/>
    <p:sldId id="294" r:id="rId19"/>
    <p:sldId id="2513" r:id="rId20"/>
    <p:sldId id="2577" r:id="rId21"/>
    <p:sldId id="2578" r:id="rId22"/>
    <p:sldId id="2787" r:id="rId23"/>
    <p:sldId id="2515" r:id="rId24"/>
    <p:sldId id="284" r:id="rId25"/>
    <p:sldId id="263" r:id="rId26"/>
    <p:sldId id="293" r:id="rId27"/>
    <p:sldId id="262"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pos="1200" userDrawn="1">
          <p15:clr>
            <a:srgbClr val="A4A3A4"/>
          </p15:clr>
        </p15:guide>
        <p15:guide id="3" pos="45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6" autoAdjust="0"/>
    <p:restoredTop sz="86381" autoAdjust="0"/>
  </p:normalViewPr>
  <p:slideViewPr>
    <p:cSldViewPr snapToGrid="0">
      <p:cViewPr varScale="1">
        <p:scale>
          <a:sx n="72" d="100"/>
          <a:sy n="72" d="100"/>
        </p:scale>
        <p:origin x="1181" y="-845"/>
      </p:cViewPr>
      <p:guideLst>
        <p:guide orient="horz" pos="1200"/>
        <p:guide pos="1200"/>
        <p:guide pos="4536"/>
      </p:guideLst>
    </p:cSldViewPr>
  </p:slideViewPr>
  <p:outlineViewPr>
    <p:cViewPr>
      <p:scale>
        <a:sx n="33" d="100"/>
        <a:sy n="33" d="100"/>
      </p:scale>
      <p:origin x="0" y="-963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Calibri"/>
                <a:ea typeface="Calibri"/>
                <a:cs typeface="Calibri"/>
              </a:defRPr>
            </a:pPr>
            <a:r>
              <a:rPr lang="en-US" sz="2000" b="1" i="0" u="none" strike="noStrike" baseline="0">
                <a:solidFill>
                  <a:srgbClr val="333399"/>
                </a:solidFill>
                <a:latin typeface="Calibri"/>
                <a:cs typeface="Calibri"/>
              </a:rPr>
              <a:t>University Operating and Endowment Funds</a:t>
            </a:r>
          </a:p>
          <a:p>
            <a:pPr>
              <a:defRPr sz="1000" b="0" i="0" u="none" strike="noStrike" baseline="0">
                <a:solidFill>
                  <a:srgbClr val="000000"/>
                </a:solidFill>
                <a:latin typeface="Calibri"/>
                <a:ea typeface="Calibri"/>
                <a:cs typeface="Calibri"/>
              </a:defRPr>
            </a:pPr>
            <a:r>
              <a:rPr lang="en-US" sz="1800" b="0" i="0" u="none" strike="noStrike" baseline="0">
                <a:solidFill>
                  <a:srgbClr val="333399"/>
                </a:solidFill>
                <a:latin typeface="Calibri"/>
                <a:cs typeface="Calibri"/>
              </a:rPr>
              <a:t>$4.27 Billion as of September 30, 2021</a:t>
            </a:r>
          </a:p>
        </c:rich>
      </c:tx>
      <c:overlay val="0"/>
      <c:spPr>
        <a:noFill/>
        <a:ln w="25400">
          <a:noFill/>
        </a:ln>
      </c:spPr>
    </c:title>
    <c:autoTitleDeleted val="0"/>
    <c:plotArea>
      <c:layout/>
      <c:barChart>
        <c:barDir val="col"/>
        <c:grouping val="stacked"/>
        <c:varyColors val="0"/>
        <c:ser>
          <c:idx val="0"/>
          <c:order val="0"/>
          <c:tx>
            <c:strRef>
              <c:f>'BOT5'!$B$2</c:f>
              <c:strCache>
                <c:ptCount val="1"/>
                <c:pt idx="0">
                  <c:v>Permanent Core</c:v>
                </c:pt>
              </c:strCache>
            </c:strRef>
          </c:tx>
          <c:spPr>
            <a:solidFill>
              <a:schemeClr val="bg1">
                <a:lumMod val="50000"/>
              </a:schemeClr>
            </a:solidFill>
            <a:ln>
              <a:solidFill>
                <a:schemeClr val="tx1"/>
              </a:solidFill>
              <a:prstDash val="dash"/>
            </a:ln>
            <a:effectLst/>
          </c:spPr>
          <c:invertIfNegative val="0"/>
          <c:dLbls>
            <c:spPr>
              <a:noFill/>
              <a:ln w="25400">
                <a:noFill/>
              </a:ln>
            </c:spPr>
            <c:txPr>
              <a:bodyPr wrap="square" lIns="38100" tIns="19050" rIns="38100" bIns="19050" anchor="ctr">
                <a:spAutoFit/>
              </a:bodyPr>
              <a:lstStyle/>
              <a:p>
                <a:pPr>
                  <a:defRPr sz="1200" b="1" i="0" u="none" strike="noStrike" baseline="0">
                    <a:solidFill>
                      <a:srgbClr val="FFFFFF"/>
                    </a:solidFill>
                    <a:latin typeface="Calibri"/>
                    <a:ea typeface="Calibri"/>
                    <a:cs typeface="Calibri"/>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'BOT5'!$A$3:$A$4</c:f>
              <c:strCache>
                <c:ptCount val="2"/>
                <c:pt idx="0">
                  <c:v>Operating Pool</c:v>
                </c:pt>
                <c:pt idx="1">
                  <c:v>Endowment Funds</c:v>
                </c:pt>
              </c:strCache>
            </c:strRef>
          </c:cat>
          <c:val>
            <c:numRef>
              <c:f>'BOT5'!$B$3:$B$4</c:f>
              <c:numCache>
                <c:formatCode>"$"#,##0.0</c:formatCode>
                <c:ptCount val="2"/>
                <c:pt idx="0">
                  <c:v>523.54107099999999</c:v>
                </c:pt>
                <c:pt idx="1">
                  <c:v>523.54107099999999</c:v>
                </c:pt>
              </c:numCache>
            </c:numRef>
          </c:val>
          <c:extLst>
            <c:ext xmlns:c16="http://schemas.microsoft.com/office/drawing/2014/chart" uri="{C3380CC4-5D6E-409C-BE32-E72D297353CC}">
              <c16:uniqueId val="{00000000-4EFF-4AB6-8DC3-99B3E7710BF7}"/>
            </c:ext>
          </c:extLst>
        </c:ser>
        <c:ser>
          <c:idx val="1"/>
          <c:order val="1"/>
          <c:tx>
            <c:strRef>
              <c:f>'BOT5'!$C$2</c:f>
              <c:strCache>
                <c:ptCount val="1"/>
                <c:pt idx="0">
                  <c:v>Operating Pool (ex-Permanent Core)</c:v>
                </c:pt>
              </c:strCache>
            </c:strRef>
          </c:tx>
          <c:spPr>
            <a:solidFill>
              <a:srgbClr val="C0504D"/>
            </a:solidFill>
            <a:ln w="25400">
              <a:noFill/>
            </a:ln>
          </c:spPr>
          <c:invertIfNegative val="0"/>
          <c:dPt>
            <c:idx val="0"/>
            <c:invertIfNegative val="0"/>
            <c:bubble3D val="0"/>
            <c:spPr>
              <a:solidFill>
                <a:schemeClr val="tx2">
                  <a:lumMod val="75000"/>
                </a:schemeClr>
              </a:solidFill>
              <a:ln>
                <a:noFill/>
              </a:ln>
              <a:effectLst/>
            </c:spPr>
            <c:extLst>
              <c:ext xmlns:c16="http://schemas.microsoft.com/office/drawing/2014/chart" uri="{C3380CC4-5D6E-409C-BE32-E72D297353CC}">
                <c16:uniqueId val="{00000002-4EFF-4AB6-8DC3-99B3E7710BF7}"/>
              </c:ext>
            </c:extLst>
          </c:dPt>
          <c:dLbls>
            <c:dLbl>
              <c:idx val="1"/>
              <c:delete val="1"/>
              <c:extLst>
                <c:ext xmlns:c15="http://schemas.microsoft.com/office/drawing/2012/chart" uri="{CE6537A1-D6FC-4f65-9D91-7224C49458BB}"/>
                <c:ext xmlns:c16="http://schemas.microsoft.com/office/drawing/2014/chart" uri="{C3380CC4-5D6E-409C-BE32-E72D297353CC}">
                  <c16:uniqueId val="{00000003-4EFF-4AB6-8DC3-99B3E7710BF7}"/>
                </c:ext>
              </c:extLst>
            </c:dLbl>
            <c:spPr>
              <a:noFill/>
              <a:ln w="25400">
                <a:noFill/>
              </a:ln>
            </c:spPr>
            <c:txPr>
              <a:bodyPr wrap="square" lIns="38100" tIns="19050" rIns="38100" bIns="19050" anchor="ctr">
                <a:spAutoFit/>
              </a:bodyPr>
              <a:lstStyle/>
              <a:p>
                <a:pPr>
                  <a:defRPr sz="1200" b="1" i="0" u="none" strike="noStrike" baseline="0">
                    <a:solidFill>
                      <a:srgbClr val="FFFFFF"/>
                    </a:solidFill>
                    <a:latin typeface="Calibri"/>
                    <a:ea typeface="Calibri"/>
                    <a:cs typeface="Calibri"/>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'BOT5'!$A$3:$A$4</c:f>
              <c:strCache>
                <c:ptCount val="2"/>
                <c:pt idx="0">
                  <c:v>Operating Pool</c:v>
                </c:pt>
                <c:pt idx="1">
                  <c:v>Endowment Funds</c:v>
                </c:pt>
              </c:strCache>
            </c:strRef>
          </c:cat>
          <c:val>
            <c:numRef>
              <c:f>'BOT5'!$C$3:$C$4</c:f>
              <c:numCache>
                <c:formatCode>"$"#,##0.0</c:formatCode>
                <c:ptCount val="2"/>
                <c:pt idx="0">
                  <c:v>3198.4137540000002</c:v>
                </c:pt>
                <c:pt idx="1">
                  <c:v>0</c:v>
                </c:pt>
              </c:numCache>
            </c:numRef>
          </c:val>
          <c:extLst>
            <c:ext xmlns:c16="http://schemas.microsoft.com/office/drawing/2014/chart" uri="{C3380CC4-5D6E-409C-BE32-E72D297353CC}">
              <c16:uniqueId val="{00000004-4EFF-4AB6-8DC3-99B3E7710BF7}"/>
            </c:ext>
          </c:extLst>
        </c:ser>
        <c:ser>
          <c:idx val="2"/>
          <c:order val="2"/>
          <c:tx>
            <c:strRef>
              <c:f>'BOT5'!$D$2</c:f>
              <c:strCache>
                <c:ptCount val="1"/>
                <c:pt idx="0">
                  <c:v>Gifts</c:v>
                </c:pt>
              </c:strCache>
            </c:strRef>
          </c:tx>
          <c:spPr>
            <a:solidFill>
              <a:srgbClr val="9BBB59"/>
            </a:solidFill>
            <a:ln w="25400">
              <a:noFill/>
            </a:ln>
          </c:spPr>
          <c:invertIfNegative val="0"/>
          <c:dPt>
            <c:idx val="1"/>
            <c:invertIfNegative val="0"/>
            <c:bubble3D val="0"/>
            <c:spPr>
              <a:solidFill>
                <a:schemeClr val="accent6">
                  <a:lumMod val="75000"/>
                </a:schemeClr>
              </a:solidFill>
              <a:ln>
                <a:noFill/>
              </a:ln>
              <a:effectLst/>
            </c:spPr>
            <c:extLst>
              <c:ext xmlns:c16="http://schemas.microsoft.com/office/drawing/2014/chart" uri="{C3380CC4-5D6E-409C-BE32-E72D297353CC}">
                <c16:uniqueId val="{00000006-4EFF-4AB6-8DC3-99B3E7710BF7}"/>
              </c:ext>
            </c:extLst>
          </c:dPt>
          <c:dLbls>
            <c:dLbl>
              <c:idx val="0"/>
              <c:delete val="1"/>
              <c:extLst>
                <c:ext xmlns:c15="http://schemas.microsoft.com/office/drawing/2012/chart" uri="{CE6537A1-D6FC-4f65-9D91-7224C49458BB}"/>
                <c:ext xmlns:c16="http://schemas.microsoft.com/office/drawing/2014/chart" uri="{C3380CC4-5D6E-409C-BE32-E72D297353CC}">
                  <c16:uniqueId val="{00000007-4EFF-4AB6-8DC3-99B3E7710BF7}"/>
                </c:ext>
              </c:extLst>
            </c:dLbl>
            <c:dLbl>
              <c:idx val="1"/>
              <c:numFmt formatCode="\$#,##0.0" sourceLinked="0"/>
              <c:spPr>
                <a:noFill/>
                <a:ln w="25400">
                  <a:noFill/>
                </a:ln>
              </c:spPr>
              <c:txPr>
                <a:bodyPr/>
                <a:lstStyle/>
                <a:p>
                  <a:pPr>
                    <a:defRPr sz="1200" b="1" i="0" u="none" strike="noStrike" baseline="0">
                      <a:solidFill>
                        <a:srgbClr val="FFFFFF"/>
                      </a:solidFill>
                      <a:latin typeface="Calibri"/>
                      <a:ea typeface="Calibri"/>
                      <a:cs typeface="Calibri"/>
                    </a:defRPr>
                  </a:pPr>
                  <a:endParaRPr lang="en-US"/>
                </a:p>
              </c:txP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4EFF-4AB6-8DC3-99B3E7710BF7}"/>
                </c:ext>
              </c:extLst>
            </c:dLbl>
            <c:spPr>
              <a:noFill/>
              <a:ln w="25400">
                <a:noFill/>
              </a:ln>
            </c:spPr>
            <c:txPr>
              <a:bodyPr wrap="square" lIns="38100" tIns="19050" rIns="38100" bIns="19050" anchor="ctr">
                <a:spAutoFit/>
              </a:bodyPr>
              <a:lstStyle/>
              <a:p>
                <a:pPr>
                  <a:defRPr sz="1200" b="1" i="0" u="none" strike="noStrike" baseline="0">
                    <a:solidFill>
                      <a:srgbClr val="FFFFFF"/>
                    </a:solidFill>
                    <a:latin typeface="Calibri"/>
                    <a:ea typeface="Calibri"/>
                    <a:cs typeface="Calibri"/>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'BOT5'!$A$3:$A$4</c:f>
              <c:strCache>
                <c:ptCount val="2"/>
                <c:pt idx="0">
                  <c:v>Operating Pool</c:v>
                </c:pt>
                <c:pt idx="1">
                  <c:v>Endowment Funds</c:v>
                </c:pt>
              </c:strCache>
            </c:strRef>
          </c:cat>
          <c:val>
            <c:numRef>
              <c:f>'BOT5'!$D$3:$D$4</c:f>
              <c:numCache>
                <c:formatCode>"$"#,##0.000000</c:formatCode>
                <c:ptCount val="2"/>
                <c:pt idx="0" formatCode="&quot;$&quot;#,##0.0">
                  <c:v>0</c:v>
                </c:pt>
                <c:pt idx="1">
                  <c:v>468.90464599999996</c:v>
                </c:pt>
              </c:numCache>
            </c:numRef>
          </c:val>
          <c:extLst>
            <c:ext xmlns:c16="http://schemas.microsoft.com/office/drawing/2014/chart" uri="{C3380CC4-5D6E-409C-BE32-E72D297353CC}">
              <c16:uniqueId val="{00000008-4EFF-4AB6-8DC3-99B3E7710BF7}"/>
            </c:ext>
          </c:extLst>
        </c:ser>
        <c:ser>
          <c:idx val="3"/>
          <c:order val="3"/>
          <c:tx>
            <c:strRef>
              <c:f>'BOT5'!$E$2</c:f>
              <c:strCache>
                <c:ptCount val="1"/>
                <c:pt idx="0">
                  <c:v>Farms</c:v>
                </c:pt>
              </c:strCache>
            </c:strRef>
          </c:tx>
          <c:spPr>
            <a:solidFill>
              <a:srgbClr val="8064A2"/>
            </a:solidFill>
            <a:ln w="25400">
              <a:noFill/>
            </a:ln>
          </c:spPr>
          <c:invertIfNegative val="0"/>
          <c:dPt>
            <c:idx val="1"/>
            <c:invertIfNegative val="0"/>
            <c:bubble3D val="0"/>
            <c:spPr>
              <a:solidFill>
                <a:schemeClr val="accent2">
                  <a:lumMod val="75000"/>
                </a:schemeClr>
              </a:solidFill>
              <a:ln>
                <a:noFill/>
              </a:ln>
              <a:effectLst/>
            </c:spPr>
            <c:extLst>
              <c:ext xmlns:c16="http://schemas.microsoft.com/office/drawing/2014/chart" uri="{C3380CC4-5D6E-409C-BE32-E72D297353CC}">
                <c16:uniqueId val="{0000000A-4EFF-4AB6-8DC3-99B3E7710BF7}"/>
              </c:ext>
            </c:extLst>
          </c:dPt>
          <c:dLbls>
            <c:dLbl>
              <c:idx val="0"/>
              <c:delete val="1"/>
              <c:extLst>
                <c:ext xmlns:c15="http://schemas.microsoft.com/office/drawing/2012/chart" uri="{CE6537A1-D6FC-4f65-9D91-7224C49458BB}"/>
                <c:ext xmlns:c16="http://schemas.microsoft.com/office/drawing/2014/chart" uri="{C3380CC4-5D6E-409C-BE32-E72D297353CC}">
                  <c16:uniqueId val="{0000000B-4EFF-4AB6-8DC3-99B3E7710BF7}"/>
                </c:ext>
              </c:extLst>
            </c:dLbl>
            <c:dLbl>
              <c:idx val="1"/>
              <c:layout>
                <c:manualLayout>
                  <c:x val="-0.17149363662235095"/>
                  <c:y val="3.5483175632456301E-2"/>
                </c:manualLayout>
              </c:layout>
              <c:spPr>
                <a:noFill/>
                <a:ln w="25400">
                  <a:noFill/>
                </a:ln>
              </c:spPr>
              <c:txPr>
                <a:bodyPr/>
                <a:lstStyle/>
                <a:p>
                  <a:pPr>
                    <a:defRPr sz="1400" b="1" i="0" u="none" strike="noStrike" baseline="0">
                      <a:solidFill>
                        <a:srgbClr val="000000"/>
                      </a:solidFill>
                      <a:latin typeface="Calibri"/>
                      <a:ea typeface="Calibri"/>
                      <a:cs typeface="Calibri"/>
                    </a:defRPr>
                  </a:pPr>
                  <a:endParaRPr lang="en-US"/>
                </a:p>
              </c:txPr>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A-4EFF-4AB6-8DC3-99B3E7710BF7}"/>
                </c:ext>
              </c:extLst>
            </c:dLbl>
            <c:spPr>
              <a:noFill/>
              <a:ln w="25400">
                <a:noFill/>
              </a:ln>
            </c:spPr>
            <c:txPr>
              <a:bodyPr wrap="square" lIns="38100" tIns="19050" rIns="38100" bIns="19050" anchor="ctr">
                <a:spAutoFit/>
              </a:bodyPr>
              <a:lstStyle/>
              <a:p>
                <a:pPr>
                  <a:defRPr sz="14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'BOT5'!$A$3:$A$4</c:f>
              <c:strCache>
                <c:ptCount val="2"/>
                <c:pt idx="0">
                  <c:v>Operating Pool</c:v>
                </c:pt>
                <c:pt idx="1">
                  <c:v>Endowment Funds</c:v>
                </c:pt>
              </c:strCache>
            </c:strRef>
          </c:cat>
          <c:val>
            <c:numRef>
              <c:f>'BOT5'!$E$3:$E$4</c:f>
              <c:numCache>
                <c:formatCode>"$"#,##0.0</c:formatCode>
                <c:ptCount val="2"/>
                <c:pt idx="0">
                  <c:v>0</c:v>
                </c:pt>
                <c:pt idx="1">
                  <c:v>77.281861989999996</c:v>
                </c:pt>
              </c:numCache>
            </c:numRef>
          </c:val>
          <c:extLst>
            <c:ext xmlns:c16="http://schemas.microsoft.com/office/drawing/2014/chart" uri="{C3380CC4-5D6E-409C-BE32-E72D297353CC}">
              <c16:uniqueId val="{0000000C-4EFF-4AB6-8DC3-99B3E7710BF7}"/>
            </c:ext>
          </c:extLst>
        </c:ser>
        <c:ser>
          <c:idx val="4"/>
          <c:order val="4"/>
          <c:tx>
            <c:strRef>
              <c:f>'BOT5'!$F$2</c:f>
              <c:strCache>
                <c:ptCount val="1"/>
                <c:pt idx="0">
                  <c:v>Separately Invested</c:v>
                </c:pt>
              </c:strCache>
            </c:strRef>
          </c:tx>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D-4EFF-4AB6-8DC3-99B3E7710BF7}"/>
                </c:ext>
              </c:extLst>
            </c:dLbl>
            <c:dLbl>
              <c:idx val="1"/>
              <c:layout>
                <c:manualLayout>
                  <c:x val="0.12413109631532671"/>
                  <c:y val="-0.11085394054481974"/>
                </c:manualLayout>
              </c:layout>
              <c:tx>
                <c:rich>
                  <a:bodyPr/>
                  <a:lstStyle/>
                  <a:p>
                    <a:pPr>
                      <a:defRPr sz="1400" b="1" i="0" u="none" strike="noStrike" baseline="0">
                        <a:solidFill>
                          <a:srgbClr val="000000"/>
                        </a:solidFill>
                        <a:latin typeface="Calibri"/>
                        <a:ea typeface="Calibri"/>
                        <a:cs typeface="Calibri"/>
                      </a:defRPr>
                    </a:pPr>
                    <a:r>
                      <a:rPr lang="en-US" dirty="0"/>
                      <a:t>Separately Invested          $0.6</a:t>
                    </a:r>
                  </a:p>
                </c:rich>
              </c:tx>
              <c:spPr>
                <a:noFill/>
                <a:ln w="25400">
                  <a:noFill/>
                </a:ln>
              </c:spPr>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4EFF-4AB6-8DC3-99B3E7710BF7}"/>
                </c:ext>
              </c:extLst>
            </c:dLbl>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'BOT5'!$A$3:$A$4</c:f>
              <c:strCache>
                <c:ptCount val="2"/>
                <c:pt idx="0">
                  <c:v>Operating Pool</c:v>
                </c:pt>
                <c:pt idx="1">
                  <c:v>Endowment Funds</c:v>
                </c:pt>
              </c:strCache>
            </c:strRef>
          </c:cat>
          <c:val>
            <c:numRef>
              <c:f>'BOT5'!$F$3:$F$4</c:f>
              <c:numCache>
                <c:formatCode>"$"#,##0.0</c:formatCode>
                <c:ptCount val="2"/>
                <c:pt idx="0">
                  <c:v>0</c:v>
                </c:pt>
                <c:pt idx="1">
                  <c:v>0.55997690999999994</c:v>
                </c:pt>
              </c:numCache>
            </c:numRef>
          </c:val>
          <c:extLst>
            <c:ext xmlns:c16="http://schemas.microsoft.com/office/drawing/2014/chart" uri="{C3380CC4-5D6E-409C-BE32-E72D297353CC}">
              <c16:uniqueId val="{0000000F-4EFF-4AB6-8DC3-99B3E7710BF7}"/>
            </c:ext>
          </c:extLst>
        </c:ser>
        <c:dLbls>
          <c:showLegendKey val="0"/>
          <c:showVal val="0"/>
          <c:showCatName val="0"/>
          <c:showSerName val="0"/>
          <c:showPercent val="0"/>
          <c:showBubbleSize val="0"/>
        </c:dLbls>
        <c:gapWidth val="150"/>
        <c:overlap val="100"/>
        <c:axId val="866480704"/>
        <c:axId val="1"/>
      </c:barChart>
      <c:catAx>
        <c:axId val="866480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1600" b="1" i="0" u="none" strike="noStrike" baseline="0">
                <a:solidFill>
                  <a:srgbClr val="333333"/>
                </a:solidFill>
                <a:latin typeface="Calibri"/>
                <a:ea typeface="Calibri"/>
                <a:cs typeface="Calibri"/>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sz="1600" b="0" i="0" u="none" strike="noStrike" baseline="0">
                    <a:solidFill>
                      <a:srgbClr val="333333"/>
                    </a:solidFill>
                    <a:latin typeface="Calibri"/>
                    <a:ea typeface="Calibri"/>
                    <a:cs typeface="Calibri"/>
                  </a:defRPr>
                </a:pPr>
                <a:r>
                  <a:rPr lang="en-US"/>
                  <a:t>Millions</a:t>
                </a:r>
              </a:p>
            </c:rich>
          </c:tx>
          <c:overlay val="0"/>
          <c:spPr>
            <a:noFill/>
            <a:ln w="25400">
              <a:noFill/>
            </a:ln>
          </c:spPr>
        </c:title>
        <c:numFmt formatCode="&quot;$&quot;#,##0.0" sourceLinked="1"/>
        <c:majorTickMark val="none"/>
        <c:minorTickMark val="none"/>
        <c:tickLblPos val="nextTo"/>
        <c:spPr>
          <a:ln w="9525">
            <a:noFill/>
          </a:ln>
        </c:spPr>
        <c:txPr>
          <a:bodyPr rot="0" vert="horz"/>
          <a:lstStyle/>
          <a:p>
            <a:pPr>
              <a:defRPr sz="1200" b="0" i="0" u="none" strike="noStrike" baseline="0">
                <a:solidFill>
                  <a:srgbClr val="333333"/>
                </a:solidFill>
                <a:latin typeface="Calibri"/>
                <a:ea typeface="Calibri"/>
                <a:cs typeface="Calibri"/>
              </a:defRPr>
            </a:pPr>
            <a:endParaRPr lang="en-US"/>
          </a:p>
        </c:txPr>
        <c:crossAx val="866480704"/>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solid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Assets!$A$50</c:f>
          <c:strCache>
            <c:ptCount val="1"/>
            <c:pt idx="0">
              <c:v>Total Pool: $992.4 Million as of 9/30/2021</c:v>
            </c:pt>
          </c:strCache>
        </c:strRef>
      </c:tx>
      <c:overlay val="0"/>
      <c:spPr>
        <a:noFill/>
        <a:ln>
          <a:noFill/>
        </a:ln>
        <a:effectLst/>
      </c:spPr>
      <c:txPr>
        <a:bodyPr rot="0" spcFirstLastPara="1" vertOverflow="ellipsis" vert="horz" wrap="square" anchor="ctr" anchorCtr="1"/>
        <a:lstStyle/>
        <a:p>
          <a:pPr>
            <a:defRPr sz="1800" b="1" i="0" u="none" strike="noStrike"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716140329152956"/>
          <c:y val="0.19578996119988862"/>
          <c:w val="0.61398416260486932"/>
          <c:h val="0.76623580621967735"/>
        </c:manualLayout>
      </c:layout>
      <c:doughnutChart>
        <c:varyColors val="1"/>
        <c:ser>
          <c:idx val="2"/>
          <c:order val="0"/>
          <c:tx>
            <c:strRef>
              <c:f>Assets!$H$39:$H$45</c:f>
              <c:strCache>
                <c:ptCount val="7"/>
                <c:pt idx="0">
                  <c:v>U.S. Equity</c:v>
                </c:pt>
                <c:pt idx="1">
                  <c:v>Non-U.S. Equity</c:v>
                </c:pt>
                <c:pt idx="2">
                  <c:v>Private Equity</c:v>
                </c:pt>
                <c:pt idx="3">
                  <c:v>Global Fixed Income</c:v>
                </c:pt>
                <c:pt idx="4">
                  <c:v>Real Estate</c:v>
                </c:pt>
                <c:pt idx="5">
                  <c:v>Farmland</c:v>
                </c:pt>
                <c:pt idx="6">
                  <c:v>Diversifying Strategies</c:v>
                </c:pt>
              </c:strCache>
            </c:strRef>
          </c:tx>
          <c:spPr>
            <a:ln w="9525"/>
          </c:spPr>
          <c:dPt>
            <c:idx val="0"/>
            <c:bubble3D val="0"/>
            <c:spPr>
              <a:solidFill>
                <a:srgbClr val="00AEEF">
                  <a:alpha val="85000"/>
                </a:srgbClr>
              </a:solidFill>
              <a:ln w="9525">
                <a:solidFill>
                  <a:schemeClr val="lt1"/>
                </a:solidFill>
              </a:ln>
              <a:effectLst/>
            </c:spPr>
            <c:extLst>
              <c:ext xmlns:c16="http://schemas.microsoft.com/office/drawing/2014/chart" uri="{C3380CC4-5D6E-409C-BE32-E72D297353CC}">
                <c16:uniqueId val="{00000001-2239-4BA4-868D-B8BF28E36BE0}"/>
              </c:ext>
            </c:extLst>
          </c:dPt>
          <c:dPt>
            <c:idx val="1"/>
            <c:bubble3D val="0"/>
            <c:spPr>
              <a:solidFill>
                <a:srgbClr val="00AEEF">
                  <a:alpha val="50000"/>
                </a:srgbClr>
              </a:solidFill>
              <a:ln w="9525">
                <a:solidFill>
                  <a:schemeClr val="lt1"/>
                </a:solidFill>
              </a:ln>
              <a:effectLst/>
            </c:spPr>
            <c:extLst>
              <c:ext xmlns:c16="http://schemas.microsoft.com/office/drawing/2014/chart" uri="{C3380CC4-5D6E-409C-BE32-E72D297353CC}">
                <c16:uniqueId val="{00000003-2239-4BA4-868D-B8BF28E36BE0}"/>
              </c:ext>
            </c:extLst>
          </c:dPt>
          <c:dPt>
            <c:idx val="2"/>
            <c:bubble3D val="0"/>
            <c:spPr>
              <a:solidFill>
                <a:srgbClr val="00AEEF">
                  <a:alpha val="25000"/>
                </a:srgbClr>
              </a:solidFill>
              <a:ln w="9525">
                <a:solidFill>
                  <a:schemeClr val="lt1"/>
                </a:solidFill>
              </a:ln>
              <a:effectLst/>
            </c:spPr>
            <c:extLst>
              <c:ext xmlns:c16="http://schemas.microsoft.com/office/drawing/2014/chart" uri="{C3380CC4-5D6E-409C-BE32-E72D297353CC}">
                <c16:uniqueId val="{00000005-2239-4BA4-868D-B8BF28E36BE0}"/>
              </c:ext>
            </c:extLst>
          </c:dPt>
          <c:dPt>
            <c:idx val="3"/>
            <c:bubble3D val="0"/>
            <c:spPr>
              <a:solidFill>
                <a:srgbClr val="72A492">
                  <a:alpha val="85000"/>
                </a:srgbClr>
              </a:solidFill>
              <a:ln w="9525">
                <a:solidFill>
                  <a:schemeClr val="lt1"/>
                </a:solidFill>
              </a:ln>
              <a:effectLst/>
            </c:spPr>
            <c:extLst>
              <c:ext xmlns:c16="http://schemas.microsoft.com/office/drawing/2014/chart" uri="{C3380CC4-5D6E-409C-BE32-E72D297353CC}">
                <c16:uniqueId val="{00000007-2239-4BA4-868D-B8BF28E36BE0}"/>
              </c:ext>
            </c:extLst>
          </c:dPt>
          <c:dPt>
            <c:idx val="4"/>
            <c:bubble3D val="0"/>
            <c:spPr>
              <a:solidFill>
                <a:srgbClr val="919191">
                  <a:alpha val="75000"/>
                </a:srgbClr>
              </a:solidFill>
              <a:ln w="9525">
                <a:solidFill>
                  <a:schemeClr val="lt1"/>
                </a:solidFill>
              </a:ln>
              <a:effectLst/>
            </c:spPr>
            <c:extLst>
              <c:ext xmlns:c16="http://schemas.microsoft.com/office/drawing/2014/chart" uri="{C3380CC4-5D6E-409C-BE32-E72D297353CC}">
                <c16:uniqueId val="{00000009-2239-4BA4-868D-B8BF28E36BE0}"/>
              </c:ext>
            </c:extLst>
          </c:dPt>
          <c:dPt>
            <c:idx val="5"/>
            <c:bubble3D val="0"/>
            <c:spPr>
              <a:solidFill>
                <a:srgbClr val="919191">
                  <a:alpha val="50000"/>
                </a:srgbClr>
              </a:solidFill>
              <a:ln w="9525">
                <a:solidFill>
                  <a:schemeClr val="lt1"/>
                </a:solidFill>
              </a:ln>
              <a:effectLst/>
            </c:spPr>
            <c:extLst>
              <c:ext xmlns:c16="http://schemas.microsoft.com/office/drawing/2014/chart" uri="{C3380CC4-5D6E-409C-BE32-E72D297353CC}">
                <c16:uniqueId val="{0000000B-2239-4BA4-868D-B8BF28E36BE0}"/>
              </c:ext>
            </c:extLst>
          </c:dPt>
          <c:dPt>
            <c:idx val="6"/>
            <c:bubble3D val="0"/>
            <c:spPr>
              <a:solidFill>
                <a:srgbClr val="C00000">
                  <a:alpha val="75000"/>
                </a:srgbClr>
              </a:solidFill>
              <a:ln w="9525">
                <a:solidFill>
                  <a:schemeClr val="lt1"/>
                </a:solidFill>
              </a:ln>
              <a:effectLst/>
            </c:spPr>
            <c:extLst>
              <c:ext xmlns:c16="http://schemas.microsoft.com/office/drawing/2014/chart" uri="{C3380CC4-5D6E-409C-BE32-E72D297353CC}">
                <c16:uniqueId val="{0000000D-2239-4BA4-868D-B8BF28E36BE0}"/>
              </c:ext>
            </c:extLst>
          </c:dPt>
          <c:dPt>
            <c:idx val="7"/>
            <c:bubble3D val="0"/>
            <c:spPr>
              <a:solidFill>
                <a:schemeClr val="accent2">
                  <a:lumMod val="60000"/>
                </a:schemeClr>
              </a:solidFill>
              <a:ln w="9525">
                <a:solidFill>
                  <a:schemeClr val="lt1"/>
                </a:solidFill>
              </a:ln>
              <a:effectLst/>
            </c:spPr>
            <c:extLst>
              <c:ext xmlns:c16="http://schemas.microsoft.com/office/drawing/2014/chart" uri="{C3380CC4-5D6E-409C-BE32-E72D297353CC}">
                <c16:uniqueId val="{0000000F-2239-4BA4-868D-B8BF28E36BE0}"/>
              </c:ext>
            </c:extLst>
          </c:dPt>
          <c:dPt>
            <c:idx val="8"/>
            <c:bubble3D val="0"/>
            <c:spPr>
              <a:solidFill>
                <a:srgbClr val="FBB161"/>
              </a:solidFill>
              <a:ln w="9525">
                <a:solidFill>
                  <a:schemeClr val="lt1"/>
                </a:solidFill>
              </a:ln>
              <a:effectLst/>
            </c:spPr>
            <c:extLst>
              <c:ext xmlns:c16="http://schemas.microsoft.com/office/drawing/2014/chart" uri="{C3380CC4-5D6E-409C-BE32-E72D297353CC}">
                <c16:uniqueId val="{00000011-2239-4BA4-868D-B8BF28E36BE0}"/>
              </c:ext>
            </c:extLst>
          </c:dPt>
          <c:dLbls>
            <c:dLbl>
              <c:idx val="0"/>
              <c:tx>
                <c:rich>
                  <a:bodyPr/>
                  <a:lstStyle/>
                  <a:p>
                    <a:fld id="{78BA23E8-B27C-491F-80E0-B9305CC2A685}" type="CELLRANGE">
                      <a:rPr lang="en-US"/>
                      <a:pPr/>
                      <a:t>[CELLRANGE]</a:t>
                    </a:fld>
                    <a:endParaRPr lang="en-US" baseline="0"/>
                  </a:p>
                  <a:p>
                    <a:fld id="{9D9B7182-ACF1-438C-9029-B28F26BB3EA0}" type="PERCENTAGE">
                      <a:rPr lang="en-US"/>
                      <a:pPr/>
                      <a:t>[PERCENTAGE]</a:t>
                    </a:fld>
                    <a:endParaRPr lang="en-US"/>
                  </a:p>
                </c:rich>
              </c:tx>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1-2239-4BA4-868D-B8BF28E36BE0}"/>
                </c:ext>
              </c:extLst>
            </c:dLbl>
            <c:dLbl>
              <c:idx val="1"/>
              <c:tx>
                <c:rich>
                  <a:bodyPr rot="0" spcFirstLastPara="1" vertOverflow="ellipsis" vert="horz" wrap="square" lIns="38100" tIns="19050" rIns="38100" bIns="19050" anchor="ctr" anchorCtr="1">
                    <a:noAutofit/>
                  </a:bodyPr>
                  <a:lstStyle/>
                  <a:p>
                    <a:pPr>
                      <a:defRPr sz="1000" b="0" i="0" u="none" strike="noStrike" baseline="0">
                        <a:solidFill>
                          <a:schemeClr val="tx1">
                            <a:lumMod val="75000"/>
                            <a:lumOff val="25000"/>
                          </a:schemeClr>
                        </a:solidFill>
                        <a:latin typeface="+mn-lt"/>
                        <a:ea typeface="+mn-ea"/>
                        <a:cs typeface="+mn-cs"/>
                      </a:defRPr>
                    </a:pPr>
                    <a:fld id="{CB0B154D-6EBB-46ED-96DD-1C0E4D3B1B91}" type="CELLRANGE">
                      <a:rPr lang="en-US"/>
                      <a:pPr>
                        <a:defRPr sz="1000" b="0" i="0" u="none" strike="noStrike" baseline="0">
                          <a:solidFill>
                            <a:schemeClr val="tx1">
                              <a:lumMod val="75000"/>
                              <a:lumOff val="25000"/>
                            </a:schemeClr>
                          </a:solidFill>
                          <a:latin typeface="+mn-lt"/>
                          <a:ea typeface="+mn-ea"/>
                          <a:cs typeface="+mn-cs"/>
                        </a:defRPr>
                      </a:pPr>
                      <a:t>[CELLRANGE]</a:t>
                    </a:fld>
                    <a:endParaRPr lang="en-US" baseline="0"/>
                  </a:p>
                  <a:p>
                    <a:pPr>
                      <a:defRPr sz="1000" b="0" i="0" u="none" strike="noStrike" baseline="0">
                        <a:solidFill>
                          <a:schemeClr val="tx1">
                            <a:lumMod val="75000"/>
                            <a:lumOff val="25000"/>
                          </a:schemeClr>
                        </a:solidFill>
                        <a:latin typeface="+mn-lt"/>
                        <a:ea typeface="+mn-ea"/>
                        <a:cs typeface="+mn-cs"/>
                      </a:defRPr>
                    </a:pPr>
                    <a:fld id="{E7F80175-DC83-4CEC-B1B3-C7BCAD503140}" type="PERCENTAGE">
                      <a:rPr lang="en-US"/>
                      <a:pPr>
                        <a:defRPr sz="1000" b="0" i="0" u="none" strike="noStrike" baseline="0">
                          <a:solidFill>
                            <a:schemeClr val="tx1">
                              <a:lumMod val="75000"/>
                              <a:lumOff val="25000"/>
                            </a:schemeClr>
                          </a:solidFill>
                          <a:latin typeface="+mn-lt"/>
                          <a:ea typeface="+mn-ea"/>
                          <a:cs typeface="+mn-cs"/>
                        </a:defRPr>
                      </a:pPr>
                      <a:t>[PERCENTAGE]</a:t>
                    </a:fld>
                    <a:endParaRPr lang="en-US"/>
                  </a:p>
                </c:rich>
              </c:tx>
              <c:spPr>
                <a:noFill/>
                <a:ln>
                  <a:noFill/>
                </a:ln>
                <a:effectLst/>
              </c:spPr>
              <c:showLegendKey val="0"/>
              <c:showVal val="0"/>
              <c:showCatName val="0"/>
              <c:showSerName val="0"/>
              <c:showPercent val="1"/>
              <c:showBubbleSize val="0"/>
              <c:separator>
</c:separator>
              <c:extLst>
                <c:ext xmlns:c15="http://schemas.microsoft.com/office/drawing/2012/chart" uri="{CE6537A1-D6FC-4f65-9D91-7224C49458BB}">
                  <c15:layout>
                    <c:manualLayout>
                      <c:w val="0.15876888835011932"/>
                      <c:h val="0.14660038636975839"/>
                    </c:manualLayout>
                  </c15:layout>
                  <c15:dlblFieldTable/>
                  <c15:showDataLabelsRange val="1"/>
                </c:ext>
                <c:ext xmlns:c16="http://schemas.microsoft.com/office/drawing/2014/chart" uri="{C3380CC4-5D6E-409C-BE32-E72D297353CC}">
                  <c16:uniqueId val="{00000003-2239-4BA4-868D-B8BF28E36BE0}"/>
                </c:ext>
              </c:extLst>
            </c:dLbl>
            <c:dLbl>
              <c:idx val="2"/>
              <c:layout>
                <c:manualLayout>
                  <c:x val="2.3722566725496693E-3"/>
                  <c:y val="2.8927240659808319E-2"/>
                </c:manualLayout>
              </c:layout>
              <c:tx>
                <c:rich>
                  <a:bodyPr rot="0" spcFirstLastPara="1" vertOverflow="ellipsis" vert="horz" wrap="square" lIns="38100" tIns="19050" rIns="38100" bIns="19050" anchor="ctr" anchorCtr="1">
                    <a:noAutofit/>
                  </a:bodyPr>
                  <a:lstStyle/>
                  <a:p>
                    <a:pPr>
                      <a:defRPr sz="1000" b="0" i="0" u="none" strike="noStrike" baseline="0">
                        <a:solidFill>
                          <a:schemeClr val="tx1">
                            <a:lumMod val="75000"/>
                            <a:lumOff val="25000"/>
                          </a:schemeClr>
                        </a:solidFill>
                        <a:latin typeface="+mn-lt"/>
                        <a:ea typeface="+mn-ea"/>
                        <a:cs typeface="+mn-cs"/>
                      </a:defRPr>
                    </a:pPr>
                    <a:fld id="{AEDDA36E-3DBC-4437-B254-82E4DD2C029A}" type="CELLRANGE">
                      <a:rPr lang="en-US"/>
                      <a:pPr>
                        <a:defRPr sz="1000" b="0" i="0" u="none" strike="noStrike" baseline="0">
                          <a:solidFill>
                            <a:schemeClr val="tx1">
                              <a:lumMod val="75000"/>
                              <a:lumOff val="25000"/>
                            </a:schemeClr>
                          </a:solidFill>
                          <a:latin typeface="+mn-lt"/>
                          <a:ea typeface="+mn-ea"/>
                          <a:cs typeface="+mn-cs"/>
                        </a:defRPr>
                      </a:pPr>
                      <a:t>[CELLRANGE]</a:t>
                    </a:fld>
                    <a:endParaRPr lang="en-US" baseline="0"/>
                  </a:p>
                  <a:p>
                    <a:pPr>
                      <a:defRPr sz="1000" b="0" i="0" u="none" strike="noStrike" baseline="0">
                        <a:solidFill>
                          <a:schemeClr val="tx1">
                            <a:lumMod val="75000"/>
                            <a:lumOff val="25000"/>
                          </a:schemeClr>
                        </a:solidFill>
                        <a:latin typeface="+mn-lt"/>
                        <a:ea typeface="+mn-ea"/>
                        <a:cs typeface="+mn-cs"/>
                      </a:defRPr>
                    </a:pPr>
                    <a:fld id="{0D620811-410A-41FC-A2CC-470CFDAF600F}" type="PERCENTAGE">
                      <a:rPr lang="en-US"/>
                      <a:pPr>
                        <a:defRPr sz="1000" b="0" i="0" u="none" strike="noStrike" baseline="0">
                          <a:solidFill>
                            <a:schemeClr val="tx1">
                              <a:lumMod val="75000"/>
                              <a:lumOff val="25000"/>
                            </a:schemeClr>
                          </a:solidFill>
                          <a:latin typeface="+mn-lt"/>
                          <a:ea typeface="+mn-ea"/>
                          <a:cs typeface="+mn-cs"/>
                        </a:defRPr>
                      </a:pPr>
                      <a:t>[PERCENTAGE]</a:t>
                    </a:fld>
                    <a:endParaRPr lang="en-US"/>
                  </a:p>
                </c:rich>
              </c:tx>
              <c:spPr>
                <a:noFill/>
                <a:ln>
                  <a:noFill/>
                </a:ln>
                <a:effectLst/>
              </c:spPr>
              <c:showLegendKey val="0"/>
              <c:showVal val="0"/>
              <c:showCatName val="0"/>
              <c:showSerName val="0"/>
              <c:showPercent val="1"/>
              <c:showBubbleSize val="0"/>
              <c:separator>
</c:separator>
              <c:extLst>
                <c:ext xmlns:c15="http://schemas.microsoft.com/office/drawing/2012/chart" uri="{CE6537A1-D6FC-4f65-9D91-7224C49458BB}">
                  <c15:layout>
                    <c:manualLayout>
                      <c:w val="0.12904568244802767"/>
                      <c:h val="0.14660038636975839"/>
                    </c:manualLayout>
                  </c15:layout>
                  <c15:dlblFieldTable/>
                  <c15:showDataLabelsRange val="1"/>
                </c:ext>
                <c:ext xmlns:c16="http://schemas.microsoft.com/office/drawing/2014/chart" uri="{C3380CC4-5D6E-409C-BE32-E72D297353CC}">
                  <c16:uniqueId val="{00000005-2239-4BA4-868D-B8BF28E36BE0}"/>
                </c:ext>
              </c:extLst>
            </c:dLbl>
            <c:dLbl>
              <c:idx val="3"/>
              <c:delete val="1"/>
              <c:extLst>
                <c:ext xmlns:c15="http://schemas.microsoft.com/office/drawing/2012/chart" uri="{CE6537A1-D6FC-4f65-9D91-7224C49458BB}"/>
                <c:ext xmlns:c16="http://schemas.microsoft.com/office/drawing/2014/chart" uri="{C3380CC4-5D6E-409C-BE32-E72D297353CC}">
                  <c16:uniqueId val="{00000007-2239-4BA4-868D-B8BF28E36BE0}"/>
                </c:ext>
              </c:extLst>
            </c:dLbl>
            <c:dLbl>
              <c:idx val="4"/>
              <c:layout>
                <c:manualLayout>
                  <c:x val="-4.8218421323469119E-3"/>
                  <c:y val="1.5253322906772008E-2"/>
                </c:manualLayout>
              </c:layout>
              <c:tx>
                <c:rich>
                  <a:bodyPr rot="0" spcFirstLastPara="1" vertOverflow="ellipsis" vert="horz" wrap="square" lIns="38100" tIns="19050" rIns="38100" bIns="19050" anchor="ctr" anchorCtr="1">
                    <a:noAutofit/>
                  </a:bodyPr>
                  <a:lstStyle/>
                  <a:p>
                    <a:pPr>
                      <a:defRPr sz="1000" b="0" i="0" u="none" strike="noStrike" baseline="0">
                        <a:solidFill>
                          <a:schemeClr val="tx1">
                            <a:lumMod val="75000"/>
                            <a:lumOff val="25000"/>
                          </a:schemeClr>
                        </a:solidFill>
                        <a:latin typeface="+mn-lt"/>
                        <a:ea typeface="+mn-ea"/>
                        <a:cs typeface="+mn-cs"/>
                      </a:defRPr>
                    </a:pPr>
                    <a:fld id="{17D4C22D-A6DD-4421-A501-93CEB685B4EE}" type="CELLRANGE">
                      <a:rPr lang="en-US"/>
                      <a:pPr>
                        <a:defRPr sz="1000" b="0" i="0" u="none" strike="noStrike" baseline="0">
                          <a:solidFill>
                            <a:schemeClr val="tx1">
                              <a:lumMod val="75000"/>
                              <a:lumOff val="25000"/>
                            </a:schemeClr>
                          </a:solidFill>
                          <a:latin typeface="+mn-lt"/>
                          <a:ea typeface="+mn-ea"/>
                          <a:cs typeface="+mn-cs"/>
                        </a:defRPr>
                      </a:pPr>
                      <a:t>[CELLRANGE]</a:t>
                    </a:fld>
                    <a:endParaRPr lang="en-US" baseline="0"/>
                  </a:p>
                  <a:p>
                    <a:pPr>
                      <a:defRPr sz="1000" b="0" i="0" u="none" strike="noStrike" baseline="0">
                        <a:solidFill>
                          <a:schemeClr val="tx1">
                            <a:lumMod val="75000"/>
                            <a:lumOff val="25000"/>
                          </a:schemeClr>
                        </a:solidFill>
                        <a:latin typeface="+mn-lt"/>
                        <a:ea typeface="+mn-ea"/>
                        <a:cs typeface="+mn-cs"/>
                      </a:defRPr>
                    </a:pPr>
                    <a:fld id="{490BB17F-AED2-4087-910B-C4A331B8B59A}" type="PERCENTAGE">
                      <a:rPr lang="en-US"/>
                      <a:pPr>
                        <a:defRPr sz="1000" b="0" i="0" u="none" strike="noStrike" baseline="0">
                          <a:solidFill>
                            <a:schemeClr val="tx1">
                              <a:lumMod val="75000"/>
                              <a:lumOff val="25000"/>
                            </a:schemeClr>
                          </a:solidFill>
                          <a:latin typeface="+mn-lt"/>
                          <a:ea typeface="+mn-ea"/>
                          <a:cs typeface="+mn-cs"/>
                        </a:defRPr>
                      </a:pPr>
                      <a:t>[PERCENTAGE]</a:t>
                    </a:fld>
                    <a:endParaRPr lang="en-US"/>
                  </a:p>
                </c:rich>
              </c:tx>
              <c:spPr>
                <a:noFill/>
                <a:ln>
                  <a:noFill/>
                </a:ln>
                <a:effectLst/>
              </c:spPr>
              <c:showLegendKey val="0"/>
              <c:showVal val="0"/>
              <c:showCatName val="0"/>
              <c:showSerName val="0"/>
              <c:showPercent val="1"/>
              <c:showBubbleSize val="0"/>
              <c:separator>
</c:separator>
              <c:extLst>
                <c:ext xmlns:c15="http://schemas.microsoft.com/office/drawing/2012/chart" uri="{CE6537A1-D6FC-4f65-9D91-7224C49458BB}">
                  <c15:layout>
                    <c:manualLayout>
                      <c:w val="0.10202674268547188"/>
                      <c:h val="0.13080633483240023"/>
                    </c:manualLayout>
                  </c15:layout>
                  <c15:dlblFieldTable/>
                  <c15:showDataLabelsRange val="1"/>
                </c:ext>
                <c:ext xmlns:c16="http://schemas.microsoft.com/office/drawing/2014/chart" uri="{C3380CC4-5D6E-409C-BE32-E72D297353CC}">
                  <c16:uniqueId val="{00000009-2239-4BA4-868D-B8BF28E36BE0}"/>
                </c:ext>
              </c:extLst>
            </c:dLbl>
            <c:dLbl>
              <c:idx val="5"/>
              <c:layout>
                <c:manualLayout>
                  <c:x val="-2.6278712748397801E-2"/>
                  <c:y val="-3.7133183153044855E-2"/>
                </c:manualLayout>
              </c:layout>
              <c:tx>
                <c:rich>
                  <a:bodyPr/>
                  <a:lstStyle/>
                  <a:p>
                    <a:fld id="{F494BA18-6377-408A-9868-6DC9B1DE062F}" type="CELLRANGE">
                      <a:rPr lang="en-US"/>
                      <a:pPr/>
                      <a:t>[CELLRANGE]</a:t>
                    </a:fld>
                    <a:endParaRPr lang="en-US" baseline="0"/>
                  </a:p>
                  <a:p>
                    <a:fld id="{005798F0-C53F-40FE-8DF3-C68DCE4B8A77}" type="PERCENTAGE">
                      <a:rPr lang="en-US"/>
                      <a:pPr/>
                      <a:t>[PERCENTAGE]</a:t>
                    </a:fld>
                    <a:endParaRPr lang="en-US"/>
                  </a:p>
                </c:rich>
              </c:tx>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B-2239-4BA4-868D-B8BF28E36BE0}"/>
                </c:ext>
              </c:extLst>
            </c:dLbl>
            <c:dLbl>
              <c:idx val="6"/>
              <c:delete val="1"/>
              <c:extLst>
                <c:ext xmlns:c15="http://schemas.microsoft.com/office/drawing/2012/chart" uri="{CE6537A1-D6FC-4f65-9D91-7224C49458BB}"/>
                <c:ext xmlns:c16="http://schemas.microsoft.com/office/drawing/2014/chart" uri="{C3380CC4-5D6E-409C-BE32-E72D297353CC}">
                  <c16:uniqueId val="{0000000D-2239-4BA4-868D-B8BF28E36BE0}"/>
                </c:ext>
              </c:extLst>
            </c:dLbl>
            <c:dLbl>
              <c:idx val="7"/>
              <c:tx>
                <c:rich>
                  <a:bodyPr/>
                  <a:lstStyle/>
                  <a:p>
                    <a:endParaRPr lang="en-US"/>
                  </a:p>
                </c:rich>
              </c:tx>
              <c:showLegendKey val="0"/>
              <c:showVal val="0"/>
              <c:showCatName val="0"/>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F-2239-4BA4-868D-B8BF28E36BE0}"/>
                </c:ext>
              </c:extLst>
            </c:dLbl>
            <c:dLbl>
              <c:idx val="8"/>
              <c:delete val="1"/>
              <c:extLst>
                <c:ext xmlns:c15="http://schemas.microsoft.com/office/drawing/2012/chart" uri="{CE6537A1-D6FC-4f65-9D91-7224C49458BB}"/>
                <c:ext xmlns:c16="http://schemas.microsoft.com/office/drawing/2014/chart" uri="{C3380CC4-5D6E-409C-BE32-E72D297353CC}">
                  <c16:uniqueId val="{00000011-2239-4BA4-868D-B8BF28E36BE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val>
            <c:numRef>
              <c:f>Assets!$I$39:$I$47</c:f>
              <c:numCache>
                <c:formatCode>0.0%</c:formatCode>
                <c:ptCount val="9"/>
                <c:pt idx="0">
                  <c:v>0.2744441538055426</c:v>
                </c:pt>
                <c:pt idx="1">
                  <c:v>0.23639238699037077</c:v>
                </c:pt>
                <c:pt idx="2">
                  <c:v>0.10269637346825287</c:v>
                </c:pt>
                <c:pt idx="3">
                  <c:v>0.18436192918750841</c:v>
                </c:pt>
                <c:pt idx="4">
                  <c:v>8.3516147614147038E-2</c:v>
                </c:pt>
                <c:pt idx="5">
                  <c:v>4.5032534509895014E-2</c:v>
                </c:pt>
                <c:pt idx="6">
                  <c:v>7.004850523225141E-2</c:v>
                </c:pt>
                <c:pt idx="8">
                  <c:v>3.5079691920318901E-3</c:v>
                </c:pt>
              </c:numCache>
            </c:numRef>
          </c:val>
          <c:extLst>
            <c:ext xmlns:c15="http://schemas.microsoft.com/office/drawing/2012/chart" uri="{02D57815-91ED-43cb-92C2-25804820EDAC}">
              <c15:datalabelsRange>
                <c15:f>Assets!$H$39:$H$47</c15:f>
                <c15:dlblRangeCache>
                  <c:ptCount val="9"/>
                  <c:pt idx="0">
                    <c:v>U.S. Equity</c:v>
                  </c:pt>
                  <c:pt idx="1">
                    <c:v>Non-U.S. Equity</c:v>
                  </c:pt>
                  <c:pt idx="2">
                    <c:v>Private Equity</c:v>
                  </c:pt>
                  <c:pt idx="3">
                    <c:v>Global Fixed Income</c:v>
                  </c:pt>
                  <c:pt idx="4">
                    <c:v>Real Estate</c:v>
                  </c:pt>
                  <c:pt idx="5">
                    <c:v>Farmland</c:v>
                  </c:pt>
                  <c:pt idx="6">
                    <c:v>Diversifying Strategies</c:v>
                  </c:pt>
                  <c:pt idx="8">
                    <c:v>Cash</c:v>
                  </c:pt>
                </c15:dlblRangeCache>
              </c15:datalabelsRange>
            </c:ext>
            <c:ext xmlns:c16="http://schemas.microsoft.com/office/drawing/2014/chart" uri="{C3380CC4-5D6E-409C-BE32-E72D297353CC}">
              <c16:uniqueId val="{00000012-2239-4BA4-868D-B8BF28E36BE0}"/>
            </c:ext>
          </c:extLst>
        </c:ser>
        <c:ser>
          <c:idx val="1"/>
          <c:order val="1"/>
          <c:tx>
            <c:strRef>
              <c:f>Assets!$A$39:$A$47</c:f>
              <c:strCache>
                <c:ptCount val="9"/>
                <c:pt idx="0">
                  <c:v>Global Equity</c:v>
                </c:pt>
                <c:pt idx="3">
                  <c:v>Global Fixed Income</c:v>
                </c:pt>
                <c:pt idx="4">
                  <c:v>Real Assets</c:v>
                </c:pt>
                <c:pt idx="6">
                  <c:v>Diversifying Strategies</c:v>
                </c:pt>
                <c:pt idx="8">
                  <c:v>Cash</c:v>
                </c:pt>
              </c:strCache>
            </c:strRef>
          </c:tx>
          <c:dPt>
            <c:idx val="0"/>
            <c:bubble3D val="0"/>
            <c:spPr>
              <a:solidFill>
                <a:srgbClr val="00AEEF"/>
              </a:solidFill>
              <a:ln w="19050">
                <a:solidFill>
                  <a:schemeClr val="lt1"/>
                </a:solidFill>
              </a:ln>
              <a:effectLst/>
            </c:spPr>
            <c:extLst>
              <c:ext xmlns:c16="http://schemas.microsoft.com/office/drawing/2014/chart" uri="{C3380CC4-5D6E-409C-BE32-E72D297353CC}">
                <c16:uniqueId val="{00000014-2239-4BA4-868D-B8BF28E36BE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6-2239-4BA4-868D-B8BF28E36BE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8-2239-4BA4-868D-B8BF28E36BE0}"/>
              </c:ext>
            </c:extLst>
          </c:dPt>
          <c:dPt>
            <c:idx val="3"/>
            <c:bubble3D val="0"/>
            <c:spPr>
              <a:solidFill>
                <a:srgbClr val="72A492"/>
              </a:solidFill>
              <a:ln w="19050">
                <a:solidFill>
                  <a:schemeClr val="lt1"/>
                </a:solidFill>
              </a:ln>
              <a:effectLst/>
            </c:spPr>
            <c:extLst>
              <c:ext xmlns:c16="http://schemas.microsoft.com/office/drawing/2014/chart" uri="{C3380CC4-5D6E-409C-BE32-E72D297353CC}">
                <c16:uniqueId val="{0000001A-2239-4BA4-868D-B8BF28E36BE0}"/>
              </c:ext>
            </c:extLst>
          </c:dPt>
          <c:dPt>
            <c:idx val="4"/>
            <c:bubble3D val="0"/>
            <c:spPr>
              <a:solidFill>
                <a:srgbClr val="919191"/>
              </a:solidFill>
              <a:ln w="19050">
                <a:solidFill>
                  <a:schemeClr val="lt1"/>
                </a:solidFill>
              </a:ln>
              <a:effectLst/>
            </c:spPr>
            <c:extLst>
              <c:ext xmlns:c16="http://schemas.microsoft.com/office/drawing/2014/chart" uri="{C3380CC4-5D6E-409C-BE32-E72D297353CC}">
                <c16:uniqueId val="{0000001C-2239-4BA4-868D-B8BF28E36BE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E-2239-4BA4-868D-B8BF28E36BE0}"/>
              </c:ext>
            </c:extLst>
          </c:dPt>
          <c:dPt>
            <c:idx val="6"/>
            <c:bubble3D val="0"/>
            <c:spPr>
              <a:solidFill>
                <a:srgbClr val="C00000"/>
              </a:solidFill>
              <a:ln w="19050">
                <a:solidFill>
                  <a:schemeClr val="lt1"/>
                </a:solidFill>
              </a:ln>
              <a:effectLst/>
            </c:spPr>
            <c:extLst>
              <c:ext xmlns:c16="http://schemas.microsoft.com/office/drawing/2014/chart" uri="{C3380CC4-5D6E-409C-BE32-E72D297353CC}">
                <c16:uniqueId val="{00000020-2239-4BA4-868D-B8BF28E36BE0}"/>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22-2239-4BA4-868D-B8BF28E36BE0}"/>
              </c:ext>
            </c:extLst>
          </c:dPt>
          <c:dPt>
            <c:idx val="8"/>
            <c:bubble3D val="0"/>
            <c:spPr>
              <a:solidFill>
                <a:srgbClr val="FBB161"/>
              </a:solidFill>
              <a:ln w="19050">
                <a:solidFill>
                  <a:schemeClr val="lt1"/>
                </a:solidFill>
              </a:ln>
              <a:effectLst/>
            </c:spPr>
            <c:extLst>
              <c:ext xmlns:c16="http://schemas.microsoft.com/office/drawing/2014/chart" uri="{C3380CC4-5D6E-409C-BE32-E72D297353CC}">
                <c16:uniqueId val="{00000024-2239-4BA4-868D-B8BF28E36BE0}"/>
              </c:ext>
            </c:extLst>
          </c:dPt>
          <c:dLbls>
            <c:dLbl>
              <c:idx val="0"/>
              <c:layout>
                <c:manualLayout>
                  <c:x val="0.13019584090450231"/>
                  <c:y val="3.9075892069280888E-2"/>
                </c:manualLayout>
              </c:layout>
              <c:tx>
                <c:rich>
                  <a:bodyPr/>
                  <a:lstStyle/>
                  <a:p>
                    <a:fld id="{4A76813E-6473-49D8-9FD8-E5052B00551C}" type="CELLRANGE">
                      <a:rPr lang="en-US"/>
                      <a:pPr/>
                      <a:t>[CELLRANGE]</a:t>
                    </a:fld>
                    <a:endParaRPr lang="en-US" baseline="0"/>
                  </a:p>
                  <a:p>
                    <a:fld id="{4C9683CD-B562-4333-80F1-025B7CA3F674}" type="PERCENTAGE">
                      <a:rPr lang="en-US"/>
                      <a:pPr/>
                      <a:t>[PERCENTAGE]</a:t>
                    </a:fld>
                    <a:endParaRPr lang="en-US"/>
                  </a:p>
                </c:rich>
              </c:tx>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4-2239-4BA4-868D-B8BF28E36BE0}"/>
                </c:ext>
              </c:extLst>
            </c:dLbl>
            <c:dLbl>
              <c:idx val="1"/>
              <c:tx>
                <c:rich>
                  <a:bodyPr/>
                  <a:lstStyle/>
                  <a:p>
                    <a:endParaRPr lang="en-US"/>
                  </a:p>
                </c:rich>
              </c:tx>
              <c:showLegendKey val="0"/>
              <c:showVal val="0"/>
              <c:showCatName val="0"/>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16-2239-4BA4-868D-B8BF28E36BE0}"/>
                </c:ext>
              </c:extLst>
            </c:dLbl>
            <c:dLbl>
              <c:idx val="2"/>
              <c:tx>
                <c:rich>
                  <a:bodyPr/>
                  <a:lstStyle/>
                  <a:p>
                    <a:endParaRPr lang="en-US"/>
                  </a:p>
                </c:rich>
              </c:tx>
              <c:showLegendKey val="0"/>
              <c:showVal val="0"/>
              <c:showCatName val="0"/>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18-2239-4BA4-868D-B8BF28E36BE0}"/>
                </c:ext>
              </c:extLst>
            </c:dLbl>
            <c:dLbl>
              <c:idx val="3"/>
              <c:layout>
                <c:manualLayout>
                  <c:x val="-0.12241930502760738"/>
                  <c:y val="8.667100966347635E-2"/>
                </c:manualLayout>
              </c:layout>
              <c:tx>
                <c:rich>
                  <a:bodyPr rot="0" spcFirstLastPara="1" vertOverflow="ellipsis" vert="horz" wrap="square" lIns="38100" tIns="19050" rIns="38100" bIns="19050" anchor="ctr" anchorCtr="1">
                    <a:noAutofit/>
                  </a:bodyPr>
                  <a:lstStyle/>
                  <a:p>
                    <a:pPr>
                      <a:defRPr sz="1000" b="0" i="0" u="none" strike="noStrike" baseline="0">
                        <a:solidFill>
                          <a:schemeClr val="tx1">
                            <a:lumMod val="75000"/>
                            <a:lumOff val="25000"/>
                          </a:schemeClr>
                        </a:solidFill>
                        <a:latin typeface="+mn-lt"/>
                        <a:ea typeface="+mn-ea"/>
                        <a:cs typeface="+mn-cs"/>
                      </a:defRPr>
                    </a:pPr>
                    <a:fld id="{DBB93B52-28F0-4575-97F9-1940F3B98AB8}" type="CELLRANGE">
                      <a:rPr lang="en-US" sz="1000"/>
                      <a:pPr>
                        <a:defRPr sz="1000" b="0" i="0" u="none" strike="noStrike" baseline="0">
                          <a:solidFill>
                            <a:schemeClr val="tx1">
                              <a:lumMod val="75000"/>
                              <a:lumOff val="25000"/>
                            </a:schemeClr>
                          </a:solidFill>
                          <a:latin typeface="+mn-lt"/>
                          <a:ea typeface="+mn-ea"/>
                          <a:cs typeface="+mn-cs"/>
                        </a:defRPr>
                      </a:pPr>
                      <a:t>[CELLRANGE]</a:t>
                    </a:fld>
                    <a:endParaRPr lang="en-US" sz="1000" baseline="0"/>
                  </a:p>
                  <a:p>
                    <a:pPr>
                      <a:defRPr sz="1000" b="0" i="0" u="none" strike="noStrike" baseline="0">
                        <a:solidFill>
                          <a:schemeClr val="tx1">
                            <a:lumMod val="75000"/>
                            <a:lumOff val="25000"/>
                          </a:schemeClr>
                        </a:solidFill>
                        <a:latin typeface="+mn-lt"/>
                        <a:ea typeface="+mn-ea"/>
                        <a:cs typeface="+mn-cs"/>
                      </a:defRPr>
                    </a:pPr>
                    <a:fld id="{8689F21F-1E02-49A6-89B0-FB6F585CD629}" type="PERCENTAGE">
                      <a:rPr lang="en-US" sz="1000"/>
                      <a:pPr>
                        <a:defRPr sz="1000" b="0" i="0" u="none" strike="noStrike" baseline="0">
                          <a:solidFill>
                            <a:schemeClr val="tx1">
                              <a:lumMod val="75000"/>
                              <a:lumOff val="25000"/>
                            </a:schemeClr>
                          </a:solidFill>
                          <a:latin typeface="+mn-lt"/>
                          <a:ea typeface="+mn-ea"/>
                          <a:cs typeface="+mn-cs"/>
                        </a:defRPr>
                      </a:pPr>
                      <a:t>[PERCENTAGE]</a:t>
                    </a:fld>
                    <a:endParaRPr lang="en-US"/>
                  </a:p>
                </c:rich>
              </c:tx>
              <c:spPr>
                <a:noFill/>
                <a:ln>
                  <a:noFill/>
                </a:ln>
                <a:effectLst/>
              </c:spPr>
              <c:showLegendKey val="0"/>
              <c:showVal val="0"/>
              <c:showCatName val="0"/>
              <c:showSerName val="0"/>
              <c:showPercent val="1"/>
              <c:showBubbleSize val="0"/>
              <c:separator>
</c:separator>
              <c:extLst>
                <c:ext xmlns:c15="http://schemas.microsoft.com/office/drawing/2012/chart" uri="{CE6537A1-D6FC-4f65-9D91-7224C49458BB}">
                  <c15:layout>
                    <c:manualLayout>
                      <c:w val="0.15112907895971023"/>
                      <c:h val="0.15268787702409717"/>
                    </c:manualLayout>
                  </c15:layout>
                  <c15:dlblFieldTable/>
                  <c15:showDataLabelsRange val="1"/>
                </c:ext>
                <c:ext xmlns:c16="http://schemas.microsoft.com/office/drawing/2014/chart" uri="{C3380CC4-5D6E-409C-BE32-E72D297353CC}">
                  <c16:uniqueId val="{0000001A-2239-4BA4-868D-B8BF28E36BE0}"/>
                </c:ext>
              </c:extLst>
            </c:dLbl>
            <c:dLbl>
              <c:idx val="4"/>
              <c:layout>
                <c:manualLayout>
                  <c:x val="-0.11064821800572207"/>
                  <c:y val="-3.5256003930905638E-2"/>
                </c:manualLayout>
              </c:layout>
              <c:tx>
                <c:rich>
                  <a:bodyPr/>
                  <a:lstStyle/>
                  <a:p>
                    <a:fld id="{1F15B147-B02E-4C90-94AB-9C0667C77283}" type="CELLRANGE">
                      <a:rPr lang="en-US"/>
                      <a:pPr/>
                      <a:t>[CELLRANGE]</a:t>
                    </a:fld>
                    <a:endParaRPr lang="en-US" baseline="0"/>
                  </a:p>
                  <a:p>
                    <a:fld id="{5877AAB4-5DB7-4547-BF2C-693394264BC5}" type="PERCENTAGE">
                      <a:rPr lang="en-US"/>
                      <a:pPr/>
                      <a:t>[PERCENTAGE]</a:t>
                    </a:fld>
                    <a:endParaRPr lang="en-US"/>
                  </a:p>
                </c:rich>
              </c:tx>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C-2239-4BA4-868D-B8BF28E36BE0}"/>
                </c:ext>
              </c:extLst>
            </c:dLbl>
            <c:dLbl>
              <c:idx val="5"/>
              <c:tx>
                <c:rich>
                  <a:bodyPr/>
                  <a:lstStyle/>
                  <a:p>
                    <a:endParaRPr lang="en-US"/>
                  </a:p>
                </c:rich>
              </c:tx>
              <c:showLegendKey val="0"/>
              <c:showVal val="0"/>
              <c:showCatName val="0"/>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1E-2239-4BA4-868D-B8BF28E36BE0}"/>
                </c:ext>
              </c:extLst>
            </c:dLbl>
            <c:dLbl>
              <c:idx val="6"/>
              <c:layout>
                <c:manualLayout>
                  <c:x val="-6.3686181106879222E-2"/>
                  <c:y val="-0.10911173570093741"/>
                </c:manualLayout>
              </c:layout>
              <c:tx>
                <c:rich>
                  <a:bodyPr/>
                  <a:lstStyle/>
                  <a:p>
                    <a:fld id="{A648EF4C-CCF7-4F93-AC3E-AB7125F50A8D}" type="CELLRANGE">
                      <a:rPr lang="en-US"/>
                      <a:pPr/>
                      <a:t>[CELLRANGE]</a:t>
                    </a:fld>
                    <a:endParaRPr lang="en-US" baseline="0"/>
                  </a:p>
                  <a:p>
                    <a:fld id="{E1712430-0067-41D2-BB3C-411513C211AA}" type="PERCENTAGE">
                      <a:rPr lang="en-US"/>
                      <a:pPr/>
                      <a:t>[PERCENTAGE]</a:t>
                    </a:fld>
                    <a:endParaRPr lang="en-US"/>
                  </a:p>
                </c:rich>
              </c:tx>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20-2239-4BA4-868D-B8BF28E36BE0}"/>
                </c:ext>
              </c:extLst>
            </c:dLbl>
            <c:dLbl>
              <c:idx val="7"/>
              <c:tx>
                <c:rich>
                  <a:bodyPr/>
                  <a:lstStyle/>
                  <a:p>
                    <a:endParaRPr lang="en-US"/>
                  </a:p>
                </c:rich>
              </c:tx>
              <c:showLegendKey val="0"/>
              <c:showVal val="0"/>
              <c:showCatName val="0"/>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22-2239-4BA4-868D-B8BF28E36BE0}"/>
                </c:ext>
              </c:extLst>
            </c:dLbl>
            <c:dLbl>
              <c:idx val="8"/>
              <c:layout>
                <c:manualLayout>
                  <c:x val="0"/>
                  <c:y val="-0.12098548328992896"/>
                </c:manualLayout>
              </c:layout>
              <c:tx>
                <c:rich>
                  <a:bodyPr/>
                  <a:lstStyle/>
                  <a:p>
                    <a:fld id="{DD55AEDF-06F0-4769-BBA6-6B27C55C0435}" type="CELLRANGE">
                      <a:rPr lang="en-US"/>
                      <a:pPr/>
                      <a:t>[CELLRANGE]</a:t>
                    </a:fld>
                    <a:endParaRPr lang="en-US" baseline="0"/>
                  </a:p>
                  <a:p>
                    <a:fld id="{CAD9FB6B-16A3-4F61-AC66-387BFB004FED}" type="PERCENTAGE">
                      <a:rPr lang="en-US"/>
                      <a:pPr/>
                      <a:t>[PERCENTAGE]</a:t>
                    </a:fld>
                    <a:endParaRPr lang="en-US"/>
                  </a:p>
                </c:rich>
              </c:tx>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24-2239-4BA4-868D-B8BF28E36BE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val>
            <c:numRef>
              <c:f>Assets!$D$39:$D$47</c:f>
              <c:numCache>
                <c:formatCode>General</c:formatCode>
                <c:ptCount val="9"/>
                <c:pt idx="0" formatCode="0.0%">
                  <c:v>0.61353291426416623</c:v>
                </c:pt>
                <c:pt idx="3" formatCode="0.0%">
                  <c:v>0.18436192918750841</c:v>
                </c:pt>
                <c:pt idx="4" formatCode="0.0%">
                  <c:v>0.12854868212404205</c:v>
                </c:pt>
                <c:pt idx="6" formatCode="0.0%">
                  <c:v>7.004850523225141E-2</c:v>
                </c:pt>
                <c:pt idx="8" formatCode="0.0%">
                  <c:v>3.5079691920318901E-3</c:v>
                </c:pt>
              </c:numCache>
            </c:numRef>
          </c:val>
          <c:extLst>
            <c:ext xmlns:c15="http://schemas.microsoft.com/office/drawing/2012/chart" uri="{02D57815-91ED-43cb-92C2-25804820EDAC}">
              <c15:datalabelsRange>
                <c15:f>Assets!$A$39:$A$47</c15:f>
                <c15:dlblRangeCache>
                  <c:ptCount val="9"/>
                  <c:pt idx="0">
                    <c:v>Global Equity</c:v>
                  </c:pt>
                  <c:pt idx="3">
                    <c:v>Global Fixed Income</c:v>
                  </c:pt>
                  <c:pt idx="4">
                    <c:v>Real Assets</c:v>
                  </c:pt>
                  <c:pt idx="6">
                    <c:v>Diversifying Strategies</c:v>
                  </c:pt>
                  <c:pt idx="8">
                    <c:v>Cash</c:v>
                  </c:pt>
                </c15:dlblRangeCache>
              </c15:datalabelsRange>
            </c:ext>
            <c:ext xmlns:c16="http://schemas.microsoft.com/office/drawing/2014/chart" uri="{C3380CC4-5D6E-409C-BE32-E72D297353CC}">
              <c16:uniqueId val="{00000025-2239-4BA4-868D-B8BF28E36BE0}"/>
            </c:ext>
          </c:extLst>
        </c:ser>
        <c:dLbls>
          <c:showLegendKey val="0"/>
          <c:showVal val="0"/>
          <c:showCatName val="0"/>
          <c:showSerName val="0"/>
          <c:showPercent val="0"/>
          <c:showBubbleSize val="0"/>
          <c:showLeaderLines val="1"/>
        </c:dLbls>
        <c:firstSliceAng val="0"/>
        <c:holeSize val="1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754412262361774"/>
          <c:y val="3.4188009088088084E-2"/>
          <c:w val="0.63764192731653813"/>
          <c:h val="0.89371175568274708"/>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00AEEF"/>
              </a:solidFill>
              <a:ln>
                <a:noFill/>
              </a:ln>
              <a:effectLst/>
            </c:spPr>
            <c:extLst>
              <c:ext xmlns:c16="http://schemas.microsoft.com/office/drawing/2014/chart" uri="{C3380CC4-5D6E-409C-BE32-E72D297353CC}">
                <c16:uniqueId val="{00000001-76DF-46D6-B5FA-7894CF3CA5B3}"/>
              </c:ext>
            </c:extLst>
          </c:dPt>
          <c:dPt>
            <c:idx val="1"/>
            <c:invertIfNegative val="0"/>
            <c:bubble3D val="0"/>
            <c:spPr>
              <a:solidFill>
                <a:srgbClr val="72A492"/>
              </a:solidFill>
              <a:ln>
                <a:noFill/>
              </a:ln>
              <a:effectLst/>
            </c:spPr>
            <c:extLst>
              <c:ext xmlns:c16="http://schemas.microsoft.com/office/drawing/2014/chart" uri="{C3380CC4-5D6E-409C-BE32-E72D297353CC}">
                <c16:uniqueId val="{00000003-76DF-46D6-B5FA-7894CF3CA5B3}"/>
              </c:ext>
            </c:extLst>
          </c:dPt>
          <c:dPt>
            <c:idx val="2"/>
            <c:invertIfNegative val="0"/>
            <c:bubble3D val="0"/>
            <c:spPr>
              <a:solidFill>
                <a:srgbClr val="919191"/>
              </a:solidFill>
              <a:ln>
                <a:noFill/>
              </a:ln>
              <a:effectLst/>
            </c:spPr>
            <c:extLst>
              <c:ext xmlns:c16="http://schemas.microsoft.com/office/drawing/2014/chart" uri="{C3380CC4-5D6E-409C-BE32-E72D297353CC}">
                <c16:uniqueId val="{00000005-76DF-46D6-B5FA-7894CF3CA5B3}"/>
              </c:ext>
            </c:extLst>
          </c:dPt>
          <c:dPt>
            <c:idx val="3"/>
            <c:invertIfNegative val="0"/>
            <c:bubble3D val="0"/>
            <c:spPr>
              <a:solidFill>
                <a:srgbClr val="B5121B"/>
              </a:solidFill>
              <a:ln>
                <a:noFill/>
              </a:ln>
              <a:effectLst/>
            </c:spPr>
            <c:extLst>
              <c:ext xmlns:c16="http://schemas.microsoft.com/office/drawing/2014/chart" uri="{C3380CC4-5D6E-409C-BE32-E72D297353CC}">
                <c16:uniqueId val="{00000007-76DF-46D6-B5FA-7894CF3CA5B3}"/>
              </c:ext>
            </c:extLst>
          </c:dPt>
          <c:dPt>
            <c:idx val="4"/>
            <c:invertIfNegative val="0"/>
            <c:bubble3D val="0"/>
            <c:spPr>
              <a:solidFill>
                <a:srgbClr val="FBB161"/>
              </a:solidFill>
              <a:ln>
                <a:noFill/>
              </a:ln>
              <a:effectLst/>
            </c:spPr>
            <c:extLst>
              <c:ext xmlns:c16="http://schemas.microsoft.com/office/drawing/2014/chart" uri="{C3380CC4-5D6E-409C-BE32-E72D297353CC}">
                <c16:uniqueId val="{00000009-76DF-46D6-B5FA-7894CF3CA5B3}"/>
              </c:ext>
            </c:extLst>
          </c:dPt>
          <c:dLbls>
            <c:dLbl>
              <c:idx val="3"/>
              <c:layout>
                <c:manualLayout>
                  <c:x val="-1.1821084488394492E-2"/>
                  <c:y val="-3.10751137724070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6DF-46D6-B5FA-7894CF3CA5B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Assets!$C$39:$C$47</c:f>
              <c:strCache>
                <c:ptCount val="5"/>
                <c:pt idx="0">
                  <c:v> Global Equity
$608.9 M </c:v>
                </c:pt>
                <c:pt idx="1">
                  <c:v> Global Fixed Income
$183.0 M </c:v>
                </c:pt>
                <c:pt idx="2">
                  <c:v> Real Assets
$127.6 M </c:v>
                </c:pt>
                <c:pt idx="3">
                  <c:v> Diversifying Strategies
$69.5 M </c:v>
                </c:pt>
                <c:pt idx="4">
                  <c:v> Cash
$3.5 M </c:v>
                </c:pt>
              </c:strCache>
              <c:extLst/>
            </c:strRef>
          </c:cat>
          <c:val>
            <c:numRef>
              <c:f>Assets!$F$39:$F$47</c:f>
              <c:numCache>
                <c:formatCode>0.0%</c:formatCode>
                <c:ptCount val="5"/>
                <c:pt idx="0">
                  <c:v>5.3532914264166176E-2</c:v>
                </c:pt>
                <c:pt idx="1">
                  <c:v>-1.5638070812491606E-2</c:v>
                </c:pt>
                <c:pt idx="2">
                  <c:v>-1.1451317875957961E-2</c:v>
                </c:pt>
                <c:pt idx="3">
                  <c:v>-2.9951494767748596E-2</c:v>
                </c:pt>
                <c:pt idx="4">
                  <c:v>3.5079691920318901E-3</c:v>
                </c:pt>
              </c:numCache>
              <c:extLst/>
            </c:numRef>
          </c:val>
          <c:extLst>
            <c:ext xmlns:c16="http://schemas.microsoft.com/office/drawing/2014/chart" uri="{C3380CC4-5D6E-409C-BE32-E72D297353CC}">
              <c16:uniqueId val="{0000000A-76DF-46D6-B5FA-7894CF3CA5B3}"/>
            </c:ext>
          </c:extLst>
        </c:ser>
        <c:dLbls>
          <c:dLblPos val="outEnd"/>
          <c:showLegendKey val="0"/>
          <c:showVal val="1"/>
          <c:showCatName val="0"/>
          <c:showSerName val="0"/>
          <c:showPercent val="0"/>
          <c:showBubbleSize val="0"/>
        </c:dLbls>
        <c:gapWidth val="100"/>
        <c:axId val="620206920"/>
        <c:axId val="620208232"/>
      </c:barChart>
      <c:catAx>
        <c:axId val="620206920"/>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0"/>
          <a:lstStyle/>
          <a:p>
            <a:pPr>
              <a:defRPr sz="900" b="0" i="0" u="none" strike="noStrike" kern="1200" baseline="0">
                <a:solidFill>
                  <a:schemeClr val="tx1">
                    <a:lumMod val="65000"/>
                    <a:lumOff val="35000"/>
                  </a:schemeClr>
                </a:solidFill>
                <a:latin typeface="+mn-lt"/>
                <a:ea typeface="+mn-ea"/>
                <a:cs typeface="+mn-cs"/>
              </a:defRPr>
            </a:pPr>
            <a:endParaRPr lang="en-US"/>
          </a:p>
        </c:txPr>
        <c:crossAx val="620208232"/>
        <c:crosses val="autoZero"/>
        <c:auto val="1"/>
        <c:lblAlgn val="ctr"/>
        <c:lblOffset val="100"/>
        <c:noMultiLvlLbl val="0"/>
      </c:catAx>
      <c:valAx>
        <c:axId val="620208232"/>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020692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Performance!$A$2</c:f>
          <c:strCache>
            <c:ptCount val="1"/>
            <c:pt idx="0">
              <c:v>TOTAL POOL: $992.4 MILLION</c:v>
            </c:pt>
          </c:strCache>
        </c:strRef>
      </c:tx>
      <c:layout>
        <c:manualLayout>
          <c:xMode val="edge"/>
          <c:yMode val="edge"/>
          <c:x val="3.0811115715798825E-3"/>
          <c:y val="1.1111111111111112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901586314868538E-2"/>
          <c:y val="0.168509186351706"/>
          <c:w val="0.93098413685131465"/>
          <c:h val="0.61380493438320205"/>
        </c:manualLayout>
      </c:layout>
      <c:barChart>
        <c:barDir val="col"/>
        <c:grouping val="clustered"/>
        <c:varyColors val="0"/>
        <c:ser>
          <c:idx val="0"/>
          <c:order val="0"/>
          <c:tx>
            <c:strRef>
              <c:f>Performance!$F$3:$G$3</c:f>
              <c:strCache>
                <c:ptCount val="2"/>
                <c:pt idx="0">
                  <c:v>Endowment Pool</c:v>
                </c:pt>
              </c:strCache>
            </c:strRef>
          </c:tx>
          <c:spPr>
            <a:solidFill>
              <a:schemeClr val="accent1"/>
            </a:solidFill>
            <a:ln>
              <a:noFill/>
            </a:ln>
            <a:effectLst/>
          </c:spPr>
          <c:invertIfNegative val="0"/>
          <c:dLbls>
            <c:dLbl>
              <c:idx val="1"/>
              <c:layout>
                <c:manualLayout>
                  <c:x val="-2.8897292914411643E-3"/>
                  <c:y val="-4.031199729066206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719-4278-A66B-C9CBB08346AA}"/>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Performance!$H$2:$M$2</c:f>
              <c:strCache>
                <c:ptCount val="6"/>
                <c:pt idx="0">
                  <c:v>Qtr</c:v>
                </c:pt>
                <c:pt idx="1">
                  <c:v>1 Year</c:v>
                </c:pt>
                <c:pt idx="2">
                  <c:v>3 Years</c:v>
                </c:pt>
                <c:pt idx="3">
                  <c:v>5 Years</c:v>
                </c:pt>
                <c:pt idx="4">
                  <c:v>10 Years</c:v>
                </c:pt>
                <c:pt idx="5">
                  <c:v>Since Inception 9/30/87</c:v>
                </c:pt>
              </c:strCache>
            </c:strRef>
          </c:cat>
          <c:val>
            <c:numRef>
              <c:f>Performance!$H$3:$M$3</c:f>
              <c:numCache>
                <c:formatCode>0.0</c:formatCode>
                <c:ptCount val="6"/>
                <c:pt idx="0">
                  <c:v>-0.32097956538200378</c:v>
                </c:pt>
                <c:pt idx="1">
                  <c:v>22.526834487915039</c:v>
                </c:pt>
                <c:pt idx="2">
                  <c:v>9.8072748184204102</c:v>
                </c:pt>
                <c:pt idx="3">
                  <c:v>9.5923299789428711</c:v>
                </c:pt>
                <c:pt idx="4">
                  <c:v>9.8340787887573242</c:v>
                </c:pt>
                <c:pt idx="5">
                  <c:v>8.4128332138061523</c:v>
                </c:pt>
              </c:numCache>
            </c:numRef>
          </c:val>
          <c:extLst>
            <c:ext xmlns:c16="http://schemas.microsoft.com/office/drawing/2014/chart" uri="{C3380CC4-5D6E-409C-BE32-E72D297353CC}">
              <c16:uniqueId val="{00000001-C719-4278-A66B-C9CBB08346AA}"/>
            </c:ext>
          </c:extLst>
        </c:ser>
        <c:ser>
          <c:idx val="1"/>
          <c:order val="1"/>
          <c:tx>
            <c:strRef>
              <c:f>Performance!$F$4:$G$4</c:f>
              <c:strCache>
                <c:ptCount val="2"/>
                <c:pt idx="0">
                  <c:v>Performance Benchmark</c:v>
                </c:pt>
              </c:strCache>
            </c:strRef>
          </c:tx>
          <c:spPr>
            <a:solidFill>
              <a:srgbClr val="FBB16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Performance!$H$2:$M$2</c:f>
              <c:strCache>
                <c:ptCount val="6"/>
                <c:pt idx="0">
                  <c:v>Qtr</c:v>
                </c:pt>
                <c:pt idx="1">
                  <c:v>1 Year</c:v>
                </c:pt>
                <c:pt idx="2">
                  <c:v>3 Years</c:v>
                </c:pt>
                <c:pt idx="3">
                  <c:v>5 Years</c:v>
                </c:pt>
                <c:pt idx="4">
                  <c:v>10 Years</c:v>
                </c:pt>
                <c:pt idx="5">
                  <c:v>Since Inception 9/30/87</c:v>
                </c:pt>
              </c:strCache>
            </c:strRef>
          </c:cat>
          <c:val>
            <c:numRef>
              <c:f>Performance!$H$4:$M$4</c:f>
              <c:numCache>
                <c:formatCode>0.0</c:formatCode>
                <c:ptCount val="6"/>
                <c:pt idx="0">
                  <c:v>-0.13657304644584656</c:v>
                </c:pt>
                <c:pt idx="1">
                  <c:v>20.919897079467773</c:v>
                </c:pt>
                <c:pt idx="2">
                  <c:v>10.707703590393066</c:v>
                </c:pt>
                <c:pt idx="3">
                  <c:v>10.167966842651367</c:v>
                </c:pt>
                <c:pt idx="4">
                  <c:v>10.541815757751465</c:v>
                </c:pt>
                <c:pt idx="5">
                  <c:v>8.6458406448364258</c:v>
                </c:pt>
              </c:numCache>
            </c:numRef>
          </c:val>
          <c:extLst>
            <c:ext xmlns:c16="http://schemas.microsoft.com/office/drawing/2014/chart" uri="{C3380CC4-5D6E-409C-BE32-E72D297353CC}">
              <c16:uniqueId val="{00000002-C719-4278-A66B-C9CBB08346AA}"/>
            </c:ext>
          </c:extLst>
        </c:ser>
        <c:dLbls>
          <c:showLegendKey val="0"/>
          <c:showVal val="0"/>
          <c:showCatName val="0"/>
          <c:showSerName val="0"/>
          <c:showPercent val="0"/>
          <c:showBubbleSize val="0"/>
        </c:dLbls>
        <c:gapWidth val="100"/>
        <c:axId val="754195072"/>
        <c:axId val="822559272"/>
      </c:barChart>
      <c:catAx>
        <c:axId val="75419507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22559272"/>
        <c:crosses val="autoZero"/>
        <c:auto val="1"/>
        <c:lblAlgn val="ctr"/>
        <c:lblOffset val="100"/>
        <c:noMultiLvlLbl val="0"/>
      </c:catAx>
      <c:valAx>
        <c:axId val="822559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b="1"/>
                  <a:t>Return</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54195072"/>
        <c:crosses val="autoZero"/>
        <c:crossBetween val="between"/>
      </c:valAx>
      <c:spPr>
        <a:noFill/>
        <a:ln>
          <a:noFill/>
        </a:ln>
        <a:effectLst/>
      </c:spPr>
    </c:plotArea>
    <c:legend>
      <c:legendPos val="b"/>
      <c:layout>
        <c:manualLayout>
          <c:xMode val="edge"/>
          <c:yMode val="edge"/>
          <c:x val="0.32738614909978359"/>
          <c:y val="0.88628258967629048"/>
          <c:w val="0.37154337615692773"/>
          <c:h val="0.1128401712943776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100"/>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Liquidity!$B$21</c:f>
              <c:strCache>
                <c:ptCount val="1"/>
                <c:pt idx="0">
                  <c:v>Low</c:v>
                </c:pt>
              </c:strCache>
            </c:strRef>
          </c:tx>
          <c:spPr>
            <a:noFill/>
            <a:ln>
              <a:noFill/>
            </a:ln>
            <a:effectLst/>
          </c:spPr>
          <c:invertIfNegative val="0"/>
          <c:cat>
            <c:strRef>
              <c:f>Liquidity!$A$22:$A$25</c:f>
              <c:strCache>
                <c:ptCount val="4"/>
                <c:pt idx="0">
                  <c:v>Primary Liquidity               (0-1 Year)</c:v>
                </c:pt>
                <c:pt idx="1">
                  <c:v>Liquid Core                         (1-3 Years)</c:v>
                </c:pt>
                <c:pt idx="2">
                  <c:v>Core                                      (3-5 Years)</c:v>
                </c:pt>
                <c:pt idx="3">
                  <c:v>Permanent Core                  (5+ Years)</c:v>
                </c:pt>
              </c:strCache>
            </c:strRef>
          </c:cat>
          <c:val>
            <c:numRef>
              <c:f>Liquidity!$B$22:$B$25</c:f>
              <c:numCache>
                <c:formatCode>0%</c:formatCode>
                <c:ptCount val="4"/>
                <c:pt idx="0">
                  <c:v>0.3</c:v>
                </c:pt>
                <c:pt idx="1">
                  <c:v>0.1</c:v>
                </c:pt>
                <c:pt idx="2">
                  <c:v>0.1</c:v>
                </c:pt>
                <c:pt idx="3">
                  <c:v>0.05</c:v>
                </c:pt>
              </c:numCache>
            </c:numRef>
          </c:val>
          <c:extLst>
            <c:ext xmlns:c16="http://schemas.microsoft.com/office/drawing/2014/chart" uri="{C3380CC4-5D6E-409C-BE32-E72D297353CC}">
              <c16:uniqueId val="{00000000-8C54-44E7-8EA4-EDBD4DD65327}"/>
            </c:ext>
          </c:extLst>
        </c:ser>
        <c:ser>
          <c:idx val="1"/>
          <c:order val="1"/>
          <c:tx>
            <c:strRef>
              <c:f>Liquidity!$C$21</c:f>
              <c:strCache>
                <c:ptCount val="1"/>
                <c:pt idx="0">
                  <c:v>High</c:v>
                </c:pt>
              </c:strCache>
            </c:strRef>
          </c:tx>
          <c:spPr>
            <a:solidFill>
              <a:schemeClr val="accent1"/>
            </a:solidFill>
            <a:ln>
              <a:noFill/>
            </a:ln>
            <a:effectLst/>
          </c:spPr>
          <c:invertIfNegative val="0"/>
          <c:cat>
            <c:strRef>
              <c:f>Liquidity!$A$22:$A$25</c:f>
              <c:strCache>
                <c:ptCount val="4"/>
                <c:pt idx="0">
                  <c:v>Primary Liquidity               (0-1 Year)</c:v>
                </c:pt>
                <c:pt idx="1">
                  <c:v>Liquid Core                         (1-3 Years)</c:v>
                </c:pt>
                <c:pt idx="2">
                  <c:v>Core                                      (3-5 Years)</c:v>
                </c:pt>
                <c:pt idx="3">
                  <c:v>Permanent Core                  (5+ Years)</c:v>
                </c:pt>
              </c:strCache>
            </c:strRef>
          </c:cat>
          <c:val>
            <c:numRef>
              <c:f>Liquidity!$C$22:$C$25</c:f>
              <c:numCache>
                <c:formatCode>0%</c:formatCode>
                <c:ptCount val="4"/>
                <c:pt idx="0">
                  <c:v>0.45</c:v>
                </c:pt>
                <c:pt idx="1">
                  <c:v>0.30000000000000004</c:v>
                </c:pt>
                <c:pt idx="2">
                  <c:v>0.30000000000000004</c:v>
                </c:pt>
                <c:pt idx="3">
                  <c:v>0.2</c:v>
                </c:pt>
              </c:numCache>
            </c:numRef>
          </c:val>
          <c:extLst>
            <c:ext xmlns:c16="http://schemas.microsoft.com/office/drawing/2014/chart" uri="{C3380CC4-5D6E-409C-BE32-E72D297353CC}">
              <c16:uniqueId val="{00000001-8C54-44E7-8EA4-EDBD4DD65327}"/>
            </c:ext>
          </c:extLst>
        </c:ser>
        <c:dLbls>
          <c:showLegendKey val="0"/>
          <c:showVal val="0"/>
          <c:showCatName val="0"/>
          <c:showSerName val="0"/>
          <c:showPercent val="0"/>
          <c:showBubbleSize val="0"/>
        </c:dLbls>
        <c:gapWidth val="219"/>
        <c:overlap val="100"/>
        <c:axId val="502523320"/>
        <c:axId val="502522336"/>
      </c:barChart>
      <c:lineChart>
        <c:grouping val="stacked"/>
        <c:varyColors val="0"/>
        <c:ser>
          <c:idx val="2"/>
          <c:order val="2"/>
          <c:tx>
            <c:strRef>
              <c:f>Liquidity!$D$14</c:f>
              <c:strCache>
                <c:ptCount val="1"/>
                <c:pt idx="0">
                  <c:v>9/30/2021</c:v>
                </c:pt>
              </c:strCache>
            </c:strRef>
          </c:tx>
          <c:spPr>
            <a:ln w="28575" cap="rnd">
              <a:noFill/>
              <a:round/>
            </a:ln>
            <a:effectLst/>
          </c:spPr>
          <c:marker>
            <c:symbol val="diamond"/>
            <c:size val="9"/>
            <c:spPr>
              <a:solidFill>
                <a:srgbClr val="FBB161"/>
              </a:solidFill>
              <a:ln w="9525">
                <a:noFill/>
              </a:ln>
              <a:effectLst/>
            </c:spPr>
          </c:marker>
          <c:dLbls>
            <c:dLbl>
              <c:idx val="0"/>
              <c:layout>
                <c:manualLayout>
                  <c:x val="2.222222222222217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C54-44E7-8EA4-EDBD4DD65327}"/>
                </c:ext>
              </c:extLst>
            </c:dLbl>
            <c:dLbl>
              <c:idx val="1"/>
              <c:layout>
                <c:manualLayout>
                  <c:x val="3.3333333333333229E-2"/>
                  <c:y val="-8.487556272013328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C54-44E7-8EA4-EDBD4DD65327}"/>
                </c:ext>
              </c:extLst>
            </c:dLbl>
            <c:dLbl>
              <c:idx val="2"/>
              <c:layout>
                <c:manualLayout>
                  <c:x val="2.2222222222222119E-2"/>
                  <c:y val="-8.487556272013328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C54-44E7-8EA4-EDBD4DD65327}"/>
                </c:ext>
              </c:extLst>
            </c:dLbl>
            <c:dLbl>
              <c:idx val="3"/>
              <c:layout>
                <c:manualLayout>
                  <c:x val="1.6666666666666666E-2"/>
                  <c:y val="-8.487556272013328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C54-44E7-8EA4-EDBD4DD6532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Liquidity!$A$22:$A$25</c:f>
              <c:strCache>
                <c:ptCount val="4"/>
                <c:pt idx="0">
                  <c:v>Primary Liquidity               (0-1 Year)</c:v>
                </c:pt>
                <c:pt idx="1">
                  <c:v>Liquid Core                         (1-3 Years)</c:v>
                </c:pt>
                <c:pt idx="2">
                  <c:v>Core                                      (3-5 Years)</c:v>
                </c:pt>
                <c:pt idx="3">
                  <c:v>Permanent Core                  (5+ Years)</c:v>
                </c:pt>
              </c:strCache>
            </c:strRef>
          </c:cat>
          <c:val>
            <c:numRef>
              <c:f>Liquidity!$D$22:$D$25</c:f>
              <c:numCache>
                <c:formatCode>0%</c:formatCode>
                <c:ptCount val="4"/>
                <c:pt idx="0">
                  <c:v>0.5548900382676164</c:v>
                </c:pt>
                <c:pt idx="1">
                  <c:v>0.17241974632294269</c:v>
                </c:pt>
                <c:pt idx="2">
                  <c:v>0.13100517716081744</c:v>
                </c:pt>
                <c:pt idx="3">
                  <c:v>0.14168503824862347</c:v>
                </c:pt>
              </c:numCache>
            </c:numRef>
          </c:val>
          <c:smooth val="0"/>
          <c:extLst>
            <c:ext xmlns:c16="http://schemas.microsoft.com/office/drawing/2014/chart" uri="{C3380CC4-5D6E-409C-BE32-E72D297353CC}">
              <c16:uniqueId val="{00000006-8C54-44E7-8EA4-EDBD4DD65327}"/>
            </c:ext>
          </c:extLst>
        </c:ser>
        <c:dLbls>
          <c:showLegendKey val="0"/>
          <c:showVal val="0"/>
          <c:showCatName val="0"/>
          <c:showSerName val="0"/>
          <c:showPercent val="0"/>
          <c:showBubbleSize val="0"/>
        </c:dLbls>
        <c:marker val="1"/>
        <c:smooth val="0"/>
        <c:axId val="502523320"/>
        <c:axId val="502522336"/>
      </c:lineChart>
      <c:catAx>
        <c:axId val="502523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2522336"/>
        <c:crosses val="autoZero"/>
        <c:auto val="1"/>
        <c:lblAlgn val="ctr"/>
        <c:lblOffset val="100"/>
        <c:noMultiLvlLbl val="0"/>
      </c:catAx>
      <c:valAx>
        <c:axId val="5025223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252332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Performance!$A$22</c:f>
          <c:strCache>
            <c:ptCount val="1"/>
            <c:pt idx="0">
              <c:v>TOTAL POOL: $3.20 BILLION</c:v>
            </c:pt>
          </c:strCache>
        </c:strRef>
      </c:tx>
      <c:layout>
        <c:manualLayout>
          <c:xMode val="edge"/>
          <c:yMode val="edge"/>
          <c:x val="1.4162982916609099E-2"/>
          <c:y val="3.5087719298245612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5331553786340613E-2"/>
          <c:y val="0.20930687664041997"/>
          <c:w val="0.91334393739366471"/>
          <c:h val="0.56328440944881886"/>
        </c:manualLayout>
      </c:layout>
      <c:barChart>
        <c:barDir val="col"/>
        <c:grouping val="clustered"/>
        <c:varyColors val="0"/>
        <c:ser>
          <c:idx val="0"/>
          <c:order val="0"/>
          <c:tx>
            <c:strRef>
              <c:f>Performance!$F$21:$G$21</c:f>
              <c:strCache>
                <c:ptCount val="2"/>
                <c:pt idx="0">
                  <c:v>Operating Pool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Performance!$H$20:$M$20</c:f>
              <c:strCache>
                <c:ptCount val="6"/>
                <c:pt idx="0">
                  <c:v>Qtr</c:v>
                </c:pt>
                <c:pt idx="1">
                  <c:v>1 Year</c:v>
                </c:pt>
                <c:pt idx="2">
                  <c:v>3 Years</c:v>
                </c:pt>
                <c:pt idx="3">
                  <c:v>5 Years</c:v>
                </c:pt>
                <c:pt idx="4">
                  <c:v>10 Years</c:v>
                </c:pt>
                <c:pt idx="5">
                  <c:v>Since Inception 8/31/89</c:v>
                </c:pt>
              </c:strCache>
            </c:strRef>
          </c:cat>
          <c:val>
            <c:numRef>
              <c:f>Performance!$H$21:$M$21</c:f>
              <c:numCache>
                <c:formatCode>0.0</c:formatCode>
                <c:ptCount val="6"/>
                <c:pt idx="0">
                  <c:v>5.8165263384580612E-2</c:v>
                </c:pt>
                <c:pt idx="1">
                  <c:v>0.30200189352035522</c:v>
                </c:pt>
                <c:pt idx="2">
                  <c:v>2.5314774513244629</c:v>
                </c:pt>
                <c:pt idx="3">
                  <c:v>1.8459665775299072</c:v>
                </c:pt>
                <c:pt idx="4">
                  <c:v>1.4790570735931396</c:v>
                </c:pt>
                <c:pt idx="5">
                  <c:v>3.9441442489624023</c:v>
                </c:pt>
              </c:numCache>
            </c:numRef>
          </c:val>
          <c:extLst>
            <c:ext xmlns:c16="http://schemas.microsoft.com/office/drawing/2014/chart" uri="{C3380CC4-5D6E-409C-BE32-E72D297353CC}">
              <c16:uniqueId val="{00000000-7A46-4882-9201-FEB246A447BF}"/>
            </c:ext>
          </c:extLst>
        </c:ser>
        <c:ser>
          <c:idx val="1"/>
          <c:order val="1"/>
          <c:tx>
            <c:strRef>
              <c:f>Performance!$F$22:$G$22</c:f>
              <c:strCache>
                <c:ptCount val="2"/>
                <c:pt idx="0">
                  <c:v>Performance Benchmark</c:v>
                </c:pt>
              </c:strCache>
            </c:strRef>
          </c:tx>
          <c:spPr>
            <a:solidFill>
              <a:srgbClr val="FBB16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Performance!$H$20:$M$20</c:f>
              <c:strCache>
                <c:ptCount val="6"/>
                <c:pt idx="0">
                  <c:v>Qtr</c:v>
                </c:pt>
                <c:pt idx="1">
                  <c:v>1 Year</c:v>
                </c:pt>
                <c:pt idx="2">
                  <c:v>3 Years</c:v>
                </c:pt>
                <c:pt idx="3">
                  <c:v>5 Years</c:v>
                </c:pt>
                <c:pt idx="4">
                  <c:v>10 Years</c:v>
                </c:pt>
                <c:pt idx="5">
                  <c:v>Since Inception 8/31/89</c:v>
                </c:pt>
              </c:strCache>
            </c:strRef>
          </c:cat>
          <c:val>
            <c:numRef>
              <c:f>Performance!$H$22:$M$22</c:f>
              <c:numCache>
                <c:formatCode>0.0</c:formatCode>
                <c:ptCount val="6"/>
                <c:pt idx="0">
                  <c:v>3.5799272358417511E-2</c:v>
                </c:pt>
                <c:pt idx="1">
                  <c:v>7.1832895278930664E-2</c:v>
                </c:pt>
                <c:pt idx="2">
                  <c:v>2.4734258651733398</c:v>
                </c:pt>
                <c:pt idx="3">
                  <c:v>1.7050269842147827</c:v>
                </c:pt>
                <c:pt idx="4">
                  <c:v>1.2765268087387085</c:v>
                </c:pt>
                <c:pt idx="5">
                  <c:v>3.8485872745513916</c:v>
                </c:pt>
              </c:numCache>
            </c:numRef>
          </c:val>
          <c:extLst>
            <c:ext xmlns:c16="http://schemas.microsoft.com/office/drawing/2014/chart" uri="{C3380CC4-5D6E-409C-BE32-E72D297353CC}">
              <c16:uniqueId val="{00000001-7A46-4882-9201-FEB246A447BF}"/>
            </c:ext>
          </c:extLst>
        </c:ser>
        <c:dLbls>
          <c:showLegendKey val="0"/>
          <c:showVal val="0"/>
          <c:showCatName val="0"/>
          <c:showSerName val="0"/>
          <c:showPercent val="0"/>
          <c:showBubbleSize val="0"/>
        </c:dLbls>
        <c:gapWidth val="100"/>
        <c:axId val="754195072"/>
        <c:axId val="822559272"/>
      </c:barChart>
      <c:catAx>
        <c:axId val="75419507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22559272"/>
        <c:crosses val="autoZero"/>
        <c:auto val="1"/>
        <c:lblAlgn val="ctr"/>
        <c:lblOffset val="100"/>
        <c:noMultiLvlLbl val="0"/>
      </c:catAx>
      <c:valAx>
        <c:axId val="822559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b="1"/>
                  <a:t>Return</a:t>
                </a:r>
              </a:p>
            </c:rich>
          </c:tx>
          <c:layout>
            <c:manualLayout>
              <c:xMode val="edge"/>
              <c:yMode val="edge"/>
              <c:x val="7.8417129983805491E-3"/>
              <c:y val="0.39353574803149599"/>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54195072"/>
        <c:crosses val="autoZero"/>
        <c:crossBetween val="between"/>
        <c:majorUnit val="1"/>
      </c:valAx>
      <c:spPr>
        <a:noFill/>
        <a:ln>
          <a:noFill/>
        </a:ln>
        <a:effectLst/>
      </c:spPr>
    </c:plotArea>
    <c:legend>
      <c:legendPos val="b"/>
      <c:layout>
        <c:manualLayout>
          <c:xMode val="edge"/>
          <c:yMode val="edge"/>
          <c:x val="0.31029320631521295"/>
          <c:y val="0.89708976377952754"/>
          <c:w val="0.37941346429000011"/>
          <c:h val="0.1029102362204724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1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0.44514</cdr:x>
      <cdr:y>0.85103</cdr:y>
    </cdr:from>
    <cdr:to>
      <cdr:x>0.67981</cdr:x>
      <cdr:y>0.85103</cdr:y>
    </cdr:to>
    <cdr:cxnSp macro="">
      <cdr:nvCxnSpPr>
        <cdr:cNvPr id="3" name="Straight Arrow Connector 2">
          <a:extLst xmlns:a="http://schemas.openxmlformats.org/drawingml/2006/main">
            <a:ext uri="{FF2B5EF4-FFF2-40B4-BE49-F238E27FC236}">
              <a16:creationId xmlns:a16="http://schemas.microsoft.com/office/drawing/2014/main" id="{63C91BBA-3D7A-46DE-8FBA-842A85426167}"/>
            </a:ext>
          </a:extLst>
        </cdr:cNvPr>
        <cdr:cNvCxnSpPr/>
      </cdr:nvCxnSpPr>
      <cdr:spPr>
        <a:xfrm xmlns:a="http://schemas.openxmlformats.org/drawingml/2006/main">
          <a:off x="3404673" y="3704454"/>
          <a:ext cx="1794892" cy="0"/>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0.65553</cdr:x>
      <cdr:y>0.71491</cdr:y>
    </cdr:from>
    <cdr:to>
      <cdr:x>0.68155</cdr:x>
      <cdr:y>0.7402</cdr:y>
    </cdr:to>
    <cdr:cxnSp macro="">
      <cdr:nvCxnSpPr>
        <cdr:cNvPr id="4" name="Straight Connector 3">
          <a:extLst xmlns:a="http://schemas.openxmlformats.org/drawingml/2006/main">
            <a:ext uri="{FF2B5EF4-FFF2-40B4-BE49-F238E27FC236}">
              <a16:creationId xmlns:a16="http://schemas.microsoft.com/office/drawing/2014/main" id="{F9598BE6-48BF-46B9-8580-FF03E22A628D}"/>
            </a:ext>
          </a:extLst>
        </cdr:cNvPr>
        <cdr:cNvCxnSpPr/>
      </cdr:nvCxnSpPr>
      <cdr:spPr>
        <a:xfrm xmlns:a="http://schemas.openxmlformats.org/drawingml/2006/main" flipV="1">
          <a:off x="5013870" y="3111955"/>
          <a:ext cx="199027" cy="110081"/>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0.63176</cdr:x>
      <cdr:y>0.74116</cdr:y>
    </cdr:from>
    <cdr:to>
      <cdr:x>0.65716</cdr:x>
      <cdr:y>0.74116</cdr:y>
    </cdr:to>
    <cdr:cxnSp macro="">
      <cdr:nvCxnSpPr>
        <cdr:cNvPr id="6" name="Straight Connector 5">
          <a:extLst xmlns:a="http://schemas.openxmlformats.org/drawingml/2006/main">
            <a:ext uri="{FF2B5EF4-FFF2-40B4-BE49-F238E27FC236}">
              <a16:creationId xmlns:a16="http://schemas.microsoft.com/office/drawing/2014/main" id="{3829A5C5-1770-4A90-99F6-0287B55E3A3D}"/>
            </a:ext>
          </a:extLst>
        </cdr:cNvPr>
        <cdr:cNvCxnSpPr/>
      </cdr:nvCxnSpPr>
      <cdr:spPr>
        <a:xfrm xmlns:a="http://schemas.openxmlformats.org/drawingml/2006/main">
          <a:off x="5585864" y="3996531"/>
          <a:ext cx="212788"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0.84237</cdr:x>
      <cdr:y>0.63128</cdr:y>
    </cdr:from>
    <cdr:to>
      <cdr:x>0.86604</cdr:x>
      <cdr:y>0.63128</cdr:y>
    </cdr:to>
    <cdr:cxnSp macro="">
      <cdr:nvCxnSpPr>
        <cdr:cNvPr id="5" name="Straight Connector 4">
          <a:extLst xmlns:a="http://schemas.openxmlformats.org/drawingml/2006/main">
            <a:ext uri="{FF2B5EF4-FFF2-40B4-BE49-F238E27FC236}">
              <a16:creationId xmlns:a16="http://schemas.microsoft.com/office/drawing/2014/main" id="{375E2B30-15A5-4B5A-96D7-FB1A83E5C9E8}"/>
            </a:ext>
          </a:extLst>
        </cdr:cNvPr>
        <cdr:cNvCxnSpPr/>
      </cdr:nvCxnSpPr>
      <cdr:spPr>
        <a:xfrm xmlns:a="http://schemas.openxmlformats.org/drawingml/2006/main">
          <a:off x="6442901" y="2747899"/>
          <a:ext cx="181042"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0.80411</cdr:x>
      <cdr:y>0.63153</cdr:y>
    </cdr:from>
    <cdr:to>
      <cdr:x>0.84235</cdr:x>
      <cdr:y>0.70253</cdr:y>
    </cdr:to>
    <cdr:cxnSp macro="">
      <cdr:nvCxnSpPr>
        <cdr:cNvPr id="7" name="Straight Connector 6">
          <a:extLst xmlns:a="http://schemas.openxmlformats.org/drawingml/2006/main">
            <a:ext uri="{FF2B5EF4-FFF2-40B4-BE49-F238E27FC236}">
              <a16:creationId xmlns:a16="http://schemas.microsoft.com/office/drawing/2014/main" id="{5474034E-8FAC-42E8-9F77-31D978A7E922}"/>
            </a:ext>
          </a:extLst>
        </cdr:cNvPr>
        <cdr:cNvCxnSpPr/>
      </cdr:nvCxnSpPr>
      <cdr:spPr>
        <a:xfrm xmlns:a="http://schemas.openxmlformats.org/drawingml/2006/main" flipV="1">
          <a:off x="6150267" y="2748987"/>
          <a:ext cx="292481" cy="309058"/>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9A8184E-F10C-44D0-9FA3-7EA5D4D34FB9}" type="datetimeFigureOut">
              <a:rPr lang="en-US" smtClean="0"/>
              <a:t>1/20/2022</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42B7772-8374-4142-9987-87C2B01C6B34}" type="slidenum">
              <a:rPr lang="en-US" smtClean="0"/>
              <a:t>‹#›</a:t>
            </a:fld>
            <a:endParaRPr lang="en-US" dirty="0"/>
          </a:p>
        </p:txBody>
      </p:sp>
    </p:spTree>
    <p:extLst>
      <p:ext uri="{BB962C8B-B14F-4D97-AF65-F5344CB8AC3E}">
        <p14:creationId xmlns:p14="http://schemas.microsoft.com/office/powerpoint/2010/main" val="2437889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2B7772-8374-4142-9987-87C2B01C6B34}" type="slidenum">
              <a:rPr lang="en-US" smtClean="0"/>
              <a:t>1</a:t>
            </a:fld>
            <a:endParaRPr lang="en-US" dirty="0"/>
          </a:p>
        </p:txBody>
      </p:sp>
    </p:spTree>
    <p:extLst>
      <p:ext uri="{BB962C8B-B14F-4D97-AF65-F5344CB8AC3E}">
        <p14:creationId xmlns:p14="http://schemas.microsoft.com/office/powerpoint/2010/main" val="4101867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2B7772-8374-4142-9987-87C2B01C6B34}" type="slidenum">
              <a:rPr lang="en-US" smtClean="0"/>
              <a:t>10</a:t>
            </a:fld>
            <a:endParaRPr lang="en-US" dirty="0"/>
          </a:p>
        </p:txBody>
      </p:sp>
    </p:spTree>
    <p:extLst>
      <p:ext uri="{BB962C8B-B14F-4D97-AF65-F5344CB8AC3E}">
        <p14:creationId xmlns:p14="http://schemas.microsoft.com/office/powerpoint/2010/main" val="3324220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2B7772-8374-4142-9987-87C2B01C6B34}" type="slidenum">
              <a:rPr lang="en-US" smtClean="0"/>
              <a:t>11</a:t>
            </a:fld>
            <a:endParaRPr lang="en-US" dirty="0"/>
          </a:p>
        </p:txBody>
      </p:sp>
    </p:spTree>
    <p:extLst>
      <p:ext uri="{BB962C8B-B14F-4D97-AF65-F5344CB8AC3E}">
        <p14:creationId xmlns:p14="http://schemas.microsoft.com/office/powerpoint/2010/main" val="179558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2B7772-8374-4142-9987-87C2B01C6B34}" type="slidenum">
              <a:rPr lang="en-US" smtClean="0"/>
              <a:t>12</a:t>
            </a:fld>
            <a:endParaRPr lang="en-US" dirty="0"/>
          </a:p>
        </p:txBody>
      </p:sp>
    </p:spTree>
    <p:extLst>
      <p:ext uri="{BB962C8B-B14F-4D97-AF65-F5344CB8AC3E}">
        <p14:creationId xmlns:p14="http://schemas.microsoft.com/office/powerpoint/2010/main" val="3698777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2B7772-8374-4142-9987-87C2B01C6B34}" type="slidenum">
              <a:rPr lang="en-US" smtClean="0"/>
              <a:t>13</a:t>
            </a:fld>
            <a:endParaRPr lang="en-US" dirty="0"/>
          </a:p>
        </p:txBody>
      </p:sp>
    </p:spTree>
    <p:extLst>
      <p:ext uri="{BB962C8B-B14F-4D97-AF65-F5344CB8AC3E}">
        <p14:creationId xmlns:p14="http://schemas.microsoft.com/office/powerpoint/2010/main" val="3087288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269" y="4490037"/>
            <a:ext cx="5731650" cy="4341548"/>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07601CE-B65D-4D7B-A615-C54500DCDF8F}" type="slidenum">
              <a:rPr lang="en-US" smtClean="0"/>
              <a:pPr>
                <a:defRPr/>
              </a:pPr>
              <a:t>20</a:t>
            </a:fld>
            <a:endParaRPr lang="en-US" dirty="0"/>
          </a:p>
        </p:txBody>
      </p:sp>
    </p:spTree>
    <p:extLst>
      <p:ext uri="{BB962C8B-B14F-4D97-AF65-F5344CB8AC3E}">
        <p14:creationId xmlns:p14="http://schemas.microsoft.com/office/powerpoint/2010/main" val="2285591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269" y="4490037"/>
            <a:ext cx="5731650" cy="4341548"/>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07601CE-B65D-4D7B-A615-C54500DCDF8F}" type="slidenum">
              <a:rPr lang="en-US" smtClean="0"/>
              <a:pPr>
                <a:defRPr/>
              </a:pPr>
              <a:t>21</a:t>
            </a:fld>
            <a:endParaRPr lang="en-US" dirty="0"/>
          </a:p>
        </p:txBody>
      </p:sp>
    </p:spTree>
    <p:extLst>
      <p:ext uri="{BB962C8B-B14F-4D97-AF65-F5344CB8AC3E}">
        <p14:creationId xmlns:p14="http://schemas.microsoft.com/office/powerpoint/2010/main" val="1713413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2B7772-8374-4142-9987-87C2B01C6B34}" type="slidenum">
              <a:rPr lang="en-US" smtClean="0"/>
              <a:t>2</a:t>
            </a:fld>
            <a:endParaRPr lang="en-US" dirty="0"/>
          </a:p>
        </p:txBody>
      </p:sp>
    </p:spTree>
    <p:extLst>
      <p:ext uri="{BB962C8B-B14F-4D97-AF65-F5344CB8AC3E}">
        <p14:creationId xmlns:p14="http://schemas.microsoft.com/office/powerpoint/2010/main" val="2007359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2B7772-8374-4142-9987-87C2B01C6B34}" type="slidenum">
              <a:rPr lang="en-US" smtClean="0"/>
              <a:t>3</a:t>
            </a:fld>
            <a:endParaRPr lang="en-US" dirty="0"/>
          </a:p>
        </p:txBody>
      </p:sp>
    </p:spTree>
    <p:extLst>
      <p:ext uri="{BB962C8B-B14F-4D97-AF65-F5344CB8AC3E}">
        <p14:creationId xmlns:p14="http://schemas.microsoft.com/office/powerpoint/2010/main" val="3553463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pPr defTabSz="887354"/>
            <a:fld id="{AB2D25E0-23BE-41F1-99B2-5510D8953AE5}" type="slidenum">
              <a:rPr lang="en-US" smtClean="0">
                <a:latin typeface="Times New Roman" pitchFamily="18" charset="0"/>
              </a:rPr>
              <a:pPr defTabSz="887354"/>
              <a:t>4</a:t>
            </a:fld>
            <a:endParaRPr lang="en-US" dirty="0">
              <a:latin typeface="Times New Roman" pitchFamily="18" charset="0"/>
            </a:endParaRPr>
          </a:p>
        </p:txBody>
      </p:sp>
      <p:sp>
        <p:nvSpPr>
          <p:cNvPr id="11267" name="Rectangle 2"/>
          <p:cNvSpPr>
            <a:spLocks noGrp="1" noRot="1" noChangeAspect="1" noChangeArrowheads="1" noTextEdit="1"/>
          </p:cNvSpPr>
          <p:nvPr>
            <p:ph type="sldImg"/>
          </p:nvPr>
        </p:nvSpPr>
        <p:spPr>
          <a:xfrm>
            <a:off x="831850" y="338138"/>
            <a:ext cx="4181475" cy="3136900"/>
          </a:xfrm>
          <a:ln/>
        </p:spPr>
      </p:sp>
      <p:sp>
        <p:nvSpPr>
          <p:cNvPr id="1126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715804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342B7772-8374-4142-9987-87C2B01C6B34}" type="slidenum">
              <a:rPr lang="en-US" smtClean="0"/>
              <a:t>5</a:t>
            </a:fld>
            <a:endParaRPr lang="en-US" dirty="0"/>
          </a:p>
        </p:txBody>
      </p:sp>
    </p:spTree>
    <p:extLst>
      <p:ext uri="{BB962C8B-B14F-4D97-AF65-F5344CB8AC3E}">
        <p14:creationId xmlns:p14="http://schemas.microsoft.com/office/powerpoint/2010/main" val="2915725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2B7772-8374-4142-9987-87C2B01C6B34}" type="slidenum">
              <a:rPr lang="en-US" smtClean="0"/>
              <a:t>6</a:t>
            </a:fld>
            <a:endParaRPr lang="en-US" dirty="0"/>
          </a:p>
        </p:txBody>
      </p:sp>
    </p:spTree>
    <p:extLst>
      <p:ext uri="{BB962C8B-B14F-4D97-AF65-F5344CB8AC3E}">
        <p14:creationId xmlns:p14="http://schemas.microsoft.com/office/powerpoint/2010/main" val="3875536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2B7772-8374-4142-9987-87C2B01C6B34}" type="slidenum">
              <a:rPr lang="en-US" smtClean="0"/>
              <a:t>7</a:t>
            </a:fld>
            <a:endParaRPr lang="en-US" dirty="0"/>
          </a:p>
        </p:txBody>
      </p:sp>
    </p:spTree>
    <p:extLst>
      <p:ext uri="{BB962C8B-B14F-4D97-AF65-F5344CB8AC3E}">
        <p14:creationId xmlns:p14="http://schemas.microsoft.com/office/powerpoint/2010/main" val="520571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2B7772-8374-4142-9987-87C2B01C6B34}" type="slidenum">
              <a:rPr lang="en-US" smtClean="0"/>
              <a:t>8</a:t>
            </a:fld>
            <a:endParaRPr lang="en-US" dirty="0"/>
          </a:p>
        </p:txBody>
      </p:sp>
    </p:spTree>
    <p:extLst>
      <p:ext uri="{BB962C8B-B14F-4D97-AF65-F5344CB8AC3E}">
        <p14:creationId xmlns:p14="http://schemas.microsoft.com/office/powerpoint/2010/main" val="3623540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2B7772-8374-4142-9987-87C2B01C6B34}" type="slidenum">
              <a:rPr lang="en-US" smtClean="0"/>
              <a:t>9</a:t>
            </a:fld>
            <a:endParaRPr lang="en-US" dirty="0"/>
          </a:p>
        </p:txBody>
      </p:sp>
    </p:spTree>
    <p:extLst>
      <p:ext uri="{BB962C8B-B14F-4D97-AF65-F5344CB8AC3E}">
        <p14:creationId xmlns:p14="http://schemas.microsoft.com/office/powerpoint/2010/main" val="22887451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2.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2.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2018_FEG Cov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16234B7-9CDE-48D7-8F21-ECF7E5DC11F3}"/>
              </a:ext>
            </a:extLst>
          </p:cNvPr>
          <p:cNvSpPr/>
          <p:nvPr userDrawn="1"/>
        </p:nvSpPr>
        <p:spPr bwMode="gray">
          <a:xfrm>
            <a:off x="1" y="1100513"/>
            <a:ext cx="240632" cy="3434856"/>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355881A4-C75F-4FA9-BF7A-C2E5D3420B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6624657" y="190574"/>
            <a:ext cx="2138765" cy="694797"/>
          </a:xfrm>
          <a:prstGeom prst="rect">
            <a:avLst/>
          </a:prstGeom>
        </p:spPr>
      </p:pic>
      <p:sp>
        <p:nvSpPr>
          <p:cNvPr id="6" name="Rectangle 5">
            <a:extLst>
              <a:ext uri="{FF2B5EF4-FFF2-40B4-BE49-F238E27FC236}">
                <a16:creationId xmlns:a16="http://schemas.microsoft.com/office/drawing/2014/main" id="{016234B7-9CDE-48D7-8F21-ECF7E5DC11F3}"/>
              </a:ext>
            </a:extLst>
          </p:cNvPr>
          <p:cNvSpPr/>
          <p:nvPr userDrawn="1"/>
        </p:nvSpPr>
        <p:spPr bwMode="gray">
          <a:xfrm>
            <a:off x="6438900" y="1100513"/>
            <a:ext cx="2705100" cy="3434856"/>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0" hasCustomPrompt="1"/>
          </p:nvPr>
        </p:nvSpPr>
        <p:spPr>
          <a:xfrm>
            <a:off x="297782" y="4853099"/>
            <a:ext cx="8316829" cy="593195"/>
          </a:xfrm>
          <a:prstGeom prst="rect">
            <a:avLst/>
          </a:prstGeom>
        </p:spPr>
        <p:txBody>
          <a:bodyPr anchor="t"/>
          <a:lstStyle>
            <a:lvl1pPr marL="0" indent="0">
              <a:lnSpc>
                <a:spcPts val="4500"/>
              </a:lnSpc>
              <a:spcBef>
                <a:spcPts val="0"/>
              </a:spcBef>
              <a:buNone/>
              <a:defRPr sz="4800" cap="all" spc="120" baseline="0">
                <a:solidFill>
                  <a:schemeClr val="tx1"/>
                </a:solidFill>
                <a:latin typeface="+mj-lt"/>
                <a:ea typeface="Myriad Pro" charset="0"/>
                <a:cs typeface="Myriad Pro" charset="0"/>
              </a:defRPr>
            </a:lvl1pPr>
          </a:lstStyle>
          <a:p>
            <a:pPr lvl="0"/>
            <a:r>
              <a:rPr lang="en-US" dirty="0"/>
              <a:t>CLICK TO EDIT MASTER</a:t>
            </a:r>
          </a:p>
        </p:txBody>
      </p:sp>
      <p:sp>
        <p:nvSpPr>
          <p:cNvPr id="5" name="Text Placeholder 4"/>
          <p:cNvSpPr>
            <a:spLocks noGrp="1"/>
          </p:cNvSpPr>
          <p:nvPr>
            <p:ph type="body" sz="quarter" idx="11" hasCustomPrompt="1"/>
          </p:nvPr>
        </p:nvSpPr>
        <p:spPr>
          <a:xfrm>
            <a:off x="361230" y="6228432"/>
            <a:ext cx="7161933" cy="609600"/>
          </a:xfrm>
          <a:prstGeom prst="rect">
            <a:avLst/>
          </a:prstGeom>
        </p:spPr>
        <p:txBody>
          <a:bodyPr/>
          <a:lstStyle>
            <a:lvl1pPr marL="0" indent="0">
              <a:buNone/>
              <a:defRPr sz="1600" kern="800" spc="120" baseline="0">
                <a:solidFill>
                  <a:schemeClr val="tx1"/>
                </a:solidFill>
                <a:latin typeface="+mn-lt"/>
                <a:ea typeface="Myriad Pro" charset="0"/>
                <a:cs typeface="Myriad Pro" charset="0"/>
              </a:defRPr>
            </a:lvl1pPr>
          </a:lstStyle>
          <a:p>
            <a:pPr lvl="0"/>
            <a:r>
              <a:rPr lang="en-US" dirty="0"/>
              <a:t>Subtitle Here</a:t>
            </a:r>
          </a:p>
        </p:txBody>
      </p:sp>
      <p:pic>
        <p:nvPicPr>
          <p:cNvPr id="8" name="Picture 7">
            <a:extLst>
              <a:ext uri="{FF2B5EF4-FFF2-40B4-BE49-F238E27FC236}">
                <a16:creationId xmlns:a16="http://schemas.microsoft.com/office/drawing/2014/main" id="{B1F8350F-DDBC-4638-B179-32440D07068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8321" r="37914" b="3787"/>
          <a:stretch/>
        </p:blipFill>
        <p:spPr bwMode="gray">
          <a:xfrm>
            <a:off x="357032" y="1100512"/>
            <a:ext cx="3639271" cy="3434858"/>
          </a:xfrm>
          <a:prstGeom prst="rect">
            <a:avLst/>
          </a:prstGeom>
        </p:spPr>
      </p:pic>
      <p:pic>
        <p:nvPicPr>
          <p:cNvPr id="10" name="Picture 9">
            <a:extLst>
              <a:ext uri="{FF2B5EF4-FFF2-40B4-BE49-F238E27FC236}">
                <a16:creationId xmlns:a16="http://schemas.microsoft.com/office/drawing/2014/main" id="{DCFBD77F-6164-4DA5-B3EF-43BF8CDBC24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2086" t="8321" r="216" b="3787"/>
          <a:stretch/>
        </p:blipFill>
        <p:spPr bwMode="gray">
          <a:xfrm>
            <a:off x="4112702" y="1100512"/>
            <a:ext cx="2209800" cy="3434858"/>
          </a:xfrm>
          <a:prstGeom prst="rect">
            <a:avLst/>
          </a:prstGeom>
        </p:spPr>
      </p:pic>
    </p:spTree>
    <p:extLst>
      <p:ext uri="{BB962C8B-B14F-4D97-AF65-F5344CB8AC3E}">
        <p14:creationId xmlns:p14="http://schemas.microsoft.com/office/powerpoint/2010/main" val="3473149625"/>
      </p:ext>
    </p:extLst>
  </p:cSld>
  <p:clrMapOvr>
    <a:masterClrMapping/>
  </p:clrMapOvr>
  <p:extLst>
    <p:ext uri="{DCECCB84-F9BA-43D5-87BE-67443E8EF086}">
      <p15:sldGuideLst xmlns:p15="http://schemas.microsoft.com/office/powerpoint/2012/main">
        <p15:guide id="1" pos="216">
          <p15:clr>
            <a:srgbClr val="FBAE40"/>
          </p15:clr>
        </p15:guide>
        <p15:guide id="2" pos="556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028043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NEW 2018_FEG Divider">
    <p:bg bwMode="gray">
      <p:bgRef idx="1001">
        <a:schemeClr val="bg1"/>
      </p:bgRef>
    </p:bg>
    <p:spTree>
      <p:nvGrpSpPr>
        <p:cNvPr id="1" name=""/>
        <p:cNvGrpSpPr/>
        <p:nvPr/>
      </p:nvGrpSpPr>
      <p:grpSpPr>
        <a:xfrm>
          <a:off x="0" y="0"/>
          <a:ext cx="0" cy="0"/>
          <a:chOff x="0" y="0"/>
          <a:chExt cx="0" cy="0"/>
        </a:xfrm>
      </p:grpSpPr>
      <p:sp>
        <p:nvSpPr>
          <p:cNvPr id="5" name="Rectangle 4"/>
          <p:cNvSpPr/>
          <p:nvPr userDrawn="1"/>
        </p:nvSpPr>
        <p:spPr bwMode="gray">
          <a:xfrm>
            <a:off x="2614706" y="1063957"/>
            <a:ext cx="6529294" cy="276606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p:cNvSpPr>
            <a:spLocks noGrp="1"/>
          </p:cNvSpPr>
          <p:nvPr>
            <p:ph type="body" sz="quarter" idx="10"/>
          </p:nvPr>
        </p:nvSpPr>
        <p:spPr bwMode="gray">
          <a:xfrm>
            <a:off x="2896412" y="1357772"/>
            <a:ext cx="5855701" cy="480131"/>
          </a:xfrm>
          <a:prstGeom prst="rect">
            <a:avLst/>
          </a:prstGeom>
        </p:spPr>
        <p:txBody>
          <a:bodyPr wrap="square">
            <a:spAutoFit/>
          </a:bodyPr>
          <a:lstStyle>
            <a:lvl1pPr marL="0" indent="0">
              <a:lnSpc>
                <a:spcPct val="90000"/>
              </a:lnSpc>
              <a:spcBef>
                <a:spcPts val="600"/>
              </a:spcBef>
              <a:buNone/>
              <a:defRPr lang="en-US" sz="2800" b="0" i="0" cap="all" spc="0" baseline="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marL="0" lvl="0" defTabSz="914400" latinLnBrk="0">
              <a:spcBef>
                <a:spcPct val="0"/>
              </a:spcBef>
            </a:pPr>
            <a:r>
              <a:rPr lang="en-US" dirty="0"/>
              <a:t>Click to edit Master text styles</a:t>
            </a:r>
          </a:p>
        </p:txBody>
      </p:sp>
      <p:sp>
        <p:nvSpPr>
          <p:cNvPr id="7" name="Rectangle 6">
            <a:extLst>
              <a:ext uri="{FF2B5EF4-FFF2-40B4-BE49-F238E27FC236}">
                <a16:creationId xmlns:a16="http://schemas.microsoft.com/office/drawing/2014/main" id="{124E7AD3-F032-4FA6-B4DE-A6B935B8A368}"/>
              </a:ext>
            </a:extLst>
          </p:cNvPr>
          <p:cNvSpPr/>
          <p:nvPr userDrawn="1"/>
        </p:nvSpPr>
        <p:spPr bwMode="gray">
          <a:xfrm>
            <a:off x="-1" y="1063957"/>
            <a:ext cx="2473853" cy="2766060"/>
          </a:xfrm>
          <a:prstGeom prst="rect">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54715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NEW 2018_FEG Full Text Box">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5424488" y="6628765"/>
            <a:ext cx="3498850"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dirty="0">
                <a:solidFill>
                  <a:schemeClr val="accent4"/>
                </a:solidFill>
                <a:latin typeface="Calibri" pitchFamily="34" charset="0"/>
              </a:rPr>
              <a:t>Confidential – Not for Redistribution</a:t>
            </a:r>
          </a:p>
        </p:txBody>
      </p:sp>
      <p:sp>
        <p:nvSpPr>
          <p:cNvPr id="5" name="TextBox 12"/>
          <p:cNvSpPr txBox="1">
            <a:spLocks noChangeArrowheads="1"/>
          </p:cNvSpPr>
          <p:nvPr userDrawn="1"/>
        </p:nvSpPr>
        <p:spPr bwMode="auto">
          <a:xfrm>
            <a:off x="3382963" y="6628765"/>
            <a:ext cx="2382837"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8D222099-C786-4A2B-BA5B-FDF200A0AA7D}" type="slidenum">
              <a:rPr lang="en-US" sz="800" smtClean="0">
                <a:solidFill>
                  <a:schemeClr val="accent4"/>
                </a:solidFill>
                <a:latin typeface="Calibri" pitchFamily="34" charset="0"/>
              </a:rPr>
              <a:pPr algn="ctr" eaLnBrk="1" hangingPunct="1">
                <a:spcAft>
                  <a:spcPts val="300"/>
                </a:spcAft>
                <a:defRPr/>
              </a:pPr>
              <a:t>‹#›</a:t>
            </a:fld>
            <a:endParaRPr lang="en-US" sz="800" dirty="0">
              <a:solidFill>
                <a:schemeClr val="accent4"/>
              </a:solidFill>
              <a:latin typeface="Calibri" pitchFamily="34" charset="0"/>
            </a:endParaRPr>
          </a:p>
        </p:txBody>
      </p:sp>
      <p:sp>
        <p:nvSpPr>
          <p:cNvPr id="6" name="TextBox 12"/>
          <p:cNvSpPr txBox="1">
            <a:spLocks noChangeArrowheads="1"/>
          </p:cNvSpPr>
          <p:nvPr userDrawn="1"/>
        </p:nvSpPr>
        <p:spPr bwMode="auto">
          <a:xfrm>
            <a:off x="228600" y="6628765"/>
            <a:ext cx="2382838"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chemeClr val="accent4"/>
                </a:solidFill>
                <a:latin typeface="Calibri" pitchFamily="34" charset="0"/>
              </a:rPr>
              <a:t>©2018 Fund Evaluation Group, LLC </a:t>
            </a:r>
          </a:p>
        </p:txBody>
      </p:sp>
      <p:sp>
        <p:nvSpPr>
          <p:cNvPr id="8" name="Rectangle 7"/>
          <p:cNvSpPr>
            <a:spLocks noChangeArrowheads="1"/>
          </p:cNvSpPr>
          <p:nvPr userDrawn="1"/>
        </p:nvSpPr>
        <p:spPr bwMode="auto">
          <a:xfrm>
            <a:off x="0" y="0"/>
            <a:ext cx="9143999" cy="461198"/>
          </a:xfrm>
          <a:prstGeom prst="rect">
            <a:avLst/>
          </a:prstGeom>
          <a:solidFill>
            <a:srgbClr val="000000">
              <a:alpha val="10196"/>
            </a:srgbClr>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0" name="Content Placeholder 2"/>
          <p:cNvSpPr>
            <a:spLocks noGrp="1"/>
          </p:cNvSpPr>
          <p:nvPr>
            <p:ph idx="1"/>
          </p:nvPr>
        </p:nvSpPr>
        <p:spPr>
          <a:xfrm>
            <a:off x="238124" y="694264"/>
            <a:ext cx="8677275" cy="5715000"/>
          </a:xfrm>
          <a:prstGeom prst="rect">
            <a:avLst/>
          </a:prstGeom>
        </p:spPr>
        <p:txBody>
          <a:bodyPr>
            <a:normAutofit/>
          </a:bodyPr>
          <a:lstStyle>
            <a:lvl1pPr marL="228600" indent="-228600" algn="just">
              <a:lnSpc>
                <a:spcPct val="100000"/>
              </a:lnSpc>
              <a:spcBef>
                <a:spcPts val="600"/>
              </a:spcBef>
              <a:buClr>
                <a:schemeClr val="accent1"/>
              </a:buClr>
              <a:defRPr sz="1800">
                <a:solidFill>
                  <a:schemeClr val="tx1"/>
                </a:solidFill>
                <a:latin typeface="+mn-lt"/>
              </a:defRPr>
            </a:lvl1pPr>
            <a:lvl2pPr marL="457200" indent="-228600" algn="just">
              <a:lnSpc>
                <a:spcPct val="100000"/>
              </a:lnSpc>
              <a:spcBef>
                <a:spcPts val="600"/>
              </a:spcBef>
              <a:buClr>
                <a:schemeClr val="accent1"/>
              </a:buClr>
              <a:buFont typeface="Wingdings" panose="05000000000000000000" pitchFamily="2" charset="2"/>
              <a:buChar char="§"/>
              <a:defRPr sz="1600">
                <a:solidFill>
                  <a:schemeClr val="tx1"/>
                </a:solidFill>
                <a:latin typeface="+mn-lt"/>
              </a:defRPr>
            </a:lvl2pPr>
            <a:lvl3pPr marL="685800" indent="-228600" algn="just">
              <a:lnSpc>
                <a:spcPct val="100000"/>
              </a:lnSpc>
              <a:spcBef>
                <a:spcPts val="600"/>
              </a:spcBef>
              <a:buClr>
                <a:schemeClr val="accent1"/>
              </a:buClr>
              <a:defRPr sz="1400">
                <a:solidFill>
                  <a:schemeClr val="tx1"/>
                </a:solidFill>
                <a:latin typeface="+mn-lt"/>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19" name="Title 1"/>
          <p:cNvSpPr>
            <a:spLocks noGrp="1"/>
          </p:cNvSpPr>
          <p:nvPr>
            <p:ph type="title"/>
          </p:nvPr>
        </p:nvSpPr>
        <p:spPr>
          <a:xfrm>
            <a:off x="246590" y="25399"/>
            <a:ext cx="8686800" cy="407587"/>
          </a:xfrm>
          <a:prstGeom prst="rect">
            <a:avLst/>
          </a:prstGeom>
        </p:spPr>
        <p:txBody>
          <a:bodyPr>
            <a:noAutofit/>
          </a:bodyPr>
          <a:lstStyle>
            <a:lvl1pPr algn="l">
              <a:defRPr sz="2200" b="0" cap="all" spc="100" baseline="0">
                <a:solidFill>
                  <a:schemeClr val="tx1"/>
                </a:solidFill>
                <a:latin typeface="+mn-lt"/>
              </a:defRPr>
            </a:lvl1pPr>
          </a:lstStyle>
          <a:p>
            <a:r>
              <a:rPr lang="en-US" dirty="0"/>
              <a:t>Click to edit Master title style</a:t>
            </a:r>
          </a:p>
        </p:txBody>
      </p:sp>
      <p:cxnSp>
        <p:nvCxnSpPr>
          <p:cNvPr id="3" name="Straight Connector 2">
            <a:extLst>
              <a:ext uri="{FF2B5EF4-FFF2-40B4-BE49-F238E27FC236}">
                <a16:creationId xmlns:a16="http://schemas.microsoft.com/office/drawing/2014/main" id="{C09A5B32-2867-4072-8AFF-4C7BB5B3EDB5}"/>
              </a:ext>
            </a:extLst>
          </p:cNvPr>
          <p:cNvCxnSpPr/>
          <p:nvPr userDrawn="1"/>
        </p:nvCxnSpPr>
        <p:spPr>
          <a:xfrm>
            <a:off x="-14514" y="456435"/>
            <a:ext cx="9144000" cy="0"/>
          </a:xfrm>
          <a:prstGeom prst="line">
            <a:avLst/>
          </a:prstGeom>
          <a:ln>
            <a:solidFill>
              <a:srgbClr val="FBB16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36BA9F4-BF46-453D-8B11-F9406A7BB2F6}"/>
              </a:ext>
            </a:extLst>
          </p:cNvPr>
          <p:cNvCxnSpPr/>
          <p:nvPr userDrawn="1"/>
        </p:nvCxnSpPr>
        <p:spPr>
          <a:xfrm>
            <a:off x="-14514" y="661425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5625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EW 2018_FEG Cov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16234B7-9CDE-48D7-8F21-ECF7E5DC11F3}"/>
              </a:ext>
            </a:extLst>
          </p:cNvPr>
          <p:cNvSpPr/>
          <p:nvPr userDrawn="1"/>
        </p:nvSpPr>
        <p:spPr bwMode="gray">
          <a:xfrm>
            <a:off x="1" y="1100513"/>
            <a:ext cx="240632" cy="3434856"/>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355881A4-C75F-4FA9-BF7A-C2E5D3420B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6624657" y="190574"/>
            <a:ext cx="2138765" cy="694797"/>
          </a:xfrm>
          <a:prstGeom prst="rect">
            <a:avLst/>
          </a:prstGeom>
        </p:spPr>
      </p:pic>
      <p:sp>
        <p:nvSpPr>
          <p:cNvPr id="6" name="Rectangle 5">
            <a:extLst>
              <a:ext uri="{FF2B5EF4-FFF2-40B4-BE49-F238E27FC236}">
                <a16:creationId xmlns:a16="http://schemas.microsoft.com/office/drawing/2014/main" id="{016234B7-9CDE-48D7-8F21-ECF7E5DC11F3}"/>
              </a:ext>
            </a:extLst>
          </p:cNvPr>
          <p:cNvSpPr/>
          <p:nvPr userDrawn="1"/>
        </p:nvSpPr>
        <p:spPr bwMode="gray">
          <a:xfrm>
            <a:off x="6438900" y="1100513"/>
            <a:ext cx="2705100" cy="3434856"/>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0" hasCustomPrompt="1"/>
          </p:nvPr>
        </p:nvSpPr>
        <p:spPr>
          <a:xfrm>
            <a:off x="297782" y="4853099"/>
            <a:ext cx="8316829" cy="593195"/>
          </a:xfrm>
          <a:prstGeom prst="rect">
            <a:avLst/>
          </a:prstGeom>
        </p:spPr>
        <p:txBody>
          <a:bodyPr anchor="t"/>
          <a:lstStyle>
            <a:lvl1pPr marL="0" indent="0">
              <a:lnSpc>
                <a:spcPts val="4500"/>
              </a:lnSpc>
              <a:spcBef>
                <a:spcPts val="0"/>
              </a:spcBef>
              <a:buNone/>
              <a:defRPr sz="4800" cap="all" spc="120" baseline="0">
                <a:solidFill>
                  <a:schemeClr val="tx1"/>
                </a:solidFill>
                <a:latin typeface="+mj-lt"/>
                <a:ea typeface="Myriad Pro" charset="0"/>
                <a:cs typeface="Myriad Pro" charset="0"/>
              </a:defRPr>
            </a:lvl1pPr>
          </a:lstStyle>
          <a:p>
            <a:pPr lvl="0"/>
            <a:r>
              <a:rPr lang="en-US" dirty="0"/>
              <a:t>CLICK TO EDIT MASTER</a:t>
            </a:r>
          </a:p>
        </p:txBody>
      </p:sp>
      <p:sp>
        <p:nvSpPr>
          <p:cNvPr id="5" name="Text Placeholder 4"/>
          <p:cNvSpPr>
            <a:spLocks noGrp="1"/>
          </p:cNvSpPr>
          <p:nvPr>
            <p:ph type="body" sz="quarter" idx="11" hasCustomPrompt="1"/>
          </p:nvPr>
        </p:nvSpPr>
        <p:spPr>
          <a:xfrm>
            <a:off x="361230" y="6228432"/>
            <a:ext cx="7161933" cy="609600"/>
          </a:xfrm>
          <a:prstGeom prst="rect">
            <a:avLst/>
          </a:prstGeom>
        </p:spPr>
        <p:txBody>
          <a:bodyPr/>
          <a:lstStyle>
            <a:lvl1pPr marL="0" indent="0">
              <a:buNone/>
              <a:defRPr sz="1600" kern="800" spc="120" baseline="0">
                <a:solidFill>
                  <a:schemeClr val="tx1"/>
                </a:solidFill>
                <a:latin typeface="+mn-lt"/>
                <a:ea typeface="Myriad Pro" charset="0"/>
                <a:cs typeface="Myriad Pro" charset="0"/>
              </a:defRPr>
            </a:lvl1pPr>
          </a:lstStyle>
          <a:p>
            <a:pPr lvl="0"/>
            <a:r>
              <a:rPr lang="en-US" dirty="0"/>
              <a:t>Subtitle Here</a:t>
            </a:r>
          </a:p>
        </p:txBody>
      </p:sp>
      <p:pic>
        <p:nvPicPr>
          <p:cNvPr id="8" name="Picture 7">
            <a:extLst>
              <a:ext uri="{FF2B5EF4-FFF2-40B4-BE49-F238E27FC236}">
                <a16:creationId xmlns:a16="http://schemas.microsoft.com/office/drawing/2014/main" id="{B1F8350F-DDBC-4638-B179-32440D07068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8321" r="37914" b="3787"/>
          <a:stretch/>
        </p:blipFill>
        <p:spPr bwMode="gray">
          <a:xfrm>
            <a:off x="357032" y="1100512"/>
            <a:ext cx="3639271" cy="3434858"/>
          </a:xfrm>
          <a:prstGeom prst="rect">
            <a:avLst/>
          </a:prstGeom>
        </p:spPr>
      </p:pic>
      <p:pic>
        <p:nvPicPr>
          <p:cNvPr id="10" name="Picture 9">
            <a:extLst>
              <a:ext uri="{FF2B5EF4-FFF2-40B4-BE49-F238E27FC236}">
                <a16:creationId xmlns:a16="http://schemas.microsoft.com/office/drawing/2014/main" id="{DCFBD77F-6164-4DA5-B3EF-43BF8CDBC24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2086" t="8321" r="216" b="3787"/>
          <a:stretch/>
        </p:blipFill>
        <p:spPr bwMode="gray">
          <a:xfrm>
            <a:off x="4112702" y="1100512"/>
            <a:ext cx="2209800" cy="3434858"/>
          </a:xfrm>
          <a:prstGeom prst="rect">
            <a:avLst/>
          </a:prstGeom>
        </p:spPr>
      </p:pic>
    </p:spTree>
    <p:extLst>
      <p:ext uri="{BB962C8B-B14F-4D97-AF65-F5344CB8AC3E}">
        <p14:creationId xmlns:p14="http://schemas.microsoft.com/office/powerpoint/2010/main" val="3599824823"/>
      </p:ext>
    </p:extLst>
  </p:cSld>
  <p:clrMapOvr>
    <a:masterClrMapping/>
  </p:clrMapOvr>
  <p:extLst>
    <p:ext uri="{DCECCB84-F9BA-43D5-87BE-67443E8EF086}">
      <p15:sldGuideLst xmlns:p15="http://schemas.microsoft.com/office/powerpoint/2012/main">
        <p15:guide id="1" pos="216">
          <p15:clr>
            <a:srgbClr val="FBAE40"/>
          </p15:clr>
        </p15:guide>
        <p15:guide id="2" pos="556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W 2018_FEG Divider">
    <p:bg bwMode="gray">
      <p:bgRef idx="1001">
        <a:schemeClr val="bg1"/>
      </p:bgRef>
    </p:bg>
    <p:spTree>
      <p:nvGrpSpPr>
        <p:cNvPr id="1" name=""/>
        <p:cNvGrpSpPr/>
        <p:nvPr/>
      </p:nvGrpSpPr>
      <p:grpSpPr>
        <a:xfrm>
          <a:off x="0" y="0"/>
          <a:ext cx="0" cy="0"/>
          <a:chOff x="0" y="0"/>
          <a:chExt cx="0" cy="0"/>
        </a:xfrm>
      </p:grpSpPr>
      <p:sp>
        <p:nvSpPr>
          <p:cNvPr id="5" name="Rectangle 4"/>
          <p:cNvSpPr/>
          <p:nvPr userDrawn="1"/>
        </p:nvSpPr>
        <p:spPr bwMode="gray">
          <a:xfrm>
            <a:off x="2614706" y="1063957"/>
            <a:ext cx="6529294" cy="276606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0"/>
          </p:nvPr>
        </p:nvSpPr>
        <p:spPr bwMode="gray">
          <a:xfrm>
            <a:off x="2896412" y="1357772"/>
            <a:ext cx="5855701" cy="480131"/>
          </a:xfrm>
          <a:prstGeom prst="rect">
            <a:avLst/>
          </a:prstGeom>
        </p:spPr>
        <p:txBody>
          <a:bodyPr wrap="square">
            <a:spAutoFit/>
          </a:bodyPr>
          <a:lstStyle>
            <a:lvl1pPr marL="0" indent="0">
              <a:lnSpc>
                <a:spcPct val="90000"/>
              </a:lnSpc>
              <a:spcBef>
                <a:spcPts val="600"/>
              </a:spcBef>
              <a:buNone/>
              <a:defRPr lang="en-US" sz="2800" b="0" i="0" cap="all" spc="0" baseline="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marL="0" lvl="0" defTabSz="914400" latinLnBrk="0">
              <a:spcBef>
                <a:spcPct val="0"/>
              </a:spcBef>
            </a:pPr>
            <a:r>
              <a:rPr lang="en-US" dirty="0"/>
              <a:t>Click to edit Master text styles</a:t>
            </a:r>
          </a:p>
        </p:txBody>
      </p:sp>
      <p:sp>
        <p:nvSpPr>
          <p:cNvPr id="7" name="Rectangle 6">
            <a:extLst>
              <a:ext uri="{FF2B5EF4-FFF2-40B4-BE49-F238E27FC236}">
                <a16:creationId xmlns:a16="http://schemas.microsoft.com/office/drawing/2014/main" id="{124E7AD3-F032-4FA6-B4DE-A6B935B8A368}"/>
              </a:ext>
            </a:extLst>
          </p:cNvPr>
          <p:cNvSpPr/>
          <p:nvPr userDrawn="1"/>
        </p:nvSpPr>
        <p:spPr bwMode="gray">
          <a:xfrm>
            <a:off x="-1" y="1063957"/>
            <a:ext cx="2473853" cy="2766060"/>
          </a:xfrm>
          <a:prstGeom prst="rect">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5393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EW 2018_FEG Full Text Box">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5424488" y="6628765"/>
            <a:ext cx="3498850"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dirty="0">
                <a:solidFill>
                  <a:schemeClr val="accent4"/>
                </a:solidFill>
                <a:latin typeface="Calibri" pitchFamily="34" charset="0"/>
              </a:rPr>
              <a:t>Confidential – Not for Redistribution</a:t>
            </a:r>
          </a:p>
        </p:txBody>
      </p:sp>
      <p:sp>
        <p:nvSpPr>
          <p:cNvPr id="5" name="TextBox 12"/>
          <p:cNvSpPr txBox="1">
            <a:spLocks noChangeArrowheads="1"/>
          </p:cNvSpPr>
          <p:nvPr userDrawn="1"/>
        </p:nvSpPr>
        <p:spPr bwMode="auto">
          <a:xfrm>
            <a:off x="3382963" y="6628765"/>
            <a:ext cx="2382837"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8D222099-C786-4A2B-BA5B-FDF200A0AA7D}" type="slidenum">
              <a:rPr lang="en-US" sz="800" smtClean="0">
                <a:solidFill>
                  <a:schemeClr val="accent4"/>
                </a:solidFill>
                <a:latin typeface="Calibri" pitchFamily="34" charset="0"/>
              </a:rPr>
              <a:pPr algn="ctr" eaLnBrk="1" hangingPunct="1">
                <a:spcAft>
                  <a:spcPts val="300"/>
                </a:spcAft>
                <a:defRPr/>
              </a:pPr>
              <a:t>‹#›</a:t>
            </a:fld>
            <a:endParaRPr lang="en-US" sz="800">
              <a:solidFill>
                <a:schemeClr val="accent4"/>
              </a:solidFill>
              <a:latin typeface="Calibri" pitchFamily="34" charset="0"/>
            </a:endParaRPr>
          </a:p>
        </p:txBody>
      </p:sp>
      <p:sp>
        <p:nvSpPr>
          <p:cNvPr id="6" name="TextBox 12"/>
          <p:cNvSpPr txBox="1">
            <a:spLocks noChangeArrowheads="1"/>
          </p:cNvSpPr>
          <p:nvPr userDrawn="1"/>
        </p:nvSpPr>
        <p:spPr bwMode="auto">
          <a:xfrm>
            <a:off x="228600" y="6628765"/>
            <a:ext cx="2382838"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chemeClr val="accent4"/>
                </a:solidFill>
                <a:latin typeface="Calibri" pitchFamily="34" charset="0"/>
              </a:rPr>
              <a:t>©2019 Fund Evaluation Group, LLC </a:t>
            </a:r>
          </a:p>
        </p:txBody>
      </p:sp>
      <p:sp>
        <p:nvSpPr>
          <p:cNvPr id="8" name="Rectangle 7"/>
          <p:cNvSpPr>
            <a:spLocks noChangeArrowheads="1"/>
          </p:cNvSpPr>
          <p:nvPr userDrawn="1"/>
        </p:nvSpPr>
        <p:spPr bwMode="auto">
          <a:xfrm>
            <a:off x="0" y="0"/>
            <a:ext cx="9143999" cy="461198"/>
          </a:xfrm>
          <a:prstGeom prst="rect">
            <a:avLst/>
          </a:prstGeom>
          <a:solidFill>
            <a:srgbClr val="000000">
              <a:alpha val="10196"/>
            </a:srgbClr>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a:solidFill>
                <a:srgbClr val="FFFFFF"/>
              </a:solidFill>
              <a:latin typeface="Calibri" panose="020F0502020204030204" pitchFamily="34" charset="0"/>
            </a:endParaRPr>
          </a:p>
        </p:txBody>
      </p:sp>
      <p:sp>
        <p:nvSpPr>
          <p:cNvPr id="10" name="Content Placeholder 2"/>
          <p:cNvSpPr>
            <a:spLocks noGrp="1"/>
          </p:cNvSpPr>
          <p:nvPr>
            <p:ph idx="1"/>
          </p:nvPr>
        </p:nvSpPr>
        <p:spPr>
          <a:xfrm>
            <a:off x="238124" y="694264"/>
            <a:ext cx="8677275" cy="5715000"/>
          </a:xfrm>
          <a:prstGeom prst="rect">
            <a:avLst/>
          </a:prstGeom>
        </p:spPr>
        <p:txBody>
          <a:bodyPr>
            <a:normAutofit/>
          </a:bodyPr>
          <a:lstStyle>
            <a:lvl1pPr marL="228600" indent="-228600" algn="just">
              <a:lnSpc>
                <a:spcPct val="100000"/>
              </a:lnSpc>
              <a:spcBef>
                <a:spcPts val="600"/>
              </a:spcBef>
              <a:buClr>
                <a:schemeClr val="accent1"/>
              </a:buClr>
              <a:defRPr sz="1800">
                <a:solidFill>
                  <a:schemeClr val="tx1"/>
                </a:solidFill>
                <a:latin typeface="+mn-lt"/>
              </a:defRPr>
            </a:lvl1pPr>
            <a:lvl2pPr marL="457200" indent="-228600" algn="just">
              <a:lnSpc>
                <a:spcPct val="100000"/>
              </a:lnSpc>
              <a:spcBef>
                <a:spcPts val="600"/>
              </a:spcBef>
              <a:buClr>
                <a:schemeClr val="accent1"/>
              </a:buClr>
              <a:buFont typeface="Wingdings" panose="05000000000000000000" pitchFamily="2" charset="2"/>
              <a:buChar char="§"/>
              <a:defRPr sz="1600">
                <a:solidFill>
                  <a:schemeClr val="tx1"/>
                </a:solidFill>
                <a:latin typeface="+mn-lt"/>
              </a:defRPr>
            </a:lvl2pPr>
            <a:lvl3pPr marL="685800" indent="-228600" algn="just">
              <a:lnSpc>
                <a:spcPct val="100000"/>
              </a:lnSpc>
              <a:spcBef>
                <a:spcPts val="600"/>
              </a:spcBef>
              <a:buClr>
                <a:schemeClr val="accent1"/>
              </a:buClr>
              <a:defRPr sz="1400">
                <a:solidFill>
                  <a:schemeClr val="tx1"/>
                </a:solidFill>
                <a:latin typeface="+mn-lt"/>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19" name="Title 1"/>
          <p:cNvSpPr>
            <a:spLocks noGrp="1"/>
          </p:cNvSpPr>
          <p:nvPr>
            <p:ph type="title"/>
          </p:nvPr>
        </p:nvSpPr>
        <p:spPr>
          <a:xfrm>
            <a:off x="246590" y="25399"/>
            <a:ext cx="8686800" cy="407587"/>
          </a:xfrm>
          <a:prstGeom prst="rect">
            <a:avLst/>
          </a:prstGeom>
        </p:spPr>
        <p:txBody>
          <a:bodyPr>
            <a:noAutofit/>
          </a:bodyPr>
          <a:lstStyle>
            <a:lvl1pPr algn="l">
              <a:defRPr sz="2200" b="0" cap="all" spc="100" baseline="0">
                <a:solidFill>
                  <a:schemeClr val="tx1"/>
                </a:solidFill>
                <a:latin typeface="+mn-lt"/>
              </a:defRPr>
            </a:lvl1pPr>
          </a:lstStyle>
          <a:p>
            <a:r>
              <a:rPr lang="en-US" dirty="0"/>
              <a:t>Click to edit Master title style</a:t>
            </a:r>
          </a:p>
        </p:txBody>
      </p:sp>
      <p:cxnSp>
        <p:nvCxnSpPr>
          <p:cNvPr id="3" name="Straight Connector 2">
            <a:extLst>
              <a:ext uri="{FF2B5EF4-FFF2-40B4-BE49-F238E27FC236}">
                <a16:creationId xmlns:a16="http://schemas.microsoft.com/office/drawing/2014/main" id="{C09A5B32-2867-4072-8AFF-4C7BB5B3EDB5}"/>
              </a:ext>
            </a:extLst>
          </p:cNvPr>
          <p:cNvCxnSpPr/>
          <p:nvPr userDrawn="1"/>
        </p:nvCxnSpPr>
        <p:spPr>
          <a:xfrm>
            <a:off x="-14514" y="456435"/>
            <a:ext cx="9144000" cy="0"/>
          </a:xfrm>
          <a:prstGeom prst="line">
            <a:avLst/>
          </a:prstGeom>
          <a:ln>
            <a:solidFill>
              <a:srgbClr val="FBB16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36BA9F4-BF46-453D-8B11-F9406A7BB2F6}"/>
              </a:ext>
            </a:extLst>
          </p:cNvPr>
          <p:cNvCxnSpPr/>
          <p:nvPr userDrawn="1"/>
        </p:nvCxnSpPr>
        <p:spPr>
          <a:xfrm>
            <a:off x="-14514" y="661425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0204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EW 2018_FEG Quarter Text Box">
    <p:spTree>
      <p:nvGrpSpPr>
        <p:cNvPr id="1" name=""/>
        <p:cNvGrpSpPr/>
        <p:nvPr/>
      </p:nvGrpSpPr>
      <p:grpSpPr>
        <a:xfrm>
          <a:off x="0" y="0"/>
          <a:ext cx="0" cy="0"/>
          <a:chOff x="0" y="0"/>
          <a:chExt cx="0" cy="0"/>
        </a:xfrm>
      </p:grpSpPr>
      <p:sp>
        <p:nvSpPr>
          <p:cNvPr id="10" name="Content Placeholder 2"/>
          <p:cNvSpPr>
            <a:spLocks noGrp="1"/>
          </p:cNvSpPr>
          <p:nvPr>
            <p:ph idx="1"/>
          </p:nvPr>
        </p:nvSpPr>
        <p:spPr>
          <a:xfrm>
            <a:off x="238124" y="694263"/>
            <a:ext cx="3840480" cy="2926080"/>
          </a:xfrm>
          <a:prstGeom prst="rect">
            <a:avLst/>
          </a:prstGeom>
        </p:spPr>
        <p:txBody>
          <a:bodyPr>
            <a:normAutofit/>
          </a:bodyPr>
          <a:lstStyle>
            <a:lvl1pPr marL="228600" indent="-228600" algn="just">
              <a:lnSpc>
                <a:spcPct val="100000"/>
              </a:lnSpc>
              <a:spcBef>
                <a:spcPts val="600"/>
              </a:spcBef>
              <a:buClr>
                <a:schemeClr val="accent1"/>
              </a:buClr>
              <a:defRPr sz="1800">
                <a:solidFill>
                  <a:schemeClr val="tx1"/>
                </a:solidFill>
                <a:latin typeface="+mn-lt"/>
              </a:defRPr>
            </a:lvl1pPr>
            <a:lvl2pPr marL="457200" indent="-228600" algn="just">
              <a:lnSpc>
                <a:spcPct val="100000"/>
              </a:lnSpc>
              <a:spcBef>
                <a:spcPts val="600"/>
              </a:spcBef>
              <a:buClr>
                <a:schemeClr val="accent1"/>
              </a:buClr>
              <a:buFont typeface="Wingdings" panose="05000000000000000000" pitchFamily="2" charset="2"/>
              <a:buChar char="§"/>
              <a:defRPr sz="1600">
                <a:solidFill>
                  <a:schemeClr val="tx1"/>
                </a:solidFill>
                <a:latin typeface="+mn-lt"/>
              </a:defRPr>
            </a:lvl2pPr>
            <a:lvl3pPr marL="685800" indent="-228600" algn="just">
              <a:lnSpc>
                <a:spcPct val="100000"/>
              </a:lnSpc>
              <a:spcBef>
                <a:spcPts val="600"/>
              </a:spcBef>
              <a:buClr>
                <a:schemeClr val="accent1"/>
              </a:buClr>
              <a:defRPr sz="1400">
                <a:solidFill>
                  <a:schemeClr val="tx1"/>
                </a:solidFill>
                <a:latin typeface="+mn-lt"/>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11" name="TextBox 10">
            <a:extLst>
              <a:ext uri="{FF2B5EF4-FFF2-40B4-BE49-F238E27FC236}">
                <a16:creationId xmlns:a16="http://schemas.microsoft.com/office/drawing/2014/main" id="{5EAB6F56-8E1B-4F37-B760-AACFF190F415}"/>
              </a:ext>
            </a:extLst>
          </p:cNvPr>
          <p:cNvSpPr txBox="1">
            <a:spLocks noChangeArrowheads="1"/>
          </p:cNvSpPr>
          <p:nvPr userDrawn="1"/>
        </p:nvSpPr>
        <p:spPr bwMode="auto">
          <a:xfrm>
            <a:off x="5424488" y="6628765"/>
            <a:ext cx="3498850"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dirty="0">
                <a:solidFill>
                  <a:schemeClr val="accent4"/>
                </a:solidFill>
                <a:latin typeface="Calibri" pitchFamily="34" charset="0"/>
              </a:rPr>
              <a:t>Confidential – Not for Redistribution</a:t>
            </a:r>
          </a:p>
        </p:txBody>
      </p:sp>
      <p:sp>
        <p:nvSpPr>
          <p:cNvPr id="12" name="TextBox 12">
            <a:extLst>
              <a:ext uri="{FF2B5EF4-FFF2-40B4-BE49-F238E27FC236}">
                <a16:creationId xmlns:a16="http://schemas.microsoft.com/office/drawing/2014/main" id="{48F2F5B3-118C-4BA2-A959-DE9538BC7B7D}"/>
              </a:ext>
            </a:extLst>
          </p:cNvPr>
          <p:cNvSpPr txBox="1">
            <a:spLocks noChangeArrowheads="1"/>
          </p:cNvSpPr>
          <p:nvPr userDrawn="1"/>
        </p:nvSpPr>
        <p:spPr bwMode="auto">
          <a:xfrm>
            <a:off x="3382963" y="6628765"/>
            <a:ext cx="2382837"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8D222099-C786-4A2B-BA5B-FDF200A0AA7D}" type="slidenum">
              <a:rPr lang="en-US" sz="800" smtClean="0">
                <a:solidFill>
                  <a:schemeClr val="accent4"/>
                </a:solidFill>
                <a:latin typeface="Calibri" pitchFamily="34" charset="0"/>
              </a:rPr>
              <a:pPr algn="ctr" eaLnBrk="1" hangingPunct="1">
                <a:spcAft>
                  <a:spcPts val="300"/>
                </a:spcAft>
                <a:defRPr/>
              </a:pPr>
              <a:t>‹#›</a:t>
            </a:fld>
            <a:endParaRPr lang="en-US" sz="800">
              <a:solidFill>
                <a:schemeClr val="accent4"/>
              </a:solidFill>
              <a:latin typeface="Calibri" pitchFamily="34" charset="0"/>
            </a:endParaRPr>
          </a:p>
        </p:txBody>
      </p:sp>
      <p:sp>
        <p:nvSpPr>
          <p:cNvPr id="13" name="TextBox 12">
            <a:extLst>
              <a:ext uri="{FF2B5EF4-FFF2-40B4-BE49-F238E27FC236}">
                <a16:creationId xmlns:a16="http://schemas.microsoft.com/office/drawing/2014/main" id="{8C46D692-6CF9-4B81-AFDF-A2C44A3C41D2}"/>
              </a:ext>
            </a:extLst>
          </p:cNvPr>
          <p:cNvSpPr txBox="1">
            <a:spLocks noChangeArrowheads="1"/>
          </p:cNvSpPr>
          <p:nvPr userDrawn="1"/>
        </p:nvSpPr>
        <p:spPr bwMode="auto">
          <a:xfrm>
            <a:off x="228600" y="6628765"/>
            <a:ext cx="2382838"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chemeClr val="accent4"/>
                </a:solidFill>
                <a:latin typeface="Calibri" pitchFamily="34" charset="0"/>
              </a:rPr>
              <a:t>©2019 Fund Evaluation Group, LLC </a:t>
            </a:r>
          </a:p>
        </p:txBody>
      </p:sp>
      <p:cxnSp>
        <p:nvCxnSpPr>
          <p:cNvPr id="14" name="Straight Connector 13">
            <a:extLst>
              <a:ext uri="{FF2B5EF4-FFF2-40B4-BE49-F238E27FC236}">
                <a16:creationId xmlns:a16="http://schemas.microsoft.com/office/drawing/2014/main" id="{4D5A8D6E-BDE4-4E9F-8C55-006B16952921}"/>
              </a:ext>
            </a:extLst>
          </p:cNvPr>
          <p:cNvCxnSpPr/>
          <p:nvPr userDrawn="1"/>
        </p:nvCxnSpPr>
        <p:spPr>
          <a:xfrm>
            <a:off x="-14514" y="661425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58E3FE11-C952-4240-A878-195AD9D9C6B2}"/>
              </a:ext>
            </a:extLst>
          </p:cNvPr>
          <p:cNvSpPr>
            <a:spLocks noChangeArrowheads="1"/>
          </p:cNvSpPr>
          <p:nvPr userDrawn="1"/>
        </p:nvSpPr>
        <p:spPr bwMode="auto">
          <a:xfrm>
            <a:off x="0" y="0"/>
            <a:ext cx="9143999" cy="461198"/>
          </a:xfrm>
          <a:prstGeom prst="rect">
            <a:avLst/>
          </a:prstGeom>
          <a:solidFill>
            <a:srgbClr val="000000">
              <a:alpha val="10196"/>
            </a:srgbClr>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a:solidFill>
                <a:srgbClr val="FFFFFF"/>
              </a:solidFill>
              <a:latin typeface="Calibri" panose="020F0502020204030204" pitchFamily="34" charset="0"/>
            </a:endParaRPr>
          </a:p>
        </p:txBody>
      </p:sp>
      <p:sp>
        <p:nvSpPr>
          <p:cNvPr id="20" name="Title 1">
            <a:extLst>
              <a:ext uri="{FF2B5EF4-FFF2-40B4-BE49-F238E27FC236}">
                <a16:creationId xmlns:a16="http://schemas.microsoft.com/office/drawing/2014/main" id="{F4978217-D10A-4AA0-B510-7C4E94D012BD}"/>
              </a:ext>
            </a:extLst>
          </p:cNvPr>
          <p:cNvSpPr>
            <a:spLocks noGrp="1"/>
          </p:cNvSpPr>
          <p:nvPr>
            <p:ph type="title"/>
          </p:nvPr>
        </p:nvSpPr>
        <p:spPr>
          <a:xfrm>
            <a:off x="246590" y="25399"/>
            <a:ext cx="8686800" cy="407587"/>
          </a:xfrm>
          <a:prstGeom prst="rect">
            <a:avLst/>
          </a:prstGeom>
        </p:spPr>
        <p:txBody>
          <a:bodyPr>
            <a:noAutofit/>
          </a:bodyPr>
          <a:lstStyle>
            <a:lvl1pPr algn="l">
              <a:defRPr sz="2200" b="0" cap="all" spc="100" baseline="0">
                <a:solidFill>
                  <a:schemeClr val="tx1"/>
                </a:solidFill>
                <a:latin typeface="+mn-lt"/>
              </a:defRPr>
            </a:lvl1pPr>
          </a:lstStyle>
          <a:p>
            <a:r>
              <a:rPr lang="en-US" dirty="0"/>
              <a:t>Click to edit Master title style</a:t>
            </a:r>
          </a:p>
        </p:txBody>
      </p:sp>
      <p:cxnSp>
        <p:nvCxnSpPr>
          <p:cNvPr id="21" name="Straight Connector 20">
            <a:extLst>
              <a:ext uri="{FF2B5EF4-FFF2-40B4-BE49-F238E27FC236}">
                <a16:creationId xmlns:a16="http://schemas.microsoft.com/office/drawing/2014/main" id="{00E14632-F63B-459B-8E09-9D868EFA1DA8}"/>
              </a:ext>
            </a:extLst>
          </p:cNvPr>
          <p:cNvCxnSpPr/>
          <p:nvPr userDrawn="1"/>
        </p:nvCxnSpPr>
        <p:spPr>
          <a:xfrm>
            <a:off x="-14514" y="456435"/>
            <a:ext cx="9144000" cy="0"/>
          </a:xfrm>
          <a:prstGeom prst="line">
            <a:avLst/>
          </a:prstGeom>
          <a:ln>
            <a:solidFill>
              <a:srgbClr val="FBB1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1969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EW 2018_FEG Half Text Box">
    <p:spTree>
      <p:nvGrpSpPr>
        <p:cNvPr id="1" name=""/>
        <p:cNvGrpSpPr/>
        <p:nvPr/>
      </p:nvGrpSpPr>
      <p:grpSpPr>
        <a:xfrm>
          <a:off x="0" y="0"/>
          <a:ext cx="0" cy="0"/>
          <a:chOff x="0" y="0"/>
          <a:chExt cx="0" cy="0"/>
        </a:xfrm>
      </p:grpSpPr>
      <p:sp>
        <p:nvSpPr>
          <p:cNvPr id="10" name="Content Placeholder 2"/>
          <p:cNvSpPr>
            <a:spLocks noGrp="1"/>
          </p:cNvSpPr>
          <p:nvPr>
            <p:ph idx="1"/>
          </p:nvPr>
        </p:nvSpPr>
        <p:spPr>
          <a:xfrm>
            <a:off x="238125" y="694264"/>
            <a:ext cx="3840480" cy="5715000"/>
          </a:xfrm>
          <a:prstGeom prst="rect">
            <a:avLst/>
          </a:prstGeom>
        </p:spPr>
        <p:txBody>
          <a:bodyPr>
            <a:normAutofit/>
          </a:bodyPr>
          <a:lstStyle>
            <a:lvl1pPr marL="228600" indent="-228600" algn="just">
              <a:lnSpc>
                <a:spcPct val="100000"/>
              </a:lnSpc>
              <a:spcBef>
                <a:spcPts val="600"/>
              </a:spcBef>
              <a:buClr>
                <a:schemeClr val="accent1"/>
              </a:buClr>
              <a:defRPr sz="1800">
                <a:solidFill>
                  <a:schemeClr val="tx1"/>
                </a:solidFill>
                <a:latin typeface="+mn-lt"/>
              </a:defRPr>
            </a:lvl1pPr>
            <a:lvl2pPr marL="457200" indent="-228600" algn="just">
              <a:lnSpc>
                <a:spcPct val="100000"/>
              </a:lnSpc>
              <a:spcBef>
                <a:spcPts val="600"/>
              </a:spcBef>
              <a:buClr>
                <a:schemeClr val="accent1"/>
              </a:buClr>
              <a:buFont typeface="Wingdings" panose="05000000000000000000" pitchFamily="2" charset="2"/>
              <a:buChar char="§"/>
              <a:defRPr sz="1600">
                <a:solidFill>
                  <a:schemeClr val="tx1"/>
                </a:solidFill>
                <a:latin typeface="+mn-lt"/>
              </a:defRPr>
            </a:lvl2pPr>
            <a:lvl3pPr marL="685800" indent="-228600" algn="just">
              <a:lnSpc>
                <a:spcPct val="100000"/>
              </a:lnSpc>
              <a:spcBef>
                <a:spcPts val="600"/>
              </a:spcBef>
              <a:buClr>
                <a:schemeClr val="accent1"/>
              </a:buClr>
              <a:defRPr sz="1400">
                <a:solidFill>
                  <a:schemeClr val="tx1"/>
                </a:solidFill>
                <a:latin typeface="+mn-lt"/>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11" name="TextBox 10">
            <a:extLst>
              <a:ext uri="{FF2B5EF4-FFF2-40B4-BE49-F238E27FC236}">
                <a16:creationId xmlns:a16="http://schemas.microsoft.com/office/drawing/2014/main" id="{C6794FF0-FC87-4ABB-9285-C7C03CE93F79}"/>
              </a:ext>
            </a:extLst>
          </p:cNvPr>
          <p:cNvSpPr txBox="1">
            <a:spLocks noChangeArrowheads="1"/>
          </p:cNvSpPr>
          <p:nvPr userDrawn="1"/>
        </p:nvSpPr>
        <p:spPr bwMode="auto">
          <a:xfrm>
            <a:off x="5424488" y="6628765"/>
            <a:ext cx="3498850"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dirty="0">
                <a:solidFill>
                  <a:schemeClr val="accent4"/>
                </a:solidFill>
                <a:latin typeface="Calibri" pitchFamily="34" charset="0"/>
              </a:rPr>
              <a:t>Confidential – Not for Redistribution</a:t>
            </a:r>
          </a:p>
        </p:txBody>
      </p:sp>
      <p:sp>
        <p:nvSpPr>
          <p:cNvPr id="12" name="TextBox 12">
            <a:extLst>
              <a:ext uri="{FF2B5EF4-FFF2-40B4-BE49-F238E27FC236}">
                <a16:creationId xmlns:a16="http://schemas.microsoft.com/office/drawing/2014/main" id="{8C09A8FE-253E-4F17-B4C3-CBDACFD5A391}"/>
              </a:ext>
            </a:extLst>
          </p:cNvPr>
          <p:cNvSpPr txBox="1">
            <a:spLocks noChangeArrowheads="1"/>
          </p:cNvSpPr>
          <p:nvPr userDrawn="1"/>
        </p:nvSpPr>
        <p:spPr bwMode="auto">
          <a:xfrm>
            <a:off x="3382963" y="6628765"/>
            <a:ext cx="2382837"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8D222099-C786-4A2B-BA5B-FDF200A0AA7D}" type="slidenum">
              <a:rPr lang="en-US" sz="800" smtClean="0">
                <a:solidFill>
                  <a:schemeClr val="accent4"/>
                </a:solidFill>
                <a:latin typeface="Calibri" pitchFamily="34" charset="0"/>
              </a:rPr>
              <a:pPr algn="ctr" eaLnBrk="1" hangingPunct="1">
                <a:spcAft>
                  <a:spcPts val="300"/>
                </a:spcAft>
                <a:defRPr/>
              </a:pPr>
              <a:t>‹#›</a:t>
            </a:fld>
            <a:endParaRPr lang="en-US" sz="800">
              <a:solidFill>
                <a:schemeClr val="accent4"/>
              </a:solidFill>
              <a:latin typeface="Calibri" pitchFamily="34" charset="0"/>
            </a:endParaRPr>
          </a:p>
        </p:txBody>
      </p:sp>
      <p:sp>
        <p:nvSpPr>
          <p:cNvPr id="13" name="TextBox 12">
            <a:extLst>
              <a:ext uri="{FF2B5EF4-FFF2-40B4-BE49-F238E27FC236}">
                <a16:creationId xmlns:a16="http://schemas.microsoft.com/office/drawing/2014/main" id="{66437000-2B5E-45CE-8072-98A63710776F}"/>
              </a:ext>
            </a:extLst>
          </p:cNvPr>
          <p:cNvSpPr txBox="1">
            <a:spLocks noChangeArrowheads="1"/>
          </p:cNvSpPr>
          <p:nvPr userDrawn="1"/>
        </p:nvSpPr>
        <p:spPr bwMode="auto">
          <a:xfrm>
            <a:off x="228600" y="6628765"/>
            <a:ext cx="2382838"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chemeClr val="accent4"/>
                </a:solidFill>
                <a:latin typeface="Calibri" pitchFamily="34" charset="0"/>
              </a:rPr>
              <a:t>©2019 Fund Evaluation Group, LLC </a:t>
            </a:r>
          </a:p>
        </p:txBody>
      </p:sp>
      <p:cxnSp>
        <p:nvCxnSpPr>
          <p:cNvPr id="14" name="Straight Connector 13">
            <a:extLst>
              <a:ext uri="{FF2B5EF4-FFF2-40B4-BE49-F238E27FC236}">
                <a16:creationId xmlns:a16="http://schemas.microsoft.com/office/drawing/2014/main" id="{8B3C84CC-297F-43C7-A83F-52A00638D405}"/>
              </a:ext>
            </a:extLst>
          </p:cNvPr>
          <p:cNvCxnSpPr/>
          <p:nvPr userDrawn="1"/>
        </p:nvCxnSpPr>
        <p:spPr>
          <a:xfrm>
            <a:off x="-14514" y="661425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FCAC222-2412-448D-9270-ABB2133AD5F3}"/>
              </a:ext>
            </a:extLst>
          </p:cNvPr>
          <p:cNvSpPr>
            <a:spLocks noChangeArrowheads="1"/>
          </p:cNvSpPr>
          <p:nvPr userDrawn="1"/>
        </p:nvSpPr>
        <p:spPr bwMode="auto">
          <a:xfrm>
            <a:off x="0" y="0"/>
            <a:ext cx="9143999" cy="461198"/>
          </a:xfrm>
          <a:prstGeom prst="rect">
            <a:avLst/>
          </a:prstGeom>
          <a:solidFill>
            <a:srgbClr val="000000">
              <a:alpha val="10196"/>
            </a:srgbClr>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a:solidFill>
                <a:srgbClr val="FFFFFF"/>
              </a:solidFill>
              <a:latin typeface="Calibri" panose="020F0502020204030204" pitchFamily="34" charset="0"/>
            </a:endParaRPr>
          </a:p>
        </p:txBody>
      </p:sp>
      <p:sp>
        <p:nvSpPr>
          <p:cNvPr id="16" name="Title 1">
            <a:extLst>
              <a:ext uri="{FF2B5EF4-FFF2-40B4-BE49-F238E27FC236}">
                <a16:creationId xmlns:a16="http://schemas.microsoft.com/office/drawing/2014/main" id="{13198E45-CA1A-4126-86A3-79B15A70C5C9}"/>
              </a:ext>
            </a:extLst>
          </p:cNvPr>
          <p:cNvSpPr>
            <a:spLocks noGrp="1"/>
          </p:cNvSpPr>
          <p:nvPr>
            <p:ph type="title"/>
          </p:nvPr>
        </p:nvSpPr>
        <p:spPr>
          <a:xfrm>
            <a:off x="246590" y="25399"/>
            <a:ext cx="8686800" cy="407587"/>
          </a:xfrm>
          <a:prstGeom prst="rect">
            <a:avLst/>
          </a:prstGeom>
        </p:spPr>
        <p:txBody>
          <a:bodyPr>
            <a:noAutofit/>
          </a:bodyPr>
          <a:lstStyle>
            <a:lvl1pPr algn="l">
              <a:defRPr sz="2200" b="0" cap="all" spc="100" baseline="0">
                <a:solidFill>
                  <a:schemeClr val="tx1"/>
                </a:solidFill>
                <a:latin typeface="+mn-lt"/>
              </a:defRPr>
            </a:lvl1pPr>
          </a:lstStyle>
          <a:p>
            <a:r>
              <a:rPr lang="en-US" dirty="0"/>
              <a:t>Click to edit Master title style</a:t>
            </a:r>
          </a:p>
        </p:txBody>
      </p:sp>
      <p:cxnSp>
        <p:nvCxnSpPr>
          <p:cNvPr id="17" name="Straight Connector 16">
            <a:extLst>
              <a:ext uri="{FF2B5EF4-FFF2-40B4-BE49-F238E27FC236}">
                <a16:creationId xmlns:a16="http://schemas.microsoft.com/office/drawing/2014/main" id="{C5CBE5E5-6164-4670-A0DE-FC7F6494ADAD}"/>
              </a:ext>
            </a:extLst>
          </p:cNvPr>
          <p:cNvCxnSpPr/>
          <p:nvPr userDrawn="1"/>
        </p:nvCxnSpPr>
        <p:spPr>
          <a:xfrm>
            <a:off x="-14514" y="456435"/>
            <a:ext cx="9144000" cy="0"/>
          </a:xfrm>
          <a:prstGeom prst="line">
            <a:avLst/>
          </a:prstGeom>
          <a:ln>
            <a:solidFill>
              <a:srgbClr val="FBB1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4967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EW 2018_FEG No Text Box">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93A996A-A448-4B66-BF0B-B4381FD2AA17}"/>
              </a:ext>
            </a:extLst>
          </p:cNvPr>
          <p:cNvSpPr txBox="1">
            <a:spLocks noChangeArrowheads="1"/>
          </p:cNvSpPr>
          <p:nvPr userDrawn="1"/>
        </p:nvSpPr>
        <p:spPr bwMode="auto">
          <a:xfrm>
            <a:off x="5424488" y="6628765"/>
            <a:ext cx="3498850"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dirty="0">
                <a:solidFill>
                  <a:schemeClr val="accent4"/>
                </a:solidFill>
                <a:latin typeface="Calibri" pitchFamily="34" charset="0"/>
              </a:rPr>
              <a:t>Confidential – Not for Redistribution</a:t>
            </a:r>
          </a:p>
        </p:txBody>
      </p:sp>
      <p:sp>
        <p:nvSpPr>
          <p:cNvPr id="11" name="TextBox 12">
            <a:extLst>
              <a:ext uri="{FF2B5EF4-FFF2-40B4-BE49-F238E27FC236}">
                <a16:creationId xmlns:a16="http://schemas.microsoft.com/office/drawing/2014/main" id="{B3EB60C7-4A6C-4A9F-BA01-A2DB191CFB72}"/>
              </a:ext>
            </a:extLst>
          </p:cNvPr>
          <p:cNvSpPr txBox="1">
            <a:spLocks noChangeArrowheads="1"/>
          </p:cNvSpPr>
          <p:nvPr userDrawn="1"/>
        </p:nvSpPr>
        <p:spPr bwMode="auto">
          <a:xfrm>
            <a:off x="3382963" y="6628765"/>
            <a:ext cx="2382837"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8D222099-C786-4A2B-BA5B-FDF200A0AA7D}" type="slidenum">
              <a:rPr lang="en-US" sz="800" smtClean="0">
                <a:solidFill>
                  <a:schemeClr val="accent4"/>
                </a:solidFill>
                <a:latin typeface="Calibri" pitchFamily="34" charset="0"/>
              </a:rPr>
              <a:pPr algn="ctr" eaLnBrk="1" hangingPunct="1">
                <a:spcAft>
                  <a:spcPts val="300"/>
                </a:spcAft>
                <a:defRPr/>
              </a:pPr>
              <a:t>‹#›</a:t>
            </a:fld>
            <a:endParaRPr lang="en-US" sz="800">
              <a:solidFill>
                <a:schemeClr val="accent4"/>
              </a:solidFill>
              <a:latin typeface="Calibri" pitchFamily="34" charset="0"/>
            </a:endParaRPr>
          </a:p>
        </p:txBody>
      </p:sp>
      <p:sp>
        <p:nvSpPr>
          <p:cNvPr id="12" name="TextBox 12">
            <a:extLst>
              <a:ext uri="{FF2B5EF4-FFF2-40B4-BE49-F238E27FC236}">
                <a16:creationId xmlns:a16="http://schemas.microsoft.com/office/drawing/2014/main" id="{B80F12C5-BE14-4C36-BEE1-B12A534CD4BF}"/>
              </a:ext>
            </a:extLst>
          </p:cNvPr>
          <p:cNvSpPr txBox="1">
            <a:spLocks noChangeArrowheads="1"/>
          </p:cNvSpPr>
          <p:nvPr userDrawn="1"/>
        </p:nvSpPr>
        <p:spPr bwMode="auto">
          <a:xfrm>
            <a:off x="228600" y="6628765"/>
            <a:ext cx="2382838"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chemeClr val="accent4"/>
                </a:solidFill>
                <a:latin typeface="Calibri" pitchFamily="34" charset="0"/>
              </a:rPr>
              <a:t>©2019 Fund Evaluation Group, LLC </a:t>
            </a:r>
          </a:p>
        </p:txBody>
      </p:sp>
      <p:cxnSp>
        <p:nvCxnSpPr>
          <p:cNvPr id="13" name="Straight Connector 12">
            <a:extLst>
              <a:ext uri="{FF2B5EF4-FFF2-40B4-BE49-F238E27FC236}">
                <a16:creationId xmlns:a16="http://schemas.microsoft.com/office/drawing/2014/main" id="{144FE713-95F5-4F64-9485-96E19C6811F2}"/>
              </a:ext>
            </a:extLst>
          </p:cNvPr>
          <p:cNvCxnSpPr/>
          <p:nvPr userDrawn="1"/>
        </p:nvCxnSpPr>
        <p:spPr>
          <a:xfrm>
            <a:off x="-14514" y="661425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B272B70-C9E3-4577-ABB1-72ED3CF8E9DE}"/>
              </a:ext>
            </a:extLst>
          </p:cNvPr>
          <p:cNvSpPr>
            <a:spLocks noChangeArrowheads="1"/>
          </p:cNvSpPr>
          <p:nvPr userDrawn="1"/>
        </p:nvSpPr>
        <p:spPr bwMode="auto">
          <a:xfrm>
            <a:off x="0" y="0"/>
            <a:ext cx="9143999" cy="461198"/>
          </a:xfrm>
          <a:prstGeom prst="rect">
            <a:avLst/>
          </a:prstGeom>
          <a:solidFill>
            <a:srgbClr val="000000">
              <a:alpha val="10196"/>
            </a:srgbClr>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a:solidFill>
                <a:srgbClr val="FFFFFF"/>
              </a:solidFill>
              <a:latin typeface="Calibri" panose="020F0502020204030204" pitchFamily="34" charset="0"/>
            </a:endParaRPr>
          </a:p>
        </p:txBody>
      </p:sp>
      <p:sp>
        <p:nvSpPr>
          <p:cNvPr id="15" name="Title 1">
            <a:extLst>
              <a:ext uri="{FF2B5EF4-FFF2-40B4-BE49-F238E27FC236}">
                <a16:creationId xmlns:a16="http://schemas.microsoft.com/office/drawing/2014/main" id="{7EBB364D-A9CA-449C-863B-DAC4EAFC911A}"/>
              </a:ext>
            </a:extLst>
          </p:cNvPr>
          <p:cNvSpPr>
            <a:spLocks noGrp="1"/>
          </p:cNvSpPr>
          <p:nvPr>
            <p:ph type="title"/>
          </p:nvPr>
        </p:nvSpPr>
        <p:spPr>
          <a:xfrm>
            <a:off x="246590" y="25399"/>
            <a:ext cx="8686800" cy="407587"/>
          </a:xfrm>
          <a:prstGeom prst="rect">
            <a:avLst/>
          </a:prstGeom>
        </p:spPr>
        <p:txBody>
          <a:bodyPr>
            <a:noAutofit/>
          </a:bodyPr>
          <a:lstStyle>
            <a:lvl1pPr algn="l">
              <a:defRPr sz="2200" b="0" cap="all" spc="100" baseline="0">
                <a:solidFill>
                  <a:schemeClr val="tx1"/>
                </a:solidFill>
                <a:latin typeface="+mn-lt"/>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6E6C6CB7-93CC-40C0-A0A2-87ADAD0C635B}"/>
              </a:ext>
            </a:extLst>
          </p:cNvPr>
          <p:cNvCxnSpPr/>
          <p:nvPr userDrawn="1"/>
        </p:nvCxnSpPr>
        <p:spPr>
          <a:xfrm>
            <a:off x="-14514" y="456435"/>
            <a:ext cx="9144000" cy="0"/>
          </a:xfrm>
          <a:prstGeom prst="line">
            <a:avLst/>
          </a:prstGeom>
          <a:ln>
            <a:solidFill>
              <a:srgbClr val="FBB1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2920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NEW 2018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6789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2018_FEG Divider">
    <p:bg bwMode="gray">
      <p:bgRef idx="1001">
        <a:schemeClr val="bg1"/>
      </p:bgRef>
    </p:bg>
    <p:spTree>
      <p:nvGrpSpPr>
        <p:cNvPr id="1" name=""/>
        <p:cNvGrpSpPr/>
        <p:nvPr/>
      </p:nvGrpSpPr>
      <p:grpSpPr>
        <a:xfrm>
          <a:off x="0" y="0"/>
          <a:ext cx="0" cy="0"/>
          <a:chOff x="0" y="0"/>
          <a:chExt cx="0" cy="0"/>
        </a:xfrm>
      </p:grpSpPr>
      <p:sp>
        <p:nvSpPr>
          <p:cNvPr id="5" name="Rectangle 4"/>
          <p:cNvSpPr/>
          <p:nvPr userDrawn="1"/>
        </p:nvSpPr>
        <p:spPr bwMode="gray">
          <a:xfrm>
            <a:off x="2614706" y="1063957"/>
            <a:ext cx="6529294" cy="276606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p:cNvSpPr>
            <a:spLocks noGrp="1"/>
          </p:cNvSpPr>
          <p:nvPr>
            <p:ph type="body" sz="quarter" idx="10"/>
          </p:nvPr>
        </p:nvSpPr>
        <p:spPr bwMode="gray">
          <a:xfrm>
            <a:off x="2896412" y="1357772"/>
            <a:ext cx="5855701" cy="480131"/>
          </a:xfrm>
          <a:prstGeom prst="rect">
            <a:avLst/>
          </a:prstGeom>
        </p:spPr>
        <p:txBody>
          <a:bodyPr wrap="square">
            <a:spAutoFit/>
          </a:bodyPr>
          <a:lstStyle>
            <a:lvl1pPr marL="0" indent="0">
              <a:lnSpc>
                <a:spcPct val="90000"/>
              </a:lnSpc>
              <a:spcBef>
                <a:spcPts val="600"/>
              </a:spcBef>
              <a:buNone/>
              <a:defRPr lang="en-US" sz="2800" b="0" i="0" cap="all" spc="0" baseline="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marL="0" lvl="0" defTabSz="914400" latinLnBrk="0">
              <a:spcBef>
                <a:spcPct val="0"/>
              </a:spcBef>
            </a:pPr>
            <a:r>
              <a:rPr lang="en-US" dirty="0"/>
              <a:t>Click to edit Master text styles</a:t>
            </a:r>
          </a:p>
        </p:txBody>
      </p:sp>
      <p:sp>
        <p:nvSpPr>
          <p:cNvPr id="7" name="Rectangle 6">
            <a:extLst>
              <a:ext uri="{FF2B5EF4-FFF2-40B4-BE49-F238E27FC236}">
                <a16:creationId xmlns:a16="http://schemas.microsoft.com/office/drawing/2014/main" id="{124E7AD3-F032-4FA6-B4DE-A6B935B8A368}"/>
              </a:ext>
            </a:extLst>
          </p:cNvPr>
          <p:cNvSpPr/>
          <p:nvPr userDrawn="1"/>
        </p:nvSpPr>
        <p:spPr bwMode="gray">
          <a:xfrm>
            <a:off x="-1" y="1063957"/>
            <a:ext cx="2473853" cy="2766060"/>
          </a:xfrm>
          <a:prstGeom prst="rect">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702431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EW 2018_Back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7E7097-6C05-4E7F-861D-8FFDD54ECBBC}"/>
              </a:ext>
            </a:extLst>
          </p:cNvPr>
          <p:cNvSpPr/>
          <p:nvPr userDrawn="1"/>
        </p:nvSpPr>
        <p:spPr bwMode="gray">
          <a:xfrm>
            <a:off x="1" y="4379161"/>
            <a:ext cx="9143999" cy="456535"/>
          </a:xfrm>
          <a:prstGeom prst="rect">
            <a:avLst/>
          </a:prstGeom>
        </p:spPr>
        <p:txBody>
          <a:bodyPr wrap="square">
            <a:spAutoFit/>
          </a:bodyPr>
          <a:lstStyle/>
          <a:p>
            <a:pPr algn="ctr">
              <a:defRPr/>
            </a:pPr>
            <a:r>
              <a:rPr lang="en-US" sz="1050" kern="0" spc="50" dirty="0">
                <a:solidFill>
                  <a:schemeClr val="tx1"/>
                </a:solidFill>
                <a:latin typeface="Calibri (Body)"/>
                <a:ea typeface="Myriad Pro Condensed" charset="0"/>
                <a:cs typeface="Calibri Light"/>
              </a:rPr>
              <a:t>Fund Evaluation Group, LLC | 201 East Fifth Street, Suite 1600 Cincinnati, OH 45202 | </a:t>
            </a:r>
            <a:r>
              <a:rPr lang="en-US" sz="1050" kern="0" cap="all" spc="50" dirty="0">
                <a:solidFill>
                  <a:schemeClr val="tx1"/>
                </a:solidFill>
                <a:latin typeface="Calibri (Body)"/>
                <a:ea typeface="Myriad Pro Condensed" charset="0"/>
                <a:cs typeface="Calibri Light"/>
              </a:rPr>
              <a:t>513.977.4400 | </a:t>
            </a:r>
            <a:r>
              <a:rPr lang="en-US" sz="1050" kern="0" spc="50" dirty="0">
                <a:solidFill>
                  <a:schemeClr val="tx1"/>
                </a:solidFill>
                <a:latin typeface="Calibri (Body)"/>
                <a:ea typeface="Myriad Pro Condensed" charset="0"/>
                <a:cs typeface="Calibri Light"/>
              </a:rPr>
              <a:t>information@feg.com | www.feg.com</a:t>
            </a:r>
          </a:p>
          <a:p>
            <a:pPr algn="ctr">
              <a:spcBef>
                <a:spcPts val="200"/>
              </a:spcBef>
              <a:defRPr/>
            </a:pPr>
            <a:r>
              <a:rPr lang="en-US" sz="1050" kern="0" spc="50" dirty="0">
                <a:solidFill>
                  <a:schemeClr val="tx1"/>
                </a:solidFill>
                <a:latin typeface="Calibri (Body)"/>
                <a:ea typeface="Myriad Pro Condensed" charset="0"/>
                <a:cs typeface="Calibri Light"/>
              </a:rPr>
              <a:t>Dallas </a:t>
            </a:r>
            <a:r>
              <a:rPr lang="en-US" sz="1050" spc="50" dirty="0">
                <a:solidFill>
                  <a:schemeClr val="tx1"/>
                </a:solidFill>
                <a:latin typeface="Calibri (Body)"/>
                <a:cs typeface="Calibri Light"/>
              </a:rPr>
              <a:t>│ </a:t>
            </a:r>
            <a:r>
              <a:rPr lang="en-US" sz="1050" kern="0" spc="50" dirty="0">
                <a:solidFill>
                  <a:schemeClr val="tx1"/>
                </a:solidFill>
                <a:latin typeface="Calibri (Body)"/>
                <a:ea typeface="Myriad Pro Condensed" charset="0"/>
                <a:cs typeface="Calibri Light"/>
              </a:rPr>
              <a:t>Indianapolis</a:t>
            </a:r>
          </a:p>
        </p:txBody>
      </p:sp>
      <p:pic>
        <p:nvPicPr>
          <p:cNvPr id="3" name="Picture 2">
            <a:extLst>
              <a:ext uri="{FF2B5EF4-FFF2-40B4-BE49-F238E27FC236}">
                <a16:creationId xmlns:a16="http://schemas.microsoft.com/office/drawing/2014/main" id="{56DE13F3-FB48-4806-BEA3-9618E8B51D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437099" y="5367362"/>
            <a:ext cx="2269803" cy="737367"/>
          </a:xfrm>
          <a:prstGeom prst="rect">
            <a:avLst/>
          </a:prstGeom>
        </p:spPr>
      </p:pic>
      <p:grpSp>
        <p:nvGrpSpPr>
          <p:cNvPr id="4" name="Group 3">
            <a:extLst>
              <a:ext uri="{FF2B5EF4-FFF2-40B4-BE49-F238E27FC236}">
                <a16:creationId xmlns:a16="http://schemas.microsoft.com/office/drawing/2014/main" id="{B8D98D41-ADA5-482F-9BE4-A337ECCE63D5}"/>
              </a:ext>
            </a:extLst>
          </p:cNvPr>
          <p:cNvGrpSpPr/>
          <p:nvPr userDrawn="1"/>
        </p:nvGrpSpPr>
        <p:grpSpPr>
          <a:xfrm>
            <a:off x="1" y="1286729"/>
            <a:ext cx="9144000" cy="2766060"/>
            <a:chOff x="0" y="1141589"/>
            <a:chExt cx="9144000" cy="2766060"/>
          </a:xfrm>
        </p:grpSpPr>
        <p:pic>
          <p:nvPicPr>
            <p:cNvPr id="5" name="Picture 4">
              <a:extLst>
                <a:ext uri="{FF2B5EF4-FFF2-40B4-BE49-F238E27FC236}">
                  <a16:creationId xmlns:a16="http://schemas.microsoft.com/office/drawing/2014/main" id="{7D3C04F2-637D-423B-A7CF-57BDC48C5C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0999"/>
            <a:stretch/>
          </p:blipFill>
          <p:spPr>
            <a:xfrm>
              <a:off x="6698797" y="1141589"/>
              <a:ext cx="2445203" cy="2766060"/>
            </a:xfrm>
            <a:prstGeom prst="rect">
              <a:avLst/>
            </a:prstGeom>
          </p:spPr>
        </p:pic>
        <p:sp>
          <p:nvSpPr>
            <p:cNvPr id="6" name="Rectangle 5">
              <a:extLst>
                <a:ext uri="{FF2B5EF4-FFF2-40B4-BE49-F238E27FC236}">
                  <a16:creationId xmlns:a16="http://schemas.microsoft.com/office/drawing/2014/main" id="{7B819FBA-B5BB-43B3-81E0-6BC071FD717C}"/>
                </a:ext>
              </a:extLst>
            </p:cNvPr>
            <p:cNvSpPr/>
            <p:nvPr/>
          </p:nvSpPr>
          <p:spPr bwMode="gray">
            <a:xfrm>
              <a:off x="4135089" y="1141589"/>
              <a:ext cx="2464592" cy="1031851"/>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BCA669EC-A514-4E6F-B9BE-4041E05FC8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319" r="12762" b="-1"/>
            <a:stretch/>
          </p:blipFill>
          <p:spPr bwMode="gray">
            <a:xfrm>
              <a:off x="0" y="1141589"/>
              <a:ext cx="4035973" cy="2766060"/>
            </a:xfrm>
            <a:prstGeom prst="rect">
              <a:avLst/>
            </a:prstGeom>
          </p:spPr>
        </p:pic>
        <p:pic>
          <p:nvPicPr>
            <p:cNvPr id="8" name="Picture 7">
              <a:extLst>
                <a:ext uri="{FF2B5EF4-FFF2-40B4-BE49-F238E27FC236}">
                  <a16:creationId xmlns:a16="http://schemas.microsoft.com/office/drawing/2014/main" id="{70F7A6F2-95F6-4CC9-AE7A-5A77F8A282E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1479" t="25824" r="37426" b="38337"/>
            <a:stretch/>
          </p:blipFill>
          <p:spPr>
            <a:xfrm>
              <a:off x="4134679" y="2257514"/>
              <a:ext cx="2465412" cy="1650135"/>
            </a:xfrm>
            <a:prstGeom prst="rect">
              <a:avLst/>
            </a:prstGeom>
          </p:spPr>
        </p:pic>
      </p:grpSp>
    </p:spTree>
    <p:extLst>
      <p:ext uri="{BB962C8B-B14F-4D97-AF65-F5344CB8AC3E}">
        <p14:creationId xmlns:p14="http://schemas.microsoft.com/office/powerpoint/2010/main" val="297950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FEG Full Text Box">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5486400" y="6643688"/>
            <a:ext cx="3498850"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i="0" dirty="0">
                <a:solidFill>
                  <a:schemeClr val="tx1"/>
                </a:solidFill>
                <a:latin typeface="Calibri" pitchFamily="34" charset="0"/>
              </a:rPr>
              <a:t>Confidential</a:t>
            </a:r>
            <a:r>
              <a:rPr lang="en-US" sz="800" i="0" baseline="0" dirty="0">
                <a:solidFill>
                  <a:schemeClr val="tx1"/>
                </a:solidFill>
                <a:latin typeface="Calibri" pitchFamily="34" charset="0"/>
              </a:rPr>
              <a:t> – </a:t>
            </a:r>
            <a:r>
              <a:rPr lang="en-US" sz="800" i="0" dirty="0">
                <a:solidFill>
                  <a:schemeClr val="tx1"/>
                </a:solidFill>
                <a:latin typeface="Calibri" pitchFamily="34" charset="0"/>
              </a:rPr>
              <a:t>Not For Redistribution</a:t>
            </a:r>
          </a:p>
        </p:txBody>
      </p:sp>
      <p:sp>
        <p:nvSpPr>
          <p:cNvPr id="7" name="TextBox 12"/>
          <p:cNvSpPr txBox="1">
            <a:spLocks noChangeArrowheads="1"/>
          </p:cNvSpPr>
          <p:nvPr userDrawn="1"/>
        </p:nvSpPr>
        <p:spPr bwMode="auto">
          <a:xfrm>
            <a:off x="3382963" y="6640390"/>
            <a:ext cx="2382837"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319CB284-71F8-40CD-B0C7-8A5E18057FA5}" type="slidenum">
              <a:rPr lang="en-US" sz="800" i="0" smtClean="0">
                <a:solidFill>
                  <a:srgbClr val="595959"/>
                </a:solidFill>
                <a:latin typeface="Calibri" pitchFamily="34" charset="0"/>
              </a:rPr>
              <a:pPr algn="ctr" eaLnBrk="1" hangingPunct="1">
                <a:spcAft>
                  <a:spcPts val="300"/>
                </a:spcAft>
                <a:defRPr/>
              </a:pPr>
              <a:t>‹#›</a:t>
            </a:fld>
            <a:endParaRPr lang="en-US" sz="800" i="0" dirty="0">
              <a:solidFill>
                <a:srgbClr val="595959"/>
              </a:solidFill>
              <a:latin typeface="Calibri" pitchFamily="34" charset="0"/>
            </a:endParaRPr>
          </a:p>
        </p:txBody>
      </p:sp>
      <p:sp>
        <p:nvSpPr>
          <p:cNvPr id="8" name="TextBox 12"/>
          <p:cNvSpPr txBox="1">
            <a:spLocks noChangeArrowheads="1"/>
          </p:cNvSpPr>
          <p:nvPr userDrawn="1"/>
        </p:nvSpPr>
        <p:spPr bwMode="auto">
          <a:xfrm>
            <a:off x="228600" y="6643443"/>
            <a:ext cx="2382838"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rgbClr val="636463"/>
                </a:solidFill>
                <a:latin typeface="Calibri" pitchFamily="34" charset="0"/>
              </a:rPr>
              <a:t>©2017 Fund Evaluation Group, LLC </a:t>
            </a:r>
          </a:p>
        </p:txBody>
      </p:sp>
      <p:sp>
        <p:nvSpPr>
          <p:cNvPr id="10" name="Content Placeholder 2"/>
          <p:cNvSpPr>
            <a:spLocks noGrp="1"/>
          </p:cNvSpPr>
          <p:nvPr>
            <p:ph idx="1"/>
          </p:nvPr>
        </p:nvSpPr>
        <p:spPr>
          <a:xfrm>
            <a:off x="238124" y="694264"/>
            <a:ext cx="8677275" cy="5715000"/>
          </a:xfrm>
          <a:prstGeom prst="rect">
            <a:avLst/>
          </a:prstGeom>
        </p:spPr>
        <p:txBody>
          <a:bodyPr>
            <a:normAutofit/>
          </a:bodyPr>
          <a:lstStyle>
            <a:lvl1pPr marL="228600" indent="-228600" algn="just">
              <a:lnSpc>
                <a:spcPct val="100000"/>
              </a:lnSpc>
              <a:spcBef>
                <a:spcPts val="600"/>
              </a:spcBef>
              <a:buClr>
                <a:schemeClr val="accent1"/>
              </a:buClr>
              <a:defRPr sz="1200">
                <a:solidFill>
                  <a:schemeClr val="tx1"/>
                </a:solidFill>
                <a:latin typeface="+mn-lt"/>
              </a:defRPr>
            </a:lvl1pPr>
            <a:lvl2pPr marL="457200" indent="-228600" algn="just">
              <a:lnSpc>
                <a:spcPct val="100000"/>
              </a:lnSpc>
              <a:spcBef>
                <a:spcPts val="600"/>
              </a:spcBef>
              <a:buClr>
                <a:schemeClr val="accent1"/>
              </a:buClr>
              <a:buFont typeface="Wingdings" panose="05000000000000000000" pitchFamily="2" charset="2"/>
              <a:buChar char="§"/>
              <a:defRPr sz="1100">
                <a:solidFill>
                  <a:schemeClr val="tx1"/>
                </a:solidFill>
                <a:latin typeface="+mn-lt"/>
              </a:defRPr>
            </a:lvl2pPr>
            <a:lvl3pPr marL="685800" indent="-228600" algn="just">
              <a:lnSpc>
                <a:spcPct val="100000"/>
              </a:lnSpc>
              <a:spcBef>
                <a:spcPts val="600"/>
              </a:spcBef>
              <a:buClr>
                <a:schemeClr val="accent1"/>
              </a:buClr>
              <a:defRPr sz="1050">
                <a:solidFill>
                  <a:schemeClr val="tx1"/>
                </a:solidFill>
                <a:latin typeface="+mn-lt"/>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cxnSp>
        <p:nvCxnSpPr>
          <p:cNvPr id="13" name="Straight Connector 12"/>
          <p:cNvCxnSpPr/>
          <p:nvPr userDrawn="1"/>
        </p:nvCxnSpPr>
        <p:spPr>
          <a:xfrm>
            <a:off x="0" y="6628400"/>
            <a:ext cx="9144000" cy="0"/>
          </a:xfrm>
          <a:prstGeom prst="line">
            <a:avLst/>
          </a:prstGeom>
          <a:ln w="19050">
            <a:solidFill>
              <a:srgbClr val="FBB16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0" y="0"/>
            <a:ext cx="9154510" cy="409904"/>
          </a:xfrm>
          <a:prstGeom prst="rect">
            <a:avLst/>
          </a:prstGeom>
          <a:solidFill>
            <a:srgbClr val="E6E7E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17" name="Straight Connector 16"/>
          <p:cNvCxnSpPr/>
          <p:nvPr userDrawn="1"/>
        </p:nvCxnSpPr>
        <p:spPr>
          <a:xfrm>
            <a:off x="0" y="407587"/>
            <a:ext cx="9144000" cy="0"/>
          </a:xfrm>
          <a:prstGeom prst="line">
            <a:avLst/>
          </a:prstGeom>
          <a:noFill/>
          <a:ln w="12700" cap="flat" cmpd="sng" algn="ctr">
            <a:solidFill>
              <a:srgbClr val="FCAB4F"/>
            </a:solidFill>
            <a:prstDash val="solid"/>
          </a:ln>
          <a:effectLst/>
        </p:spPr>
      </p:cxnSp>
      <p:sp>
        <p:nvSpPr>
          <p:cNvPr id="19" name="Title 1"/>
          <p:cNvSpPr>
            <a:spLocks noGrp="1"/>
          </p:cNvSpPr>
          <p:nvPr>
            <p:ph type="title"/>
          </p:nvPr>
        </p:nvSpPr>
        <p:spPr>
          <a:xfrm>
            <a:off x="246590" y="-1"/>
            <a:ext cx="8686800" cy="407587"/>
          </a:xfrm>
          <a:prstGeom prst="rect">
            <a:avLst/>
          </a:prstGeom>
        </p:spPr>
        <p:txBody>
          <a:bodyPr>
            <a:noAutofit/>
          </a:bodyPr>
          <a:lstStyle>
            <a:lvl1pPr algn="l">
              <a:defRPr sz="2200" b="0" cap="all" spc="100" baseline="0">
                <a:solidFill>
                  <a:schemeClr val="tx1">
                    <a:lumMod val="75000"/>
                  </a:schemeClr>
                </a:solidFill>
                <a:latin typeface="+mj-lt"/>
              </a:defRPr>
            </a:lvl1pPr>
          </a:lstStyle>
          <a:p>
            <a:r>
              <a:rPr lang="en-US" dirty="0"/>
              <a:t>Click to edit Master title style</a:t>
            </a:r>
          </a:p>
        </p:txBody>
      </p:sp>
    </p:spTree>
    <p:extLst>
      <p:ext uri="{BB962C8B-B14F-4D97-AF65-F5344CB8AC3E}">
        <p14:creationId xmlns:p14="http://schemas.microsoft.com/office/powerpoint/2010/main" val="374977665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44">
          <p15:clr>
            <a:srgbClr val="FBAE40"/>
          </p15:clr>
        </p15:guide>
        <p15:guide id="4" orient="horz" pos="4032">
          <p15:clr>
            <a:srgbClr val="FBAE40"/>
          </p15:clr>
        </p15:guide>
        <p15:guide id="5" pos="5616">
          <p15:clr>
            <a:srgbClr val="FBAE40"/>
          </p15:clr>
        </p15:guide>
        <p15:guide id="6" orient="horz" pos="432">
          <p15:clr>
            <a:srgbClr val="FBAE40"/>
          </p15:clr>
        </p15:guide>
        <p15:guide id="7" orient="horz" pos="417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770838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14" name="Picture 13" descr="O_Cable Bridge.jpg                                             02B798F3Macintosh HD                   7C26301E:"/>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0" name="TextBox 9"/>
          <p:cNvSpPr txBox="1">
            <a:spLocks noChangeArrowheads="1"/>
          </p:cNvSpPr>
          <p:nvPr userDrawn="1"/>
        </p:nvSpPr>
        <p:spPr bwMode="auto">
          <a:xfrm>
            <a:off x="5611908" y="6643688"/>
            <a:ext cx="3498850" cy="215900"/>
          </a:xfrm>
          <a:prstGeom prst="rect">
            <a:avLst/>
          </a:prstGeom>
          <a:noFill/>
          <a:ln w="9525">
            <a:noFill/>
            <a:miter lim="800000"/>
            <a:headEnd/>
            <a:tailEnd/>
          </a:ln>
        </p:spPr>
        <p:txBody>
          <a:bodyPr>
            <a:spAutoFit/>
          </a:bodyPr>
          <a:lstStyle/>
          <a:p>
            <a:pPr algn="r" fontAlgn="auto">
              <a:spcBef>
                <a:spcPts val="0"/>
              </a:spcBef>
              <a:spcAft>
                <a:spcPts val="300"/>
              </a:spcAft>
              <a:defRPr/>
            </a:pPr>
            <a:r>
              <a:rPr lang="en-US" sz="800" dirty="0">
                <a:solidFill>
                  <a:srgbClr val="636463"/>
                </a:solidFill>
                <a:latin typeface="Calibri" pitchFamily="34" charset="0"/>
              </a:rPr>
              <a:t> For accredited &amp; qualified investor use only.</a:t>
            </a:r>
          </a:p>
        </p:txBody>
      </p:sp>
      <p:sp>
        <p:nvSpPr>
          <p:cNvPr id="11" name="TextBox 12"/>
          <p:cNvSpPr txBox="1">
            <a:spLocks noChangeArrowheads="1"/>
          </p:cNvSpPr>
          <p:nvPr userDrawn="1"/>
        </p:nvSpPr>
        <p:spPr bwMode="auto">
          <a:xfrm>
            <a:off x="3382964" y="6632575"/>
            <a:ext cx="2382837" cy="215900"/>
          </a:xfrm>
          <a:prstGeom prst="rect">
            <a:avLst/>
          </a:prstGeom>
          <a:noFill/>
          <a:ln w="9525">
            <a:noFill/>
            <a:miter lim="800000"/>
            <a:headEnd/>
            <a:tailEnd/>
          </a:ln>
        </p:spPr>
        <p:txBody>
          <a:bodyPr>
            <a:spAutoFit/>
          </a:bodyPr>
          <a:lstStyle/>
          <a:p>
            <a:pPr algn="ctr" fontAlgn="auto">
              <a:spcBef>
                <a:spcPts val="0"/>
              </a:spcBef>
              <a:spcAft>
                <a:spcPts val="300"/>
              </a:spcAft>
              <a:defRPr/>
            </a:pPr>
            <a:fld id="{60C0BF5F-5113-4B3A-983D-2603609FCE3C}" type="slidenum">
              <a:rPr lang="en-US" sz="800">
                <a:solidFill>
                  <a:schemeClr val="tx1">
                    <a:lumMod val="65000"/>
                    <a:lumOff val="35000"/>
                  </a:schemeClr>
                </a:solidFill>
                <a:latin typeface="Calibri" pitchFamily="34" charset="0"/>
              </a:rPr>
              <a:pPr algn="ctr" fontAlgn="auto">
                <a:spcBef>
                  <a:spcPts val="0"/>
                </a:spcBef>
                <a:spcAft>
                  <a:spcPts val="300"/>
                </a:spcAft>
                <a:defRPr/>
              </a:pPr>
              <a:t>‹#›</a:t>
            </a:fld>
            <a:endParaRPr lang="en-US" sz="800" dirty="0">
              <a:solidFill>
                <a:schemeClr val="tx1">
                  <a:lumMod val="65000"/>
                  <a:lumOff val="35000"/>
                </a:schemeClr>
              </a:solidFill>
              <a:latin typeface="Calibri" pitchFamily="34" charset="0"/>
            </a:endParaRPr>
          </a:p>
        </p:txBody>
      </p:sp>
      <p:sp>
        <p:nvSpPr>
          <p:cNvPr id="12" name="TextBox 12"/>
          <p:cNvSpPr txBox="1">
            <a:spLocks noChangeArrowheads="1"/>
          </p:cNvSpPr>
          <p:nvPr userDrawn="1"/>
        </p:nvSpPr>
        <p:spPr bwMode="auto">
          <a:xfrm>
            <a:off x="-1588" y="6627813"/>
            <a:ext cx="2382838" cy="215900"/>
          </a:xfrm>
          <a:prstGeom prst="rect">
            <a:avLst/>
          </a:prstGeom>
          <a:noFill/>
          <a:ln w="9525">
            <a:noFill/>
            <a:miter lim="800000"/>
            <a:headEnd/>
            <a:tailEnd/>
          </a:ln>
        </p:spPr>
        <p:txBody>
          <a:bodyPr>
            <a:spAutoFit/>
          </a:bodyPr>
          <a:lstStyle/>
          <a:p>
            <a:pPr fontAlgn="auto">
              <a:spcBef>
                <a:spcPts val="0"/>
              </a:spcBef>
              <a:spcAft>
                <a:spcPts val="300"/>
              </a:spcAft>
              <a:defRPr/>
            </a:pPr>
            <a:r>
              <a:rPr lang="en-US" sz="800" dirty="0">
                <a:solidFill>
                  <a:srgbClr val="636463"/>
                </a:solidFill>
                <a:latin typeface="Calibri" pitchFamily="34" charset="0"/>
              </a:rPr>
              <a:t>©</a:t>
            </a:r>
            <a:r>
              <a:rPr lang="en-US" sz="800" dirty="0">
                <a:solidFill>
                  <a:schemeClr val="tx1">
                    <a:lumMod val="65000"/>
                    <a:lumOff val="35000"/>
                  </a:schemeClr>
                </a:solidFill>
                <a:latin typeface="Calibri" pitchFamily="34" charset="0"/>
              </a:rPr>
              <a:t>2019 FEG/</a:t>
            </a:r>
            <a:r>
              <a:rPr lang="en-US" sz="800" i="1" dirty="0">
                <a:solidFill>
                  <a:schemeClr val="tx1">
                    <a:lumMod val="65000"/>
                    <a:lumOff val="35000"/>
                  </a:schemeClr>
                </a:solidFill>
                <a:latin typeface="Calibri" pitchFamily="34" charset="0"/>
              </a:rPr>
              <a:t>Private Investors</a:t>
            </a:r>
            <a:r>
              <a:rPr lang="en-US" sz="800" i="0" dirty="0">
                <a:solidFill>
                  <a:schemeClr val="tx1">
                    <a:lumMod val="65000"/>
                    <a:lumOff val="35000"/>
                  </a:schemeClr>
                </a:solidFill>
                <a:latin typeface="Calibri" pitchFamily="34" charset="0"/>
              </a:rPr>
              <a:t>,</a:t>
            </a:r>
            <a:r>
              <a:rPr lang="en-US" sz="800" i="0" baseline="0" dirty="0">
                <a:solidFill>
                  <a:schemeClr val="tx1">
                    <a:lumMod val="65000"/>
                    <a:lumOff val="35000"/>
                  </a:schemeClr>
                </a:solidFill>
                <a:latin typeface="Calibri" pitchFamily="34" charset="0"/>
              </a:rPr>
              <a:t> </a:t>
            </a:r>
            <a:r>
              <a:rPr lang="en-US" sz="800" i="0" dirty="0">
                <a:solidFill>
                  <a:schemeClr val="tx1">
                    <a:lumMod val="65000"/>
                    <a:lumOff val="35000"/>
                  </a:schemeClr>
                </a:solidFill>
                <a:latin typeface="Calibri" pitchFamily="34" charset="0"/>
              </a:rPr>
              <a:t>LLC</a:t>
            </a:r>
          </a:p>
        </p:txBody>
      </p:sp>
      <p:cxnSp>
        <p:nvCxnSpPr>
          <p:cNvPr id="13" name="Straight Connector 16"/>
          <p:cNvCxnSpPr>
            <a:cxnSpLocks noChangeShapeType="1"/>
          </p:cNvCxnSpPr>
          <p:nvPr userDrawn="1"/>
        </p:nvCxnSpPr>
        <p:spPr bwMode="auto">
          <a:xfrm>
            <a:off x="0" y="6610350"/>
            <a:ext cx="9144000" cy="0"/>
          </a:xfrm>
          <a:prstGeom prst="line">
            <a:avLst/>
          </a:prstGeom>
          <a:noFill/>
          <a:ln w="15875" algn="ctr">
            <a:solidFill>
              <a:srgbClr val="FCAB4F"/>
            </a:solidFill>
            <a:round/>
            <a:headEnd/>
            <a:tailEnd/>
          </a:ln>
        </p:spPr>
      </p:cxnSp>
      <p:sp>
        <p:nvSpPr>
          <p:cNvPr id="3" name="Content Placeholder 2"/>
          <p:cNvSpPr>
            <a:spLocks noGrp="1"/>
          </p:cNvSpPr>
          <p:nvPr>
            <p:ph idx="1"/>
          </p:nvPr>
        </p:nvSpPr>
        <p:spPr>
          <a:xfrm>
            <a:off x="457200" y="762000"/>
            <a:ext cx="8229600" cy="5715000"/>
          </a:xfrm>
          <a:prstGeom prst="rect">
            <a:avLst/>
          </a:prstGeom>
        </p:spPr>
        <p:txBody>
          <a:bodyPr/>
          <a:lstStyle>
            <a:lvl1pPr marL="228600" indent="-228600">
              <a:buClr>
                <a:srgbClr val="FCAB4F"/>
              </a:buClr>
              <a:defRPr sz="1800">
                <a:solidFill>
                  <a:srgbClr val="636463"/>
                </a:solidFill>
              </a:defRPr>
            </a:lvl1pPr>
            <a:lvl2pPr marL="457200" indent="-228600">
              <a:buClr>
                <a:srgbClr val="FCAB4F"/>
              </a:buClr>
              <a:defRPr sz="1600">
                <a:solidFill>
                  <a:srgbClr val="636463"/>
                </a:solidFill>
              </a:defRPr>
            </a:lvl2pPr>
            <a:lvl3pPr marL="685800" indent="-228600">
              <a:buClr>
                <a:srgbClr val="FCAB4F"/>
              </a:buClr>
              <a:defRPr sz="1400">
                <a:solidFill>
                  <a:srgbClr val="636463"/>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a:xfrm>
            <a:off x="457200" y="0"/>
            <a:ext cx="8686800" cy="381000"/>
          </a:xfrm>
          <a:prstGeom prst="rect">
            <a:avLst/>
          </a:prstGeom>
        </p:spPr>
        <p:txBody>
          <a:bodyPr>
            <a:noAutofit/>
          </a:bodyPr>
          <a:lstStyle>
            <a:lvl1pPr algn="l">
              <a:defRPr sz="2200" cap="all" spc="100"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7268741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EW 2018_FEG Cov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16234B7-9CDE-48D7-8F21-ECF7E5DC11F3}"/>
              </a:ext>
            </a:extLst>
          </p:cNvPr>
          <p:cNvSpPr/>
          <p:nvPr userDrawn="1"/>
        </p:nvSpPr>
        <p:spPr bwMode="gray">
          <a:xfrm>
            <a:off x="1" y="1100513"/>
            <a:ext cx="240632" cy="3434856"/>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355881A4-C75F-4FA9-BF7A-C2E5D3420B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6624657" y="190574"/>
            <a:ext cx="2138765" cy="694797"/>
          </a:xfrm>
          <a:prstGeom prst="rect">
            <a:avLst/>
          </a:prstGeom>
        </p:spPr>
      </p:pic>
      <p:sp>
        <p:nvSpPr>
          <p:cNvPr id="6" name="Rectangle 5">
            <a:extLst>
              <a:ext uri="{FF2B5EF4-FFF2-40B4-BE49-F238E27FC236}">
                <a16:creationId xmlns:a16="http://schemas.microsoft.com/office/drawing/2014/main" id="{016234B7-9CDE-48D7-8F21-ECF7E5DC11F3}"/>
              </a:ext>
            </a:extLst>
          </p:cNvPr>
          <p:cNvSpPr/>
          <p:nvPr userDrawn="1"/>
        </p:nvSpPr>
        <p:spPr bwMode="gray">
          <a:xfrm>
            <a:off x="6438900" y="1100513"/>
            <a:ext cx="2705100" cy="3434856"/>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0" hasCustomPrompt="1"/>
          </p:nvPr>
        </p:nvSpPr>
        <p:spPr>
          <a:xfrm>
            <a:off x="297782" y="4853099"/>
            <a:ext cx="8316829" cy="593195"/>
          </a:xfrm>
          <a:prstGeom prst="rect">
            <a:avLst/>
          </a:prstGeom>
        </p:spPr>
        <p:txBody>
          <a:bodyPr anchor="t"/>
          <a:lstStyle>
            <a:lvl1pPr marL="0" indent="0">
              <a:lnSpc>
                <a:spcPts val="4500"/>
              </a:lnSpc>
              <a:spcBef>
                <a:spcPts val="0"/>
              </a:spcBef>
              <a:buNone/>
              <a:defRPr sz="4800" cap="all" spc="120" baseline="0">
                <a:solidFill>
                  <a:schemeClr val="tx1"/>
                </a:solidFill>
                <a:latin typeface="+mj-lt"/>
                <a:ea typeface="Myriad Pro" charset="0"/>
                <a:cs typeface="Myriad Pro" charset="0"/>
              </a:defRPr>
            </a:lvl1pPr>
          </a:lstStyle>
          <a:p>
            <a:pPr lvl="0"/>
            <a:r>
              <a:rPr lang="en-US" dirty="0"/>
              <a:t>CLICK TO EDIT MASTER</a:t>
            </a:r>
          </a:p>
        </p:txBody>
      </p:sp>
      <p:sp>
        <p:nvSpPr>
          <p:cNvPr id="5" name="Text Placeholder 4"/>
          <p:cNvSpPr>
            <a:spLocks noGrp="1"/>
          </p:cNvSpPr>
          <p:nvPr>
            <p:ph type="body" sz="quarter" idx="11" hasCustomPrompt="1"/>
          </p:nvPr>
        </p:nvSpPr>
        <p:spPr>
          <a:xfrm>
            <a:off x="361230" y="6228432"/>
            <a:ext cx="7161933" cy="609600"/>
          </a:xfrm>
          <a:prstGeom prst="rect">
            <a:avLst/>
          </a:prstGeom>
        </p:spPr>
        <p:txBody>
          <a:bodyPr/>
          <a:lstStyle>
            <a:lvl1pPr marL="0" indent="0">
              <a:buNone/>
              <a:defRPr sz="1600" kern="800" spc="120" baseline="0">
                <a:solidFill>
                  <a:schemeClr val="tx1"/>
                </a:solidFill>
                <a:latin typeface="+mn-lt"/>
                <a:ea typeface="Myriad Pro" charset="0"/>
                <a:cs typeface="Myriad Pro" charset="0"/>
              </a:defRPr>
            </a:lvl1pPr>
          </a:lstStyle>
          <a:p>
            <a:pPr lvl="0"/>
            <a:r>
              <a:rPr lang="en-US" dirty="0"/>
              <a:t>Subtitle Here</a:t>
            </a:r>
          </a:p>
        </p:txBody>
      </p:sp>
      <p:pic>
        <p:nvPicPr>
          <p:cNvPr id="8" name="Picture 7">
            <a:extLst>
              <a:ext uri="{FF2B5EF4-FFF2-40B4-BE49-F238E27FC236}">
                <a16:creationId xmlns:a16="http://schemas.microsoft.com/office/drawing/2014/main" id="{B1F8350F-DDBC-4638-B179-32440D07068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8321" r="37914" b="3787"/>
          <a:stretch/>
        </p:blipFill>
        <p:spPr bwMode="gray">
          <a:xfrm>
            <a:off x="357032" y="1100512"/>
            <a:ext cx="3639271" cy="3434858"/>
          </a:xfrm>
          <a:prstGeom prst="rect">
            <a:avLst/>
          </a:prstGeom>
        </p:spPr>
      </p:pic>
      <p:pic>
        <p:nvPicPr>
          <p:cNvPr id="10" name="Picture 9">
            <a:extLst>
              <a:ext uri="{FF2B5EF4-FFF2-40B4-BE49-F238E27FC236}">
                <a16:creationId xmlns:a16="http://schemas.microsoft.com/office/drawing/2014/main" id="{DCFBD77F-6164-4DA5-B3EF-43BF8CDBC24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2086" t="8321" r="216" b="3787"/>
          <a:stretch/>
        </p:blipFill>
        <p:spPr bwMode="gray">
          <a:xfrm>
            <a:off x="4112702" y="1100512"/>
            <a:ext cx="2209800" cy="3434858"/>
          </a:xfrm>
          <a:prstGeom prst="rect">
            <a:avLst/>
          </a:prstGeom>
        </p:spPr>
      </p:pic>
    </p:spTree>
    <p:extLst>
      <p:ext uri="{BB962C8B-B14F-4D97-AF65-F5344CB8AC3E}">
        <p14:creationId xmlns:p14="http://schemas.microsoft.com/office/powerpoint/2010/main" val="2085999377"/>
      </p:ext>
    </p:extLst>
  </p:cSld>
  <p:clrMapOvr>
    <a:masterClrMapping/>
  </p:clrMapOvr>
  <p:extLst>
    <p:ext uri="{DCECCB84-F9BA-43D5-87BE-67443E8EF086}">
      <p15:sldGuideLst xmlns:p15="http://schemas.microsoft.com/office/powerpoint/2012/main">
        <p15:guide id="1" pos="216">
          <p15:clr>
            <a:srgbClr val="FBAE40"/>
          </p15:clr>
        </p15:guide>
        <p15:guide id="2" pos="556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EW 2018_FEG Divider">
    <p:bg bwMode="gray">
      <p:bgRef idx="1001">
        <a:schemeClr val="bg1"/>
      </p:bgRef>
    </p:bg>
    <p:spTree>
      <p:nvGrpSpPr>
        <p:cNvPr id="1" name=""/>
        <p:cNvGrpSpPr/>
        <p:nvPr/>
      </p:nvGrpSpPr>
      <p:grpSpPr>
        <a:xfrm>
          <a:off x="0" y="0"/>
          <a:ext cx="0" cy="0"/>
          <a:chOff x="0" y="0"/>
          <a:chExt cx="0" cy="0"/>
        </a:xfrm>
      </p:grpSpPr>
      <p:sp>
        <p:nvSpPr>
          <p:cNvPr id="5" name="Rectangle 4"/>
          <p:cNvSpPr/>
          <p:nvPr userDrawn="1"/>
        </p:nvSpPr>
        <p:spPr bwMode="gray">
          <a:xfrm>
            <a:off x="2614706" y="1063957"/>
            <a:ext cx="6529294" cy="276606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p:cNvSpPr>
            <a:spLocks noGrp="1"/>
          </p:cNvSpPr>
          <p:nvPr>
            <p:ph type="body" sz="quarter" idx="10"/>
          </p:nvPr>
        </p:nvSpPr>
        <p:spPr bwMode="gray">
          <a:xfrm>
            <a:off x="2896412" y="1357772"/>
            <a:ext cx="5855701" cy="480131"/>
          </a:xfrm>
          <a:prstGeom prst="rect">
            <a:avLst/>
          </a:prstGeom>
        </p:spPr>
        <p:txBody>
          <a:bodyPr wrap="square">
            <a:spAutoFit/>
          </a:bodyPr>
          <a:lstStyle>
            <a:lvl1pPr marL="0" indent="0">
              <a:lnSpc>
                <a:spcPct val="90000"/>
              </a:lnSpc>
              <a:spcBef>
                <a:spcPts val="600"/>
              </a:spcBef>
              <a:buNone/>
              <a:defRPr lang="en-US" sz="2800" b="0" i="0" cap="all" spc="0" baseline="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marL="0" lvl="0" defTabSz="914400" latinLnBrk="0">
              <a:spcBef>
                <a:spcPct val="0"/>
              </a:spcBef>
            </a:pPr>
            <a:r>
              <a:rPr lang="en-US" dirty="0"/>
              <a:t>Click to edit Master text styles</a:t>
            </a:r>
          </a:p>
        </p:txBody>
      </p:sp>
      <p:sp>
        <p:nvSpPr>
          <p:cNvPr id="7" name="Rectangle 6">
            <a:extLst>
              <a:ext uri="{FF2B5EF4-FFF2-40B4-BE49-F238E27FC236}">
                <a16:creationId xmlns:a16="http://schemas.microsoft.com/office/drawing/2014/main" id="{124E7AD3-F032-4FA6-B4DE-A6B935B8A368}"/>
              </a:ext>
            </a:extLst>
          </p:cNvPr>
          <p:cNvSpPr/>
          <p:nvPr userDrawn="1"/>
        </p:nvSpPr>
        <p:spPr bwMode="gray">
          <a:xfrm>
            <a:off x="-1" y="1063957"/>
            <a:ext cx="2473853" cy="2766060"/>
          </a:xfrm>
          <a:prstGeom prst="rect">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449274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EW 2018_FEG Full Text Box">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5424488" y="6628765"/>
            <a:ext cx="3498850"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dirty="0">
                <a:solidFill>
                  <a:schemeClr val="accent4"/>
                </a:solidFill>
                <a:latin typeface="Calibri" pitchFamily="34" charset="0"/>
              </a:rPr>
              <a:t>Confidential – Not for Redistribution</a:t>
            </a:r>
          </a:p>
        </p:txBody>
      </p:sp>
      <p:sp>
        <p:nvSpPr>
          <p:cNvPr id="5" name="TextBox 12"/>
          <p:cNvSpPr txBox="1">
            <a:spLocks noChangeArrowheads="1"/>
          </p:cNvSpPr>
          <p:nvPr userDrawn="1"/>
        </p:nvSpPr>
        <p:spPr bwMode="auto">
          <a:xfrm>
            <a:off x="3382963" y="6628765"/>
            <a:ext cx="2382837"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8D222099-C786-4A2B-BA5B-FDF200A0AA7D}" type="slidenum">
              <a:rPr lang="en-US" sz="800" smtClean="0">
                <a:solidFill>
                  <a:schemeClr val="accent4"/>
                </a:solidFill>
                <a:latin typeface="Calibri" pitchFamily="34" charset="0"/>
              </a:rPr>
              <a:pPr algn="ctr" eaLnBrk="1" hangingPunct="1">
                <a:spcAft>
                  <a:spcPts val="300"/>
                </a:spcAft>
                <a:defRPr/>
              </a:pPr>
              <a:t>‹#›</a:t>
            </a:fld>
            <a:endParaRPr lang="en-US" sz="800" dirty="0">
              <a:solidFill>
                <a:schemeClr val="accent4"/>
              </a:solidFill>
              <a:latin typeface="Calibri" pitchFamily="34" charset="0"/>
            </a:endParaRPr>
          </a:p>
        </p:txBody>
      </p:sp>
      <p:sp>
        <p:nvSpPr>
          <p:cNvPr id="6" name="TextBox 12"/>
          <p:cNvSpPr txBox="1">
            <a:spLocks noChangeArrowheads="1"/>
          </p:cNvSpPr>
          <p:nvPr userDrawn="1"/>
        </p:nvSpPr>
        <p:spPr bwMode="auto">
          <a:xfrm>
            <a:off x="228600" y="6628765"/>
            <a:ext cx="2382838"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chemeClr val="accent4"/>
                </a:solidFill>
                <a:latin typeface="Calibri" pitchFamily="34" charset="0"/>
              </a:rPr>
              <a:t>©2020 Fund Evaluation Group, LLC </a:t>
            </a:r>
          </a:p>
        </p:txBody>
      </p:sp>
      <p:sp>
        <p:nvSpPr>
          <p:cNvPr id="8" name="Rectangle 7"/>
          <p:cNvSpPr>
            <a:spLocks noChangeArrowheads="1"/>
          </p:cNvSpPr>
          <p:nvPr userDrawn="1"/>
        </p:nvSpPr>
        <p:spPr bwMode="auto">
          <a:xfrm>
            <a:off x="0" y="0"/>
            <a:ext cx="9143999" cy="461198"/>
          </a:xfrm>
          <a:prstGeom prst="rect">
            <a:avLst/>
          </a:prstGeom>
          <a:solidFill>
            <a:srgbClr val="000000">
              <a:alpha val="10196"/>
            </a:srgbClr>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0" name="Content Placeholder 2"/>
          <p:cNvSpPr>
            <a:spLocks noGrp="1"/>
          </p:cNvSpPr>
          <p:nvPr>
            <p:ph idx="1"/>
          </p:nvPr>
        </p:nvSpPr>
        <p:spPr>
          <a:xfrm>
            <a:off x="238124" y="694264"/>
            <a:ext cx="8677275" cy="5715000"/>
          </a:xfrm>
          <a:prstGeom prst="rect">
            <a:avLst/>
          </a:prstGeom>
        </p:spPr>
        <p:txBody>
          <a:bodyPr>
            <a:normAutofit/>
          </a:bodyPr>
          <a:lstStyle>
            <a:lvl1pPr marL="228600" indent="-228600" algn="just">
              <a:lnSpc>
                <a:spcPct val="100000"/>
              </a:lnSpc>
              <a:spcBef>
                <a:spcPts val="600"/>
              </a:spcBef>
              <a:buClr>
                <a:schemeClr val="accent1"/>
              </a:buClr>
              <a:defRPr sz="1800">
                <a:solidFill>
                  <a:schemeClr val="tx1"/>
                </a:solidFill>
                <a:latin typeface="+mn-lt"/>
              </a:defRPr>
            </a:lvl1pPr>
            <a:lvl2pPr marL="457200" indent="-228600" algn="just">
              <a:lnSpc>
                <a:spcPct val="100000"/>
              </a:lnSpc>
              <a:spcBef>
                <a:spcPts val="600"/>
              </a:spcBef>
              <a:buClr>
                <a:schemeClr val="accent1"/>
              </a:buClr>
              <a:buFont typeface="Wingdings" panose="05000000000000000000" pitchFamily="2" charset="2"/>
              <a:buChar char="§"/>
              <a:defRPr sz="1600">
                <a:solidFill>
                  <a:schemeClr val="tx1"/>
                </a:solidFill>
                <a:latin typeface="+mn-lt"/>
              </a:defRPr>
            </a:lvl2pPr>
            <a:lvl3pPr marL="685800" indent="-228600" algn="just">
              <a:lnSpc>
                <a:spcPct val="100000"/>
              </a:lnSpc>
              <a:spcBef>
                <a:spcPts val="600"/>
              </a:spcBef>
              <a:buClr>
                <a:schemeClr val="accent1"/>
              </a:buClr>
              <a:defRPr sz="1400">
                <a:solidFill>
                  <a:schemeClr val="tx1"/>
                </a:solidFill>
                <a:latin typeface="+mn-lt"/>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19" name="Title 1"/>
          <p:cNvSpPr>
            <a:spLocks noGrp="1"/>
          </p:cNvSpPr>
          <p:nvPr>
            <p:ph type="title"/>
          </p:nvPr>
        </p:nvSpPr>
        <p:spPr>
          <a:xfrm>
            <a:off x="246590" y="25399"/>
            <a:ext cx="8686800" cy="407587"/>
          </a:xfrm>
          <a:prstGeom prst="rect">
            <a:avLst/>
          </a:prstGeom>
        </p:spPr>
        <p:txBody>
          <a:bodyPr>
            <a:noAutofit/>
          </a:bodyPr>
          <a:lstStyle>
            <a:lvl1pPr algn="l">
              <a:defRPr sz="2200" b="0" cap="all" spc="100" baseline="0">
                <a:solidFill>
                  <a:schemeClr val="tx1"/>
                </a:solidFill>
                <a:latin typeface="+mn-lt"/>
              </a:defRPr>
            </a:lvl1pPr>
          </a:lstStyle>
          <a:p>
            <a:r>
              <a:rPr lang="en-US" dirty="0"/>
              <a:t>Click to edit Master title style</a:t>
            </a:r>
          </a:p>
        </p:txBody>
      </p:sp>
      <p:cxnSp>
        <p:nvCxnSpPr>
          <p:cNvPr id="3" name="Straight Connector 2">
            <a:extLst>
              <a:ext uri="{FF2B5EF4-FFF2-40B4-BE49-F238E27FC236}">
                <a16:creationId xmlns:a16="http://schemas.microsoft.com/office/drawing/2014/main" id="{C09A5B32-2867-4072-8AFF-4C7BB5B3EDB5}"/>
              </a:ext>
            </a:extLst>
          </p:cNvPr>
          <p:cNvCxnSpPr/>
          <p:nvPr userDrawn="1"/>
        </p:nvCxnSpPr>
        <p:spPr>
          <a:xfrm>
            <a:off x="-14514" y="456435"/>
            <a:ext cx="9144000" cy="0"/>
          </a:xfrm>
          <a:prstGeom prst="line">
            <a:avLst/>
          </a:prstGeom>
          <a:ln>
            <a:solidFill>
              <a:srgbClr val="FBB16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36BA9F4-BF46-453D-8B11-F9406A7BB2F6}"/>
              </a:ext>
            </a:extLst>
          </p:cNvPr>
          <p:cNvCxnSpPr/>
          <p:nvPr userDrawn="1"/>
        </p:nvCxnSpPr>
        <p:spPr>
          <a:xfrm>
            <a:off x="-14514" y="661425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67879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EW 2018_FEG Quarter Text Box">
    <p:spTree>
      <p:nvGrpSpPr>
        <p:cNvPr id="1" name=""/>
        <p:cNvGrpSpPr/>
        <p:nvPr/>
      </p:nvGrpSpPr>
      <p:grpSpPr>
        <a:xfrm>
          <a:off x="0" y="0"/>
          <a:ext cx="0" cy="0"/>
          <a:chOff x="0" y="0"/>
          <a:chExt cx="0" cy="0"/>
        </a:xfrm>
      </p:grpSpPr>
      <p:sp>
        <p:nvSpPr>
          <p:cNvPr id="10" name="Content Placeholder 2"/>
          <p:cNvSpPr>
            <a:spLocks noGrp="1"/>
          </p:cNvSpPr>
          <p:nvPr>
            <p:ph idx="1"/>
          </p:nvPr>
        </p:nvSpPr>
        <p:spPr>
          <a:xfrm>
            <a:off x="238124" y="694263"/>
            <a:ext cx="3840480" cy="2926080"/>
          </a:xfrm>
          <a:prstGeom prst="rect">
            <a:avLst/>
          </a:prstGeom>
        </p:spPr>
        <p:txBody>
          <a:bodyPr>
            <a:normAutofit/>
          </a:bodyPr>
          <a:lstStyle>
            <a:lvl1pPr marL="228600" indent="-228600" algn="just">
              <a:lnSpc>
                <a:spcPct val="100000"/>
              </a:lnSpc>
              <a:spcBef>
                <a:spcPts val="600"/>
              </a:spcBef>
              <a:buClr>
                <a:schemeClr val="accent1"/>
              </a:buClr>
              <a:defRPr sz="1800">
                <a:solidFill>
                  <a:schemeClr val="tx1"/>
                </a:solidFill>
                <a:latin typeface="+mn-lt"/>
              </a:defRPr>
            </a:lvl1pPr>
            <a:lvl2pPr marL="457200" indent="-228600" algn="just">
              <a:lnSpc>
                <a:spcPct val="100000"/>
              </a:lnSpc>
              <a:spcBef>
                <a:spcPts val="600"/>
              </a:spcBef>
              <a:buClr>
                <a:schemeClr val="accent1"/>
              </a:buClr>
              <a:buFont typeface="Wingdings" panose="05000000000000000000" pitchFamily="2" charset="2"/>
              <a:buChar char="§"/>
              <a:defRPr sz="1600">
                <a:solidFill>
                  <a:schemeClr val="tx1"/>
                </a:solidFill>
                <a:latin typeface="+mn-lt"/>
              </a:defRPr>
            </a:lvl2pPr>
            <a:lvl3pPr marL="685800" indent="-228600" algn="just">
              <a:lnSpc>
                <a:spcPct val="100000"/>
              </a:lnSpc>
              <a:spcBef>
                <a:spcPts val="600"/>
              </a:spcBef>
              <a:buClr>
                <a:schemeClr val="accent1"/>
              </a:buClr>
              <a:defRPr sz="1400">
                <a:solidFill>
                  <a:schemeClr val="tx1"/>
                </a:solidFill>
                <a:latin typeface="+mn-lt"/>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11" name="TextBox 10">
            <a:extLst>
              <a:ext uri="{FF2B5EF4-FFF2-40B4-BE49-F238E27FC236}">
                <a16:creationId xmlns:a16="http://schemas.microsoft.com/office/drawing/2014/main" id="{5EAB6F56-8E1B-4F37-B760-AACFF190F415}"/>
              </a:ext>
            </a:extLst>
          </p:cNvPr>
          <p:cNvSpPr txBox="1">
            <a:spLocks noChangeArrowheads="1"/>
          </p:cNvSpPr>
          <p:nvPr userDrawn="1"/>
        </p:nvSpPr>
        <p:spPr bwMode="auto">
          <a:xfrm>
            <a:off x="5424488" y="6628765"/>
            <a:ext cx="3498850"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dirty="0">
                <a:solidFill>
                  <a:schemeClr val="accent4"/>
                </a:solidFill>
                <a:latin typeface="Calibri" pitchFamily="34" charset="0"/>
              </a:rPr>
              <a:t>Confidential – Not for Redistribution</a:t>
            </a:r>
          </a:p>
        </p:txBody>
      </p:sp>
      <p:sp>
        <p:nvSpPr>
          <p:cNvPr id="12" name="TextBox 12">
            <a:extLst>
              <a:ext uri="{FF2B5EF4-FFF2-40B4-BE49-F238E27FC236}">
                <a16:creationId xmlns:a16="http://schemas.microsoft.com/office/drawing/2014/main" id="{48F2F5B3-118C-4BA2-A959-DE9538BC7B7D}"/>
              </a:ext>
            </a:extLst>
          </p:cNvPr>
          <p:cNvSpPr txBox="1">
            <a:spLocks noChangeArrowheads="1"/>
          </p:cNvSpPr>
          <p:nvPr userDrawn="1"/>
        </p:nvSpPr>
        <p:spPr bwMode="auto">
          <a:xfrm>
            <a:off x="3382963" y="6628765"/>
            <a:ext cx="2382837"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8D222099-C786-4A2B-BA5B-FDF200A0AA7D}" type="slidenum">
              <a:rPr lang="en-US" sz="800" smtClean="0">
                <a:solidFill>
                  <a:schemeClr val="accent4"/>
                </a:solidFill>
                <a:latin typeface="Calibri" pitchFamily="34" charset="0"/>
              </a:rPr>
              <a:pPr algn="ctr" eaLnBrk="1" hangingPunct="1">
                <a:spcAft>
                  <a:spcPts val="300"/>
                </a:spcAft>
                <a:defRPr/>
              </a:pPr>
              <a:t>‹#›</a:t>
            </a:fld>
            <a:endParaRPr lang="en-US" sz="800" dirty="0">
              <a:solidFill>
                <a:schemeClr val="accent4"/>
              </a:solidFill>
              <a:latin typeface="Calibri" pitchFamily="34" charset="0"/>
            </a:endParaRPr>
          </a:p>
        </p:txBody>
      </p:sp>
      <p:sp>
        <p:nvSpPr>
          <p:cNvPr id="13" name="TextBox 12">
            <a:extLst>
              <a:ext uri="{FF2B5EF4-FFF2-40B4-BE49-F238E27FC236}">
                <a16:creationId xmlns:a16="http://schemas.microsoft.com/office/drawing/2014/main" id="{8C46D692-6CF9-4B81-AFDF-A2C44A3C41D2}"/>
              </a:ext>
            </a:extLst>
          </p:cNvPr>
          <p:cNvSpPr txBox="1">
            <a:spLocks noChangeArrowheads="1"/>
          </p:cNvSpPr>
          <p:nvPr userDrawn="1"/>
        </p:nvSpPr>
        <p:spPr bwMode="auto">
          <a:xfrm>
            <a:off x="228600" y="6628765"/>
            <a:ext cx="2382838"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chemeClr val="accent4"/>
                </a:solidFill>
                <a:latin typeface="Calibri" pitchFamily="34" charset="0"/>
              </a:rPr>
              <a:t>©2019 Fund Evaluation Group, LLC </a:t>
            </a:r>
          </a:p>
        </p:txBody>
      </p:sp>
      <p:cxnSp>
        <p:nvCxnSpPr>
          <p:cNvPr id="14" name="Straight Connector 13">
            <a:extLst>
              <a:ext uri="{FF2B5EF4-FFF2-40B4-BE49-F238E27FC236}">
                <a16:creationId xmlns:a16="http://schemas.microsoft.com/office/drawing/2014/main" id="{4D5A8D6E-BDE4-4E9F-8C55-006B16952921}"/>
              </a:ext>
            </a:extLst>
          </p:cNvPr>
          <p:cNvCxnSpPr/>
          <p:nvPr userDrawn="1"/>
        </p:nvCxnSpPr>
        <p:spPr>
          <a:xfrm>
            <a:off x="-14514" y="661425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58E3FE11-C952-4240-A878-195AD9D9C6B2}"/>
              </a:ext>
            </a:extLst>
          </p:cNvPr>
          <p:cNvSpPr>
            <a:spLocks noChangeArrowheads="1"/>
          </p:cNvSpPr>
          <p:nvPr userDrawn="1"/>
        </p:nvSpPr>
        <p:spPr bwMode="auto">
          <a:xfrm>
            <a:off x="0" y="0"/>
            <a:ext cx="9143999" cy="461198"/>
          </a:xfrm>
          <a:prstGeom prst="rect">
            <a:avLst/>
          </a:prstGeom>
          <a:solidFill>
            <a:srgbClr val="000000">
              <a:alpha val="10196"/>
            </a:srgbClr>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20" name="Title 1">
            <a:extLst>
              <a:ext uri="{FF2B5EF4-FFF2-40B4-BE49-F238E27FC236}">
                <a16:creationId xmlns:a16="http://schemas.microsoft.com/office/drawing/2014/main" id="{F4978217-D10A-4AA0-B510-7C4E94D012BD}"/>
              </a:ext>
            </a:extLst>
          </p:cNvPr>
          <p:cNvSpPr>
            <a:spLocks noGrp="1"/>
          </p:cNvSpPr>
          <p:nvPr>
            <p:ph type="title"/>
          </p:nvPr>
        </p:nvSpPr>
        <p:spPr>
          <a:xfrm>
            <a:off x="246590" y="25399"/>
            <a:ext cx="8686800" cy="407587"/>
          </a:xfrm>
          <a:prstGeom prst="rect">
            <a:avLst/>
          </a:prstGeom>
        </p:spPr>
        <p:txBody>
          <a:bodyPr>
            <a:noAutofit/>
          </a:bodyPr>
          <a:lstStyle>
            <a:lvl1pPr algn="l">
              <a:defRPr sz="2200" b="0" cap="all" spc="100" baseline="0">
                <a:solidFill>
                  <a:schemeClr val="tx1"/>
                </a:solidFill>
                <a:latin typeface="+mn-lt"/>
              </a:defRPr>
            </a:lvl1pPr>
          </a:lstStyle>
          <a:p>
            <a:r>
              <a:rPr lang="en-US" dirty="0"/>
              <a:t>Click to edit Master title style</a:t>
            </a:r>
          </a:p>
        </p:txBody>
      </p:sp>
      <p:cxnSp>
        <p:nvCxnSpPr>
          <p:cNvPr id="21" name="Straight Connector 20">
            <a:extLst>
              <a:ext uri="{FF2B5EF4-FFF2-40B4-BE49-F238E27FC236}">
                <a16:creationId xmlns:a16="http://schemas.microsoft.com/office/drawing/2014/main" id="{00E14632-F63B-459B-8E09-9D868EFA1DA8}"/>
              </a:ext>
            </a:extLst>
          </p:cNvPr>
          <p:cNvCxnSpPr/>
          <p:nvPr userDrawn="1"/>
        </p:nvCxnSpPr>
        <p:spPr>
          <a:xfrm>
            <a:off x="-14514" y="456435"/>
            <a:ext cx="9144000" cy="0"/>
          </a:xfrm>
          <a:prstGeom prst="line">
            <a:avLst/>
          </a:prstGeom>
          <a:ln>
            <a:solidFill>
              <a:srgbClr val="FBB1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06262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EW 2018_FEG Half Text Box">
    <p:spTree>
      <p:nvGrpSpPr>
        <p:cNvPr id="1" name=""/>
        <p:cNvGrpSpPr/>
        <p:nvPr/>
      </p:nvGrpSpPr>
      <p:grpSpPr>
        <a:xfrm>
          <a:off x="0" y="0"/>
          <a:ext cx="0" cy="0"/>
          <a:chOff x="0" y="0"/>
          <a:chExt cx="0" cy="0"/>
        </a:xfrm>
      </p:grpSpPr>
      <p:sp>
        <p:nvSpPr>
          <p:cNvPr id="10" name="Content Placeholder 2"/>
          <p:cNvSpPr>
            <a:spLocks noGrp="1"/>
          </p:cNvSpPr>
          <p:nvPr>
            <p:ph idx="1"/>
          </p:nvPr>
        </p:nvSpPr>
        <p:spPr>
          <a:xfrm>
            <a:off x="238125" y="694264"/>
            <a:ext cx="3840480" cy="5715000"/>
          </a:xfrm>
          <a:prstGeom prst="rect">
            <a:avLst/>
          </a:prstGeom>
        </p:spPr>
        <p:txBody>
          <a:bodyPr>
            <a:normAutofit/>
          </a:bodyPr>
          <a:lstStyle>
            <a:lvl1pPr marL="228600" indent="-228600" algn="just">
              <a:lnSpc>
                <a:spcPct val="100000"/>
              </a:lnSpc>
              <a:spcBef>
                <a:spcPts val="600"/>
              </a:spcBef>
              <a:buClr>
                <a:schemeClr val="accent1"/>
              </a:buClr>
              <a:defRPr sz="1800">
                <a:solidFill>
                  <a:schemeClr val="tx1"/>
                </a:solidFill>
                <a:latin typeface="+mn-lt"/>
              </a:defRPr>
            </a:lvl1pPr>
            <a:lvl2pPr marL="457200" indent="-228600" algn="just">
              <a:lnSpc>
                <a:spcPct val="100000"/>
              </a:lnSpc>
              <a:spcBef>
                <a:spcPts val="600"/>
              </a:spcBef>
              <a:buClr>
                <a:schemeClr val="accent1"/>
              </a:buClr>
              <a:buFont typeface="Wingdings" panose="05000000000000000000" pitchFamily="2" charset="2"/>
              <a:buChar char="§"/>
              <a:defRPr sz="1600">
                <a:solidFill>
                  <a:schemeClr val="tx1"/>
                </a:solidFill>
                <a:latin typeface="+mn-lt"/>
              </a:defRPr>
            </a:lvl2pPr>
            <a:lvl3pPr marL="685800" indent="-228600" algn="just">
              <a:lnSpc>
                <a:spcPct val="100000"/>
              </a:lnSpc>
              <a:spcBef>
                <a:spcPts val="600"/>
              </a:spcBef>
              <a:buClr>
                <a:schemeClr val="accent1"/>
              </a:buClr>
              <a:defRPr sz="1400">
                <a:solidFill>
                  <a:schemeClr val="tx1"/>
                </a:solidFill>
                <a:latin typeface="+mn-lt"/>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11" name="TextBox 10">
            <a:extLst>
              <a:ext uri="{FF2B5EF4-FFF2-40B4-BE49-F238E27FC236}">
                <a16:creationId xmlns:a16="http://schemas.microsoft.com/office/drawing/2014/main" id="{C6794FF0-FC87-4ABB-9285-C7C03CE93F79}"/>
              </a:ext>
            </a:extLst>
          </p:cNvPr>
          <p:cNvSpPr txBox="1">
            <a:spLocks noChangeArrowheads="1"/>
          </p:cNvSpPr>
          <p:nvPr userDrawn="1"/>
        </p:nvSpPr>
        <p:spPr bwMode="auto">
          <a:xfrm>
            <a:off x="5424488" y="6628765"/>
            <a:ext cx="3498850"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dirty="0">
                <a:solidFill>
                  <a:schemeClr val="accent4"/>
                </a:solidFill>
                <a:latin typeface="Calibri" pitchFamily="34" charset="0"/>
              </a:rPr>
              <a:t>Confidential – Not for Redistribution</a:t>
            </a:r>
          </a:p>
        </p:txBody>
      </p:sp>
      <p:sp>
        <p:nvSpPr>
          <p:cNvPr id="13" name="TextBox 12">
            <a:extLst>
              <a:ext uri="{FF2B5EF4-FFF2-40B4-BE49-F238E27FC236}">
                <a16:creationId xmlns:a16="http://schemas.microsoft.com/office/drawing/2014/main" id="{66437000-2B5E-45CE-8072-98A63710776F}"/>
              </a:ext>
            </a:extLst>
          </p:cNvPr>
          <p:cNvSpPr txBox="1">
            <a:spLocks noChangeArrowheads="1"/>
          </p:cNvSpPr>
          <p:nvPr userDrawn="1"/>
        </p:nvSpPr>
        <p:spPr bwMode="auto">
          <a:xfrm>
            <a:off x="228600" y="6628765"/>
            <a:ext cx="2382838"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chemeClr val="accent4"/>
                </a:solidFill>
                <a:latin typeface="Calibri" pitchFamily="34" charset="0"/>
              </a:rPr>
              <a:t>©2019 Fund Evaluation Group, LLC </a:t>
            </a:r>
          </a:p>
        </p:txBody>
      </p:sp>
      <p:cxnSp>
        <p:nvCxnSpPr>
          <p:cNvPr id="14" name="Straight Connector 13">
            <a:extLst>
              <a:ext uri="{FF2B5EF4-FFF2-40B4-BE49-F238E27FC236}">
                <a16:creationId xmlns:a16="http://schemas.microsoft.com/office/drawing/2014/main" id="{8B3C84CC-297F-43C7-A83F-52A00638D405}"/>
              </a:ext>
            </a:extLst>
          </p:cNvPr>
          <p:cNvCxnSpPr/>
          <p:nvPr userDrawn="1"/>
        </p:nvCxnSpPr>
        <p:spPr>
          <a:xfrm>
            <a:off x="-14514" y="661425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FCAC222-2412-448D-9270-ABB2133AD5F3}"/>
              </a:ext>
            </a:extLst>
          </p:cNvPr>
          <p:cNvSpPr>
            <a:spLocks noChangeArrowheads="1"/>
          </p:cNvSpPr>
          <p:nvPr userDrawn="1"/>
        </p:nvSpPr>
        <p:spPr bwMode="auto">
          <a:xfrm>
            <a:off x="0" y="0"/>
            <a:ext cx="9143999" cy="461198"/>
          </a:xfrm>
          <a:prstGeom prst="rect">
            <a:avLst/>
          </a:prstGeom>
          <a:solidFill>
            <a:srgbClr val="000000">
              <a:alpha val="10196"/>
            </a:srgbClr>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6" name="Title 1">
            <a:extLst>
              <a:ext uri="{FF2B5EF4-FFF2-40B4-BE49-F238E27FC236}">
                <a16:creationId xmlns:a16="http://schemas.microsoft.com/office/drawing/2014/main" id="{13198E45-CA1A-4126-86A3-79B15A70C5C9}"/>
              </a:ext>
            </a:extLst>
          </p:cNvPr>
          <p:cNvSpPr>
            <a:spLocks noGrp="1"/>
          </p:cNvSpPr>
          <p:nvPr>
            <p:ph type="title"/>
          </p:nvPr>
        </p:nvSpPr>
        <p:spPr>
          <a:xfrm>
            <a:off x="246590" y="25399"/>
            <a:ext cx="8686800" cy="407587"/>
          </a:xfrm>
          <a:prstGeom prst="rect">
            <a:avLst/>
          </a:prstGeom>
        </p:spPr>
        <p:txBody>
          <a:bodyPr>
            <a:noAutofit/>
          </a:bodyPr>
          <a:lstStyle>
            <a:lvl1pPr algn="l">
              <a:defRPr sz="2200" b="0" cap="all" spc="100" baseline="0">
                <a:solidFill>
                  <a:schemeClr val="tx1"/>
                </a:solidFill>
                <a:latin typeface="+mn-lt"/>
              </a:defRPr>
            </a:lvl1pPr>
          </a:lstStyle>
          <a:p>
            <a:r>
              <a:rPr lang="en-US" dirty="0"/>
              <a:t>Click to edit Master title style</a:t>
            </a:r>
          </a:p>
        </p:txBody>
      </p:sp>
      <p:cxnSp>
        <p:nvCxnSpPr>
          <p:cNvPr id="17" name="Straight Connector 16">
            <a:extLst>
              <a:ext uri="{FF2B5EF4-FFF2-40B4-BE49-F238E27FC236}">
                <a16:creationId xmlns:a16="http://schemas.microsoft.com/office/drawing/2014/main" id="{C5CBE5E5-6164-4670-A0DE-FC7F6494ADAD}"/>
              </a:ext>
            </a:extLst>
          </p:cNvPr>
          <p:cNvCxnSpPr/>
          <p:nvPr userDrawn="1"/>
        </p:nvCxnSpPr>
        <p:spPr>
          <a:xfrm>
            <a:off x="-14514" y="456435"/>
            <a:ext cx="9144000" cy="0"/>
          </a:xfrm>
          <a:prstGeom prst="line">
            <a:avLst/>
          </a:prstGeom>
          <a:ln>
            <a:solidFill>
              <a:srgbClr val="FBB1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5026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EW 2018_FEG No Text Box">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93A996A-A448-4B66-BF0B-B4381FD2AA17}"/>
              </a:ext>
            </a:extLst>
          </p:cNvPr>
          <p:cNvSpPr txBox="1">
            <a:spLocks noChangeArrowheads="1"/>
          </p:cNvSpPr>
          <p:nvPr userDrawn="1"/>
        </p:nvSpPr>
        <p:spPr bwMode="auto">
          <a:xfrm>
            <a:off x="5424488" y="6628765"/>
            <a:ext cx="3498850"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dirty="0">
                <a:solidFill>
                  <a:schemeClr val="accent4"/>
                </a:solidFill>
                <a:latin typeface="Calibri" pitchFamily="34" charset="0"/>
              </a:rPr>
              <a:t>Confidential – Not for Redistribution</a:t>
            </a:r>
          </a:p>
        </p:txBody>
      </p:sp>
      <p:sp>
        <p:nvSpPr>
          <p:cNvPr id="12" name="TextBox 12">
            <a:extLst>
              <a:ext uri="{FF2B5EF4-FFF2-40B4-BE49-F238E27FC236}">
                <a16:creationId xmlns:a16="http://schemas.microsoft.com/office/drawing/2014/main" id="{B80F12C5-BE14-4C36-BEE1-B12A534CD4BF}"/>
              </a:ext>
            </a:extLst>
          </p:cNvPr>
          <p:cNvSpPr txBox="1">
            <a:spLocks noChangeArrowheads="1"/>
          </p:cNvSpPr>
          <p:nvPr userDrawn="1"/>
        </p:nvSpPr>
        <p:spPr bwMode="auto">
          <a:xfrm>
            <a:off x="228600" y="6628765"/>
            <a:ext cx="2382838"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chemeClr val="accent4"/>
                </a:solidFill>
                <a:latin typeface="Calibri" pitchFamily="34" charset="0"/>
              </a:rPr>
              <a:t>©2019 Fund Evaluation Group, LLC </a:t>
            </a:r>
          </a:p>
        </p:txBody>
      </p:sp>
      <p:cxnSp>
        <p:nvCxnSpPr>
          <p:cNvPr id="13" name="Straight Connector 12">
            <a:extLst>
              <a:ext uri="{FF2B5EF4-FFF2-40B4-BE49-F238E27FC236}">
                <a16:creationId xmlns:a16="http://schemas.microsoft.com/office/drawing/2014/main" id="{144FE713-95F5-4F64-9485-96E19C6811F2}"/>
              </a:ext>
            </a:extLst>
          </p:cNvPr>
          <p:cNvCxnSpPr/>
          <p:nvPr userDrawn="1"/>
        </p:nvCxnSpPr>
        <p:spPr>
          <a:xfrm>
            <a:off x="-14514" y="661425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B272B70-C9E3-4577-ABB1-72ED3CF8E9DE}"/>
              </a:ext>
            </a:extLst>
          </p:cNvPr>
          <p:cNvSpPr>
            <a:spLocks noChangeArrowheads="1"/>
          </p:cNvSpPr>
          <p:nvPr userDrawn="1"/>
        </p:nvSpPr>
        <p:spPr bwMode="auto">
          <a:xfrm>
            <a:off x="0" y="0"/>
            <a:ext cx="9143999" cy="461198"/>
          </a:xfrm>
          <a:prstGeom prst="rect">
            <a:avLst/>
          </a:prstGeom>
          <a:solidFill>
            <a:srgbClr val="000000">
              <a:alpha val="10196"/>
            </a:srgbClr>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5" name="Title 1">
            <a:extLst>
              <a:ext uri="{FF2B5EF4-FFF2-40B4-BE49-F238E27FC236}">
                <a16:creationId xmlns:a16="http://schemas.microsoft.com/office/drawing/2014/main" id="{7EBB364D-A9CA-449C-863B-DAC4EAFC911A}"/>
              </a:ext>
            </a:extLst>
          </p:cNvPr>
          <p:cNvSpPr>
            <a:spLocks noGrp="1"/>
          </p:cNvSpPr>
          <p:nvPr>
            <p:ph type="title"/>
          </p:nvPr>
        </p:nvSpPr>
        <p:spPr>
          <a:xfrm>
            <a:off x="246590" y="25399"/>
            <a:ext cx="8686800" cy="407587"/>
          </a:xfrm>
          <a:prstGeom prst="rect">
            <a:avLst/>
          </a:prstGeom>
        </p:spPr>
        <p:txBody>
          <a:bodyPr>
            <a:noAutofit/>
          </a:bodyPr>
          <a:lstStyle>
            <a:lvl1pPr algn="l">
              <a:defRPr sz="2200" b="0" cap="all" spc="100" baseline="0">
                <a:solidFill>
                  <a:schemeClr val="tx1"/>
                </a:solidFill>
                <a:latin typeface="+mn-lt"/>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6E6C6CB7-93CC-40C0-A0A2-87ADAD0C635B}"/>
              </a:ext>
            </a:extLst>
          </p:cNvPr>
          <p:cNvCxnSpPr/>
          <p:nvPr userDrawn="1"/>
        </p:nvCxnSpPr>
        <p:spPr>
          <a:xfrm>
            <a:off x="-14514" y="456435"/>
            <a:ext cx="9144000" cy="0"/>
          </a:xfrm>
          <a:prstGeom prst="line">
            <a:avLst/>
          </a:prstGeom>
          <a:ln>
            <a:solidFill>
              <a:srgbClr val="FBB1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4717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2018_FEG Full Text Box">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5424488" y="6628765"/>
            <a:ext cx="3498850"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dirty="0">
                <a:solidFill>
                  <a:schemeClr val="accent4"/>
                </a:solidFill>
                <a:latin typeface="Calibri" pitchFamily="34" charset="0"/>
              </a:rPr>
              <a:t>Confidential – Not for Redistribution</a:t>
            </a:r>
          </a:p>
        </p:txBody>
      </p:sp>
      <p:sp>
        <p:nvSpPr>
          <p:cNvPr id="5" name="TextBox 12"/>
          <p:cNvSpPr txBox="1">
            <a:spLocks noChangeArrowheads="1"/>
          </p:cNvSpPr>
          <p:nvPr userDrawn="1"/>
        </p:nvSpPr>
        <p:spPr bwMode="auto">
          <a:xfrm>
            <a:off x="3382963" y="6628765"/>
            <a:ext cx="2382837"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8D222099-C786-4A2B-BA5B-FDF200A0AA7D}" type="slidenum">
              <a:rPr lang="en-US" sz="800" smtClean="0">
                <a:solidFill>
                  <a:schemeClr val="accent4"/>
                </a:solidFill>
                <a:latin typeface="Calibri" pitchFamily="34" charset="0"/>
              </a:rPr>
              <a:pPr algn="ctr" eaLnBrk="1" hangingPunct="1">
                <a:spcAft>
                  <a:spcPts val="300"/>
                </a:spcAft>
                <a:defRPr/>
              </a:pPr>
              <a:t>‹#›</a:t>
            </a:fld>
            <a:endParaRPr lang="en-US" sz="800" dirty="0">
              <a:solidFill>
                <a:schemeClr val="accent4"/>
              </a:solidFill>
              <a:latin typeface="Calibri" pitchFamily="34" charset="0"/>
            </a:endParaRPr>
          </a:p>
        </p:txBody>
      </p:sp>
      <p:sp>
        <p:nvSpPr>
          <p:cNvPr id="6" name="TextBox 12"/>
          <p:cNvSpPr txBox="1">
            <a:spLocks noChangeArrowheads="1"/>
          </p:cNvSpPr>
          <p:nvPr userDrawn="1"/>
        </p:nvSpPr>
        <p:spPr bwMode="auto">
          <a:xfrm>
            <a:off x="228600" y="6628765"/>
            <a:ext cx="2382838"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chemeClr val="accent4"/>
                </a:solidFill>
                <a:latin typeface="Calibri" pitchFamily="34" charset="0"/>
              </a:rPr>
              <a:t>©2021 Fund Evaluation Group, LLC </a:t>
            </a:r>
          </a:p>
        </p:txBody>
      </p:sp>
      <p:sp>
        <p:nvSpPr>
          <p:cNvPr id="8" name="Rectangle 7"/>
          <p:cNvSpPr>
            <a:spLocks noChangeArrowheads="1"/>
          </p:cNvSpPr>
          <p:nvPr userDrawn="1"/>
        </p:nvSpPr>
        <p:spPr bwMode="auto">
          <a:xfrm>
            <a:off x="0" y="0"/>
            <a:ext cx="9143999" cy="461198"/>
          </a:xfrm>
          <a:prstGeom prst="rect">
            <a:avLst/>
          </a:prstGeom>
          <a:solidFill>
            <a:srgbClr val="000000">
              <a:alpha val="10196"/>
            </a:srgbClr>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0" name="Content Placeholder 2"/>
          <p:cNvSpPr>
            <a:spLocks noGrp="1"/>
          </p:cNvSpPr>
          <p:nvPr>
            <p:ph idx="1"/>
          </p:nvPr>
        </p:nvSpPr>
        <p:spPr>
          <a:xfrm>
            <a:off x="238124" y="694264"/>
            <a:ext cx="8677275" cy="5715000"/>
          </a:xfrm>
          <a:prstGeom prst="rect">
            <a:avLst/>
          </a:prstGeom>
        </p:spPr>
        <p:txBody>
          <a:bodyPr>
            <a:normAutofit/>
          </a:bodyPr>
          <a:lstStyle>
            <a:lvl1pPr marL="228600" indent="-228600" algn="just">
              <a:lnSpc>
                <a:spcPct val="100000"/>
              </a:lnSpc>
              <a:spcBef>
                <a:spcPts val="600"/>
              </a:spcBef>
              <a:buClr>
                <a:schemeClr val="accent1"/>
              </a:buClr>
              <a:defRPr sz="1800">
                <a:solidFill>
                  <a:schemeClr val="tx1"/>
                </a:solidFill>
                <a:latin typeface="+mn-lt"/>
              </a:defRPr>
            </a:lvl1pPr>
            <a:lvl2pPr marL="457200" indent="-228600" algn="just">
              <a:lnSpc>
                <a:spcPct val="100000"/>
              </a:lnSpc>
              <a:spcBef>
                <a:spcPts val="600"/>
              </a:spcBef>
              <a:buClr>
                <a:schemeClr val="accent1"/>
              </a:buClr>
              <a:buFont typeface="Wingdings" panose="05000000000000000000" pitchFamily="2" charset="2"/>
              <a:buChar char="§"/>
              <a:defRPr sz="1600">
                <a:solidFill>
                  <a:schemeClr val="tx1"/>
                </a:solidFill>
                <a:latin typeface="+mn-lt"/>
              </a:defRPr>
            </a:lvl2pPr>
            <a:lvl3pPr marL="685800" indent="-228600" algn="just">
              <a:lnSpc>
                <a:spcPct val="100000"/>
              </a:lnSpc>
              <a:spcBef>
                <a:spcPts val="600"/>
              </a:spcBef>
              <a:buClr>
                <a:schemeClr val="accent1"/>
              </a:buClr>
              <a:defRPr sz="1400">
                <a:solidFill>
                  <a:schemeClr val="tx1"/>
                </a:solidFill>
                <a:latin typeface="+mn-lt"/>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19" name="Title 1"/>
          <p:cNvSpPr>
            <a:spLocks noGrp="1"/>
          </p:cNvSpPr>
          <p:nvPr>
            <p:ph type="title"/>
          </p:nvPr>
        </p:nvSpPr>
        <p:spPr>
          <a:xfrm>
            <a:off x="246590" y="25399"/>
            <a:ext cx="8686800" cy="407587"/>
          </a:xfrm>
          <a:prstGeom prst="rect">
            <a:avLst/>
          </a:prstGeom>
        </p:spPr>
        <p:txBody>
          <a:bodyPr>
            <a:noAutofit/>
          </a:bodyPr>
          <a:lstStyle>
            <a:lvl1pPr algn="l">
              <a:defRPr sz="2200" b="0" cap="all" spc="100" baseline="0">
                <a:solidFill>
                  <a:schemeClr val="tx1"/>
                </a:solidFill>
                <a:latin typeface="+mn-lt"/>
              </a:defRPr>
            </a:lvl1pPr>
          </a:lstStyle>
          <a:p>
            <a:r>
              <a:rPr lang="en-US" dirty="0"/>
              <a:t>Click to edit Master title style</a:t>
            </a:r>
          </a:p>
        </p:txBody>
      </p:sp>
      <p:cxnSp>
        <p:nvCxnSpPr>
          <p:cNvPr id="3" name="Straight Connector 2">
            <a:extLst>
              <a:ext uri="{FF2B5EF4-FFF2-40B4-BE49-F238E27FC236}">
                <a16:creationId xmlns:a16="http://schemas.microsoft.com/office/drawing/2014/main" id="{C09A5B32-2867-4072-8AFF-4C7BB5B3EDB5}"/>
              </a:ext>
            </a:extLst>
          </p:cNvPr>
          <p:cNvCxnSpPr/>
          <p:nvPr userDrawn="1"/>
        </p:nvCxnSpPr>
        <p:spPr>
          <a:xfrm>
            <a:off x="-14514" y="456435"/>
            <a:ext cx="9144000" cy="0"/>
          </a:xfrm>
          <a:prstGeom prst="line">
            <a:avLst/>
          </a:prstGeom>
          <a:ln>
            <a:solidFill>
              <a:srgbClr val="FBB16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36BA9F4-BF46-453D-8B11-F9406A7BB2F6}"/>
              </a:ext>
            </a:extLst>
          </p:cNvPr>
          <p:cNvCxnSpPr/>
          <p:nvPr userDrawn="1"/>
        </p:nvCxnSpPr>
        <p:spPr>
          <a:xfrm>
            <a:off x="-14514" y="661425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01144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NEW 2018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1479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EW 2018_Back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7E7097-6C05-4E7F-861D-8FFDD54ECBBC}"/>
              </a:ext>
            </a:extLst>
          </p:cNvPr>
          <p:cNvSpPr/>
          <p:nvPr userDrawn="1"/>
        </p:nvSpPr>
        <p:spPr bwMode="gray">
          <a:xfrm>
            <a:off x="1" y="4379161"/>
            <a:ext cx="9143999" cy="456535"/>
          </a:xfrm>
          <a:prstGeom prst="rect">
            <a:avLst/>
          </a:prstGeom>
        </p:spPr>
        <p:txBody>
          <a:bodyPr wrap="square">
            <a:spAutoFit/>
          </a:bodyPr>
          <a:lstStyle/>
          <a:p>
            <a:pPr algn="ctr">
              <a:defRPr/>
            </a:pPr>
            <a:r>
              <a:rPr lang="en-US" sz="1050" kern="0" spc="50" dirty="0">
                <a:solidFill>
                  <a:schemeClr val="tx1"/>
                </a:solidFill>
                <a:latin typeface="Calibri (Body)"/>
                <a:ea typeface="Myriad Pro Condensed" charset="0"/>
                <a:cs typeface="Calibri Light"/>
              </a:rPr>
              <a:t>Fund Evaluation Group, LLC | 201 East Fifth Street, Suite 1600 Cincinnati, OH 45202 | </a:t>
            </a:r>
            <a:r>
              <a:rPr lang="en-US" sz="1050" kern="0" cap="all" spc="50" dirty="0">
                <a:solidFill>
                  <a:schemeClr val="tx1"/>
                </a:solidFill>
                <a:latin typeface="Calibri (Body)"/>
                <a:ea typeface="Myriad Pro Condensed" charset="0"/>
                <a:cs typeface="Calibri Light"/>
              </a:rPr>
              <a:t>513.977.4400 | </a:t>
            </a:r>
            <a:r>
              <a:rPr lang="en-US" sz="1050" kern="0" spc="50" dirty="0">
                <a:solidFill>
                  <a:schemeClr val="tx1"/>
                </a:solidFill>
                <a:latin typeface="Calibri (Body)"/>
                <a:ea typeface="Myriad Pro Condensed" charset="0"/>
                <a:cs typeface="Calibri Light"/>
              </a:rPr>
              <a:t>information@feg.com | www.feg.com</a:t>
            </a:r>
          </a:p>
          <a:p>
            <a:pPr algn="ctr">
              <a:spcBef>
                <a:spcPts val="200"/>
              </a:spcBef>
              <a:defRPr/>
            </a:pPr>
            <a:r>
              <a:rPr lang="en-US" sz="1050" kern="0" spc="50" dirty="0">
                <a:solidFill>
                  <a:schemeClr val="tx1"/>
                </a:solidFill>
                <a:latin typeface="Calibri (Body)"/>
                <a:ea typeface="Myriad Pro Condensed" charset="0"/>
                <a:cs typeface="Calibri Light"/>
              </a:rPr>
              <a:t>Dallas </a:t>
            </a:r>
            <a:r>
              <a:rPr lang="en-US" sz="1050" spc="50" dirty="0">
                <a:solidFill>
                  <a:schemeClr val="tx1"/>
                </a:solidFill>
                <a:latin typeface="Calibri (Body)"/>
                <a:cs typeface="Calibri Light"/>
              </a:rPr>
              <a:t>│ </a:t>
            </a:r>
            <a:r>
              <a:rPr lang="en-US" sz="1050" kern="0" spc="50" dirty="0">
                <a:solidFill>
                  <a:schemeClr val="tx1"/>
                </a:solidFill>
                <a:latin typeface="Calibri (Body)"/>
                <a:ea typeface="Myriad Pro Condensed" charset="0"/>
                <a:cs typeface="Calibri Light"/>
              </a:rPr>
              <a:t>Indianapolis</a:t>
            </a:r>
          </a:p>
        </p:txBody>
      </p:sp>
      <p:pic>
        <p:nvPicPr>
          <p:cNvPr id="3" name="Picture 2">
            <a:extLst>
              <a:ext uri="{FF2B5EF4-FFF2-40B4-BE49-F238E27FC236}">
                <a16:creationId xmlns:a16="http://schemas.microsoft.com/office/drawing/2014/main" id="{56DE13F3-FB48-4806-BEA3-9618E8B51D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437099" y="5367362"/>
            <a:ext cx="2269803" cy="737367"/>
          </a:xfrm>
          <a:prstGeom prst="rect">
            <a:avLst/>
          </a:prstGeom>
        </p:spPr>
      </p:pic>
      <p:grpSp>
        <p:nvGrpSpPr>
          <p:cNvPr id="4" name="Group 3">
            <a:extLst>
              <a:ext uri="{FF2B5EF4-FFF2-40B4-BE49-F238E27FC236}">
                <a16:creationId xmlns:a16="http://schemas.microsoft.com/office/drawing/2014/main" id="{B8D98D41-ADA5-482F-9BE4-A337ECCE63D5}"/>
              </a:ext>
            </a:extLst>
          </p:cNvPr>
          <p:cNvGrpSpPr/>
          <p:nvPr userDrawn="1"/>
        </p:nvGrpSpPr>
        <p:grpSpPr>
          <a:xfrm>
            <a:off x="1" y="1286729"/>
            <a:ext cx="9144000" cy="2766060"/>
            <a:chOff x="0" y="1141589"/>
            <a:chExt cx="9144000" cy="2766060"/>
          </a:xfrm>
        </p:grpSpPr>
        <p:pic>
          <p:nvPicPr>
            <p:cNvPr id="5" name="Picture 4">
              <a:extLst>
                <a:ext uri="{FF2B5EF4-FFF2-40B4-BE49-F238E27FC236}">
                  <a16:creationId xmlns:a16="http://schemas.microsoft.com/office/drawing/2014/main" id="{7D3C04F2-637D-423B-A7CF-57BDC48C5C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0999"/>
            <a:stretch/>
          </p:blipFill>
          <p:spPr>
            <a:xfrm>
              <a:off x="6698797" y="1141589"/>
              <a:ext cx="2445203" cy="2766060"/>
            </a:xfrm>
            <a:prstGeom prst="rect">
              <a:avLst/>
            </a:prstGeom>
          </p:spPr>
        </p:pic>
        <p:sp>
          <p:nvSpPr>
            <p:cNvPr id="6" name="Rectangle 5">
              <a:extLst>
                <a:ext uri="{FF2B5EF4-FFF2-40B4-BE49-F238E27FC236}">
                  <a16:creationId xmlns:a16="http://schemas.microsoft.com/office/drawing/2014/main" id="{7B819FBA-B5BB-43B3-81E0-6BC071FD717C}"/>
                </a:ext>
              </a:extLst>
            </p:cNvPr>
            <p:cNvSpPr/>
            <p:nvPr/>
          </p:nvSpPr>
          <p:spPr bwMode="gray">
            <a:xfrm>
              <a:off x="4135089" y="1141589"/>
              <a:ext cx="2464592" cy="1031851"/>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BCA669EC-A514-4E6F-B9BE-4041E05FC8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319" r="12762" b="-1"/>
            <a:stretch/>
          </p:blipFill>
          <p:spPr bwMode="gray">
            <a:xfrm>
              <a:off x="0" y="1141589"/>
              <a:ext cx="4035973" cy="2766060"/>
            </a:xfrm>
            <a:prstGeom prst="rect">
              <a:avLst/>
            </a:prstGeom>
          </p:spPr>
        </p:pic>
        <p:pic>
          <p:nvPicPr>
            <p:cNvPr id="8" name="Picture 7">
              <a:extLst>
                <a:ext uri="{FF2B5EF4-FFF2-40B4-BE49-F238E27FC236}">
                  <a16:creationId xmlns:a16="http://schemas.microsoft.com/office/drawing/2014/main" id="{70F7A6F2-95F6-4CC9-AE7A-5A77F8A282E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1479" t="25824" r="37426" b="38337"/>
            <a:stretch/>
          </p:blipFill>
          <p:spPr>
            <a:xfrm>
              <a:off x="4134679" y="2257514"/>
              <a:ext cx="2465412" cy="1650135"/>
            </a:xfrm>
            <a:prstGeom prst="rect">
              <a:avLst/>
            </a:prstGeom>
          </p:spPr>
        </p:pic>
      </p:grpSp>
    </p:spTree>
    <p:extLst>
      <p:ext uri="{BB962C8B-B14F-4D97-AF65-F5344CB8AC3E}">
        <p14:creationId xmlns:p14="http://schemas.microsoft.com/office/powerpoint/2010/main" val="34474733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FEG Full Text Box">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5486400" y="6643688"/>
            <a:ext cx="3498850"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i="0" dirty="0">
                <a:solidFill>
                  <a:schemeClr val="tx1"/>
                </a:solidFill>
                <a:latin typeface="Calibri" pitchFamily="34" charset="0"/>
              </a:rPr>
              <a:t>Confidential</a:t>
            </a:r>
            <a:r>
              <a:rPr lang="en-US" sz="800" i="0" baseline="0" dirty="0">
                <a:solidFill>
                  <a:schemeClr val="tx1"/>
                </a:solidFill>
                <a:latin typeface="Calibri" pitchFamily="34" charset="0"/>
              </a:rPr>
              <a:t> – </a:t>
            </a:r>
            <a:r>
              <a:rPr lang="en-US" sz="800" i="0" dirty="0">
                <a:solidFill>
                  <a:schemeClr val="tx1"/>
                </a:solidFill>
                <a:latin typeface="Calibri" pitchFamily="34" charset="0"/>
              </a:rPr>
              <a:t>Not For Redistribution</a:t>
            </a:r>
          </a:p>
        </p:txBody>
      </p:sp>
      <p:sp>
        <p:nvSpPr>
          <p:cNvPr id="7" name="TextBox 12"/>
          <p:cNvSpPr txBox="1">
            <a:spLocks noChangeArrowheads="1"/>
          </p:cNvSpPr>
          <p:nvPr userDrawn="1"/>
        </p:nvSpPr>
        <p:spPr bwMode="auto">
          <a:xfrm>
            <a:off x="3382963" y="6640390"/>
            <a:ext cx="2382837"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319CB284-71F8-40CD-B0C7-8A5E18057FA5}" type="slidenum">
              <a:rPr lang="en-US" sz="800" i="0" smtClean="0">
                <a:solidFill>
                  <a:srgbClr val="595959"/>
                </a:solidFill>
                <a:latin typeface="Calibri" pitchFamily="34" charset="0"/>
              </a:rPr>
              <a:pPr algn="ctr" eaLnBrk="1" hangingPunct="1">
                <a:spcAft>
                  <a:spcPts val="300"/>
                </a:spcAft>
                <a:defRPr/>
              </a:pPr>
              <a:t>‹#›</a:t>
            </a:fld>
            <a:endParaRPr lang="en-US" sz="800" i="0" dirty="0">
              <a:solidFill>
                <a:srgbClr val="595959"/>
              </a:solidFill>
              <a:latin typeface="Calibri" pitchFamily="34" charset="0"/>
            </a:endParaRPr>
          </a:p>
        </p:txBody>
      </p:sp>
      <p:sp>
        <p:nvSpPr>
          <p:cNvPr id="8" name="TextBox 12"/>
          <p:cNvSpPr txBox="1">
            <a:spLocks noChangeArrowheads="1"/>
          </p:cNvSpPr>
          <p:nvPr userDrawn="1"/>
        </p:nvSpPr>
        <p:spPr bwMode="auto">
          <a:xfrm>
            <a:off x="228600" y="6643443"/>
            <a:ext cx="2382838"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rgbClr val="636463"/>
                </a:solidFill>
                <a:latin typeface="Calibri" pitchFamily="34" charset="0"/>
              </a:rPr>
              <a:t>©2019 Fund Evaluation Group, LLC </a:t>
            </a:r>
          </a:p>
        </p:txBody>
      </p:sp>
      <p:sp>
        <p:nvSpPr>
          <p:cNvPr id="10" name="Content Placeholder 2"/>
          <p:cNvSpPr>
            <a:spLocks noGrp="1"/>
          </p:cNvSpPr>
          <p:nvPr>
            <p:ph idx="1"/>
          </p:nvPr>
        </p:nvSpPr>
        <p:spPr>
          <a:xfrm>
            <a:off x="238124" y="694264"/>
            <a:ext cx="8677275" cy="5715000"/>
          </a:xfrm>
          <a:prstGeom prst="rect">
            <a:avLst/>
          </a:prstGeom>
        </p:spPr>
        <p:txBody>
          <a:bodyPr>
            <a:normAutofit/>
          </a:bodyPr>
          <a:lstStyle>
            <a:lvl1pPr marL="228600" indent="-228600" algn="just">
              <a:lnSpc>
                <a:spcPct val="100000"/>
              </a:lnSpc>
              <a:spcBef>
                <a:spcPts val="600"/>
              </a:spcBef>
              <a:buClr>
                <a:schemeClr val="accent1"/>
              </a:buClr>
              <a:defRPr sz="1200">
                <a:solidFill>
                  <a:schemeClr val="tx1"/>
                </a:solidFill>
                <a:latin typeface="+mn-lt"/>
              </a:defRPr>
            </a:lvl1pPr>
            <a:lvl2pPr marL="457200" indent="-228600" algn="just">
              <a:lnSpc>
                <a:spcPct val="100000"/>
              </a:lnSpc>
              <a:spcBef>
                <a:spcPts val="600"/>
              </a:spcBef>
              <a:buClr>
                <a:schemeClr val="accent1"/>
              </a:buClr>
              <a:buFont typeface="Wingdings" panose="05000000000000000000" pitchFamily="2" charset="2"/>
              <a:buChar char="§"/>
              <a:defRPr sz="1100">
                <a:solidFill>
                  <a:schemeClr val="tx1"/>
                </a:solidFill>
                <a:latin typeface="+mn-lt"/>
              </a:defRPr>
            </a:lvl2pPr>
            <a:lvl3pPr marL="685800" indent="-228600" algn="just">
              <a:lnSpc>
                <a:spcPct val="100000"/>
              </a:lnSpc>
              <a:spcBef>
                <a:spcPts val="600"/>
              </a:spcBef>
              <a:buClr>
                <a:schemeClr val="accent1"/>
              </a:buClr>
              <a:defRPr sz="1050">
                <a:solidFill>
                  <a:schemeClr val="tx1"/>
                </a:solidFill>
                <a:latin typeface="+mn-lt"/>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cxnSp>
        <p:nvCxnSpPr>
          <p:cNvPr id="13" name="Straight Connector 12"/>
          <p:cNvCxnSpPr/>
          <p:nvPr userDrawn="1"/>
        </p:nvCxnSpPr>
        <p:spPr>
          <a:xfrm>
            <a:off x="0" y="6628400"/>
            <a:ext cx="9144000" cy="0"/>
          </a:xfrm>
          <a:prstGeom prst="line">
            <a:avLst/>
          </a:prstGeom>
          <a:ln w="19050">
            <a:solidFill>
              <a:srgbClr val="FBB16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0" y="0"/>
            <a:ext cx="9154510" cy="409904"/>
          </a:xfrm>
          <a:prstGeom prst="rect">
            <a:avLst/>
          </a:prstGeom>
          <a:solidFill>
            <a:srgbClr val="E6E7E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17" name="Straight Connector 16"/>
          <p:cNvCxnSpPr/>
          <p:nvPr userDrawn="1"/>
        </p:nvCxnSpPr>
        <p:spPr>
          <a:xfrm>
            <a:off x="0" y="407587"/>
            <a:ext cx="9144000" cy="0"/>
          </a:xfrm>
          <a:prstGeom prst="line">
            <a:avLst/>
          </a:prstGeom>
          <a:noFill/>
          <a:ln w="12700" cap="flat" cmpd="sng" algn="ctr">
            <a:solidFill>
              <a:srgbClr val="FCAB4F"/>
            </a:solidFill>
            <a:prstDash val="solid"/>
          </a:ln>
          <a:effectLst/>
        </p:spPr>
      </p:cxnSp>
      <p:sp>
        <p:nvSpPr>
          <p:cNvPr id="19" name="Title 1"/>
          <p:cNvSpPr>
            <a:spLocks noGrp="1"/>
          </p:cNvSpPr>
          <p:nvPr>
            <p:ph type="title"/>
          </p:nvPr>
        </p:nvSpPr>
        <p:spPr>
          <a:xfrm>
            <a:off x="246590" y="-1"/>
            <a:ext cx="8686800" cy="407587"/>
          </a:xfrm>
          <a:prstGeom prst="rect">
            <a:avLst/>
          </a:prstGeom>
        </p:spPr>
        <p:txBody>
          <a:bodyPr>
            <a:noAutofit/>
          </a:bodyPr>
          <a:lstStyle>
            <a:lvl1pPr algn="l">
              <a:defRPr sz="2200" b="0" cap="all" spc="100" baseline="0">
                <a:solidFill>
                  <a:schemeClr val="tx1">
                    <a:lumMod val="75000"/>
                  </a:schemeClr>
                </a:solidFill>
                <a:latin typeface="+mj-lt"/>
              </a:defRPr>
            </a:lvl1pPr>
          </a:lstStyle>
          <a:p>
            <a:r>
              <a:rPr lang="en-US" dirty="0"/>
              <a:t>Click to edit Master title style</a:t>
            </a:r>
          </a:p>
        </p:txBody>
      </p:sp>
    </p:spTree>
    <p:extLst>
      <p:ext uri="{BB962C8B-B14F-4D97-AF65-F5344CB8AC3E}">
        <p14:creationId xmlns:p14="http://schemas.microsoft.com/office/powerpoint/2010/main" val="378317932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44">
          <p15:clr>
            <a:srgbClr val="FBAE40"/>
          </p15:clr>
        </p15:guide>
        <p15:guide id="4" orient="horz" pos="4032">
          <p15:clr>
            <a:srgbClr val="FBAE40"/>
          </p15:clr>
        </p15:guide>
        <p15:guide id="5" pos="5616">
          <p15:clr>
            <a:srgbClr val="FBAE40"/>
          </p15:clr>
        </p15:guide>
        <p15:guide id="6" orient="horz" pos="432">
          <p15:clr>
            <a:srgbClr val="FBAE40"/>
          </p15:clr>
        </p15:guide>
        <p15:guide id="7" orient="horz" pos="417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6901150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14" name="Picture 13" descr="O_Cable Bridge.jpg                                             02B798F3Macintosh HD                   7C26301E:"/>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0" name="TextBox 9"/>
          <p:cNvSpPr txBox="1">
            <a:spLocks noChangeArrowheads="1"/>
          </p:cNvSpPr>
          <p:nvPr userDrawn="1"/>
        </p:nvSpPr>
        <p:spPr bwMode="auto">
          <a:xfrm>
            <a:off x="5611908" y="6643688"/>
            <a:ext cx="3498850" cy="215900"/>
          </a:xfrm>
          <a:prstGeom prst="rect">
            <a:avLst/>
          </a:prstGeom>
          <a:noFill/>
          <a:ln w="9525">
            <a:noFill/>
            <a:miter lim="800000"/>
            <a:headEnd/>
            <a:tailEnd/>
          </a:ln>
        </p:spPr>
        <p:txBody>
          <a:bodyPr>
            <a:spAutoFit/>
          </a:bodyPr>
          <a:lstStyle/>
          <a:p>
            <a:pPr algn="r" fontAlgn="auto">
              <a:spcBef>
                <a:spcPts val="0"/>
              </a:spcBef>
              <a:spcAft>
                <a:spcPts val="300"/>
              </a:spcAft>
              <a:defRPr/>
            </a:pPr>
            <a:r>
              <a:rPr lang="en-US" sz="800" dirty="0">
                <a:solidFill>
                  <a:srgbClr val="636463"/>
                </a:solidFill>
                <a:latin typeface="Calibri" pitchFamily="34" charset="0"/>
              </a:rPr>
              <a:t> For accredited &amp; qualified investor use only.</a:t>
            </a:r>
          </a:p>
        </p:txBody>
      </p:sp>
      <p:sp>
        <p:nvSpPr>
          <p:cNvPr id="11" name="TextBox 12"/>
          <p:cNvSpPr txBox="1">
            <a:spLocks noChangeArrowheads="1"/>
          </p:cNvSpPr>
          <p:nvPr userDrawn="1"/>
        </p:nvSpPr>
        <p:spPr bwMode="auto">
          <a:xfrm>
            <a:off x="3382964" y="6632575"/>
            <a:ext cx="2382837" cy="215900"/>
          </a:xfrm>
          <a:prstGeom prst="rect">
            <a:avLst/>
          </a:prstGeom>
          <a:noFill/>
          <a:ln w="9525">
            <a:noFill/>
            <a:miter lim="800000"/>
            <a:headEnd/>
            <a:tailEnd/>
          </a:ln>
        </p:spPr>
        <p:txBody>
          <a:bodyPr>
            <a:spAutoFit/>
          </a:bodyPr>
          <a:lstStyle/>
          <a:p>
            <a:pPr algn="ctr" fontAlgn="auto">
              <a:spcBef>
                <a:spcPts val="0"/>
              </a:spcBef>
              <a:spcAft>
                <a:spcPts val="300"/>
              </a:spcAft>
              <a:defRPr/>
            </a:pPr>
            <a:fld id="{60C0BF5F-5113-4B3A-983D-2603609FCE3C}" type="slidenum">
              <a:rPr lang="en-US" sz="800">
                <a:solidFill>
                  <a:schemeClr val="tx1">
                    <a:lumMod val="65000"/>
                    <a:lumOff val="35000"/>
                  </a:schemeClr>
                </a:solidFill>
                <a:latin typeface="Calibri" pitchFamily="34" charset="0"/>
              </a:rPr>
              <a:pPr algn="ctr" fontAlgn="auto">
                <a:spcBef>
                  <a:spcPts val="0"/>
                </a:spcBef>
                <a:spcAft>
                  <a:spcPts val="300"/>
                </a:spcAft>
                <a:defRPr/>
              </a:pPr>
              <a:t>‹#›</a:t>
            </a:fld>
            <a:endParaRPr lang="en-US" sz="800" dirty="0">
              <a:solidFill>
                <a:schemeClr val="tx1">
                  <a:lumMod val="65000"/>
                  <a:lumOff val="35000"/>
                </a:schemeClr>
              </a:solidFill>
              <a:latin typeface="Calibri" pitchFamily="34" charset="0"/>
            </a:endParaRPr>
          </a:p>
        </p:txBody>
      </p:sp>
      <p:sp>
        <p:nvSpPr>
          <p:cNvPr id="12" name="TextBox 12"/>
          <p:cNvSpPr txBox="1">
            <a:spLocks noChangeArrowheads="1"/>
          </p:cNvSpPr>
          <p:nvPr userDrawn="1"/>
        </p:nvSpPr>
        <p:spPr bwMode="auto">
          <a:xfrm>
            <a:off x="-1588" y="6627813"/>
            <a:ext cx="2382838" cy="215900"/>
          </a:xfrm>
          <a:prstGeom prst="rect">
            <a:avLst/>
          </a:prstGeom>
          <a:noFill/>
          <a:ln w="9525">
            <a:noFill/>
            <a:miter lim="800000"/>
            <a:headEnd/>
            <a:tailEnd/>
          </a:ln>
        </p:spPr>
        <p:txBody>
          <a:bodyPr>
            <a:spAutoFit/>
          </a:bodyPr>
          <a:lstStyle/>
          <a:p>
            <a:pPr fontAlgn="auto">
              <a:spcBef>
                <a:spcPts val="0"/>
              </a:spcBef>
              <a:spcAft>
                <a:spcPts val="300"/>
              </a:spcAft>
              <a:defRPr/>
            </a:pPr>
            <a:r>
              <a:rPr lang="en-US" sz="800" dirty="0">
                <a:solidFill>
                  <a:srgbClr val="636463"/>
                </a:solidFill>
                <a:latin typeface="Calibri" pitchFamily="34" charset="0"/>
              </a:rPr>
              <a:t>©</a:t>
            </a:r>
            <a:r>
              <a:rPr lang="en-US" sz="800" dirty="0">
                <a:solidFill>
                  <a:schemeClr val="tx1">
                    <a:lumMod val="65000"/>
                    <a:lumOff val="35000"/>
                  </a:schemeClr>
                </a:solidFill>
                <a:latin typeface="Calibri" pitchFamily="34" charset="0"/>
              </a:rPr>
              <a:t>2018 FEG/</a:t>
            </a:r>
            <a:r>
              <a:rPr lang="en-US" sz="800" i="1" dirty="0">
                <a:solidFill>
                  <a:schemeClr val="tx1">
                    <a:lumMod val="65000"/>
                    <a:lumOff val="35000"/>
                  </a:schemeClr>
                </a:solidFill>
                <a:latin typeface="Calibri" pitchFamily="34" charset="0"/>
              </a:rPr>
              <a:t>Private Investors</a:t>
            </a:r>
            <a:r>
              <a:rPr lang="en-US" sz="800" i="0" dirty="0">
                <a:solidFill>
                  <a:schemeClr val="tx1">
                    <a:lumMod val="65000"/>
                    <a:lumOff val="35000"/>
                  </a:schemeClr>
                </a:solidFill>
                <a:latin typeface="Calibri" pitchFamily="34" charset="0"/>
              </a:rPr>
              <a:t>,</a:t>
            </a:r>
            <a:r>
              <a:rPr lang="en-US" sz="800" i="0" baseline="0" dirty="0">
                <a:solidFill>
                  <a:schemeClr val="tx1">
                    <a:lumMod val="65000"/>
                    <a:lumOff val="35000"/>
                  </a:schemeClr>
                </a:solidFill>
                <a:latin typeface="Calibri" pitchFamily="34" charset="0"/>
              </a:rPr>
              <a:t> </a:t>
            </a:r>
            <a:r>
              <a:rPr lang="en-US" sz="800" i="0" dirty="0">
                <a:solidFill>
                  <a:schemeClr val="tx1">
                    <a:lumMod val="65000"/>
                    <a:lumOff val="35000"/>
                  </a:schemeClr>
                </a:solidFill>
                <a:latin typeface="Calibri" pitchFamily="34" charset="0"/>
              </a:rPr>
              <a:t>LLC</a:t>
            </a:r>
          </a:p>
        </p:txBody>
      </p:sp>
      <p:cxnSp>
        <p:nvCxnSpPr>
          <p:cNvPr id="13" name="Straight Connector 16"/>
          <p:cNvCxnSpPr>
            <a:cxnSpLocks noChangeShapeType="1"/>
          </p:cNvCxnSpPr>
          <p:nvPr userDrawn="1"/>
        </p:nvCxnSpPr>
        <p:spPr bwMode="auto">
          <a:xfrm>
            <a:off x="0" y="6610350"/>
            <a:ext cx="9144000" cy="0"/>
          </a:xfrm>
          <a:prstGeom prst="line">
            <a:avLst/>
          </a:prstGeom>
          <a:noFill/>
          <a:ln w="15875" algn="ctr">
            <a:solidFill>
              <a:srgbClr val="FCAB4F"/>
            </a:solidFill>
            <a:round/>
            <a:headEnd/>
            <a:tailEnd/>
          </a:ln>
        </p:spPr>
      </p:cxnSp>
      <p:sp>
        <p:nvSpPr>
          <p:cNvPr id="3" name="Content Placeholder 2"/>
          <p:cNvSpPr>
            <a:spLocks noGrp="1"/>
          </p:cNvSpPr>
          <p:nvPr>
            <p:ph idx="1"/>
          </p:nvPr>
        </p:nvSpPr>
        <p:spPr>
          <a:xfrm>
            <a:off x="457200" y="762000"/>
            <a:ext cx="8229600" cy="5715000"/>
          </a:xfrm>
          <a:prstGeom prst="rect">
            <a:avLst/>
          </a:prstGeom>
        </p:spPr>
        <p:txBody>
          <a:bodyPr/>
          <a:lstStyle>
            <a:lvl1pPr marL="228600" indent="-228600">
              <a:buClr>
                <a:srgbClr val="FCAB4F"/>
              </a:buClr>
              <a:defRPr sz="1800">
                <a:solidFill>
                  <a:srgbClr val="636463"/>
                </a:solidFill>
              </a:defRPr>
            </a:lvl1pPr>
            <a:lvl2pPr marL="457200" indent="-228600">
              <a:buClr>
                <a:srgbClr val="FCAB4F"/>
              </a:buClr>
              <a:defRPr sz="1600">
                <a:solidFill>
                  <a:srgbClr val="636463"/>
                </a:solidFill>
              </a:defRPr>
            </a:lvl2pPr>
            <a:lvl3pPr marL="685800" indent="-228600">
              <a:buClr>
                <a:srgbClr val="FCAB4F"/>
              </a:buClr>
              <a:defRPr sz="1400">
                <a:solidFill>
                  <a:srgbClr val="636463"/>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a:xfrm>
            <a:off x="457200" y="0"/>
            <a:ext cx="8686800" cy="381000"/>
          </a:xfrm>
          <a:prstGeom prst="rect">
            <a:avLst/>
          </a:prstGeom>
        </p:spPr>
        <p:txBody>
          <a:bodyPr>
            <a:noAutofit/>
          </a:bodyPr>
          <a:lstStyle>
            <a:lvl1pPr algn="l">
              <a:defRPr sz="2200" cap="all" spc="100"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671627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NEW 2018_FEG Private Investors No Text Box">
    <p:spTree>
      <p:nvGrpSpPr>
        <p:cNvPr id="1" name=""/>
        <p:cNvGrpSpPr/>
        <p:nvPr/>
      </p:nvGrpSpPr>
      <p:grpSpPr>
        <a:xfrm>
          <a:off x="0" y="0"/>
          <a:ext cx="0" cy="0"/>
          <a:chOff x="0" y="0"/>
          <a:chExt cx="0" cy="0"/>
        </a:xfrm>
      </p:grpSpPr>
      <p:sp>
        <p:nvSpPr>
          <p:cNvPr id="11" name="TextBox 12">
            <a:extLst>
              <a:ext uri="{FF2B5EF4-FFF2-40B4-BE49-F238E27FC236}">
                <a16:creationId xmlns:a16="http://schemas.microsoft.com/office/drawing/2014/main" id="{B3EB60C7-4A6C-4A9F-BA01-A2DB191CFB72}"/>
              </a:ext>
            </a:extLst>
          </p:cNvPr>
          <p:cNvSpPr txBox="1">
            <a:spLocks noChangeArrowheads="1"/>
          </p:cNvSpPr>
          <p:nvPr userDrawn="1"/>
        </p:nvSpPr>
        <p:spPr bwMode="auto">
          <a:xfrm>
            <a:off x="3382963" y="6628765"/>
            <a:ext cx="2382837"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8D222099-C786-4A2B-BA5B-FDF200A0AA7D}" type="slidenum">
              <a:rPr lang="en-US" sz="800" smtClean="0">
                <a:solidFill>
                  <a:schemeClr val="accent4"/>
                </a:solidFill>
                <a:latin typeface="Calibri" pitchFamily="34" charset="0"/>
              </a:rPr>
              <a:pPr algn="ctr" eaLnBrk="1" hangingPunct="1">
                <a:spcAft>
                  <a:spcPts val="300"/>
                </a:spcAft>
                <a:defRPr/>
              </a:pPr>
              <a:t>‹#›</a:t>
            </a:fld>
            <a:endParaRPr lang="en-US" sz="800" dirty="0">
              <a:solidFill>
                <a:schemeClr val="accent4"/>
              </a:solidFill>
              <a:latin typeface="Calibri" pitchFamily="34" charset="0"/>
            </a:endParaRPr>
          </a:p>
        </p:txBody>
      </p:sp>
      <p:cxnSp>
        <p:nvCxnSpPr>
          <p:cNvPr id="13" name="Straight Connector 12">
            <a:extLst>
              <a:ext uri="{FF2B5EF4-FFF2-40B4-BE49-F238E27FC236}">
                <a16:creationId xmlns:a16="http://schemas.microsoft.com/office/drawing/2014/main" id="{144FE713-95F5-4F64-9485-96E19C6811F2}"/>
              </a:ext>
            </a:extLst>
          </p:cNvPr>
          <p:cNvCxnSpPr/>
          <p:nvPr userDrawn="1"/>
        </p:nvCxnSpPr>
        <p:spPr>
          <a:xfrm>
            <a:off x="-14514" y="661425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B272B70-C9E3-4577-ABB1-72ED3CF8E9DE}"/>
              </a:ext>
            </a:extLst>
          </p:cNvPr>
          <p:cNvSpPr>
            <a:spLocks noChangeArrowheads="1"/>
          </p:cNvSpPr>
          <p:nvPr userDrawn="1"/>
        </p:nvSpPr>
        <p:spPr bwMode="auto">
          <a:xfrm>
            <a:off x="0" y="0"/>
            <a:ext cx="9143999" cy="461198"/>
          </a:xfrm>
          <a:prstGeom prst="rect">
            <a:avLst/>
          </a:prstGeom>
          <a:solidFill>
            <a:srgbClr val="000000">
              <a:alpha val="10196"/>
            </a:srgbClr>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5" name="Title 1">
            <a:extLst>
              <a:ext uri="{FF2B5EF4-FFF2-40B4-BE49-F238E27FC236}">
                <a16:creationId xmlns:a16="http://schemas.microsoft.com/office/drawing/2014/main" id="{7EBB364D-A9CA-449C-863B-DAC4EAFC911A}"/>
              </a:ext>
            </a:extLst>
          </p:cNvPr>
          <p:cNvSpPr>
            <a:spLocks noGrp="1"/>
          </p:cNvSpPr>
          <p:nvPr>
            <p:ph type="title"/>
          </p:nvPr>
        </p:nvSpPr>
        <p:spPr>
          <a:xfrm>
            <a:off x="246590" y="25399"/>
            <a:ext cx="8686800" cy="407587"/>
          </a:xfrm>
          <a:prstGeom prst="rect">
            <a:avLst/>
          </a:prstGeom>
        </p:spPr>
        <p:txBody>
          <a:bodyPr>
            <a:noAutofit/>
          </a:bodyPr>
          <a:lstStyle>
            <a:lvl1pPr algn="l">
              <a:defRPr sz="2200" b="0" cap="all" spc="100" baseline="0">
                <a:solidFill>
                  <a:schemeClr val="tx1"/>
                </a:solidFill>
                <a:latin typeface="+mn-lt"/>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6E6C6CB7-93CC-40C0-A0A2-87ADAD0C635B}"/>
              </a:ext>
            </a:extLst>
          </p:cNvPr>
          <p:cNvCxnSpPr/>
          <p:nvPr userDrawn="1"/>
        </p:nvCxnSpPr>
        <p:spPr>
          <a:xfrm>
            <a:off x="-14514" y="456435"/>
            <a:ext cx="9144000" cy="0"/>
          </a:xfrm>
          <a:prstGeom prst="line">
            <a:avLst/>
          </a:prstGeom>
          <a:ln>
            <a:solidFill>
              <a:srgbClr val="FBB16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1F1B025-ADFD-40CD-9FF5-38EA98C9BF06}"/>
              </a:ext>
            </a:extLst>
          </p:cNvPr>
          <p:cNvSpPr txBox="1">
            <a:spLocks noChangeArrowheads="1"/>
          </p:cNvSpPr>
          <p:nvPr userDrawn="1"/>
        </p:nvSpPr>
        <p:spPr bwMode="auto">
          <a:xfrm>
            <a:off x="5424488" y="6628765"/>
            <a:ext cx="3498850"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dirty="0">
                <a:solidFill>
                  <a:schemeClr val="accent4"/>
                </a:solidFill>
                <a:latin typeface="Calibri" pitchFamily="34" charset="0"/>
              </a:rPr>
              <a:t>Confidential – Not for Redistribution. Accredited/Qualified Investor Use Only.</a:t>
            </a:r>
          </a:p>
        </p:txBody>
      </p:sp>
      <p:sp>
        <p:nvSpPr>
          <p:cNvPr id="17" name="TextBox 12">
            <a:extLst>
              <a:ext uri="{FF2B5EF4-FFF2-40B4-BE49-F238E27FC236}">
                <a16:creationId xmlns:a16="http://schemas.microsoft.com/office/drawing/2014/main" id="{81DD6C5A-87D7-459F-9D30-229401035696}"/>
              </a:ext>
            </a:extLst>
          </p:cNvPr>
          <p:cNvSpPr txBox="1">
            <a:spLocks noChangeArrowheads="1"/>
          </p:cNvSpPr>
          <p:nvPr userDrawn="1"/>
        </p:nvSpPr>
        <p:spPr bwMode="auto">
          <a:xfrm>
            <a:off x="228600" y="6628765"/>
            <a:ext cx="2382838"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chemeClr val="accent4"/>
                </a:solidFill>
                <a:latin typeface="Calibri" pitchFamily="34" charset="0"/>
              </a:rPr>
              <a:t>©2018 FEG Private Investors, LLC </a:t>
            </a:r>
          </a:p>
        </p:txBody>
      </p:sp>
    </p:spTree>
    <p:extLst>
      <p:ext uri="{BB962C8B-B14F-4D97-AF65-F5344CB8AC3E}">
        <p14:creationId xmlns:p14="http://schemas.microsoft.com/office/powerpoint/2010/main" val="2223605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2018_FEG Quarter Text Box">
    <p:spTree>
      <p:nvGrpSpPr>
        <p:cNvPr id="1" name=""/>
        <p:cNvGrpSpPr/>
        <p:nvPr/>
      </p:nvGrpSpPr>
      <p:grpSpPr>
        <a:xfrm>
          <a:off x="0" y="0"/>
          <a:ext cx="0" cy="0"/>
          <a:chOff x="0" y="0"/>
          <a:chExt cx="0" cy="0"/>
        </a:xfrm>
      </p:grpSpPr>
      <p:sp>
        <p:nvSpPr>
          <p:cNvPr id="10" name="Content Placeholder 2"/>
          <p:cNvSpPr>
            <a:spLocks noGrp="1"/>
          </p:cNvSpPr>
          <p:nvPr>
            <p:ph idx="1"/>
          </p:nvPr>
        </p:nvSpPr>
        <p:spPr>
          <a:xfrm>
            <a:off x="238124" y="694263"/>
            <a:ext cx="3840480" cy="2926080"/>
          </a:xfrm>
          <a:prstGeom prst="rect">
            <a:avLst/>
          </a:prstGeom>
        </p:spPr>
        <p:txBody>
          <a:bodyPr>
            <a:normAutofit/>
          </a:bodyPr>
          <a:lstStyle>
            <a:lvl1pPr marL="228600" indent="-228600" algn="just">
              <a:lnSpc>
                <a:spcPct val="100000"/>
              </a:lnSpc>
              <a:spcBef>
                <a:spcPts val="600"/>
              </a:spcBef>
              <a:buClr>
                <a:schemeClr val="accent1"/>
              </a:buClr>
              <a:defRPr sz="1800">
                <a:solidFill>
                  <a:schemeClr val="tx1"/>
                </a:solidFill>
                <a:latin typeface="+mn-lt"/>
              </a:defRPr>
            </a:lvl1pPr>
            <a:lvl2pPr marL="457200" indent="-228600" algn="just">
              <a:lnSpc>
                <a:spcPct val="100000"/>
              </a:lnSpc>
              <a:spcBef>
                <a:spcPts val="600"/>
              </a:spcBef>
              <a:buClr>
                <a:schemeClr val="accent1"/>
              </a:buClr>
              <a:buFont typeface="Wingdings" panose="05000000000000000000" pitchFamily="2" charset="2"/>
              <a:buChar char="§"/>
              <a:defRPr sz="1600">
                <a:solidFill>
                  <a:schemeClr val="tx1"/>
                </a:solidFill>
                <a:latin typeface="+mn-lt"/>
              </a:defRPr>
            </a:lvl2pPr>
            <a:lvl3pPr marL="685800" indent="-228600" algn="just">
              <a:lnSpc>
                <a:spcPct val="100000"/>
              </a:lnSpc>
              <a:spcBef>
                <a:spcPts val="600"/>
              </a:spcBef>
              <a:buClr>
                <a:schemeClr val="accent1"/>
              </a:buClr>
              <a:defRPr sz="1400">
                <a:solidFill>
                  <a:schemeClr val="tx1"/>
                </a:solidFill>
                <a:latin typeface="+mn-lt"/>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11" name="TextBox 10">
            <a:extLst>
              <a:ext uri="{FF2B5EF4-FFF2-40B4-BE49-F238E27FC236}">
                <a16:creationId xmlns:a16="http://schemas.microsoft.com/office/drawing/2014/main" id="{5EAB6F56-8E1B-4F37-B760-AACFF190F415}"/>
              </a:ext>
            </a:extLst>
          </p:cNvPr>
          <p:cNvSpPr txBox="1">
            <a:spLocks noChangeArrowheads="1"/>
          </p:cNvSpPr>
          <p:nvPr userDrawn="1"/>
        </p:nvSpPr>
        <p:spPr bwMode="auto">
          <a:xfrm>
            <a:off x="5424488" y="6628765"/>
            <a:ext cx="3498850"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dirty="0">
                <a:solidFill>
                  <a:schemeClr val="accent4"/>
                </a:solidFill>
                <a:latin typeface="Calibri" pitchFamily="34" charset="0"/>
              </a:rPr>
              <a:t>Confidential – Not for Redistribution</a:t>
            </a:r>
          </a:p>
        </p:txBody>
      </p:sp>
      <p:sp>
        <p:nvSpPr>
          <p:cNvPr id="12" name="TextBox 12">
            <a:extLst>
              <a:ext uri="{FF2B5EF4-FFF2-40B4-BE49-F238E27FC236}">
                <a16:creationId xmlns:a16="http://schemas.microsoft.com/office/drawing/2014/main" id="{48F2F5B3-118C-4BA2-A959-DE9538BC7B7D}"/>
              </a:ext>
            </a:extLst>
          </p:cNvPr>
          <p:cNvSpPr txBox="1">
            <a:spLocks noChangeArrowheads="1"/>
          </p:cNvSpPr>
          <p:nvPr userDrawn="1"/>
        </p:nvSpPr>
        <p:spPr bwMode="auto">
          <a:xfrm>
            <a:off x="3382963" y="6628765"/>
            <a:ext cx="2382837"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8D222099-C786-4A2B-BA5B-FDF200A0AA7D}" type="slidenum">
              <a:rPr lang="en-US" sz="800" smtClean="0">
                <a:solidFill>
                  <a:schemeClr val="accent4"/>
                </a:solidFill>
                <a:latin typeface="Calibri" pitchFamily="34" charset="0"/>
              </a:rPr>
              <a:pPr algn="ctr" eaLnBrk="1" hangingPunct="1">
                <a:spcAft>
                  <a:spcPts val="300"/>
                </a:spcAft>
                <a:defRPr/>
              </a:pPr>
              <a:t>‹#›</a:t>
            </a:fld>
            <a:endParaRPr lang="en-US" sz="800" dirty="0">
              <a:solidFill>
                <a:schemeClr val="accent4"/>
              </a:solidFill>
              <a:latin typeface="Calibri" pitchFamily="34" charset="0"/>
            </a:endParaRPr>
          </a:p>
        </p:txBody>
      </p:sp>
      <p:sp>
        <p:nvSpPr>
          <p:cNvPr id="13" name="TextBox 12">
            <a:extLst>
              <a:ext uri="{FF2B5EF4-FFF2-40B4-BE49-F238E27FC236}">
                <a16:creationId xmlns:a16="http://schemas.microsoft.com/office/drawing/2014/main" id="{8C46D692-6CF9-4B81-AFDF-A2C44A3C41D2}"/>
              </a:ext>
            </a:extLst>
          </p:cNvPr>
          <p:cNvSpPr txBox="1">
            <a:spLocks noChangeArrowheads="1"/>
          </p:cNvSpPr>
          <p:nvPr userDrawn="1"/>
        </p:nvSpPr>
        <p:spPr bwMode="auto">
          <a:xfrm>
            <a:off x="228600" y="6628765"/>
            <a:ext cx="2382838"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chemeClr val="accent4"/>
                </a:solidFill>
                <a:latin typeface="Calibri" pitchFamily="34" charset="0"/>
              </a:rPr>
              <a:t>©2019 Fund Evaluation Group, LLC </a:t>
            </a:r>
          </a:p>
        </p:txBody>
      </p:sp>
      <p:cxnSp>
        <p:nvCxnSpPr>
          <p:cNvPr id="14" name="Straight Connector 13">
            <a:extLst>
              <a:ext uri="{FF2B5EF4-FFF2-40B4-BE49-F238E27FC236}">
                <a16:creationId xmlns:a16="http://schemas.microsoft.com/office/drawing/2014/main" id="{4D5A8D6E-BDE4-4E9F-8C55-006B16952921}"/>
              </a:ext>
            </a:extLst>
          </p:cNvPr>
          <p:cNvCxnSpPr/>
          <p:nvPr userDrawn="1"/>
        </p:nvCxnSpPr>
        <p:spPr>
          <a:xfrm>
            <a:off x="-14514" y="661425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58E3FE11-C952-4240-A878-195AD9D9C6B2}"/>
              </a:ext>
            </a:extLst>
          </p:cNvPr>
          <p:cNvSpPr>
            <a:spLocks noChangeArrowheads="1"/>
          </p:cNvSpPr>
          <p:nvPr userDrawn="1"/>
        </p:nvSpPr>
        <p:spPr bwMode="auto">
          <a:xfrm>
            <a:off x="0" y="0"/>
            <a:ext cx="9143999" cy="461198"/>
          </a:xfrm>
          <a:prstGeom prst="rect">
            <a:avLst/>
          </a:prstGeom>
          <a:solidFill>
            <a:srgbClr val="000000">
              <a:alpha val="10196"/>
            </a:srgbClr>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20" name="Title 1">
            <a:extLst>
              <a:ext uri="{FF2B5EF4-FFF2-40B4-BE49-F238E27FC236}">
                <a16:creationId xmlns:a16="http://schemas.microsoft.com/office/drawing/2014/main" id="{F4978217-D10A-4AA0-B510-7C4E94D012BD}"/>
              </a:ext>
            </a:extLst>
          </p:cNvPr>
          <p:cNvSpPr>
            <a:spLocks noGrp="1"/>
          </p:cNvSpPr>
          <p:nvPr>
            <p:ph type="title"/>
          </p:nvPr>
        </p:nvSpPr>
        <p:spPr>
          <a:xfrm>
            <a:off x="246590" y="25399"/>
            <a:ext cx="8686800" cy="407587"/>
          </a:xfrm>
          <a:prstGeom prst="rect">
            <a:avLst/>
          </a:prstGeom>
        </p:spPr>
        <p:txBody>
          <a:bodyPr>
            <a:noAutofit/>
          </a:bodyPr>
          <a:lstStyle>
            <a:lvl1pPr algn="l">
              <a:defRPr sz="2200" b="0" cap="all" spc="100" baseline="0">
                <a:solidFill>
                  <a:schemeClr val="tx1"/>
                </a:solidFill>
                <a:latin typeface="+mn-lt"/>
              </a:defRPr>
            </a:lvl1pPr>
          </a:lstStyle>
          <a:p>
            <a:r>
              <a:rPr lang="en-US" dirty="0"/>
              <a:t>Click to edit Master title style</a:t>
            </a:r>
          </a:p>
        </p:txBody>
      </p:sp>
      <p:cxnSp>
        <p:nvCxnSpPr>
          <p:cNvPr id="21" name="Straight Connector 20">
            <a:extLst>
              <a:ext uri="{FF2B5EF4-FFF2-40B4-BE49-F238E27FC236}">
                <a16:creationId xmlns:a16="http://schemas.microsoft.com/office/drawing/2014/main" id="{00E14632-F63B-459B-8E09-9D868EFA1DA8}"/>
              </a:ext>
            </a:extLst>
          </p:cNvPr>
          <p:cNvCxnSpPr/>
          <p:nvPr userDrawn="1"/>
        </p:nvCxnSpPr>
        <p:spPr>
          <a:xfrm>
            <a:off x="-14514" y="456435"/>
            <a:ext cx="9144000" cy="0"/>
          </a:xfrm>
          <a:prstGeom prst="line">
            <a:avLst/>
          </a:prstGeom>
          <a:ln>
            <a:solidFill>
              <a:srgbClr val="FBB1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1735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2018_FEG Half Text Box">
    <p:spTree>
      <p:nvGrpSpPr>
        <p:cNvPr id="1" name=""/>
        <p:cNvGrpSpPr/>
        <p:nvPr/>
      </p:nvGrpSpPr>
      <p:grpSpPr>
        <a:xfrm>
          <a:off x="0" y="0"/>
          <a:ext cx="0" cy="0"/>
          <a:chOff x="0" y="0"/>
          <a:chExt cx="0" cy="0"/>
        </a:xfrm>
      </p:grpSpPr>
      <p:sp>
        <p:nvSpPr>
          <p:cNvPr id="10" name="Content Placeholder 2"/>
          <p:cNvSpPr>
            <a:spLocks noGrp="1"/>
          </p:cNvSpPr>
          <p:nvPr>
            <p:ph idx="1"/>
          </p:nvPr>
        </p:nvSpPr>
        <p:spPr>
          <a:xfrm>
            <a:off x="238125" y="694264"/>
            <a:ext cx="3840480" cy="5715000"/>
          </a:xfrm>
          <a:prstGeom prst="rect">
            <a:avLst/>
          </a:prstGeom>
        </p:spPr>
        <p:txBody>
          <a:bodyPr>
            <a:normAutofit/>
          </a:bodyPr>
          <a:lstStyle>
            <a:lvl1pPr marL="228600" indent="-228600" algn="just">
              <a:lnSpc>
                <a:spcPct val="100000"/>
              </a:lnSpc>
              <a:spcBef>
                <a:spcPts val="600"/>
              </a:spcBef>
              <a:buClr>
                <a:schemeClr val="accent1"/>
              </a:buClr>
              <a:defRPr sz="1800">
                <a:solidFill>
                  <a:schemeClr val="tx1"/>
                </a:solidFill>
                <a:latin typeface="+mn-lt"/>
              </a:defRPr>
            </a:lvl1pPr>
            <a:lvl2pPr marL="457200" indent="-228600" algn="just">
              <a:lnSpc>
                <a:spcPct val="100000"/>
              </a:lnSpc>
              <a:spcBef>
                <a:spcPts val="600"/>
              </a:spcBef>
              <a:buClr>
                <a:schemeClr val="accent1"/>
              </a:buClr>
              <a:buFont typeface="Wingdings" panose="05000000000000000000" pitchFamily="2" charset="2"/>
              <a:buChar char="§"/>
              <a:defRPr sz="1600">
                <a:solidFill>
                  <a:schemeClr val="tx1"/>
                </a:solidFill>
                <a:latin typeface="+mn-lt"/>
              </a:defRPr>
            </a:lvl2pPr>
            <a:lvl3pPr marL="685800" indent="-228600" algn="just">
              <a:lnSpc>
                <a:spcPct val="100000"/>
              </a:lnSpc>
              <a:spcBef>
                <a:spcPts val="600"/>
              </a:spcBef>
              <a:buClr>
                <a:schemeClr val="accent1"/>
              </a:buClr>
              <a:defRPr sz="1400">
                <a:solidFill>
                  <a:schemeClr val="tx1"/>
                </a:solidFill>
                <a:latin typeface="+mn-lt"/>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11" name="TextBox 10">
            <a:extLst>
              <a:ext uri="{FF2B5EF4-FFF2-40B4-BE49-F238E27FC236}">
                <a16:creationId xmlns:a16="http://schemas.microsoft.com/office/drawing/2014/main" id="{C6794FF0-FC87-4ABB-9285-C7C03CE93F79}"/>
              </a:ext>
            </a:extLst>
          </p:cNvPr>
          <p:cNvSpPr txBox="1">
            <a:spLocks noChangeArrowheads="1"/>
          </p:cNvSpPr>
          <p:nvPr userDrawn="1"/>
        </p:nvSpPr>
        <p:spPr bwMode="auto">
          <a:xfrm>
            <a:off x="5424488" y="6628765"/>
            <a:ext cx="3498850"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dirty="0">
                <a:solidFill>
                  <a:schemeClr val="accent4"/>
                </a:solidFill>
                <a:latin typeface="Calibri" pitchFamily="34" charset="0"/>
              </a:rPr>
              <a:t>Confidential – Not for Redistribution</a:t>
            </a:r>
          </a:p>
        </p:txBody>
      </p:sp>
      <p:sp>
        <p:nvSpPr>
          <p:cNvPr id="12" name="TextBox 12">
            <a:extLst>
              <a:ext uri="{FF2B5EF4-FFF2-40B4-BE49-F238E27FC236}">
                <a16:creationId xmlns:a16="http://schemas.microsoft.com/office/drawing/2014/main" id="{8C09A8FE-253E-4F17-B4C3-CBDACFD5A391}"/>
              </a:ext>
            </a:extLst>
          </p:cNvPr>
          <p:cNvSpPr txBox="1">
            <a:spLocks noChangeArrowheads="1"/>
          </p:cNvSpPr>
          <p:nvPr userDrawn="1"/>
        </p:nvSpPr>
        <p:spPr bwMode="auto">
          <a:xfrm>
            <a:off x="3382963" y="6628765"/>
            <a:ext cx="2382837"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8D222099-C786-4A2B-BA5B-FDF200A0AA7D}" type="slidenum">
              <a:rPr lang="en-US" sz="800" smtClean="0">
                <a:solidFill>
                  <a:schemeClr val="accent4"/>
                </a:solidFill>
                <a:latin typeface="Calibri" pitchFamily="34" charset="0"/>
              </a:rPr>
              <a:pPr algn="ctr" eaLnBrk="1" hangingPunct="1">
                <a:spcAft>
                  <a:spcPts val="300"/>
                </a:spcAft>
                <a:defRPr/>
              </a:pPr>
              <a:t>‹#›</a:t>
            </a:fld>
            <a:endParaRPr lang="en-US" sz="800" dirty="0">
              <a:solidFill>
                <a:schemeClr val="accent4"/>
              </a:solidFill>
              <a:latin typeface="Calibri" pitchFamily="34" charset="0"/>
            </a:endParaRPr>
          </a:p>
        </p:txBody>
      </p:sp>
      <p:sp>
        <p:nvSpPr>
          <p:cNvPr id="13" name="TextBox 12">
            <a:extLst>
              <a:ext uri="{FF2B5EF4-FFF2-40B4-BE49-F238E27FC236}">
                <a16:creationId xmlns:a16="http://schemas.microsoft.com/office/drawing/2014/main" id="{66437000-2B5E-45CE-8072-98A63710776F}"/>
              </a:ext>
            </a:extLst>
          </p:cNvPr>
          <p:cNvSpPr txBox="1">
            <a:spLocks noChangeArrowheads="1"/>
          </p:cNvSpPr>
          <p:nvPr userDrawn="1"/>
        </p:nvSpPr>
        <p:spPr bwMode="auto">
          <a:xfrm>
            <a:off x="228600" y="6628765"/>
            <a:ext cx="2382838"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chemeClr val="accent4"/>
                </a:solidFill>
                <a:latin typeface="Calibri" pitchFamily="34" charset="0"/>
              </a:rPr>
              <a:t>©2019 Fund Evaluation Group, LLC </a:t>
            </a:r>
          </a:p>
        </p:txBody>
      </p:sp>
      <p:cxnSp>
        <p:nvCxnSpPr>
          <p:cNvPr id="14" name="Straight Connector 13">
            <a:extLst>
              <a:ext uri="{FF2B5EF4-FFF2-40B4-BE49-F238E27FC236}">
                <a16:creationId xmlns:a16="http://schemas.microsoft.com/office/drawing/2014/main" id="{8B3C84CC-297F-43C7-A83F-52A00638D405}"/>
              </a:ext>
            </a:extLst>
          </p:cNvPr>
          <p:cNvCxnSpPr/>
          <p:nvPr userDrawn="1"/>
        </p:nvCxnSpPr>
        <p:spPr>
          <a:xfrm>
            <a:off x="-14514" y="661425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FCAC222-2412-448D-9270-ABB2133AD5F3}"/>
              </a:ext>
            </a:extLst>
          </p:cNvPr>
          <p:cNvSpPr>
            <a:spLocks noChangeArrowheads="1"/>
          </p:cNvSpPr>
          <p:nvPr userDrawn="1"/>
        </p:nvSpPr>
        <p:spPr bwMode="auto">
          <a:xfrm>
            <a:off x="0" y="0"/>
            <a:ext cx="9143999" cy="461198"/>
          </a:xfrm>
          <a:prstGeom prst="rect">
            <a:avLst/>
          </a:prstGeom>
          <a:solidFill>
            <a:srgbClr val="000000">
              <a:alpha val="10196"/>
            </a:srgbClr>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6" name="Title 1">
            <a:extLst>
              <a:ext uri="{FF2B5EF4-FFF2-40B4-BE49-F238E27FC236}">
                <a16:creationId xmlns:a16="http://schemas.microsoft.com/office/drawing/2014/main" id="{13198E45-CA1A-4126-86A3-79B15A70C5C9}"/>
              </a:ext>
            </a:extLst>
          </p:cNvPr>
          <p:cNvSpPr>
            <a:spLocks noGrp="1"/>
          </p:cNvSpPr>
          <p:nvPr>
            <p:ph type="title"/>
          </p:nvPr>
        </p:nvSpPr>
        <p:spPr>
          <a:xfrm>
            <a:off x="246590" y="25399"/>
            <a:ext cx="8686800" cy="407587"/>
          </a:xfrm>
          <a:prstGeom prst="rect">
            <a:avLst/>
          </a:prstGeom>
        </p:spPr>
        <p:txBody>
          <a:bodyPr>
            <a:noAutofit/>
          </a:bodyPr>
          <a:lstStyle>
            <a:lvl1pPr algn="l">
              <a:defRPr sz="2200" b="0" cap="all" spc="100" baseline="0">
                <a:solidFill>
                  <a:schemeClr val="tx1"/>
                </a:solidFill>
                <a:latin typeface="+mn-lt"/>
              </a:defRPr>
            </a:lvl1pPr>
          </a:lstStyle>
          <a:p>
            <a:r>
              <a:rPr lang="en-US" dirty="0"/>
              <a:t>Click to edit Master title style</a:t>
            </a:r>
          </a:p>
        </p:txBody>
      </p:sp>
      <p:cxnSp>
        <p:nvCxnSpPr>
          <p:cNvPr id="17" name="Straight Connector 16">
            <a:extLst>
              <a:ext uri="{FF2B5EF4-FFF2-40B4-BE49-F238E27FC236}">
                <a16:creationId xmlns:a16="http://schemas.microsoft.com/office/drawing/2014/main" id="{C5CBE5E5-6164-4670-A0DE-FC7F6494ADAD}"/>
              </a:ext>
            </a:extLst>
          </p:cNvPr>
          <p:cNvCxnSpPr/>
          <p:nvPr userDrawn="1"/>
        </p:nvCxnSpPr>
        <p:spPr>
          <a:xfrm>
            <a:off x="-14514" y="456435"/>
            <a:ext cx="9144000" cy="0"/>
          </a:xfrm>
          <a:prstGeom prst="line">
            <a:avLst/>
          </a:prstGeom>
          <a:ln>
            <a:solidFill>
              <a:srgbClr val="FBB1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3156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2018_FEG No Text Box">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93A996A-A448-4B66-BF0B-B4381FD2AA17}"/>
              </a:ext>
            </a:extLst>
          </p:cNvPr>
          <p:cNvSpPr txBox="1">
            <a:spLocks noChangeArrowheads="1"/>
          </p:cNvSpPr>
          <p:nvPr userDrawn="1"/>
        </p:nvSpPr>
        <p:spPr bwMode="auto">
          <a:xfrm>
            <a:off x="5424488" y="6628765"/>
            <a:ext cx="3498850"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dirty="0">
                <a:solidFill>
                  <a:schemeClr val="accent4"/>
                </a:solidFill>
                <a:latin typeface="Calibri" pitchFamily="34" charset="0"/>
              </a:rPr>
              <a:t>Confidential – Not for Redistribution</a:t>
            </a:r>
          </a:p>
        </p:txBody>
      </p:sp>
      <p:sp>
        <p:nvSpPr>
          <p:cNvPr id="11" name="TextBox 12">
            <a:extLst>
              <a:ext uri="{FF2B5EF4-FFF2-40B4-BE49-F238E27FC236}">
                <a16:creationId xmlns:a16="http://schemas.microsoft.com/office/drawing/2014/main" id="{B3EB60C7-4A6C-4A9F-BA01-A2DB191CFB72}"/>
              </a:ext>
            </a:extLst>
          </p:cNvPr>
          <p:cNvSpPr txBox="1">
            <a:spLocks noChangeArrowheads="1"/>
          </p:cNvSpPr>
          <p:nvPr userDrawn="1"/>
        </p:nvSpPr>
        <p:spPr bwMode="auto">
          <a:xfrm>
            <a:off x="3382963" y="6628765"/>
            <a:ext cx="2382837"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8D222099-C786-4A2B-BA5B-FDF200A0AA7D}" type="slidenum">
              <a:rPr lang="en-US" sz="800" smtClean="0">
                <a:solidFill>
                  <a:schemeClr val="accent4"/>
                </a:solidFill>
                <a:latin typeface="Calibri" pitchFamily="34" charset="0"/>
              </a:rPr>
              <a:pPr algn="ctr" eaLnBrk="1" hangingPunct="1">
                <a:spcAft>
                  <a:spcPts val="300"/>
                </a:spcAft>
                <a:defRPr/>
              </a:pPr>
              <a:t>‹#›</a:t>
            </a:fld>
            <a:endParaRPr lang="en-US" sz="800" dirty="0">
              <a:solidFill>
                <a:schemeClr val="accent4"/>
              </a:solidFill>
              <a:latin typeface="Calibri" pitchFamily="34" charset="0"/>
            </a:endParaRPr>
          </a:p>
        </p:txBody>
      </p:sp>
      <p:sp>
        <p:nvSpPr>
          <p:cNvPr id="12" name="TextBox 12">
            <a:extLst>
              <a:ext uri="{FF2B5EF4-FFF2-40B4-BE49-F238E27FC236}">
                <a16:creationId xmlns:a16="http://schemas.microsoft.com/office/drawing/2014/main" id="{B80F12C5-BE14-4C36-BEE1-B12A534CD4BF}"/>
              </a:ext>
            </a:extLst>
          </p:cNvPr>
          <p:cNvSpPr txBox="1">
            <a:spLocks noChangeArrowheads="1"/>
          </p:cNvSpPr>
          <p:nvPr userDrawn="1"/>
        </p:nvSpPr>
        <p:spPr bwMode="auto">
          <a:xfrm>
            <a:off x="228600" y="6628765"/>
            <a:ext cx="2382838"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chemeClr val="accent4"/>
                </a:solidFill>
                <a:latin typeface="Calibri" pitchFamily="34" charset="0"/>
              </a:rPr>
              <a:t>©2021 Fund Evaluation Group, LLC </a:t>
            </a:r>
          </a:p>
        </p:txBody>
      </p:sp>
      <p:cxnSp>
        <p:nvCxnSpPr>
          <p:cNvPr id="13" name="Straight Connector 12">
            <a:extLst>
              <a:ext uri="{FF2B5EF4-FFF2-40B4-BE49-F238E27FC236}">
                <a16:creationId xmlns:a16="http://schemas.microsoft.com/office/drawing/2014/main" id="{144FE713-95F5-4F64-9485-96E19C6811F2}"/>
              </a:ext>
            </a:extLst>
          </p:cNvPr>
          <p:cNvCxnSpPr/>
          <p:nvPr userDrawn="1"/>
        </p:nvCxnSpPr>
        <p:spPr>
          <a:xfrm>
            <a:off x="-14514" y="661425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B272B70-C9E3-4577-ABB1-72ED3CF8E9DE}"/>
              </a:ext>
            </a:extLst>
          </p:cNvPr>
          <p:cNvSpPr>
            <a:spLocks noChangeArrowheads="1"/>
          </p:cNvSpPr>
          <p:nvPr userDrawn="1"/>
        </p:nvSpPr>
        <p:spPr bwMode="auto">
          <a:xfrm>
            <a:off x="0" y="0"/>
            <a:ext cx="9143999" cy="461198"/>
          </a:xfrm>
          <a:prstGeom prst="rect">
            <a:avLst/>
          </a:prstGeom>
          <a:solidFill>
            <a:srgbClr val="000000">
              <a:alpha val="10196"/>
            </a:srgbClr>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5" name="Title 1">
            <a:extLst>
              <a:ext uri="{FF2B5EF4-FFF2-40B4-BE49-F238E27FC236}">
                <a16:creationId xmlns:a16="http://schemas.microsoft.com/office/drawing/2014/main" id="{7EBB364D-A9CA-449C-863B-DAC4EAFC911A}"/>
              </a:ext>
            </a:extLst>
          </p:cNvPr>
          <p:cNvSpPr>
            <a:spLocks noGrp="1"/>
          </p:cNvSpPr>
          <p:nvPr>
            <p:ph type="title"/>
          </p:nvPr>
        </p:nvSpPr>
        <p:spPr>
          <a:xfrm>
            <a:off x="246590" y="25399"/>
            <a:ext cx="8686800" cy="407587"/>
          </a:xfrm>
          <a:prstGeom prst="rect">
            <a:avLst/>
          </a:prstGeom>
        </p:spPr>
        <p:txBody>
          <a:bodyPr>
            <a:noAutofit/>
          </a:bodyPr>
          <a:lstStyle>
            <a:lvl1pPr algn="l">
              <a:defRPr sz="2200" b="0" cap="all" spc="100" baseline="0">
                <a:solidFill>
                  <a:schemeClr val="tx1"/>
                </a:solidFill>
                <a:latin typeface="+mn-lt"/>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6E6C6CB7-93CC-40C0-A0A2-87ADAD0C635B}"/>
              </a:ext>
            </a:extLst>
          </p:cNvPr>
          <p:cNvCxnSpPr/>
          <p:nvPr userDrawn="1"/>
        </p:nvCxnSpPr>
        <p:spPr>
          <a:xfrm>
            <a:off x="-14514" y="456435"/>
            <a:ext cx="9144000" cy="0"/>
          </a:xfrm>
          <a:prstGeom prst="line">
            <a:avLst/>
          </a:prstGeom>
          <a:ln>
            <a:solidFill>
              <a:srgbClr val="FBB1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4664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NEW 2018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394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2018_Back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7E7097-6C05-4E7F-861D-8FFDD54ECBBC}"/>
              </a:ext>
            </a:extLst>
          </p:cNvPr>
          <p:cNvSpPr/>
          <p:nvPr userDrawn="1"/>
        </p:nvSpPr>
        <p:spPr bwMode="gray">
          <a:xfrm>
            <a:off x="1" y="4379161"/>
            <a:ext cx="9143999" cy="456535"/>
          </a:xfrm>
          <a:prstGeom prst="rect">
            <a:avLst/>
          </a:prstGeom>
        </p:spPr>
        <p:txBody>
          <a:bodyPr wrap="square">
            <a:spAutoFit/>
          </a:bodyPr>
          <a:lstStyle/>
          <a:p>
            <a:pPr algn="ctr">
              <a:defRPr/>
            </a:pPr>
            <a:r>
              <a:rPr lang="en-US" sz="1050" kern="0" spc="50" dirty="0">
                <a:solidFill>
                  <a:schemeClr val="tx1"/>
                </a:solidFill>
                <a:latin typeface="Calibri (Body)"/>
                <a:ea typeface="Myriad Pro Condensed" charset="0"/>
                <a:cs typeface="Calibri Light"/>
              </a:rPr>
              <a:t>Fund Evaluation Group, LLC | 201 East Fifth Street, Suite 1600 Cincinnati, OH 45202 | </a:t>
            </a:r>
            <a:r>
              <a:rPr lang="en-US" sz="1050" kern="0" cap="all" spc="50" dirty="0">
                <a:solidFill>
                  <a:schemeClr val="tx1"/>
                </a:solidFill>
                <a:latin typeface="Calibri (Body)"/>
                <a:ea typeface="Myriad Pro Condensed" charset="0"/>
                <a:cs typeface="Calibri Light"/>
              </a:rPr>
              <a:t>513.977.4400 | </a:t>
            </a:r>
            <a:r>
              <a:rPr lang="en-US" sz="1050" kern="0" spc="50" dirty="0">
                <a:solidFill>
                  <a:schemeClr val="tx1"/>
                </a:solidFill>
                <a:latin typeface="Calibri (Body)"/>
                <a:ea typeface="Myriad Pro Condensed" charset="0"/>
                <a:cs typeface="Calibri Light"/>
              </a:rPr>
              <a:t>information@feg.com | www.feg.com</a:t>
            </a:r>
          </a:p>
          <a:p>
            <a:pPr algn="ctr">
              <a:spcBef>
                <a:spcPts val="200"/>
              </a:spcBef>
              <a:defRPr/>
            </a:pPr>
            <a:r>
              <a:rPr lang="en-US" sz="1050" kern="0" spc="50" dirty="0">
                <a:solidFill>
                  <a:schemeClr val="tx1"/>
                </a:solidFill>
                <a:latin typeface="Calibri (Body)"/>
                <a:ea typeface="Myriad Pro Condensed" charset="0"/>
                <a:cs typeface="Calibri Light"/>
              </a:rPr>
              <a:t>Dallas </a:t>
            </a:r>
            <a:r>
              <a:rPr lang="en-US" sz="1050" spc="50" dirty="0">
                <a:solidFill>
                  <a:schemeClr val="tx1"/>
                </a:solidFill>
                <a:latin typeface="Calibri (Body)"/>
                <a:cs typeface="Calibri Light"/>
              </a:rPr>
              <a:t>│ </a:t>
            </a:r>
            <a:r>
              <a:rPr lang="en-US" sz="1050" kern="0" spc="50" dirty="0">
                <a:solidFill>
                  <a:schemeClr val="tx1"/>
                </a:solidFill>
                <a:latin typeface="Calibri (Body)"/>
                <a:ea typeface="Myriad Pro Condensed" charset="0"/>
                <a:cs typeface="Calibri Light"/>
              </a:rPr>
              <a:t>Detroit </a:t>
            </a:r>
            <a:r>
              <a:rPr lang="en-US" sz="1050" spc="50" dirty="0">
                <a:solidFill>
                  <a:schemeClr val="tx1"/>
                </a:solidFill>
                <a:latin typeface="Calibri (Body)"/>
                <a:cs typeface="Calibri Light"/>
              </a:rPr>
              <a:t>│ </a:t>
            </a:r>
            <a:r>
              <a:rPr lang="en-US" sz="1050" kern="0" spc="50" dirty="0">
                <a:solidFill>
                  <a:schemeClr val="tx1"/>
                </a:solidFill>
                <a:latin typeface="Calibri (Body)"/>
                <a:ea typeface="Myriad Pro Condensed" charset="0"/>
                <a:cs typeface="Calibri Light"/>
              </a:rPr>
              <a:t>Indianapolis</a:t>
            </a:r>
          </a:p>
        </p:txBody>
      </p:sp>
      <p:pic>
        <p:nvPicPr>
          <p:cNvPr id="3" name="Picture 2">
            <a:extLst>
              <a:ext uri="{FF2B5EF4-FFF2-40B4-BE49-F238E27FC236}">
                <a16:creationId xmlns:a16="http://schemas.microsoft.com/office/drawing/2014/main" id="{56DE13F3-FB48-4806-BEA3-9618E8B51D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437099" y="5367362"/>
            <a:ext cx="2269803" cy="737367"/>
          </a:xfrm>
          <a:prstGeom prst="rect">
            <a:avLst/>
          </a:prstGeom>
        </p:spPr>
      </p:pic>
      <p:grpSp>
        <p:nvGrpSpPr>
          <p:cNvPr id="4" name="Group 3">
            <a:extLst>
              <a:ext uri="{FF2B5EF4-FFF2-40B4-BE49-F238E27FC236}">
                <a16:creationId xmlns:a16="http://schemas.microsoft.com/office/drawing/2014/main" id="{B8D98D41-ADA5-482F-9BE4-A337ECCE63D5}"/>
              </a:ext>
            </a:extLst>
          </p:cNvPr>
          <p:cNvGrpSpPr/>
          <p:nvPr userDrawn="1"/>
        </p:nvGrpSpPr>
        <p:grpSpPr>
          <a:xfrm>
            <a:off x="1" y="1286729"/>
            <a:ext cx="9144000" cy="2766060"/>
            <a:chOff x="0" y="1141589"/>
            <a:chExt cx="9144000" cy="2766060"/>
          </a:xfrm>
        </p:grpSpPr>
        <p:pic>
          <p:nvPicPr>
            <p:cNvPr id="5" name="Picture 4">
              <a:extLst>
                <a:ext uri="{FF2B5EF4-FFF2-40B4-BE49-F238E27FC236}">
                  <a16:creationId xmlns:a16="http://schemas.microsoft.com/office/drawing/2014/main" id="{7D3C04F2-637D-423B-A7CF-57BDC48C5C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0999"/>
            <a:stretch/>
          </p:blipFill>
          <p:spPr>
            <a:xfrm>
              <a:off x="6698797" y="1141589"/>
              <a:ext cx="2445203" cy="2766060"/>
            </a:xfrm>
            <a:prstGeom prst="rect">
              <a:avLst/>
            </a:prstGeom>
          </p:spPr>
        </p:pic>
        <p:sp>
          <p:nvSpPr>
            <p:cNvPr id="6" name="Rectangle 5">
              <a:extLst>
                <a:ext uri="{FF2B5EF4-FFF2-40B4-BE49-F238E27FC236}">
                  <a16:creationId xmlns:a16="http://schemas.microsoft.com/office/drawing/2014/main" id="{7B819FBA-B5BB-43B3-81E0-6BC071FD717C}"/>
                </a:ext>
              </a:extLst>
            </p:cNvPr>
            <p:cNvSpPr/>
            <p:nvPr/>
          </p:nvSpPr>
          <p:spPr bwMode="gray">
            <a:xfrm>
              <a:off x="4135089" y="1141589"/>
              <a:ext cx="2464592" cy="1031851"/>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BCA669EC-A514-4E6F-B9BE-4041E05FC8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319" r="12762" b="-1"/>
            <a:stretch/>
          </p:blipFill>
          <p:spPr bwMode="gray">
            <a:xfrm>
              <a:off x="0" y="1141589"/>
              <a:ext cx="4035973" cy="2766060"/>
            </a:xfrm>
            <a:prstGeom prst="rect">
              <a:avLst/>
            </a:prstGeom>
          </p:spPr>
        </p:pic>
        <p:pic>
          <p:nvPicPr>
            <p:cNvPr id="8" name="Picture 7">
              <a:extLst>
                <a:ext uri="{FF2B5EF4-FFF2-40B4-BE49-F238E27FC236}">
                  <a16:creationId xmlns:a16="http://schemas.microsoft.com/office/drawing/2014/main" id="{70F7A6F2-95F6-4CC9-AE7A-5A77F8A282E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1479" t="25824" r="37426" b="38337"/>
            <a:stretch/>
          </p:blipFill>
          <p:spPr>
            <a:xfrm>
              <a:off x="4134679" y="2257514"/>
              <a:ext cx="2465412" cy="1650135"/>
            </a:xfrm>
            <a:prstGeom prst="rect">
              <a:avLst/>
            </a:prstGeom>
          </p:spPr>
        </p:pic>
      </p:grpSp>
    </p:spTree>
    <p:extLst>
      <p:ext uri="{BB962C8B-B14F-4D97-AF65-F5344CB8AC3E}">
        <p14:creationId xmlns:p14="http://schemas.microsoft.com/office/powerpoint/2010/main" val="1662812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FEG Full Text Box">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5486400" y="6643688"/>
            <a:ext cx="3498850"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i="0" dirty="0">
                <a:solidFill>
                  <a:schemeClr val="tx1"/>
                </a:solidFill>
                <a:latin typeface="Calibri" pitchFamily="34" charset="0"/>
              </a:rPr>
              <a:t>Confidential</a:t>
            </a:r>
            <a:r>
              <a:rPr lang="en-US" sz="800" i="0" baseline="0" dirty="0">
                <a:solidFill>
                  <a:schemeClr val="tx1"/>
                </a:solidFill>
                <a:latin typeface="Calibri" pitchFamily="34" charset="0"/>
              </a:rPr>
              <a:t> – </a:t>
            </a:r>
            <a:r>
              <a:rPr lang="en-US" sz="800" i="0" dirty="0">
                <a:solidFill>
                  <a:schemeClr val="tx1"/>
                </a:solidFill>
                <a:latin typeface="Calibri" pitchFamily="34" charset="0"/>
              </a:rPr>
              <a:t>Not For Redistribution</a:t>
            </a:r>
          </a:p>
        </p:txBody>
      </p:sp>
      <p:sp>
        <p:nvSpPr>
          <p:cNvPr id="7" name="TextBox 12"/>
          <p:cNvSpPr txBox="1">
            <a:spLocks noChangeArrowheads="1"/>
          </p:cNvSpPr>
          <p:nvPr userDrawn="1"/>
        </p:nvSpPr>
        <p:spPr bwMode="auto">
          <a:xfrm>
            <a:off x="3382963" y="6640390"/>
            <a:ext cx="2382837"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319CB284-71F8-40CD-B0C7-8A5E18057FA5}" type="slidenum">
              <a:rPr lang="en-US" sz="800" i="0" smtClean="0">
                <a:solidFill>
                  <a:srgbClr val="595959"/>
                </a:solidFill>
                <a:latin typeface="Calibri" pitchFamily="34" charset="0"/>
              </a:rPr>
              <a:pPr algn="ctr" eaLnBrk="1" hangingPunct="1">
                <a:spcAft>
                  <a:spcPts val="300"/>
                </a:spcAft>
                <a:defRPr/>
              </a:pPr>
              <a:t>‹#›</a:t>
            </a:fld>
            <a:endParaRPr lang="en-US" sz="800" i="0" dirty="0">
              <a:solidFill>
                <a:srgbClr val="595959"/>
              </a:solidFill>
              <a:latin typeface="Calibri" pitchFamily="34" charset="0"/>
            </a:endParaRPr>
          </a:p>
        </p:txBody>
      </p:sp>
      <p:sp>
        <p:nvSpPr>
          <p:cNvPr id="8" name="TextBox 12"/>
          <p:cNvSpPr txBox="1">
            <a:spLocks noChangeArrowheads="1"/>
          </p:cNvSpPr>
          <p:nvPr userDrawn="1"/>
        </p:nvSpPr>
        <p:spPr bwMode="auto">
          <a:xfrm>
            <a:off x="228600" y="6643443"/>
            <a:ext cx="2382838"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rgbClr val="636463"/>
                </a:solidFill>
                <a:latin typeface="Calibri" pitchFamily="34" charset="0"/>
              </a:rPr>
              <a:t>©2019 Fund Evaluation Group, LLC </a:t>
            </a:r>
          </a:p>
        </p:txBody>
      </p:sp>
      <p:sp>
        <p:nvSpPr>
          <p:cNvPr id="10" name="Content Placeholder 2"/>
          <p:cNvSpPr>
            <a:spLocks noGrp="1"/>
          </p:cNvSpPr>
          <p:nvPr>
            <p:ph idx="1"/>
          </p:nvPr>
        </p:nvSpPr>
        <p:spPr>
          <a:xfrm>
            <a:off x="238124" y="694264"/>
            <a:ext cx="8677275" cy="5715000"/>
          </a:xfrm>
          <a:prstGeom prst="rect">
            <a:avLst/>
          </a:prstGeom>
        </p:spPr>
        <p:txBody>
          <a:bodyPr>
            <a:normAutofit/>
          </a:bodyPr>
          <a:lstStyle>
            <a:lvl1pPr marL="228600" indent="-228600" algn="just">
              <a:lnSpc>
                <a:spcPct val="100000"/>
              </a:lnSpc>
              <a:spcBef>
                <a:spcPts val="600"/>
              </a:spcBef>
              <a:buClr>
                <a:schemeClr val="accent1"/>
              </a:buClr>
              <a:defRPr sz="1200">
                <a:solidFill>
                  <a:schemeClr val="tx1"/>
                </a:solidFill>
                <a:latin typeface="+mn-lt"/>
              </a:defRPr>
            </a:lvl1pPr>
            <a:lvl2pPr marL="457200" indent="-228600" algn="just">
              <a:lnSpc>
                <a:spcPct val="100000"/>
              </a:lnSpc>
              <a:spcBef>
                <a:spcPts val="600"/>
              </a:spcBef>
              <a:buClr>
                <a:schemeClr val="accent1"/>
              </a:buClr>
              <a:buFont typeface="Wingdings" panose="05000000000000000000" pitchFamily="2" charset="2"/>
              <a:buChar char="§"/>
              <a:defRPr sz="1100">
                <a:solidFill>
                  <a:schemeClr val="tx1"/>
                </a:solidFill>
                <a:latin typeface="+mn-lt"/>
              </a:defRPr>
            </a:lvl2pPr>
            <a:lvl3pPr marL="685800" indent="-228600" algn="just">
              <a:lnSpc>
                <a:spcPct val="100000"/>
              </a:lnSpc>
              <a:spcBef>
                <a:spcPts val="600"/>
              </a:spcBef>
              <a:buClr>
                <a:schemeClr val="accent1"/>
              </a:buClr>
              <a:defRPr sz="1050">
                <a:solidFill>
                  <a:schemeClr val="tx1"/>
                </a:solidFill>
                <a:latin typeface="+mn-lt"/>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cxnSp>
        <p:nvCxnSpPr>
          <p:cNvPr id="13" name="Straight Connector 12"/>
          <p:cNvCxnSpPr/>
          <p:nvPr userDrawn="1"/>
        </p:nvCxnSpPr>
        <p:spPr>
          <a:xfrm>
            <a:off x="0" y="6628400"/>
            <a:ext cx="9144000" cy="0"/>
          </a:xfrm>
          <a:prstGeom prst="line">
            <a:avLst/>
          </a:prstGeom>
          <a:ln w="19050">
            <a:solidFill>
              <a:srgbClr val="FBB16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0" y="0"/>
            <a:ext cx="9154510" cy="409904"/>
          </a:xfrm>
          <a:prstGeom prst="rect">
            <a:avLst/>
          </a:prstGeom>
          <a:solidFill>
            <a:srgbClr val="E6E7E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17" name="Straight Connector 16"/>
          <p:cNvCxnSpPr/>
          <p:nvPr userDrawn="1"/>
        </p:nvCxnSpPr>
        <p:spPr>
          <a:xfrm>
            <a:off x="0" y="407587"/>
            <a:ext cx="9144000" cy="0"/>
          </a:xfrm>
          <a:prstGeom prst="line">
            <a:avLst/>
          </a:prstGeom>
          <a:noFill/>
          <a:ln w="12700" cap="flat" cmpd="sng" algn="ctr">
            <a:solidFill>
              <a:srgbClr val="FCAB4F"/>
            </a:solidFill>
            <a:prstDash val="solid"/>
          </a:ln>
          <a:effectLst/>
        </p:spPr>
      </p:cxnSp>
      <p:sp>
        <p:nvSpPr>
          <p:cNvPr id="19" name="Title 1"/>
          <p:cNvSpPr>
            <a:spLocks noGrp="1"/>
          </p:cNvSpPr>
          <p:nvPr>
            <p:ph type="title"/>
          </p:nvPr>
        </p:nvSpPr>
        <p:spPr>
          <a:xfrm>
            <a:off x="246590" y="-1"/>
            <a:ext cx="8686800" cy="407587"/>
          </a:xfrm>
          <a:prstGeom prst="rect">
            <a:avLst/>
          </a:prstGeom>
        </p:spPr>
        <p:txBody>
          <a:bodyPr>
            <a:noAutofit/>
          </a:bodyPr>
          <a:lstStyle>
            <a:lvl1pPr algn="l">
              <a:defRPr sz="2200" b="0" cap="all" spc="100" baseline="0">
                <a:solidFill>
                  <a:schemeClr val="tx1">
                    <a:lumMod val="75000"/>
                  </a:schemeClr>
                </a:solidFill>
                <a:latin typeface="+mj-lt"/>
              </a:defRPr>
            </a:lvl1pPr>
          </a:lstStyle>
          <a:p>
            <a:r>
              <a:rPr lang="en-US" dirty="0"/>
              <a:t>Click to edit Master title style</a:t>
            </a:r>
          </a:p>
        </p:txBody>
      </p:sp>
    </p:spTree>
    <p:extLst>
      <p:ext uri="{BB962C8B-B14F-4D97-AF65-F5344CB8AC3E}">
        <p14:creationId xmlns:p14="http://schemas.microsoft.com/office/powerpoint/2010/main" val="269290768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44">
          <p15:clr>
            <a:srgbClr val="FBAE40"/>
          </p15:clr>
        </p15:guide>
        <p15:guide id="4" orient="horz" pos="4032">
          <p15:clr>
            <a:srgbClr val="FBAE40"/>
          </p15:clr>
        </p15:guide>
        <p15:guide id="5" pos="5616">
          <p15:clr>
            <a:srgbClr val="FBAE40"/>
          </p15:clr>
        </p15:guide>
        <p15:guide id="6" orient="horz" pos="432">
          <p15:clr>
            <a:srgbClr val="FBAE40"/>
          </p15:clr>
        </p15:guide>
        <p15:guide id="7" orient="horz" pos="417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809659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14" r:id="rId11"/>
    <p:sldLayoutId id="2147483715"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758890"/>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8371111"/>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DE6B63-940C-4023-A1F3-98AB75DE89ED}"/>
              </a:ext>
            </a:extLst>
          </p:cNvPr>
          <p:cNvSpPr>
            <a:spLocks noGrp="1"/>
          </p:cNvSpPr>
          <p:nvPr>
            <p:ph type="title" idx="4294967295"/>
          </p:nvPr>
        </p:nvSpPr>
        <p:spPr>
          <a:xfrm>
            <a:off x="674370" y="6957388"/>
            <a:ext cx="7886700" cy="1325563"/>
          </a:xfrm>
          <a:prstGeom prst="rect">
            <a:avLst/>
          </a:prstGeom>
        </p:spPr>
        <p:txBody>
          <a:bodyPr/>
          <a:lstStyle/>
          <a:p>
            <a:pPr rtl="0" eaLnBrk="1" fontAlgn="base" hangingPunct="1"/>
            <a:r>
              <a:rPr lang="en-US" sz="4800" kern="1200" spc="0" baseline="0" dirty="0">
                <a:solidFill>
                  <a:srgbClr val="404040"/>
                </a:solidFill>
                <a:effectLst/>
                <a:latin typeface="Calibri Light" panose="020F0302020204030204" pitchFamily="34" charset="0"/>
                <a:ea typeface="Myriad Pro" panose="020B0503030403020204" pitchFamily="34" charset="0"/>
                <a:cs typeface="Myriad Pro" panose="020B0503030403020204" pitchFamily="34" charset="0"/>
              </a:rPr>
              <a:t>UNIVERSITY OF ILLINOIS SYSTEM</a:t>
            </a:r>
            <a:endParaRPr lang="en-US" dirty="0">
              <a:effectLst/>
            </a:endParaRPr>
          </a:p>
          <a:p>
            <a:r>
              <a:rPr lang="en-US" sz="1800" kern="1200" cap="all" spc="120" baseline="0" dirty="0">
                <a:solidFill>
                  <a:srgbClr val="404040"/>
                </a:solidFill>
                <a:effectLst/>
                <a:latin typeface="Calibri Light" panose="020F0302020204030204" pitchFamily="34" charset="0"/>
                <a:ea typeface="Myriad Pro" panose="020B0503030403020204" pitchFamily="34" charset="0"/>
                <a:cs typeface="Myriad Pro" panose="020B0503030403020204" pitchFamily="34" charset="0"/>
              </a:rPr>
              <a:t>Third Quarter 2021 Investment Update</a:t>
            </a:r>
            <a:br>
              <a:rPr lang="en-US" sz="1800" kern="1200" cap="all" spc="120" baseline="0" dirty="0">
                <a:solidFill>
                  <a:srgbClr val="404040"/>
                </a:solidFill>
                <a:effectLst/>
                <a:latin typeface="Calibri Light" panose="020F0302020204030204" pitchFamily="34" charset="0"/>
                <a:ea typeface="Myriad Pro" panose="020B0503030403020204" pitchFamily="34" charset="0"/>
                <a:cs typeface="Myriad Pro" panose="020B0503030403020204" pitchFamily="34" charset="0"/>
              </a:rPr>
            </a:br>
            <a:endParaRPr lang="en-US" dirty="0"/>
          </a:p>
        </p:txBody>
      </p:sp>
      <p:sp>
        <p:nvSpPr>
          <p:cNvPr id="13" name="Subtitle 1">
            <a:extLst>
              <a:ext uri="{FF2B5EF4-FFF2-40B4-BE49-F238E27FC236}">
                <a16:creationId xmlns:a16="http://schemas.microsoft.com/office/drawing/2014/main" id="{2D425160-B39E-41A7-A44A-6826123BF8A0}"/>
              </a:ext>
            </a:extLst>
          </p:cNvPr>
          <p:cNvSpPr txBox="1">
            <a:spLocks/>
          </p:cNvSpPr>
          <p:nvPr/>
        </p:nvSpPr>
        <p:spPr>
          <a:xfrm>
            <a:off x="293422" y="4861316"/>
            <a:ext cx="8316829" cy="868498"/>
          </a:xfrm>
          <a:prstGeom prst="rect">
            <a:avLst/>
          </a:prstGeom>
        </p:spPr>
        <p:txBody>
          <a:bodyPr anchor="t">
            <a:noAutofit/>
          </a:bodyPr>
          <a:lstStyle>
            <a:lvl1pPr marL="0" indent="0" algn="l" rtl="0" eaLnBrk="1" fontAlgn="base" hangingPunct="1">
              <a:lnSpc>
                <a:spcPts val="4500"/>
              </a:lnSpc>
              <a:spcBef>
                <a:spcPts val="0"/>
              </a:spcBef>
              <a:spcAft>
                <a:spcPct val="0"/>
              </a:spcAft>
              <a:buFont typeface="Arial" charset="0"/>
              <a:buNone/>
              <a:defRPr sz="4800" kern="1200" cap="all" spc="120" baseline="0">
                <a:solidFill>
                  <a:schemeClr val="tx1"/>
                </a:solidFill>
                <a:latin typeface="+mj-lt"/>
                <a:ea typeface="Myriad Pro" charset="0"/>
                <a:cs typeface="Myriad Pro"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cap="none" spc="0" dirty="0">
                <a:solidFill>
                  <a:srgbClr val="404040"/>
                </a:solidFill>
                <a:ea typeface="+mj-ea"/>
                <a:cs typeface="+mj-cs"/>
              </a:rPr>
              <a:t>UNIVERSITY OF ILLINOIS SYSTEM</a:t>
            </a:r>
          </a:p>
          <a:p>
            <a:pPr>
              <a:lnSpc>
                <a:spcPct val="100000"/>
              </a:lnSpc>
            </a:pPr>
            <a:r>
              <a:rPr lang="en-US" sz="1800" dirty="0"/>
              <a:t>Third Quarter 2021 Investment Update</a:t>
            </a:r>
            <a:br>
              <a:rPr lang="en-US" sz="1800" dirty="0"/>
            </a:br>
            <a:r>
              <a:rPr lang="en-US" sz="1800" dirty="0"/>
              <a:t>Prepared for the Board of Trustees</a:t>
            </a:r>
            <a:endParaRPr lang="en-US" sz="1800" cap="none" spc="0" dirty="0">
              <a:solidFill>
                <a:srgbClr val="404040"/>
              </a:solidFill>
              <a:ea typeface="+mj-ea"/>
              <a:cs typeface="+mj-cs"/>
            </a:endParaRPr>
          </a:p>
          <a:p>
            <a:endParaRPr lang="en-US" dirty="0"/>
          </a:p>
        </p:txBody>
      </p:sp>
      <p:sp>
        <p:nvSpPr>
          <p:cNvPr id="18" name="Text Placeholder 5">
            <a:extLst>
              <a:ext uri="{FF2B5EF4-FFF2-40B4-BE49-F238E27FC236}">
                <a16:creationId xmlns:a16="http://schemas.microsoft.com/office/drawing/2014/main" id="{5580CE4D-F3EB-4088-B5CA-F66CDFB94F45}"/>
              </a:ext>
            </a:extLst>
          </p:cNvPr>
          <p:cNvSpPr txBox="1">
            <a:spLocks/>
          </p:cNvSpPr>
          <p:nvPr/>
        </p:nvSpPr>
        <p:spPr>
          <a:xfrm>
            <a:off x="361230" y="6228432"/>
            <a:ext cx="7161933" cy="609600"/>
          </a:xfrm>
          <a:prstGeom prst="rect">
            <a:avLst/>
          </a:prstGeom>
        </p:spPr>
        <p:txBody>
          <a:bodyPr/>
          <a:lstStyle>
            <a:lvl1pPr marL="0" indent="0" algn="l" rtl="0" eaLnBrk="1" fontAlgn="base" hangingPunct="1">
              <a:spcBef>
                <a:spcPct val="20000"/>
              </a:spcBef>
              <a:spcAft>
                <a:spcPct val="0"/>
              </a:spcAft>
              <a:buFont typeface="Arial" charset="0"/>
              <a:buNone/>
              <a:defRPr sz="1600" kern="800" spc="120" baseline="0">
                <a:solidFill>
                  <a:schemeClr val="tx1"/>
                </a:solidFill>
                <a:latin typeface="+mn-lt"/>
                <a:ea typeface="Myriad Pro" charset="0"/>
                <a:cs typeface="Myriad Pro"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November 2021</a:t>
            </a:r>
            <a:endParaRPr lang="en-US" dirty="0"/>
          </a:p>
        </p:txBody>
      </p:sp>
      <p:sp>
        <p:nvSpPr>
          <p:cNvPr id="5" name="Rectangle 4">
            <a:extLst>
              <a:ext uri="{FF2B5EF4-FFF2-40B4-BE49-F238E27FC236}">
                <a16:creationId xmlns:a16="http://schemas.microsoft.com/office/drawing/2014/main" id="{C06603A0-F6BB-4F06-B64C-16130429489B}"/>
              </a:ext>
            </a:extLst>
          </p:cNvPr>
          <p:cNvSpPr/>
          <p:nvPr/>
        </p:nvSpPr>
        <p:spPr>
          <a:xfrm>
            <a:off x="5270205" y="5905266"/>
            <a:ext cx="3665133" cy="64633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US" sz="1800" dirty="0">
                <a:solidFill>
                  <a:srgbClr val="0000FF"/>
                </a:solidFill>
                <a:latin typeface=""/>
              </a:rPr>
              <a:t>Reported to the Board of Trustees</a:t>
            </a:r>
          </a:p>
          <a:p>
            <a:r>
              <a:rPr lang="en-US">
                <a:solidFill>
                  <a:srgbClr val="0000FF"/>
                </a:solidFill>
                <a:latin typeface=""/>
              </a:rPr>
              <a:t>January 20, 2022</a:t>
            </a:r>
            <a:endParaRPr lang="en-US" dirty="0"/>
          </a:p>
        </p:txBody>
      </p:sp>
    </p:spTree>
    <p:extLst>
      <p:ext uri="{BB962C8B-B14F-4D97-AF65-F5344CB8AC3E}">
        <p14:creationId xmlns:p14="http://schemas.microsoft.com/office/powerpoint/2010/main" val="681733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6A3B0-7862-4619-BE32-21E695677C2B}"/>
              </a:ext>
            </a:extLst>
          </p:cNvPr>
          <p:cNvSpPr>
            <a:spLocks noGrp="1"/>
          </p:cNvSpPr>
          <p:nvPr>
            <p:ph type="title" idx="4294967295"/>
          </p:nvPr>
        </p:nvSpPr>
        <p:spPr>
          <a:xfrm>
            <a:off x="628650" y="7818120"/>
            <a:ext cx="7886700" cy="528093"/>
          </a:xfrm>
          <a:prstGeom prst="rect">
            <a:avLst/>
          </a:prstGeom>
        </p:spPr>
        <p:txBody>
          <a:bodyPr/>
          <a:lstStyle/>
          <a:p>
            <a:pPr rtl="0" eaLnBrk="1" fontAlgn="base" hangingPunct="1"/>
            <a:r>
              <a:rPr lang="en-US" sz="2800" b="0" i="0" kern="1200" cap="all" spc="0" baseline="0" dirty="0">
                <a:solidFill>
                  <a:srgbClr val="FFFFFF"/>
                </a:solidFill>
                <a:effectLst/>
                <a:latin typeface="Calibri Light" panose="020F0302020204030204" pitchFamily="34" charset="0"/>
                <a:ea typeface="Calibri Light" panose="020F0302020204030204" pitchFamily="34" charset="0"/>
                <a:cs typeface="Calibri Light" panose="020F0302020204030204" pitchFamily="34" charset="0"/>
              </a:rPr>
              <a:t>OPERATING POOL UPDATE: </a:t>
            </a:r>
            <a:endParaRPr lang="en-US" dirty="0">
              <a:effectLst/>
            </a:endParaRPr>
          </a:p>
          <a:p>
            <a:pPr rtl="0" eaLnBrk="1" fontAlgn="base" hangingPunct="1"/>
            <a:r>
              <a:rPr lang="en-US" sz="2800" b="0" i="0" kern="1200" cap="all" spc="0" baseline="0" dirty="0">
                <a:solidFill>
                  <a:srgbClr val="FFFFFF"/>
                </a:solidFill>
                <a:effectLst/>
                <a:latin typeface="Calibri Light" panose="020F0302020204030204" pitchFamily="34" charset="0"/>
                <a:ea typeface="Calibri Light" panose="020F0302020204030204" pitchFamily="34" charset="0"/>
                <a:cs typeface="Calibri Light" panose="020F0302020204030204" pitchFamily="34" charset="0"/>
              </a:rPr>
              <a:t>September 30, 2021</a:t>
            </a:r>
            <a:endParaRPr lang="en-US" dirty="0"/>
          </a:p>
        </p:txBody>
      </p:sp>
      <p:sp>
        <p:nvSpPr>
          <p:cNvPr id="8" name="Text Placeholder 2">
            <a:extLst>
              <a:ext uri="{FF2B5EF4-FFF2-40B4-BE49-F238E27FC236}">
                <a16:creationId xmlns:a16="http://schemas.microsoft.com/office/drawing/2014/main" id="{1EDEEE96-5F5C-46BF-8078-5D209247BC05}"/>
              </a:ext>
            </a:extLst>
          </p:cNvPr>
          <p:cNvSpPr>
            <a:spLocks noGrp="1"/>
          </p:cNvSpPr>
          <p:nvPr>
            <p:ph type="body" sz="quarter" idx="10"/>
          </p:nvPr>
        </p:nvSpPr>
        <p:spPr>
          <a:xfrm>
            <a:off x="2896412" y="1357772"/>
            <a:ext cx="5855701" cy="944874"/>
          </a:xfrm>
        </p:spPr>
        <p:txBody>
          <a:bodyPr/>
          <a:lstStyle/>
          <a:p>
            <a:r>
              <a:rPr lang="en-US" dirty="0"/>
              <a:t>OPERATING POOL UPDATE: </a:t>
            </a:r>
          </a:p>
          <a:p>
            <a:r>
              <a:rPr lang="en-US" dirty="0"/>
              <a:t>September 30, 2021</a:t>
            </a:r>
          </a:p>
        </p:txBody>
      </p:sp>
    </p:spTree>
    <p:extLst>
      <p:ext uri="{BB962C8B-B14F-4D97-AF65-F5344CB8AC3E}">
        <p14:creationId xmlns:p14="http://schemas.microsoft.com/office/powerpoint/2010/main" val="1186613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F4D3EB-3FDD-4F9A-A842-B0E6BD5FC0FA}"/>
              </a:ext>
            </a:extLst>
          </p:cNvPr>
          <p:cNvSpPr>
            <a:spLocks noGrp="1"/>
          </p:cNvSpPr>
          <p:nvPr>
            <p:ph idx="1"/>
          </p:nvPr>
        </p:nvSpPr>
        <p:spPr>
          <a:xfrm>
            <a:off x="238124" y="4728753"/>
            <a:ext cx="8677275" cy="1726230"/>
          </a:xfrm>
        </p:spPr>
        <p:txBody>
          <a:bodyPr>
            <a:normAutofit fontScale="77500" lnSpcReduction="20000"/>
          </a:bodyPr>
          <a:lstStyle/>
          <a:p>
            <a:pPr marL="299085" marR="62865" indent="-286385">
              <a:buClr>
                <a:srgbClr val="FBB161"/>
              </a:buClr>
              <a:buFont typeface="Arial"/>
              <a:buChar char="•"/>
              <a:tabLst>
                <a:tab pos="299720" algn="l"/>
              </a:tabLst>
            </a:pPr>
            <a:r>
              <a:rPr lang="en-US" spc="-5" dirty="0">
                <a:solidFill>
                  <a:srgbClr val="3E3E3E"/>
                </a:solidFill>
                <a:cs typeface="Calibri"/>
              </a:rPr>
              <a:t>The asset allocation </a:t>
            </a:r>
            <a:r>
              <a:rPr lang="en-US" spc="-10" dirty="0">
                <a:solidFill>
                  <a:srgbClr val="3E3E3E"/>
                </a:solidFill>
                <a:cs typeface="Calibri"/>
              </a:rPr>
              <a:t>strategy for </a:t>
            </a:r>
            <a:r>
              <a:rPr lang="en-US" spc="-5" dirty="0">
                <a:solidFill>
                  <a:srgbClr val="3E3E3E"/>
                </a:solidFill>
                <a:cs typeface="Calibri"/>
              </a:rPr>
              <a:t>the </a:t>
            </a:r>
            <a:r>
              <a:rPr lang="en-US" spc="-10" dirty="0">
                <a:solidFill>
                  <a:srgbClr val="3E3E3E"/>
                </a:solidFill>
                <a:cs typeface="Calibri"/>
              </a:rPr>
              <a:t>Operating Pool </a:t>
            </a:r>
            <a:r>
              <a:rPr lang="en-US" spc="-5" dirty="0">
                <a:solidFill>
                  <a:srgbClr val="3E3E3E"/>
                </a:solidFill>
                <a:cs typeface="Calibri"/>
              </a:rPr>
              <a:t>consists </a:t>
            </a:r>
            <a:r>
              <a:rPr lang="en-US" dirty="0">
                <a:solidFill>
                  <a:srgbClr val="3E3E3E"/>
                </a:solidFill>
                <a:cs typeface="Calibri"/>
              </a:rPr>
              <a:t>of </a:t>
            </a:r>
            <a:r>
              <a:rPr lang="en-US" spc="-10" dirty="0">
                <a:solidFill>
                  <a:srgbClr val="3E3E3E"/>
                </a:solidFill>
                <a:cs typeface="Calibri"/>
              </a:rPr>
              <a:t>investing </a:t>
            </a:r>
            <a:r>
              <a:rPr lang="en-US" spc="-5" dirty="0">
                <a:solidFill>
                  <a:srgbClr val="3E3E3E"/>
                </a:solidFill>
                <a:cs typeface="Calibri"/>
              </a:rPr>
              <a:t>funds across </a:t>
            </a:r>
            <a:r>
              <a:rPr lang="en-US" spc="-10" dirty="0">
                <a:solidFill>
                  <a:srgbClr val="3E3E3E"/>
                </a:solidFill>
                <a:cs typeface="Calibri"/>
              </a:rPr>
              <a:t>four </a:t>
            </a:r>
            <a:r>
              <a:rPr lang="en-US" spc="-5" dirty="0">
                <a:solidFill>
                  <a:srgbClr val="3E3E3E"/>
                </a:solidFill>
                <a:cs typeface="Calibri"/>
              </a:rPr>
              <a:t>liquidity </a:t>
            </a:r>
            <a:r>
              <a:rPr lang="en-US" spc="-10" dirty="0">
                <a:solidFill>
                  <a:srgbClr val="3E3E3E"/>
                </a:solidFill>
                <a:cs typeface="Calibri"/>
              </a:rPr>
              <a:t>layers. </a:t>
            </a:r>
            <a:r>
              <a:rPr lang="en-US" spc="-5" dirty="0">
                <a:solidFill>
                  <a:srgbClr val="3E3E3E"/>
                </a:solidFill>
                <a:cs typeface="Calibri"/>
              </a:rPr>
              <a:t>Board-  </a:t>
            </a:r>
            <a:r>
              <a:rPr lang="en-US" spc="-10" dirty="0">
                <a:solidFill>
                  <a:srgbClr val="3E3E3E"/>
                </a:solidFill>
                <a:cs typeface="Calibri"/>
              </a:rPr>
              <a:t>approved ranges are </a:t>
            </a:r>
            <a:r>
              <a:rPr lang="en-US" spc="-5" dirty="0">
                <a:solidFill>
                  <a:srgbClr val="3E3E3E"/>
                </a:solidFill>
                <a:cs typeface="Calibri"/>
              </a:rPr>
              <a:t>depicted </a:t>
            </a:r>
            <a:r>
              <a:rPr lang="en-US" spc="-10" dirty="0">
                <a:solidFill>
                  <a:srgbClr val="3E3E3E"/>
                </a:solidFill>
                <a:cs typeface="Calibri"/>
              </a:rPr>
              <a:t>by </a:t>
            </a:r>
            <a:r>
              <a:rPr lang="en-US" spc="-5" dirty="0">
                <a:solidFill>
                  <a:srgbClr val="3E3E3E"/>
                </a:solidFill>
                <a:cs typeface="Calibri"/>
              </a:rPr>
              <a:t>the </a:t>
            </a:r>
            <a:r>
              <a:rPr lang="en-US" spc="-10" dirty="0">
                <a:solidFill>
                  <a:srgbClr val="3E3E3E"/>
                </a:solidFill>
                <a:cs typeface="Calibri"/>
              </a:rPr>
              <a:t>bars, </a:t>
            </a:r>
            <a:r>
              <a:rPr lang="en-US" spc="-5" dirty="0">
                <a:solidFill>
                  <a:srgbClr val="3E3E3E"/>
                </a:solidFill>
                <a:cs typeface="Calibri"/>
              </a:rPr>
              <a:t>while the diamonds </a:t>
            </a:r>
            <a:r>
              <a:rPr lang="en-US" spc="-10" dirty="0">
                <a:solidFill>
                  <a:srgbClr val="3E3E3E"/>
                </a:solidFill>
                <a:cs typeface="Calibri"/>
              </a:rPr>
              <a:t>represent </a:t>
            </a:r>
            <a:r>
              <a:rPr lang="en-US" spc="-5" dirty="0">
                <a:solidFill>
                  <a:srgbClr val="3E3E3E"/>
                </a:solidFill>
                <a:cs typeface="Calibri"/>
              </a:rPr>
              <a:t>the actual</a:t>
            </a:r>
            <a:r>
              <a:rPr lang="en-US" spc="200" dirty="0">
                <a:solidFill>
                  <a:srgbClr val="3E3E3E"/>
                </a:solidFill>
                <a:cs typeface="Calibri"/>
              </a:rPr>
              <a:t> </a:t>
            </a:r>
            <a:r>
              <a:rPr lang="en-US" spc="-5" dirty="0">
                <a:solidFill>
                  <a:srgbClr val="3E3E3E"/>
                </a:solidFill>
                <a:cs typeface="Calibri"/>
              </a:rPr>
              <a:t>allocation.</a:t>
            </a:r>
            <a:endParaRPr lang="en-US" dirty="0">
              <a:cs typeface="Calibri"/>
            </a:endParaRPr>
          </a:p>
          <a:p>
            <a:pPr marL="299085" indent="-286385">
              <a:buClr>
                <a:srgbClr val="FBB161"/>
              </a:buClr>
              <a:buFont typeface="Arial"/>
              <a:buChar char="•"/>
              <a:tabLst>
                <a:tab pos="299720" algn="l"/>
              </a:tabLst>
            </a:pPr>
            <a:r>
              <a:rPr lang="en-US" spc="-5" dirty="0">
                <a:solidFill>
                  <a:srgbClr val="3E3E3E"/>
                </a:solidFill>
                <a:cs typeface="Calibri"/>
              </a:rPr>
              <a:t>Funds </a:t>
            </a:r>
            <a:r>
              <a:rPr lang="en-US" spc="-10" dirty="0">
                <a:solidFill>
                  <a:srgbClr val="3E3E3E"/>
                </a:solidFill>
                <a:cs typeface="Calibri"/>
              </a:rPr>
              <a:t>expected to </a:t>
            </a:r>
            <a:r>
              <a:rPr lang="en-US" spc="-5" dirty="0">
                <a:solidFill>
                  <a:srgbClr val="3E3E3E"/>
                </a:solidFill>
                <a:cs typeface="Calibri"/>
              </a:rPr>
              <a:t>be used within one year </a:t>
            </a:r>
            <a:r>
              <a:rPr lang="en-US" spc="-10" dirty="0">
                <a:solidFill>
                  <a:srgbClr val="3E3E3E"/>
                </a:solidFill>
                <a:cs typeface="Calibri"/>
              </a:rPr>
              <a:t>are invested </a:t>
            </a:r>
            <a:r>
              <a:rPr lang="en-US" dirty="0">
                <a:solidFill>
                  <a:srgbClr val="3E3E3E"/>
                </a:solidFill>
                <a:cs typeface="Calibri"/>
              </a:rPr>
              <a:t>in </a:t>
            </a:r>
            <a:r>
              <a:rPr lang="en-US" spc="-5" dirty="0">
                <a:solidFill>
                  <a:srgbClr val="3E3E3E"/>
                </a:solidFill>
                <a:cs typeface="Calibri"/>
              </a:rPr>
              <a:t>the primary liquidity</a:t>
            </a:r>
            <a:r>
              <a:rPr lang="en-US" spc="195" dirty="0">
                <a:solidFill>
                  <a:srgbClr val="3E3E3E"/>
                </a:solidFill>
                <a:cs typeface="Calibri"/>
              </a:rPr>
              <a:t> </a:t>
            </a:r>
            <a:r>
              <a:rPr lang="en-US" spc="-35" dirty="0">
                <a:solidFill>
                  <a:srgbClr val="3E3E3E"/>
                </a:solidFill>
                <a:cs typeface="Calibri"/>
              </a:rPr>
              <a:t>layer.</a:t>
            </a:r>
            <a:endParaRPr lang="en-US" dirty="0">
              <a:cs typeface="Calibri"/>
            </a:endParaRPr>
          </a:p>
          <a:p>
            <a:pPr marL="299085" marR="290830" indent="-286385">
              <a:buClr>
                <a:srgbClr val="FBB161"/>
              </a:buClr>
              <a:buFont typeface="Arial"/>
              <a:buChar char="•"/>
              <a:tabLst>
                <a:tab pos="299720" algn="l"/>
              </a:tabLst>
            </a:pPr>
            <a:r>
              <a:rPr lang="en-US" spc="-5" dirty="0">
                <a:solidFill>
                  <a:srgbClr val="3E3E3E"/>
                </a:solidFill>
                <a:cs typeface="Calibri"/>
              </a:rPr>
              <a:t>Longer-time </a:t>
            </a:r>
            <a:r>
              <a:rPr lang="en-US" spc="-10" dirty="0">
                <a:solidFill>
                  <a:srgbClr val="3E3E3E"/>
                </a:solidFill>
                <a:cs typeface="Calibri"/>
              </a:rPr>
              <a:t>horizon investments, </a:t>
            </a:r>
            <a:r>
              <a:rPr lang="en-US" spc="-5" dirty="0">
                <a:solidFill>
                  <a:srgbClr val="3E3E3E"/>
                </a:solidFill>
                <a:cs typeface="Calibri"/>
              </a:rPr>
              <a:t>including </a:t>
            </a:r>
            <a:r>
              <a:rPr lang="en-US" spc="-10" dirty="0">
                <a:solidFill>
                  <a:srgbClr val="3E3E3E"/>
                </a:solidFill>
                <a:cs typeface="Calibri"/>
              </a:rPr>
              <a:t>core </a:t>
            </a:r>
            <a:r>
              <a:rPr lang="en-US" spc="-5" dirty="0">
                <a:solidFill>
                  <a:srgbClr val="3E3E3E"/>
                </a:solidFill>
                <a:cs typeface="Calibri"/>
              </a:rPr>
              <a:t>and </a:t>
            </a:r>
            <a:r>
              <a:rPr lang="en-US" spc="-10" dirty="0">
                <a:solidFill>
                  <a:srgbClr val="3E3E3E"/>
                </a:solidFill>
                <a:cs typeface="Calibri"/>
              </a:rPr>
              <a:t>permanent core, are expected to </a:t>
            </a:r>
            <a:r>
              <a:rPr lang="en-US" spc="-5" dirty="0">
                <a:solidFill>
                  <a:srgbClr val="3E3E3E"/>
                </a:solidFill>
                <a:cs typeface="Calibri"/>
              </a:rPr>
              <a:t>provide higher </a:t>
            </a:r>
            <a:r>
              <a:rPr lang="en-US" spc="-15" dirty="0">
                <a:solidFill>
                  <a:srgbClr val="3E3E3E"/>
                </a:solidFill>
                <a:cs typeface="Calibri"/>
              </a:rPr>
              <a:t>rates </a:t>
            </a:r>
            <a:r>
              <a:rPr lang="en-US" dirty="0">
                <a:solidFill>
                  <a:srgbClr val="3E3E3E"/>
                </a:solidFill>
                <a:cs typeface="Calibri"/>
              </a:rPr>
              <a:t>of  </a:t>
            </a:r>
            <a:r>
              <a:rPr lang="en-US" spc="-10" dirty="0">
                <a:solidFill>
                  <a:srgbClr val="3E3E3E"/>
                </a:solidFill>
                <a:cs typeface="Calibri"/>
              </a:rPr>
              <a:t>return </a:t>
            </a:r>
            <a:r>
              <a:rPr lang="en-US" spc="-5" dirty="0">
                <a:solidFill>
                  <a:srgbClr val="3E3E3E"/>
                </a:solidFill>
                <a:cs typeface="Calibri"/>
              </a:rPr>
              <a:t>and </a:t>
            </a:r>
            <a:r>
              <a:rPr lang="en-US" dirty="0">
                <a:solidFill>
                  <a:srgbClr val="3E3E3E"/>
                </a:solidFill>
                <a:cs typeface="Calibri"/>
              </a:rPr>
              <a:t>will </a:t>
            </a:r>
            <a:r>
              <a:rPr lang="en-US" spc="-10" dirty="0">
                <a:solidFill>
                  <a:srgbClr val="3E3E3E"/>
                </a:solidFill>
                <a:cs typeface="Calibri"/>
              </a:rPr>
              <a:t>experience </a:t>
            </a:r>
            <a:r>
              <a:rPr lang="en-US" spc="-5" dirty="0">
                <a:solidFill>
                  <a:srgbClr val="3E3E3E"/>
                </a:solidFill>
                <a:cs typeface="Calibri"/>
              </a:rPr>
              <a:t>some variation </a:t>
            </a:r>
            <a:r>
              <a:rPr lang="en-US" dirty="0">
                <a:solidFill>
                  <a:srgbClr val="3E3E3E"/>
                </a:solidFill>
                <a:cs typeface="Calibri"/>
              </a:rPr>
              <a:t>in </a:t>
            </a:r>
            <a:r>
              <a:rPr lang="en-US" spc="-15" dirty="0">
                <a:solidFill>
                  <a:srgbClr val="3E3E3E"/>
                </a:solidFill>
                <a:cs typeface="Calibri"/>
              </a:rPr>
              <a:t>market </a:t>
            </a:r>
            <a:r>
              <a:rPr lang="en-US" spc="-10" dirty="0">
                <a:solidFill>
                  <a:srgbClr val="3E3E3E"/>
                </a:solidFill>
                <a:cs typeface="Calibri"/>
              </a:rPr>
              <a:t>value </a:t>
            </a:r>
            <a:r>
              <a:rPr lang="en-US" spc="-5" dirty="0">
                <a:solidFill>
                  <a:srgbClr val="3E3E3E"/>
                </a:solidFill>
                <a:cs typeface="Calibri"/>
              </a:rPr>
              <a:t>as </a:t>
            </a:r>
            <a:r>
              <a:rPr lang="en-US" spc="-10" dirty="0">
                <a:solidFill>
                  <a:srgbClr val="3E3E3E"/>
                </a:solidFill>
                <a:cs typeface="Calibri"/>
              </a:rPr>
              <a:t>capital </a:t>
            </a:r>
            <a:r>
              <a:rPr lang="en-US" spc="-15" dirty="0">
                <a:solidFill>
                  <a:srgbClr val="3E3E3E"/>
                </a:solidFill>
                <a:cs typeface="Calibri"/>
              </a:rPr>
              <a:t>market </a:t>
            </a:r>
            <a:r>
              <a:rPr lang="en-US" spc="-5" dirty="0">
                <a:solidFill>
                  <a:srgbClr val="3E3E3E"/>
                </a:solidFill>
                <a:cs typeface="Calibri"/>
              </a:rPr>
              <a:t>conditions</a:t>
            </a:r>
            <a:r>
              <a:rPr lang="en-US" spc="265" dirty="0">
                <a:solidFill>
                  <a:srgbClr val="3E3E3E"/>
                </a:solidFill>
                <a:cs typeface="Calibri"/>
              </a:rPr>
              <a:t> </a:t>
            </a:r>
            <a:r>
              <a:rPr lang="en-US" spc="-10" dirty="0">
                <a:solidFill>
                  <a:srgbClr val="3E3E3E"/>
                </a:solidFill>
                <a:cs typeface="Calibri"/>
              </a:rPr>
              <a:t>change.</a:t>
            </a:r>
            <a:endParaRPr lang="en-US" dirty="0">
              <a:cs typeface="Calibri"/>
            </a:endParaRPr>
          </a:p>
          <a:p>
            <a:pPr marL="299085" indent="-286385">
              <a:buClr>
                <a:srgbClr val="FBB161"/>
              </a:buClr>
              <a:buFont typeface="Arial"/>
              <a:buChar char="•"/>
              <a:tabLst>
                <a:tab pos="299720" algn="l"/>
              </a:tabLst>
            </a:pPr>
            <a:r>
              <a:rPr lang="en-US" spc="-5" dirty="0">
                <a:solidFill>
                  <a:srgbClr val="3E3E3E"/>
                </a:solidFill>
                <a:cs typeface="Calibri"/>
              </a:rPr>
              <a:t>The </a:t>
            </a:r>
            <a:r>
              <a:rPr lang="en-US" spc="-20" dirty="0">
                <a:solidFill>
                  <a:srgbClr val="3E3E3E"/>
                </a:solidFill>
                <a:cs typeface="Calibri"/>
              </a:rPr>
              <a:t>System’s </a:t>
            </a:r>
            <a:r>
              <a:rPr lang="en-US" spc="-10" dirty="0">
                <a:solidFill>
                  <a:srgbClr val="3E3E3E"/>
                </a:solidFill>
                <a:cs typeface="Calibri"/>
              </a:rPr>
              <a:t>permanent core operating </a:t>
            </a:r>
            <a:r>
              <a:rPr lang="en-US" spc="-5" dirty="0">
                <a:solidFill>
                  <a:srgbClr val="3E3E3E"/>
                </a:solidFill>
                <a:cs typeface="Calibri"/>
              </a:rPr>
              <a:t>funds </a:t>
            </a:r>
            <a:r>
              <a:rPr lang="en-US" spc="-10" dirty="0">
                <a:solidFill>
                  <a:srgbClr val="3E3E3E"/>
                </a:solidFill>
                <a:cs typeface="Calibri"/>
              </a:rPr>
              <a:t>are invested </a:t>
            </a:r>
            <a:r>
              <a:rPr lang="en-US" dirty="0">
                <a:solidFill>
                  <a:srgbClr val="3E3E3E"/>
                </a:solidFill>
                <a:cs typeface="Calibri"/>
              </a:rPr>
              <a:t>in </a:t>
            </a:r>
            <a:r>
              <a:rPr lang="en-US" spc="-5" dirty="0">
                <a:solidFill>
                  <a:srgbClr val="3E3E3E"/>
                </a:solidFill>
                <a:cs typeface="Calibri"/>
              </a:rPr>
              <a:t>the </a:t>
            </a:r>
            <a:r>
              <a:rPr lang="en-US" spc="-20" dirty="0">
                <a:solidFill>
                  <a:srgbClr val="3E3E3E"/>
                </a:solidFill>
                <a:cs typeface="Calibri"/>
              </a:rPr>
              <a:t>System’s </a:t>
            </a:r>
            <a:r>
              <a:rPr lang="en-US" spc="-5" dirty="0">
                <a:solidFill>
                  <a:srgbClr val="3E3E3E"/>
                </a:solidFill>
                <a:cs typeface="Calibri"/>
              </a:rPr>
              <a:t>Endowment </a:t>
            </a:r>
            <a:r>
              <a:rPr lang="en-US" spc="-10" dirty="0">
                <a:solidFill>
                  <a:srgbClr val="3E3E3E"/>
                </a:solidFill>
                <a:cs typeface="Calibri"/>
              </a:rPr>
              <a:t>Pool investment</a:t>
            </a:r>
            <a:r>
              <a:rPr lang="en-US" spc="204" dirty="0">
                <a:solidFill>
                  <a:srgbClr val="3E3E3E"/>
                </a:solidFill>
                <a:cs typeface="Calibri"/>
              </a:rPr>
              <a:t> </a:t>
            </a:r>
            <a:r>
              <a:rPr lang="en-US" spc="-10" dirty="0">
                <a:solidFill>
                  <a:srgbClr val="3E3E3E"/>
                </a:solidFill>
                <a:cs typeface="Calibri"/>
              </a:rPr>
              <a:t>program.</a:t>
            </a:r>
            <a:endParaRPr lang="en-US" dirty="0">
              <a:cs typeface="Calibri"/>
            </a:endParaRPr>
          </a:p>
          <a:p>
            <a:pPr marL="0" indent="0">
              <a:spcBef>
                <a:spcPts val="1150"/>
              </a:spcBef>
              <a:buNone/>
            </a:pPr>
            <a:r>
              <a:rPr lang="en-US" sz="1100" spc="-5" dirty="0">
                <a:solidFill>
                  <a:srgbClr val="3E3E3E"/>
                </a:solidFill>
                <a:cs typeface="Calibri"/>
              </a:rPr>
              <a:t>Total </a:t>
            </a:r>
            <a:r>
              <a:rPr lang="en-US" sz="1100" spc="-10" dirty="0">
                <a:solidFill>
                  <a:srgbClr val="3E3E3E"/>
                </a:solidFill>
                <a:cs typeface="Calibri"/>
              </a:rPr>
              <a:t>sum </a:t>
            </a:r>
            <a:r>
              <a:rPr lang="en-US" sz="1100" spc="-5" dirty="0">
                <a:solidFill>
                  <a:srgbClr val="3E3E3E"/>
                </a:solidFill>
                <a:cs typeface="Calibri"/>
              </a:rPr>
              <a:t>of allocation may not equal </a:t>
            </a:r>
            <a:r>
              <a:rPr lang="en-US" sz="1100" spc="-10" dirty="0">
                <a:solidFill>
                  <a:srgbClr val="3E3E3E"/>
                </a:solidFill>
                <a:cs typeface="Calibri"/>
              </a:rPr>
              <a:t>100% </a:t>
            </a:r>
            <a:r>
              <a:rPr lang="en-US" sz="1100" spc="-5" dirty="0">
                <a:solidFill>
                  <a:srgbClr val="3E3E3E"/>
                </a:solidFill>
                <a:cs typeface="Calibri"/>
              </a:rPr>
              <a:t>due to</a:t>
            </a:r>
            <a:r>
              <a:rPr lang="en-US" sz="1100" spc="30" dirty="0">
                <a:solidFill>
                  <a:srgbClr val="3E3E3E"/>
                </a:solidFill>
                <a:cs typeface="Calibri"/>
              </a:rPr>
              <a:t> </a:t>
            </a:r>
            <a:r>
              <a:rPr lang="en-US" sz="1100" spc="-5" dirty="0">
                <a:solidFill>
                  <a:srgbClr val="3E3E3E"/>
                </a:solidFill>
                <a:cs typeface="Calibri"/>
              </a:rPr>
              <a:t>rounding.</a:t>
            </a:r>
            <a:endParaRPr lang="en-US" sz="1100" dirty="0">
              <a:cs typeface="Calibri"/>
            </a:endParaRPr>
          </a:p>
        </p:txBody>
      </p:sp>
      <p:sp>
        <p:nvSpPr>
          <p:cNvPr id="3" name="Title 2"/>
          <p:cNvSpPr>
            <a:spLocks noGrp="1"/>
          </p:cNvSpPr>
          <p:nvPr>
            <p:ph type="title"/>
          </p:nvPr>
        </p:nvSpPr>
        <p:spPr/>
        <p:txBody>
          <a:bodyPr/>
          <a:lstStyle/>
          <a:p>
            <a:r>
              <a:rPr lang="en-US" dirty="0"/>
              <a:t>Liquidity layers: Operating pool (September 30, 2021)</a:t>
            </a:r>
          </a:p>
        </p:txBody>
      </p:sp>
      <p:sp>
        <p:nvSpPr>
          <p:cNvPr id="5" name="object 6">
            <a:extLst>
              <a:ext uri="{FF2B5EF4-FFF2-40B4-BE49-F238E27FC236}">
                <a16:creationId xmlns:a16="http://schemas.microsoft.com/office/drawing/2014/main" id="{C4ECB2E9-3C42-44CE-B8CB-83B4600C4BCE}"/>
              </a:ext>
            </a:extLst>
          </p:cNvPr>
          <p:cNvSpPr txBox="1"/>
          <p:nvPr/>
        </p:nvSpPr>
        <p:spPr>
          <a:xfrm>
            <a:off x="1450338" y="602330"/>
            <a:ext cx="3077845" cy="480059"/>
          </a:xfrm>
          <a:prstGeom prst="rect">
            <a:avLst/>
          </a:prstGeom>
        </p:spPr>
        <p:txBody>
          <a:bodyPr vert="horz" wrap="square" lIns="0" tIns="0" rIns="0" bIns="0" rtlCol="0">
            <a:spAutoFit/>
          </a:bodyPr>
          <a:lstStyle/>
          <a:p>
            <a:pPr marL="12700">
              <a:lnSpc>
                <a:spcPct val="100000"/>
              </a:lnSpc>
            </a:pPr>
            <a:r>
              <a:rPr sz="1600" b="1" spc="-20" dirty="0">
                <a:solidFill>
                  <a:srgbClr val="3E3E3E"/>
                </a:solidFill>
                <a:latin typeface="Calibri"/>
                <a:cs typeface="Calibri"/>
              </a:rPr>
              <a:t>OPERATING </a:t>
            </a:r>
            <a:r>
              <a:rPr sz="1600" b="1" spc="-5" dirty="0">
                <a:solidFill>
                  <a:srgbClr val="3E3E3E"/>
                </a:solidFill>
                <a:latin typeface="Calibri"/>
                <a:cs typeface="Calibri"/>
              </a:rPr>
              <a:t>POOL </a:t>
            </a:r>
            <a:r>
              <a:rPr sz="1600" b="1" spc="-10" dirty="0">
                <a:solidFill>
                  <a:srgbClr val="3E3E3E"/>
                </a:solidFill>
                <a:latin typeface="Calibri"/>
                <a:cs typeface="Calibri"/>
              </a:rPr>
              <a:t>LIQUIDITY</a:t>
            </a:r>
            <a:r>
              <a:rPr sz="1600" b="1" spc="55" dirty="0">
                <a:solidFill>
                  <a:srgbClr val="3E3E3E"/>
                </a:solidFill>
                <a:latin typeface="Calibri"/>
                <a:cs typeface="Calibri"/>
              </a:rPr>
              <a:t> </a:t>
            </a:r>
            <a:r>
              <a:rPr sz="1600" b="1" spc="-30" dirty="0">
                <a:solidFill>
                  <a:srgbClr val="3E3E3E"/>
                </a:solidFill>
                <a:latin typeface="Calibri"/>
                <a:cs typeface="Calibri"/>
              </a:rPr>
              <a:t>LAYERS</a:t>
            </a:r>
            <a:endParaRPr sz="1600" dirty="0">
              <a:latin typeface="Calibri"/>
              <a:cs typeface="Calibri"/>
            </a:endParaRPr>
          </a:p>
          <a:p>
            <a:pPr marL="12700">
              <a:lnSpc>
                <a:spcPct val="100000"/>
              </a:lnSpc>
              <a:spcBef>
                <a:spcPts val="5"/>
              </a:spcBef>
            </a:pPr>
            <a:r>
              <a:rPr sz="1400" dirty="0">
                <a:solidFill>
                  <a:srgbClr val="3E3E3E"/>
                </a:solidFill>
                <a:latin typeface="Calibri"/>
                <a:cs typeface="Calibri"/>
              </a:rPr>
              <a:t>AS </a:t>
            </a:r>
            <a:r>
              <a:rPr sz="1400" spc="-5" dirty="0">
                <a:solidFill>
                  <a:srgbClr val="3E3E3E"/>
                </a:solidFill>
                <a:latin typeface="Calibri"/>
                <a:cs typeface="Calibri"/>
              </a:rPr>
              <a:t>OF </a:t>
            </a:r>
            <a:r>
              <a:rPr lang="en-US" sz="1400" spc="-5" dirty="0">
                <a:solidFill>
                  <a:srgbClr val="3E3E3E"/>
                </a:solidFill>
                <a:latin typeface="Calibri"/>
                <a:cs typeface="Calibri"/>
              </a:rPr>
              <a:t>SEPTEMBER</a:t>
            </a:r>
            <a:r>
              <a:rPr sz="1400" spc="-5" dirty="0">
                <a:solidFill>
                  <a:srgbClr val="3E3E3E"/>
                </a:solidFill>
                <a:latin typeface="Calibri"/>
                <a:cs typeface="Calibri"/>
              </a:rPr>
              <a:t> 3</a:t>
            </a:r>
            <a:r>
              <a:rPr lang="en-US" sz="1400" spc="-5" dirty="0">
                <a:solidFill>
                  <a:srgbClr val="3E3E3E"/>
                </a:solidFill>
                <a:latin typeface="Calibri"/>
                <a:cs typeface="Calibri"/>
              </a:rPr>
              <a:t>0</a:t>
            </a:r>
            <a:r>
              <a:rPr sz="1400" spc="-5" dirty="0">
                <a:solidFill>
                  <a:srgbClr val="3E3E3E"/>
                </a:solidFill>
                <a:latin typeface="Calibri"/>
                <a:cs typeface="Calibri"/>
              </a:rPr>
              <a:t>,</a:t>
            </a:r>
            <a:r>
              <a:rPr sz="1400" spc="-80" dirty="0">
                <a:solidFill>
                  <a:srgbClr val="3E3E3E"/>
                </a:solidFill>
                <a:latin typeface="Calibri"/>
                <a:cs typeface="Calibri"/>
              </a:rPr>
              <a:t> </a:t>
            </a:r>
            <a:r>
              <a:rPr sz="1400" spc="-5" dirty="0">
                <a:solidFill>
                  <a:srgbClr val="3E3E3E"/>
                </a:solidFill>
                <a:latin typeface="Calibri"/>
                <a:cs typeface="Calibri"/>
              </a:rPr>
              <a:t>2021</a:t>
            </a:r>
            <a:endParaRPr sz="1400" dirty="0">
              <a:latin typeface="Calibri"/>
              <a:cs typeface="Calibri"/>
            </a:endParaRPr>
          </a:p>
        </p:txBody>
      </p:sp>
      <p:graphicFrame>
        <p:nvGraphicFramePr>
          <p:cNvPr id="7" name="Chart 6" descr="Primary liquidity (0-1 year) at 55% in a range from 30% to 75%. Liquid core (1-3 years) at 17% in a range from 10% to 40%. Core (3-5 years) at 13% in a range from 10% to 40%. Permanent core (5+ years) at 14% in a range from 5% to 25%.">
            <a:extLst>
              <a:ext uri="{FF2B5EF4-FFF2-40B4-BE49-F238E27FC236}">
                <a16:creationId xmlns:a16="http://schemas.microsoft.com/office/drawing/2014/main" id="{AE6050BE-B110-4472-889F-E9006C1CDA10}"/>
              </a:ext>
            </a:extLst>
          </p:cNvPr>
          <p:cNvGraphicFramePr>
            <a:graphicFrameLocks/>
          </p:cNvGraphicFramePr>
          <p:nvPr>
            <p:extLst>
              <p:ext uri="{D42A27DB-BD31-4B8C-83A1-F6EECF244321}">
                <p14:modId xmlns:p14="http://schemas.microsoft.com/office/powerpoint/2010/main" val="3826638803"/>
              </p:ext>
            </p:extLst>
          </p:nvPr>
        </p:nvGraphicFramePr>
        <p:xfrm>
          <a:off x="1852612" y="1156484"/>
          <a:ext cx="5438775" cy="33297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39414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C0E7B2B5-7087-41FA-8EDB-68D25AC805B6}"/>
              </a:ext>
            </a:extLst>
          </p:cNvPr>
          <p:cNvSpPr>
            <a:spLocks noGrp="1"/>
          </p:cNvSpPr>
          <p:nvPr>
            <p:ph idx="1"/>
          </p:nvPr>
        </p:nvSpPr>
        <p:spPr>
          <a:xfrm>
            <a:off x="238124" y="3056708"/>
            <a:ext cx="8677275" cy="3352555"/>
          </a:xfrm>
        </p:spPr>
        <p:txBody>
          <a:bodyPr/>
          <a:lstStyle/>
          <a:p>
            <a:pPr marL="301625" marR="5080" indent="-286385">
              <a:buClr>
                <a:srgbClr val="FBB161"/>
              </a:buClr>
              <a:buFont typeface="Arial"/>
              <a:buChar char="•"/>
              <a:tabLst>
                <a:tab pos="302260" algn="l"/>
              </a:tabLst>
            </a:pPr>
            <a:r>
              <a:rPr lang="en-US" sz="1400" spc="-5" dirty="0">
                <a:solidFill>
                  <a:srgbClr val="3E3E3E"/>
                </a:solidFill>
                <a:cs typeface="Calibri"/>
              </a:rPr>
              <a:t>Over the trailing one-year period ending </a:t>
            </a:r>
            <a:r>
              <a:rPr lang="en-US" sz="1400" spc="-10" dirty="0">
                <a:solidFill>
                  <a:srgbClr val="3E3E3E"/>
                </a:solidFill>
                <a:cs typeface="Calibri"/>
              </a:rPr>
              <a:t>September </a:t>
            </a:r>
            <a:r>
              <a:rPr lang="en-US" sz="1400" spc="-5" dirty="0">
                <a:solidFill>
                  <a:srgbClr val="3E3E3E"/>
                </a:solidFill>
                <a:cs typeface="Calibri"/>
              </a:rPr>
              <a:t>30, 2021, the </a:t>
            </a:r>
            <a:r>
              <a:rPr lang="en-US" sz="1400" spc="-10" dirty="0">
                <a:solidFill>
                  <a:srgbClr val="3E3E3E"/>
                </a:solidFill>
                <a:cs typeface="Calibri"/>
              </a:rPr>
              <a:t>Operating Pool returned 0</a:t>
            </a:r>
            <a:r>
              <a:rPr lang="en-US" sz="1400" dirty="0">
                <a:solidFill>
                  <a:srgbClr val="3E3E3E"/>
                </a:solidFill>
                <a:cs typeface="Calibri"/>
              </a:rPr>
              <a:t>.3%, </a:t>
            </a:r>
            <a:r>
              <a:rPr lang="en-US" sz="1400" spc="-5" dirty="0">
                <a:solidFill>
                  <a:srgbClr val="3E3E3E"/>
                </a:solidFill>
                <a:cs typeface="Calibri"/>
              </a:rPr>
              <a:t>outperforming </a:t>
            </a:r>
            <a:r>
              <a:rPr lang="en-US" sz="1400" spc="-10" dirty="0">
                <a:solidFill>
                  <a:srgbClr val="3E3E3E"/>
                </a:solidFill>
                <a:cs typeface="Calibri"/>
              </a:rPr>
              <a:t>the  </a:t>
            </a:r>
            <a:r>
              <a:rPr lang="en-US" sz="1400" spc="-5" dirty="0">
                <a:solidFill>
                  <a:srgbClr val="3E3E3E"/>
                </a:solidFill>
                <a:cs typeface="Calibri"/>
              </a:rPr>
              <a:t>benchmark</a:t>
            </a:r>
            <a:r>
              <a:rPr lang="en-US" sz="1400" spc="-80" dirty="0">
                <a:solidFill>
                  <a:srgbClr val="3E3E3E"/>
                </a:solidFill>
                <a:cs typeface="Calibri"/>
              </a:rPr>
              <a:t> </a:t>
            </a:r>
            <a:r>
              <a:rPr lang="en-US" sz="1400" spc="-10" dirty="0">
                <a:solidFill>
                  <a:srgbClr val="3E3E3E"/>
                </a:solidFill>
                <a:cs typeface="Calibri"/>
              </a:rPr>
              <a:t>return.</a:t>
            </a:r>
            <a:endParaRPr lang="en-US" sz="1400" dirty="0">
              <a:cs typeface="Calibri"/>
            </a:endParaRPr>
          </a:p>
          <a:p>
            <a:pPr marL="530225" marR="5080" lvl="1" indent="-286385">
              <a:buClr>
                <a:srgbClr val="FBB161"/>
              </a:buClr>
              <a:buFont typeface="Arial"/>
              <a:buChar char="•"/>
              <a:tabLst>
                <a:tab pos="302260" algn="l"/>
              </a:tabLst>
            </a:pPr>
            <a:r>
              <a:rPr lang="en-US" sz="1200" spc="-10" dirty="0">
                <a:solidFill>
                  <a:srgbClr val="3E3E3E"/>
                </a:solidFill>
                <a:cs typeface="Calibri"/>
              </a:rPr>
              <a:t>Managers </a:t>
            </a:r>
            <a:r>
              <a:rPr lang="en-US" sz="1200" dirty="0">
                <a:solidFill>
                  <a:srgbClr val="3E3E3E"/>
                </a:solidFill>
                <a:cs typeface="Calibri"/>
              </a:rPr>
              <a:t>in </a:t>
            </a:r>
            <a:r>
              <a:rPr lang="en-US" sz="1200" spc="-5" dirty="0">
                <a:solidFill>
                  <a:srgbClr val="3E3E3E"/>
                </a:solidFill>
                <a:cs typeface="Calibri"/>
              </a:rPr>
              <a:t>the </a:t>
            </a:r>
            <a:r>
              <a:rPr lang="en-US" sz="1200" spc="-10" dirty="0">
                <a:solidFill>
                  <a:srgbClr val="3E3E3E"/>
                </a:solidFill>
                <a:cs typeface="Calibri"/>
              </a:rPr>
              <a:t>Operating Pool </a:t>
            </a:r>
            <a:r>
              <a:rPr lang="en-US" sz="1200" spc="-5" dirty="0">
                <a:solidFill>
                  <a:srgbClr val="3E3E3E"/>
                </a:solidFill>
                <a:cs typeface="Calibri"/>
              </a:rPr>
              <a:t>outperformed their </a:t>
            </a:r>
            <a:r>
              <a:rPr lang="en-US" sz="1200" spc="-10" dirty="0">
                <a:solidFill>
                  <a:srgbClr val="3E3E3E"/>
                </a:solidFill>
                <a:cs typeface="Calibri"/>
              </a:rPr>
              <a:t>respective </a:t>
            </a:r>
            <a:r>
              <a:rPr lang="en-US" sz="1200" spc="-5" dirty="0">
                <a:solidFill>
                  <a:srgbClr val="3E3E3E"/>
                </a:solidFill>
                <a:cs typeface="Calibri"/>
              </a:rPr>
              <a:t>benchmarks over the</a:t>
            </a:r>
            <a:r>
              <a:rPr lang="en-US" sz="1200" spc="160" dirty="0">
                <a:solidFill>
                  <a:srgbClr val="3E3E3E"/>
                </a:solidFill>
                <a:cs typeface="Calibri"/>
              </a:rPr>
              <a:t> </a:t>
            </a:r>
            <a:r>
              <a:rPr lang="en-US" sz="1200" spc="-5" dirty="0">
                <a:solidFill>
                  <a:srgbClr val="3E3E3E"/>
                </a:solidFill>
                <a:cs typeface="Calibri"/>
              </a:rPr>
              <a:t>period.</a:t>
            </a:r>
            <a:endParaRPr lang="en-US" sz="1200" dirty="0">
              <a:cs typeface="Calibri"/>
            </a:endParaRPr>
          </a:p>
          <a:p>
            <a:pPr marL="228600" lvl="1" indent="0">
              <a:spcBef>
                <a:spcPts val="50"/>
              </a:spcBef>
              <a:buClr>
                <a:srgbClr val="FBB161"/>
              </a:buClr>
              <a:buNone/>
            </a:pPr>
            <a:endParaRPr lang="en-US" sz="1800" dirty="0">
              <a:latin typeface="Times New Roman"/>
              <a:cs typeface="Times New Roman"/>
            </a:endParaRPr>
          </a:p>
          <a:p>
            <a:pPr marL="299085" marR="717550" indent="-286385">
              <a:spcBef>
                <a:spcPts val="5"/>
              </a:spcBef>
              <a:buClr>
                <a:srgbClr val="FBB161"/>
              </a:buClr>
              <a:buFont typeface="Arial"/>
              <a:buChar char="•"/>
              <a:tabLst>
                <a:tab pos="299720" algn="l"/>
              </a:tabLst>
            </a:pPr>
            <a:r>
              <a:rPr lang="en-US" sz="1400" spc="-5" dirty="0">
                <a:solidFill>
                  <a:srgbClr val="3E3E3E"/>
                </a:solidFill>
                <a:cs typeface="Calibri"/>
              </a:rPr>
              <a:t>Over the</a:t>
            </a:r>
            <a:r>
              <a:rPr lang="en-US" sz="1400" spc="-10" dirty="0">
                <a:solidFill>
                  <a:srgbClr val="3E3E3E"/>
                </a:solidFill>
                <a:cs typeface="Calibri"/>
              </a:rPr>
              <a:t> </a:t>
            </a:r>
            <a:r>
              <a:rPr lang="en-US" sz="1400" spc="-5" dirty="0">
                <a:solidFill>
                  <a:srgbClr val="3E3E3E"/>
                </a:solidFill>
                <a:cs typeface="Calibri"/>
              </a:rPr>
              <a:t>five-, </a:t>
            </a:r>
            <a:r>
              <a:rPr lang="en-US" sz="1400" spc="-10" dirty="0">
                <a:solidFill>
                  <a:srgbClr val="3E3E3E"/>
                </a:solidFill>
                <a:cs typeface="Calibri"/>
              </a:rPr>
              <a:t>ten-year, </a:t>
            </a:r>
            <a:r>
              <a:rPr lang="en-US" sz="1400" spc="-5" dirty="0">
                <a:solidFill>
                  <a:srgbClr val="3E3E3E"/>
                </a:solidFill>
                <a:cs typeface="Calibri"/>
              </a:rPr>
              <a:t>and since inception periods, the </a:t>
            </a:r>
            <a:r>
              <a:rPr lang="en-US" sz="1400" spc="-10" dirty="0">
                <a:solidFill>
                  <a:srgbClr val="3E3E3E"/>
                </a:solidFill>
                <a:cs typeface="Calibri"/>
              </a:rPr>
              <a:t>Operating Pool </a:t>
            </a:r>
            <a:r>
              <a:rPr lang="en-US" sz="1400" spc="-5" dirty="0">
                <a:solidFill>
                  <a:srgbClr val="3E3E3E"/>
                </a:solidFill>
                <a:cs typeface="Calibri"/>
              </a:rPr>
              <a:t>has outperformed </a:t>
            </a:r>
            <a:r>
              <a:rPr lang="en-US" sz="1400" spc="-10" dirty="0">
                <a:solidFill>
                  <a:srgbClr val="3E3E3E"/>
                </a:solidFill>
                <a:cs typeface="Calibri"/>
              </a:rPr>
              <a:t>the  </a:t>
            </a:r>
            <a:r>
              <a:rPr lang="en-US" sz="1400" spc="-5" dirty="0">
                <a:solidFill>
                  <a:srgbClr val="3E3E3E"/>
                </a:solidFill>
                <a:cs typeface="Calibri"/>
              </a:rPr>
              <a:t>benchmark.</a:t>
            </a:r>
            <a:endParaRPr lang="en-US" sz="1400" dirty="0">
              <a:cs typeface="Calibri"/>
            </a:endParaRPr>
          </a:p>
          <a:p>
            <a:pPr marL="527685" marR="717550" lvl="1" indent="-286385">
              <a:spcBef>
                <a:spcPts val="5"/>
              </a:spcBef>
              <a:buClr>
                <a:srgbClr val="FBB161"/>
              </a:buClr>
              <a:buFont typeface="Arial"/>
              <a:buChar char="•"/>
              <a:tabLst>
                <a:tab pos="299720" algn="l"/>
              </a:tabLst>
            </a:pPr>
            <a:r>
              <a:rPr lang="en-US" sz="1200" spc="-5" dirty="0">
                <a:solidFill>
                  <a:srgbClr val="3E3E3E"/>
                </a:solidFill>
                <a:cs typeface="Calibri"/>
              </a:rPr>
              <a:t>The majority </a:t>
            </a:r>
            <a:r>
              <a:rPr lang="en-US" sz="1200" dirty="0">
                <a:solidFill>
                  <a:srgbClr val="3E3E3E"/>
                </a:solidFill>
                <a:cs typeface="Calibri"/>
              </a:rPr>
              <a:t>of </a:t>
            </a:r>
            <a:r>
              <a:rPr lang="en-US" sz="1200" spc="-5" dirty="0">
                <a:solidFill>
                  <a:srgbClr val="3E3E3E"/>
                </a:solidFill>
                <a:cs typeface="Calibri"/>
              </a:rPr>
              <a:t>the </a:t>
            </a:r>
            <a:r>
              <a:rPr lang="en-US" sz="1200" spc="-10" dirty="0">
                <a:solidFill>
                  <a:srgbClr val="3E3E3E"/>
                </a:solidFill>
                <a:cs typeface="Calibri"/>
              </a:rPr>
              <a:t>Operating </a:t>
            </a:r>
            <a:r>
              <a:rPr lang="en-US" sz="1200" spc="-20" dirty="0">
                <a:solidFill>
                  <a:srgbClr val="3E3E3E"/>
                </a:solidFill>
                <a:cs typeface="Calibri"/>
              </a:rPr>
              <a:t>Pool’s </a:t>
            </a:r>
            <a:r>
              <a:rPr lang="en-US" sz="1200" spc="-10" dirty="0">
                <a:solidFill>
                  <a:srgbClr val="3E3E3E"/>
                </a:solidFill>
                <a:cs typeface="Calibri"/>
              </a:rPr>
              <a:t>managers </a:t>
            </a:r>
            <a:r>
              <a:rPr lang="en-US" sz="1200" spc="-15" dirty="0">
                <a:solidFill>
                  <a:srgbClr val="3E3E3E"/>
                </a:solidFill>
                <a:cs typeface="Calibri"/>
              </a:rPr>
              <a:t>have  </a:t>
            </a:r>
            <a:r>
              <a:rPr lang="en-US" sz="1200" spc="-5" dirty="0">
                <a:solidFill>
                  <a:srgbClr val="3E3E3E"/>
                </a:solidFill>
                <a:cs typeface="Calibri"/>
              </a:rPr>
              <a:t>each </a:t>
            </a:r>
            <a:r>
              <a:rPr lang="en-US" sz="1200" spc="-10" dirty="0">
                <a:solidFill>
                  <a:srgbClr val="3E3E3E"/>
                </a:solidFill>
                <a:cs typeface="Calibri"/>
              </a:rPr>
              <a:t>met </a:t>
            </a:r>
            <a:r>
              <a:rPr lang="en-US" sz="1200" dirty="0">
                <a:solidFill>
                  <a:srgbClr val="3E3E3E"/>
                </a:solidFill>
                <a:cs typeface="Calibri"/>
              </a:rPr>
              <a:t>or </a:t>
            </a:r>
            <a:r>
              <a:rPr lang="en-US" sz="1200" spc="-5" dirty="0">
                <a:solidFill>
                  <a:srgbClr val="3E3E3E"/>
                </a:solidFill>
                <a:cs typeface="Calibri"/>
              </a:rPr>
              <a:t>outperformed their </a:t>
            </a:r>
            <a:r>
              <a:rPr lang="en-US" sz="1200" spc="-10" dirty="0">
                <a:solidFill>
                  <a:srgbClr val="3E3E3E"/>
                </a:solidFill>
                <a:cs typeface="Calibri"/>
              </a:rPr>
              <a:t>respective  </a:t>
            </a:r>
            <a:r>
              <a:rPr lang="en-US" sz="1200" spc="-5" dirty="0">
                <a:solidFill>
                  <a:srgbClr val="3E3E3E"/>
                </a:solidFill>
                <a:cs typeface="Calibri"/>
              </a:rPr>
              <a:t>benchmarks.</a:t>
            </a:r>
            <a:endParaRPr lang="en-US" sz="1200" dirty="0">
              <a:cs typeface="Calibri"/>
            </a:endParaRPr>
          </a:p>
          <a:p>
            <a:endParaRPr lang="en-US" dirty="0"/>
          </a:p>
        </p:txBody>
      </p:sp>
      <p:sp>
        <p:nvSpPr>
          <p:cNvPr id="3" name="Title 2"/>
          <p:cNvSpPr>
            <a:spLocks noGrp="1"/>
          </p:cNvSpPr>
          <p:nvPr>
            <p:ph type="title"/>
          </p:nvPr>
        </p:nvSpPr>
        <p:spPr/>
        <p:txBody>
          <a:bodyPr/>
          <a:lstStyle/>
          <a:p>
            <a:r>
              <a:rPr lang="en-US" dirty="0"/>
              <a:t>TOTAL OPERATING POOL PERFORMANCE (September 30, 2021)</a:t>
            </a:r>
          </a:p>
        </p:txBody>
      </p:sp>
      <p:sp>
        <p:nvSpPr>
          <p:cNvPr id="6" name="Content Placeholder 1"/>
          <p:cNvSpPr txBox="1">
            <a:spLocks/>
          </p:cNvSpPr>
          <p:nvPr/>
        </p:nvSpPr>
        <p:spPr>
          <a:xfrm>
            <a:off x="256115" y="6265717"/>
            <a:ext cx="8677275" cy="394855"/>
          </a:xfrm>
          <a:prstGeom prst="rect">
            <a:avLst/>
          </a:prstGeom>
        </p:spPr>
        <p:txBody>
          <a:bodyPr vert="horz" lIns="91440" tIns="45720" rIns="91440" bIns="45720" rtlCol="0">
            <a:normAutofit lnSpcReduction="10000"/>
          </a:bodyPr>
          <a:lstStyle>
            <a:lvl1pPr marL="228600" indent="-228600" algn="just"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1pPr>
            <a:lvl2pPr marL="457200" indent="-228600" algn="just" defTabSz="914400" rtl="0" eaLnBrk="1" latinLnBrk="0" hangingPunct="1">
              <a:lnSpc>
                <a:spcPct val="100000"/>
              </a:lnSpc>
              <a:spcBef>
                <a:spcPts val="600"/>
              </a:spcBef>
              <a:buClr>
                <a:schemeClr val="accent1"/>
              </a:buClr>
              <a:buFont typeface="Wingdings" panose="05000000000000000000" pitchFamily="2" charset="2"/>
              <a:buChar char="§"/>
              <a:defRPr sz="1100" kern="1200">
                <a:solidFill>
                  <a:schemeClr val="tx1"/>
                </a:solidFill>
                <a:latin typeface="+mn-lt"/>
                <a:ea typeface="+mn-ea"/>
                <a:cs typeface="+mn-cs"/>
              </a:defRPr>
            </a:lvl2pPr>
            <a:lvl3pPr marL="685800" indent="-228600" algn="just" defTabSz="914400" rtl="0" eaLnBrk="1" latinLnBrk="0" hangingPunct="1">
              <a:lnSpc>
                <a:spcPct val="100000"/>
              </a:lnSpc>
              <a:spcBef>
                <a:spcPts val="600"/>
              </a:spcBef>
              <a:buClr>
                <a:schemeClr val="accent1"/>
              </a:buClr>
              <a:buFont typeface="Arial" panose="020B0604020202020204" pitchFamily="34" charset="0"/>
              <a:buChar char="•"/>
              <a:defRPr sz="105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000" dirty="0"/>
              <a:t>Note: The Total Pool’s beginning and ending market values include bank balances in which the System earns credit to offset bank fees. The beginning market value + net contributions + net investment gains referenced in the table may not equal the ending market value due to rounding.</a:t>
            </a:r>
          </a:p>
        </p:txBody>
      </p:sp>
      <p:graphicFrame>
        <p:nvGraphicFramePr>
          <p:cNvPr id="8" name="Chart 7" descr="Total Pool of $3.2 billion. In quarter, operating pool at 0.1% and performance benchmark at 0%. In 1 year, operating pool at 0.3% and performance benchmark at 0.1%. In 3 years, operating pool at 2.5% and performance benchmark at 2.5%. In 5 years, operating pool at 1.8% and performance benchmark at 1.7%. In 10 years, operating pool at 1.5% and performance benchmark at 1.3%. Since inception (8/31/89), operating pool at 3.9% and performance benchmark at 3.8%.">
            <a:extLst>
              <a:ext uri="{FF2B5EF4-FFF2-40B4-BE49-F238E27FC236}">
                <a16:creationId xmlns:a16="http://schemas.microsoft.com/office/drawing/2014/main" id="{3E85A64E-7E1F-4265-9CB7-DBA1F4427F47}"/>
              </a:ext>
            </a:extLst>
          </p:cNvPr>
          <p:cNvGraphicFramePr>
            <a:graphicFrameLocks/>
          </p:cNvGraphicFramePr>
          <p:nvPr>
            <p:extLst>
              <p:ext uri="{D42A27DB-BD31-4B8C-83A1-F6EECF244321}">
                <p14:modId xmlns:p14="http://schemas.microsoft.com/office/powerpoint/2010/main" val="1843021734"/>
              </p:ext>
            </p:extLst>
          </p:nvPr>
        </p:nvGraphicFramePr>
        <p:xfrm>
          <a:off x="335566" y="522721"/>
          <a:ext cx="8710612" cy="22966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a:extLst>
              <a:ext uri="{FF2B5EF4-FFF2-40B4-BE49-F238E27FC236}">
                <a16:creationId xmlns:a16="http://schemas.microsoft.com/office/drawing/2014/main" id="{9707C1D2-2D48-4597-80BC-024F495D6D60}"/>
              </a:ext>
            </a:extLst>
          </p:cNvPr>
          <p:cNvGraphicFramePr>
            <a:graphicFrameLocks noGrp="1"/>
          </p:cNvGraphicFramePr>
          <p:nvPr>
            <p:extLst>
              <p:ext uri="{D42A27DB-BD31-4B8C-83A1-F6EECF244321}">
                <p14:modId xmlns:p14="http://schemas.microsoft.com/office/powerpoint/2010/main" val="3570747141"/>
              </p:ext>
            </p:extLst>
          </p:nvPr>
        </p:nvGraphicFramePr>
        <p:xfrm>
          <a:off x="5744338" y="4858769"/>
          <a:ext cx="3161538" cy="1169640"/>
        </p:xfrm>
        <a:graphic>
          <a:graphicData uri="http://schemas.openxmlformats.org/drawingml/2006/table">
            <a:tbl>
              <a:tblPr firstRow="1"/>
              <a:tblGrid>
                <a:gridCol w="1744857">
                  <a:extLst>
                    <a:ext uri="{9D8B030D-6E8A-4147-A177-3AD203B41FA5}">
                      <a16:colId xmlns:a16="http://schemas.microsoft.com/office/drawing/2014/main" val="607133426"/>
                    </a:ext>
                  </a:extLst>
                </a:gridCol>
                <a:gridCol w="1416681">
                  <a:extLst>
                    <a:ext uri="{9D8B030D-6E8A-4147-A177-3AD203B41FA5}">
                      <a16:colId xmlns:a16="http://schemas.microsoft.com/office/drawing/2014/main" val="3090864674"/>
                    </a:ext>
                  </a:extLst>
                </a:gridCol>
              </a:tblGrid>
              <a:tr h="194940">
                <a:tc>
                  <a:txBody>
                    <a:bodyPr/>
                    <a:lstStyle/>
                    <a:p>
                      <a:pPr algn="l" fontAlgn="b"/>
                      <a:r>
                        <a:rPr lang="en-US" sz="1100" b="1" i="0" u="none" strike="noStrike">
                          <a:solidFill>
                            <a:srgbClr val="404040"/>
                          </a:solidFill>
                          <a:effectLst/>
                          <a:latin typeface="Calibri" panose="020F0502020204030204" pitchFamily="34" charset="0"/>
                        </a:rPr>
                        <a:t>Operating Pool</a:t>
                      </a:r>
                    </a:p>
                  </a:txBody>
                  <a:tcPr marL="0" marR="0" marT="0" marB="0" anchor="b">
                    <a:lnL w="6350" cap="flat" cmpd="sng" algn="ctr">
                      <a:solidFill>
                        <a:srgbClr val="D0CECE"/>
                      </a:solidFill>
                      <a:prstDash val="solid"/>
                      <a:round/>
                      <a:headEnd type="none" w="med" len="med"/>
                      <a:tailEnd type="none" w="med" len="med"/>
                    </a:lnL>
                    <a:lnR>
                      <a:noFill/>
                    </a:lnR>
                    <a:lnT w="6350" cap="flat" cmpd="sng" algn="ctr">
                      <a:solidFill>
                        <a:srgbClr val="D0CECE"/>
                      </a:solidFill>
                      <a:prstDash val="solid"/>
                      <a:round/>
                      <a:headEnd type="none" w="med" len="med"/>
                      <a:tailEnd type="none" w="med" len="med"/>
                    </a:lnT>
                    <a:lnB>
                      <a:noFill/>
                    </a:lnB>
                  </a:tcPr>
                </a:tc>
                <a:tc>
                  <a:txBody>
                    <a:bodyPr/>
                    <a:lstStyle/>
                    <a:p>
                      <a:pPr algn="r" fontAlgn="b"/>
                      <a:r>
                        <a:rPr lang="en-US" sz="1100" b="1" i="0" u="none" strike="noStrike">
                          <a:solidFill>
                            <a:srgbClr val="404040"/>
                          </a:solidFill>
                          <a:effectLst/>
                          <a:latin typeface="Calibri" panose="020F0502020204030204" pitchFamily="34" charset="0"/>
                        </a:rPr>
                        <a:t>Quarter Ending</a:t>
                      </a:r>
                    </a:p>
                  </a:txBody>
                  <a:tcPr marL="0" marR="0" marT="0" marB="0" anchor="b">
                    <a:lnL>
                      <a:noFill/>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a:noFill/>
                    </a:lnB>
                  </a:tcPr>
                </a:tc>
                <a:extLst>
                  <a:ext uri="{0D108BD9-81ED-4DB2-BD59-A6C34878D82A}">
                    <a16:rowId xmlns:a16="http://schemas.microsoft.com/office/drawing/2014/main" val="739368899"/>
                  </a:ext>
                </a:extLst>
              </a:tr>
              <a:tr h="194940">
                <a:tc>
                  <a:txBody>
                    <a:bodyPr/>
                    <a:lstStyle/>
                    <a:p>
                      <a:pPr algn="l" fontAlgn="b"/>
                      <a:r>
                        <a:rPr lang="en-US" sz="1100" b="1" i="0" u="none" strike="noStrike">
                          <a:solidFill>
                            <a:srgbClr val="404040"/>
                          </a:solidFill>
                          <a:effectLst/>
                          <a:latin typeface="Calibri" panose="020F0502020204030204" pitchFamily="34" charset="0"/>
                        </a:rPr>
                        <a:t>Market Value Change</a:t>
                      </a:r>
                    </a:p>
                  </a:txBody>
                  <a:tcPr marL="0" marR="0" marT="0" marB="0" anchor="b">
                    <a:lnL w="6350" cap="flat" cmpd="sng" algn="ctr">
                      <a:solidFill>
                        <a:srgbClr val="D0CECE"/>
                      </a:solidFill>
                      <a:prstDash val="solid"/>
                      <a:round/>
                      <a:headEnd type="none" w="med" len="med"/>
                      <a:tailEnd type="none" w="med" len="med"/>
                    </a:lnL>
                    <a:lnR>
                      <a:noFill/>
                    </a:lnR>
                    <a:lnT>
                      <a:noFill/>
                    </a:lnT>
                    <a:lnB w="6350" cap="flat" cmpd="sng" algn="ctr">
                      <a:solidFill>
                        <a:srgbClr val="FBB161"/>
                      </a:solidFill>
                      <a:prstDash val="solid"/>
                      <a:round/>
                      <a:headEnd type="none" w="med" len="med"/>
                      <a:tailEnd type="none" w="med" len="med"/>
                    </a:lnB>
                  </a:tcPr>
                </a:tc>
                <a:tc>
                  <a:txBody>
                    <a:bodyPr/>
                    <a:lstStyle/>
                    <a:p>
                      <a:pPr algn="r" fontAlgn="b"/>
                      <a:r>
                        <a:rPr lang="en-US" sz="1100" b="1" i="0" u="none" strike="noStrike">
                          <a:solidFill>
                            <a:srgbClr val="404040"/>
                          </a:solidFill>
                          <a:effectLst/>
                          <a:latin typeface="Calibri" panose="020F0502020204030204" pitchFamily="34" charset="0"/>
                        </a:rPr>
                        <a:t>September-2021</a:t>
                      </a:r>
                    </a:p>
                  </a:txBody>
                  <a:tcPr marL="0" marR="0" marT="0" marB="0" anchor="b">
                    <a:lnL>
                      <a:noFill/>
                    </a:lnL>
                    <a:lnR w="6350" cap="flat" cmpd="sng" algn="ctr">
                      <a:solidFill>
                        <a:srgbClr val="D0CECE"/>
                      </a:solidFill>
                      <a:prstDash val="solid"/>
                      <a:round/>
                      <a:headEnd type="none" w="med" len="med"/>
                      <a:tailEnd type="none" w="med" len="med"/>
                    </a:lnR>
                    <a:lnT>
                      <a:noFill/>
                    </a:lnT>
                    <a:lnB w="6350" cap="flat" cmpd="sng" algn="ctr">
                      <a:solidFill>
                        <a:srgbClr val="FBB161"/>
                      </a:solidFill>
                      <a:prstDash val="solid"/>
                      <a:round/>
                      <a:headEnd type="none" w="med" len="med"/>
                      <a:tailEnd type="none" w="med" len="med"/>
                    </a:lnB>
                  </a:tcPr>
                </a:tc>
                <a:extLst>
                  <a:ext uri="{0D108BD9-81ED-4DB2-BD59-A6C34878D82A}">
                    <a16:rowId xmlns:a16="http://schemas.microsoft.com/office/drawing/2014/main" val="729069890"/>
                  </a:ext>
                </a:extLst>
              </a:tr>
              <a:tr h="194940">
                <a:tc>
                  <a:txBody>
                    <a:bodyPr/>
                    <a:lstStyle/>
                    <a:p>
                      <a:pPr algn="l" fontAlgn="b"/>
                      <a:r>
                        <a:rPr lang="en-US" sz="1100" b="0" i="0" u="none" strike="noStrike">
                          <a:solidFill>
                            <a:srgbClr val="404040"/>
                          </a:solidFill>
                          <a:effectLst/>
                          <a:latin typeface="Calibri" panose="020F0502020204030204" pitchFamily="34" charset="0"/>
                        </a:rPr>
                        <a:t>Beginning Market Value</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FBB161"/>
                      </a:solidFill>
                      <a:prstDash val="solid"/>
                      <a:round/>
                      <a:headEnd type="none" w="med" len="med"/>
                      <a:tailEnd type="none" w="med" len="med"/>
                    </a:lnT>
                    <a:lnB>
                      <a:noFill/>
                    </a:lnB>
                  </a:tcPr>
                </a:tc>
                <a:tc>
                  <a:txBody>
                    <a:bodyPr/>
                    <a:lstStyle/>
                    <a:p>
                      <a:pPr algn="r" fontAlgn="b"/>
                      <a:r>
                        <a:rPr lang="en-US" sz="1100" b="0" i="0" u="none" strike="noStrike">
                          <a:solidFill>
                            <a:srgbClr val="404040"/>
                          </a:solidFill>
                          <a:effectLst/>
                          <a:latin typeface="Calibri" panose="020F0502020204030204" pitchFamily="34" charset="0"/>
                        </a:rPr>
                        <a:t>$2,815.8 M </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FBB161"/>
                      </a:solidFill>
                      <a:prstDash val="solid"/>
                      <a:round/>
                      <a:headEnd type="none" w="med" len="med"/>
                      <a:tailEnd type="none" w="med" len="med"/>
                    </a:lnT>
                    <a:lnB>
                      <a:noFill/>
                    </a:lnB>
                  </a:tcPr>
                </a:tc>
                <a:extLst>
                  <a:ext uri="{0D108BD9-81ED-4DB2-BD59-A6C34878D82A}">
                    <a16:rowId xmlns:a16="http://schemas.microsoft.com/office/drawing/2014/main" val="1258850758"/>
                  </a:ext>
                </a:extLst>
              </a:tr>
              <a:tr h="194940">
                <a:tc>
                  <a:txBody>
                    <a:bodyPr/>
                    <a:lstStyle/>
                    <a:p>
                      <a:pPr algn="l" fontAlgn="b"/>
                      <a:r>
                        <a:rPr lang="en-US" sz="1100" b="0" i="0" u="none" strike="noStrike">
                          <a:solidFill>
                            <a:srgbClr val="404040"/>
                          </a:solidFill>
                          <a:effectLst/>
                          <a:latin typeface="Calibri" panose="020F0502020204030204" pitchFamily="34" charset="0"/>
                        </a:rPr>
                        <a:t>Net Contributions</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a:noFill/>
                    </a:lnB>
                  </a:tcPr>
                </a:tc>
                <a:tc>
                  <a:txBody>
                    <a:bodyPr/>
                    <a:lstStyle/>
                    <a:p>
                      <a:pPr algn="r" fontAlgn="b"/>
                      <a:r>
                        <a:rPr lang="en-US" sz="1100" b="0" i="0" u="none" strike="noStrike" dirty="0">
                          <a:solidFill>
                            <a:srgbClr val="404040"/>
                          </a:solidFill>
                          <a:effectLst/>
                          <a:latin typeface="Calibri" panose="020F0502020204030204" pitchFamily="34" charset="0"/>
                        </a:rPr>
                        <a:t>$381.2 M </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a:noFill/>
                    </a:lnB>
                  </a:tcPr>
                </a:tc>
                <a:extLst>
                  <a:ext uri="{0D108BD9-81ED-4DB2-BD59-A6C34878D82A}">
                    <a16:rowId xmlns:a16="http://schemas.microsoft.com/office/drawing/2014/main" val="690874127"/>
                  </a:ext>
                </a:extLst>
              </a:tr>
              <a:tr h="194940">
                <a:tc>
                  <a:txBody>
                    <a:bodyPr/>
                    <a:lstStyle/>
                    <a:p>
                      <a:pPr algn="l" fontAlgn="b"/>
                      <a:r>
                        <a:rPr lang="en-US" sz="1100" b="0" i="0" u="none" strike="noStrike">
                          <a:solidFill>
                            <a:srgbClr val="404040"/>
                          </a:solidFill>
                          <a:effectLst/>
                          <a:latin typeface="Calibri" panose="020F0502020204030204" pitchFamily="34" charset="0"/>
                        </a:rPr>
                        <a:t>Gain/Loss</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w="6350" cap="flat" cmpd="sng" algn="ctr">
                      <a:solidFill>
                        <a:srgbClr val="D0CECE"/>
                      </a:solidFill>
                      <a:prstDash val="solid"/>
                      <a:round/>
                      <a:headEnd type="none" w="med" len="med"/>
                      <a:tailEnd type="none" w="med" len="med"/>
                    </a:lnB>
                  </a:tcPr>
                </a:tc>
                <a:tc>
                  <a:txBody>
                    <a:bodyPr/>
                    <a:lstStyle/>
                    <a:p>
                      <a:pPr algn="r" fontAlgn="b"/>
                      <a:r>
                        <a:rPr lang="en-US" sz="1100" b="0" i="0" u="none" strike="noStrike">
                          <a:solidFill>
                            <a:srgbClr val="404040"/>
                          </a:solidFill>
                          <a:effectLst/>
                          <a:latin typeface="Calibri" panose="020F0502020204030204" pitchFamily="34" charset="0"/>
                        </a:rPr>
                        <a:t>$1.4 M </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w="6350" cap="flat" cmpd="sng" algn="ctr">
                      <a:solidFill>
                        <a:srgbClr val="D0CECE"/>
                      </a:solidFill>
                      <a:prstDash val="solid"/>
                      <a:round/>
                      <a:headEnd type="none" w="med" len="med"/>
                      <a:tailEnd type="none" w="med" len="med"/>
                    </a:lnB>
                  </a:tcPr>
                </a:tc>
                <a:extLst>
                  <a:ext uri="{0D108BD9-81ED-4DB2-BD59-A6C34878D82A}">
                    <a16:rowId xmlns:a16="http://schemas.microsoft.com/office/drawing/2014/main" val="2346513773"/>
                  </a:ext>
                </a:extLst>
              </a:tr>
              <a:tr h="194940">
                <a:tc>
                  <a:txBody>
                    <a:bodyPr/>
                    <a:lstStyle/>
                    <a:p>
                      <a:pPr algn="l" fontAlgn="b"/>
                      <a:r>
                        <a:rPr lang="en-US" sz="1100" b="0" i="0" u="none" strike="noStrike">
                          <a:solidFill>
                            <a:srgbClr val="404040"/>
                          </a:solidFill>
                          <a:effectLst/>
                          <a:latin typeface="Calibri" panose="020F0502020204030204" pitchFamily="34" charset="0"/>
                        </a:rPr>
                        <a:t>Ending Market Value</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tcPr>
                </a:tc>
                <a:tc>
                  <a:txBody>
                    <a:bodyPr/>
                    <a:lstStyle/>
                    <a:p>
                      <a:pPr algn="r" fontAlgn="b"/>
                      <a:r>
                        <a:rPr lang="en-US" sz="1100" b="0" i="0" u="none" strike="noStrike" dirty="0">
                          <a:solidFill>
                            <a:srgbClr val="404040"/>
                          </a:solidFill>
                          <a:effectLst/>
                          <a:latin typeface="Calibri" panose="020F0502020204030204" pitchFamily="34" charset="0"/>
                        </a:rPr>
                        <a:t>$3,198.4 M </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tcPr>
                </a:tc>
                <a:extLst>
                  <a:ext uri="{0D108BD9-81ED-4DB2-BD59-A6C34878D82A}">
                    <a16:rowId xmlns:a16="http://schemas.microsoft.com/office/drawing/2014/main" val="72159675"/>
                  </a:ext>
                </a:extLst>
              </a:tr>
            </a:tbl>
          </a:graphicData>
        </a:graphic>
      </p:graphicFrame>
    </p:spTree>
    <p:extLst>
      <p:ext uri="{BB962C8B-B14F-4D97-AF65-F5344CB8AC3E}">
        <p14:creationId xmlns:p14="http://schemas.microsoft.com/office/powerpoint/2010/main" val="4093279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728BF5-2BA5-4F7B-BBE5-442D90D6BBA2}"/>
              </a:ext>
            </a:extLst>
          </p:cNvPr>
          <p:cNvSpPr>
            <a:spLocks noGrp="1"/>
          </p:cNvSpPr>
          <p:nvPr>
            <p:ph type="body" sz="quarter" idx="10"/>
          </p:nvPr>
        </p:nvSpPr>
        <p:spPr>
          <a:xfrm>
            <a:off x="2896412" y="2161362"/>
            <a:ext cx="5855701" cy="480131"/>
          </a:xfrm>
        </p:spPr>
        <p:txBody>
          <a:bodyPr/>
          <a:lstStyle/>
          <a:p>
            <a:r>
              <a:rPr lang="en-US" dirty="0"/>
              <a:t>APPENDIX: MARKET ENVIRONMENT</a:t>
            </a:r>
          </a:p>
        </p:txBody>
      </p:sp>
      <p:sp>
        <p:nvSpPr>
          <p:cNvPr id="3" name="Title 2">
            <a:extLst>
              <a:ext uri="{FF2B5EF4-FFF2-40B4-BE49-F238E27FC236}">
                <a16:creationId xmlns:a16="http://schemas.microsoft.com/office/drawing/2014/main" id="{B8FAE404-BCBB-4C63-B7A1-72342F99D2A2}"/>
              </a:ext>
            </a:extLst>
          </p:cNvPr>
          <p:cNvSpPr>
            <a:spLocks noGrp="1"/>
          </p:cNvSpPr>
          <p:nvPr>
            <p:ph type="title" idx="4294967295"/>
          </p:nvPr>
        </p:nvSpPr>
        <p:spPr>
          <a:xfrm>
            <a:off x="680902" y="7761580"/>
            <a:ext cx="7886700" cy="480131"/>
          </a:xfrm>
          <a:prstGeom prst="rect">
            <a:avLst/>
          </a:prstGeom>
        </p:spPr>
        <p:txBody>
          <a:bodyPr/>
          <a:lstStyle/>
          <a:p>
            <a:pPr rtl="0" eaLnBrk="1" fontAlgn="base" hangingPunct="1"/>
            <a:r>
              <a:rPr lang="en-US" sz="2800" b="0" i="0" kern="1200" cap="all" spc="0" baseline="0" dirty="0">
                <a:solidFill>
                  <a:srgbClr val="FFFFFF"/>
                </a:solidFill>
                <a:effectLst/>
                <a:latin typeface="Calibri Light" panose="020F0302020204030204" pitchFamily="34" charset="0"/>
                <a:ea typeface="Calibri Light" panose="020F0302020204030204" pitchFamily="34" charset="0"/>
                <a:cs typeface="Calibri Light" panose="020F0302020204030204" pitchFamily="34" charset="0"/>
              </a:rPr>
              <a:t>APPENDIX: MARKET ENVIRONMENT</a:t>
            </a:r>
            <a:endParaRPr lang="en-US" dirty="0">
              <a:effectLst/>
            </a:endParaRPr>
          </a:p>
          <a:p>
            <a:endParaRPr lang="en-US" dirty="0"/>
          </a:p>
        </p:txBody>
      </p:sp>
    </p:spTree>
    <p:extLst>
      <p:ext uri="{BB962C8B-B14F-4D97-AF65-F5344CB8AC3E}">
        <p14:creationId xmlns:p14="http://schemas.microsoft.com/office/powerpoint/2010/main" val="3535309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B3A404-C159-4E57-8784-B723F1DB70F1}"/>
              </a:ext>
            </a:extLst>
          </p:cNvPr>
          <p:cNvSpPr>
            <a:spLocks noGrp="1"/>
          </p:cNvSpPr>
          <p:nvPr>
            <p:ph type="title"/>
          </p:nvPr>
        </p:nvSpPr>
        <p:spPr/>
        <p:txBody>
          <a:bodyPr/>
          <a:lstStyle/>
          <a:p>
            <a:r>
              <a:rPr lang="en-US" dirty="0"/>
              <a:t>Market environment</a:t>
            </a:r>
          </a:p>
        </p:txBody>
      </p:sp>
      <p:graphicFrame>
        <p:nvGraphicFramePr>
          <p:cNvPr id="4" name="Table 3">
            <a:extLst>
              <a:ext uri="{FF2B5EF4-FFF2-40B4-BE49-F238E27FC236}">
                <a16:creationId xmlns:a16="http://schemas.microsoft.com/office/drawing/2014/main" id="{567DB3CA-1712-4510-8912-3C84F4C290D4}"/>
              </a:ext>
            </a:extLst>
          </p:cNvPr>
          <p:cNvGraphicFramePr>
            <a:graphicFrameLocks noGrp="1"/>
          </p:cNvGraphicFramePr>
          <p:nvPr>
            <p:extLst>
              <p:ext uri="{D42A27DB-BD31-4B8C-83A1-F6EECF244321}">
                <p14:modId xmlns:p14="http://schemas.microsoft.com/office/powerpoint/2010/main" val="2907614543"/>
              </p:ext>
            </p:extLst>
          </p:nvPr>
        </p:nvGraphicFramePr>
        <p:xfrm>
          <a:off x="751114" y="703213"/>
          <a:ext cx="7685312" cy="5797076"/>
        </p:xfrm>
        <a:graphic>
          <a:graphicData uri="http://schemas.openxmlformats.org/drawingml/2006/table">
            <a:tbl>
              <a:tblPr firstRow="1"/>
              <a:tblGrid>
                <a:gridCol w="629640">
                  <a:extLst>
                    <a:ext uri="{9D8B030D-6E8A-4147-A177-3AD203B41FA5}">
                      <a16:colId xmlns:a16="http://schemas.microsoft.com/office/drawing/2014/main" val="1860334029"/>
                    </a:ext>
                  </a:extLst>
                </a:gridCol>
                <a:gridCol w="629640">
                  <a:extLst>
                    <a:ext uri="{9D8B030D-6E8A-4147-A177-3AD203B41FA5}">
                      <a16:colId xmlns:a16="http://schemas.microsoft.com/office/drawing/2014/main" val="2831767236"/>
                    </a:ext>
                  </a:extLst>
                </a:gridCol>
                <a:gridCol w="629640">
                  <a:extLst>
                    <a:ext uri="{9D8B030D-6E8A-4147-A177-3AD203B41FA5}">
                      <a16:colId xmlns:a16="http://schemas.microsoft.com/office/drawing/2014/main" val="287645518"/>
                    </a:ext>
                  </a:extLst>
                </a:gridCol>
                <a:gridCol w="629640">
                  <a:extLst>
                    <a:ext uri="{9D8B030D-6E8A-4147-A177-3AD203B41FA5}">
                      <a16:colId xmlns:a16="http://schemas.microsoft.com/office/drawing/2014/main" val="495012604"/>
                    </a:ext>
                  </a:extLst>
                </a:gridCol>
                <a:gridCol w="629640">
                  <a:extLst>
                    <a:ext uri="{9D8B030D-6E8A-4147-A177-3AD203B41FA5}">
                      <a16:colId xmlns:a16="http://schemas.microsoft.com/office/drawing/2014/main" val="714850921"/>
                    </a:ext>
                  </a:extLst>
                </a:gridCol>
                <a:gridCol w="629640">
                  <a:extLst>
                    <a:ext uri="{9D8B030D-6E8A-4147-A177-3AD203B41FA5}">
                      <a16:colId xmlns:a16="http://schemas.microsoft.com/office/drawing/2014/main" val="496454841"/>
                    </a:ext>
                  </a:extLst>
                </a:gridCol>
                <a:gridCol w="629640">
                  <a:extLst>
                    <a:ext uri="{9D8B030D-6E8A-4147-A177-3AD203B41FA5}">
                      <a16:colId xmlns:a16="http://schemas.microsoft.com/office/drawing/2014/main" val="4200762757"/>
                    </a:ext>
                  </a:extLst>
                </a:gridCol>
                <a:gridCol w="629640">
                  <a:extLst>
                    <a:ext uri="{9D8B030D-6E8A-4147-A177-3AD203B41FA5}">
                      <a16:colId xmlns:a16="http://schemas.microsoft.com/office/drawing/2014/main" val="3861292282"/>
                    </a:ext>
                  </a:extLst>
                </a:gridCol>
                <a:gridCol w="629640">
                  <a:extLst>
                    <a:ext uri="{9D8B030D-6E8A-4147-A177-3AD203B41FA5}">
                      <a16:colId xmlns:a16="http://schemas.microsoft.com/office/drawing/2014/main" val="2263513915"/>
                    </a:ext>
                  </a:extLst>
                </a:gridCol>
                <a:gridCol w="629640">
                  <a:extLst>
                    <a:ext uri="{9D8B030D-6E8A-4147-A177-3AD203B41FA5}">
                      <a16:colId xmlns:a16="http://schemas.microsoft.com/office/drawing/2014/main" val="1878328531"/>
                    </a:ext>
                  </a:extLst>
                </a:gridCol>
                <a:gridCol w="64816">
                  <a:extLst>
                    <a:ext uri="{9D8B030D-6E8A-4147-A177-3AD203B41FA5}">
                      <a16:colId xmlns:a16="http://schemas.microsoft.com/office/drawing/2014/main" val="3255628233"/>
                    </a:ext>
                  </a:extLst>
                </a:gridCol>
                <a:gridCol w="64816">
                  <a:extLst>
                    <a:ext uri="{9D8B030D-6E8A-4147-A177-3AD203B41FA5}">
                      <a16:colId xmlns:a16="http://schemas.microsoft.com/office/drawing/2014/main" val="132731899"/>
                    </a:ext>
                  </a:extLst>
                </a:gridCol>
                <a:gridCol w="629640">
                  <a:extLst>
                    <a:ext uri="{9D8B030D-6E8A-4147-A177-3AD203B41FA5}">
                      <a16:colId xmlns:a16="http://schemas.microsoft.com/office/drawing/2014/main" val="295025268"/>
                    </a:ext>
                  </a:extLst>
                </a:gridCol>
                <a:gridCol w="629640">
                  <a:extLst>
                    <a:ext uri="{9D8B030D-6E8A-4147-A177-3AD203B41FA5}">
                      <a16:colId xmlns:a16="http://schemas.microsoft.com/office/drawing/2014/main" val="227517781"/>
                    </a:ext>
                  </a:extLst>
                </a:gridCol>
              </a:tblGrid>
              <a:tr h="126244">
                <a:tc>
                  <a:txBody>
                    <a:bodyPr/>
                    <a:lstStyle/>
                    <a:p>
                      <a:pPr algn="ctr" fontAlgn="b"/>
                      <a:endParaRPr lang="en-US" sz="800" b="1" i="0" u="none" strike="noStrike" dirty="0">
                        <a:solidFill>
                          <a:srgbClr val="404040"/>
                        </a:solidFill>
                        <a:effectLst>
                          <a:outerShdw blurRad="50800" dist="38100" algn="tr" rotWithShape="0">
                            <a:prstClr val="black">
                              <a:alpha val="40000"/>
                            </a:prstClr>
                          </a:outerShdw>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800" b="1" i="0" u="none" strike="noStrike" dirty="0">
                        <a:solidFill>
                          <a:srgbClr val="404040"/>
                        </a:solidFill>
                        <a:effectLst>
                          <a:outerShdw blurRad="50800" dist="38100" algn="tr" rotWithShape="0">
                            <a:prstClr val="black">
                              <a:alpha val="40000"/>
                            </a:prstClr>
                          </a:outerShdw>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800" b="1" i="0" u="none" strike="noStrike" dirty="0">
                        <a:solidFill>
                          <a:srgbClr val="404040"/>
                        </a:solidFill>
                        <a:effectLst>
                          <a:outerShdw blurRad="50800" dist="38100" algn="tr" rotWithShape="0">
                            <a:prstClr val="black">
                              <a:alpha val="40000"/>
                            </a:prstClr>
                          </a:outerShdw>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800" b="1" i="0" u="none" strike="noStrike" dirty="0">
                        <a:solidFill>
                          <a:srgbClr val="404040"/>
                        </a:solidFill>
                        <a:effectLst>
                          <a:outerShdw blurRad="50800" dist="38100" algn="tr" rotWithShape="0">
                            <a:prstClr val="black">
                              <a:alpha val="40000"/>
                            </a:prstClr>
                          </a:outerShdw>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800" b="1" i="0" u="none" strike="noStrike" dirty="0">
                        <a:solidFill>
                          <a:srgbClr val="404040"/>
                        </a:solidFill>
                        <a:effectLst>
                          <a:outerShdw blurRad="50800" dist="38100" algn="tr" rotWithShape="0">
                            <a:prstClr val="black">
                              <a:alpha val="40000"/>
                            </a:prstClr>
                          </a:outerShdw>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800" b="1" i="0" u="none" strike="noStrike" dirty="0">
                        <a:solidFill>
                          <a:srgbClr val="404040"/>
                        </a:solidFill>
                        <a:effectLst>
                          <a:outerShdw blurRad="50800" dist="38100" algn="tr" rotWithShape="0">
                            <a:prstClr val="black">
                              <a:alpha val="40000"/>
                            </a:prstClr>
                          </a:outerShdw>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800" b="1" i="0" u="none" strike="noStrike" dirty="0">
                        <a:solidFill>
                          <a:srgbClr val="404040"/>
                        </a:solidFill>
                        <a:effectLst>
                          <a:outerShdw blurRad="50800" dist="38100" algn="tr" rotWithShape="0">
                            <a:prstClr val="black">
                              <a:alpha val="40000"/>
                            </a:prstClr>
                          </a:outerShdw>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800" b="1" i="0" u="none" strike="noStrike" dirty="0">
                        <a:solidFill>
                          <a:srgbClr val="404040"/>
                        </a:solidFill>
                        <a:effectLst>
                          <a:outerShdw blurRad="50800" dist="38100" algn="tr" rotWithShape="0">
                            <a:prstClr val="black">
                              <a:alpha val="40000"/>
                            </a:prstClr>
                          </a:outerShdw>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800" b="1" i="0" u="none" strike="noStrike" dirty="0">
                        <a:solidFill>
                          <a:srgbClr val="404040"/>
                        </a:solidFill>
                        <a:effectLst>
                          <a:outerShdw blurRad="50800" dist="38100" algn="tr" rotWithShape="0">
                            <a:prstClr val="black">
                              <a:alpha val="40000"/>
                            </a:prstClr>
                          </a:outerShdw>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800" b="1" i="0" u="none" strike="noStrike" dirty="0">
                        <a:solidFill>
                          <a:srgbClr val="404040"/>
                        </a:solidFill>
                        <a:effectLst>
                          <a:outerShdw blurRad="50800" dist="38100" algn="tr" rotWithShape="0">
                            <a:prstClr val="black">
                              <a:alpha val="40000"/>
                            </a:prstClr>
                          </a:outerShdw>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40404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40404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900" b="1" i="0" u="none" strike="noStrike" dirty="0">
                          <a:solidFill>
                            <a:srgbClr val="404040"/>
                          </a:solidFill>
                          <a:effectLst/>
                          <a:latin typeface="Calibri" panose="020F0502020204030204" pitchFamily="34" charset="0"/>
                        </a:rPr>
                        <a:t>5-year</a:t>
                      </a:r>
                    </a:p>
                  </a:txBody>
                  <a:tcPr marL="0" marR="0" marT="0" marB="0" anchor="b">
                    <a:lnL>
                      <a:noFill/>
                    </a:lnL>
                    <a:lnR>
                      <a:noFill/>
                    </a:lnR>
                    <a:lnT>
                      <a:noFill/>
                    </a:lnT>
                    <a:lnB>
                      <a:noFill/>
                    </a:lnB>
                  </a:tcPr>
                </a:tc>
                <a:tc>
                  <a:txBody>
                    <a:bodyPr/>
                    <a:lstStyle/>
                    <a:p>
                      <a:pPr algn="ctr" fontAlgn="b"/>
                      <a:r>
                        <a:rPr lang="en-US" sz="900" b="1" i="0" u="none" strike="noStrike" dirty="0">
                          <a:solidFill>
                            <a:srgbClr val="404040"/>
                          </a:solidFill>
                          <a:effectLst/>
                          <a:latin typeface="Calibri" panose="020F0502020204030204" pitchFamily="34" charset="0"/>
                        </a:rPr>
                        <a:t>10-year</a:t>
                      </a:r>
                    </a:p>
                  </a:txBody>
                  <a:tcPr marL="0" marR="0" marT="0" marB="0" anchor="b">
                    <a:lnL>
                      <a:noFill/>
                    </a:lnL>
                    <a:lnR>
                      <a:noFill/>
                    </a:lnR>
                    <a:lnT>
                      <a:noFill/>
                    </a:lnT>
                    <a:lnB>
                      <a:noFill/>
                    </a:lnB>
                  </a:tcPr>
                </a:tc>
                <a:extLst>
                  <a:ext uri="{0D108BD9-81ED-4DB2-BD59-A6C34878D82A}">
                    <a16:rowId xmlns:a16="http://schemas.microsoft.com/office/drawing/2014/main" val="2156468972"/>
                  </a:ext>
                </a:extLst>
              </a:tr>
              <a:tr h="144653">
                <a:tc>
                  <a:txBody>
                    <a:bodyPr/>
                    <a:lstStyle/>
                    <a:p>
                      <a:pPr algn="ctr" fontAlgn="b"/>
                      <a:r>
                        <a:rPr lang="en-US" sz="900" b="1" i="0" u="none" strike="noStrike" dirty="0">
                          <a:solidFill>
                            <a:srgbClr val="404040"/>
                          </a:solidFill>
                          <a:effectLst/>
                          <a:latin typeface="Calibri" panose="020F0502020204030204" pitchFamily="34" charset="0"/>
                        </a:rPr>
                        <a:t>2012</a:t>
                      </a:r>
                    </a:p>
                  </a:txBody>
                  <a:tcPr marL="0" marR="0" marT="0" marB="0" anchor="b">
                    <a:lnL>
                      <a:noFill/>
                    </a:lnL>
                    <a:lnR>
                      <a:noFill/>
                    </a:lnR>
                    <a:lnT>
                      <a:noFill/>
                    </a:lnT>
                    <a:lnB w="19050" cap="flat" cmpd="sng" algn="ctr">
                      <a:solidFill>
                        <a:srgbClr val="FFFFFF"/>
                      </a:solidFill>
                      <a:prstDash val="solid"/>
                      <a:round/>
                      <a:headEnd type="none" w="med" len="med"/>
                      <a:tailEnd type="none" w="med" len="med"/>
                    </a:lnB>
                  </a:tcPr>
                </a:tc>
                <a:tc>
                  <a:txBody>
                    <a:bodyPr/>
                    <a:lstStyle/>
                    <a:p>
                      <a:pPr algn="ctr" fontAlgn="b"/>
                      <a:r>
                        <a:rPr lang="en-US" sz="900" b="1" i="0" u="none" strike="noStrike" dirty="0">
                          <a:solidFill>
                            <a:srgbClr val="404040"/>
                          </a:solidFill>
                          <a:effectLst/>
                          <a:latin typeface="Calibri" panose="020F0502020204030204" pitchFamily="34" charset="0"/>
                        </a:rPr>
                        <a:t>2013</a:t>
                      </a:r>
                    </a:p>
                  </a:txBody>
                  <a:tcPr marL="0" marR="0" marT="0" marB="0" anchor="b">
                    <a:lnL>
                      <a:noFill/>
                    </a:lnL>
                    <a:lnR>
                      <a:noFill/>
                    </a:lnR>
                    <a:lnT>
                      <a:noFill/>
                    </a:lnT>
                    <a:lnB w="19050" cap="flat" cmpd="sng" algn="ctr">
                      <a:solidFill>
                        <a:srgbClr val="FFFFFF"/>
                      </a:solidFill>
                      <a:prstDash val="solid"/>
                      <a:round/>
                      <a:headEnd type="none" w="med" len="med"/>
                      <a:tailEnd type="none" w="med" len="med"/>
                    </a:lnB>
                  </a:tcPr>
                </a:tc>
                <a:tc>
                  <a:txBody>
                    <a:bodyPr/>
                    <a:lstStyle/>
                    <a:p>
                      <a:pPr algn="ctr" fontAlgn="b"/>
                      <a:r>
                        <a:rPr lang="en-US" sz="900" b="1" i="0" u="none" strike="noStrike" dirty="0">
                          <a:solidFill>
                            <a:srgbClr val="404040"/>
                          </a:solidFill>
                          <a:effectLst/>
                          <a:latin typeface="Calibri" panose="020F0502020204030204" pitchFamily="34" charset="0"/>
                        </a:rPr>
                        <a:t>2014</a:t>
                      </a:r>
                    </a:p>
                  </a:txBody>
                  <a:tcPr marL="0" marR="0" marT="0" marB="0" anchor="b">
                    <a:lnL>
                      <a:noFill/>
                    </a:lnL>
                    <a:lnR>
                      <a:noFill/>
                    </a:lnR>
                    <a:lnT>
                      <a:noFill/>
                    </a:lnT>
                    <a:lnB w="19050" cap="flat" cmpd="sng" algn="ctr">
                      <a:solidFill>
                        <a:srgbClr val="FFFFFF"/>
                      </a:solidFill>
                      <a:prstDash val="solid"/>
                      <a:round/>
                      <a:headEnd type="none" w="med" len="med"/>
                      <a:tailEnd type="none" w="med" len="med"/>
                    </a:lnB>
                  </a:tcPr>
                </a:tc>
                <a:tc>
                  <a:txBody>
                    <a:bodyPr/>
                    <a:lstStyle/>
                    <a:p>
                      <a:pPr algn="ctr" fontAlgn="b"/>
                      <a:r>
                        <a:rPr lang="en-US" sz="900" b="1" i="0" u="none" strike="noStrike" dirty="0">
                          <a:solidFill>
                            <a:srgbClr val="404040"/>
                          </a:solidFill>
                          <a:effectLst/>
                          <a:latin typeface="Calibri" panose="020F0502020204030204" pitchFamily="34" charset="0"/>
                        </a:rPr>
                        <a:t>2015</a:t>
                      </a:r>
                    </a:p>
                  </a:txBody>
                  <a:tcPr marL="0" marR="0" marT="0" marB="0" anchor="b">
                    <a:lnL>
                      <a:noFill/>
                    </a:lnL>
                    <a:lnR>
                      <a:noFill/>
                    </a:lnR>
                    <a:lnT>
                      <a:noFill/>
                    </a:lnT>
                    <a:lnB w="19050" cap="flat" cmpd="sng" algn="ctr">
                      <a:solidFill>
                        <a:srgbClr val="FFFFFF"/>
                      </a:solidFill>
                      <a:prstDash val="solid"/>
                      <a:round/>
                      <a:headEnd type="none" w="med" len="med"/>
                      <a:tailEnd type="none" w="med" len="med"/>
                    </a:lnB>
                  </a:tcPr>
                </a:tc>
                <a:tc>
                  <a:txBody>
                    <a:bodyPr/>
                    <a:lstStyle/>
                    <a:p>
                      <a:pPr algn="ctr" fontAlgn="b"/>
                      <a:r>
                        <a:rPr lang="en-US" sz="900" b="1" i="0" u="none" strike="noStrike" dirty="0">
                          <a:solidFill>
                            <a:srgbClr val="404040"/>
                          </a:solidFill>
                          <a:effectLst/>
                          <a:latin typeface="Calibri" panose="020F0502020204030204" pitchFamily="34" charset="0"/>
                        </a:rPr>
                        <a:t>2016</a:t>
                      </a:r>
                    </a:p>
                  </a:txBody>
                  <a:tcPr marL="0" marR="0" marT="0" marB="0" anchor="b">
                    <a:lnL>
                      <a:noFill/>
                    </a:lnL>
                    <a:lnR>
                      <a:noFill/>
                    </a:lnR>
                    <a:lnT>
                      <a:noFill/>
                    </a:lnT>
                    <a:lnB w="19050" cap="flat" cmpd="sng" algn="ctr">
                      <a:solidFill>
                        <a:srgbClr val="FFFFFF"/>
                      </a:solidFill>
                      <a:prstDash val="solid"/>
                      <a:round/>
                      <a:headEnd type="none" w="med" len="med"/>
                      <a:tailEnd type="none" w="med" len="med"/>
                    </a:lnB>
                  </a:tcPr>
                </a:tc>
                <a:tc>
                  <a:txBody>
                    <a:bodyPr/>
                    <a:lstStyle/>
                    <a:p>
                      <a:pPr algn="ctr" fontAlgn="b"/>
                      <a:r>
                        <a:rPr lang="en-US" sz="900" b="1" i="0" u="none" strike="noStrike" dirty="0">
                          <a:solidFill>
                            <a:srgbClr val="404040"/>
                          </a:solidFill>
                          <a:effectLst/>
                          <a:latin typeface="Calibri" panose="020F0502020204030204" pitchFamily="34" charset="0"/>
                        </a:rPr>
                        <a:t>2017</a:t>
                      </a:r>
                    </a:p>
                  </a:txBody>
                  <a:tcPr marL="0" marR="0" marT="0" marB="0" anchor="b">
                    <a:lnL>
                      <a:noFill/>
                    </a:lnL>
                    <a:lnR>
                      <a:noFill/>
                    </a:lnR>
                    <a:lnT>
                      <a:noFill/>
                    </a:lnT>
                    <a:lnB w="19050" cap="flat" cmpd="sng" algn="ctr">
                      <a:solidFill>
                        <a:srgbClr val="FFFFFF"/>
                      </a:solidFill>
                      <a:prstDash val="solid"/>
                      <a:round/>
                      <a:headEnd type="none" w="med" len="med"/>
                      <a:tailEnd type="none" w="med" len="med"/>
                    </a:lnB>
                  </a:tcPr>
                </a:tc>
                <a:tc>
                  <a:txBody>
                    <a:bodyPr/>
                    <a:lstStyle/>
                    <a:p>
                      <a:pPr algn="ctr" fontAlgn="b"/>
                      <a:r>
                        <a:rPr lang="en-US" sz="900" b="1" i="0" u="none" strike="noStrike" dirty="0">
                          <a:solidFill>
                            <a:srgbClr val="404040"/>
                          </a:solidFill>
                          <a:effectLst/>
                          <a:latin typeface="Calibri" panose="020F0502020204030204" pitchFamily="34" charset="0"/>
                        </a:rPr>
                        <a:t>2018</a:t>
                      </a:r>
                    </a:p>
                  </a:txBody>
                  <a:tcPr marL="0" marR="0" marT="0" marB="0" anchor="b">
                    <a:lnL>
                      <a:noFill/>
                    </a:lnL>
                    <a:lnR>
                      <a:noFill/>
                    </a:lnR>
                    <a:lnT>
                      <a:noFill/>
                    </a:lnT>
                    <a:lnB w="19050" cap="flat" cmpd="sng" algn="ctr">
                      <a:solidFill>
                        <a:srgbClr val="FFFFFF"/>
                      </a:solidFill>
                      <a:prstDash val="solid"/>
                      <a:round/>
                      <a:headEnd type="none" w="med" len="med"/>
                      <a:tailEnd type="none" w="med" len="med"/>
                    </a:lnB>
                  </a:tcPr>
                </a:tc>
                <a:tc>
                  <a:txBody>
                    <a:bodyPr/>
                    <a:lstStyle/>
                    <a:p>
                      <a:pPr algn="ctr" fontAlgn="b"/>
                      <a:r>
                        <a:rPr lang="en-US" sz="900" b="1" i="0" u="none" strike="noStrike" dirty="0">
                          <a:solidFill>
                            <a:srgbClr val="404040"/>
                          </a:solidFill>
                          <a:effectLst/>
                          <a:latin typeface="Calibri" panose="020F0502020204030204" pitchFamily="34" charset="0"/>
                        </a:rPr>
                        <a:t>2019</a:t>
                      </a:r>
                    </a:p>
                  </a:txBody>
                  <a:tcPr marL="0" marR="0" marT="0" marB="0" anchor="b">
                    <a:lnL>
                      <a:noFill/>
                    </a:lnL>
                    <a:lnR>
                      <a:noFill/>
                    </a:lnR>
                    <a:lnT>
                      <a:noFill/>
                    </a:lnT>
                    <a:lnB w="19050" cap="flat" cmpd="sng" algn="ctr">
                      <a:solidFill>
                        <a:srgbClr val="FFFFFF"/>
                      </a:solidFill>
                      <a:prstDash val="solid"/>
                      <a:round/>
                      <a:headEnd type="none" w="med" len="med"/>
                      <a:tailEnd type="none" w="med" len="med"/>
                    </a:lnB>
                  </a:tcPr>
                </a:tc>
                <a:tc>
                  <a:txBody>
                    <a:bodyPr/>
                    <a:lstStyle/>
                    <a:p>
                      <a:pPr algn="ctr" fontAlgn="b"/>
                      <a:r>
                        <a:rPr lang="en-US" sz="900" b="1" i="0" u="none" strike="noStrike" dirty="0">
                          <a:solidFill>
                            <a:srgbClr val="404040"/>
                          </a:solidFill>
                          <a:effectLst/>
                          <a:latin typeface="Calibri" panose="020F0502020204030204" pitchFamily="34" charset="0"/>
                        </a:rPr>
                        <a:t>2020</a:t>
                      </a:r>
                    </a:p>
                  </a:txBody>
                  <a:tcPr marL="0" marR="0" marT="0" marB="0" anchor="b">
                    <a:lnL>
                      <a:noFill/>
                    </a:lnL>
                    <a:lnR>
                      <a:noFill/>
                    </a:lnR>
                    <a:lnT>
                      <a:noFill/>
                    </a:lnT>
                    <a:lnB w="19050" cap="flat" cmpd="sng" algn="ctr">
                      <a:solidFill>
                        <a:srgbClr val="FFFFFF"/>
                      </a:solidFill>
                      <a:prstDash val="solid"/>
                      <a:round/>
                      <a:headEnd type="none" w="med" len="med"/>
                      <a:tailEnd type="none" w="med" len="med"/>
                    </a:lnB>
                  </a:tcPr>
                </a:tc>
                <a:tc>
                  <a:txBody>
                    <a:bodyPr/>
                    <a:lstStyle/>
                    <a:p>
                      <a:pPr algn="ctr" fontAlgn="b"/>
                      <a:r>
                        <a:rPr lang="en-US" sz="900" b="1" i="0" u="none" strike="noStrike" dirty="0">
                          <a:solidFill>
                            <a:srgbClr val="404040"/>
                          </a:solidFill>
                          <a:effectLst/>
                          <a:latin typeface="Calibri" panose="020F0502020204030204" pitchFamily="34" charset="0"/>
                        </a:rPr>
                        <a:t>2021</a:t>
                      </a:r>
                    </a:p>
                  </a:txBody>
                  <a:tcPr marL="0" marR="0" marT="0" marB="0" anchor="b">
                    <a:lnL>
                      <a:noFill/>
                    </a:lnL>
                    <a:lnR>
                      <a:noFill/>
                    </a:lnR>
                    <a:lnT>
                      <a:noFill/>
                    </a:lnT>
                    <a:lnB w="19050" cap="flat" cmpd="sng" algn="ctr">
                      <a:solidFill>
                        <a:srgbClr val="FFFFFF"/>
                      </a:solidFill>
                      <a:prstDash val="solid"/>
                      <a:round/>
                      <a:headEnd type="none" w="med" len="med"/>
                      <a:tailEnd type="none" w="med" len="med"/>
                    </a:lnB>
                  </a:tcPr>
                </a:tc>
                <a:tc>
                  <a:txBody>
                    <a:bodyPr/>
                    <a:lstStyle/>
                    <a:p>
                      <a:pPr algn="l" fontAlgn="b"/>
                      <a:endParaRPr lang="en-US" sz="900" b="0" i="0" u="none" strike="noStrike" dirty="0">
                        <a:solidFill>
                          <a:srgbClr val="40404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40404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900" b="1" i="0" u="none" strike="noStrike" dirty="0">
                          <a:solidFill>
                            <a:srgbClr val="404040"/>
                          </a:solidFill>
                          <a:effectLst/>
                          <a:latin typeface="Calibri" panose="020F0502020204030204" pitchFamily="34" charset="0"/>
                        </a:rPr>
                        <a:t>annual</a:t>
                      </a:r>
                    </a:p>
                  </a:txBody>
                  <a:tcPr marL="0" marR="0" marT="0" marB="0" anchor="b">
                    <a:lnL>
                      <a:noFill/>
                    </a:lnL>
                    <a:lnR>
                      <a:noFill/>
                    </a:lnR>
                    <a:lnT>
                      <a:noFill/>
                    </a:lnT>
                    <a:lnB w="19050" cap="flat" cmpd="sng" algn="ctr">
                      <a:solidFill>
                        <a:srgbClr val="FFFFFF"/>
                      </a:solidFill>
                      <a:prstDash val="solid"/>
                      <a:round/>
                      <a:headEnd type="none" w="med" len="med"/>
                      <a:tailEnd type="none" w="med" len="med"/>
                    </a:lnB>
                  </a:tcPr>
                </a:tc>
                <a:tc>
                  <a:txBody>
                    <a:bodyPr/>
                    <a:lstStyle/>
                    <a:p>
                      <a:pPr algn="ctr" fontAlgn="b"/>
                      <a:r>
                        <a:rPr lang="en-US" sz="900" b="1" i="0" u="none" strike="noStrike" dirty="0">
                          <a:solidFill>
                            <a:srgbClr val="404040"/>
                          </a:solidFill>
                          <a:effectLst/>
                          <a:latin typeface="Calibri" panose="020F0502020204030204" pitchFamily="34" charset="0"/>
                        </a:rPr>
                        <a:t>annual</a:t>
                      </a:r>
                    </a:p>
                  </a:txBody>
                  <a:tcPr marL="0" marR="0" marT="0" marB="0" anchor="b">
                    <a:lnL>
                      <a:noFill/>
                    </a:lnL>
                    <a:lnR>
                      <a:noFill/>
                    </a:lnR>
                    <a:lnT>
                      <a:noFill/>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557458008"/>
                  </a:ext>
                </a:extLst>
              </a:tr>
              <a:tr h="612807">
                <a:tc>
                  <a:txBody>
                    <a:bodyPr/>
                    <a:lstStyle/>
                    <a:p>
                      <a:pPr algn="ctr" fontAlgn="ctr"/>
                      <a:r>
                        <a:rPr lang="en-US" sz="900" b="0" i="0" u="none" strike="noStrike" dirty="0">
                          <a:solidFill>
                            <a:srgbClr val="FFFFFF"/>
                          </a:solidFill>
                          <a:effectLst/>
                          <a:latin typeface="Calibri" panose="020F0502020204030204" pitchFamily="34" charset="0"/>
                        </a:rPr>
                        <a:t>Global REIT                27.7%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27E"/>
                    </a:solidFill>
                  </a:tcPr>
                </a:tc>
                <a:tc>
                  <a:txBody>
                    <a:bodyPr/>
                    <a:lstStyle/>
                    <a:p>
                      <a:pPr algn="ctr" fontAlgn="ctr"/>
                      <a:r>
                        <a:rPr lang="en-US" sz="900" b="0" i="0" u="none" strike="noStrike" dirty="0">
                          <a:solidFill>
                            <a:srgbClr val="FFFFFF"/>
                          </a:solidFill>
                          <a:effectLst/>
                          <a:latin typeface="Calibri" panose="020F0502020204030204" pitchFamily="34" charset="0"/>
                        </a:rPr>
                        <a:t>Small Cap                38.8%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B8BFF"/>
                    </a:solidFill>
                  </a:tcPr>
                </a:tc>
                <a:tc>
                  <a:txBody>
                    <a:bodyPr/>
                    <a:lstStyle/>
                    <a:p>
                      <a:pPr algn="ctr" fontAlgn="ctr"/>
                      <a:r>
                        <a:rPr lang="en-US" sz="900" b="0" i="0" u="none" strike="noStrike" dirty="0">
                          <a:solidFill>
                            <a:srgbClr val="FFFFFF"/>
                          </a:solidFill>
                          <a:effectLst/>
                          <a:latin typeface="Calibri" panose="020F0502020204030204" pitchFamily="34" charset="0"/>
                        </a:rPr>
                        <a:t>Global REIT                15.0%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27E"/>
                    </a:solidFill>
                  </a:tcPr>
                </a:tc>
                <a:tc>
                  <a:txBody>
                    <a:bodyPr/>
                    <a:lstStyle/>
                    <a:p>
                      <a:pPr algn="ctr" fontAlgn="ctr"/>
                      <a:r>
                        <a:rPr lang="en-US" sz="900" b="0" i="0" u="none" strike="noStrike" dirty="0">
                          <a:solidFill>
                            <a:srgbClr val="FFFFFF"/>
                          </a:solidFill>
                          <a:effectLst/>
                          <a:latin typeface="Calibri" panose="020F0502020204030204" pitchFamily="34" charset="0"/>
                        </a:rPr>
                        <a:t>Large Cap                1.4%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900" b="0" i="0" u="none" strike="noStrike" dirty="0">
                          <a:solidFill>
                            <a:srgbClr val="FFFFFF"/>
                          </a:solidFill>
                          <a:effectLst/>
                          <a:latin typeface="Calibri" panose="020F0502020204030204" pitchFamily="34" charset="0"/>
                        </a:rPr>
                        <a:t>Small Cap                21.3%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B8BFF"/>
                    </a:solidFill>
                  </a:tcPr>
                </a:tc>
                <a:tc>
                  <a:txBody>
                    <a:bodyPr/>
                    <a:lstStyle/>
                    <a:p>
                      <a:pPr algn="ctr" fontAlgn="ctr"/>
                      <a:r>
                        <a:rPr lang="en-US" sz="900" b="0" i="0" u="none" strike="noStrike" dirty="0">
                          <a:solidFill>
                            <a:srgbClr val="FFFFFF"/>
                          </a:solidFill>
                          <a:effectLst/>
                          <a:latin typeface="Calibri" panose="020F0502020204030204" pitchFamily="34" charset="0"/>
                        </a:rPr>
                        <a:t>Emerging Markets                37.3%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6BAC"/>
                    </a:solidFill>
                  </a:tcPr>
                </a:tc>
                <a:tc>
                  <a:txBody>
                    <a:bodyPr/>
                    <a:lstStyle/>
                    <a:p>
                      <a:pPr algn="ctr" fontAlgn="ctr"/>
                      <a:r>
                        <a:rPr lang="en-US" sz="900" b="0" i="0" u="none" strike="noStrike" dirty="0">
                          <a:solidFill>
                            <a:srgbClr val="FFFFFF"/>
                          </a:solidFill>
                          <a:effectLst/>
                          <a:latin typeface="Calibri" panose="020F0502020204030204" pitchFamily="34" charset="0"/>
                        </a:rPr>
                        <a:t>Bonds                0.0%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19191"/>
                    </a:solidFill>
                  </a:tcPr>
                </a:tc>
                <a:tc>
                  <a:txBody>
                    <a:bodyPr/>
                    <a:lstStyle/>
                    <a:p>
                      <a:pPr algn="ctr" fontAlgn="ctr"/>
                      <a:r>
                        <a:rPr lang="en-US" sz="900" b="0" i="0" u="none" strike="noStrike" dirty="0">
                          <a:solidFill>
                            <a:srgbClr val="FFFFFF"/>
                          </a:solidFill>
                          <a:effectLst/>
                          <a:latin typeface="Calibri" panose="020F0502020204030204" pitchFamily="34" charset="0"/>
                        </a:rPr>
                        <a:t>Large Cap                31.5%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900" b="0" i="0" u="none" strike="noStrike" dirty="0">
                          <a:solidFill>
                            <a:srgbClr val="FFFFFF"/>
                          </a:solidFill>
                          <a:effectLst/>
                          <a:latin typeface="Calibri" panose="020F0502020204030204" pitchFamily="34" charset="0"/>
                        </a:rPr>
                        <a:t>Small Cap                20.0%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B8BFF"/>
                    </a:solidFill>
                  </a:tcPr>
                </a:tc>
                <a:tc>
                  <a:txBody>
                    <a:bodyPr/>
                    <a:lstStyle/>
                    <a:p>
                      <a:pPr algn="ctr" fontAlgn="ctr"/>
                      <a:r>
                        <a:rPr lang="en-US" sz="900" b="0" i="0" u="none" strike="noStrike" dirty="0">
                          <a:solidFill>
                            <a:srgbClr val="FFFFFF"/>
                          </a:solidFill>
                          <a:effectLst/>
                          <a:latin typeface="Calibri" panose="020F0502020204030204" pitchFamily="34" charset="0"/>
                        </a:rPr>
                        <a:t>MLPs                39.4%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56961"/>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19050" cap="flat" cmpd="sng" algn="ctr">
                      <a:solidFill>
                        <a:srgbClr val="FFFFFF"/>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a:noFill/>
                    </a:lnB>
                    <a:solidFill>
                      <a:srgbClr val="FFFFFF"/>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dirty="0">
                          <a:solidFill>
                            <a:srgbClr val="FFFFFF"/>
                          </a:solidFill>
                          <a:effectLst/>
                          <a:latin typeface="Calibri" panose="020F0502020204030204" pitchFamily="34" charset="0"/>
                        </a:rPr>
                        <a:t>Large Cap                16.9%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900" b="0" i="0" u="none" strike="noStrike" dirty="0">
                          <a:solidFill>
                            <a:srgbClr val="FFFFFF"/>
                          </a:solidFill>
                          <a:effectLst/>
                          <a:latin typeface="Calibri" panose="020F0502020204030204" pitchFamily="34" charset="0"/>
                        </a:rPr>
                        <a:t>Large Cap                16.6%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1554355801"/>
                  </a:ext>
                </a:extLst>
              </a:tr>
              <a:tr h="612807">
                <a:tc>
                  <a:txBody>
                    <a:bodyPr/>
                    <a:lstStyle/>
                    <a:p>
                      <a:pPr algn="ctr" fontAlgn="ctr"/>
                      <a:r>
                        <a:rPr lang="en-US" sz="900" b="0" i="0" u="none" strike="noStrike" dirty="0">
                          <a:solidFill>
                            <a:srgbClr val="FFFFFF"/>
                          </a:solidFill>
                          <a:effectLst/>
                          <a:latin typeface="Calibri" panose="020F0502020204030204" pitchFamily="34" charset="0"/>
                        </a:rPr>
                        <a:t>Emerging Markets                18.2%</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6BAC"/>
                    </a:solidFill>
                  </a:tcPr>
                </a:tc>
                <a:tc>
                  <a:txBody>
                    <a:bodyPr/>
                    <a:lstStyle/>
                    <a:p>
                      <a:pPr algn="ctr" fontAlgn="ctr"/>
                      <a:r>
                        <a:rPr lang="en-US" sz="900" b="0" i="0" u="none" strike="noStrike" dirty="0">
                          <a:solidFill>
                            <a:srgbClr val="FFFFFF"/>
                          </a:solidFill>
                          <a:effectLst/>
                          <a:latin typeface="Calibri" panose="020F0502020204030204" pitchFamily="34" charset="0"/>
                        </a:rPr>
                        <a:t>Large Cap                32.4%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900" b="0" i="0" u="none" strike="noStrike" dirty="0">
                          <a:solidFill>
                            <a:srgbClr val="FFFFFF"/>
                          </a:solidFill>
                          <a:effectLst/>
                          <a:latin typeface="Calibri" panose="020F0502020204030204" pitchFamily="34" charset="0"/>
                        </a:rPr>
                        <a:t>Large Cap                13.7%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900" b="0" i="0" u="none" strike="noStrike" dirty="0">
                          <a:solidFill>
                            <a:srgbClr val="FFFFFF"/>
                          </a:solidFill>
                          <a:effectLst/>
                          <a:latin typeface="Calibri" panose="020F0502020204030204" pitchFamily="34" charset="0"/>
                        </a:rPr>
                        <a:t>Bonds                0.5%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19191"/>
                    </a:solidFill>
                  </a:tcPr>
                </a:tc>
                <a:tc>
                  <a:txBody>
                    <a:bodyPr/>
                    <a:lstStyle/>
                    <a:p>
                      <a:pPr algn="ctr" fontAlgn="ctr"/>
                      <a:r>
                        <a:rPr lang="en-US" sz="900" b="0" i="0" u="none" strike="noStrike" dirty="0">
                          <a:solidFill>
                            <a:srgbClr val="FFFFFF"/>
                          </a:solidFill>
                          <a:effectLst/>
                          <a:latin typeface="Calibri" panose="020F0502020204030204" pitchFamily="34" charset="0"/>
                        </a:rPr>
                        <a:t>MLPs                18.3%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56961"/>
                    </a:solidFill>
                  </a:tcPr>
                </a:tc>
                <a:tc>
                  <a:txBody>
                    <a:bodyPr/>
                    <a:lstStyle/>
                    <a:p>
                      <a:pPr algn="ctr" fontAlgn="ctr"/>
                      <a:r>
                        <a:rPr lang="en-US" sz="900" b="0" i="0" u="none" strike="noStrike" dirty="0">
                          <a:solidFill>
                            <a:srgbClr val="FFFFFF"/>
                          </a:solidFill>
                          <a:effectLst/>
                          <a:latin typeface="Calibri" panose="020F0502020204030204" pitchFamily="34" charset="0"/>
                        </a:rPr>
                        <a:t>Int'l                25.0%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ctr" fontAlgn="ctr"/>
                      <a:r>
                        <a:rPr lang="en-US" sz="900" b="0" i="0" u="none" strike="noStrike" dirty="0">
                          <a:solidFill>
                            <a:srgbClr val="FFFFFF"/>
                          </a:solidFill>
                          <a:effectLst/>
                          <a:latin typeface="Calibri" panose="020F0502020204030204" pitchFamily="34" charset="0"/>
                        </a:rPr>
                        <a:t>High Yield                -2.1%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17171"/>
                    </a:solidFill>
                  </a:tcPr>
                </a:tc>
                <a:tc>
                  <a:txBody>
                    <a:bodyPr/>
                    <a:lstStyle/>
                    <a:p>
                      <a:pPr algn="ctr" fontAlgn="ctr"/>
                      <a:r>
                        <a:rPr lang="en-US" sz="900" b="0" i="0" u="none" strike="noStrike" dirty="0">
                          <a:solidFill>
                            <a:srgbClr val="FFFFFF"/>
                          </a:solidFill>
                          <a:effectLst/>
                          <a:latin typeface="Calibri" panose="020F0502020204030204" pitchFamily="34" charset="0"/>
                        </a:rPr>
                        <a:t>Small Cap                25.5%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B8BFF"/>
                    </a:solidFill>
                  </a:tcPr>
                </a:tc>
                <a:tc>
                  <a:txBody>
                    <a:bodyPr/>
                    <a:lstStyle/>
                    <a:p>
                      <a:pPr algn="ctr" fontAlgn="ctr"/>
                      <a:r>
                        <a:rPr lang="en-US" sz="900" b="0" i="0" u="none" strike="noStrike" dirty="0">
                          <a:solidFill>
                            <a:srgbClr val="FFFFFF"/>
                          </a:solidFill>
                          <a:effectLst/>
                          <a:latin typeface="Calibri" panose="020F0502020204030204" pitchFamily="34" charset="0"/>
                        </a:rPr>
                        <a:t>Large Cap                18.4%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900" b="0" i="0" u="none" strike="noStrike" dirty="0">
                          <a:solidFill>
                            <a:srgbClr val="FFFFFF"/>
                          </a:solidFill>
                          <a:effectLst/>
                          <a:latin typeface="Calibri" panose="020F0502020204030204" pitchFamily="34" charset="0"/>
                        </a:rPr>
                        <a:t>Large Cap                15.9%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19050" cap="flat" cmpd="sng" algn="ctr">
                      <a:solidFill>
                        <a:srgbClr val="FFFFFF"/>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a:noFill/>
                    </a:lnB>
                    <a:solidFill>
                      <a:srgbClr val="FFFFFF"/>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dirty="0">
                          <a:solidFill>
                            <a:srgbClr val="FFFFFF"/>
                          </a:solidFill>
                          <a:effectLst/>
                          <a:latin typeface="Calibri" panose="020F0502020204030204" pitchFamily="34" charset="0"/>
                        </a:rPr>
                        <a:t>Small Cap                13.5%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B8BFF"/>
                    </a:solidFill>
                  </a:tcPr>
                </a:tc>
                <a:tc>
                  <a:txBody>
                    <a:bodyPr/>
                    <a:lstStyle/>
                    <a:p>
                      <a:pPr algn="ctr" fontAlgn="ctr"/>
                      <a:r>
                        <a:rPr lang="en-US" sz="900" b="0" i="0" u="none" strike="noStrike" dirty="0">
                          <a:solidFill>
                            <a:srgbClr val="FFFFFF"/>
                          </a:solidFill>
                          <a:effectLst/>
                          <a:latin typeface="Calibri" panose="020F0502020204030204" pitchFamily="34" charset="0"/>
                        </a:rPr>
                        <a:t>Small Cap                14.6%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B8BFF"/>
                    </a:solidFill>
                  </a:tcPr>
                </a:tc>
                <a:extLst>
                  <a:ext uri="{0D108BD9-81ED-4DB2-BD59-A6C34878D82A}">
                    <a16:rowId xmlns:a16="http://schemas.microsoft.com/office/drawing/2014/main" val="3802755995"/>
                  </a:ext>
                </a:extLst>
              </a:tr>
              <a:tr h="612807">
                <a:tc>
                  <a:txBody>
                    <a:bodyPr/>
                    <a:lstStyle/>
                    <a:p>
                      <a:pPr algn="ctr" fontAlgn="ctr"/>
                      <a:r>
                        <a:rPr lang="en-US" sz="900" b="0" i="0" u="none" strike="noStrike" dirty="0">
                          <a:solidFill>
                            <a:srgbClr val="FFFFFF"/>
                          </a:solidFill>
                          <a:effectLst/>
                          <a:latin typeface="Calibri" panose="020F0502020204030204" pitchFamily="34" charset="0"/>
                        </a:rPr>
                        <a:t>Int'l                17.3%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ctr" fontAlgn="ctr"/>
                      <a:r>
                        <a:rPr lang="en-US" sz="900" b="0" i="0" u="none" strike="noStrike" dirty="0">
                          <a:solidFill>
                            <a:srgbClr val="FFFFFF"/>
                          </a:solidFill>
                          <a:effectLst/>
                          <a:latin typeface="Calibri" panose="020F0502020204030204" pitchFamily="34" charset="0"/>
                        </a:rPr>
                        <a:t>MLPs                27.6%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56961"/>
                    </a:solidFill>
                  </a:tcPr>
                </a:tc>
                <a:tc>
                  <a:txBody>
                    <a:bodyPr/>
                    <a:lstStyle/>
                    <a:p>
                      <a:pPr algn="ctr" fontAlgn="ctr"/>
                      <a:r>
                        <a:rPr lang="en-US" sz="900" b="0" i="0" u="none" strike="noStrike" dirty="0">
                          <a:solidFill>
                            <a:srgbClr val="FFFFFF"/>
                          </a:solidFill>
                          <a:effectLst/>
                          <a:latin typeface="Calibri" panose="020F0502020204030204" pitchFamily="34" charset="0"/>
                        </a:rPr>
                        <a:t>Bonds                6.0%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19191"/>
                    </a:solidFill>
                  </a:tcPr>
                </a:tc>
                <a:tc>
                  <a:txBody>
                    <a:bodyPr/>
                    <a:lstStyle/>
                    <a:p>
                      <a:pPr algn="ctr" fontAlgn="ctr"/>
                      <a:r>
                        <a:rPr lang="en-US" sz="900" b="0" i="0" u="none" strike="noStrike" dirty="0">
                          <a:solidFill>
                            <a:srgbClr val="FFFFFF"/>
                          </a:solidFill>
                          <a:effectLst/>
                          <a:latin typeface="Calibri" panose="020F0502020204030204" pitchFamily="34" charset="0"/>
                        </a:rPr>
                        <a:t>Hedge Funds                -0.3%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5121B"/>
                    </a:solidFill>
                  </a:tcPr>
                </a:tc>
                <a:tc>
                  <a:txBody>
                    <a:bodyPr/>
                    <a:lstStyle/>
                    <a:p>
                      <a:pPr algn="ctr" fontAlgn="ctr"/>
                      <a:r>
                        <a:rPr lang="en-US" sz="900" b="0" i="0" u="none" strike="noStrike" dirty="0">
                          <a:solidFill>
                            <a:srgbClr val="FFFFFF"/>
                          </a:solidFill>
                          <a:effectLst/>
                          <a:latin typeface="Calibri" panose="020F0502020204030204" pitchFamily="34" charset="0"/>
                        </a:rPr>
                        <a:t>High Yield                17.1%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17171"/>
                    </a:solidFill>
                  </a:tcPr>
                </a:tc>
                <a:tc>
                  <a:txBody>
                    <a:bodyPr/>
                    <a:lstStyle/>
                    <a:p>
                      <a:pPr algn="ctr" fontAlgn="ctr"/>
                      <a:r>
                        <a:rPr lang="en-US" sz="900" b="0" i="0" u="none" strike="noStrike" dirty="0">
                          <a:solidFill>
                            <a:srgbClr val="FFFFFF"/>
                          </a:solidFill>
                          <a:effectLst/>
                          <a:latin typeface="Calibri" panose="020F0502020204030204" pitchFamily="34" charset="0"/>
                        </a:rPr>
                        <a:t>Large Cap                21.8%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900" b="0" i="0" u="none" strike="noStrike" dirty="0">
                          <a:solidFill>
                            <a:srgbClr val="FFFFFF"/>
                          </a:solidFill>
                          <a:effectLst/>
                          <a:latin typeface="Calibri" panose="020F0502020204030204" pitchFamily="34" charset="0"/>
                        </a:rPr>
                        <a:t>Hedge Funds                -4.0%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5121B"/>
                    </a:solidFill>
                  </a:tcPr>
                </a:tc>
                <a:tc>
                  <a:txBody>
                    <a:bodyPr/>
                    <a:lstStyle/>
                    <a:p>
                      <a:pPr algn="ctr" fontAlgn="ctr"/>
                      <a:r>
                        <a:rPr lang="en-US" sz="900" b="0" i="0" u="none" strike="noStrike" dirty="0">
                          <a:solidFill>
                            <a:srgbClr val="FFFFFF"/>
                          </a:solidFill>
                          <a:effectLst/>
                          <a:latin typeface="Calibri" panose="020F0502020204030204" pitchFamily="34" charset="0"/>
                        </a:rPr>
                        <a:t>Int'l                22.0%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ctr" fontAlgn="ctr"/>
                      <a:r>
                        <a:rPr lang="en-US" sz="900" b="0" i="0" u="none" strike="noStrike" dirty="0">
                          <a:solidFill>
                            <a:srgbClr val="FFFFFF"/>
                          </a:solidFill>
                          <a:effectLst/>
                          <a:latin typeface="Calibri" panose="020F0502020204030204" pitchFamily="34" charset="0"/>
                        </a:rPr>
                        <a:t>Emerging Markets                18.3%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6BAC"/>
                    </a:solidFill>
                  </a:tcPr>
                </a:tc>
                <a:tc>
                  <a:txBody>
                    <a:bodyPr/>
                    <a:lstStyle/>
                    <a:p>
                      <a:pPr algn="ctr" fontAlgn="ctr"/>
                      <a:r>
                        <a:rPr lang="en-US" sz="900" b="0" i="0" u="none" strike="noStrike" dirty="0">
                          <a:solidFill>
                            <a:srgbClr val="FFFFFF"/>
                          </a:solidFill>
                          <a:effectLst/>
                          <a:latin typeface="Calibri" panose="020F0502020204030204" pitchFamily="34" charset="0"/>
                        </a:rPr>
                        <a:t>Global REIT                14.6%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27E"/>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19050" cap="flat" cmpd="sng" algn="ctr">
                      <a:solidFill>
                        <a:srgbClr val="FFFFFF"/>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a:noFill/>
                    </a:lnB>
                    <a:solidFill>
                      <a:srgbClr val="FFFFFF"/>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dirty="0">
                          <a:solidFill>
                            <a:srgbClr val="FFFFFF"/>
                          </a:solidFill>
                          <a:effectLst/>
                          <a:latin typeface="Calibri" panose="020F0502020204030204" pitchFamily="34" charset="0"/>
                        </a:rPr>
                        <a:t>Emerging Markets                9.2%</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6BAC"/>
                    </a:solidFill>
                  </a:tcPr>
                </a:tc>
                <a:tc>
                  <a:txBody>
                    <a:bodyPr/>
                    <a:lstStyle/>
                    <a:p>
                      <a:pPr algn="ctr" fontAlgn="ctr"/>
                      <a:r>
                        <a:rPr lang="en-US" sz="900" b="0" i="0" u="none" strike="noStrike" dirty="0">
                          <a:solidFill>
                            <a:srgbClr val="FFFFFF"/>
                          </a:solidFill>
                          <a:effectLst/>
                          <a:latin typeface="Calibri" panose="020F0502020204030204" pitchFamily="34" charset="0"/>
                        </a:rPr>
                        <a:t>Global REIT                8.7%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27E"/>
                    </a:solidFill>
                  </a:tcPr>
                </a:tc>
                <a:extLst>
                  <a:ext uri="{0D108BD9-81ED-4DB2-BD59-A6C34878D82A}">
                    <a16:rowId xmlns:a16="http://schemas.microsoft.com/office/drawing/2014/main" val="748988344"/>
                  </a:ext>
                </a:extLst>
              </a:tr>
              <a:tr h="612807">
                <a:tc>
                  <a:txBody>
                    <a:bodyPr/>
                    <a:lstStyle/>
                    <a:p>
                      <a:pPr algn="ctr" fontAlgn="ctr"/>
                      <a:r>
                        <a:rPr lang="en-US" sz="900" b="0" i="0" u="none" strike="noStrike" dirty="0">
                          <a:solidFill>
                            <a:srgbClr val="FFFFFF"/>
                          </a:solidFill>
                          <a:effectLst/>
                          <a:latin typeface="Calibri" panose="020F0502020204030204" pitchFamily="34" charset="0"/>
                        </a:rPr>
                        <a:t>Small Cap                16.3%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B8BFF"/>
                    </a:solidFill>
                  </a:tcPr>
                </a:tc>
                <a:tc>
                  <a:txBody>
                    <a:bodyPr/>
                    <a:lstStyle/>
                    <a:p>
                      <a:pPr algn="ctr" fontAlgn="ctr"/>
                      <a:r>
                        <a:rPr lang="en-US" sz="900" b="0" i="0" u="none" strike="noStrike" dirty="0">
                          <a:solidFill>
                            <a:srgbClr val="FFFFFF"/>
                          </a:solidFill>
                          <a:effectLst/>
                          <a:latin typeface="Calibri" panose="020F0502020204030204" pitchFamily="34" charset="0"/>
                        </a:rPr>
                        <a:t>Int'l                22.8%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ctr" fontAlgn="ctr"/>
                      <a:r>
                        <a:rPr lang="en-US" sz="900" b="0" i="0" u="none" strike="noStrike" dirty="0">
                          <a:solidFill>
                            <a:srgbClr val="FFFFFF"/>
                          </a:solidFill>
                          <a:effectLst/>
                          <a:latin typeface="Calibri" panose="020F0502020204030204" pitchFamily="34" charset="0"/>
                        </a:rPr>
                        <a:t>Small Cap                4.9%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B8BFF"/>
                    </a:solidFill>
                  </a:tcPr>
                </a:tc>
                <a:tc>
                  <a:txBody>
                    <a:bodyPr/>
                    <a:lstStyle/>
                    <a:p>
                      <a:pPr algn="ctr" fontAlgn="ctr"/>
                      <a:r>
                        <a:rPr lang="en-US" sz="900" b="0" i="0" u="none" strike="noStrike" dirty="0">
                          <a:solidFill>
                            <a:srgbClr val="FFFFFF"/>
                          </a:solidFill>
                          <a:effectLst/>
                          <a:latin typeface="Calibri" panose="020F0502020204030204" pitchFamily="34" charset="0"/>
                        </a:rPr>
                        <a:t>Global REIT                -0.8%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27E"/>
                    </a:solidFill>
                  </a:tcPr>
                </a:tc>
                <a:tc>
                  <a:txBody>
                    <a:bodyPr/>
                    <a:lstStyle/>
                    <a:p>
                      <a:pPr algn="ctr" fontAlgn="ctr"/>
                      <a:r>
                        <a:rPr lang="en-US" sz="900" b="0" i="0" u="none" strike="noStrike" dirty="0">
                          <a:solidFill>
                            <a:srgbClr val="FFFFFF"/>
                          </a:solidFill>
                          <a:effectLst/>
                          <a:latin typeface="Calibri" panose="020F0502020204030204" pitchFamily="34" charset="0"/>
                        </a:rPr>
                        <a:t>Large Cap                11.9%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900" b="0" i="0" u="none" strike="noStrike" dirty="0">
                          <a:solidFill>
                            <a:srgbClr val="FFFFFF"/>
                          </a:solidFill>
                          <a:effectLst/>
                          <a:latin typeface="Calibri" panose="020F0502020204030204" pitchFamily="34" charset="0"/>
                        </a:rPr>
                        <a:t>Small Cap                14.6%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B8BFF"/>
                    </a:solidFill>
                  </a:tcPr>
                </a:tc>
                <a:tc>
                  <a:txBody>
                    <a:bodyPr/>
                    <a:lstStyle/>
                    <a:p>
                      <a:pPr algn="ctr" fontAlgn="ctr"/>
                      <a:r>
                        <a:rPr lang="en-US" sz="900" b="0" i="0" u="none" strike="noStrike" dirty="0">
                          <a:solidFill>
                            <a:srgbClr val="FFFFFF"/>
                          </a:solidFill>
                          <a:effectLst/>
                          <a:latin typeface="Calibri" panose="020F0502020204030204" pitchFamily="34" charset="0"/>
                        </a:rPr>
                        <a:t>Large Cap                -4.4%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900" b="0" i="0" u="none" strike="noStrike" dirty="0">
                          <a:solidFill>
                            <a:srgbClr val="FFFFFF"/>
                          </a:solidFill>
                          <a:effectLst/>
                          <a:latin typeface="Calibri" panose="020F0502020204030204" pitchFamily="34" charset="0"/>
                        </a:rPr>
                        <a:t>Global REIT                21.9%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27E"/>
                    </a:solidFill>
                  </a:tcPr>
                </a:tc>
                <a:tc>
                  <a:txBody>
                    <a:bodyPr/>
                    <a:lstStyle/>
                    <a:p>
                      <a:pPr algn="ctr" fontAlgn="ctr"/>
                      <a:r>
                        <a:rPr lang="en-US" sz="900" b="0" i="0" u="none" strike="noStrike" dirty="0">
                          <a:solidFill>
                            <a:srgbClr val="FFFFFF"/>
                          </a:solidFill>
                          <a:effectLst/>
                          <a:latin typeface="Calibri" panose="020F0502020204030204" pitchFamily="34" charset="0"/>
                        </a:rPr>
                        <a:t>Hedge Funds                10.9%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5121B"/>
                    </a:solidFill>
                  </a:tcPr>
                </a:tc>
                <a:tc>
                  <a:txBody>
                    <a:bodyPr/>
                    <a:lstStyle/>
                    <a:p>
                      <a:pPr algn="ctr" fontAlgn="ctr"/>
                      <a:r>
                        <a:rPr lang="en-US" sz="900" b="0" i="0" u="none" strike="noStrike" dirty="0">
                          <a:solidFill>
                            <a:srgbClr val="FFFFFF"/>
                          </a:solidFill>
                          <a:effectLst/>
                          <a:latin typeface="Calibri" panose="020F0502020204030204" pitchFamily="34" charset="0"/>
                        </a:rPr>
                        <a:t>Small Cap                12.4%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B8BFF"/>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19050" cap="flat" cmpd="sng" algn="ctr">
                      <a:solidFill>
                        <a:srgbClr val="FFFFFF"/>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a:noFill/>
                    </a:lnB>
                    <a:solidFill>
                      <a:srgbClr val="FFFFFF"/>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dirty="0">
                          <a:solidFill>
                            <a:srgbClr val="FFFFFF"/>
                          </a:solidFill>
                          <a:effectLst/>
                          <a:latin typeface="Calibri" panose="020F0502020204030204" pitchFamily="34" charset="0"/>
                        </a:rPr>
                        <a:t>Int'l                8.8%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ctr" fontAlgn="ctr"/>
                      <a:r>
                        <a:rPr lang="en-US" sz="900" b="0" i="0" u="none" strike="noStrike" dirty="0">
                          <a:solidFill>
                            <a:srgbClr val="FFFFFF"/>
                          </a:solidFill>
                          <a:effectLst/>
                          <a:latin typeface="Calibri" panose="020F0502020204030204" pitchFamily="34" charset="0"/>
                        </a:rPr>
                        <a:t>Int’l                8.1%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extLst>
                  <a:ext uri="{0D108BD9-81ED-4DB2-BD59-A6C34878D82A}">
                    <a16:rowId xmlns:a16="http://schemas.microsoft.com/office/drawing/2014/main" val="2013759602"/>
                  </a:ext>
                </a:extLst>
              </a:tr>
              <a:tr h="612807">
                <a:tc>
                  <a:txBody>
                    <a:bodyPr/>
                    <a:lstStyle/>
                    <a:p>
                      <a:pPr algn="ctr" fontAlgn="ctr"/>
                      <a:r>
                        <a:rPr lang="en-US" sz="900" b="0" i="0" u="none" strike="noStrike" dirty="0">
                          <a:solidFill>
                            <a:srgbClr val="FFFFFF"/>
                          </a:solidFill>
                          <a:effectLst/>
                          <a:latin typeface="Calibri" panose="020F0502020204030204" pitchFamily="34" charset="0"/>
                        </a:rPr>
                        <a:t>Large Cap                16.0%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900" b="0" i="0" u="none" strike="noStrike" dirty="0">
                          <a:solidFill>
                            <a:srgbClr val="FFFFFF"/>
                          </a:solidFill>
                          <a:effectLst/>
                          <a:latin typeface="Calibri" panose="020F0502020204030204" pitchFamily="34" charset="0"/>
                        </a:rPr>
                        <a:t>Hedge Funds                  9.0%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5121B"/>
                    </a:solidFill>
                  </a:tcPr>
                </a:tc>
                <a:tc>
                  <a:txBody>
                    <a:bodyPr/>
                    <a:lstStyle/>
                    <a:p>
                      <a:pPr algn="ctr" fontAlgn="ctr"/>
                      <a:r>
                        <a:rPr lang="en-US" sz="900" b="0" i="0" u="none" strike="noStrike" dirty="0">
                          <a:solidFill>
                            <a:srgbClr val="FFFFFF"/>
                          </a:solidFill>
                          <a:effectLst/>
                          <a:latin typeface="Calibri" panose="020F0502020204030204" pitchFamily="34" charset="0"/>
                        </a:rPr>
                        <a:t>MLPs                4.8%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56961"/>
                    </a:solidFill>
                  </a:tcPr>
                </a:tc>
                <a:tc>
                  <a:txBody>
                    <a:bodyPr/>
                    <a:lstStyle/>
                    <a:p>
                      <a:pPr algn="ctr" fontAlgn="ctr"/>
                      <a:r>
                        <a:rPr lang="en-US" sz="900" b="0" i="0" u="none" strike="noStrike" dirty="0">
                          <a:solidFill>
                            <a:srgbClr val="FFFFFF"/>
                          </a:solidFill>
                          <a:effectLst/>
                          <a:latin typeface="Calibri" panose="020F0502020204030204" pitchFamily="34" charset="0"/>
                        </a:rPr>
                        <a:t> Int'l                -0.8%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ctr" fontAlgn="ctr"/>
                      <a:r>
                        <a:rPr lang="en-US" sz="900" b="0" i="0" u="none" strike="noStrike" dirty="0">
                          <a:solidFill>
                            <a:srgbClr val="FFFFFF"/>
                          </a:solidFill>
                          <a:effectLst/>
                          <a:latin typeface="Calibri" panose="020F0502020204030204" pitchFamily="34" charset="0"/>
                        </a:rPr>
                        <a:t>Emerging Markets                11.2%</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6BAC"/>
                    </a:solidFill>
                  </a:tcPr>
                </a:tc>
                <a:tc>
                  <a:txBody>
                    <a:bodyPr/>
                    <a:lstStyle/>
                    <a:p>
                      <a:pPr algn="ctr" fontAlgn="ctr"/>
                      <a:r>
                        <a:rPr lang="en-US" sz="900" b="0" i="0" u="none" strike="noStrike" dirty="0">
                          <a:solidFill>
                            <a:srgbClr val="FFFFFF"/>
                          </a:solidFill>
                          <a:effectLst/>
                          <a:latin typeface="Calibri" panose="020F0502020204030204" pitchFamily="34" charset="0"/>
                        </a:rPr>
                        <a:t>Global REIT                10.4%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27E"/>
                    </a:solidFill>
                  </a:tcPr>
                </a:tc>
                <a:tc>
                  <a:txBody>
                    <a:bodyPr/>
                    <a:lstStyle/>
                    <a:p>
                      <a:pPr algn="ctr" fontAlgn="ctr"/>
                      <a:r>
                        <a:rPr lang="en-US" sz="900" b="0" i="0" u="none" strike="noStrike" dirty="0">
                          <a:solidFill>
                            <a:srgbClr val="FFFFFF"/>
                          </a:solidFill>
                          <a:effectLst/>
                          <a:latin typeface="Calibri" panose="020F0502020204030204" pitchFamily="34" charset="0"/>
                        </a:rPr>
                        <a:t>Global REIT                -5.6%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27E"/>
                    </a:solidFill>
                  </a:tcPr>
                </a:tc>
                <a:tc>
                  <a:txBody>
                    <a:bodyPr/>
                    <a:lstStyle/>
                    <a:p>
                      <a:pPr algn="ctr" fontAlgn="ctr"/>
                      <a:r>
                        <a:rPr lang="en-US" sz="900" b="0" i="0" u="none" strike="noStrike" dirty="0">
                          <a:solidFill>
                            <a:srgbClr val="FFFFFF"/>
                          </a:solidFill>
                          <a:effectLst/>
                          <a:latin typeface="Calibri" panose="020F0502020204030204" pitchFamily="34" charset="0"/>
                        </a:rPr>
                        <a:t>Emerging Markets                18.4%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6BAC"/>
                    </a:solidFill>
                  </a:tcPr>
                </a:tc>
                <a:tc>
                  <a:txBody>
                    <a:bodyPr/>
                    <a:lstStyle/>
                    <a:p>
                      <a:pPr algn="ctr" fontAlgn="ctr"/>
                      <a:r>
                        <a:rPr lang="en-US" sz="900" b="0" i="0" u="none" strike="noStrike" dirty="0">
                          <a:solidFill>
                            <a:srgbClr val="FFFFFF"/>
                          </a:solidFill>
                          <a:effectLst/>
                          <a:latin typeface="Calibri" panose="020F0502020204030204" pitchFamily="34" charset="0"/>
                        </a:rPr>
                        <a:t>Int'l                    7.8%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ctr" fontAlgn="ctr"/>
                      <a:r>
                        <a:rPr lang="en-US" sz="900" b="0" i="0" u="none" strike="noStrike" dirty="0">
                          <a:solidFill>
                            <a:srgbClr val="FFFFFF"/>
                          </a:solidFill>
                          <a:effectLst/>
                          <a:latin typeface="Calibri" panose="020F0502020204030204" pitchFamily="34" charset="0"/>
                        </a:rPr>
                        <a:t>Int'l                8.3%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19050" cap="flat" cmpd="sng" algn="ctr">
                      <a:solidFill>
                        <a:srgbClr val="FFFFFF"/>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a:noFill/>
                    </a:lnB>
                    <a:solidFill>
                      <a:srgbClr val="FFFFFF"/>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dirty="0">
                          <a:solidFill>
                            <a:srgbClr val="FFFFFF"/>
                          </a:solidFill>
                          <a:effectLst/>
                          <a:latin typeface="Calibri" panose="020F0502020204030204" pitchFamily="34" charset="0"/>
                        </a:rPr>
                        <a:t>High Yield                6.5%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17171"/>
                    </a:solidFill>
                  </a:tcPr>
                </a:tc>
                <a:tc>
                  <a:txBody>
                    <a:bodyPr/>
                    <a:lstStyle/>
                    <a:p>
                      <a:pPr algn="ctr" fontAlgn="ctr"/>
                      <a:r>
                        <a:rPr lang="en-US" sz="900" b="0" i="0" u="none" strike="noStrike" dirty="0">
                          <a:solidFill>
                            <a:srgbClr val="FFFFFF"/>
                          </a:solidFill>
                          <a:effectLst/>
                          <a:latin typeface="Calibri" panose="020F0502020204030204" pitchFamily="34" charset="0"/>
                        </a:rPr>
                        <a:t>High Yield                7.4%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17171"/>
                    </a:solidFill>
                  </a:tcPr>
                </a:tc>
                <a:extLst>
                  <a:ext uri="{0D108BD9-81ED-4DB2-BD59-A6C34878D82A}">
                    <a16:rowId xmlns:a16="http://schemas.microsoft.com/office/drawing/2014/main" val="3007063941"/>
                  </a:ext>
                </a:extLst>
              </a:tr>
              <a:tr h="612807">
                <a:tc>
                  <a:txBody>
                    <a:bodyPr/>
                    <a:lstStyle/>
                    <a:p>
                      <a:pPr algn="ctr" fontAlgn="ctr"/>
                      <a:r>
                        <a:rPr lang="en-US" sz="900" b="0" i="0" u="none" strike="noStrike" dirty="0">
                          <a:solidFill>
                            <a:srgbClr val="FFFFFF"/>
                          </a:solidFill>
                          <a:effectLst/>
                          <a:latin typeface="Calibri" panose="020F0502020204030204" pitchFamily="34" charset="0"/>
                        </a:rPr>
                        <a:t>High Yield                15.8%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17171"/>
                    </a:solidFill>
                  </a:tcPr>
                </a:tc>
                <a:tc>
                  <a:txBody>
                    <a:bodyPr/>
                    <a:lstStyle/>
                    <a:p>
                      <a:pPr algn="ctr" fontAlgn="ctr"/>
                      <a:r>
                        <a:rPr lang="en-US" sz="900" b="0" i="0" u="none" strike="noStrike" dirty="0">
                          <a:solidFill>
                            <a:srgbClr val="FFFFFF"/>
                          </a:solidFill>
                          <a:effectLst/>
                          <a:latin typeface="Calibri" panose="020F0502020204030204" pitchFamily="34" charset="0"/>
                        </a:rPr>
                        <a:t>High Yield                7.4%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17171"/>
                    </a:solidFill>
                  </a:tcPr>
                </a:tc>
                <a:tc>
                  <a:txBody>
                    <a:bodyPr/>
                    <a:lstStyle/>
                    <a:p>
                      <a:pPr algn="ctr" fontAlgn="ctr"/>
                      <a:r>
                        <a:rPr lang="en-US" sz="900" b="0" i="0" u="none" strike="noStrike" dirty="0">
                          <a:solidFill>
                            <a:srgbClr val="FFFFFF"/>
                          </a:solidFill>
                          <a:effectLst/>
                          <a:latin typeface="Calibri" panose="020F0502020204030204" pitchFamily="34" charset="0"/>
                        </a:rPr>
                        <a:t>Hedge Funds                3.4%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5121B"/>
                    </a:solidFill>
                  </a:tcPr>
                </a:tc>
                <a:tc>
                  <a:txBody>
                    <a:bodyPr/>
                    <a:lstStyle/>
                    <a:p>
                      <a:pPr algn="ctr" fontAlgn="ctr"/>
                      <a:r>
                        <a:rPr lang="en-US" sz="900" b="0" i="0" u="none" strike="noStrike" dirty="0">
                          <a:solidFill>
                            <a:srgbClr val="FFFFFF"/>
                          </a:solidFill>
                          <a:effectLst/>
                          <a:latin typeface="Calibri" panose="020F0502020204030204" pitchFamily="34" charset="0"/>
                        </a:rPr>
                        <a:t>Small Cap                -4.4%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B8BFF"/>
                    </a:solidFill>
                  </a:tcPr>
                </a:tc>
                <a:tc>
                  <a:txBody>
                    <a:bodyPr/>
                    <a:lstStyle/>
                    <a:p>
                      <a:pPr algn="ctr" fontAlgn="ctr"/>
                      <a:r>
                        <a:rPr lang="en-US" sz="900" b="0" i="0" u="none" strike="noStrike" dirty="0">
                          <a:solidFill>
                            <a:srgbClr val="FFFFFF"/>
                          </a:solidFill>
                          <a:effectLst/>
                          <a:latin typeface="Calibri" panose="020F0502020204030204" pitchFamily="34" charset="0"/>
                        </a:rPr>
                        <a:t>Global REIT                4.1%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27E"/>
                    </a:solidFill>
                  </a:tcPr>
                </a:tc>
                <a:tc>
                  <a:txBody>
                    <a:bodyPr/>
                    <a:lstStyle/>
                    <a:p>
                      <a:pPr algn="ctr" fontAlgn="ctr"/>
                      <a:r>
                        <a:rPr lang="en-US" sz="900" b="0" i="0" u="none" strike="noStrike" dirty="0">
                          <a:solidFill>
                            <a:srgbClr val="FFFFFF"/>
                          </a:solidFill>
                          <a:effectLst/>
                          <a:latin typeface="Calibri" panose="020F0502020204030204" pitchFamily="34" charset="0"/>
                        </a:rPr>
                        <a:t>Hedge Funds                7.8%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5121B"/>
                    </a:solidFill>
                  </a:tcPr>
                </a:tc>
                <a:tc>
                  <a:txBody>
                    <a:bodyPr/>
                    <a:lstStyle/>
                    <a:p>
                      <a:pPr algn="ctr" fontAlgn="ctr"/>
                      <a:r>
                        <a:rPr lang="en-US" sz="900" b="0" i="0" u="none" strike="noStrike" dirty="0">
                          <a:solidFill>
                            <a:srgbClr val="FFFFFF"/>
                          </a:solidFill>
                          <a:effectLst/>
                          <a:latin typeface="Calibri" panose="020F0502020204030204" pitchFamily="34" charset="0"/>
                        </a:rPr>
                        <a:t>Small Cap                -11.0%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B8BFF"/>
                    </a:solidFill>
                  </a:tcPr>
                </a:tc>
                <a:tc>
                  <a:txBody>
                    <a:bodyPr/>
                    <a:lstStyle/>
                    <a:p>
                      <a:pPr algn="ctr" fontAlgn="ctr"/>
                      <a:r>
                        <a:rPr lang="en-US" sz="900" b="0" i="0" u="none" strike="noStrike" dirty="0">
                          <a:solidFill>
                            <a:srgbClr val="FFFFFF"/>
                          </a:solidFill>
                          <a:effectLst/>
                          <a:latin typeface="Calibri" panose="020F0502020204030204" pitchFamily="34" charset="0"/>
                        </a:rPr>
                        <a:t>High Yield                14.3%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17171"/>
                    </a:solidFill>
                  </a:tcPr>
                </a:tc>
                <a:tc>
                  <a:txBody>
                    <a:bodyPr/>
                    <a:lstStyle/>
                    <a:p>
                      <a:pPr algn="ctr" fontAlgn="ctr"/>
                      <a:r>
                        <a:rPr lang="en-US" sz="900" b="0" i="0" u="none" strike="noStrike" dirty="0">
                          <a:solidFill>
                            <a:srgbClr val="FFFFFF"/>
                          </a:solidFill>
                          <a:effectLst/>
                          <a:latin typeface="Calibri" panose="020F0502020204030204" pitchFamily="34" charset="0"/>
                        </a:rPr>
                        <a:t>Bonds                7.5%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19191"/>
                    </a:solidFill>
                  </a:tcPr>
                </a:tc>
                <a:tc>
                  <a:txBody>
                    <a:bodyPr/>
                    <a:lstStyle/>
                    <a:p>
                      <a:pPr algn="ctr" fontAlgn="ctr"/>
                      <a:r>
                        <a:rPr lang="en-US" sz="900" b="0" i="0" u="none" strike="noStrike" dirty="0">
                          <a:solidFill>
                            <a:srgbClr val="FFFFFF"/>
                          </a:solidFill>
                          <a:effectLst/>
                          <a:latin typeface="Calibri" panose="020F0502020204030204" pitchFamily="34" charset="0"/>
                        </a:rPr>
                        <a:t>Hedge Funds                5.8%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5121B"/>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19050" cap="flat" cmpd="sng" algn="ctr">
                      <a:solidFill>
                        <a:srgbClr val="FFFFFF"/>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a:noFill/>
                    </a:lnB>
                    <a:solidFill>
                      <a:srgbClr val="FFFFFF"/>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dirty="0">
                          <a:solidFill>
                            <a:srgbClr val="FFFFFF"/>
                          </a:solidFill>
                          <a:effectLst/>
                          <a:latin typeface="Calibri" panose="020F0502020204030204" pitchFamily="34" charset="0"/>
                        </a:rPr>
                        <a:t>Hedge Funds                5.8%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5121B"/>
                    </a:solidFill>
                  </a:tcPr>
                </a:tc>
                <a:tc>
                  <a:txBody>
                    <a:bodyPr/>
                    <a:lstStyle/>
                    <a:p>
                      <a:pPr algn="ctr" fontAlgn="ctr"/>
                      <a:r>
                        <a:rPr lang="en-US" sz="900" b="0" i="0" u="none" strike="noStrike" dirty="0">
                          <a:solidFill>
                            <a:srgbClr val="FFFFFF"/>
                          </a:solidFill>
                          <a:effectLst/>
                          <a:latin typeface="Calibri" panose="020F0502020204030204" pitchFamily="34" charset="0"/>
                        </a:rPr>
                        <a:t>Emerging Markets                6.1%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6BAC"/>
                    </a:solidFill>
                  </a:tcPr>
                </a:tc>
                <a:extLst>
                  <a:ext uri="{0D108BD9-81ED-4DB2-BD59-A6C34878D82A}">
                    <a16:rowId xmlns:a16="http://schemas.microsoft.com/office/drawing/2014/main" val="2976151404"/>
                  </a:ext>
                </a:extLst>
              </a:tr>
              <a:tr h="612807">
                <a:tc>
                  <a:txBody>
                    <a:bodyPr/>
                    <a:lstStyle/>
                    <a:p>
                      <a:pPr algn="ctr" fontAlgn="ctr"/>
                      <a:r>
                        <a:rPr lang="en-US" sz="900" b="0" i="0" u="none" strike="noStrike" dirty="0">
                          <a:solidFill>
                            <a:srgbClr val="FFFFFF"/>
                          </a:solidFill>
                          <a:effectLst/>
                          <a:latin typeface="Calibri" panose="020F0502020204030204" pitchFamily="34" charset="0"/>
                        </a:rPr>
                        <a:t>MLPs                4.8%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56961"/>
                    </a:solidFill>
                  </a:tcPr>
                </a:tc>
                <a:tc>
                  <a:txBody>
                    <a:bodyPr/>
                    <a:lstStyle/>
                    <a:p>
                      <a:pPr algn="ctr" fontAlgn="ctr"/>
                      <a:r>
                        <a:rPr lang="en-US" sz="900" b="0" i="0" u="none" strike="noStrike" dirty="0">
                          <a:solidFill>
                            <a:srgbClr val="FFFFFF"/>
                          </a:solidFill>
                          <a:effectLst/>
                          <a:latin typeface="Calibri" panose="020F0502020204030204" pitchFamily="34" charset="0"/>
                        </a:rPr>
                        <a:t>Global REIT                    3.7%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27E"/>
                    </a:solidFill>
                  </a:tcPr>
                </a:tc>
                <a:tc>
                  <a:txBody>
                    <a:bodyPr/>
                    <a:lstStyle/>
                    <a:p>
                      <a:pPr algn="ctr" fontAlgn="ctr"/>
                      <a:r>
                        <a:rPr lang="en-US" sz="900" b="0" i="0" u="none" strike="noStrike" dirty="0">
                          <a:solidFill>
                            <a:srgbClr val="FFFFFF"/>
                          </a:solidFill>
                          <a:effectLst/>
                          <a:latin typeface="Calibri" panose="020F0502020204030204" pitchFamily="34" charset="0"/>
                        </a:rPr>
                        <a:t>High Yield                2.5%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17171"/>
                    </a:solidFill>
                  </a:tcPr>
                </a:tc>
                <a:tc>
                  <a:txBody>
                    <a:bodyPr/>
                    <a:lstStyle/>
                    <a:p>
                      <a:pPr algn="ctr" fontAlgn="ctr"/>
                      <a:r>
                        <a:rPr lang="en-US" sz="900" b="0" i="0" u="none" strike="noStrike" dirty="0">
                          <a:solidFill>
                            <a:srgbClr val="FFFFFF"/>
                          </a:solidFill>
                          <a:effectLst/>
                          <a:latin typeface="Calibri" panose="020F0502020204030204" pitchFamily="34" charset="0"/>
                        </a:rPr>
                        <a:t>High Yield                -4.5%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17171"/>
                    </a:solidFill>
                  </a:tcPr>
                </a:tc>
                <a:tc>
                  <a:txBody>
                    <a:bodyPr/>
                    <a:lstStyle/>
                    <a:p>
                      <a:pPr algn="ctr" fontAlgn="ctr"/>
                      <a:r>
                        <a:rPr lang="en-US" sz="900" b="0" i="0" u="none" strike="noStrike" dirty="0">
                          <a:solidFill>
                            <a:srgbClr val="FFFFFF"/>
                          </a:solidFill>
                          <a:effectLst/>
                          <a:latin typeface="Calibri" panose="020F0502020204030204" pitchFamily="34" charset="0"/>
                        </a:rPr>
                        <a:t>Bonds                2.6%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19191"/>
                    </a:solidFill>
                  </a:tcPr>
                </a:tc>
                <a:tc>
                  <a:txBody>
                    <a:bodyPr/>
                    <a:lstStyle/>
                    <a:p>
                      <a:pPr algn="ctr" fontAlgn="ctr"/>
                      <a:r>
                        <a:rPr lang="en-US" sz="900" b="0" i="0" u="none" strike="noStrike" dirty="0">
                          <a:solidFill>
                            <a:srgbClr val="FFFFFF"/>
                          </a:solidFill>
                          <a:effectLst/>
                          <a:latin typeface="Calibri" panose="020F0502020204030204" pitchFamily="34" charset="0"/>
                        </a:rPr>
                        <a:t>High Yield                7.5%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17171"/>
                    </a:solidFill>
                  </a:tcPr>
                </a:tc>
                <a:tc>
                  <a:txBody>
                    <a:bodyPr/>
                    <a:lstStyle/>
                    <a:p>
                      <a:pPr algn="ctr" fontAlgn="ctr"/>
                      <a:r>
                        <a:rPr lang="en-US" sz="900" b="0" i="0" u="none" strike="noStrike" dirty="0">
                          <a:solidFill>
                            <a:srgbClr val="FFFFFF"/>
                          </a:solidFill>
                          <a:effectLst/>
                          <a:latin typeface="Calibri" panose="020F0502020204030204" pitchFamily="34" charset="0"/>
                        </a:rPr>
                        <a:t>MLPs                -12.4%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56961"/>
                    </a:solidFill>
                  </a:tcPr>
                </a:tc>
                <a:tc>
                  <a:txBody>
                    <a:bodyPr/>
                    <a:lstStyle/>
                    <a:p>
                      <a:pPr algn="ctr" fontAlgn="ctr"/>
                      <a:r>
                        <a:rPr lang="en-US" sz="900" b="0" i="0" u="none" strike="noStrike" dirty="0">
                          <a:solidFill>
                            <a:srgbClr val="FFFFFF"/>
                          </a:solidFill>
                          <a:effectLst/>
                          <a:latin typeface="Calibri" panose="020F0502020204030204" pitchFamily="34" charset="0"/>
                        </a:rPr>
                        <a:t>Bonds                8.7%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19191"/>
                    </a:solidFill>
                  </a:tcPr>
                </a:tc>
                <a:tc>
                  <a:txBody>
                    <a:bodyPr/>
                    <a:lstStyle/>
                    <a:p>
                      <a:pPr algn="ctr" fontAlgn="ctr"/>
                      <a:r>
                        <a:rPr lang="en-US" sz="900" b="0" i="0" u="none" strike="noStrike" dirty="0">
                          <a:solidFill>
                            <a:srgbClr val="FFFFFF"/>
                          </a:solidFill>
                          <a:effectLst/>
                          <a:latin typeface="Calibri" panose="020F0502020204030204" pitchFamily="34" charset="0"/>
                        </a:rPr>
                        <a:t>High Yield                7.1%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17171"/>
                    </a:solidFill>
                  </a:tcPr>
                </a:tc>
                <a:tc>
                  <a:txBody>
                    <a:bodyPr/>
                    <a:lstStyle/>
                    <a:p>
                      <a:pPr algn="ctr" fontAlgn="ctr"/>
                      <a:r>
                        <a:rPr lang="en-US" sz="900" b="0" i="0" u="none" strike="noStrike" dirty="0">
                          <a:solidFill>
                            <a:srgbClr val="FFFFFF"/>
                          </a:solidFill>
                          <a:effectLst/>
                          <a:latin typeface="Calibri" panose="020F0502020204030204" pitchFamily="34" charset="0"/>
                        </a:rPr>
                        <a:t>High yield                4.5%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17171"/>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19050" cap="flat" cmpd="sng" algn="ctr">
                      <a:solidFill>
                        <a:srgbClr val="FFFFFF"/>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a:noFill/>
                    </a:lnB>
                    <a:solidFill>
                      <a:srgbClr val="FFFFFF"/>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dirty="0">
                          <a:solidFill>
                            <a:srgbClr val="FFFFFF"/>
                          </a:solidFill>
                          <a:effectLst/>
                          <a:latin typeface="Calibri" panose="020F0502020204030204" pitchFamily="34" charset="0"/>
                        </a:rPr>
                        <a:t>Global REIT                5.1%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27E"/>
                    </a:solidFill>
                  </a:tcPr>
                </a:tc>
                <a:tc>
                  <a:txBody>
                    <a:bodyPr/>
                    <a:lstStyle/>
                    <a:p>
                      <a:pPr algn="ctr" fontAlgn="ctr"/>
                      <a:r>
                        <a:rPr lang="en-US" sz="900" b="0" i="0" u="none" strike="noStrike" dirty="0">
                          <a:solidFill>
                            <a:srgbClr val="FFFFFF"/>
                          </a:solidFill>
                          <a:effectLst/>
                          <a:latin typeface="Calibri" panose="020F0502020204030204" pitchFamily="34" charset="0"/>
                        </a:rPr>
                        <a:t>Hedge Funds                4.5%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5121B"/>
                    </a:solidFill>
                  </a:tcPr>
                </a:tc>
                <a:extLst>
                  <a:ext uri="{0D108BD9-81ED-4DB2-BD59-A6C34878D82A}">
                    <a16:rowId xmlns:a16="http://schemas.microsoft.com/office/drawing/2014/main" val="1005535543"/>
                  </a:ext>
                </a:extLst>
              </a:tr>
              <a:tr h="612807">
                <a:tc>
                  <a:txBody>
                    <a:bodyPr/>
                    <a:lstStyle/>
                    <a:p>
                      <a:pPr algn="ctr" fontAlgn="ctr"/>
                      <a:r>
                        <a:rPr lang="en-US" sz="900" b="0" i="0" u="none" strike="noStrike" dirty="0">
                          <a:solidFill>
                            <a:srgbClr val="FFFFFF"/>
                          </a:solidFill>
                          <a:effectLst/>
                          <a:latin typeface="Calibri" panose="020F0502020204030204" pitchFamily="34" charset="0"/>
                        </a:rPr>
                        <a:t>Hedge Funds                4.8%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5121B"/>
                    </a:solidFill>
                  </a:tcPr>
                </a:tc>
                <a:tc>
                  <a:txBody>
                    <a:bodyPr/>
                    <a:lstStyle/>
                    <a:p>
                      <a:pPr algn="ctr" fontAlgn="ctr"/>
                      <a:r>
                        <a:rPr lang="en-US" sz="900" b="0" i="0" u="none" strike="noStrike" dirty="0">
                          <a:solidFill>
                            <a:srgbClr val="FFFFFF"/>
                          </a:solidFill>
                          <a:effectLst/>
                          <a:latin typeface="Calibri" panose="020F0502020204030204" pitchFamily="34" charset="0"/>
                        </a:rPr>
                        <a:t>Bonds                -2.0%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19191"/>
                    </a:solidFill>
                  </a:tcPr>
                </a:tc>
                <a:tc>
                  <a:txBody>
                    <a:bodyPr/>
                    <a:lstStyle/>
                    <a:p>
                      <a:pPr algn="ctr" fontAlgn="ctr"/>
                      <a:r>
                        <a:rPr lang="en-US" sz="900" b="0" i="0" u="none" strike="noStrike" dirty="0">
                          <a:solidFill>
                            <a:srgbClr val="FFFFFF"/>
                          </a:solidFill>
                          <a:effectLst/>
                          <a:latin typeface="Calibri" panose="020F0502020204030204" pitchFamily="34" charset="0"/>
                        </a:rPr>
                        <a:t>Emerging Markets                -2.2%</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6BAC"/>
                    </a:solidFill>
                  </a:tcPr>
                </a:tc>
                <a:tc>
                  <a:txBody>
                    <a:bodyPr/>
                    <a:lstStyle/>
                    <a:p>
                      <a:pPr algn="ctr" fontAlgn="ctr"/>
                      <a:r>
                        <a:rPr lang="en-US" sz="900" b="0" i="0" u="none" strike="noStrike" dirty="0">
                          <a:solidFill>
                            <a:srgbClr val="FFFFFF"/>
                          </a:solidFill>
                          <a:effectLst/>
                          <a:latin typeface="Calibri" panose="020F0502020204030204" pitchFamily="34" charset="0"/>
                        </a:rPr>
                        <a:t>Emerging Markets                -14.9%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6BAC"/>
                    </a:solidFill>
                  </a:tcPr>
                </a:tc>
                <a:tc>
                  <a:txBody>
                    <a:bodyPr/>
                    <a:lstStyle/>
                    <a:p>
                      <a:pPr algn="ctr" fontAlgn="ctr"/>
                      <a:r>
                        <a:rPr lang="en-US" sz="900" b="0" i="0" u="none" strike="noStrike" dirty="0">
                          <a:solidFill>
                            <a:srgbClr val="FFFFFF"/>
                          </a:solidFill>
                          <a:effectLst/>
                          <a:latin typeface="Calibri" panose="020F0502020204030204" pitchFamily="34" charset="0"/>
                        </a:rPr>
                        <a:t>Int'l                    1.0%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ctr" fontAlgn="ctr"/>
                      <a:r>
                        <a:rPr lang="en-US" sz="900" b="0" i="0" u="none" strike="noStrike" dirty="0">
                          <a:solidFill>
                            <a:srgbClr val="FFFFFF"/>
                          </a:solidFill>
                          <a:effectLst/>
                          <a:latin typeface="Calibri" panose="020F0502020204030204" pitchFamily="34" charset="0"/>
                        </a:rPr>
                        <a:t>Bonds                3.5%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19191"/>
                    </a:solidFill>
                  </a:tcPr>
                </a:tc>
                <a:tc>
                  <a:txBody>
                    <a:bodyPr/>
                    <a:lstStyle/>
                    <a:p>
                      <a:pPr algn="ctr" fontAlgn="ctr"/>
                      <a:r>
                        <a:rPr lang="en-US" sz="900" b="0" i="0" u="none" strike="noStrike" dirty="0">
                          <a:solidFill>
                            <a:srgbClr val="FFFFFF"/>
                          </a:solidFill>
                          <a:effectLst/>
                          <a:latin typeface="Calibri" panose="020F0502020204030204" pitchFamily="34" charset="0"/>
                        </a:rPr>
                        <a:t> Int'l                -13.8%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ctr" fontAlgn="ctr"/>
                      <a:r>
                        <a:rPr lang="en-US" sz="900" b="0" i="0" u="none" strike="noStrike" dirty="0">
                          <a:solidFill>
                            <a:srgbClr val="FFFFFF"/>
                          </a:solidFill>
                          <a:effectLst/>
                          <a:latin typeface="Calibri" panose="020F0502020204030204" pitchFamily="34" charset="0"/>
                        </a:rPr>
                        <a:t>Hedge Funds                8.4%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5121B"/>
                    </a:solidFill>
                  </a:tcPr>
                </a:tc>
                <a:tc>
                  <a:txBody>
                    <a:bodyPr/>
                    <a:lstStyle/>
                    <a:p>
                      <a:pPr algn="ctr" fontAlgn="ctr"/>
                      <a:r>
                        <a:rPr lang="en-US" sz="900" b="0" i="0" u="none" strike="noStrike" dirty="0">
                          <a:solidFill>
                            <a:srgbClr val="FFFFFF"/>
                          </a:solidFill>
                          <a:effectLst/>
                          <a:latin typeface="Calibri" panose="020F0502020204030204" pitchFamily="34" charset="0"/>
                        </a:rPr>
                        <a:t>Global REIT                -9.0%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27E"/>
                    </a:solidFill>
                  </a:tcPr>
                </a:tc>
                <a:tc>
                  <a:txBody>
                    <a:bodyPr/>
                    <a:lstStyle/>
                    <a:p>
                      <a:pPr algn="ctr" fontAlgn="ctr"/>
                      <a:r>
                        <a:rPr lang="en-US" sz="900" b="0" i="0" u="none" strike="noStrike" dirty="0">
                          <a:solidFill>
                            <a:srgbClr val="FFFFFF"/>
                          </a:solidFill>
                          <a:effectLst/>
                          <a:latin typeface="Calibri" panose="020F0502020204030204" pitchFamily="34" charset="0"/>
                        </a:rPr>
                        <a:t>Emerging Markets                -1.2%</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6BAC"/>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19050" cap="flat" cmpd="sng" algn="ctr">
                      <a:solidFill>
                        <a:srgbClr val="FFFFFF"/>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a:noFill/>
                    </a:lnB>
                    <a:solidFill>
                      <a:srgbClr val="FFFFFF"/>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dirty="0">
                          <a:solidFill>
                            <a:srgbClr val="FFFFFF"/>
                          </a:solidFill>
                          <a:effectLst/>
                          <a:latin typeface="Calibri" panose="020F0502020204030204" pitchFamily="34" charset="0"/>
                        </a:rPr>
                        <a:t>Bonds                2.9%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19191"/>
                    </a:solidFill>
                  </a:tcPr>
                </a:tc>
                <a:tc>
                  <a:txBody>
                    <a:bodyPr/>
                    <a:lstStyle/>
                    <a:p>
                      <a:pPr algn="ctr" fontAlgn="ctr"/>
                      <a:r>
                        <a:rPr lang="en-US" sz="900" b="0" i="0" u="none" strike="noStrike" dirty="0">
                          <a:solidFill>
                            <a:srgbClr val="FFFFFF"/>
                          </a:solidFill>
                          <a:effectLst/>
                          <a:latin typeface="Calibri" panose="020F0502020204030204" pitchFamily="34" charset="0"/>
                        </a:rPr>
                        <a:t>Bonds                3.0%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19191"/>
                    </a:solidFill>
                  </a:tcPr>
                </a:tc>
                <a:extLst>
                  <a:ext uri="{0D108BD9-81ED-4DB2-BD59-A6C34878D82A}">
                    <a16:rowId xmlns:a16="http://schemas.microsoft.com/office/drawing/2014/main" val="1966686312"/>
                  </a:ext>
                </a:extLst>
              </a:tr>
              <a:tr h="612807">
                <a:tc>
                  <a:txBody>
                    <a:bodyPr/>
                    <a:lstStyle/>
                    <a:p>
                      <a:pPr algn="ctr" fontAlgn="ctr"/>
                      <a:r>
                        <a:rPr lang="en-US" sz="900" b="0" i="0" u="none" strike="noStrike" dirty="0">
                          <a:solidFill>
                            <a:srgbClr val="FFFFFF"/>
                          </a:solidFill>
                          <a:effectLst/>
                          <a:latin typeface="Calibri" panose="020F0502020204030204" pitchFamily="34" charset="0"/>
                        </a:rPr>
                        <a:t>Bonds                4.2%</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19191"/>
                    </a:solidFill>
                  </a:tcPr>
                </a:tc>
                <a:tc>
                  <a:txBody>
                    <a:bodyPr/>
                    <a:lstStyle/>
                    <a:p>
                      <a:pPr algn="ctr" fontAlgn="ctr"/>
                      <a:r>
                        <a:rPr lang="en-US" sz="900" b="0" i="0" u="none" strike="noStrike" dirty="0">
                          <a:solidFill>
                            <a:srgbClr val="FFFFFF"/>
                          </a:solidFill>
                          <a:effectLst/>
                          <a:latin typeface="Calibri" panose="020F0502020204030204" pitchFamily="34" charset="0"/>
                        </a:rPr>
                        <a:t>Emerging Markets                -2.6%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6BAC"/>
                    </a:solidFill>
                  </a:tcPr>
                </a:tc>
                <a:tc>
                  <a:txBody>
                    <a:bodyPr/>
                    <a:lstStyle/>
                    <a:p>
                      <a:pPr algn="ctr" fontAlgn="ctr"/>
                      <a:r>
                        <a:rPr lang="en-US" sz="900" b="0" i="0" u="none" strike="noStrike" dirty="0">
                          <a:solidFill>
                            <a:srgbClr val="FFFFFF"/>
                          </a:solidFill>
                          <a:effectLst/>
                          <a:latin typeface="Calibri" panose="020F0502020204030204" pitchFamily="34" charset="0"/>
                        </a:rPr>
                        <a:t> Int'l                -4.9%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ctr" fontAlgn="ctr"/>
                      <a:r>
                        <a:rPr lang="en-US" sz="900" b="0" i="0" u="none" strike="noStrike" dirty="0">
                          <a:solidFill>
                            <a:srgbClr val="FFFFFF"/>
                          </a:solidFill>
                          <a:effectLst/>
                          <a:latin typeface="Calibri" panose="020F0502020204030204" pitchFamily="34" charset="0"/>
                        </a:rPr>
                        <a:t>MLPs                -32.6%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56961"/>
                    </a:solidFill>
                  </a:tcPr>
                </a:tc>
                <a:tc>
                  <a:txBody>
                    <a:bodyPr/>
                    <a:lstStyle/>
                    <a:p>
                      <a:pPr algn="ctr" fontAlgn="ctr"/>
                      <a:r>
                        <a:rPr lang="en-US" sz="900" b="0" i="0" u="none" strike="noStrike" dirty="0">
                          <a:solidFill>
                            <a:srgbClr val="FFFFFF"/>
                          </a:solidFill>
                          <a:effectLst/>
                          <a:latin typeface="Calibri" panose="020F0502020204030204" pitchFamily="34" charset="0"/>
                        </a:rPr>
                        <a:t>Hedge Funds                0.5%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5121B"/>
                    </a:solidFill>
                  </a:tcPr>
                </a:tc>
                <a:tc>
                  <a:txBody>
                    <a:bodyPr/>
                    <a:lstStyle/>
                    <a:p>
                      <a:pPr algn="ctr" fontAlgn="ctr"/>
                      <a:r>
                        <a:rPr lang="en-US" sz="900" b="0" i="0" u="none" strike="noStrike" dirty="0">
                          <a:solidFill>
                            <a:srgbClr val="FFFFFF"/>
                          </a:solidFill>
                          <a:effectLst/>
                          <a:latin typeface="Calibri" panose="020F0502020204030204" pitchFamily="34" charset="0"/>
                        </a:rPr>
                        <a:t>MLPs                -6.5%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56961"/>
                    </a:solidFill>
                  </a:tcPr>
                </a:tc>
                <a:tc>
                  <a:txBody>
                    <a:bodyPr/>
                    <a:lstStyle/>
                    <a:p>
                      <a:pPr algn="ctr" fontAlgn="ctr"/>
                      <a:r>
                        <a:rPr lang="en-US" sz="900" b="0" i="0" u="none" strike="noStrike" dirty="0">
                          <a:solidFill>
                            <a:srgbClr val="FFFFFF"/>
                          </a:solidFill>
                          <a:effectLst/>
                          <a:latin typeface="Calibri" panose="020F0502020204030204" pitchFamily="34" charset="0"/>
                        </a:rPr>
                        <a:t>Emerging Markets                -14.6%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6BAC"/>
                    </a:solidFill>
                  </a:tcPr>
                </a:tc>
                <a:tc>
                  <a:txBody>
                    <a:bodyPr/>
                    <a:lstStyle/>
                    <a:p>
                      <a:pPr algn="ctr" fontAlgn="ctr"/>
                      <a:r>
                        <a:rPr lang="en-US" sz="900" b="0" i="0" u="none" strike="noStrike" dirty="0">
                          <a:solidFill>
                            <a:srgbClr val="FFFFFF"/>
                          </a:solidFill>
                          <a:effectLst/>
                          <a:latin typeface="Calibri" panose="020F0502020204030204" pitchFamily="34" charset="0"/>
                        </a:rPr>
                        <a:t>MLPs                    6.6%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56961"/>
                    </a:solidFill>
                  </a:tcPr>
                </a:tc>
                <a:tc>
                  <a:txBody>
                    <a:bodyPr/>
                    <a:lstStyle/>
                    <a:p>
                      <a:pPr algn="ctr" fontAlgn="ctr"/>
                      <a:r>
                        <a:rPr lang="en-US" sz="900" b="0" i="0" u="none" strike="noStrike" dirty="0">
                          <a:solidFill>
                            <a:srgbClr val="FFFFFF"/>
                          </a:solidFill>
                          <a:effectLst/>
                          <a:latin typeface="Calibri" panose="020F0502020204030204" pitchFamily="34" charset="0"/>
                        </a:rPr>
                        <a:t>MLPs                  -28.7%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56961"/>
                    </a:solidFill>
                  </a:tcPr>
                </a:tc>
                <a:tc>
                  <a:txBody>
                    <a:bodyPr/>
                    <a:lstStyle/>
                    <a:p>
                      <a:pPr algn="ctr" fontAlgn="ctr"/>
                      <a:r>
                        <a:rPr lang="en-US" sz="900" b="0" i="0" u="none" strike="noStrike" dirty="0">
                          <a:solidFill>
                            <a:srgbClr val="FFFFFF"/>
                          </a:solidFill>
                          <a:effectLst/>
                          <a:latin typeface="Calibri" panose="020F0502020204030204" pitchFamily="34" charset="0"/>
                        </a:rPr>
                        <a:t>Bonds                -1.6%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19191"/>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19050" cap="flat" cmpd="sng" algn="ctr">
                      <a:solidFill>
                        <a:srgbClr val="FFFFFF"/>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a:noFill/>
                    </a:lnB>
                    <a:solidFill>
                      <a:srgbClr val="FFFFFF"/>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dirty="0">
                          <a:solidFill>
                            <a:srgbClr val="FFFFFF"/>
                          </a:solidFill>
                          <a:effectLst/>
                          <a:latin typeface="Calibri" panose="020F0502020204030204" pitchFamily="34" charset="0"/>
                        </a:rPr>
                        <a:t>MLPs                -2.4%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56961"/>
                    </a:solidFill>
                  </a:tcPr>
                </a:tc>
                <a:tc>
                  <a:txBody>
                    <a:bodyPr/>
                    <a:lstStyle/>
                    <a:p>
                      <a:pPr algn="ctr" fontAlgn="ctr"/>
                      <a:r>
                        <a:rPr lang="en-US" sz="900" b="0" i="0" u="none" strike="noStrike" dirty="0">
                          <a:solidFill>
                            <a:srgbClr val="FFFFFF"/>
                          </a:solidFill>
                          <a:effectLst/>
                          <a:latin typeface="Calibri" panose="020F0502020204030204" pitchFamily="34" charset="0"/>
                        </a:rPr>
                        <a:t>MLPs                1.2%</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56961"/>
                    </a:solidFill>
                  </a:tcPr>
                </a:tc>
                <a:extLst>
                  <a:ext uri="{0D108BD9-81ED-4DB2-BD59-A6C34878D82A}">
                    <a16:rowId xmlns:a16="http://schemas.microsoft.com/office/drawing/2014/main" val="2391668382"/>
                  </a:ext>
                </a:extLst>
              </a:tr>
            </a:tbl>
          </a:graphicData>
        </a:graphic>
      </p:graphicFrame>
      <p:sp>
        <p:nvSpPr>
          <p:cNvPr id="5" name="TextBox 4">
            <a:extLst>
              <a:ext uri="{FF2B5EF4-FFF2-40B4-BE49-F238E27FC236}">
                <a16:creationId xmlns:a16="http://schemas.microsoft.com/office/drawing/2014/main" id="{17558173-D9B2-4B01-A307-BE794F5FE703}"/>
              </a:ext>
            </a:extLst>
          </p:cNvPr>
          <p:cNvSpPr txBox="1"/>
          <p:nvPr/>
        </p:nvSpPr>
        <p:spPr>
          <a:xfrm>
            <a:off x="2300725" y="511362"/>
            <a:ext cx="4578530" cy="276999"/>
          </a:xfrm>
          <a:prstGeom prst="rect">
            <a:avLst/>
          </a:prstGeom>
          <a:noFill/>
        </p:spPr>
        <p:txBody>
          <a:bodyPr wrap="square">
            <a:spAutoFit/>
          </a:bodyPr>
          <a:lstStyle/>
          <a:p>
            <a:pPr algn="ctr" fontAlgn="b"/>
            <a:r>
              <a:rPr lang="en-US" sz="1200" b="1" i="0" u="none" strike="noStrike" dirty="0">
                <a:solidFill>
                  <a:srgbClr val="404040"/>
                </a:solidFill>
                <a:latin typeface="Calibri" panose="020F0502020204030204" pitchFamily="34" charset="0"/>
              </a:rPr>
              <a:t>2012-2021 Annual Returns of Key Indices</a:t>
            </a:r>
          </a:p>
        </p:txBody>
      </p:sp>
    </p:spTree>
    <p:extLst>
      <p:ext uri="{BB962C8B-B14F-4D97-AF65-F5344CB8AC3E}">
        <p14:creationId xmlns:p14="http://schemas.microsoft.com/office/powerpoint/2010/main" val="2618048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159097DC-307F-4D7D-83ED-D7CF2397EBC0}"/>
              </a:ext>
            </a:extLst>
          </p:cNvPr>
          <p:cNvSpPr>
            <a:spLocks noGrp="1"/>
          </p:cNvSpPr>
          <p:nvPr>
            <p:ph idx="1"/>
          </p:nvPr>
        </p:nvSpPr>
        <p:spPr>
          <a:xfrm>
            <a:off x="238124" y="694264"/>
            <a:ext cx="8677275" cy="2141300"/>
          </a:xfrm>
        </p:spPr>
        <p:txBody>
          <a:bodyPr>
            <a:noAutofit/>
          </a:bodyPr>
          <a:lstStyle/>
          <a:p>
            <a:r>
              <a:rPr lang="en-US" sz="1400" dirty="0"/>
              <a:t>Global equity performance in the third quarter was generally negative, particularly in emerging markets, where a continuing regulatory crackdown on certain industries by the Chinese government helped drive volatility higher and returns lower.  Consequently, many relative valuation measures evolved to reflect a significantly cheaper emerging markets backdrop versus the multi-decade high valuation environment in the U.S.. </a:t>
            </a:r>
          </a:p>
          <a:p>
            <a:r>
              <a:rPr lang="en-US" sz="1400" dirty="0"/>
              <a:t>Domestically, large cap outperformed small cap, as market participants digested both moderating economic activity and the looming tapering of quantitative easing by the Federal Reserve (Fed). </a:t>
            </a:r>
          </a:p>
          <a:p>
            <a:r>
              <a:rPr lang="en-US" sz="1400" dirty="0"/>
              <a:t>Domestic large cap growth outperformed value for the quarter, although this dynamic reversed in September as the rise in interest rates, a steepening of the Treasury yield curve, and strong performance from the energy sector supported value’s relative performance throughout the month. </a:t>
            </a:r>
          </a:p>
        </p:txBody>
      </p:sp>
      <p:sp>
        <p:nvSpPr>
          <p:cNvPr id="5" name="Title 4">
            <a:extLst>
              <a:ext uri="{FF2B5EF4-FFF2-40B4-BE49-F238E27FC236}">
                <a16:creationId xmlns:a16="http://schemas.microsoft.com/office/drawing/2014/main" id="{F85093E0-372F-4236-B80E-16448AA32E0E}"/>
              </a:ext>
            </a:extLst>
          </p:cNvPr>
          <p:cNvSpPr>
            <a:spLocks noGrp="1"/>
          </p:cNvSpPr>
          <p:nvPr>
            <p:ph type="title"/>
          </p:nvPr>
        </p:nvSpPr>
        <p:spPr/>
        <p:txBody>
          <a:bodyPr/>
          <a:lstStyle/>
          <a:p>
            <a:r>
              <a:rPr lang="en-US" dirty="0"/>
              <a:t>Global equity</a:t>
            </a:r>
          </a:p>
        </p:txBody>
      </p:sp>
      <p:pic>
        <p:nvPicPr>
          <p:cNvPr id="6" name="Picture 5" descr="Global Equity 2021-3Q Performance denoted by Quarterly Total Return starting from 0% for all in June 2021. In September 2021, US Large at 0.6%, Intl. Dev. at -0.4%, US Small at -4.4% and Emerging at -8.1%.">
            <a:extLst>
              <a:ext uri="{FF2B5EF4-FFF2-40B4-BE49-F238E27FC236}">
                <a16:creationId xmlns:a16="http://schemas.microsoft.com/office/drawing/2014/main" id="{3B41AC34-DC2C-4E3C-AFC8-90AAF2A5AD00}"/>
              </a:ext>
            </a:extLst>
          </p:cNvPr>
          <p:cNvPicPr>
            <a:picLocks noChangeAspect="1"/>
          </p:cNvPicPr>
          <p:nvPr/>
        </p:nvPicPr>
        <p:blipFill>
          <a:blip r:embed="rId2"/>
          <a:stretch>
            <a:fillRect/>
          </a:stretch>
        </p:blipFill>
        <p:spPr>
          <a:xfrm>
            <a:off x="1506173" y="3052538"/>
            <a:ext cx="6028102" cy="3279537"/>
          </a:xfrm>
          <a:prstGeom prst="rect">
            <a:avLst/>
          </a:prstGeom>
        </p:spPr>
      </p:pic>
    </p:spTree>
    <p:extLst>
      <p:ext uri="{BB962C8B-B14F-4D97-AF65-F5344CB8AC3E}">
        <p14:creationId xmlns:p14="http://schemas.microsoft.com/office/powerpoint/2010/main" val="942355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8124" y="694264"/>
            <a:ext cx="8677275" cy="2544236"/>
          </a:xfrm>
        </p:spPr>
        <p:txBody>
          <a:bodyPr>
            <a:noAutofit/>
          </a:bodyPr>
          <a:lstStyle/>
          <a:p>
            <a:r>
              <a:rPr lang="en-US" sz="1400" dirty="0"/>
              <a:t>Bond returns in the third quarter were flat-to-modestly positive, as a late quarter rise in Treasury yields pressured the longer duration and rate-sensitive corners of the bond market.  Treasury Inflation-Protected Securities (“TIPS”) were a strong performer, as inflationary worries remained at the forefront of the macro backdrop. </a:t>
            </a:r>
          </a:p>
          <a:p>
            <a:r>
              <a:rPr lang="en-US" sz="1400" dirty="0"/>
              <a:t>As the Fed prepares to taper their pace of asset purchases, with latest guidance suggesting the process will begin in November, nominal interest rates have risen more than 30 basis points from their localized lows in early-August to the highest level since early-June, with the 10-Year Treasury Note concluding the quarter with a 1.49% yield.</a:t>
            </a:r>
          </a:p>
          <a:p>
            <a:r>
              <a:rPr lang="en-US" sz="1400" dirty="0"/>
              <a:t>Below investment-grade corners of the market, such as high yield bonds, continued to generate positive returns. Although credit spreads widened slightly quarter-over-quarter, they remained well-below historical average levels.</a:t>
            </a:r>
            <a:endParaRPr lang="en-US" sz="1400" dirty="0">
              <a:solidFill>
                <a:srgbClr val="FF0000"/>
              </a:solidFill>
            </a:endParaRPr>
          </a:p>
        </p:txBody>
      </p:sp>
      <p:sp>
        <p:nvSpPr>
          <p:cNvPr id="6" name="Title 5">
            <a:extLst>
              <a:ext uri="{FF2B5EF4-FFF2-40B4-BE49-F238E27FC236}">
                <a16:creationId xmlns:a16="http://schemas.microsoft.com/office/drawing/2014/main" id="{A59EFDDD-F746-4AF2-99DA-4919DB7C738B}"/>
              </a:ext>
            </a:extLst>
          </p:cNvPr>
          <p:cNvSpPr>
            <a:spLocks noGrp="1"/>
          </p:cNvSpPr>
          <p:nvPr>
            <p:ph type="title"/>
          </p:nvPr>
        </p:nvSpPr>
        <p:spPr/>
        <p:txBody>
          <a:bodyPr/>
          <a:lstStyle/>
          <a:p>
            <a:r>
              <a:rPr lang="en-US" dirty="0"/>
              <a:t>Fixed income</a:t>
            </a:r>
          </a:p>
        </p:txBody>
      </p:sp>
      <p:pic>
        <p:nvPicPr>
          <p:cNvPr id="7" name="Picture 6" descr="Fixed Income 2021-3Q Performance denoted by Quarterly Total Return starting from 0% for all in June 2021. In September 2021, TIPS at 1.8%, High Yield at 0.9%, Long Treasuries at 0.5% and Core Bonds at 0.1%.">
            <a:extLst>
              <a:ext uri="{FF2B5EF4-FFF2-40B4-BE49-F238E27FC236}">
                <a16:creationId xmlns:a16="http://schemas.microsoft.com/office/drawing/2014/main" id="{87A39936-AFFB-4F95-9429-5D6586A13368}"/>
              </a:ext>
            </a:extLst>
          </p:cNvPr>
          <p:cNvPicPr>
            <a:picLocks noChangeAspect="1"/>
          </p:cNvPicPr>
          <p:nvPr/>
        </p:nvPicPr>
        <p:blipFill>
          <a:blip r:embed="rId2"/>
          <a:stretch>
            <a:fillRect/>
          </a:stretch>
        </p:blipFill>
        <p:spPr>
          <a:xfrm>
            <a:off x="1280052" y="2811982"/>
            <a:ext cx="6619876" cy="3597282"/>
          </a:xfrm>
          <a:prstGeom prst="rect">
            <a:avLst/>
          </a:prstGeom>
        </p:spPr>
      </p:pic>
    </p:spTree>
    <p:extLst>
      <p:ext uri="{BB962C8B-B14F-4D97-AF65-F5344CB8AC3E}">
        <p14:creationId xmlns:p14="http://schemas.microsoft.com/office/powerpoint/2010/main" val="2990468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400" dirty="0"/>
              <a:t>Energy spot prices, particularly natural gas, witnessed strong upward pressure, fueled by ongoing elevated inflation sentiment and hurricane-related production disruptions. Despite a supportive commodity price backdrop, energy infrastructure performance moderated after stellar performance in the preceding three quarters.</a:t>
            </a:r>
          </a:p>
          <a:p>
            <a:r>
              <a:rPr lang="en-US" sz="1400" dirty="0"/>
              <a:t>Real estate investment trust (REIT) performance was essentially flat, with late-quarter performance headwinds from a general risk-off environment, rising interest rates, and renewed growth concerns pressuring investor sentiment.</a:t>
            </a:r>
          </a:p>
          <a:p>
            <a:r>
              <a:rPr lang="en-US" sz="1400" dirty="0"/>
              <a:t>Precious metal spot prices faced forceful headwinds, as global market participants braced for the incremental tapering of Fed monetary accommodation and competing alternative currencies, such as cryptocurrencies, rose sharply.</a:t>
            </a:r>
          </a:p>
        </p:txBody>
      </p:sp>
      <p:sp>
        <p:nvSpPr>
          <p:cNvPr id="6" name="Title 5">
            <a:extLst>
              <a:ext uri="{FF2B5EF4-FFF2-40B4-BE49-F238E27FC236}">
                <a16:creationId xmlns:a16="http://schemas.microsoft.com/office/drawing/2014/main" id="{7ED080AC-2F81-40CD-9789-7831B5F70BB6}"/>
              </a:ext>
            </a:extLst>
          </p:cNvPr>
          <p:cNvSpPr>
            <a:spLocks noGrp="1"/>
          </p:cNvSpPr>
          <p:nvPr>
            <p:ph type="title"/>
          </p:nvPr>
        </p:nvSpPr>
        <p:spPr/>
        <p:txBody>
          <a:bodyPr/>
          <a:lstStyle/>
          <a:p>
            <a:r>
              <a:rPr lang="en-US" dirty="0"/>
              <a:t>Real assets</a:t>
            </a:r>
          </a:p>
        </p:txBody>
      </p:sp>
      <p:pic>
        <p:nvPicPr>
          <p:cNvPr id="4" name="Picture 3" descr="Real Assets 2021-3Q Performance denoted by Quarterly Total Return starting from 0% for all in June 2021. In September 2021, Energy at 21%, Commodities at 6.6%, US REITs at 0.2% and Precious Metals at -4.6%.">
            <a:extLst>
              <a:ext uri="{FF2B5EF4-FFF2-40B4-BE49-F238E27FC236}">
                <a16:creationId xmlns:a16="http://schemas.microsoft.com/office/drawing/2014/main" id="{3502CE07-17C0-43BD-A995-12DE479EEE5E}"/>
              </a:ext>
            </a:extLst>
          </p:cNvPr>
          <p:cNvPicPr>
            <a:picLocks noChangeAspect="1"/>
          </p:cNvPicPr>
          <p:nvPr/>
        </p:nvPicPr>
        <p:blipFill>
          <a:blip r:embed="rId2"/>
          <a:stretch>
            <a:fillRect/>
          </a:stretch>
        </p:blipFill>
        <p:spPr>
          <a:xfrm>
            <a:off x="1472873" y="3151493"/>
            <a:ext cx="6198254" cy="3324446"/>
          </a:xfrm>
          <a:prstGeom prst="rect">
            <a:avLst/>
          </a:prstGeom>
        </p:spPr>
      </p:pic>
    </p:spTree>
    <p:extLst>
      <p:ext uri="{BB962C8B-B14F-4D97-AF65-F5344CB8AC3E}">
        <p14:creationId xmlns:p14="http://schemas.microsoft.com/office/powerpoint/2010/main" val="2525957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400" dirty="0"/>
              <a:t>A continued relatively stronger U.S. economic recovery, paired with the imminent reigning-in of policy accommodation by the Fed, helped drive the global exchange rate value of the U.S. dollar (USD) higher in the third quarter, particularly versus liquid emerging market currencies. </a:t>
            </a:r>
          </a:p>
          <a:p>
            <a:endParaRPr lang="en-US" sz="1400" dirty="0"/>
          </a:p>
          <a:p>
            <a:r>
              <a:rPr lang="en-US" sz="1400" dirty="0"/>
              <a:t>Persistent investor worries of runaway inflation and a disorderly decline in the USD took a back seat during the quarter, in spite of a further widening in the federal budget deficit and the looming passage of the multi-trillion-dollar infrastructure package.  </a:t>
            </a:r>
          </a:p>
        </p:txBody>
      </p:sp>
      <p:sp>
        <p:nvSpPr>
          <p:cNvPr id="6" name="Title 5">
            <a:extLst>
              <a:ext uri="{FF2B5EF4-FFF2-40B4-BE49-F238E27FC236}">
                <a16:creationId xmlns:a16="http://schemas.microsoft.com/office/drawing/2014/main" id="{43F03AF0-43EE-412D-8A5B-8FBFE0C4E2DB}"/>
              </a:ext>
            </a:extLst>
          </p:cNvPr>
          <p:cNvSpPr>
            <a:spLocks noGrp="1"/>
          </p:cNvSpPr>
          <p:nvPr>
            <p:ph type="title"/>
          </p:nvPr>
        </p:nvSpPr>
        <p:spPr/>
        <p:txBody>
          <a:bodyPr/>
          <a:lstStyle/>
          <a:p>
            <a:r>
              <a:rPr lang="en-US" dirty="0"/>
              <a:t>currencies</a:t>
            </a:r>
          </a:p>
        </p:txBody>
      </p:sp>
      <p:pic>
        <p:nvPicPr>
          <p:cNvPr id="3" name="Picture 2" descr="Global Currency 2021-3Q Change in Spot (Base: USD) denoted by Quarterly Change in Spot Price starting from 0% for all in June 2021. In September 2021, US Dollar Index at 1.9%, Yuan at 0.2%, Euro at -2.3% and EM Currencies at -3.6%.">
            <a:extLst>
              <a:ext uri="{FF2B5EF4-FFF2-40B4-BE49-F238E27FC236}">
                <a16:creationId xmlns:a16="http://schemas.microsoft.com/office/drawing/2014/main" id="{3E7B50FE-D591-4470-B595-6505B0C1E17A}"/>
              </a:ext>
            </a:extLst>
          </p:cNvPr>
          <p:cNvPicPr>
            <a:picLocks noChangeAspect="1"/>
          </p:cNvPicPr>
          <p:nvPr/>
        </p:nvPicPr>
        <p:blipFill>
          <a:blip r:embed="rId2"/>
          <a:stretch>
            <a:fillRect/>
          </a:stretch>
        </p:blipFill>
        <p:spPr>
          <a:xfrm>
            <a:off x="1057275" y="2665902"/>
            <a:ext cx="7029450" cy="3743362"/>
          </a:xfrm>
          <a:prstGeom prst="rect">
            <a:avLst/>
          </a:prstGeom>
        </p:spPr>
      </p:pic>
    </p:spTree>
    <p:extLst>
      <p:ext uri="{BB962C8B-B14F-4D97-AF65-F5344CB8AC3E}">
        <p14:creationId xmlns:p14="http://schemas.microsoft.com/office/powerpoint/2010/main" val="231455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F0A6AC-63AA-4FA4-BB24-4887E46F309F}"/>
              </a:ext>
            </a:extLst>
          </p:cNvPr>
          <p:cNvSpPr>
            <a:spLocks noGrp="1"/>
          </p:cNvSpPr>
          <p:nvPr>
            <p:ph type="title" idx="4294967295"/>
          </p:nvPr>
        </p:nvSpPr>
        <p:spPr>
          <a:xfrm>
            <a:off x="628650" y="365125"/>
            <a:ext cx="7886700" cy="1325563"/>
          </a:xfrm>
          <a:prstGeom prst="rect">
            <a:avLst/>
          </a:prstGeom>
        </p:spPr>
        <p:txBody>
          <a:bodyPr/>
          <a:lstStyle/>
          <a:p>
            <a:pPr rtl="0" eaLnBrk="1" fontAlgn="base" hangingPunct="1"/>
            <a:r>
              <a:rPr lang="en-US" sz="2800" b="0" i="0" kern="1200" cap="all" spc="0" baseline="0" dirty="0">
                <a:solidFill>
                  <a:srgbClr val="FFFFFF"/>
                </a:solidFill>
                <a:effectLst/>
                <a:latin typeface="Calibri Light" panose="020F0302020204030204" pitchFamily="34" charset="0"/>
                <a:ea typeface="Calibri Light" panose="020F0302020204030204" pitchFamily="34" charset="0"/>
                <a:cs typeface="Calibri Light" panose="020F0302020204030204" pitchFamily="34" charset="0"/>
              </a:rPr>
              <a:t>disclosures</a:t>
            </a:r>
            <a:endParaRPr lang="en-US" dirty="0">
              <a:effectLst/>
            </a:endParaRPr>
          </a:p>
        </p:txBody>
      </p:sp>
      <p:sp>
        <p:nvSpPr>
          <p:cNvPr id="8" name="Text Placeholder 2">
            <a:extLst>
              <a:ext uri="{FF2B5EF4-FFF2-40B4-BE49-F238E27FC236}">
                <a16:creationId xmlns:a16="http://schemas.microsoft.com/office/drawing/2014/main" id="{9722A11F-3E01-4C2E-8468-D89C1E1B8D93}"/>
              </a:ext>
            </a:extLst>
          </p:cNvPr>
          <p:cNvSpPr>
            <a:spLocks noGrp="1"/>
          </p:cNvSpPr>
          <p:nvPr>
            <p:ph type="body" sz="quarter" idx="10"/>
          </p:nvPr>
        </p:nvSpPr>
        <p:spPr>
          <a:xfrm>
            <a:off x="2896412" y="1357772"/>
            <a:ext cx="5855701" cy="480131"/>
          </a:xfrm>
        </p:spPr>
        <p:txBody>
          <a:bodyPr/>
          <a:lstStyle/>
          <a:p>
            <a:r>
              <a:rPr lang="en-US" dirty="0"/>
              <a:t>disclosures</a:t>
            </a:r>
          </a:p>
        </p:txBody>
      </p:sp>
    </p:spTree>
    <p:extLst>
      <p:ext uri="{BB962C8B-B14F-4D97-AF65-F5344CB8AC3E}">
        <p14:creationId xmlns:p14="http://schemas.microsoft.com/office/powerpoint/2010/main" val="1556693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Table of contents</a:t>
            </a:r>
          </a:p>
        </p:txBody>
      </p:sp>
      <p:sp>
        <p:nvSpPr>
          <p:cNvPr id="4" name="Content Placeholder 1">
            <a:extLst>
              <a:ext uri="{FF2B5EF4-FFF2-40B4-BE49-F238E27FC236}">
                <a16:creationId xmlns:a16="http://schemas.microsoft.com/office/drawing/2014/main" id="{02275350-7F59-4E60-B53F-18DED4813EF0}"/>
              </a:ext>
            </a:extLst>
          </p:cNvPr>
          <p:cNvSpPr txBox="1">
            <a:spLocks/>
          </p:cNvSpPr>
          <p:nvPr/>
        </p:nvSpPr>
        <p:spPr>
          <a:xfrm>
            <a:off x="233363" y="693738"/>
            <a:ext cx="8677275" cy="5715000"/>
          </a:xfrm>
          <a:prstGeom prst="rect">
            <a:avLst/>
          </a:prstGeom>
        </p:spPr>
        <p:txBody>
          <a:bodyPr>
            <a:norm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000" b="1"/>
              <a:t>Section                                                                                                      Page Number</a:t>
            </a:r>
          </a:p>
          <a:p>
            <a:pPr marL="0" indent="0">
              <a:buFont typeface="Arial" charset="0"/>
              <a:buNone/>
            </a:pPr>
            <a:endParaRPr lang="en-US" sz="2000"/>
          </a:p>
          <a:p>
            <a:pPr marL="0" indent="0">
              <a:buFont typeface="Arial" charset="0"/>
              <a:buNone/>
            </a:pPr>
            <a:r>
              <a:rPr lang="en-US" sz="2000"/>
              <a:t>Market Overview	and System Assets				  3</a:t>
            </a:r>
          </a:p>
          <a:p>
            <a:pPr marL="0" indent="0">
              <a:buFont typeface="Arial" charset="0"/>
              <a:buNone/>
            </a:pPr>
            <a:r>
              <a:rPr lang="en-US" sz="2000"/>
              <a:t>Endowment Fund Update: September 30, 2021		  	  6</a:t>
            </a:r>
          </a:p>
          <a:p>
            <a:pPr marL="0" indent="0">
              <a:buFont typeface="Arial" charset="0"/>
              <a:buNone/>
            </a:pPr>
            <a:r>
              <a:rPr lang="en-US" sz="2000"/>
              <a:t>Operating Pool Update: September 30, 2021				10</a:t>
            </a:r>
          </a:p>
          <a:p>
            <a:pPr marL="0" indent="0">
              <a:buFont typeface="Arial" charset="0"/>
              <a:buNone/>
            </a:pPr>
            <a:endParaRPr lang="en-US" sz="2000"/>
          </a:p>
          <a:p>
            <a:pPr marL="0" indent="0">
              <a:buFont typeface="Arial" charset="0"/>
              <a:buNone/>
            </a:pPr>
            <a:r>
              <a:rPr lang="en-US" sz="2000"/>
              <a:t>Appendix:</a:t>
            </a:r>
          </a:p>
          <a:p>
            <a:pPr marL="0" indent="0">
              <a:buFont typeface="Arial" charset="0"/>
              <a:buNone/>
            </a:pPr>
            <a:r>
              <a:rPr lang="en-US" sz="2000"/>
              <a:t>Market Environment						13</a:t>
            </a:r>
          </a:p>
          <a:p>
            <a:pPr marL="0" indent="0">
              <a:buFont typeface="Arial" charset="0"/>
              <a:buNone/>
            </a:pPr>
            <a:r>
              <a:rPr lang="en-US" sz="2000"/>
              <a:t>Disclosures							19</a:t>
            </a:r>
            <a:endParaRPr lang="en-US" sz="2000" dirty="0"/>
          </a:p>
        </p:txBody>
      </p:sp>
    </p:spTree>
    <p:extLst>
      <p:ext uri="{BB962C8B-B14F-4D97-AF65-F5344CB8AC3E}">
        <p14:creationId xmlns:p14="http://schemas.microsoft.com/office/powerpoint/2010/main" val="20144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t>disclosures</a:t>
            </a:r>
          </a:p>
        </p:txBody>
      </p:sp>
      <p:sp>
        <p:nvSpPr>
          <p:cNvPr id="4" name="Content Placeholder 3"/>
          <p:cNvSpPr>
            <a:spLocks noGrp="1"/>
          </p:cNvSpPr>
          <p:nvPr>
            <p:ph idx="4294967295"/>
          </p:nvPr>
        </p:nvSpPr>
        <p:spPr>
          <a:xfrm>
            <a:off x="466725" y="693738"/>
            <a:ext cx="8409051" cy="5715000"/>
          </a:xfrm>
          <a:prstGeom prst="rect">
            <a:avLst/>
          </a:prstGeom>
        </p:spPr>
        <p:txBody>
          <a:bodyPr/>
          <a:lstStyle/>
          <a:p>
            <a:pPr marL="236538" indent="-236538">
              <a:spcBef>
                <a:spcPct val="25000"/>
              </a:spcBef>
              <a:buClr>
                <a:srgbClr val="FCAB4F"/>
              </a:buClr>
              <a:buFont typeface="Arial" charset="0"/>
              <a:buChar char="•"/>
            </a:pPr>
            <a:r>
              <a:rPr lang="en-US" sz="1200" dirty="0"/>
              <a:t>This presentation was prepared by Fund Evaluation Group, LLC (FEG), a federally registered investment adviser under the Investment Advisers Act of 1940, as amended, providing non-discretionary and discretionary investment advice to its clients on an individual basis. Registration as an investment adviser does not imply a certain level of skill or training. The oral and written communications of an adviser provide you with information about which you determine to hire or retain an adviser.   Fund Evaluation Group, LLC, Form ADV Part 2A &amp; 2B can be obtained by written request directed to: Fund Evaluation Group, LLC, 201 East Fifth Street, Suite 1600, Cincinnati, OH 45202 Attention: Compliance Department.</a:t>
            </a:r>
          </a:p>
          <a:p>
            <a:pPr marL="236538" indent="-236538">
              <a:spcBef>
                <a:spcPct val="25000"/>
              </a:spcBef>
              <a:buClr>
                <a:srgbClr val="FCAB4F"/>
              </a:buClr>
              <a:buFont typeface="Arial" charset="0"/>
              <a:buChar char="•"/>
            </a:pPr>
            <a:r>
              <a:rPr lang="en-US" sz="1200" dirty="0"/>
              <a:t>The information herein was obtained from various sources.  FEG does not guarantee the accuracy or completeness of such information provided by third parties.  The information in this report is given as of the date indicated and believed to be reliable.  FEG assumes no obligation to update this information, or to advise on further developments relating to it.  </a:t>
            </a:r>
          </a:p>
          <a:p>
            <a:pPr marL="236538" indent="-236538">
              <a:spcBef>
                <a:spcPct val="25000"/>
              </a:spcBef>
              <a:buClr>
                <a:srgbClr val="FCAB4F"/>
              </a:buClr>
              <a:buFont typeface="Arial" charset="0"/>
              <a:buChar char="•"/>
            </a:pPr>
            <a:r>
              <a:rPr lang="en-US" sz="1200" dirty="0"/>
              <a:t>FEG, its affiliates, directors, officers, employees, employee benefit programs and client accounts may have a long position in any securities of issuers discussed in this report. </a:t>
            </a:r>
          </a:p>
          <a:p>
            <a:pPr marL="236538" indent="-236538">
              <a:spcBef>
                <a:spcPct val="25000"/>
              </a:spcBef>
              <a:buClr>
                <a:srgbClr val="FCAB4F"/>
              </a:buClr>
              <a:buFont typeface="Arial" charset="0"/>
              <a:buChar char="•"/>
            </a:pPr>
            <a:r>
              <a:rPr lang="en-US" sz="1200" dirty="0"/>
              <a:t>Index performance results do not represent any managed portfolio returns.  An investor cannot invest directly in a presented index, as an investment vehicle replicating an index would be required.  An index does not charge management fees or brokerage expenses, and no such fees or expenses were deducted from the performance shown. </a:t>
            </a:r>
          </a:p>
          <a:p>
            <a:pPr marL="236538" indent="-236538">
              <a:spcBef>
                <a:spcPct val="25000"/>
              </a:spcBef>
              <a:buClr>
                <a:srgbClr val="FCAB4F"/>
              </a:buClr>
              <a:buFont typeface="Arial" charset="0"/>
              <a:buChar char="•"/>
            </a:pPr>
            <a:r>
              <a:rPr lang="en-US" sz="1200" dirty="0"/>
              <a:t>Neither the information nor any opinion expressed in this report constitutes an offer, or an invitation to make an offer, to buy or sell any securities.  </a:t>
            </a:r>
          </a:p>
          <a:p>
            <a:pPr marL="236538" indent="-236538">
              <a:spcBef>
                <a:spcPct val="25000"/>
              </a:spcBef>
              <a:buClr>
                <a:srgbClr val="FCAB4F"/>
              </a:buClr>
              <a:buFont typeface="Arial" charset="0"/>
              <a:buChar char="•"/>
            </a:pPr>
            <a:r>
              <a:rPr lang="en-US" sz="1200" dirty="0"/>
              <a:t>Any return expectations provided are not intended as, and must not be regarded as, a representation, warranty or predication that the investment will achieve any particular rate of return over any particular time period or that investors will not incur losses. </a:t>
            </a:r>
          </a:p>
          <a:p>
            <a:pPr marL="236538" indent="-236538">
              <a:spcBef>
                <a:spcPct val="25000"/>
              </a:spcBef>
              <a:buClr>
                <a:srgbClr val="FCAB4F"/>
              </a:buClr>
              <a:buFont typeface="Arial" charset="0"/>
              <a:buChar char="•"/>
            </a:pPr>
            <a:r>
              <a:rPr lang="en-US" sz="1200" dirty="0"/>
              <a:t>Past performance is not indicative of future results. </a:t>
            </a:r>
          </a:p>
          <a:p>
            <a:pPr marL="236538" indent="-236538">
              <a:spcBef>
                <a:spcPct val="25000"/>
              </a:spcBef>
              <a:buClr>
                <a:srgbClr val="FCAB4F"/>
              </a:buClr>
              <a:buFont typeface="Arial" charset="0"/>
              <a:buChar char="•"/>
            </a:pPr>
            <a:r>
              <a:rPr lang="en-US" sz="1200" dirty="0"/>
              <a:t>This report is prepared for informational purposes only.  It does not address specific investment objectives, or the financial situation and the particular needs of any person who may receive this report.</a:t>
            </a:r>
          </a:p>
          <a:p>
            <a:endParaRPr lang="en-US" sz="1200" dirty="0"/>
          </a:p>
        </p:txBody>
      </p:sp>
    </p:spTree>
    <p:extLst>
      <p:ext uri="{BB962C8B-B14F-4D97-AF65-F5344CB8AC3E}">
        <p14:creationId xmlns:p14="http://schemas.microsoft.com/office/powerpoint/2010/main" val="242849774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t>disclosures</a:t>
            </a:r>
          </a:p>
        </p:txBody>
      </p:sp>
      <p:sp>
        <p:nvSpPr>
          <p:cNvPr id="6" name="Text Box 1">
            <a:extLst>
              <a:ext uri="{FF2B5EF4-FFF2-40B4-BE49-F238E27FC236}">
                <a16:creationId xmlns:a16="http://schemas.microsoft.com/office/drawing/2014/main" id="{45308E95-E725-4FAB-A591-F706829F195B}"/>
              </a:ext>
            </a:extLst>
          </p:cNvPr>
          <p:cNvSpPr txBox="1">
            <a:spLocks noChangeArrowheads="1"/>
          </p:cNvSpPr>
          <p:nvPr/>
        </p:nvSpPr>
        <p:spPr bwMode="auto">
          <a:xfrm>
            <a:off x="335656" y="529855"/>
            <a:ext cx="8276716" cy="5605131"/>
          </a:xfrm>
          <a:prstGeom prst="rect">
            <a:avLst/>
          </a:prstGeom>
          <a:noFill/>
          <a:ln w="9525">
            <a:noFill/>
            <a:miter lim="800000"/>
            <a:headEnd/>
            <a:tailEnd/>
          </a:ln>
        </p:spPr>
        <p:txBody>
          <a:bodyPr wrap="square" lIns="27432"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0" lang="en-US" sz="1200" b="1" i="0" u="none" strike="noStrike" kern="0" cap="none" spc="0" normalizeH="0" baseline="0" noProof="0" dirty="0">
                <a:ln>
                  <a:noFill/>
                </a:ln>
                <a:effectLst/>
                <a:uLnTx/>
                <a:uFillTx/>
                <a:latin typeface="Calibri"/>
                <a:ea typeface="+mn-ea"/>
                <a:cs typeface="Arial"/>
              </a:rPr>
              <a:t>Large Cap </a:t>
            </a:r>
            <a:r>
              <a:rPr kumimoji="0" lang="en-US" sz="1200" b="0" i="0" u="none" strike="noStrike" kern="0" cap="none" spc="0" normalizeH="0" baseline="0" noProof="0" dirty="0">
                <a:ln>
                  <a:noFill/>
                </a:ln>
                <a:effectLst/>
                <a:uLnTx/>
                <a:uFillTx/>
                <a:latin typeface="Calibri"/>
                <a:ea typeface="+mn-ea"/>
                <a:cs typeface="Arial"/>
              </a:rPr>
              <a:t>is represented by the S&amp;P 500 Index which measures the performance of large capitalization U.S. stocks.  The S&amp;P 500 is a market-weighted index of 500 stocks that are traded on the NYSE, AMEX, and NASDAQ.  www.standardandpoors.com</a:t>
            </a: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US" sz="1200" b="0" i="0" u="none" strike="noStrike" kern="0" cap="none" spc="0" normalizeH="0" baseline="0" noProof="0" dirty="0">
              <a:ln>
                <a:noFill/>
              </a:ln>
              <a:effectLst/>
              <a:uLnTx/>
              <a:uFillTx/>
              <a:latin typeface="Calibri"/>
              <a:ea typeface="+mn-ea"/>
              <a:cs typeface="Arial"/>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effectLst/>
                <a:uLnTx/>
                <a:uFillTx/>
                <a:latin typeface="Calibri"/>
                <a:ea typeface="+mn-ea"/>
              </a:rPr>
              <a:t>Mid Cap </a:t>
            </a:r>
            <a:r>
              <a:rPr kumimoji="0" lang="en-US" sz="1200" b="0" i="0" u="none" strike="noStrike" kern="0" cap="none" spc="0" normalizeH="0" baseline="0" noProof="0" dirty="0">
                <a:ln>
                  <a:noFill/>
                </a:ln>
                <a:effectLst/>
                <a:uLnTx/>
                <a:uFillTx/>
                <a:latin typeface="Calibri"/>
                <a:ea typeface="+mn-ea"/>
              </a:rPr>
              <a:t>is represented by the Russell Mid Cap Index which measures performance of U.S. mid capitalization stocks.  The Russell Mid Cap Index is a capitalization-weighted index  of the 800 smallest companies in the Russell 1000 Index.  The stocks are traded on the NYSE, AMEX, and NASDAQ.  www.russell.com</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effectLst/>
              <a:uLnTx/>
              <a:uFillTx/>
              <a:latin typeface="Calibri"/>
              <a:ea typeface="+mn-ea"/>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effectLst/>
                <a:uLnTx/>
                <a:uFillTx/>
                <a:latin typeface="Calibri"/>
                <a:ea typeface="+mn-ea"/>
              </a:rPr>
              <a:t>Small Cap </a:t>
            </a:r>
            <a:r>
              <a:rPr kumimoji="0" lang="en-US" sz="1200" b="0" i="0" u="none" strike="noStrike" kern="0" cap="none" spc="0" normalizeH="0" baseline="0" noProof="0" dirty="0">
                <a:ln>
                  <a:noFill/>
                </a:ln>
                <a:effectLst/>
                <a:uLnTx/>
                <a:uFillTx/>
                <a:latin typeface="Calibri"/>
                <a:ea typeface="+mn-ea"/>
              </a:rPr>
              <a:t>is represented by the Russell 2000 Index which measures the performance of U.S. small capitalization stocks.  The Russell 2000  is a capitalization-weighted index of the 2,000 smallest stocks in the broad U.S. equity market, as defined by the Russell 3000 Index.  These stocks are traded on the NYSE, AMEX, and NASDAQ.  www.russell.com</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effectLst/>
              <a:uLnTx/>
              <a:uFillTx/>
              <a:latin typeface="Calibri"/>
              <a:ea typeface="+mn-ea"/>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effectLst/>
                <a:uLnTx/>
                <a:uFillTx/>
                <a:latin typeface="Calibri"/>
                <a:ea typeface="+mn-ea"/>
              </a:rPr>
              <a:t>International </a:t>
            </a:r>
            <a:r>
              <a:rPr kumimoji="0" lang="en-US" sz="1200" b="0" i="0" u="none" strike="noStrike" kern="0" cap="none" spc="0" normalizeH="0" baseline="0" noProof="0" dirty="0">
                <a:ln>
                  <a:noFill/>
                </a:ln>
                <a:effectLst/>
                <a:uLnTx/>
                <a:uFillTx/>
                <a:latin typeface="Calibri"/>
                <a:ea typeface="+mn-ea"/>
              </a:rPr>
              <a:t>is represented by the MSCI EAFE Index which is a Morgan Stanley Capital International index that is designed to measure the performance of the developed stock markets of Europe, Australasia, and the Far East.  www.mscibarra.com</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effectLst/>
              <a:uLnTx/>
              <a:uFillTx/>
              <a:latin typeface="Calibri"/>
              <a:ea typeface="+mn-ea"/>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effectLst/>
                <a:uLnTx/>
                <a:uFillTx/>
                <a:latin typeface="Calibri"/>
                <a:ea typeface="+mn-ea"/>
              </a:rPr>
              <a:t>Emerging Markets </a:t>
            </a:r>
            <a:r>
              <a:rPr kumimoji="0" lang="en-US" sz="1200" b="0" i="0" u="none" strike="noStrike" kern="0" cap="none" spc="0" normalizeH="0" baseline="0" noProof="0" dirty="0">
                <a:ln>
                  <a:noFill/>
                </a:ln>
                <a:effectLst/>
                <a:uLnTx/>
                <a:uFillTx/>
                <a:latin typeface="Calibri"/>
                <a:ea typeface="+mn-ea"/>
              </a:rPr>
              <a:t>are represented by the MSCI Emerging Markets Index which is a Morgan Stanley Capital International index that is designed to measure the performance of emerging market stock markets.  www.mscibarra.com</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effectLst/>
              <a:uLnTx/>
              <a:uFillTx/>
              <a:latin typeface="Calibri"/>
              <a:ea typeface="+mn-ea"/>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effectLst/>
                <a:uLnTx/>
                <a:uFillTx/>
                <a:latin typeface="Calibri"/>
                <a:ea typeface="+mn-ea"/>
              </a:rPr>
              <a:t>Hedged Equity </a:t>
            </a:r>
            <a:r>
              <a:rPr kumimoji="0" lang="en-US" sz="1200" b="0" i="0" u="none" strike="noStrike" kern="0" cap="none" spc="0" normalizeH="0" baseline="0" noProof="0" dirty="0">
                <a:ln>
                  <a:noFill/>
                </a:ln>
                <a:effectLst/>
                <a:uLnTx/>
                <a:uFillTx/>
                <a:latin typeface="Calibri"/>
                <a:ea typeface="+mn-ea"/>
              </a:rPr>
              <a:t>is represented by the Hedge Fund Research, Inc. Fund Weighted Composite Index, an equal weighted index that includes over 2,000 constituent funds, both domestic and offshore with no Fund of Funds included in the index.  www.hfri.com</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effectLst/>
              <a:uLnTx/>
              <a:uFillTx/>
              <a:latin typeface="Calibri"/>
              <a:ea typeface="+mn-ea"/>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effectLst/>
                <a:uLnTx/>
                <a:uFillTx/>
                <a:latin typeface="Calibri"/>
                <a:ea typeface="+mn-ea"/>
              </a:rPr>
              <a:t>Bonds </a:t>
            </a:r>
            <a:r>
              <a:rPr kumimoji="0" lang="en-US" sz="1200" b="0" i="0" u="none" strike="noStrike" kern="0" cap="none" spc="0" normalizeH="0" baseline="0" noProof="0" dirty="0">
                <a:ln>
                  <a:noFill/>
                </a:ln>
                <a:effectLst/>
                <a:uLnTx/>
                <a:uFillTx/>
                <a:latin typeface="Calibri"/>
                <a:ea typeface="+mn-ea"/>
              </a:rPr>
              <a:t>are represented by the Barclays U.S. Aggregate Bond Index which includes U.S. government, corporate, and mortgage-backed securities with maturities up to 30 years.  www.barclays.com</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effectLst/>
              <a:uLnTx/>
              <a:uFillTx/>
              <a:latin typeface="Calibri"/>
              <a:ea typeface="+mn-ea"/>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effectLst/>
                <a:uLnTx/>
                <a:uFillTx/>
                <a:latin typeface="Calibri"/>
                <a:ea typeface="+mn-ea"/>
              </a:rPr>
              <a:t>High Yield </a:t>
            </a:r>
            <a:r>
              <a:rPr kumimoji="0" lang="en-US" sz="1200" b="0" i="0" u="none" strike="noStrike" kern="0" cap="none" spc="0" normalizeH="0" baseline="0" noProof="0" dirty="0">
                <a:ln>
                  <a:noFill/>
                </a:ln>
                <a:effectLst/>
                <a:uLnTx/>
                <a:uFillTx/>
                <a:latin typeface="Calibri"/>
                <a:ea typeface="+mn-ea"/>
              </a:rPr>
              <a:t>is represented by the Barclays U.S. Corporate High Yield Index.  www.barclays.com</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effectLst/>
              <a:uLnTx/>
              <a:uFillTx/>
              <a:latin typeface="Calibri"/>
              <a:ea typeface="+mn-ea"/>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effectLst/>
                <a:uLnTx/>
                <a:uFillTx/>
                <a:latin typeface="Calibri"/>
                <a:ea typeface="+mn-ea"/>
              </a:rPr>
              <a:t>Global REIT </a:t>
            </a:r>
            <a:r>
              <a:rPr kumimoji="0" lang="en-US" sz="1200" b="0" i="0" u="none" strike="noStrike" kern="0" cap="none" spc="0" normalizeH="0" baseline="0" noProof="0" dirty="0">
                <a:ln>
                  <a:noFill/>
                </a:ln>
                <a:effectLst/>
                <a:uLnTx/>
                <a:uFillTx/>
                <a:latin typeface="Calibri"/>
                <a:ea typeface="+mn-ea"/>
              </a:rPr>
              <a:t>is represented by the FTSE EPRA/NAREIT Developed Index which is designed to track the performance of listed real estate companies and REITS worldwide.  www.ftse.com</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effectLst/>
              <a:uLnTx/>
              <a:uFillTx/>
              <a:latin typeface="Calibri"/>
              <a:ea typeface="+mn-ea"/>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effectLst/>
                <a:uLnTx/>
                <a:uFillTx/>
                <a:latin typeface="Calibri"/>
                <a:ea typeface="+mn-ea"/>
              </a:rPr>
              <a:t>MLPs</a:t>
            </a:r>
            <a:r>
              <a:rPr kumimoji="0" lang="en-US" sz="1200" b="0" i="0" u="none" strike="noStrike" kern="0" cap="none" spc="0" normalizeH="0" baseline="0" noProof="0" dirty="0">
                <a:ln>
                  <a:noFill/>
                </a:ln>
                <a:effectLst/>
                <a:uLnTx/>
                <a:uFillTx/>
                <a:latin typeface="Calibri"/>
                <a:ea typeface="+mn-ea"/>
              </a:rPr>
              <a:t> are represented by the Alerian MLP Index.  www.alerian.com</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effectLst/>
              <a:uLnTx/>
              <a:uFillTx/>
              <a:latin typeface="Calibri"/>
              <a:ea typeface="+mn-ea"/>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effectLst/>
                <a:uLnTx/>
                <a:uFillTx/>
                <a:latin typeface="Calibri"/>
                <a:ea typeface="+mn-ea"/>
              </a:rPr>
              <a:t>Hedge Funds </a:t>
            </a:r>
            <a:r>
              <a:rPr kumimoji="0" lang="en-US" sz="1200" b="0" i="0" u="none" strike="noStrike" kern="0" cap="none" spc="0" normalizeH="0" baseline="0" noProof="0" dirty="0">
                <a:ln>
                  <a:noFill/>
                </a:ln>
                <a:effectLst/>
                <a:uLnTx/>
                <a:uFillTx/>
                <a:latin typeface="Calibri"/>
                <a:ea typeface="+mn-ea"/>
              </a:rPr>
              <a:t>are represented by the Hedge Fund Research, Inc. Fund of Funds Composite Index.  www.hfri.com</a:t>
            </a:r>
          </a:p>
          <a:p>
            <a:pPr marL="0" marR="0" lvl="0" indent="0" algn="l" defTabSz="914400" rtl="0" eaLnBrk="1" fontAlgn="auto" latinLnBrk="0" hangingPunct="1">
              <a:lnSpc>
                <a:spcPts val="1100"/>
              </a:lnSpc>
              <a:spcBef>
                <a:spcPts val="0"/>
              </a:spcBef>
              <a:spcAft>
                <a:spcPts val="0"/>
              </a:spcAft>
              <a:buClrTx/>
              <a:buSzTx/>
              <a:buFontTx/>
              <a:buNone/>
              <a:tabLst/>
              <a:defRPr sz="1000"/>
            </a:pPr>
            <a:endParaRPr kumimoji="0" lang="en-US" sz="1200" b="0" i="0" u="none" strike="noStrike" kern="0" cap="none" spc="0" normalizeH="0" baseline="0" noProof="0" dirty="0">
              <a:ln>
                <a:noFill/>
              </a:ln>
              <a:effectLst/>
              <a:uLnTx/>
              <a:uFillTx/>
              <a:latin typeface="Calibri"/>
              <a:ea typeface="+mn-ea"/>
              <a:cs typeface="Arial"/>
            </a:endParaRPr>
          </a:p>
        </p:txBody>
      </p:sp>
    </p:spTree>
    <p:extLst>
      <p:ext uri="{BB962C8B-B14F-4D97-AF65-F5344CB8AC3E}">
        <p14:creationId xmlns:p14="http://schemas.microsoft.com/office/powerpoint/2010/main" val="236687149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FEEB3-56BD-46E0-9381-2D1AB2A60800}"/>
              </a:ext>
            </a:extLst>
          </p:cNvPr>
          <p:cNvSpPr>
            <a:spLocks noGrp="1"/>
          </p:cNvSpPr>
          <p:nvPr>
            <p:ph type="title" idx="4294967295"/>
          </p:nvPr>
        </p:nvSpPr>
        <p:spPr>
          <a:xfrm>
            <a:off x="628650" y="7549697"/>
            <a:ext cx="7886700" cy="588464"/>
          </a:xfrm>
          <a:prstGeom prst="rect">
            <a:avLst/>
          </a:prstGeom>
        </p:spPr>
        <p:txBody>
          <a:bodyPr/>
          <a:lstStyle/>
          <a:p>
            <a:r>
              <a:rPr lang="en-US" dirty="0"/>
              <a:t>THANK YOU</a:t>
            </a:r>
          </a:p>
        </p:txBody>
      </p:sp>
    </p:spTree>
    <p:extLst>
      <p:ext uri="{BB962C8B-B14F-4D97-AF65-F5344CB8AC3E}">
        <p14:creationId xmlns:p14="http://schemas.microsoft.com/office/powerpoint/2010/main" val="4045525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88C8E9-DB02-4C3A-BDA3-E1DF95831003}"/>
              </a:ext>
            </a:extLst>
          </p:cNvPr>
          <p:cNvSpPr>
            <a:spLocks noGrp="1"/>
          </p:cNvSpPr>
          <p:nvPr>
            <p:ph type="title" idx="4294967295"/>
          </p:nvPr>
        </p:nvSpPr>
        <p:spPr>
          <a:xfrm>
            <a:off x="628650" y="7001056"/>
            <a:ext cx="7886700" cy="1325563"/>
          </a:xfrm>
          <a:prstGeom prst="rect">
            <a:avLst/>
          </a:prstGeom>
        </p:spPr>
        <p:txBody>
          <a:bodyPr/>
          <a:lstStyle/>
          <a:p>
            <a:pPr rtl="0" eaLnBrk="1" fontAlgn="base" hangingPunct="1"/>
            <a:r>
              <a:rPr lang="en-US" sz="2800" b="0" i="0" kern="1200" cap="all" spc="0" baseline="0" dirty="0">
                <a:solidFill>
                  <a:srgbClr val="FFFFFF"/>
                </a:solidFill>
                <a:effectLst/>
                <a:latin typeface="Calibri Light" panose="020F0302020204030204" pitchFamily="34" charset="0"/>
                <a:ea typeface="Calibri Light" panose="020F0302020204030204" pitchFamily="34" charset="0"/>
                <a:cs typeface="Calibri Light" panose="020F0302020204030204" pitchFamily="34" charset="0"/>
              </a:rPr>
              <a:t>MARKET OVERVIEW AND SYSTEM ASSETS</a:t>
            </a:r>
            <a:endParaRPr lang="en-US" dirty="0">
              <a:effectLst/>
            </a:endParaRPr>
          </a:p>
        </p:txBody>
      </p:sp>
      <p:sp>
        <p:nvSpPr>
          <p:cNvPr id="9" name="Text Placeholder 2">
            <a:extLst>
              <a:ext uri="{FF2B5EF4-FFF2-40B4-BE49-F238E27FC236}">
                <a16:creationId xmlns:a16="http://schemas.microsoft.com/office/drawing/2014/main" id="{CF34C382-3885-4565-8953-84BA9CBC57F0}"/>
              </a:ext>
            </a:extLst>
          </p:cNvPr>
          <p:cNvSpPr>
            <a:spLocks noGrp="1"/>
          </p:cNvSpPr>
          <p:nvPr>
            <p:ph type="body" sz="quarter" idx="10"/>
          </p:nvPr>
        </p:nvSpPr>
        <p:spPr>
          <a:xfrm>
            <a:off x="2896412" y="1357772"/>
            <a:ext cx="5855701" cy="867930"/>
          </a:xfrm>
        </p:spPr>
        <p:txBody>
          <a:bodyPr/>
          <a:lstStyle/>
          <a:p>
            <a:r>
              <a:rPr lang="en-US" dirty="0"/>
              <a:t>MARKET OVERVIEW AND SYSTEM ASSETS</a:t>
            </a:r>
          </a:p>
        </p:txBody>
      </p:sp>
    </p:spTree>
    <p:extLst>
      <p:ext uri="{BB962C8B-B14F-4D97-AF65-F5344CB8AC3E}">
        <p14:creationId xmlns:p14="http://schemas.microsoft.com/office/powerpoint/2010/main" val="3565679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4A58D-6A7F-49DE-A0DA-A712E8EEA89B}"/>
              </a:ext>
            </a:extLst>
          </p:cNvPr>
          <p:cNvSpPr>
            <a:spLocks noGrp="1"/>
          </p:cNvSpPr>
          <p:nvPr>
            <p:ph type="title"/>
          </p:nvPr>
        </p:nvSpPr>
        <p:spPr/>
        <p:txBody>
          <a:bodyPr/>
          <a:lstStyle/>
          <a:p>
            <a:r>
              <a:rPr lang="en-US" dirty="0"/>
              <a:t>Market returns</a:t>
            </a:r>
          </a:p>
        </p:txBody>
      </p:sp>
      <p:sp>
        <p:nvSpPr>
          <p:cNvPr id="5" name="TextBox 4">
            <a:extLst>
              <a:ext uri="{FF2B5EF4-FFF2-40B4-BE49-F238E27FC236}">
                <a16:creationId xmlns:a16="http://schemas.microsoft.com/office/drawing/2014/main" id="{4BF51685-16B0-4006-B066-54A9A98AB66E}"/>
              </a:ext>
            </a:extLst>
          </p:cNvPr>
          <p:cNvSpPr txBox="1"/>
          <p:nvPr/>
        </p:nvSpPr>
        <p:spPr>
          <a:xfrm>
            <a:off x="304800" y="575846"/>
            <a:ext cx="2458558" cy="307777"/>
          </a:xfrm>
          <a:prstGeom prst="rect">
            <a:avLst/>
          </a:prstGeom>
          <a:noFill/>
        </p:spPr>
        <p:txBody>
          <a:bodyPr wrap="none" rtlCol="0">
            <a:spAutoFit/>
          </a:bodyPr>
          <a:lstStyle/>
          <a:p>
            <a:r>
              <a:rPr lang="en-US" sz="1400" dirty="0">
                <a:solidFill>
                  <a:srgbClr val="202020"/>
                </a:solidFill>
                <a:latin typeface="Calibri" panose="020F0502020204030204" pitchFamily="34" charset="0"/>
              </a:rPr>
              <a:t>MAJOR ASSET CLASS RETURNS</a:t>
            </a:r>
            <a:endParaRPr lang="en-US" b="0" dirty="0">
              <a:solidFill>
                <a:srgbClr val="202020"/>
              </a:solidFill>
              <a:latin typeface="Calibri" panose="020F0502020204030204" pitchFamily="34" charset="0"/>
            </a:endParaRPr>
          </a:p>
        </p:txBody>
      </p:sp>
      <p:sp>
        <p:nvSpPr>
          <p:cNvPr id="6" name="TextBox 5">
            <a:extLst>
              <a:ext uri="{FF2B5EF4-FFF2-40B4-BE49-F238E27FC236}">
                <a16:creationId xmlns:a16="http://schemas.microsoft.com/office/drawing/2014/main" id="{5E9D7338-D763-4875-AEAA-142A6A41C0B8}"/>
              </a:ext>
            </a:extLst>
          </p:cNvPr>
          <p:cNvSpPr txBox="1"/>
          <p:nvPr/>
        </p:nvSpPr>
        <p:spPr>
          <a:xfrm>
            <a:off x="314325" y="6337756"/>
            <a:ext cx="6172200" cy="215444"/>
          </a:xfrm>
          <a:prstGeom prst="rect">
            <a:avLst/>
          </a:prstGeom>
          <a:noFill/>
        </p:spPr>
        <p:txBody>
          <a:bodyPr wrap="square" rtlCol="0">
            <a:spAutoFit/>
          </a:bodyPr>
          <a:lstStyle/>
          <a:p>
            <a:r>
              <a:rPr lang="en-US" sz="800" b="0" dirty="0">
                <a:solidFill>
                  <a:srgbClr val="202020"/>
                </a:solidFill>
                <a:latin typeface="Calibri" panose="020F0502020204030204" pitchFamily="34" charset="0"/>
              </a:rPr>
              <a:t>Data sources: Lipper and Hedge Fund Research, data as of 5</a:t>
            </a:r>
            <a:r>
              <a:rPr lang="en-US" sz="800" b="0" baseline="30000" dirty="0">
                <a:solidFill>
                  <a:srgbClr val="202020"/>
                </a:solidFill>
                <a:latin typeface="Calibri" panose="020F0502020204030204" pitchFamily="34" charset="0"/>
              </a:rPr>
              <a:t>th</a:t>
            </a:r>
            <a:r>
              <a:rPr lang="en-US" sz="800" b="0" dirty="0">
                <a:solidFill>
                  <a:srgbClr val="202020"/>
                </a:solidFill>
                <a:latin typeface="Calibri" panose="020F0502020204030204" pitchFamily="34" charset="0"/>
              </a:rPr>
              <a:t> business day following quarter-end</a:t>
            </a:r>
          </a:p>
        </p:txBody>
      </p:sp>
      <p:pic>
        <p:nvPicPr>
          <p:cNvPr id="3" name="Picture 2" descr="Comparison between global equity, global financial indices, real assets and diversification strategies. The following returns are under global equity. S&amp;P 500 Index gave 0.6% in quarter, 30% in 1 year and 16.9% in 5 years annualized. MSCI EAFE Index gave -0.4% in quarter, 25.7% in 1 year and 8.8% in 5 years annualized. MSCI Emerging Markets Index gave -8.1% in quarter, 18.2% in 1 year and 9.2% in 5 years annualized. The following returns are under global indices. Bloomberg Barclays US Agg Index gave 0.1% in quarter, -0.9% in 1 year and 2.9% in 5 years annualized. Bloomberg Barclays HY Index gave 0.9% in quarter, 11.3% in 1 year and 6.5% in 5 years annualized. The following returns are under real assets. FTSE NAREIT All Equity Index gave 0.2% in quarter, 31.5% in 1 year and 8.4% in 5 years annualized. Alerian MLP Index gave -5.7% in quarter, 84.6% in 1 year and -2.4% in 5 years annualized. Bloomberg Commodity Index gave 6.6% in quarter, 42.3% in 1 year and 4.5% in 5 years annualized. The following returns are under diversification strategies. HFRI Fund Wtd Comp. Index gave 0% in quarter, 22.1% in 1 year and 7.3% in 5 years annualized. HFRI Fund of Fund Index gave 1.4% in quarter, 15% in 1 year and 5.9% in 5 years annualized.">
            <a:extLst>
              <a:ext uri="{FF2B5EF4-FFF2-40B4-BE49-F238E27FC236}">
                <a16:creationId xmlns:a16="http://schemas.microsoft.com/office/drawing/2014/main" id="{7C3AEE85-11F0-40EE-B6A8-5B9AD62C0220}"/>
              </a:ext>
            </a:extLst>
          </p:cNvPr>
          <p:cNvPicPr/>
          <p:nvPr/>
        </p:nvPicPr>
        <p:blipFill>
          <a:blip r:embed="rId3"/>
          <a:stretch>
            <a:fillRect/>
          </a:stretch>
        </p:blipFill>
        <p:spPr>
          <a:xfrm>
            <a:off x="406400" y="1135063"/>
            <a:ext cx="8207375" cy="501173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E758D8-B5C1-4758-9ECF-B4E9476A8824}"/>
              </a:ext>
            </a:extLst>
          </p:cNvPr>
          <p:cNvSpPr>
            <a:spLocks noGrp="1"/>
          </p:cNvSpPr>
          <p:nvPr>
            <p:ph idx="1"/>
          </p:nvPr>
        </p:nvSpPr>
        <p:spPr>
          <a:xfrm>
            <a:off x="517654" y="5103227"/>
            <a:ext cx="8108692" cy="1461262"/>
          </a:xfrm>
        </p:spPr>
        <p:txBody>
          <a:bodyPr>
            <a:normAutofit fontScale="77500" lnSpcReduction="20000"/>
          </a:bodyPr>
          <a:lstStyle/>
          <a:p>
            <a:pPr marL="354965" indent="-342265">
              <a:buClr>
                <a:srgbClr val="FFC000"/>
              </a:buClr>
              <a:buFont typeface="Arial"/>
              <a:buChar char="•"/>
              <a:tabLst>
                <a:tab pos="355600" algn="l"/>
              </a:tabLst>
            </a:pPr>
            <a:r>
              <a:rPr lang="en-US" spc="-5" dirty="0">
                <a:solidFill>
                  <a:srgbClr val="3E3E3E"/>
                </a:solidFill>
                <a:cs typeface="Calibri"/>
              </a:rPr>
              <a:t>The University Operating and Endowment Funds were valued at $4.3 billion as of September 30, 2021.</a:t>
            </a:r>
            <a:endParaRPr lang="en-US" dirty="0">
              <a:cs typeface="Calibri"/>
            </a:endParaRPr>
          </a:p>
          <a:p>
            <a:pPr marL="354965" marR="5080" indent="-342265">
              <a:spcBef>
                <a:spcPts val="310"/>
              </a:spcBef>
              <a:buClr>
                <a:srgbClr val="FFC000"/>
              </a:buClr>
              <a:buFont typeface="Arial"/>
              <a:buChar char="•"/>
              <a:tabLst>
                <a:tab pos="355600" algn="l"/>
              </a:tabLst>
            </a:pPr>
            <a:r>
              <a:rPr lang="en-US" spc="-5" dirty="0">
                <a:solidFill>
                  <a:srgbClr val="3E3E3E"/>
                </a:solidFill>
                <a:cs typeface="Calibri"/>
              </a:rPr>
              <a:t>The Operating Pool (ex-Permanent Core) was valued at $3.2 billion. The permanent core investment (gray bar) is  a long-term investment of operating cash in the Endowment Pool to enhance distributions to invested units.</a:t>
            </a:r>
            <a:endParaRPr lang="en-US" dirty="0">
              <a:cs typeface="Calibri"/>
            </a:endParaRPr>
          </a:p>
          <a:p>
            <a:pPr marL="354965" marR="15875" indent="-342265">
              <a:spcBef>
                <a:spcPts val="310"/>
              </a:spcBef>
              <a:buClr>
                <a:srgbClr val="FFC000"/>
              </a:buClr>
              <a:buFont typeface="Arial"/>
              <a:buChar char="•"/>
              <a:tabLst>
                <a:tab pos="355600" algn="l"/>
              </a:tabLst>
            </a:pPr>
            <a:r>
              <a:rPr lang="en-US" spc="-5" dirty="0">
                <a:solidFill>
                  <a:srgbClr val="3E3E3E"/>
                </a:solidFill>
                <a:cs typeface="Calibri"/>
              </a:rPr>
              <a:t>The combined Endowment Pool is valued at $992.4 million (green and gray right bar) and is discussed further on  the following</a:t>
            </a:r>
            <a:r>
              <a:rPr lang="en-US" dirty="0">
                <a:solidFill>
                  <a:srgbClr val="3E3E3E"/>
                </a:solidFill>
                <a:cs typeface="Calibri"/>
              </a:rPr>
              <a:t> </a:t>
            </a:r>
            <a:r>
              <a:rPr lang="en-US" spc="-5" dirty="0">
                <a:solidFill>
                  <a:srgbClr val="3E3E3E"/>
                </a:solidFill>
                <a:cs typeface="Calibri"/>
              </a:rPr>
              <a:t>slides.</a:t>
            </a:r>
            <a:endParaRPr lang="en-US" dirty="0">
              <a:cs typeface="Calibri"/>
            </a:endParaRPr>
          </a:p>
          <a:p>
            <a:pPr marL="354965" indent="-342265">
              <a:spcBef>
                <a:spcPts val="310"/>
              </a:spcBef>
              <a:buClr>
                <a:srgbClr val="FFC000"/>
              </a:buClr>
              <a:buFont typeface="Arial"/>
              <a:buChar char="•"/>
              <a:tabLst>
                <a:tab pos="355600" algn="l"/>
              </a:tabLst>
            </a:pPr>
            <a:r>
              <a:rPr lang="en-US" spc="-5" dirty="0">
                <a:solidFill>
                  <a:srgbClr val="3E3E3E"/>
                </a:solidFill>
                <a:cs typeface="Calibri"/>
              </a:rPr>
              <a:t>The Pure Endowment (excluding Operating) is valued at $546.8 million.</a:t>
            </a:r>
            <a:endParaRPr lang="en-US" dirty="0">
              <a:cs typeface="Calibri"/>
            </a:endParaRPr>
          </a:p>
        </p:txBody>
      </p:sp>
      <p:sp>
        <p:nvSpPr>
          <p:cNvPr id="3" name="Title 2"/>
          <p:cNvSpPr>
            <a:spLocks noGrp="1"/>
          </p:cNvSpPr>
          <p:nvPr>
            <p:ph type="title"/>
          </p:nvPr>
        </p:nvSpPr>
        <p:spPr>
          <a:xfrm>
            <a:off x="105305" y="41149"/>
            <a:ext cx="8933390" cy="407587"/>
          </a:xfrm>
        </p:spPr>
        <p:txBody>
          <a:bodyPr/>
          <a:lstStyle/>
          <a:p>
            <a:pPr algn="ctr"/>
            <a:r>
              <a:rPr lang="en-US" sz="2100" dirty="0"/>
              <a:t>university Operating and endowment funds: September 30, 2021</a:t>
            </a:r>
          </a:p>
        </p:txBody>
      </p:sp>
      <p:graphicFrame>
        <p:nvGraphicFramePr>
          <p:cNvPr id="6" name="Chart 5" descr="University operating and Endowment Funds. $4.27 billion as of September 30, 2021. Operating pool consists of a permanent core of $523.5 million and an operating pool (ex-permanent core) of $3,198.4 million. Endowment funds consists of the same permanent core of $523.5 million, gifts of $468.9 million, farms of $77.3 million and separately invested of $0.6 million.">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019298559"/>
              </p:ext>
            </p:extLst>
          </p:nvPr>
        </p:nvGraphicFramePr>
        <p:xfrm>
          <a:off x="752474" y="600074"/>
          <a:ext cx="7648575" cy="43529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0342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FA0E2-F075-4DC8-9988-3D7BFF53CDDB}"/>
              </a:ext>
            </a:extLst>
          </p:cNvPr>
          <p:cNvSpPr>
            <a:spLocks noGrp="1"/>
          </p:cNvSpPr>
          <p:nvPr>
            <p:ph type="title" idx="4294967295"/>
          </p:nvPr>
        </p:nvSpPr>
        <p:spPr>
          <a:xfrm>
            <a:off x="628650" y="7745639"/>
            <a:ext cx="7886700" cy="1325563"/>
          </a:xfrm>
          <a:prstGeom prst="rect">
            <a:avLst/>
          </a:prstGeom>
        </p:spPr>
        <p:txBody>
          <a:bodyPr/>
          <a:lstStyle/>
          <a:p>
            <a:pPr rtl="0" eaLnBrk="1" fontAlgn="base" hangingPunct="1"/>
            <a:r>
              <a:rPr lang="en-US" sz="2800" b="0" i="0" kern="1200" cap="all" spc="0" baseline="0" dirty="0">
                <a:solidFill>
                  <a:srgbClr val="FFFFFF"/>
                </a:solidFill>
                <a:effectLst/>
                <a:latin typeface="Calibri Light" panose="020F0302020204030204" pitchFamily="34" charset="0"/>
                <a:ea typeface="Calibri Light" panose="020F0302020204030204" pitchFamily="34" charset="0"/>
                <a:cs typeface="Calibri Light" panose="020F0302020204030204" pitchFamily="34" charset="0"/>
              </a:rPr>
              <a:t>ENDOWMENT FUND UPDATE: </a:t>
            </a:r>
            <a:endParaRPr lang="en-US" dirty="0">
              <a:effectLst/>
            </a:endParaRPr>
          </a:p>
          <a:p>
            <a:pPr rtl="0" eaLnBrk="1" fontAlgn="base" hangingPunct="1"/>
            <a:r>
              <a:rPr lang="en-US" sz="2800" b="0" i="0" kern="1200" cap="all" spc="0" baseline="0" dirty="0">
                <a:solidFill>
                  <a:srgbClr val="FFFFFF"/>
                </a:solidFill>
                <a:effectLst/>
                <a:latin typeface="Calibri Light" panose="020F0302020204030204" pitchFamily="34" charset="0"/>
                <a:ea typeface="Calibri Light" panose="020F0302020204030204" pitchFamily="34" charset="0"/>
                <a:cs typeface="Calibri Light" panose="020F0302020204030204" pitchFamily="34" charset="0"/>
              </a:rPr>
              <a:t>September 30, 2021</a:t>
            </a:r>
            <a:endParaRPr lang="en-US" dirty="0">
              <a:effectLst/>
            </a:endParaRPr>
          </a:p>
        </p:txBody>
      </p:sp>
      <p:sp>
        <p:nvSpPr>
          <p:cNvPr id="11" name="Text Placeholder 2">
            <a:extLst>
              <a:ext uri="{FF2B5EF4-FFF2-40B4-BE49-F238E27FC236}">
                <a16:creationId xmlns:a16="http://schemas.microsoft.com/office/drawing/2014/main" id="{F85B9869-EDF0-4988-910C-FC1DCACFEA09}"/>
              </a:ext>
            </a:extLst>
          </p:cNvPr>
          <p:cNvSpPr>
            <a:spLocks noGrp="1"/>
          </p:cNvSpPr>
          <p:nvPr>
            <p:ph type="body" sz="quarter" idx="10"/>
          </p:nvPr>
        </p:nvSpPr>
        <p:spPr>
          <a:xfrm>
            <a:off x="2896412" y="1357772"/>
            <a:ext cx="5855701" cy="944874"/>
          </a:xfrm>
        </p:spPr>
        <p:txBody>
          <a:bodyPr/>
          <a:lstStyle/>
          <a:p>
            <a:r>
              <a:rPr lang="en-US" dirty="0"/>
              <a:t>ENDOWMENT FUND UPDATE: </a:t>
            </a:r>
          </a:p>
          <a:p>
            <a:r>
              <a:rPr lang="en-US" dirty="0"/>
              <a:t>September 30, 2021</a:t>
            </a:r>
          </a:p>
        </p:txBody>
      </p:sp>
    </p:spTree>
    <p:extLst>
      <p:ext uri="{BB962C8B-B14F-4D97-AF65-F5344CB8AC3E}">
        <p14:creationId xmlns:p14="http://schemas.microsoft.com/office/powerpoint/2010/main" val="779164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Market value and asset allocation: endowment pool</a:t>
            </a:r>
          </a:p>
        </p:txBody>
      </p:sp>
      <p:sp>
        <p:nvSpPr>
          <p:cNvPr id="5" name="object 7">
            <a:extLst>
              <a:ext uri="{FF2B5EF4-FFF2-40B4-BE49-F238E27FC236}">
                <a16:creationId xmlns:a16="http://schemas.microsoft.com/office/drawing/2014/main" id="{08C6E9B7-A303-4491-ABCB-0A53C907D1F1}"/>
              </a:ext>
            </a:extLst>
          </p:cNvPr>
          <p:cNvSpPr txBox="1"/>
          <p:nvPr/>
        </p:nvSpPr>
        <p:spPr>
          <a:xfrm>
            <a:off x="6109125" y="1156653"/>
            <a:ext cx="2037080" cy="448945"/>
          </a:xfrm>
          <a:prstGeom prst="rect">
            <a:avLst/>
          </a:prstGeom>
        </p:spPr>
        <p:txBody>
          <a:bodyPr vert="horz" wrap="square" lIns="0" tIns="0" rIns="0" bIns="0" rtlCol="0">
            <a:spAutoFit/>
          </a:bodyPr>
          <a:lstStyle/>
          <a:p>
            <a:pPr marL="12700" marR="5080" indent="164465">
              <a:lnSpc>
                <a:spcPct val="100000"/>
              </a:lnSpc>
            </a:pPr>
            <a:r>
              <a:rPr sz="1400" b="1" spc="-5" dirty="0">
                <a:solidFill>
                  <a:srgbClr val="595958"/>
                </a:solidFill>
                <a:latin typeface="Calibri"/>
                <a:cs typeface="Calibri"/>
              </a:rPr>
              <a:t>Over/Under Allocation  to </a:t>
            </a:r>
            <a:r>
              <a:rPr sz="1400" b="1" spc="-15" dirty="0">
                <a:solidFill>
                  <a:srgbClr val="595958"/>
                </a:solidFill>
                <a:latin typeface="Calibri"/>
                <a:cs typeface="Calibri"/>
              </a:rPr>
              <a:t>Long-Term </a:t>
            </a:r>
            <a:r>
              <a:rPr sz="1400" b="1" spc="-5" dirty="0">
                <a:solidFill>
                  <a:srgbClr val="595958"/>
                </a:solidFill>
                <a:latin typeface="Calibri"/>
                <a:cs typeface="Calibri"/>
              </a:rPr>
              <a:t>Policy</a:t>
            </a:r>
            <a:r>
              <a:rPr sz="1400" b="1" spc="-120" dirty="0">
                <a:solidFill>
                  <a:srgbClr val="595958"/>
                </a:solidFill>
                <a:latin typeface="Calibri"/>
                <a:cs typeface="Calibri"/>
              </a:rPr>
              <a:t> </a:t>
            </a:r>
            <a:r>
              <a:rPr sz="1400" b="1" spc="-20" dirty="0">
                <a:solidFill>
                  <a:srgbClr val="595958"/>
                </a:solidFill>
                <a:latin typeface="Calibri"/>
                <a:cs typeface="Calibri"/>
              </a:rPr>
              <a:t>Targets</a:t>
            </a:r>
            <a:endParaRPr sz="1400" dirty="0">
              <a:latin typeface="Calibri"/>
              <a:cs typeface="Calibri"/>
            </a:endParaRPr>
          </a:p>
        </p:txBody>
      </p:sp>
      <p:graphicFrame>
        <p:nvGraphicFramePr>
          <p:cNvPr id="6" name="Chart 5" descr="Total pool of $992.4 million as of 9/30/2021. This pool can be categorized as 61% of global equity (of which 28% is US equity, 24% is non-US equity and 10% is private equity), 19% of global fixed income, 13% of real assets (of which 8% is real estate and 5% is farmland), 7% of diversifying strategies and 0% of cash.">
            <a:extLst>
              <a:ext uri="{FF2B5EF4-FFF2-40B4-BE49-F238E27FC236}">
                <a16:creationId xmlns:a16="http://schemas.microsoft.com/office/drawing/2014/main" id="{0F60BD35-1395-4A66-BF52-62460479C2A9}"/>
              </a:ext>
            </a:extLst>
          </p:cNvPr>
          <p:cNvGraphicFramePr>
            <a:graphicFrameLocks/>
          </p:cNvGraphicFramePr>
          <p:nvPr>
            <p:extLst>
              <p:ext uri="{D42A27DB-BD31-4B8C-83A1-F6EECF244321}">
                <p14:modId xmlns:p14="http://schemas.microsoft.com/office/powerpoint/2010/main" val="2894054845"/>
              </p:ext>
            </p:extLst>
          </p:nvPr>
        </p:nvGraphicFramePr>
        <p:xfrm>
          <a:off x="-38100" y="1459344"/>
          <a:ext cx="5200650" cy="42270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descr="Over/under allocation to long-term policy targets. $608.9M of Global equity at 5.4%, $183M of Global Fixed Income at -1.6%, $127.6M of Real Assets at -1.1%, $69.5M of Diversifying Strategies at -3% and $3.5M of Cash at 0.4%.">
            <a:extLst>
              <a:ext uri="{FF2B5EF4-FFF2-40B4-BE49-F238E27FC236}">
                <a16:creationId xmlns:a16="http://schemas.microsoft.com/office/drawing/2014/main" id="{399FED98-C9AA-4A21-ADD2-549F3ADA3262}"/>
              </a:ext>
            </a:extLst>
          </p:cNvPr>
          <p:cNvGraphicFramePr>
            <a:graphicFrameLocks/>
          </p:cNvGraphicFramePr>
          <p:nvPr>
            <p:extLst>
              <p:ext uri="{D42A27DB-BD31-4B8C-83A1-F6EECF244321}">
                <p14:modId xmlns:p14="http://schemas.microsoft.com/office/powerpoint/2010/main" val="4062690894"/>
              </p:ext>
            </p:extLst>
          </p:nvPr>
        </p:nvGraphicFramePr>
        <p:xfrm>
          <a:off x="5139795" y="1681162"/>
          <a:ext cx="3966105" cy="388143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45634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94DBC83-A3D6-44E9-8AD4-8CF2C0A8628E}"/>
              </a:ext>
            </a:extLst>
          </p:cNvPr>
          <p:cNvSpPr>
            <a:spLocks noGrp="1"/>
          </p:cNvSpPr>
          <p:nvPr>
            <p:ph idx="1"/>
          </p:nvPr>
        </p:nvSpPr>
        <p:spPr>
          <a:xfrm>
            <a:off x="239515" y="3681726"/>
            <a:ext cx="8355511" cy="960145"/>
          </a:xfrm>
        </p:spPr>
        <p:txBody>
          <a:bodyPr>
            <a:normAutofit lnSpcReduction="10000"/>
          </a:bodyPr>
          <a:lstStyle/>
          <a:p>
            <a:pPr marL="303530" marR="5080" indent="-290830">
              <a:buClr>
                <a:srgbClr val="FBB161"/>
              </a:buClr>
              <a:buFont typeface="Arial"/>
              <a:buChar char="•"/>
              <a:tabLst>
                <a:tab pos="304165" algn="l"/>
              </a:tabLst>
            </a:pPr>
            <a:r>
              <a:rPr lang="en-US" sz="1400" spc="-5" dirty="0">
                <a:solidFill>
                  <a:srgbClr val="3E3E3E"/>
                </a:solidFill>
                <a:cs typeface="Calibri"/>
              </a:rPr>
              <a:t>Over the one-year period, the endowment </a:t>
            </a:r>
            <a:r>
              <a:rPr lang="en-US" sz="1400" spc="-10" dirty="0">
                <a:solidFill>
                  <a:srgbClr val="3E3E3E"/>
                </a:solidFill>
                <a:cs typeface="Calibri"/>
              </a:rPr>
              <a:t>returned 22.5</a:t>
            </a:r>
            <a:r>
              <a:rPr lang="en-US" sz="1400" dirty="0">
                <a:solidFill>
                  <a:srgbClr val="3E3E3E"/>
                </a:solidFill>
                <a:cs typeface="Calibri"/>
              </a:rPr>
              <a:t>%. All </a:t>
            </a:r>
            <a:r>
              <a:rPr lang="en-US" sz="1400" spc="-5" dirty="0">
                <a:solidFill>
                  <a:srgbClr val="3E3E3E"/>
                </a:solidFill>
                <a:cs typeface="Calibri"/>
              </a:rPr>
              <a:t>asset classes </a:t>
            </a:r>
            <a:r>
              <a:rPr lang="en-US" sz="1400" spc="-10" dirty="0">
                <a:solidFill>
                  <a:srgbClr val="3E3E3E"/>
                </a:solidFill>
                <a:cs typeface="Calibri"/>
              </a:rPr>
              <a:t>contributed to </a:t>
            </a:r>
            <a:r>
              <a:rPr lang="en-US" sz="1400" spc="-5" dirty="0">
                <a:solidFill>
                  <a:srgbClr val="3E3E3E"/>
                </a:solidFill>
                <a:cs typeface="Calibri"/>
              </a:rPr>
              <a:t>performance, most  notably U.S. equity (+36.8%) and private equity (+44.6%).</a:t>
            </a:r>
            <a:endParaRPr lang="en-US" sz="1400" dirty="0">
              <a:cs typeface="Calibri"/>
            </a:endParaRPr>
          </a:p>
          <a:p>
            <a:pPr marL="303530" marR="228600" indent="-290830">
              <a:buClr>
                <a:srgbClr val="FBB161"/>
              </a:buClr>
              <a:buFont typeface="Arial"/>
              <a:buChar char="•"/>
              <a:tabLst>
                <a:tab pos="304165" algn="l"/>
              </a:tabLst>
            </a:pPr>
            <a:r>
              <a:rPr lang="en-US" sz="1400" spc="-5" dirty="0">
                <a:solidFill>
                  <a:srgbClr val="3E3E3E"/>
                </a:solidFill>
                <a:cs typeface="Calibri"/>
              </a:rPr>
              <a:t>Over the </a:t>
            </a:r>
            <a:r>
              <a:rPr lang="en-US" sz="1400" spc="-10" dirty="0">
                <a:solidFill>
                  <a:srgbClr val="3E3E3E"/>
                </a:solidFill>
                <a:cs typeface="Calibri"/>
              </a:rPr>
              <a:t>ten-year </a:t>
            </a:r>
            <a:r>
              <a:rPr lang="en-US" sz="1400" spc="-5" dirty="0">
                <a:solidFill>
                  <a:srgbClr val="3E3E3E"/>
                </a:solidFill>
                <a:cs typeface="Calibri"/>
              </a:rPr>
              <a:t>period, the endowment posted an </a:t>
            </a:r>
            <a:r>
              <a:rPr lang="en-US" sz="1400" dirty="0">
                <a:solidFill>
                  <a:srgbClr val="3E3E3E"/>
                </a:solidFill>
                <a:cs typeface="Calibri"/>
              </a:rPr>
              <a:t>9.8% </a:t>
            </a:r>
            <a:r>
              <a:rPr lang="en-US" sz="1400" spc="-10" dirty="0">
                <a:solidFill>
                  <a:srgbClr val="3E3E3E"/>
                </a:solidFill>
                <a:cs typeface="Calibri"/>
              </a:rPr>
              <a:t>return, </a:t>
            </a:r>
            <a:r>
              <a:rPr lang="en-US" sz="1400" spc="-5" dirty="0">
                <a:solidFill>
                  <a:srgbClr val="3E3E3E"/>
                </a:solidFill>
                <a:cs typeface="Calibri"/>
              </a:rPr>
              <a:t>supported </a:t>
            </a:r>
            <a:r>
              <a:rPr lang="en-US" sz="1400" spc="-10" dirty="0">
                <a:solidFill>
                  <a:srgbClr val="3E3E3E"/>
                </a:solidFill>
                <a:cs typeface="Calibri"/>
              </a:rPr>
              <a:t>by </a:t>
            </a:r>
            <a:r>
              <a:rPr lang="en-US" sz="1400" dirty="0">
                <a:solidFill>
                  <a:srgbClr val="3E3E3E"/>
                </a:solidFill>
                <a:cs typeface="Calibri"/>
              </a:rPr>
              <a:t>solid </a:t>
            </a:r>
            <a:r>
              <a:rPr lang="en-US" sz="1400" spc="-10" dirty="0">
                <a:solidFill>
                  <a:srgbClr val="3E3E3E"/>
                </a:solidFill>
                <a:cs typeface="Calibri"/>
              </a:rPr>
              <a:t>returns </a:t>
            </a:r>
            <a:r>
              <a:rPr lang="en-US" sz="1400" spc="-5" dirty="0">
                <a:solidFill>
                  <a:srgbClr val="3E3E3E"/>
                </a:solidFill>
                <a:cs typeface="Calibri"/>
              </a:rPr>
              <a:t>from U.S. equity  (+16.2%), </a:t>
            </a:r>
            <a:r>
              <a:rPr lang="en-US" sz="1400" spc="-10" dirty="0">
                <a:solidFill>
                  <a:srgbClr val="3E3E3E"/>
                </a:solidFill>
                <a:cs typeface="Calibri"/>
              </a:rPr>
              <a:t>private </a:t>
            </a:r>
            <a:r>
              <a:rPr lang="en-US" sz="1400" spc="-5" dirty="0">
                <a:solidFill>
                  <a:srgbClr val="3E3E3E"/>
                </a:solidFill>
                <a:cs typeface="Calibri"/>
              </a:rPr>
              <a:t>equity (+14.5%), and </a:t>
            </a:r>
            <a:r>
              <a:rPr lang="en-US" sz="1400" spc="-10" dirty="0">
                <a:solidFill>
                  <a:srgbClr val="3E3E3E"/>
                </a:solidFill>
                <a:cs typeface="Calibri"/>
              </a:rPr>
              <a:t>real </a:t>
            </a:r>
            <a:r>
              <a:rPr lang="en-US" sz="1400" spc="-5" dirty="0">
                <a:solidFill>
                  <a:srgbClr val="3E3E3E"/>
                </a:solidFill>
                <a:cs typeface="Calibri"/>
              </a:rPr>
              <a:t>assets</a:t>
            </a:r>
            <a:r>
              <a:rPr lang="en-US" sz="1400" spc="125" dirty="0">
                <a:solidFill>
                  <a:srgbClr val="3E3E3E"/>
                </a:solidFill>
                <a:cs typeface="Calibri"/>
              </a:rPr>
              <a:t> </a:t>
            </a:r>
            <a:r>
              <a:rPr lang="en-US" sz="1400" spc="-5" dirty="0">
                <a:solidFill>
                  <a:srgbClr val="3E3E3E"/>
                </a:solidFill>
                <a:cs typeface="Calibri"/>
              </a:rPr>
              <a:t>(+7.9%).</a:t>
            </a:r>
            <a:endParaRPr lang="en-US" sz="1400" dirty="0">
              <a:cs typeface="Calibri"/>
            </a:endParaRPr>
          </a:p>
          <a:p>
            <a:endParaRPr lang="en-US" sz="1400" dirty="0"/>
          </a:p>
        </p:txBody>
      </p:sp>
      <p:sp>
        <p:nvSpPr>
          <p:cNvPr id="3" name="Title 2"/>
          <p:cNvSpPr>
            <a:spLocks noGrp="1"/>
          </p:cNvSpPr>
          <p:nvPr>
            <p:ph type="title"/>
          </p:nvPr>
        </p:nvSpPr>
        <p:spPr/>
        <p:txBody>
          <a:bodyPr/>
          <a:lstStyle/>
          <a:p>
            <a:r>
              <a:rPr lang="en-US" dirty="0"/>
              <a:t>Total endowment pool performance (</a:t>
            </a:r>
            <a:r>
              <a:rPr lang="en-US" sz="2400" dirty="0"/>
              <a:t>September</a:t>
            </a:r>
            <a:r>
              <a:rPr lang="en-US" dirty="0"/>
              <a:t> </a:t>
            </a:r>
            <a:r>
              <a:rPr lang="en-US" sz="2400" dirty="0"/>
              <a:t>30, 2021)</a:t>
            </a:r>
          </a:p>
        </p:txBody>
      </p:sp>
      <p:sp>
        <p:nvSpPr>
          <p:cNvPr id="8" name="Content Placeholder 1"/>
          <p:cNvSpPr txBox="1">
            <a:spLocks/>
          </p:cNvSpPr>
          <p:nvPr/>
        </p:nvSpPr>
        <p:spPr>
          <a:xfrm>
            <a:off x="256115" y="6400801"/>
            <a:ext cx="8677275" cy="290946"/>
          </a:xfrm>
          <a:prstGeom prst="rect">
            <a:avLst/>
          </a:prstGeom>
        </p:spPr>
        <p:txBody>
          <a:bodyPr vert="horz" lIns="91440" tIns="45720" rIns="91440" bIns="45720" rtlCol="0">
            <a:normAutofit/>
          </a:bodyPr>
          <a:lstStyle>
            <a:lvl1pPr marL="228600" indent="-228600" algn="just"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1pPr>
            <a:lvl2pPr marL="457200" indent="-228600" algn="just" defTabSz="914400" rtl="0" eaLnBrk="1" latinLnBrk="0" hangingPunct="1">
              <a:lnSpc>
                <a:spcPct val="100000"/>
              </a:lnSpc>
              <a:spcBef>
                <a:spcPts val="600"/>
              </a:spcBef>
              <a:buClr>
                <a:schemeClr val="accent1"/>
              </a:buClr>
              <a:buFont typeface="Wingdings" panose="05000000000000000000" pitchFamily="2" charset="2"/>
              <a:buChar char="§"/>
              <a:defRPr sz="1100" kern="1200">
                <a:solidFill>
                  <a:schemeClr val="tx1"/>
                </a:solidFill>
                <a:latin typeface="+mn-lt"/>
                <a:ea typeface="+mn-ea"/>
                <a:cs typeface="+mn-cs"/>
              </a:defRPr>
            </a:lvl2pPr>
            <a:lvl3pPr marL="685800" indent="-228600" algn="just" defTabSz="914400" rtl="0" eaLnBrk="1" latinLnBrk="0" hangingPunct="1">
              <a:lnSpc>
                <a:spcPct val="100000"/>
              </a:lnSpc>
              <a:spcBef>
                <a:spcPts val="600"/>
              </a:spcBef>
              <a:buClr>
                <a:schemeClr val="accent1"/>
              </a:buClr>
              <a:buFont typeface="Arial" panose="020B0604020202020204" pitchFamily="34" charset="0"/>
              <a:buChar char="•"/>
              <a:defRPr sz="105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000" dirty="0"/>
              <a:t>Note: The beginning market value + net contributions + net investment gains referenced in the table may not equal the ending market value due to rounding.</a:t>
            </a:r>
          </a:p>
        </p:txBody>
      </p:sp>
      <p:graphicFrame>
        <p:nvGraphicFramePr>
          <p:cNvPr id="2" name="Table 1">
            <a:extLst>
              <a:ext uri="{FF2B5EF4-FFF2-40B4-BE49-F238E27FC236}">
                <a16:creationId xmlns:a16="http://schemas.microsoft.com/office/drawing/2014/main" id="{A85DE32C-BA7B-40D0-ABAE-0CA10090D574}"/>
              </a:ext>
            </a:extLst>
          </p:cNvPr>
          <p:cNvGraphicFramePr>
            <a:graphicFrameLocks noGrp="1"/>
          </p:cNvGraphicFramePr>
          <p:nvPr>
            <p:extLst>
              <p:ext uri="{D42A27DB-BD31-4B8C-83A1-F6EECF244321}">
                <p14:modId xmlns:p14="http://schemas.microsoft.com/office/powerpoint/2010/main" val="654209023"/>
              </p:ext>
            </p:extLst>
          </p:nvPr>
        </p:nvGraphicFramePr>
        <p:xfrm>
          <a:off x="5508926" y="4641871"/>
          <a:ext cx="3086100" cy="1143000"/>
        </p:xfrm>
        <a:graphic>
          <a:graphicData uri="http://schemas.openxmlformats.org/drawingml/2006/table">
            <a:tbl>
              <a:tblPr firstRow="1"/>
              <a:tblGrid>
                <a:gridCol w="1703223">
                  <a:extLst>
                    <a:ext uri="{9D8B030D-6E8A-4147-A177-3AD203B41FA5}">
                      <a16:colId xmlns:a16="http://schemas.microsoft.com/office/drawing/2014/main" val="1143446332"/>
                    </a:ext>
                  </a:extLst>
                </a:gridCol>
                <a:gridCol w="1382877">
                  <a:extLst>
                    <a:ext uri="{9D8B030D-6E8A-4147-A177-3AD203B41FA5}">
                      <a16:colId xmlns:a16="http://schemas.microsoft.com/office/drawing/2014/main" val="3933305808"/>
                    </a:ext>
                  </a:extLst>
                </a:gridCol>
              </a:tblGrid>
              <a:tr h="190500">
                <a:tc>
                  <a:txBody>
                    <a:bodyPr/>
                    <a:lstStyle/>
                    <a:p>
                      <a:pPr algn="l" fontAlgn="b"/>
                      <a:r>
                        <a:rPr lang="en-US" sz="1100" b="1" i="0" u="none" strike="noStrike" dirty="0">
                          <a:solidFill>
                            <a:srgbClr val="404040"/>
                          </a:solidFill>
                          <a:effectLst/>
                          <a:latin typeface="Calibri" panose="020F0502020204030204" pitchFamily="34" charset="0"/>
                        </a:rPr>
                        <a:t>Endowment Pool</a:t>
                      </a:r>
                    </a:p>
                  </a:txBody>
                  <a:tcPr marL="0" marR="0" marT="0" marB="0" anchor="b">
                    <a:lnL w="6350" cap="flat" cmpd="sng" algn="ctr">
                      <a:solidFill>
                        <a:srgbClr val="D0CECE"/>
                      </a:solidFill>
                      <a:prstDash val="solid"/>
                      <a:round/>
                      <a:headEnd type="none" w="med" len="med"/>
                      <a:tailEnd type="none" w="med" len="med"/>
                    </a:lnL>
                    <a:lnR>
                      <a:noFill/>
                    </a:lnR>
                    <a:lnT w="6350" cap="flat" cmpd="sng" algn="ctr">
                      <a:solidFill>
                        <a:srgbClr val="D0CECE"/>
                      </a:solidFill>
                      <a:prstDash val="solid"/>
                      <a:round/>
                      <a:headEnd type="none" w="med" len="med"/>
                      <a:tailEnd type="none" w="med" len="med"/>
                    </a:lnT>
                    <a:lnB>
                      <a:noFill/>
                    </a:lnB>
                  </a:tcPr>
                </a:tc>
                <a:tc>
                  <a:txBody>
                    <a:bodyPr/>
                    <a:lstStyle/>
                    <a:p>
                      <a:pPr algn="r" fontAlgn="b"/>
                      <a:r>
                        <a:rPr lang="en-US" sz="1100" b="1" i="0" u="none" strike="noStrike" dirty="0">
                          <a:solidFill>
                            <a:srgbClr val="404040"/>
                          </a:solidFill>
                          <a:effectLst/>
                          <a:latin typeface="Calibri" panose="020F0502020204030204" pitchFamily="34" charset="0"/>
                        </a:rPr>
                        <a:t>Quarter Ending</a:t>
                      </a:r>
                    </a:p>
                  </a:txBody>
                  <a:tcPr marL="0" marR="0" marT="0" marB="0" anchor="b">
                    <a:lnL>
                      <a:noFill/>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a:noFill/>
                    </a:lnB>
                  </a:tcPr>
                </a:tc>
                <a:extLst>
                  <a:ext uri="{0D108BD9-81ED-4DB2-BD59-A6C34878D82A}">
                    <a16:rowId xmlns:a16="http://schemas.microsoft.com/office/drawing/2014/main" val="1673752792"/>
                  </a:ext>
                </a:extLst>
              </a:tr>
              <a:tr h="190500">
                <a:tc>
                  <a:txBody>
                    <a:bodyPr/>
                    <a:lstStyle/>
                    <a:p>
                      <a:pPr algn="l" fontAlgn="b"/>
                      <a:r>
                        <a:rPr lang="en-US" sz="1100" b="1" i="0" u="none" strike="noStrike" dirty="0">
                          <a:solidFill>
                            <a:srgbClr val="404040"/>
                          </a:solidFill>
                          <a:effectLst/>
                          <a:latin typeface="Calibri" panose="020F0502020204030204" pitchFamily="34" charset="0"/>
                        </a:rPr>
                        <a:t>Market Value Change</a:t>
                      </a:r>
                    </a:p>
                  </a:txBody>
                  <a:tcPr marL="0" marR="0" marT="0" marB="0" anchor="b">
                    <a:lnL w="6350" cap="flat" cmpd="sng" algn="ctr">
                      <a:solidFill>
                        <a:srgbClr val="D0CECE"/>
                      </a:solidFill>
                      <a:prstDash val="solid"/>
                      <a:round/>
                      <a:headEnd type="none" w="med" len="med"/>
                      <a:tailEnd type="none" w="med" len="med"/>
                    </a:lnL>
                    <a:lnR>
                      <a:noFill/>
                    </a:lnR>
                    <a:lnT>
                      <a:noFill/>
                    </a:lnT>
                    <a:lnB w="6350" cap="flat" cmpd="sng" algn="ctr">
                      <a:solidFill>
                        <a:srgbClr val="FBB161"/>
                      </a:solidFill>
                      <a:prstDash val="solid"/>
                      <a:round/>
                      <a:headEnd type="none" w="med" len="med"/>
                      <a:tailEnd type="none" w="med" len="med"/>
                    </a:lnB>
                  </a:tcPr>
                </a:tc>
                <a:tc>
                  <a:txBody>
                    <a:bodyPr/>
                    <a:lstStyle/>
                    <a:p>
                      <a:pPr algn="r" fontAlgn="b"/>
                      <a:r>
                        <a:rPr lang="en-US" sz="1100" b="1" i="0" u="none" strike="noStrike" dirty="0">
                          <a:solidFill>
                            <a:srgbClr val="404040"/>
                          </a:solidFill>
                          <a:effectLst/>
                          <a:latin typeface="Calibri" panose="020F0502020204030204" pitchFamily="34" charset="0"/>
                        </a:rPr>
                        <a:t>September-2021</a:t>
                      </a:r>
                    </a:p>
                  </a:txBody>
                  <a:tcPr marL="0" marR="0" marT="0" marB="0" anchor="b">
                    <a:lnL>
                      <a:noFill/>
                    </a:lnL>
                    <a:lnR w="6350" cap="flat" cmpd="sng" algn="ctr">
                      <a:solidFill>
                        <a:srgbClr val="D0CECE"/>
                      </a:solidFill>
                      <a:prstDash val="solid"/>
                      <a:round/>
                      <a:headEnd type="none" w="med" len="med"/>
                      <a:tailEnd type="none" w="med" len="med"/>
                    </a:lnR>
                    <a:lnT>
                      <a:noFill/>
                    </a:lnT>
                    <a:lnB w="6350" cap="flat" cmpd="sng" algn="ctr">
                      <a:solidFill>
                        <a:srgbClr val="FBB161"/>
                      </a:solidFill>
                      <a:prstDash val="solid"/>
                      <a:round/>
                      <a:headEnd type="none" w="med" len="med"/>
                      <a:tailEnd type="none" w="med" len="med"/>
                    </a:lnB>
                  </a:tcPr>
                </a:tc>
                <a:extLst>
                  <a:ext uri="{0D108BD9-81ED-4DB2-BD59-A6C34878D82A}">
                    <a16:rowId xmlns:a16="http://schemas.microsoft.com/office/drawing/2014/main" val="2976482012"/>
                  </a:ext>
                </a:extLst>
              </a:tr>
              <a:tr h="190500">
                <a:tc>
                  <a:txBody>
                    <a:bodyPr/>
                    <a:lstStyle/>
                    <a:p>
                      <a:pPr algn="l" fontAlgn="b"/>
                      <a:r>
                        <a:rPr lang="en-US" sz="1100" b="0" i="0" u="none" strike="noStrike" dirty="0">
                          <a:solidFill>
                            <a:srgbClr val="404040"/>
                          </a:solidFill>
                          <a:effectLst/>
                          <a:latin typeface="Calibri" panose="020F0502020204030204" pitchFamily="34" charset="0"/>
                        </a:rPr>
                        <a:t>Beginning Market Value</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FBB161"/>
                      </a:solidFill>
                      <a:prstDash val="solid"/>
                      <a:round/>
                      <a:headEnd type="none" w="med" len="med"/>
                      <a:tailEnd type="none" w="med" len="med"/>
                    </a:lnT>
                    <a:lnB>
                      <a:noFill/>
                    </a:lnB>
                  </a:tcPr>
                </a:tc>
                <a:tc>
                  <a:txBody>
                    <a:bodyPr/>
                    <a:lstStyle/>
                    <a:p>
                      <a:pPr algn="r" fontAlgn="b"/>
                      <a:r>
                        <a:rPr lang="en-US" sz="1100" b="0" i="0" u="none" strike="noStrike">
                          <a:solidFill>
                            <a:srgbClr val="404040"/>
                          </a:solidFill>
                          <a:effectLst/>
                          <a:latin typeface="Calibri" panose="020F0502020204030204" pitchFamily="34" charset="0"/>
                        </a:rPr>
                        <a:t>$1,004.4 M </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FBB161"/>
                      </a:solidFill>
                      <a:prstDash val="solid"/>
                      <a:round/>
                      <a:headEnd type="none" w="med" len="med"/>
                      <a:tailEnd type="none" w="med" len="med"/>
                    </a:lnT>
                    <a:lnB>
                      <a:noFill/>
                    </a:lnB>
                  </a:tcPr>
                </a:tc>
                <a:extLst>
                  <a:ext uri="{0D108BD9-81ED-4DB2-BD59-A6C34878D82A}">
                    <a16:rowId xmlns:a16="http://schemas.microsoft.com/office/drawing/2014/main" val="1006702347"/>
                  </a:ext>
                </a:extLst>
              </a:tr>
              <a:tr h="190500">
                <a:tc>
                  <a:txBody>
                    <a:bodyPr/>
                    <a:lstStyle/>
                    <a:p>
                      <a:pPr algn="l" fontAlgn="b"/>
                      <a:r>
                        <a:rPr lang="en-US" sz="1100" b="0" i="0" u="none" strike="noStrike">
                          <a:solidFill>
                            <a:srgbClr val="404040"/>
                          </a:solidFill>
                          <a:effectLst/>
                          <a:latin typeface="Calibri" panose="020F0502020204030204" pitchFamily="34" charset="0"/>
                        </a:rPr>
                        <a:t>Net Contributions</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a:noFill/>
                    </a:lnB>
                  </a:tcPr>
                </a:tc>
                <a:tc>
                  <a:txBody>
                    <a:bodyPr/>
                    <a:lstStyle/>
                    <a:p>
                      <a:pPr algn="r" fontAlgn="b"/>
                      <a:r>
                        <a:rPr lang="en-US" sz="1100" b="0" i="0" u="none" strike="noStrike">
                          <a:solidFill>
                            <a:srgbClr val="404040"/>
                          </a:solidFill>
                          <a:effectLst/>
                          <a:latin typeface="Calibri" panose="020F0502020204030204" pitchFamily="34" charset="0"/>
                        </a:rPr>
                        <a:t>($8.7 M)</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a:noFill/>
                    </a:lnB>
                  </a:tcPr>
                </a:tc>
                <a:extLst>
                  <a:ext uri="{0D108BD9-81ED-4DB2-BD59-A6C34878D82A}">
                    <a16:rowId xmlns:a16="http://schemas.microsoft.com/office/drawing/2014/main" val="2896120175"/>
                  </a:ext>
                </a:extLst>
              </a:tr>
              <a:tr h="190500">
                <a:tc>
                  <a:txBody>
                    <a:bodyPr/>
                    <a:lstStyle/>
                    <a:p>
                      <a:pPr algn="l" fontAlgn="b"/>
                      <a:r>
                        <a:rPr lang="en-US" sz="1100" b="0" i="0" u="none" strike="noStrike" dirty="0">
                          <a:solidFill>
                            <a:srgbClr val="404040"/>
                          </a:solidFill>
                          <a:effectLst/>
                          <a:latin typeface="Calibri" panose="020F0502020204030204" pitchFamily="34" charset="0"/>
                        </a:rPr>
                        <a:t>Gain/Loss</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w="6350" cap="flat" cmpd="sng" algn="ctr">
                      <a:solidFill>
                        <a:srgbClr val="D0CECE"/>
                      </a:solidFill>
                      <a:prstDash val="solid"/>
                      <a:round/>
                      <a:headEnd type="none" w="med" len="med"/>
                      <a:tailEnd type="none" w="med" len="med"/>
                    </a:lnB>
                  </a:tcPr>
                </a:tc>
                <a:tc>
                  <a:txBody>
                    <a:bodyPr/>
                    <a:lstStyle/>
                    <a:p>
                      <a:pPr algn="r" fontAlgn="b"/>
                      <a:r>
                        <a:rPr lang="en-US" sz="1100" b="0" i="0" u="none" strike="noStrike">
                          <a:solidFill>
                            <a:srgbClr val="404040"/>
                          </a:solidFill>
                          <a:effectLst/>
                          <a:latin typeface="Calibri" panose="020F0502020204030204" pitchFamily="34" charset="0"/>
                        </a:rPr>
                        <a:t>($3.2 M)</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w="6350" cap="flat" cmpd="sng" algn="ctr">
                      <a:solidFill>
                        <a:srgbClr val="D0CECE"/>
                      </a:solidFill>
                      <a:prstDash val="solid"/>
                      <a:round/>
                      <a:headEnd type="none" w="med" len="med"/>
                      <a:tailEnd type="none" w="med" len="med"/>
                    </a:lnB>
                  </a:tcPr>
                </a:tc>
                <a:extLst>
                  <a:ext uri="{0D108BD9-81ED-4DB2-BD59-A6C34878D82A}">
                    <a16:rowId xmlns:a16="http://schemas.microsoft.com/office/drawing/2014/main" val="2546272827"/>
                  </a:ext>
                </a:extLst>
              </a:tr>
              <a:tr h="190500">
                <a:tc>
                  <a:txBody>
                    <a:bodyPr/>
                    <a:lstStyle/>
                    <a:p>
                      <a:pPr algn="l" fontAlgn="b"/>
                      <a:r>
                        <a:rPr lang="en-US" sz="1100" b="0" i="0" u="none" strike="noStrike" dirty="0">
                          <a:solidFill>
                            <a:srgbClr val="404040"/>
                          </a:solidFill>
                          <a:effectLst/>
                          <a:latin typeface="Calibri" panose="020F0502020204030204" pitchFamily="34" charset="0"/>
                        </a:rPr>
                        <a:t>Ending Market Value</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tcPr>
                </a:tc>
                <a:tc>
                  <a:txBody>
                    <a:bodyPr/>
                    <a:lstStyle/>
                    <a:p>
                      <a:pPr algn="r" fontAlgn="b"/>
                      <a:r>
                        <a:rPr lang="en-US" sz="1100" b="0" i="0" u="none" strike="noStrike" dirty="0">
                          <a:solidFill>
                            <a:srgbClr val="404040"/>
                          </a:solidFill>
                          <a:effectLst/>
                          <a:latin typeface="Calibri" panose="020F0502020204030204" pitchFamily="34" charset="0"/>
                        </a:rPr>
                        <a:t>$992.4 M </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tcPr>
                </a:tc>
                <a:extLst>
                  <a:ext uri="{0D108BD9-81ED-4DB2-BD59-A6C34878D82A}">
                    <a16:rowId xmlns:a16="http://schemas.microsoft.com/office/drawing/2014/main" val="3167904188"/>
                  </a:ext>
                </a:extLst>
              </a:tr>
            </a:tbl>
          </a:graphicData>
        </a:graphic>
      </p:graphicFrame>
      <p:graphicFrame>
        <p:nvGraphicFramePr>
          <p:cNvPr id="9" name="Chart 8" descr="Total Pool of $992.4 million. In quarter, endowment pool at -0.3% and performance benchmark at -0.1%. In 1 year, endowment pool at 22.5% and performance benchmark at 20.9%. In 3 years, endowment pool at 9.8% and performance benchmark at 10.7%. In 5 years, endowment pool at 9.6% and performance benchmark at 10.2%. In 10 years, endowment pool at 9.8% and performance benchmark at 10.5%. Since inception (9/30/87), endowment pool at 8.4% and performance benchmark at 8.6%.">
            <a:extLst>
              <a:ext uri="{FF2B5EF4-FFF2-40B4-BE49-F238E27FC236}">
                <a16:creationId xmlns:a16="http://schemas.microsoft.com/office/drawing/2014/main" id="{AFDEB8EA-0E14-4DEB-8718-B470BCF61D2E}"/>
              </a:ext>
            </a:extLst>
          </p:cNvPr>
          <p:cNvGraphicFramePr>
            <a:graphicFrameLocks/>
          </p:cNvGraphicFramePr>
          <p:nvPr>
            <p:extLst>
              <p:ext uri="{D42A27DB-BD31-4B8C-83A1-F6EECF244321}">
                <p14:modId xmlns:p14="http://schemas.microsoft.com/office/powerpoint/2010/main" val="2596243332"/>
              </p:ext>
            </p:extLst>
          </p:nvPr>
        </p:nvGraphicFramePr>
        <p:xfrm>
          <a:off x="356710" y="580003"/>
          <a:ext cx="8430579" cy="29489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6891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dirty="0"/>
              <a:t>Asset class performance: endowment pool (September 30, 2021)</a:t>
            </a:r>
          </a:p>
        </p:txBody>
      </p:sp>
      <p:graphicFrame>
        <p:nvGraphicFramePr>
          <p:cNvPr id="6" name="Table 5">
            <a:extLst>
              <a:ext uri="{FF2B5EF4-FFF2-40B4-BE49-F238E27FC236}">
                <a16:creationId xmlns:a16="http://schemas.microsoft.com/office/drawing/2014/main" id="{15FFB70D-B23C-4F9F-B126-5D566FFE8E7E}"/>
              </a:ext>
            </a:extLst>
          </p:cNvPr>
          <p:cNvGraphicFramePr>
            <a:graphicFrameLocks noGrp="1"/>
          </p:cNvGraphicFramePr>
          <p:nvPr>
            <p:extLst>
              <p:ext uri="{D42A27DB-BD31-4B8C-83A1-F6EECF244321}">
                <p14:modId xmlns:p14="http://schemas.microsoft.com/office/powerpoint/2010/main" val="4259464283"/>
              </p:ext>
            </p:extLst>
          </p:nvPr>
        </p:nvGraphicFramePr>
        <p:xfrm>
          <a:off x="402337" y="673484"/>
          <a:ext cx="8421624" cy="5251829"/>
        </p:xfrm>
        <a:graphic>
          <a:graphicData uri="http://schemas.openxmlformats.org/drawingml/2006/table">
            <a:tbl>
              <a:tblPr firstRow="1"/>
              <a:tblGrid>
                <a:gridCol w="2164087">
                  <a:extLst>
                    <a:ext uri="{9D8B030D-6E8A-4147-A177-3AD203B41FA5}">
                      <a16:colId xmlns:a16="http://schemas.microsoft.com/office/drawing/2014/main" val="4225393115"/>
                    </a:ext>
                  </a:extLst>
                </a:gridCol>
                <a:gridCol w="850177">
                  <a:extLst>
                    <a:ext uri="{9D8B030D-6E8A-4147-A177-3AD203B41FA5}">
                      <a16:colId xmlns:a16="http://schemas.microsoft.com/office/drawing/2014/main" val="1410450630"/>
                    </a:ext>
                  </a:extLst>
                </a:gridCol>
                <a:gridCol w="850177">
                  <a:extLst>
                    <a:ext uri="{9D8B030D-6E8A-4147-A177-3AD203B41FA5}">
                      <a16:colId xmlns:a16="http://schemas.microsoft.com/office/drawing/2014/main" val="1525800119"/>
                    </a:ext>
                  </a:extLst>
                </a:gridCol>
                <a:gridCol w="595411">
                  <a:extLst>
                    <a:ext uri="{9D8B030D-6E8A-4147-A177-3AD203B41FA5}">
                      <a16:colId xmlns:a16="http://schemas.microsoft.com/office/drawing/2014/main" val="3390594853"/>
                    </a:ext>
                  </a:extLst>
                </a:gridCol>
                <a:gridCol w="595411">
                  <a:extLst>
                    <a:ext uri="{9D8B030D-6E8A-4147-A177-3AD203B41FA5}">
                      <a16:colId xmlns:a16="http://schemas.microsoft.com/office/drawing/2014/main" val="280042649"/>
                    </a:ext>
                  </a:extLst>
                </a:gridCol>
                <a:gridCol w="595411">
                  <a:extLst>
                    <a:ext uri="{9D8B030D-6E8A-4147-A177-3AD203B41FA5}">
                      <a16:colId xmlns:a16="http://schemas.microsoft.com/office/drawing/2014/main" val="2223539315"/>
                    </a:ext>
                  </a:extLst>
                </a:gridCol>
                <a:gridCol w="595411">
                  <a:extLst>
                    <a:ext uri="{9D8B030D-6E8A-4147-A177-3AD203B41FA5}">
                      <a16:colId xmlns:a16="http://schemas.microsoft.com/office/drawing/2014/main" val="1004068285"/>
                    </a:ext>
                  </a:extLst>
                </a:gridCol>
                <a:gridCol w="595411">
                  <a:extLst>
                    <a:ext uri="{9D8B030D-6E8A-4147-A177-3AD203B41FA5}">
                      <a16:colId xmlns:a16="http://schemas.microsoft.com/office/drawing/2014/main" val="1842109711"/>
                    </a:ext>
                  </a:extLst>
                </a:gridCol>
                <a:gridCol w="595411">
                  <a:extLst>
                    <a:ext uri="{9D8B030D-6E8A-4147-A177-3AD203B41FA5}">
                      <a16:colId xmlns:a16="http://schemas.microsoft.com/office/drawing/2014/main" val="3815065916"/>
                    </a:ext>
                  </a:extLst>
                </a:gridCol>
                <a:gridCol w="984717">
                  <a:extLst>
                    <a:ext uri="{9D8B030D-6E8A-4147-A177-3AD203B41FA5}">
                      <a16:colId xmlns:a16="http://schemas.microsoft.com/office/drawing/2014/main" val="3588361938"/>
                    </a:ext>
                  </a:extLst>
                </a:gridCol>
              </a:tblGrid>
              <a:tr h="558707">
                <a:tc>
                  <a:txBody>
                    <a:bodyPr/>
                    <a:lstStyle/>
                    <a:p>
                      <a:pPr algn="l" fontAlgn="b"/>
                      <a:r>
                        <a:rPr lang="en-US" sz="900" b="0" i="0" u="none" strike="noStrike">
                          <a:solidFill>
                            <a:srgbClr val="404040"/>
                          </a:solidFill>
                          <a:effectLst/>
                          <a:latin typeface="Calibri" panose="020F0502020204030204" pitchFamily="34" charset="0"/>
                        </a:rPr>
                        <a:t> </a:t>
                      </a:r>
                    </a:p>
                  </a:txBody>
                  <a:tcPr marL="0" marR="0" marT="0" marB="0" anchor="b">
                    <a:lnL>
                      <a:noFill/>
                    </a:lnL>
                    <a:lnR>
                      <a:noFill/>
                    </a:lnR>
                    <a:lnT>
                      <a:noFill/>
                    </a:lnT>
                    <a:lnB w="6350" cap="flat" cmpd="sng" algn="ctr">
                      <a:solidFill>
                        <a:srgbClr val="FBB161"/>
                      </a:solidFill>
                      <a:prstDash val="solid"/>
                      <a:round/>
                      <a:headEnd type="none" w="med" len="med"/>
                      <a:tailEnd type="none" w="med" len="med"/>
                    </a:lnB>
                  </a:tcPr>
                </a:tc>
                <a:tc>
                  <a:txBody>
                    <a:bodyPr/>
                    <a:lstStyle/>
                    <a:p>
                      <a:pPr algn="ctr" fontAlgn="b"/>
                      <a:r>
                        <a:rPr lang="en-US" sz="900" b="1" i="0" u="none" strike="noStrike">
                          <a:solidFill>
                            <a:srgbClr val="404040"/>
                          </a:solidFill>
                          <a:effectLst/>
                          <a:latin typeface="Calibri" panose="020F0502020204030204" pitchFamily="34" charset="0"/>
                        </a:rPr>
                        <a:t>Current Allocation (%)</a:t>
                      </a:r>
                    </a:p>
                  </a:txBody>
                  <a:tcPr marL="0" marR="0" marT="0" marB="0" anchor="b">
                    <a:lnL>
                      <a:noFill/>
                    </a:lnL>
                    <a:lnR>
                      <a:noFill/>
                    </a:lnR>
                    <a:lnT>
                      <a:noFill/>
                    </a:lnT>
                    <a:lnB w="6350" cap="flat" cmpd="sng" algn="ctr">
                      <a:solidFill>
                        <a:srgbClr val="FBB161"/>
                      </a:solidFill>
                      <a:prstDash val="solid"/>
                      <a:round/>
                      <a:headEnd type="none" w="med" len="med"/>
                      <a:tailEnd type="none" w="med" len="med"/>
                    </a:lnB>
                  </a:tcPr>
                </a:tc>
                <a:tc>
                  <a:txBody>
                    <a:bodyPr/>
                    <a:lstStyle/>
                    <a:p>
                      <a:pPr algn="ctr" fontAlgn="b"/>
                      <a:r>
                        <a:rPr lang="en-US" sz="900" b="1" i="0" u="none" strike="noStrike">
                          <a:solidFill>
                            <a:srgbClr val="404040"/>
                          </a:solidFill>
                          <a:effectLst/>
                          <a:latin typeface="Calibri" panose="020F0502020204030204" pitchFamily="34" charset="0"/>
                        </a:rPr>
                        <a:t>Policy Allocation (%)</a:t>
                      </a:r>
                    </a:p>
                  </a:txBody>
                  <a:tcPr marL="0" marR="0" marT="0" marB="0" anchor="b">
                    <a:lnL>
                      <a:noFill/>
                    </a:lnL>
                    <a:lnR>
                      <a:noFill/>
                    </a:lnR>
                    <a:lnT>
                      <a:noFill/>
                    </a:lnT>
                    <a:lnB w="6350" cap="flat" cmpd="sng" algn="ctr">
                      <a:solidFill>
                        <a:srgbClr val="FBB161"/>
                      </a:solidFill>
                      <a:prstDash val="solid"/>
                      <a:round/>
                      <a:headEnd type="none" w="med" len="med"/>
                      <a:tailEnd type="none" w="med" len="med"/>
                    </a:lnB>
                  </a:tcPr>
                </a:tc>
                <a:tc>
                  <a:txBody>
                    <a:bodyPr/>
                    <a:lstStyle/>
                    <a:p>
                      <a:pPr algn="ctr" fontAlgn="b"/>
                      <a:r>
                        <a:rPr lang="en-US" sz="900" b="1" i="0" u="none" strike="noStrike">
                          <a:solidFill>
                            <a:srgbClr val="404040"/>
                          </a:solidFill>
                          <a:effectLst/>
                          <a:latin typeface="Calibri" panose="020F0502020204030204" pitchFamily="34" charset="0"/>
                        </a:rPr>
                        <a:t>Quarter ending Sep-2021</a:t>
                      </a:r>
                    </a:p>
                  </a:txBody>
                  <a:tcPr marL="0" marR="0" marT="0" marB="0" anchor="b">
                    <a:lnL>
                      <a:noFill/>
                    </a:lnL>
                    <a:lnR>
                      <a:noFill/>
                    </a:lnR>
                    <a:lnT>
                      <a:noFill/>
                    </a:lnT>
                    <a:lnB w="6350" cap="flat" cmpd="sng" algn="ctr">
                      <a:solidFill>
                        <a:srgbClr val="FBB161"/>
                      </a:solidFill>
                      <a:prstDash val="solid"/>
                      <a:round/>
                      <a:headEnd type="none" w="med" len="med"/>
                      <a:tailEnd type="none" w="med" len="med"/>
                    </a:lnB>
                  </a:tcPr>
                </a:tc>
                <a:tc>
                  <a:txBody>
                    <a:bodyPr/>
                    <a:lstStyle/>
                    <a:p>
                      <a:pPr algn="ctr" fontAlgn="b"/>
                      <a:r>
                        <a:rPr lang="en-US" sz="900" b="1" i="0" u="none" strike="noStrike">
                          <a:solidFill>
                            <a:srgbClr val="404040"/>
                          </a:solidFill>
                          <a:effectLst/>
                          <a:latin typeface="Calibri" panose="020F0502020204030204" pitchFamily="34" charset="0"/>
                        </a:rPr>
                        <a:t>1 Year</a:t>
                      </a:r>
                    </a:p>
                  </a:txBody>
                  <a:tcPr marL="0" marR="0" marT="0" marB="0" anchor="b">
                    <a:lnL>
                      <a:noFill/>
                    </a:lnL>
                    <a:lnR>
                      <a:noFill/>
                    </a:lnR>
                    <a:lnT>
                      <a:noFill/>
                    </a:lnT>
                    <a:lnB w="6350" cap="flat" cmpd="sng" algn="ctr">
                      <a:solidFill>
                        <a:srgbClr val="FBB161"/>
                      </a:solidFill>
                      <a:prstDash val="solid"/>
                      <a:round/>
                      <a:headEnd type="none" w="med" len="med"/>
                      <a:tailEnd type="none" w="med" len="med"/>
                    </a:lnB>
                  </a:tcPr>
                </a:tc>
                <a:tc>
                  <a:txBody>
                    <a:bodyPr/>
                    <a:lstStyle/>
                    <a:p>
                      <a:pPr algn="ctr" fontAlgn="b"/>
                      <a:r>
                        <a:rPr lang="en-US" sz="900" b="1" i="0" u="none" strike="noStrike">
                          <a:solidFill>
                            <a:srgbClr val="404040"/>
                          </a:solidFill>
                          <a:effectLst/>
                          <a:latin typeface="Calibri" panose="020F0502020204030204" pitchFamily="34" charset="0"/>
                        </a:rPr>
                        <a:t>3 Years</a:t>
                      </a:r>
                    </a:p>
                  </a:txBody>
                  <a:tcPr marL="0" marR="0" marT="0" marB="0" anchor="b">
                    <a:lnL>
                      <a:noFill/>
                    </a:lnL>
                    <a:lnR>
                      <a:noFill/>
                    </a:lnR>
                    <a:lnT>
                      <a:noFill/>
                    </a:lnT>
                    <a:lnB w="6350" cap="flat" cmpd="sng" algn="ctr">
                      <a:solidFill>
                        <a:srgbClr val="FBB161"/>
                      </a:solidFill>
                      <a:prstDash val="solid"/>
                      <a:round/>
                      <a:headEnd type="none" w="med" len="med"/>
                      <a:tailEnd type="none" w="med" len="med"/>
                    </a:lnB>
                  </a:tcPr>
                </a:tc>
                <a:tc>
                  <a:txBody>
                    <a:bodyPr/>
                    <a:lstStyle/>
                    <a:p>
                      <a:pPr algn="ctr" fontAlgn="b"/>
                      <a:r>
                        <a:rPr lang="en-US" sz="900" b="1" i="0" u="none" strike="noStrike">
                          <a:solidFill>
                            <a:srgbClr val="404040"/>
                          </a:solidFill>
                          <a:effectLst/>
                          <a:latin typeface="Calibri" panose="020F0502020204030204" pitchFamily="34" charset="0"/>
                        </a:rPr>
                        <a:t>5 Years</a:t>
                      </a:r>
                    </a:p>
                  </a:txBody>
                  <a:tcPr marL="0" marR="0" marT="0" marB="0" anchor="b">
                    <a:lnL>
                      <a:noFill/>
                    </a:lnL>
                    <a:lnR>
                      <a:noFill/>
                    </a:lnR>
                    <a:lnT>
                      <a:noFill/>
                    </a:lnT>
                    <a:lnB w="6350" cap="flat" cmpd="sng" algn="ctr">
                      <a:solidFill>
                        <a:srgbClr val="FBB161"/>
                      </a:solidFill>
                      <a:prstDash val="solid"/>
                      <a:round/>
                      <a:headEnd type="none" w="med" len="med"/>
                      <a:tailEnd type="none" w="med" len="med"/>
                    </a:lnB>
                  </a:tcPr>
                </a:tc>
                <a:tc>
                  <a:txBody>
                    <a:bodyPr/>
                    <a:lstStyle/>
                    <a:p>
                      <a:pPr algn="ctr" fontAlgn="b"/>
                      <a:r>
                        <a:rPr lang="en-US" sz="900" b="1" i="0" u="none" strike="noStrike">
                          <a:solidFill>
                            <a:srgbClr val="404040"/>
                          </a:solidFill>
                          <a:effectLst/>
                          <a:latin typeface="Calibri" panose="020F0502020204030204" pitchFamily="34" charset="0"/>
                        </a:rPr>
                        <a:t>10 Years</a:t>
                      </a:r>
                    </a:p>
                  </a:txBody>
                  <a:tcPr marL="0" marR="0" marT="0" marB="0" anchor="b">
                    <a:lnL>
                      <a:noFill/>
                    </a:lnL>
                    <a:lnR>
                      <a:noFill/>
                    </a:lnR>
                    <a:lnT>
                      <a:noFill/>
                    </a:lnT>
                    <a:lnB w="6350" cap="flat" cmpd="sng" algn="ctr">
                      <a:solidFill>
                        <a:srgbClr val="FBB161"/>
                      </a:solidFill>
                      <a:prstDash val="solid"/>
                      <a:round/>
                      <a:headEnd type="none" w="med" len="med"/>
                      <a:tailEnd type="none" w="med" len="med"/>
                    </a:lnB>
                  </a:tcPr>
                </a:tc>
                <a:tc>
                  <a:txBody>
                    <a:bodyPr/>
                    <a:lstStyle/>
                    <a:p>
                      <a:pPr algn="ctr" fontAlgn="b"/>
                      <a:r>
                        <a:rPr lang="en-US" sz="900" b="1" i="0" u="none" strike="noStrike">
                          <a:solidFill>
                            <a:srgbClr val="404040"/>
                          </a:solidFill>
                          <a:effectLst/>
                          <a:latin typeface="Calibri" panose="020F0502020204030204" pitchFamily="34" charset="0"/>
                        </a:rPr>
                        <a:t>Since Inception</a:t>
                      </a:r>
                    </a:p>
                  </a:txBody>
                  <a:tcPr marL="0" marR="0" marT="0" marB="0" anchor="b">
                    <a:lnL>
                      <a:noFill/>
                    </a:lnL>
                    <a:lnR>
                      <a:noFill/>
                    </a:lnR>
                    <a:lnT>
                      <a:noFill/>
                    </a:lnT>
                    <a:lnB w="6350" cap="flat" cmpd="sng" algn="ctr">
                      <a:solidFill>
                        <a:srgbClr val="FBB161"/>
                      </a:solidFill>
                      <a:prstDash val="solid"/>
                      <a:round/>
                      <a:headEnd type="none" w="med" len="med"/>
                      <a:tailEnd type="none" w="med" len="med"/>
                    </a:lnB>
                  </a:tcPr>
                </a:tc>
                <a:tc>
                  <a:txBody>
                    <a:bodyPr/>
                    <a:lstStyle/>
                    <a:p>
                      <a:pPr algn="ctr" fontAlgn="b"/>
                      <a:r>
                        <a:rPr lang="en-US" sz="900" b="1" i="0" u="none" strike="noStrike">
                          <a:solidFill>
                            <a:srgbClr val="404040"/>
                          </a:solidFill>
                          <a:effectLst/>
                          <a:latin typeface="Calibri" panose="020F0502020204030204" pitchFamily="34" charset="0"/>
                        </a:rPr>
                        <a:t>Inception Date</a:t>
                      </a:r>
                    </a:p>
                  </a:txBody>
                  <a:tcPr marL="0" marR="0" marT="0" marB="0" anchor="b">
                    <a:lnL>
                      <a:noFill/>
                    </a:lnL>
                    <a:lnR>
                      <a:noFill/>
                    </a:lnR>
                    <a:lnT>
                      <a:noFill/>
                    </a:lnT>
                    <a:lnB w="6350" cap="flat" cmpd="sng" algn="ctr">
                      <a:solidFill>
                        <a:srgbClr val="FBB161"/>
                      </a:solidFill>
                      <a:prstDash val="solid"/>
                      <a:round/>
                      <a:headEnd type="none" w="med" len="med"/>
                      <a:tailEnd type="none" w="med" len="med"/>
                    </a:lnB>
                  </a:tcPr>
                </a:tc>
                <a:extLst>
                  <a:ext uri="{0D108BD9-81ED-4DB2-BD59-A6C34878D82A}">
                    <a16:rowId xmlns:a16="http://schemas.microsoft.com/office/drawing/2014/main" val="3055708756"/>
                  </a:ext>
                </a:extLst>
              </a:tr>
              <a:tr h="223482">
                <a:tc>
                  <a:txBody>
                    <a:bodyPr/>
                    <a:lstStyle/>
                    <a:p>
                      <a:pPr algn="l" fontAlgn="b"/>
                      <a:r>
                        <a:rPr lang="en-US" sz="900" b="1" i="0" u="none" strike="noStrike">
                          <a:solidFill>
                            <a:srgbClr val="404040"/>
                          </a:solidFill>
                          <a:effectLst/>
                          <a:latin typeface="Calibri" panose="020F0502020204030204" pitchFamily="34" charset="0"/>
                        </a:rPr>
                        <a:t>Endowment Pool</a:t>
                      </a:r>
                    </a:p>
                  </a:txBody>
                  <a:tcPr marL="0" marR="0" marT="0" marB="0" anchor="b">
                    <a:lnL>
                      <a:noFill/>
                    </a:lnL>
                    <a:lnR w="6350" cap="flat" cmpd="sng" algn="ctr">
                      <a:solidFill>
                        <a:srgbClr val="A5A5A5"/>
                      </a:solidFill>
                      <a:prstDash val="solid"/>
                      <a:round/>
                      <a:headEnd type="none" w="med" len="med"/>
                      <a:tailEnd type="none" w="med" len="med"/>
                    </a:lnR>
                    <a:lnT w="6350" cap="flat" cmpd="sng" algn="ctr">
                      <a:solidFill>
                        <a:srgbClr val="FBB161"/>
                      </a:solidFill>
                      <a:prstDash val="solid"/>
                      <a:round/>
                      <a:headEnd type="none" w="med" len="med"/>
                      <a:tailEnd type="none" w="med" len="med"/>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FBB161"/>
                      </a:solidFill>
                      <a:prstDash val="solid"/>
                      <a:round/>
                      <a:headEnd type="none" w="med" len="med"/>
                      <a:tailEnd type="none" w="med" len="med"/>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FBB161"/>
                      </a:solidFill>
                      <a:prstDash val="solid"/>
                      <a:round/>
                      <a:headEnd type="none" w="med" len="med"/>
                      <a:tailEnd type="none" w="med" len="med"/>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-0.3</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FBB161"/>
                      </a:solidFill>
                      <a:prstDash val="solid"/>
                      <a:round/>
                      <a:headEnd type="none" w="med" len="med"/>
                      <a:tailEnd type="none" w="med" len="med"/>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22.5</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FBB161"/>
                      </a:solidFill>
                      <a:prstDash val="solid"/>
                      <a:round/>
                      <a:headEnd type="none" w="med" len="med"/>
                      <a:tailEnd type="none" w="med" len="med"/>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9.8</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FBB161"/>
                      </a:solidFill>
                      <a:prstDash val="solid"/>
                      <a:round/>
                      <a:headEnd type="none" w="med" len="med"/>
                      <a:tailEnd type="none" w="med" len="med"/>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9.6</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FBB161"/>
                      </a:solidFill>
                      <a:prstDash val="solid"/>
                      <a:round/>
                      <a:headEnd type="none" w="med" len="med"/>
                      <a:tailEnd type="none" w="med" len="med"/>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9.8</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FBB161"/>
                      </a:solidFill>
                      <a:prstDash val="solid"/>
                      <a:round/>
                      <a:headEnd type="none" w="med" len="med"/>
                      <a:tailEnd type="none" w="med" len="med"/>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8.4</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FBB161"/>
                      </a:solidFill>
                      <a:prstDash val="solid"/>
                      <a:round/>
                      <a:headEnd type="none" w="med" len="med"/>
                      <a:tailEnd type="none" w="med" len="med"/>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Sep-87</a:t>
                      </a:r>
                    </a:p>
                  </a:txBody>
                  <a:tcPr marL="0" marR="0" marT="0" marB="0" anchor="b">
                    <a:lnL w="6350" cap="flat" cmpd="sng" algn="ctr">
                      <a:solidFill>
                        <a:srgbClr val="A5A5A5"/>
                      </a:solidFill>
                      <a:prstDash val="solid"/>
                      <a:round/>
                      <a:headEnd type="none" w="med" len="med"/>
                      <a:tailEnd type="none" w="med" len="med"/>
                    </a:lnL>
                    <a:lnR>
                      <a:noFill/>
                    </a:lnR>
                    <a:lnT w="6350" cap="flat" cmpd="sng" algn="ctr">
                      <a:solidFill>
                        <a:srgbClr val="FBB161"/>
                      </a:solidFill>
                      <a:prstDash val="solid"/>
                      <a:round/>
                      <a:headEnd type="none" w="med" len="med"/>
                      <a:tailEnd type="none" w="med" len="med"/>
                    </a:lnT>
                    <a:lnB>
                      <a:noFill/>
                    </a:lnB>
                    <a:solidFill>
                      <a:srgbClr val="D0CECE"/>
                    </a:solidFill>
                  </a:tcPr>
                </a:tc>
                <a:extLst>
                  <a:ext uri="{0D108BD9-81ED-4DB2-BD59-A6C34878D82A}">
                    <a16:rowId xmlns:a16="http://schemas.microsoft.com/office/drawing/2014/main" val="1727968432"/>
                  </a:ext>
                </a:extLst>
              </a:tr>
              <a:tr h="223482">
                <a:tc>
                  <a:txBody>
                    <a:bodyPr/>
                    <a:lstStyle/>
                    <a:p>
                      <a:pPr algn="l" fontAlgn="b"/>
                      <a:r>
                        <a:rPr lang="en-US" sz="900" b="0" i="0" u="none" strike="noStrike">
                          <a:solidFill>
                            <a:srgbClr val="404040"/>
                          </a:solidFill>
                          <a:effectLst/>
                          <a:latin typeface="Calibri" panose="020F0502020204030204" pitchFamily="34" charset="0"/>
                        </a:rPr>
                        <a:t>Performance Benchmark</a:t>
                      </a:r>
                    </a:p>
                  </a:txBody>
                  <a:tcPr marL="0" marR="0" marT="0" marB="0" anchor="b">
                    <a:lnL>
                      <a:noFill/>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-0.1</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20.9</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10.7</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10.2</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10.5</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8.6</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a:noFill/>
                    </a:lnR>
                    <a:lnT>
                      <a:noFill/>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1586841703"/>
                  </a:ext>
                </a:extLst>
              </a:tr>
              <a:tr h="223482">
                <a:tc>
                  <a:txBody>
                    <a:bodyPr/>
                    <a:lstStyle/>
                    <a:p>
                      <a:pPr algn="l" fontAlgn="b"/>
                      <a:r>
                        <a:rPr lang="en-US" sz="900" b="1" i="0" u="none" strike="noStrike" dirty="0">
                          <a:solidFill>
                            <a:srgbClr val="FFFFFF"/>
                          </a:solidFill>
                          <a:effectLst/>
                          <a:latin typeface="Calibri" panose="020F0502020204030204" pitchFamily="34" charset="0"/>
                        </a:rPr>
                        <a:t>GLOBAL EQUITY  </a:t>
                      </a:r>
                    </a:p>
                  </a:txBody>
                  <a:tcPr marL="0" marR="0" marT="0" marB="0" anchor="b">
                    <a:lnL>
                      <a:noFill/>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00AEEF"/>
                    </a:solidFill>
                  </a:tcPr>
                </a:tc>
                <a:tc>
                  <a:txBody>
                    <a:bodyPr/>
                    <a:lstStyle/>
                    <a:p>
                      <a:pPr algn="ctr" fontAlgn="b"/>
                      <a:r>
                        <a:rPr lang="en-US" sz="900" b="1" i="0" u="none" strike="noStrike" dirty="0">
                          <a:solidFill>
                            <a:srgbClr val="FFFFFF"/>
                          </a:solidFill>
                          <a:effectLst/>
                          <a:latin typeface="Calibri" panose="020F0502020204030204" pitchFamily="34" charset="0"/>
                        </a:rPr>
                        <a:t>61.4</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00AEEF"/>
                    </a:solidFill>
                  </a:tcPr>
                </a:tc>
                <a:tc>
                  <a:txBody>
                    <a:bodyPr/>
                    <a:lstStyle/>
                    <a:p>
                      <a:pPr algn="ctr" fontAlgn="b"/>
                      <a:r>
                        <a:rPr lang="en-US" sz="900" b="1" i="0" u="none" strike="noStrike">
                          <a:solidFill>
                            <a:srgbClr val="FFFFFF"/>
                          </a:solidFill>
                          <a:effectLst/>
                          <a:latin typeface="Calibri" panose="020F0502020204030204" pitchFamily="34" charset="0"/>
                        </a:rPr>
                        <a:t>56.0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00AEEF"/>
                    </a:solidFill>
                  </a:tcPr>
                </a:tc>
                <a:tc>
                  <a:txBody>
                    <a:bodyPr/>
                    <a:lstStyle/>
                    <a:p>
                      <a:pPr algn="ctr" fontAlgn="b"/>
                      <a:r>
                        <a:rPr lang="en-US" sz="900" b="1" i="0" u="none" strike="noStrike" dirty="0">
                          <a:solidFill>
                            <a:srgbClr val="FFFFFF"/>
                          </a:solidFill>
                          <a:effectLst/>
                          <a:latin typeface="Calibri" panose="020F0502020204030204" pitchFamily="34" charset="0"/>
                        </a:rPr>
                        <a:t>-1.1</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00AEEF"/>
                    </a:solidFill>
                  </a:tcPr>
                </a:tc>
                <a:tc>
                  <a:txBody>
                    <a:bodyPr/>
                    <a:lstStyle/>
                    <a:p>
                      <a:pPr algn="ctr" fontAlgn="b"/>
                      <a:r>
                        <a:rPr lang="en-US" sz="900" b="1" i="0" u="none" strike="noStrike">
                          <a:solidFill>
                            <a:srgbClr val="FFFFFF"/>
                          </a:solidFill>
                          <a:effectLst/>
                          <a:latin typeface="Calibri" panose="020F0502020204030204" pitchFamily="34" charset="0"/>
                        </a:rPr>
                        <a:t>33.3</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00AEEF"/>
                    </a:solidFill>
                  </a:tcPr>
                </a:tc>
                <a:tc>
                  <a:txBody>
                    <a:bodyPr/>
                    <a:lstStyle/>
                    <a:p>
                      <a:pPr algn="ctr" fontAlgn="b"/>
                      <a:r>
                        <a:rPr lang="en-US" sz="900" b="1" i="0" u="none" strike="noStrike">
                          <a:solidFill>
                            <a:srgbClr val="FFFFFF"/>
                          </a:solidFill>
                          <a:effectLst/>
                          <a:latin typeface="Calibri" panose="020F0502020204030204" pitchFamily="34" charset="0"/>
                        </a:rPr>
                        <a:t>13.9</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00AEEF"/>
                    </a:solidFill>
                  </a:tcPr>
                </a:tc>
                <a:tc>
                  <a:txBody>
                    <a:bodyPr/>
                    <a:lstStyle/>
                    <a:p>
                      <a:pPr algn="ctr" fontAlgn="b"/>
                      <a:r>
                        <a:rPr lang="en-US" sz="900" b="1" i="0" u="none" strike="noStrike">
                          <a:solidFill>
                            <a:srgbClr val="FFFFFF"/>
                          </a:solidFill>
                          <a:effectLst/>
                          <a:latin typeface="Calibri" panose="020F0502020204030204" pitchFamily="34" charset="0"/>
                        </a:rPr>
                        <a:t>14.2</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00AEEF"/>
                    </a:solidFill>
                  </a:tcPr>
                </a:tc>
                <a:tc>
                  <a:txBody>
                    <a:bodyPr/>
                    <a:lstStyle/>
                    <a:p>
                      <a:pPr algn="ctr" fontAlgn="b"/>
                      <a:r>
                        <a:rPr lang="en-US" sz="900" b="1" i="0" u="none" strike="noStrike">
                          <a:solidFill>
                            <a:srgbClr val="FFFFFF"/>
                          </a:solidFill>
                          <a:effectLst/>
                          <a:latin typeface="Calibri" panose="020F0502020204030204" pitchFamily="34" charset="0"/>
                        </a:rPr>
                        <a:t>13.1</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00AEEF"/>
                    </a:solidFill>
                  </a:tcPr>
                </a:tc>
                <a:tc>
                  <a:txBody>
                    <a:bodyPr/>
                    <a:lstStyle/>
                    <a:p>
                      <a:pPr algn="ctr" fontAlgn="b"/>
                      <a:r>
                        <a:rPr lang="en-US" sz="900" b="1" i="0" u="none" strike="noStrike">
                          <a:solidFill>
                            <a:srgbClr val="FFFFFF"/>
                          </a:solidFill>
                          <a:effectLst/>
                          <a:latin typeface="Calibri" panose="020F0502020204030204" pitchFamily="34" charset="0"/>
                        </a:rPr>
                        <a:t>8.6</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00AEEF"/>
                    </a:solidFill>
                  </a:tcPr>
                </a:tc>
                <a:tc>
                  <a:txBody>
                    <a:bodyPr/>
                    <a:lstStyle/>
                    <a:p>
                      <a:pPr algn="ctr" fontAlgn="b"/>
                      <a:r>
                        <a:rPr lang="en-US" sz="900" b="1" i="0" u="none" strike="noStrike">
                          <a:solidFill>
                            <a:srgbClr val="FFFFFF"/>
                          </a:solidFill>
                          <a:effectLst/>
                          <a:latin typeface="Calibri" panose="020F0502020204030204" pitchFamily="34" charset="0"/>
                        </a:rPr>
                        <a:t>Sep-87</a:t>
                      </a:r>
                    </a:p>
                  </a:txBody>
                  <a:tcPr marL="0" marR="0" marT="0" marB="0" anchor="b">
                    <a:lnL w="6350" cap="flat" cmpd="sng" algn="ctr">
                      <a:solidFill>
                        <a:srgbClr val="A5A5A5"/>
                      </a:solidFill>
                      <a:prstDash val="solid"/>
                      <a:round/>
                      <a:headEnd type="none" w="med" len="med"/>
                      <a:tailEnd type="none" w="med" len="med"/>
                    </a:lnL>
                    <a:lnR>
                      <a:noFill/>
                    </a:lnR>
                    <a:lnT w="6350" cap="flat" cmpd="sng" algn="ctr">
                      <a:solidFill>
                        <a:srgbClr val="A5A5A5"/>
                      </a:solidFill>
                      <a:prstDash val="solid"/>
                      <a:round/>
                      <a:headEnd type="none" w="med" len="med"/>
                      <a:tailEnd type="none" w="med" len="med"/>
                    </a:lnT>
                    <a:lnB>
                      <a:noFill/>
                    </a:lnB>
                    <a:solidFill>
                      <a:srgbClr val="00AEEF"/>
                    </a:solidFill>
                  </a:tcPr>
                </a:tc>
                <a:extLst>
                  <a:ext uri="{0D108BD9-81ED-4DB2-BD59-A6C34878D82A}">
                    <a16:rowId xmlns:a16="http://schemas.microsoft.com/office/drawing/2014/main" val="2446899538"/>
                  </a:ext>
                </a:extLst>
              </a:tr>
              <a:tr h="223482">
                <a:tc>
                  <a:txBody>
                    <a:bodyPr/>
                    <a:lstStyle/>
                    <a:p>
                      <a:pPr algn="l" fontAlgn="b"/>
                      <a:r>
                        <a:rPr lang="en-US" sz="900" b="1" i="0" u="none" strike="noStrike">
                          <a:solidFill>
                            <a:srgbClr val="404040"/>
                          </a:solidFill>
                          <a:effectLst/>
                          <a:latin typeface="Calibri" panose="020F0502020204030204" pitchFamily="34" charset="0"/>
                        </a:rPr>
                        <a:t>Total U.S. Equity</a:t>
                      </a:r>
                    </a:p>
                  </a:txBody>
                  <a:tcPr marL="0" marR="0" marT="0" marB="0" anchor="b">
                    <a:lnL>
                      <a:noFill/>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900" b="1" i="0" u="none" strike="noStrike" dirty="0">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-0.2</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36.8</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15.7</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16.4</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16.2</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10.0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Sep-87</a:t>
                      </a:r>
                    </a:p>
                  </a:txBody>
                  <a:tcPr marL="0" marR="0" marT="0" marB="0" anchor="b">
                    <a:lnL w="6350" cap="flat" cmpd="sng" algn="ctr">
                      <a:solidFill>
                        <a:srgbClr val="A5A5A5"/>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2038112946"/>
                  </a:ext>
                </a:extLst>
              </a:tr>
              <a:tr h="223482">
                <a:tc>
                  <a:txBody>
                    <a:bodyPr/>
                    <a:lstStyle/>
                    <a:p>
                      <a:pPr algn="l" fontAlgn="b"/>
                      <a:r>
                        <a:rPr lang="en-US" sz="900" b="0" i="0" u="none" strike="noStrike">
                          <a:solidFill>
                            <a:srgbClr val="404040"/>
                          </a:solidFill>
                          <a:effectLst/>
                          <a:latin typeface="Calibri" panose="020F0502020204030204" pitchFamily="34" charset="0"/>
                        </a:rPr>
                        <a:t>U.S. Equity Benchmark</a:t>
                      </a:r>
                    </a:p>
                  </a:txBody>
                  <a:tcPr marL="0" marR="0" marT="0" marB="0" anchor="b">
                    <a:lnL>
                      <a:noFill/>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-0.1</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31.9</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15.9</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16.8</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16.5</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10.3</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a:noFill/>
                    </a:lnR>
                    <a:lnT>
                      <a:noFill/>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3013974957"/>
                  </a:ext>
                </a:extLst>
              </a:tr>
              <a:tr h="223482">
                <a:tc>
                  <a:txBody>
                    <a:bodyPr/>
                    <a:lstStyle/>
                    <a:p>
                      <a:pPr algn="l" fontAlgn="b"/>
                      <a:r>
                        <a:rPr lang="en-US" sz="900" b="1" i="0" u="none" strike="noStrike">
                          <a:solidFill>
                            <a:srgbClr val="404040"/>
                          </a:solidFill>
                          <a:effectLst/>
                          <a:latin typeface="Calibri" panose="020F0502020204030204" pitchFamily="34" charset="0"/>
                        </a:rPr>
                        <a:t>Total Non-U.S. Equity</a:t>
                      </a:r>
                    </a:p>
                  </a:txBody>
                  <a:tcPr marL="0" marR="0" marT="0" marB="0" anchor="b">
                    <a:lnL>
                      <a:noFill/>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-2.6</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25.1</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8.3</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9.2</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8.0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5.8</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Sep-93</a:t>
                      </a:r>
                    </a:p>
                  </a:txBody>
                  <a:tcPr marL="0" marR="0" marT="0" marB="0" anchor="b">
                    <a:lnL w="6350" cap="flat" cmpd="sng" algn="ctr">
                      <a:solidFill>
                        <a:srgbClr val="A5A5A5"/>
                      </a:solidFill>
                      <a:prstDash val="solid"/>
                      <a:round/>
                      <a:headEnd type="none" w="med" len="med"/>
                      <a:tailEnd type="none" w="med" len="med"/>
                    </a:lnL>
                    <a:lnR>
                      <a:noFill/>
                    </a:lnR>
                    <a:lnT w="6350" cap="flat" cmpd="sng" algn="ctr">
                      <a:solidFill>
                        <a:srgbClr val="A5A5A5"/>
                      </a:solidFill>
                      <a:prstDash val="solid"/>
                      <a:round/>
                      <a:headEnd type="none" w="med" len="med"/>
                      <a:tailEnd type="none" w="med" len="med"/>
                    </a:lnT>
                    <a:lnB>
                      <a:noFill/>
                    </a:lnB>
                    <a:solidFill>
                      <a:srgbClr val="D0CECE"/>
                    </a:solidFill>
                  </a:tcPr>
                </a:tc>
                <a:extLst>
                  <a:ext uri="{0D108BD9-81ED-4DB2-BD59-A6C34878D82A}">
                    <a16:rowId xmlns:a16="http://schemas.microsoft.com/office/drawing/2014/main" val="2687787927"/>
                  </a:ext>
                </a:extLst>
              </a:tr>
              <a:tr h="223482">
                <a:tc>
                  <a:txBody>
                    <a:bodyPr/>
                    <a:lstStyle/>
                    <a:p>
                      <a:pPr algn="l" fontAlgn="b"/>
                      <a:r>
                        <a:rPr lang="en-US" sz="900" b="0" i="0" u="none" strike="noStrike">
                          <a:solidFill>
                            <a:srgbClr val="404040"/>
                          </a:solidFill>
                          <a:effectLst/>
                          <a:latin typeface="Calibri" panose="020F0502020204030204" pitchFamily="34" charset="0"/>
                        </a:rPr>
                        <a:t>Non-U.S. Equity Benchmark</a:t>
                      </a:r>
                    </a:p>
                  </a:txBody>
                  <a:tcPr marL="0" marR="0" marT="0" marB="0" anchor="b">
                    <a:lnL>
                      <a:noFill/>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-2.6</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25.2</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8.3</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9.1</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7.7</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5.9</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a:noFill/>
                    </a:lnR>
                    <a:lnT>
                      <a:noFill/>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3431930819"/>
                  </a:ext>
                </a:extLst>
              </a:tr>
              <a:tr h="223482">
                <a:tc>
                  <a:txBody>
                    <a:bodyPr/>
                    <a:lstStyle/>
                    <a:p>
                      <a:pPr algn="l" fontAlgn="b"/>
                      <a:r>
                        <a:rPr lang="en-US" sz="900" b="1" i="0" u="none" strike="noStrike">
                          <a:solidFill>
                            <a:srgbClr val="404040"/>
                          </a:solidFill>
                          <a:effectLst/>
                          <a:latin typeface="Calibri" panose="020F0502020204030204" pitchFamily="34" charset="0"/>
                        </a:rPr>
                        <a:t>Total Private Equity</a:t>
                      </a:r>
                    </a:p>
                  </a:txBody>
                  <a:tcPr marL="0" marR="0" marT="0" marB="0" anchor="b">
                    <a:lnL>
                      <a:noFill/>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0.0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44.5</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25.3</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21.9</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14.5</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7.0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Jan-04</a:t>
                      </a:r>
                    </a:p>
                  </a:txBody>
                  <a:tcPr marL="0" marR="0" marT="0" marB="0" anchor="b">
                    <a:lnL w="6350" cap="flat" cmpd="sng" algn="ctr">
                      <a:solidFill>
                        <a:srgbClr val="A5A5A5"/>
                      </a:solidFill>
                      <a:prstDash val="solid"/>
                      <a:round/>
                      <a:headEnd type="none" w="med" len="med"/>
                      <a:tailEnd type="none" w="med" len="med"/>
                    </a:lnL>
                    <a:lnR>
                      <a:noFill/>
                    </a:lnR>
                    <a:lnT w="6350" cap="flat" cmpd="sng" algn="ctr">
                      <a:solidFill>
                        <a:srgbClr val="A5A5A5"/>
                      </a:solidFill>
                      <a:prstDash val="solid"/>
                      <a:round/>
                      <a:headEnd type="none" w="med" len="med"/>
                      <a:tailEnd type="none" w="med" len="med"/>
                    </a:lnT>
                    <a:lnB>
                      <a:noFill/>
                    </a:lnB>
                    <a:solidFill>
                      <a:srgbClr val="D0CECE"/>
                    </a:solidFill>
                  </a:tcPr>
                </a:tc>
                <a:extLst>
                  <a:ext uri="{0D108BD9-81ED-4DB2-BD59-A6C34878D82A}">
                    <a16:rowId xmlns:a16="http://schemas.microsoft.com/office/drawing/2014/main" val="869496449"/>
                  </a:ext>
                </a:extLst>
              </a:tr>
              <a:tr h="223482">
                <a:tc>
                  <a:txBody>
                    <a:bodyPr/>
                    <a:lstStyle/>
                    <a:p>
                      <a:pPr algn="l" fontAlgn="b"/>
                      <a:r>
                        <a:rPr lang="en-US" sz="900" b="0" i="0" u="none" strike="noStrike">
                          <a:solidFill>
                            <a:srgbClr val="404040"/>
                          </a:solidFill>
                          <a:effectLst/>
                          <a:latin typeface="Calibri" panose="020F0502020204030204" pitchFamily="34" charset="0"/>
                        </a:rPr>
                        <a:t>Private Equity Benchmark</a:t>
                      </a:r>
                    </a:p>
                  </a:txBody>
                  <a:tcPr marL="0" marR="0" marT="0" marB="0" anchor="b">
                    <a:lnL>
                      <a:noFill/>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0.0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44.8</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19.0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19.9</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19.7</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13.7</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a:noFill/>
                    </a:lnR>
                    <a:lnT>
                      <a:noFill/>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875872079"/>
                  </a:ext>
                </a:extLst>
              </a:tr>
              <a:tr h="223482">
                <a:tc>
                  <a:txBody>
                    <a:bodyPr/>
                    <a:lstStyle/>
                    <a:p>
                      <a:pPr algn="l" fontAlgn="b"/>
                      <a:r>
                        <a:rPr lang="en-US" sz="900" b="1" i="0" u="none" strike="noStrike">
                          <a:solidFill>
                            <a:srgbClr val="FFFFFF"/>
                          </a:solidFill>
                          <a:effectLst/>
                          <a:latin typeface="Calibri" panose="020F0502020204030204" pitchFamily="34" charset="0"/>
                        </a:rPr>
                        <a:t>GLOBAL FIXED INCOME </a:t>
                      </a:r>
                      <a:r>
                        <a:rPr lang="en-US" sz="900" b="1" i="0" u="none" strike="noStrike" baseline="30000">
                          <a:solidFill>
                            <a:srgbClr val="FFFFFF"/>
                          </a:solidFill>
                          <a:effectLst/>
                          <a:latin typeface="Calibri" panose="020F0502020204030204" pitchFamily="34" charset="0"/>
                        </a:rPr>
                        <a:t>1</a:t>
                      </a:r>
                      <a:r>
                        <a:rPr lang="en-US" sz="900" b="1" i="0" u="none" strike="noStrike">
                          <a:solidFill>
                            <a:srgbClr val="FFFFFF"/>
                          </a:solidFill>
                          <a:effectLst/>
                          <a:latin typeface="Calibri" panose="020F0502020204030204" pitchFamily="34" charset="0"/>
                        </a:rPr>
                        <a:t> </a:t>
                      </a:r>
                    </a:p>
                  </a:txBody>
                  <a:tcPr marL="0" marR="0" marT="0" marB="0" anchor="b">
                    <a:lnL>
                      <a:noFill/>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72A492"/>
                    </a:solidFill>
                  </a:tcPr>
                </a:tc>
                <a:tc>
                  <a:txBody>
                    <a:bodyPr/>
                    <a:lstStyle/>
                    <a:p>
                      <a:pPr algn="ctr" fontAlgn="b"/>
                      <a:r>
                        <a:rPr lang="en-US" sz="900" b="1" i="0" u="none" strike="noStrike">
                          <a:solidFill>
                            <a:srgbClr val="FFFFFF"/>
                          </a:solidFill>
                          <a:effectLst/>
                          <a:latin typeface="Calibri" panose="020F0502020204030204" pitchFamily="34" charset="0"/>
                        </a:rPr>
                        <a:t>18.4</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72A492"/>
                    </a:solidFill>
                  </a:tcPr>
                </a:tc>
                <a:tc>
                  <a:txBody>
                    <a:bodyPr/>
                    <a:lstStyle/>
                    <a:p>
                      <a:pPr algn="ctr" fontAlgn="b"/>
                      <a:r>
                        <a:rPr lang="en-US" sz="900" b="1" i="0" u="none" strike="noStrike">
                          <a:solidFill>
                            <a:srgbClr val="FFFFFF"/>
                          </a:solidFill>
                          <a:effectLst/>
                          <a:latin typeface="Calibri" panose="020F0502020204030204" pitchFamily="34" charset="0"/>
                        </a:rPr>
                        <a:t>20.0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72A492"/>
                    </a:solidFill>
                  </a:tcPr>
                </a:tc>
                <a:tc>
                  <a:txBody>
                    <a:bodyPr/>
                    <a:lstStyle/>
                    <a:p>
                      <a:pPr algn="ctr" fontAlgn="b"/>
                      <a:r>
                        <a:rPr lang="en-US" sz="900" b="1" i="0" u="none" strike="noStrike">
                          <a:solidFill>
                            <a:srgbClr val="FFFFFF"/>
                          </a:solidFill>
                          <a:effectLst/>
                          <a:latin typeface="Calibri" panose="020F0502020204030204" pitchFamily="34" charset="0"/>
                        </a:rPr>
                        <a:t>0.0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72A492"/>
                    </a:solidFill>
                  </a:tcPr>
                </a:tc>
                <a:tc>
                  <a:txBody>
                    <a:bodyPr/>
                    <a:lstStyle/>
                    <a:p>
                      <a:pPr algn="ctr" fontAlgn="b"/>
                      <a:r>
                        <a:rPr lang="en-US" sz="900" b="1" i="0" u="none" strike="noStrike">
                          <a:solidFill>
                            <a:srgbClr val="FFFFFF"/>
                          </a:solidFill>
                          <a:effectLst/>
                          <a:latin typeface="Calibri" panose="020F0502020204030204" pitchFamily="34" charset="0"/>
                        </a:rPr>
                        <a:t>0.1</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72A492"/>
                    </a:solidFill>
                  </a:tcPr>
                </a:tc>
                <a:tc>
                  <a:txBody>
                    <a:bodyPr/>
                    <a:lstStyle/>
                    <a:p>
                      <a:pPr algn="ctr" fontAlgn="b"/>
                      <a:r>
                        <a:rPr lang="en-US" sz="900" b="1" i="0" u="none" strike="noStrike">
                          <a:solidFill>
                            <a:srgbClr val="FFFFFF"/>
                          </a:solidFill>
                          <a:effectLst/>
                          <a:latin typeface="Calibri" panose="020F0502020204030204" pitchFamily="34" charset="0"/>
                        </a:rPr>
                        <a:t>5.6</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72A492"/>
                    </a:solidFill>
                  </a:tcPr>
                </a:tc>
                <a:tc>
                  <a:txBody>
                    <a:bodyPr/>
                    <a:lstStyle/>
                    <a:p>
                      <a:pPr algn="ctr" fontAlgn="b"/>
                      <a:r>
                        <a:rPr lang="en-US" sz="900" b="1" i="0" u="none" strike="noStrike">
                          <a:solidFill>
                            <a:srgbClr val="FFFFFF"/>
                          </a:solidFill>
                          <a:effectLst/>
                          <a:latin typeface="Calibri" panose="020F0502020204030204" pitchFamily="34" charset="0"/>
                        </a:rPr>
                        <a:t>3.4</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72A492"/>
                    </a:solidFill>
                  </a:tcPr>
                </a:tc>
                <a:tc>
                  <a:txBody>
                    <a:bodyPr/>
                    <a:lstStyle/>
                    <a:p>
                      <a:pPr algn="ctr" fontAlgn="b"/>
                      <a:r>
                        <a:rPr lang="en-US" sz="900" b="1" i="0" u="none" strike="noStrike">
                          <a:solidFill>
                            <a:srgbClr val="FFFFFF"/>
                          </a:solidFill>
                          <a:effectLst/>
                          <a:latin typeface="Calibri" panose="020F0502020204030204" pitchFamily="34" charset="0"/>
                        </a:rPr>
                        <a:t>3.9</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72A492"/>
                    </a:solidFill>
                  </a:tcPr>
                </a:tc>
                <a:tc>
                  <a:txBody>
                    <a:bodyPr/>
                    <a:lstStyle/>
                    <a:p>
                      <a:pPr algn="ctr" fontAlgn="b"/>
                      <a:r>
                        <a:rPr lang="en-US" sz="900" b="1" i="0" u="none" strike="noStrike">
                          <a:solidFill>
                            <a:srgbClr val="FFFFFF"/>
                          </a:solidFill>
                          <a:effectLst/>
                          <a:latin typeface="Calibri" panose="020F0502020204030204" pitchFamily="34" charset="0"/>
                        </a:rPr>
                        <a:t>6.7</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72A492"/>
                    </a:solidFill>
                  </a:tcPr>
                </a:tc>
                <a:tc>
                  <a:txBody>
                    <a:bodyPr/>
                    <a:lstStyle/>
                    <a:p>
                      <a:pPr algn="ctr" fontAlgn="b"/>
                      <a:r>
                        <a:rPr lang="en-US" sz="900" b="1" i="0" u="none" strike="noStrike">
                          <a:solidFill>
                            <a:srgbClr val="FFFFFF"/>
                          </a:solidFill>
                          <a:effectLst/>
                          <a:latin typeface="Calibri" panose="020F0502020204030204" pitchFamily="34" charset="0"/>
                        </a:rPr>
                        <a:t>Sep-87</a:t>
                      </a:r>
                    </a:p>
                  </a:txBody>
                  <a:tcPr marL="0" marR="0" marT="0" marB="0" anchor="b">
                    <a:lnL w="6350" cap="flat" cmpd="sng" algn="ctr">
                      <a:solidFill>
                        <a:srgbClr val="A5A5A5"/>
                      </a:solidFill>
                      <a:prstDash val="solid"/>
                      <a:round/>
                      <a:headEnd type="none" w="med" len="med"/>
                      <a:tailEnd type="none" w="med" len="med"/>
                    </a:lnL>
                    <a:lnR>
                      <a:noFill/>
                    </a:lnR>
                    <a:lnT w="6350" cap="flat" cmpd="sng" algn="ctr">
                      <a:solidFill>
                        <a:srgbClr val="A5A5A5"/>
                      </a:solidFill>
                      <a:prstDash val="solid"/>
                      <a:round/>
                      <a:headEnd type="none" w="med" len="med"/>
                      <a:tailEnd type="none" w="med" len="med"/>
                    </a:lnT>
                    <a:lnB>
                      <a:noFill/>
                    </a:lnB>
                    <a:solidFill>
                      <a:srgbClr val="72A492"/>
                    </a:solidFill>
                  </a:tcPr>
                </a:tc>
                <a:extLst>
                  <a:ext uri="{0D108BD9-81ED-4DB2-BD59-A6C34878D82A}">
                    <a16:rowId xmlns:a16="http://schemas.microsoft.com/office/drawing/2014/main" val="813016817"/>
                  </a:ext>
                </a:extLst>
              </a:tr>
              <a:tr h="223482">
                <a:tc>
                  <a:txBody>
                    <a:bodyPr/>
                    <a:lstStyle/>
                    <a:p>
                      <a:pPr algn="l" fontAlgn="b"/>
                      <a:r>
                        <a:rPr lang="en-US" sz="900" b="1" i="0" u="none" strike="noStrike">
                          <a:solidFill>
                            <a:srgbClr val="404040"/>
                          </a:solidFill>
                          <a:effectLst/>
                          <a:latin typeface="Calibri" panose="020F0502020204030204" pitchFamily="34" charset="0"/>
                        </a:rPr>
                        <a:t>Total Public Fixed Income</a:t>
                      </a:r>
                    </a:p>
                  </a:txBody>
                  <a:tcPr marL="0" marR="0" marT="0" marB="0" anchor="b">
                    <a:lnL>
                      <a:noFill/>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0.0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-0.7</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5.3</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3.2</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3.8</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6.7</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Sep-87</a:t>
                      </a:r>
                    </a:p>
                  </a:txBody>
                  <a:tcPr marL="0" marR="0" marT="0" marB="0" anchor="b">
                    <a:lnL w="6350" cap="flat" cmpd="sng" algn="ctr">
                      <a:solidFill>
                        <a:srgbClr val="A5A5A5"/>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3462928"/>
                  </a:ext>
                </a:extLst>
              </a:tr>
              <a:tr h="223482">
                <a:tc>
                  <a:txBody>
                    <a:bodyPr/>
                    <a:lstStyle/>
                    <a:p>
                      <a:pPr algn="l" fontAlgn="b"/>
                      <a:r>
                        <a:rPr lang="en-US" sz="900" b="0" i="0" u="none" strike="noStrike">
                          <a:solidFill>
                            <a:srgbClr val="404040"/>
                          </a:solidFill>
                          <a:effectLst/>
                          <a:latin typeface="Calibri" panose="020F0502020204030204" pitchFamily="34" charset="0"/>
                        </a:rPr>
                        <a:t>Bloomberg Barclays U.S. Aggregate</a:t>
                      </a:r>
                    </a:p>
                  </a:txBody>
                  <a:tcPr marL="0" marR="0" marT="0" marB="0" anchor="b">
                    <a:lnL>
                      <a:noFill/>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0.1</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-0.9</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5.4</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2.9</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3.0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6.2</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a:noFill/>
                    </a:lnR>
                    <a:lnT>
                      <a:noFill/>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1626858623"/>
                  </a:ext>
                </a:extLst>
              </a:tr>
              <a:tr h="223482">
                <a:tc>
                  <a:txBody>
                    <a:bodyPr/>
                    <a:lstStyle/>
                    <a:p>
                      <a:pPr algn="l" fontAlgn="b"/>
                      <a:r>
                        <a:rPr lang="en-US" sz="900" b="1" i="0" u="none" strike="noStrike">
                          <a:solidFill>
                            <a:srgbClr val="FFFFFF"/>
                          </a:solidFill>
                          <a:effectLst/>
                          <a:latin typeface="Calibri" panose="020F0502020204030204" pitchFamily="34" charset="0"/>
                        </a:rPr>
                        <a:t>REAL ASSETS </a:t>
                      </a:r>
                      <a:r>
                        <a:rPr lang="en-US" sz="900" b="1" i="0" u="none" strike="noStrike" baseline="30000">
                          <a:solidFill>
                            <a:srgbClr val="FFFFFF"/>
                          </a:solidFill>
                          <a:effectLst/>
                          <a:latin typeface="Calibri" panose="020F0502020204030204" pitchFamily="34" charset="0"/>
                        </a:rPr>
                        <a:t>1</a:t>
                      </a:r>
                      <a:r>
                        <a:rPr lang="en-US" sz="900" b="1" i="0" u="none" strike="noStrike">
                          <a:solidFill>
                            <a:srgbClr val="FFFFFF"/>
                          </a:solidFill>
                          <a:effectLst/>
                          <a:latin typeface="Calibri" panose="020F0502020204030204" pitchFamily="34" charset="0"/>
                        </a:rPr>
                        <a:t> </a:t>
                      </a:r>
                    </a:p>
                  </a:txBody>
                  <a:tcPr marL="0" marR="0" marT="0" marB="0" anchor="b">
                    <a:lnL>
                      <a:noFill/>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919191"/>
                    </a:solidFill>
                  </a:tcPr>
                </a:tc>
                <a:tc>
                  <a:txBody>
                    <a:bodyPr/>
                    <a:lstStyle/>
                    <a:p>
                      <a:pPr algn="ctr" fontAlgn="b"/>
                      <a:r>
                        <a:rPr lang="en-US" sz="900" b="1" i="0" u="none" strike="noStrike">
                          <a:solidFill>
                            <a:srgbClr val="FFFFFF"/>
                          </a:solidFill>
                          <a:effectLst/>
                          <a:latin typeface="Calibri" panose="020F0502020204030204" pitchFamily="34" charset="0"/>
                        </a:rPr>
                        <a:t>12.9</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919191"/>
                    </a:solidFill>
                  </a:tcPr>
                </a:tc>
                <a:tc>
                  <a:txBody>
                    <a:bodyPr/>
                    <a:lstStyle/>
                    <a:p>
                      <a:pPr algn="ctr" fontAlgn="b"/>
                      <a:r>
                        <a:rPr lang="en-US" sz="900" b="1" i="0" u="none" strike="noStrike">
                          <a:solidFill>
                            <a:srgbClr val="FFFFFF"/>
                          </a:solidFill>
                          <a:effectLst/>
                          <a:latin typeface="Calibri" panose="020F0502020204030204" pitchFamily="34" charset="0"/>
                        </a:rPr>
                        <a:t>14.0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919191"/>
                    </a:solidFill>
                  </a:tcPr>
                </a:tc>
                <a:tc>
                  <a:txBody>
                    <a:bodyPr/>
                    <a:lstStyle/>
                    <a:p>
                      <a:pPr algn="ctr" fontAlgn="b"/>
                      <a:r>
                        <a:rPr lang="en-US" sz="900" b="1" i="0" u="none" strike="noStrike">
                          <a:solidFill>
                            <a:srgbClr val="FFFFFF"/>
                          </a:solidFill>
                          <a:effectLst/>
                          <a:latin typeface="Calibri" panose="020F0502020204030204" pitchFamily="34" charset="0"/>
                        </a:rPr>
                        <a:t>2.2</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919191"/>
                    </a:solidFill>
                  </a:tcPr>
                </a:tc>
                <a:tc>
                  <a:txBody>
                    <a:bodyPr/>
                    <a:lstStyle/>
                    <a:p>
                      <a:pPr algn="ctr" fontAlgn="b"/>
                      <a:r>
                        <a:rPr lang="en-US" sz="900" b="1" i="0" u="none" strike="noStrike" dirty="0">
                          <a:solidFill>
                            <a:srgbClr val="FFFFFF"/>
                          </a:solidFill>
                          <a:effectLst/>
                          <a:latin typeface="Calibri" panose="020F0502020204030204" pitchFamily="34" charset="0"/>
                        </a:rPr>
                        <a:t>18.9</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919191"/>
                    </a:solidFill>
                  </a:tcPr>
                </a:tc>
                <a:tc>
                  <a:txBody>
                    <a:bodyPr/>
                    <a:lstStyle/>
                    <a:p>
                      <a:pPr algn="ctr" fontAlgn="b"/>
                      <a:r>
                        <a:rPr lang="en-US" sz="900" b="1" i="0" u="none" strike="noStrike">
                          <a:solidFill>
                            <a:srgbClr val="FFFFFF"/>
                          </a:solidFill>
                          <a:effectLst/>
                          <a:latin typeface="Calibri" panose="020F0502020204030204" pitchFamily="34" charset="0"/>
                        </a:rPr>
                        <a:t>8.1</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919191"/>
                    </a:solidFill>
                  </a:tcPr>
                </a:tc>
                <a:tc>
                  <a:txBody>
                    <a:bodyPr/>
                    <a:lstStyle/>
                    <a:p>
                      <a:pPr algn="ctr" fontAlgn="b"/>
                      <a:r>
                        <a:rPr lang="en-US" sz="900" b="1" i="0" u="none" strike="noStrike">
                          <a:solidFill>
                            <a:srgbClr val="FFFFFF"/>
                          </a:solidFill>
                          <a:effectLst/>
                          <a:latin typeface="Calibri" panose="020F0502020204030204" pitchFamily="34" charset="0"/>
                        </a:rPr>
                        <a:t>6.1</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919191"/>
                    </a:solidFill>
                  </a:tcPr>
                </a:tc>
                <a:tc>
                  <a:txBody>
                    <a:bodyPr/>
                    <a:lstStyle/>
                    <a:p>
                      <a:pPr algn="ctr" fontAlgn="b"/>
                      <a:r>
                        <a:rPr lang="en-US" sz="900" b="1" i="0" u="none" strike="noStrike">
                          <a:solidFill>
                            <a:srgbClr val="FFFFFF"/>
                          </a:solidFill>
                          <a:effectLst/>
                          <a:latin typeface="Calibri" panose="020F0502020204030204" pitchFamily="34" charset="0"/>
                        </a:rPr>
                        <a:t>7.9</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919191"/>
                    </a:solidFill>
                  </a:tcPr>
                </a:tc>
                <a:tc>
                  <a:txBody>
                    <a:bodyPr/>
                    <a:lstStyle/>
                    <a:p>
                      <a:pPr algn="ctr" fontAlgn="b"/>
                      <a:r>
                        <a:rPr lang="en-US" sz="900" b="1" i="0" u="none" strike="noStrike">
                          <a:solidFill>
                            <a:srgbClr val="FFFFFF"/>
                          </a:solidFill>
                          <a:effectLst/>
                          <a:latin typeface="Calibri" panose="020F0502020204030204" pitchFamily="34" charset="0"/>
                        </a:rPr>
                        <a:t>10.0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919191"/>
                    </a:solidFill>
                  </a:tcPr>
                </a:tc>
                <a:tc>
                  <a:txBody>
                    <a:bodyPr/>
                    <a:lstStyle/>
                    <a:p>
                      <a:pPr algn="ctr" fontAlgn="b"/>
                      <a:r>
                        <a:rPr lang="en-US" sz="900" b="1" i="0" u="none" strike="noStrike" dirty="0">
                          <a:solidFill>
                            <a:srgbClr val="FFFFFF"/>
                          </a:solidFill>
                          <a:effectLst/>
                          <a:latin typeface="Calibri" panose="020F0502020204030204" pitchFamily="34" charset="0"/>
                        </a:rPr>
                        <a:t>Dec-06</a:t>
                      </a:r>
                    </a:p>
                  </a:txBody>
                  <a:tcPr marL="0" marR="0" marT="0" marB="0" anchor="b">
                    <a:lnL w="6350" cap="flat" cmpd="sng" algn="ctr">
                      <a:solidFill>
                        <a:srgbClr val="A5A5A5"/>
                      </a:solidFill>
                      <a:prstDash val="solid"/>
                      <a:round/>
                      <a:headEnd type="none" w="med" len="med"/>
                      <a:tailEnd type="none" w="med" len="med"/>
                    </a:lnL>
                    <a:lnR>
                      <a:noFill/>
                    </a:lnR>
                    <a:lnT w="6350" cap="flat" cmpd="sng" algn="ctr">
                      <a:solidFill>
                        <a:srgbClr val="A5A5A5"/>
                      </a:solidFill>
                      <a:prstDash val="solid"/>
                      <a:round/>
                      <a:headEnd type="none" w="med" len="med"/>
                      <a:tailEnd type="none" w="med" len="med"/>
                    </a:lnT>
                    <a:lnB>
                      <a:noFill/>
                    </a:lnB>
                    <a:solidFill>
                      <a:srgbClr val="919191"/>
                    </a:solidFill>
                  </a:tcPr>
                </a:tc>
                <a:extLst>
                  <a:ext uri="{0D108BD9-81ED-4DB2-BD59-A6C34878D82A}">
                    <a16:rowId xmlns:a16="http://schemas.microsoft.com/office/drawing/2014/main" val="3924273850"/>
                  </a:ext>
                </a:extLst>
              </a:tr>
              <a:tr h="223482">
                <a:tc>
                  <a:txBody>
                    <a:bodyPr/>
                    <a:lstStyle/>
                    <a:p>
                      <a:pPr algn="l" fontAlgn="b"/>
                      <a:r>
                        <a:rPr lang="en-US" sz="900" b="1" i="0" u="none" strike="noStrike">
                          <a:solidFill>
                            <a:srgbClr val="404040"/>
                          </a:solidFill>
                          <a:effectLst/>
                          <a:latin typeface="Calibri" panose="020F0502020204030204" pitchFamily="34" charset="0"/>
                        </a:rPr>
                        <a:t>Total Real Estate</a:t>
                      </a:r>
                    </a:p>
                  </a:txBody>
                  <a:tcPr marL="0" marR="0" marT="0" marB="0" anchor="b">
                    <a:lnL>
                      <a:noFill/>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3.5</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22.4</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7.4</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6.9</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9.9</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Aug-13</a:t>
                      </a:r>
                    </a:p>
                  </a:txBody>
                  <a:tcPr marL="0" marR="0" marT="0" marB="0" anchor="b">
                    <a:lnL w="6350" cap="flat" cmpd="sng" algn="ctr">
                      <a:solidFill>
                        <a:srgbClr val="A5A5A5"/>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1096777304"/>
                  </a:ext>
                </a:extLst>
              </a:tr>
              <a:tr h="223482">
                <a:tc>
                  <a:txBody>
                    <a:bodyPr/>
                    <a:lstStyle/>
                    <a:p>
                      <a:pPr algn="l" fontAlgn="b"/>
                      <a:r>
                        <a:rPr lang="en-US" sz="900" b="0" i="0" u="none" strike="noStrike">
                          <a:solidFill>
                            <a:srgbClr val="404040"/>
                          </a:solidFill>
                          <a:effectLst/>
                          <a:latin typeface="Calibri" panose="020F0502020204030204" pitchFamily="34" charset="0"/>
                        </a:rPr>
                        <a:t>Real Estate Benchmark</a:t>
                      </a:r>
                    </a:p>
                  </a:txBody>
                  <a:tcPr marL="0" marR="0" marT="0" marB="0" anchor="b">
                    <a:lnL>
                      <a:noFill/>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6.4</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13.9</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6.2</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6.2</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9.5</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a:noFill/>
                    </a:lnR>
                    <a:lnT>
                      <a:noFill/>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294355957"/>
                  </a:ext>
                </a:extLst>
              </a:tr>
              <a:tr h="223482">
                <a:tc>
                  <a:txBody>
                    <a:bodyPr/>
                    <a:lstStyle/>
                    <a:p>
                      <a:pPr algn="l" fontAlgn="b"/>
                      <a:r>
                        <a:rPr lang="en-US" sz="900" b="1" i="0" u="none" strike="noStrike">
                          <a:solidFill>
                            <a:srgbClr val="404040"/>
                          </a:solidFill>
                          <a:effectLst/>
                          <a:latin typeface="Calibri" panose="020F0502020204030204" pitchFamily="34" charset="0"/>
                        </a:rPr>
                        <a:t>Total Farmland</a:t>
                      </a:r>
                      <a:r>
                        <a:rPr lang="en-US" sz="900" b="1" i="0" u="none" strike="noStrike" baseline="30000">
                          <a:solidFill>
                            <a:srgbClr val="404040"/>
                          </a:solidFill>
                          <a:effectLst/>
                          <a:latin typeface="Calibri" panose="020F0502020204030204" pitchFamily="34" charset="0"/>
                        </a:rPr>
                        <a:t>2</a:t>
                      </a:r>
                      <a:endParaRPr lang="en-US" sz="900" b="1" i="0" u="none" strike="noStrike">
                        <a:solidFill>
                          <a:srgbClr val="404040"/>
                        </a:solidFill>
                        <a:effectLst/>
                        <a:latin typeface="Calibri" panose="020F0502020204030204" pitchFamily="34" charset="0"/>
                      </a:endParaRPr>
                    </a:p>
                  </a:txBody>
                  <a:tcPr marL="0" marR="0" marT="0" marB="0" anchor="b">
                    <a:lnL>
                      <a:noFill/>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0.0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13.5</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9.3</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5.3</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5.6</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8.4</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Dec-06</a:t>
                      </a:r>
                    </a:p>
                  </a:txBody>
                  <a:tcPr marL="0" marR="0" marT="0" marB="0" anchor="b">
                    <a:lnL w="6350" cap="flat" cmpd="sng" algn="ctr">
                      <a:solidFill>
                        <a:srgbClr val="A5A5A5"/>
                      </a:solidFill>
                      <a:prstDash val="solid"/>
                      <a:round/>
                      <a:headEnd type="none" w="med" len="med"/>
                      <a:tailEnd type="none" w="med" len="med"/>
                    </a:lnL>
                    <a:lnR>
                      <a:noFill/>
                    </a:lnR>
                    <a:lnT w="6350" cap="flat" cmpd="sng" algn="ctr">
                      <a:solidFill>
                        <a:srgbClr val="A5A5A5"/>
                      </a:solidFill>
                      <a:prstDash val="solid"/>
                      <a:round/>
                      <a:headEnd type="none" w="med" len="med"/>
                      <a:tailEnd type="none" w="med" len="med"/>
                    </a:lnT>
                    <a:lnB>
                      <a:noFill/>
                    </a:lnB>
                    <a:solidFill>
                      <a:srgbClr val="D0CECE"/>
                    </a:solidFill>
                  </a:tcPr>
                </a:tc>
                <a:extLst>
                  <a:ext uri="{0D108BD9-81ED-4DB2-BD59-A6C34878D82A}">
                    <a16:rowId xmlns:a16="http://schemas.microsoft.com/office/drawing/2014/main" val="2089683727"/>
                  </a:ext>
                </a:extLst>
              </a:tr>
              <a:tr h="223482">
                <a:tc>
                  <a:txBody>
                    <a:bodyPr/>
                    <a:lstStyle/>
                    <a:p>
                      <a:pPr algn="l" fontAlgn="b"/>
                      <a:r>
                        <a:rPr lang="en-US" sz="900" b="0" i="0" u="none" strike="noStrike">
                          <a:solidFill>
                            <a:srgbClr val="404040"/>
                          </a:solidFill>
                          <a:effectLst/>
                          <a:latin typeface="Calibri" panose="020F0502020204030204" pitchFamily="34" charset="0"/>
                        </a:rPr>
                        <a:t>NCREIF Cornbelt Index</a:t>
                      </a:r>
                    </a:p>
                  </a:txBody>
                  <a:tcPr marL="0" marR="0" marT="0" marB="0" anchor="b">
                    <a:lnL>
                      <a:noFill/>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0.0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9.0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5.0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3.4</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6.9</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8.6</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a:noFill/>
                    </a:lnR>
                    <a:lnT>
                      <a:noFill/>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723263522"/>
                  </a:ext>
                </a:extLst>
              </a:tr>
              <a:tr h="223482">
                <a:tc>
                  <a:txBody>
                    <a:bodyPr/>
                    <a:lstStyle/>
                    <a:p>
                      <a:pPr algn="l" fontAlgn="b"/>
                      <a:r>
                        <a:rPr lang="en-US" sz="900" b="1" i="0" u="none" strike="noStrike">
                          <a:solidFill>
                            <a:srgbClr val="FFFFFF"/>
                          </a:solidFill>
                          <a:effectLst/>
                          <a:latin typeface="Calibri" panose="020F0502020204030204" pitchFamily="34" charset="0"/>
                        </a:rPr>
                        <a:t>DIVERSIFYING STRATEGIES</a:t>
                      </a:r>
                      <a:r>
                        <a:rPr lang="en-US" sz="900" b="1" i="0" u="none" strike="noStrike" baseline="30000">
                          <a:solidFill>
                            <a:srgbClr val="FFFFFF"/>
                          </a:solidFill>
                          <a:effectLst/>
                          <a:latin typeface="Calibri" panose="020F0502020204030204" pitchFamily="34" charset="0"/>
                        </a:rPr>
                        <a:t>1</a:t>
                      </a:r>
                      <a:endParaRPr lang="en-US" sz="900" b="1" i="0" u="none" strike="noStrike">
                        <a:solidFill>
                          <a:srgbClr val="FFFFFF"/>
                        </a:solidFill>
                        <a:effectLst/>
                        <a:latin typeface="Calibri" panose="020F0502020204030204" pitchFamily="34" charset="0"/>
                      </a:endParaRPr>
                    </a:p>
                  </a:txBody>
                  <a:tcPr marL="0" marR="0" marT="0" marB="0" anchor="b">
                    <a:lnL>
                      <a:noFill/>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B5121B"/>
                    </a:solidFill>
                  </a:tcPr>
                </a:tc>
                <a:tc>
                  <a:txBody>
                    <a:bodyPr/>
                    <a:lstStyle/>
                    <a:p>
                      <a:pPr algn="ctr" fontAlgn="b"/>
                      <a:r>
                        <a:rPr lang="en-US" sz="900" b="1" i="0" u="none" strike="noStrike">
                          <a:solidFill>
                            <a:srgbClr val="FFFFFF"/>
                          </a:solidFill>
                          <a:effectLst/>
                          <a:latin typeface="Calibri" panose="020F0502020204030204" pitchFamily="34" charset="0"/>
                        </a:rPr>
                        <a:t>7.0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B5121B"/>
                    </a:solidFill>
                  </a:tcPr>
                </a:tc>
                <a:tc>
                  <a:txBody>
                    <a:bodyPr/>
                    <a:lstStyle/>
                    <a:p>
                      <a:pPr algn="ctr" fontAlgn="b"/>
                      <a:r>
                        <a:rPr lang="en-US" sz="900" b="1" i="0" u="none" strike="noStrike">
                          <a:solidFill>
                            <a:srgbClr val="FFFFFF"/>
                          </a:solidFill>
                          <a:effectLst/>
                          <a:latin typeface="Calibri" panose="020F0502020204030204" pitchFamily="34" charset="0"/>
                        </a:rPr>
                        <a:t>10.0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B5121B"/>
                    </a:solidFill>
                  </a:tcPr>
                </a:tc>
                <a:tc>
                  <a:txBody>
                    <a:bodyPr/>
                    <a:lstStyle/>
                    <a:p>
                      <a:pPr algn="ctr" fontAlgn="b"/>
                      <a:r>
                        <a:rPr lang="en-US" sz="900" b="1" i="0" u="none" strike="noStrike">
                          <a:solidFill>
                            <a:srgbClr val="FFFFFF"/>
                          </a:solidFill>
                          <a:effectLst/>
                          <a:latin typeface="Calibri" panose="020F0502020204030204" pitchFamily="34" charset="0"/>
                        </a:rPr>
                        <a:t>1.1</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B5121B"/>
                    </a:solidFill>
                  </a:tcPr>
                </a:tc>
                <a:tc>
                  <a:txBody>
                    <a:bodyPr/>
                    <a:lstStyle/>
                    <a:p>
                      <a:pPr algn="ctr" fontAlgn="b"/>
                      <a:r>
                        <a:rPr lang="en-US" sz="900" b="1" i="0" u="none" strike="noStrike">
                          <a:solidFill>
                            <a:srgbClr val="FFFFFF"/>
                          </a:solidFill>
                          <a:effectLst/>
                          <a:latin typeface="Calibri" panose="020F0502020204030204" pitchFamily="34" charset="0"/>
                        </a:rPr>
                        <a:t>12.2</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B5121B"/>
                    </a:solidFill>
                  </a:tcPr>
                </a:tc>
                <a:tc>
                  <a:txBody>
                    <a:bodyPr/>
                    <a:lstStyle/>
                    <a:p>
                      <a:pPr algn="ctr" fontAlgn="b"/>
                      <a:r>
                        <a:rPr lang="en-US" sz="900" b="1" i="0" u="none" strike="noStrike">
                          <a:solidFill>
                            <a:srgbClr val="FFFFFF"/>
                          </a:solidFill>
                          <a:effectLst/>
                          <a:latin typeface="Calibri" panose="020F0502020204030204" pitchFamily="34" charset="0"/>
                        </a:rPr>
                        <a:t>-9.5</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B5121B"/>
                    </a:solidFill>
                  </a:tcPr>
                </a:tc>
                <a:tc>
                  <a:txBody>
                    <a:bodyPr/>
                    <a:lstStyle/>
                    <a:p>
                      <a:pPr algn="ctr" fontAlgn="b"/>
                      <a:r>
                        <a:rPr lang="en-US" sz="900" b="1" i="0" u="none" strike="noStrike">
                          <a:solidFill>
                            <a:srgbClr val="FFFFFF"/>
                          </a:solidFill>
                          <a:effectLst/>
                          <a:latin typeface="Calibri" panose="020F0502020204030204" pitchFamily="34" charset="0"/>
                        </a:rPr>
                        <a:t>-5.3</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B5121B"/>
                    </a:solidFill>
                  </a:tcPr>
                </a:tc>
                <a:tc>
                  <a:txBody>
                    <a:bodyPr/>
                    <a:lstStyle/>
                    <a:p>
                      <a:pPr algn="ctr" fontAlgn="b"/>
                      <a:r>
                        <a:rPr lang="en-US" sz="900" b="1" i="0" u="none" strike="noStrike">
                          <a:solidFill>
                            <a:srgbClr val="FFFFFF"/>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B5121B"/>
                    </a:solidFill>
                  </a:tcPr>
                </a:tc>
                <a:tc>
                  <a:txBody>
                    <a:bodyPr/>
                    <a:lstStyle/>
                    <a:p>
                      <a:pPr algn="ctr" fontAlgn="b"/>
                      <a:r>
                        <a:rPr lang="en-US" sz="900" b="1" i="0" u="none" strike="noStrike">
                          <a:solidFill>
                            <a:srgbClr val="FFFFFF"/>
                          </a:solidFill>
                          <a:effectLst/>
                          <a:latin typeface="Calibri" panose="020F0502020204030204" pitchFamily="34" charset="0"/>
                        </a:rPr>
                        <a:t>-1.8</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B5121B"/>
                    </a:solidFill>
                  </a:tcPr>
                </a:tc>
                <a:tc>
                  <a:txBody>
                    <a:bodyPr/>
                    <a:lstStyle/>
                    <a:p>
                      <a:pPr algn="ctr" fontAlgn="b"/>
                      <a:r>
                        <a:rPr lang="en-US" sz="900" b="1" i="0" u="none" strike="noStrike">
                          <a:solidFill>
                            <a:srgbClr val="FFFFFF"/>
                          </a:solidFill>
                          <a:effectLst/>
                          <a:latin typeface="Calibri" panose="020F0502020204030204" pitchFamily="34" charset="0"/>
                        </a:rPr>
                        <a:t>May-13</a:t>
                      </a:r>
                    </a:p>
                  </a:txBody>
                  <a:tcPr marL="0" marR="0" marT="0" marB="0" anchor="b">
                    <a:lnL w="6350" cap="flat" cmpd="sng" algn="ctr">
                      <a:solidFill>
                        <a:srgbClr val="A5A5A5"/>
                      </a:solidFill>
                      <a:prstDash val="solid"/>
                      <a:round/>
                      <a:headEnd type="none" w="med" len="med"/>
                      <a:tailEnd type="none" w="med" len="med"/>
                    </a:lnL>
                    <a:lnR>
                      <a:noFill/>
                    </a:lnR>
                    <a:lnT w="6350" cap="flat" cmpd="sng" algn="ctr">
                      <a:solidFill>
                        <a:srgbClr val="A5A5A5"/>
                      </a:solidFill>
                      <a:prstDash val="solid"/>
                      <a:round/>
                      <a:headEnd type="none" w="med" len="med"/>
                      <a:tailEnd type="none" w="med" len="med"/>
                    </a:lnT>
                    <a:lnB>
                      <a:noFill/>
                    </a:lnB>
                    <a:solidFill>
                      <a:srgbClr val="B5121B"/>
                    </a:solidFill>
                  </a:tcPr>
                </a:tc>
                <a:extLst>
                  <a:ext uri="{0D108BD9-81ED-4DB2-BD59-A6C34878D82A}">
                    <a16:rowId xmlns:a16="http://schemas.microsoft.com/office/drawing/2014/main" val="94766466"/>
                  </a:ext>
                </a:extLst>
              </a:tr>
              <a:tr h="223482">
                <a:tc>
                  <a:txBody>
                    <a:bodyPr/>
                    <a:lstStyle/>
                    <a:p>
                      <a:pPr algn="l" fontAlgn="b"/>
                      <a:r>
                        <a:rPr lang="en-US" sz="900" b="1" i="0" u="none" strike="noStrike">
                          <a:solidFill>
                            <a:srgbClr val="404040"/>
                          </a:solidFill>
                          <a:effectLst/>
                          <a:latin typeface="Calibri" panose="020F0502020204030204" pitchFamily="34" charset="0"/>
                        </a:rPr>
                        <a:t>Total Hedge Funds</a:t>
                      </a:r>
                    </a:p>
                  </a:txBody>
                  <a:tcPr marL="0" marR="0" marT="0" marB="0" anchor="b">
                    <a:lnL>
                      <a:noFill/>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1.3</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11.9</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-10.6</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-6.1</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-2.3</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May-13</a:t>
                      </a:r>
                    </a:p>
                  </a:txBody>
                  <a:tcPr marL="0" marR="0" marT="0" marB="0" anchor="b">
                    <a:lnL w="6350" cap="flat" cmpd="sng" algn="ctr">
                      <a:solidFill>
                        <a:srgbClr val="A5A5A5"/>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857548752"/>
                  </a:ext>
                </a:extLst>
              </a:tr>
              <a:tr h="223482">
                <a:tc>
                  <a:txBody>
                    <a:bodyPr/>
                    <a:lstStyle/>
                    <a:p>
                      <a:pPr algn="l" fontAlgn="b"/>
                      <a:r>
                        <a:rPr lang="en-US" sz="900" b="0" i="0" u="none" strike="noStrike">
                          <a:solidFill>
                            <a:srgbClr val="404040"/>
                          </a:solidFill>
                          <a:effectLst/>
                          <a:latin typeface="Calibri" panose="020F0502020204030204" pitchFamily="34" charset="0"/>
                        </a:rPr>
                        <a:t>HFRI Fund Weighted Composite Index</a:t>
                      </a:r>
                    </a:p>
                  </a:txBody>
                  <a:tcPr marL="0" marR="0" marT="0" marB="0" anchor="b">
                    <a:lnL>
                      <a:noFill/>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-0.4</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21.6</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8.4</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7.2</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5.5</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9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a:noFill/>
                    </a:lnR>
                    <a:lnT>
                      <a:noFill/>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3999736908"/>
                  </a:ext>
                </a:extLst>
              </a:tr>
              <a:tr h="223482">
                <a:tc>
                  <a:txBody>
                    <a:bodyPr/>
                    <a:lstStyle/>
                    <a:p>
                      <a:pPr algn="l" fontAlgn="b"/>
                      <a:r>
                        <a:rPr lang="en-US" sz="900" b="1" i="0" u="none" strike="noStrike">
                          <a:solidFill>
                            <a:srgbClr val="404040"/>
                          </a:solidFill>
                          <a:effectLst/>
                          <a:latin typeface="Calibri" panose="020F0502020204030204" pitchFamily="34" charset="0"/>
                        </a:rPr>
                        <a:t>CASH</a:t>
                      </a:r>
                    </a:p>
                  </a:txBody>
                  <a:tcPr marL="0" marR="0" marT="0" marB="0" anchor="b">
                    <a:lnL>
                      <a:noFill/>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0.4</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0.0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0.0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0.0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1.0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1.0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0CECE"/>
                    </a:solidFill>
                  </a:tcPr>
                </a:tc>
                <a:tc>
                  <a:txBody>
                    <a:bodyPr/>
                    <a:lstStyle/>
                    <a:p>
                      <a:pPr algn="ctr" fontAlgn="b"/>
                      <a:r>
                        <a:rPr lang="en-US" sz="900" b="1" i="0" u="none" strike="noStrike">
                          <a:solidFill>
                            <a:srgbClr val="404040"/>
                          </a:solidFill>
                          <a:effectLst/>
                          <a:latin typeface="Calibri" panose="020F0502020204030204" pitchFamily="34" charset="0"/>
                        </a:rPr>
                        <a:t>0.8</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0CECE"/>
                    </a:solidFill>
                  </a:tcPr>
                </a:tc>
                <a:tc>
                  <a:txBody>
                    <a:bodyPr/>
                    <a:lstStyle/>
                    <a:p>
                      <a:pPr algn="ctr" fontAlgn="b"/>
                      <a:r>
                        <a:rPr lang="en-US" sz="900" b="1" i="0" u="none" strike="noStrike" dirty="0">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0CECE"/>
                    </a:solidFill>
                  </a:tcPr>
                </a:tc>
                <a:extLst>
                  <a:ext uri="{0D108BD9-81ED-4DB2-BD59-A6C34878D82A}">
                    <a16:rowId xmlns:a16="http://schemas.microsoft.com/office/drawing/2014/main" val="2893212644"/>
                  </a:ext>
                </a:extLst>
              </a:tr>
            </a:tbl>
          </a:graphicData>
        </a:graphic>
      </p:graphicFrame>
      <p:sp>
        <p:nvSpPr>
          <p:cNvPr id="5" name="Content Placeholder 1">
            <a:extLst>
              <a:ext uri="{FF2B5EF4-FFF2-40B4-BE49-F238E27FC236}">
                <a16:creationId xmlns:a16="http://schemas.microsoft.com/office/drawing/2014/main" id="{037387C4-BFFE-4D4D-BA96-FBA1B1535743}"/>
              </a:ext>
            </a:extLst>
          </p:cNvPr>
          <p:cNvSpPr txBox="1">
            <a:spLocks/>
          </p:cNvSpPr>
          <p:nvPr/>
        </p:nvSpPr>
        <p:spPr>
          <a:xfrm>
            <a:off x="466725" y="6207126"/>
            <a:ext cx="8677275" cy="571500"/>
          </a:xfrm>
          <a:prstGeom prst="rect">
            <a:avLst/>
          </a:prstGeom>
        </p:spPr>
        <p:txBody>
          <a:bodyPr>
            <a:norm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charset="0"/>
              <a:buNone/>
            </a:pPr>
            <a:r>
              <a:rPr lang="en-US" sz="1000" baseline="30000"/>
              <a:t>1</a:t>
            </a:r>
            <a:r>
              <a:rPr lang="en-US" sz="1000"/>
              <a:t>Global Fixed Income, Real Assets and Diversifying Strategies include allocations and performance of private investments.</a:t>
            </a:r>
            <a:endParaRPr lang="en-US" sz="1000" baseline="30000"/>
          </a:p>
          <a:p>
            <a:pPr marL="0" indent="0">
              <a:spcBef>
                <a:spcPts val="0"/>
              </a:spcBef>
              <a:buFont typeface="Arial" charset="0"/>
              <a:buNone/>
            </a:pPr>
            <a:r>
              <a:rPr lang="en-US" sz="1000" baseline="30000"/>
              <a:t>2</a:t>
            </a:r>
            <a:r>
              <a:rPr lang="en-US" sz="1000"/>
              <a:t>Farmland directly owned by the Endowment is valued annually on June 30.</a:t>
            </a:r>
            <a:endParaRPr lang="en-US" sz="1000" dirty="0"/>
          </a:p>
        </p:txBody>
      </p:sp>
    </p:spTree>
    <p:extLst>
      <p:ext uri="{BB962C8B-B14F-4D97-AF65-F5344CB8AC3E}">
        <p14:creationId xmlns:p14="http://schemas.microsoft.com/office/powerpoint/2010/main" val="885423086"/>
      </p:ext>
    </p:extLst>
  </p:cSld>
  <p:clrMapOvr>
    <a:masterClrMapping/>
  </p:clrMapOvr>
</p:sld>
</file>

<file path=ppt/theme/theme1.xml><?xml version="1.0" encoding="utf-8"?>
<a:theme xmlns:a="http://schemas.openxmlformats.org/drawingml/2006/main" name="NEW 2018_FEG Template">
  <a:themeElements>
    <a:clrScheme name="Custom 48">
      <a:dk1>
        <a:srgbClr val="404040"/>
      </a:dk1>
      <a:lt1>
        <a:srgbClr val="FFFFFF"/>
      </a:lt1>
      <a:dk2>
        <a:srgbClr val="717171"/>
      </a:dk2>
      <a:lt2>
        <a:srgbClr val="FFFFFF"/>
      </a:lt2>
      <a:accent1>
        <a:srgbClr val="FBB161"/>
      </a:accent1>
      <a:accent2>
        <a:srgbClr val="00AEEF"/>
      </a:accent2>
      <a:accent3>
        <a:srgbClr val="0076C0"/>
      </a:accent3>
      <a:accent4>
        <a:srgbClr val="7F7F7F"/>
      </a:accent4>
      <a:accent5>
        <a:srgbClr val="72A492"/>
      </a:accent5>
      <a:accent6>
        <a:srgbClr val="B5121B"/>
      </a:accent6>
      <a:hlink>
        <a:srgbClr val="00AEEF"/>
      </a:hlink>
      <a:folHlink>
        <a:srgbClr val="00AEEF"/>
      </a:folHlink>
    </a:clrScheme>
    <a:fontScheme name="FEG Nov2017">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NEW 2018_FEG Template">
  <a:themeElements>
    <a:clrScheme name="Custom 48">
      <a:dk1>
        <a:srgbClr val="404040"/>
      </a:dk1>
      <a:lt1>
        <a:srgbClr val="FFFFFF"/>
      </a:lt1>
      <a:dk2>
        <a:srgbClr val="717171"/>
      </a:dk2>
      <a:lt2>
        <a:srgbClr val="FFFFFF"/>
      </a:lt2>
      <a:accent1>
        <a:srgbClr val="FBB161"/>
      </a:accent1>
      <a:accent2>
        <a:srgbClr val="00AEEF"/>
      </a:accent2>
      <a:accent3>
        <a:srgbClr val="0076C0"/>
      </a:accent3>
      <a:accent4>
        <a:srgbClr val="7F7F7F"/>
      </a:accent4>
      <a:accent5>
        <a:srgbClr val="72A492"/>
      </a:accent5>
      <a:accent6>
        <a:srgbClr val="B5121B"/>
      </a:accent6>
      <a:hlink>
        <a:srgbClr val="00AEEF"/>
      </a:hlink>
      <a:folHlink>
        <a:srgbClr val="00AEEF"/>
      </a:folHlink>
    </a:clrScheme>
    <a:fontScheme name="FEG Nov2017">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NEW 2018_FEG Template">
  <a:themeElements>
    <a:clrScheme name="Custom 48">
      <a:dk1>
        <a:srgbClr val="404040"/>
      </a:dk1>
      <a:lt1>
        <a:srgbClr val="FFFFFF"/>
      </a:lt1>
      <a:dk2>
        <a:srgbClr val="717171"/>
      </a:dk2>
      <a:lt2>
        <a:srgbClr val="FFFFFF"/>
      </a:lt2>
      <a:accent1>
        <a:srgbClr val="FBB161"/>
      </a:accent1>
      <a:accent2>
        <a:srgbClr val="00AEEF"/>
      </a:accent2>
      <a:accent3>
        <a:srgbClr val="0076C0"/>
      </a:accent3>
      <a:accent4>
        <a:srgbClr val="7F7F7F"/>
      </a:accent4>
      <a:accent5>
        <a:srgbClr val="72A492"/>
      </a:accent5>
      <a:accent6>
        <a:srgbClr val="B5121B"/>
      </a:accent6>
      <a:hlink>
        <a:srgbClr val="00AEEF"/>
      </a:hlink>
      <a:folHlink>
        <a:srgbClr val="00AEEF"/>
      </a:folHlink>
    </a:clrScheme>
    <a:fontScheme name="FEG Nov2017">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2A4E7B701DC854C9AB45A813D4962B4" ma:contentTypeVersion="0" ma:contentTypeDescription="Create a new document." ma:contentTypeScope="" ma:versionID="d427260ae222bf9fbab1fa10d28f4246">
  <xsd:schema xmlns:xsd="http://www.w3.org/2001/XMLSchema" xmlns:xs="http://www.w3.org/2001/XMLSchema" xmlns:p="http://schemas.microsoft.com/office/2006/metadata/properties" xmlns:ns2="055819ba-43cb-41cf-92be-b68cddc38a60" targetNamespace="http://schemas.microsoft.com/office/2006/metadata/properties" ma:root="true" ma:fieldsID="f249aeb91ec1a30a7ee881e32a02cb38" ns2:_="">
    <xsd:import namespace="055819ba-43cb-41cf-92be-b68cddc38a60"/>
    <xsd:element name="properties">
      <xsd:complexType>
        <xsd:sequence>
          <xsd:element name="documentManagement">
            <xsd:complexType>
              <xsd:all>
                <xsd:element ref="ns2:Template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5819ba-43cb-41cf-92be-b68cddc38a60" elementFormDefault="qualified">
    <xsd:import namespace="http://schemas.microsoft.com/office/2006/documentManagement/types"/>
    <xsd:import namespace="http://schemas.microsoft.com/office/infopath/2007/PartnerControls"/>
    <xsd:element name="Template_x0020_Type" ma:index="8" nillable="true" ma:displayName="Template Type" ma:format="Dropdown" ma:internalName="Template_x0020_Type">
      <xsd:simpleType>
        <xsd:restriction base="dms:Choice">
          <xsd:enumeration value="PowerPoint"/>
          <xsd:enumeration value="Wor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emplate_x0020_Type xmlns="055819ba-43cb-41cf-92be-b68cddc38a60" xsi:nil="true"/>
  </documentManagement>
</p:properties>
</file>

<file path=customXml/itemProps1.xml><?xml version="1.0" encoding="utf-8"?>
<ds:datastoreItem xmlns:ds="http://schemas.openxmlformats.org/officeDocument/2006/customXml" ds:itemID="{9D3E1F45-6BD0-4EE6-AB6E-3A0FEA5B3E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5819ba-43cb-41cf-92be-b68cddc38a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1F1F52-5DC7-47A9-AC01-ED1CEBCD805C}">
  <ds:schemaRefs>
    <ds:schemaRef ds:uri="http://schemas.microsoft.com/sharepoint/v3/contenttype/forms"/>
  </ds:schemaRefs>
</ds:datastoreItem>
</file>

<file path=customXml/itemProps3.xml><?xml version="1.0" encoding="utf-8"?>
<ds:datastoreItem xmlns:ds="http://schemas.openxmlformats.org/officeDocument/2006/customXml" ds:itemID="{25A248A5-416C-4272-A1AD-76BA758E8F68}">
  <ds:schemaRefs>
    <ds:schemaRef ds:uri="http://schemas.microsoft.com/office/infopath/2007/PartnerControls"/>
    <ds:schemaRef ds:uri="055819ba-43cb-41cf-92be-b68cddc38a60"/>
    <ds:schemaRef ds:uri="http://purl.org/dc/terms/"/>
    <ds:schemaRef ds:uri="http://schemas.openxmlformats.org/package/2006/metadata/core-properties"/>
    <ds:schemaRef ds:uri="http://www.w3.org/XML/1998/namespace"/>
    <ds:schemaRef ds:uri="http://purl.org/dc/dcmitype/"/>
    <ds:schemaRef ds:uri="http://schemas.microsoft.com/office/2006/documentManagement/types"/>
    <ds:schemaRef ds:uri="http://purl.org/dc/elements/1.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0</TotalTime>
  <Words>2942</Words>
  <Application>Microsoft Office PowerPoint</Application>
  <PresentationFormat>On-screen Show (4:3)</PresentationFormat>
  <Paragraphs>540</Paragraphs>
  <Slides>22</Slides>
  <Notes>15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22</vt:i4>
      </vt:variant>
    </vt:vector>
  </HeadingPairs>
  <TitlesOfParts>
    <vt:vector size="31" baseType="lpstr">
      <vt:lpstr>Arial</vt:lpstr>
      <vt:lpstr>Calibri</vt:lpstr>
      <vt:lpstr>Calibri (Body)</vt:lpstr>
      <vt:lpstr>Calibri Light</vt:lpstr>
      <vt:lpstr>Times New Roman</vt:lpstr>
      <vt:lpstr>Wingdings</vt:lpstr>
      <vt:lpstr>NEW 2018_FEG Template</vt:lpstr>
      <vt:lpstr>1_NEW 2018_FEG Template</vt:lpstr>
      <vt:lpstr>2_NEW 2018_FEG Template</vt:lpstr>
      <vt:lpstr>UNIVERSITY OF ILLINOIS SYSTEM Third Quarter 2021 Investment Update </vt:lpstr>
      <vt:lpstr>Table of contents</vt:lpstr>
      <vt:lpstr>MARKET OVERVIEW AND SYSTEM ASSETS</vt:lpstr>
      <vt:lpstr>Market returns</vt:lpstr>
      <vt:lpstr>university Operating and endowment funds: September 30, 2021</vt:lpstr>
      <vt:lpstr>ENDOWMENT FUND UPDATE:  September 30, 2021</vt:lpstr>
      <vt:lpstr>Market value and asset allocation: endowment pool</vt:lpstr>
      <vt:lpstr>Total endowment pool performance (September 30, 2021)</vt:lpstr>
      <vt:lpstr>Asset class performance: endowment pool (September 30, 2021)</vt:lpstr>
      <vt:lpstr>OPERATING POOL UPDATE:  September 30, 2021</vt:lpstr>
      <vt:lpstr>Liquidity layers: Operating pool (September 30, 2021)</vt:lpstr>
      <vt:lpstr>TOTAL OPERATING POOL PERFORMANCE (September 30, 2021)</vt:lpstr>
      <vt:lpstr>APPENDIX: MARKET ENVIRONMENT </vt:lpstr>
      <vt:lpstr>Market environment</vt:lpstr>
      <vt:lpstr>Global equity</vt:lpstr>
      <vt:lpstr>Fixed income</vt:lpstr>
      <vt:lpstr>Real assets</vt:lpstr>
      <vt:lpstr>currencies</vt:lpstr>
      <vt:lpstr>disclosures</vt:lpstr>
      <vt:lpstr>disclosures</vt:lpstr>
      <vt:lpstr>disclosures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2016-12-21T18:22:48Z</dcterms:created>
  <dcterms:modified xsi:type="dcterms:W3CDTF">2022-01-20T19:52:28Z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0x010100D2A4E7B701DC854C9AB45A813D4962B4</vt:lpwstr>
  </property>
</Properties>
</file>