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3" r:id="rId1"/>
  </p:sldMasterIdLst>
  <p:notesMasterIdLst>
    <p:notesMasterId r:id="rId10"/>
  </p:notesMasterIdLst>
  <p:sldIdLst>
    <p:sldId id="256" r:id="rId2"/>
    <p:sldId id="268" r:id="rId3"/>
    <p:sldId id="257" r:id="rId4"/>
    <p:sldId id="267" r:id="rId5"/>
    <p:sldId id="266" r:id="rId6"/>
    <p:sldId id="271" r:id="rId7"/>
    <p:sldId id="272" r:id="rId8"/>
    <p:sldId id="265" r:id="rId9"/>
  </p:sldIdLst>
  <p:sldSz cx="12192000" cy="6858000"/>
  <p:notesSz cx="6858000" cy="9144000"/>
  <p:embeddedFontLst>
    <p:embeddedFont>
      <p:font typeface="Lato" panose="020F0502020204030203" pitchFamily="34" charset="0"/>
      <p:regular r:id="rId11"/>
      <p:bold r:id="rId12"/>
      <p:italic r:id="rId13"/>
      <p:boldItalic r:id="rId14"/>
    </p:embeddedFont>
    <p:embeddedFont>
      <p:font typeface="Neue Haas Grotesk Text Pro" panose="020F0502020204030204" pitchFamily="34" charset="0"/>
      <p:regular r:id="rId15"/>
      <p:bold r:id="rId16"/>
      <p:italic r:id="rId17"/>
      <p:boldItalic r:id="rId18"/>
    </p:embeddedFont>
    <p:embeddedFont>
      <p:font typeface="Oswald SemiBold" panose="00000700000000000000" pitchFamily="2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0032"/>
    <a:srgbClr val="FF5F0F"/>
    <a:srgbClr val="003366"/>
    <a:srgbClr val="0455A4"/>
    <a:srgbClr val="1F4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9315"/>
  </p:normalViewPr>
  <p:slideViewPr>
    <p:cSldViewPr snapToGrid="0">
      <p:cViewPr varScale="1">
        <p:scale>
          <a:sx n="87" d="100"/>
          <a:sy n="87" d="100"/>
        </p:scale>
        <p:origin x="1470" y="84"/>
      </p:cViewPr>
      <p:guideLst/>
    </p:cSldViewPr>
  </p:slideViewPr>
  <p:notesTextViewPr>
    <p:cViewPr>
      <p:scale>
        <a:sx n="240" d="100"/>
        <a:sy n="24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BEAA6-91E6-9745-B3AB-8F241228D4E2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CD6B8-45EC-6240-99E1-ED64E50267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01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CD6B8-45EC-6240-99E1-ED64E502670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073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CD6B8-45EC-6240-99E1-ED64E502670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58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B46B8FB-F6A2-5F47-A6CD-A7E17E69270F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AB39E9-6F50-3F4B-9DDB-FC0E0CA99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50" y="768334"/>
            <a:ext cx="5066001" cy="2866405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2C33E-E9A6-304D-BBCB-97AD0B213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0" y="4283239"/>
            <a:ext cx="5066001" cy="1475177"/>
          </a:xfrm>
        </p:spPr>
        <p:txBody>
          <a:bodyPr anchor="b"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75C4-E533-BE48-B528-D1A278B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928" y="457200"/>
            <a:ext cx="3608205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F5409D58-AA22-455A-888A-8CCC5CA85B57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BA8A-EF83-434D-A90E-0805D110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DDE0-90B9-AD4E-B0EB-E7464FA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3A3282-0389-C547-8CA6-7F3E7F27B34D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812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ED46EE4-CE67-DD46-A751-9FEA049A22B8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C5B70-D34F-8A49-B220-808CE2BBB7F3}"/>
                </a:ext>
              </a:extLst>
            </p:cNvPr>
            <p:cNvSpPr/>
            <p:nvPr/>
          </p:nvSpPr>
          <p:spPr>
            <a:xfrm>
              <a:off x="8928528" y="491812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BBFE624-6DBD-8541-B43B-180C0AFA21F0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01AC23-2120-A542-B140-5A29AA27A2C8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54689C0-9C35-9B4D-906B-DA287DA55A38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96570F0-11E0-6147-9053-E3A4B5DBA0E4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BDD97F6-A366-B54A-B889-42E97AFEDE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8E853BC-EE80-374B-B823-8D51A948C4CF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B5B70B1-649D-9848-B5D4-6DE04D55F5F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6A2092A-2157-0A49-937F-BBAE14687DE7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092371E-D526-AF43-816F-F7AEBA9FF16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6995714-B51E-E84A-9FD5-3AD33004E517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FDB0CC5-76AA-6E44-8376-4EE649C1DE42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D981F0B-8982-1C45-8D7C-30E744003823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76EEB7-1E87-0447-8CD6-DD220CF4E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AE526-3A03-9B41-8C9F-27156E701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8D72-182D-C947-B3F7-B74948D0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7CC8B-056A-4B4B-A469-07A0E9743140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E396-D059-AF4D-A1D9-C1347978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845B6-87C0-2F4A-8146-00E911CD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480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8A912D-4325-C449-BF2E-F331A221C69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14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917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3803ECC-8207-244B-8051-94AA5304EDD9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F2E8536-821C-3846-A152-2001B7BA4BC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7A02781-FFB4-C04E-97FB-78D26A9E8F1C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4C29607-37D2-7A4B-98E2-2C851CD6776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12FC7BA-80CC-1C4E-B268-B3EEA08137F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BC8FB1-96B9-D84A-BD2A-BC8410EBE012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A8455B4-A778-B44D-A7E8-C45A4846D9F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07CCA-80EF-2B45-8F8C-7D5796A61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50095" y="976630"/>
            <a:ext cx="2268507" cy="4784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221C3-F2D3-FC4F-938B-4C4CAC73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5150" y="976630"/>
            <a:ext cx="8264057" cy="478459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1B46-3E9A-AC48-8C84-5B46EA1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230B6-16B4-4CA4-8D84-CB8C7CAD946B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F8F49-5859-714C-8EE1-61A74F32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6F69-3FFA-D94F-BA99-873D36F7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1B40EC-87DB-A64F-9D4B-98A86F7CEFFF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982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AFDA3-320A-C24D-A7A1-20C1267EC987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2411669-6E2C-2243-99CD-6BC9D724FA1F}"/>
                </a:ext>
              </a:extLst>
            </p:cNvPr>
            <p:cNvSpPr/>
            <p:nvPr/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4E0C522-0F40-ED44-A700-F1BCD1CF74F5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79B4380-CBEC-C341-A10E-5EF9A8597959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04AD70E-5490-4C4E-A05D-D67949C51A74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8A8883-9F24-0047-92B7-45B3D2E7D9C0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AC3A3BB-FD2C-FB44-9478-FA87EF229D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F46B3B1-E981-BB40-B916-51A6D3851969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A7DAE92-7D6B-B042-83BE-047C8EC322A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6AADCE6-4277-EA49-AF23-63B53CA6772A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8CEA343-047B-DF4E-A7A8-881C7740EA3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CCBAA07-17CE-2740-AA04-AEDA5EAD2796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F15C430-7951-6040-BD4C-4E996E94480E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B3467F9-370D-5C4C-9EDE-E0CA0E401568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2A1E4-52BA-534C-AECC-35C3CF44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5675-65B4-E14F-9785-663A83B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6A1E-2332-684F-BDD2-687C166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669C-0DD9-457A-9933-F036591C6C15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B8CB0-B7BE-7D4F-B254-8A2F8AEC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5A569-A063-8E40-B703-82B11D2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169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31D73A-BA91-794F-8C09-4F4B41A6D08B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13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ABDDED5-B489-454D-A72D-46C9473AB018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6338A9A-49A1-B04D-B479-43604A5CD6D5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151B6D8-101B-F34D-992A-1668DB5D0067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1D4DE71-EB1A-E74C-9364-5FEC5377F4EF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99A5CD-9D3A-DA46-AD96-34B9DB522051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6537DF9-74F2-924C-9B63-22B100C80C92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7655457-8E4D-F34C-A595-66A45E9C3A1F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B0E8D2C-8947-E44C-BC5F-F81B083DAA3E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D57F45D-85B8-AC49-A2BA-E941F1BE7F15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A576359-CAE3-634C-8DF8-A834BCD7D668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6343F35-6601-BD4A-B9A5-25361D0453D2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ED1C169-DCD9-9C4B-91B1-519621155A64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2328AC7-E0BC-0E46-A25B-11D523EC8100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2BBE02A-588F-6C4D-B310-694098C6A340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51D5A0-C90A-0A44-8654-CFE1B719B35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0FA086-0D80-B74A-9B37-5EACDE30D61F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022E302-2A55-8844-A50B-DC16D075E16B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4B325F5-A048-2843-A40B-3B2B31ECED76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707B616-7E85-5442-B46B-AF9426A7A0E9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8914A00-D181-5847-A150-77CE67F94369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AF2D976-5F49-2848-B465-C85708A6D706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E333474-B850-354C-A2E2-01735C948D47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C25646C-71B3-4A44-A4FE-C3CABE5580BB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B598CFE9-67EE-E342-9EF7-F40A1E0BE59E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E29AD13-94FE-1349-A28E-10F6E780F510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0648E-B4D5-4145-84E7-46B5793E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68351"/>
            <a:ext cx="5066001" cy="2334768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B92A6-7558-3148-B855-5BC58B415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4255453"/>
            <a:ext cx="50660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0B541-D211-974B-97FE-C1F9473A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1FAFB-49FD-42B8-896C-4EFE06FB4868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27FB0-D95A-D543-8E29-6E5F22B4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C4404-F49D-9F48-A10B-1F60870B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6A1FD1-D82F-3141-8687-8D7C0631C21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115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42ECFEB-12CF-4C4F-BC8A-5816C27CA565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6C9482-2804-144B-88B2-0AF191BD757D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1363F79-96BD-9240-86E2-DF26C9C2437D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53F0BF1-DA57-1D49-82F0-802F4D385A85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D42A1B-A03A-C946-8A2A-CE437EA433FD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591FE00-3AAF-9B4B-8107-E94D50828227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49E92E9-89A7-4842-B271-411C7DF75D2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C29C99-0841-9F46-AB1A-E9751DFE448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0AB684-BDA8-014B-8DCC-125F8B8D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0E05-0F5F-6243-AD57-66BFC33AD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851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0B3A4-11FE-D94C-9B93-255E3623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9638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BEEAF-F881-6E48-84AF-E5CEEF1C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D8EAC-F46D-49EC-9ACF-1DAD0BB61756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72753-1CC3-9244-9AF0-6927018A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D55D0-FCC7-AC42-9810-9B49E334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C736C3-88FB-244C-83B8-B2856998D22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471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D16A9C-7411-5242-A59C-816B8907E3BE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97260B-7D44-7049-B605-7FD6E6CE5612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D6AF601-77C3-D74A-B1E5-7F33703A6927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FCA921-0F9E-2E41-A285-75409E25501A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20B9E03-438B-FC42-9DA1-835D5BC3FE8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670E1F-61CD-8940-A898-6D5092A78BB9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80C64CF-0C6A-3449-9709-AE038C4A7995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C46D5B-957F-A24C-8E36-CC71F660EC8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58182F-7B5E-FD42-AFC6-A3848D83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68096"/>
            <a:ext cx="7333488" cy="12710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9E4DE-75C0-C841-A68D-9D7BBAD76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149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87F7-356E-9E43-97A0-D972B2285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149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B4C28-30CB-CC4E-A25E-F4FEFA49B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066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D0191-963B-1E4C-BEC5-9B42E3951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066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E0BED-3EB7-BB4A-A556-FA967FB0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8426-36FF-4D97-B3AF-C0F7FC2548D6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2466A-4D90-174C-B382-AC4674D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ADE49-8082-214B-9742-5EE8DA2E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E39200-18D5-014B-BAB8-FF5D0BA15E0C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480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F52F6-A06E-0343-95B8-DAAC38DB4B8C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092C52-7052-0749-9DA0-9374DBF495AE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64E1C2F-81E1-C44D-859C-946596C950F2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626485-4263-0A44-9561-E278A7056C33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D45AAB5-3CCC-DE4A-A962-3702911B55C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CAFB16F-8EDE-D44F-A51E-34EDC41E7404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CD51329-732C-BB4C-98E5-715BAF9F8853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92B5D44-BC55-AF4C-984D-C8231B22F80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A1E9E2-564E-7049-A22F-BB5B876B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59D05-C08D-7747-B2FC-3F62B335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22EA-40E8-43E6-958F-428E18A22A2D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FF615-BB08-A844-B689-BAA7C504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3A67D-F96F-4849-8C83-49CC3A65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FAAB9-2B6B-8D4C-A748-433E2C393EA6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209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BCA70-D63D-40F6-B9B3-4E49B96E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7BF32-CD62-4872-9169-934F36E456DB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12559-BD91-4904-A24A-0CF0A232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58BB7-74A5-4A6F-A0FF-021E68F0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810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0914A35-7AAF-4B42-9C68-47A633EFD9D0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ABCED79-0E70-FB4D-ABF2-D859BF5556E4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364885D-A3A4-5144-AB4E-7624F27287E6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22073D5-CC72-0549-BD26-F7AF9851BE45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827A049-C9FD-554E-9B01-F151B0D9E86B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6832559-4D18-8744-AB91-9FCFAB732477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F97A623-E5DC-1B44-B687-8643B9F0D741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7BBE1-2C82-4E45-B5C5-35E07B05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64973"/>
            <a:ext cx="3609982" cy="139504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01F2E-A734-364B-8A7D-990D6B88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832" y="770890"/>
            <a:ext cx="6112517" cy="48005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CBAD9-5515-1748-8E77-F48160F4E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7089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6C22B-80D4-AA42-9999-401E37B4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57AB0-48F0-4DD0-AE7F-8EEC1BD2A7BE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55DE4-33E8-7F4B-9334-95EA6084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0FA5-21EE-D742-8F01-C1BAE0FD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F966AA-D7DF-F84D-80D4-E216A641B00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885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10D391A-F01E-4947-8A01-95438AA0B323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499306-B4E0-064D-8F6C-96E9C4BD04DA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F3D0241-0A21-8047-8CE3-B3FDD5FDF71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3083F97-6891-0447-957C-AB0834B826D2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2EF7D75-E7C1-5147-A03B-3EC641CF3B0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D7CA94-94B4-C140-8C68-01C0ADFA1C7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11CD629-C318-A848-BDDE-BBA9465EBF9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A5AC1F8-1370-E946-977E-E4CFC6947BA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CEE63B-B967-0A48-9623-22037676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89"/>
            <a:ext cx="3609983" cy="138912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1F680-28C8-FA44-9CD5-20709DA02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23838" y="890816"/>
            <a:ext cx="6060136" cy="487041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507CD-197E-BB4C-83A6-DA3FC97A2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601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E00AC-DF6C-D548-8A06-D6269BDB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9653A-D56E-4BE9-BADF-64FE8EB36273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D113B-57D4-9A4F-BFE0-2A3963B4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D9954-FA18-8948-AA52-21CED059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3EB25D-2379-5040-B990-1C99B0B7D93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54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D98E2-86CE-4D4F-9F8F-17C83D19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7335835" cy="1268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4B4F2-48A4-A140-B59B-7A2ED9FD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160016"/>
            <a:ext cx="7335835" cy="3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F4A7E-D5FF-BF48-8E01-8F46150AB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6928" y="457200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153DC49-5F49-48D8-A4FD-B6080ECA6E88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1757-5039-BF46-B47A-50DA8FFBC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6141085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FD16-4337-B940-905E-D20A26FD4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9678" y="6141085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36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F2B51C-9578-EB41-A17E-FFF9D491A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4E9CAEA-4CF4-D249-8127-CD2FA201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85">
              <a:extLst>
                <a:ext uri="{FF2B5EF4-FFF2-40B4-BE49-F238E27FC236}">
                  <a16:creationId xmlns:a16="http://schemas.microsoft.com/office/drawing/2014/main" id="{E51EDD93-C3A3-DF47-BCFC-43B049E34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86">
              <a:extLst>
                <a:ext uri="{FF2B5EF4-FFF2-40B4-BE49-F238E27FC236}">
                  <a16:creationId xmlns:a16="http://schemas.microsoft.com/office/drawing/2014/main" id="{D574DB0D-896A-D649-89B1-33753E1D4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 87">
              <a:extLst>
                <a:ext uri="{FF2B5EF4-FFF2-40B4-BE49-F238E27FC236}">
                  <a16:creationId xmlns:a16="http://schemas.microsoft.com/office/drawing/2014/main" id="{62256DD9-FEA3-4A40-80D1-B33F0FF15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 88">
              <a:extLst>
                <a:ext uri="{FF2B5EF4-FFF2-40B4-BE49-F238E27FC236}">
                  <a16:creationId xmlns:a16="http://schemas.microsoft.com/office/drawing/2014/main" id="{534E9839-EAD7-3C49-8D10-E4BFE0820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 89">
              <a:extLst>
                <a:ext uri="{FF2B5EF4-FFF2-40B4-BE49-F238E27FC236}">
                  <a16:creationId xmlns:a16="http://schemas.microsoft.com/office/drawing/2014/main" id="{DDFC3FA6-9BB5-A34E-9337-A2E9A1EED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 97">
              <a:extLst>
                <a:ext uri="{FF2B5EF4-FFF2-40B4-BE49-F238E27FC236}">
                  <a16:creationId xmlns:a16="http://schemas.microsoft.com/office/drawing/2014/main" id="{45000D9E-4AD7-5A4F-8E99-302F388C8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92C241-6118-2A56-E0D3-EB0D011A6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9751" y="768334"/>
            <a:ext cx="6479629" cy="286640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dirty="0">
                <a:latin typeface="Oswald SemiBold" panose="00000700000000000000" pitchFamily="2" charset="0"/>
              </a:rPr>
              <a:t>AI and Other Tools:</a:t>
            </a:r>
            <a:br>
              <a:rPr lang="en-US" sz="4700" dirty="0">
                <a:latin typeface="Oswald SemiBold" panose="00000700000000000000" pitchFamily="2" charset="0"/>
              </a:rPr>
            </a:br>
            <a:r>
              <a:rPr lang="en-US" sz="4700" dirty="0">
                <a:latin typeface="Oswald SemiBold" panose="00000700000000000000" pitchFamily="2" charset="0"/>
              </a:rPr>
              <a:t>An Investment in Classroom Innovation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FAD43-F0C6-7D77-E2D7-FC6144AF4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9751" y="4283239"/>
            <a:ext cx="7174343" cy="1475177"/>
          </a:xfrm>
        </p:spPr>
        <p:txBody>
          <a:bodyPr>
            <a:normAutofit/>
          </a:bodyPr>
          <a:lstStyle/>
          <a:p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Keia Hobbs, MD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AARC Presentation – University Senates Conference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January 23,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37F29-5956-4BEE-8953-F51512903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360"/>
          <a:stretch/>
        </p:blipFill>
        <p:spPr>
          <a:xfrm>
            <a:off x="20" y="1"/>
            <a:ext cx="4173349" cy="685799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A70831-9A8D-3B4D-8EA5-EE32F93E9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39752" y="6087110"/>
            <a:ext cx="688374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University of Illinois System">
            <a:extLst>
              <a:ext uri="{FF2B5EF4-FFF2-40B4-BE49-F238E27FC236}">
                <a16:creationId xmlns:a16="http://schemas.microsoft.com/office/drawing/2014/main" id="{69FD802C-0A69-3F37-941F-20B396A35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880" y="6266719"/>
            <a:ext cx="4089220" cy="29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3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DC927-B2F0-7B42-4987-DA84F28CB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462280"/>
            <a:ext cx="7335835" cy="169773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Oswald SemiBold" panose="00000700000000000000" pitchFamily="2" charset="0"/>
              </a:rPr>
              <a:t>The Future Classroom is Now</a:t>
            </a:r>
            <a:br>
              <a:rPr lang="en-US" dirty="0">
                <a:latin typeface="Oswald SemiBold" panose="00000700000000000000" pitchFamily="2" charset="0"/>
              </a:rPr>
            </a:br>
            <a:r>
              <a:rPr lang="en-US" dirty="0">
                <a:latin typeface="Oswald SemiBold" panose="00000700000000000000" pitchFamily="2" charset="0"/>
              </a:rPr>
              <a:t>Across the UI System: Artificial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DE745-23AB-588F-A731-E57DCD109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412761"/>
            <a:ext cx="7933391" cy="3601212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Open-source generative AI is used across the UI System to innovate learning but can present ethical implications explored on our universities through research, courses, and collaborative discourse.</a:t>
            </a:r>
          </a:p>
          <a:p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 algorithms can be utilized to generate models for writing the next great American novel or Shakespearean play, predict changing climates and weather patterns or next variant of the COVID-19 virus to assist scientists in developing a more effective vaccine.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858A91-2091-A758-E456-C85049CFC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04" y="6266719"/>
            <a:ext cx="4089220" cy="29817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62E30-79DE-2BE9-EF24-5B84EF198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169" y="6235214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z="14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fld>
            <a:endParaRPr lang="en-US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254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1DFDE-341B-4212-5013-6E601E845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Oswald SemiBold" panose="00000700000000000000" pitchFamily="2" charset="0"/>
              </a:rPr>
              <a:t>AI@UIC</a:t>
            </a:r>
            <a:br>
              <a:rPr lang="en-US" dirty="0">
                <a:latin typeface="Oswald SemiBold" panose="00000700000000000000" pitchFamily="2" charset="0"/>
              </a:rPr>
            </a:br>
            <a:endParaRPr lang="en-US" dirty="0">
              <a:latin typeface="Oswald SemiBold" panose="000007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19467-0925-4B39-75D1-BC824B839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1" y="2160016"/>
            <a:ext cx="6951756" cy="3601212"/>
          </a:xfrm>
        </p:spPr>
        <p:txBody>
          <a:bodyPr/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Emerging technologies have allowed educators to offer immersive and creative experiences.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UIC LAS hosted a research symposium on 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IMPACT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October 2024, to look at Artificial Intelligence, including current and future applications.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 and other innovative tools present an opportunity to change the way we teach.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5DFC51-D89E-FC60-0F8A-2031DC38F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04" y="6266719"/>
            <a:ext cx="4089220" cy="29817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5B51CA3-033E-8089-EEA9-916EA21FE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39" y="0"/>
            <a:ext cx="44370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A04A88C-C999-FE9F-E4BB-E71BA8803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4782" y="1993391"/>
            <a:ext cx="1310836" cy="1310836"/>
          </a:xfrm>
          <a:prstGeom prst="ellipse">
            <a:avLst/>
          </a:prstGeom>
          <a:solidFill>
            <a:srgbClr val="D50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3E38260-852D-F036-2F5F-F9268F9DD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1382" r="85152" b="37594"/>
          <a:stretch/>
        </p:blipFill>
        <p:spPr>
          <a:xfrm>
            <a:off x="7663798" y="2072780"/>
            <a:ext cx="1254634" cy="99861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E7EDEB-218F-4F2C-56A2-9E5BB3E6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2862" y="6235214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z="14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fld>
            <a:endParaRPr lang="en-US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040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D1858-9B0E-0042-90C4-469272EDF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561626"/>
            <a:ext cx="5018677" cy="1268984"/>
          </a:xfrm>
        </p:spPr>
        <p:txBody>
          <a:bodyPr>
            <a:normAutofit/>
          </a:bodyPr>
          <a:lstStyle/>
          <a:p>
            <a:r>
              <a:rPr lang="en-US" dirty="0">
                <a:latin typeface="Oswald SemiBold" panose="00000700000000000000" pitchFamily="2" charset="0"/>
              </a:rPr>
              <a:t>AI@UIS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F68FB-1988-1D80-B943-9DC77A497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49" y="1508300"/>
            <a:ext cx="5530851" cy="409379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UIS is pioneering an educational framework that prepares a new generation for the complexities of an AI-driven world and places the institution at the heart of shaping the future and ethical direction of AI.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Faculty and staff are working on the development of a prototype of an AI Lab with a focus on </a:t>
            </a:r>
            <a:r>
              <a:rPr lang="en-US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liberal arts skills, 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such as critical thinking skills, problem-solving, natural language processing, and various forms of writing and historical perspectives.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2023, UIS opened the Orion Lab, which allows students to take a hands-on approach to learning and encourages innovation and discovery. The possibilities are limitless.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B000C30-9A84-444A-A1BD-C6928C5E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74782" y="1993391"/>
            <a:ext cx="1310837" cy="13108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0FED06-0839-4808-8AAB-87BD1627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1163" y="979715"/>
            <a:ext cx="1837906" cy="189700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82DB2AC-2DAC-8546-9ED2-4DF173461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432" y="678477"/>
            <a:ext cx="2624328" cy="2624328"/>
          </a:xfrm>
          <a:prstGeom prst="ellipse">
            <a:avLst/>
          </a:prstGeom>
          <a:noFill/>
          <a:ln w="25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91CFDB-A9DF-2F6D-3E38-A6DE387D7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543" y="4114800"/>
            <a:ext cx="1910296" cy="167225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1867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BE911D95-A50D-6F47-924B-5DB36BCF9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1292" y="3555195"/>
            <a:ext cx="2624328" cy="2624328"/>
          </a:xfrm>
          <a:prstGeom prst="ellipse">
            <a:avLst/>
          </a:prstGeom>
          <a:noFill/>
          <a:ln w="25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13B1EE0-11C3-084A-9350-1AE633DC4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432" y="3555195"/>
            <a:ext cx="1830621" cy="1830621"/>
          </a:xfrm>
          <a:prstGeom prst="ellipse">
            <a:avLst/>
          </a:prstGeom>
          <a:noFill/>
          <a:ln w="25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789AA4-1022-1B19-06BD-BC0AE53CA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04" y="6266719"/>
            <a:ext cx="4089220" cy="29817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859F2E9-0606-59D4-9682-EF0A26E51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4782" y="1993391"/>
            <a:ext cx="1310836" cy="1310836"/>
          </a:xfrm>
          <a:prstGeom prst="ellipse">
            <a:avLst/>
          </a:prstGeom>
          <a:solidFill>
            <a:srgbClr val="0033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CB0B98C-6C32-9899-938E-052D1D062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68976" r="85152"/>
          <a:stretch/>
        </p:blipFill>
        <p:spPr>
          <a:xfrm>
            <a:off x="7663798" y="2032439"/>
            <a:ext cx="1254634" cy="998617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D4371C46-D702-5866-BEEA-43C720CDD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8080" y="6235214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z="14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</a:t>
            </a:fld>
            <a:endParaRPr lang="en-US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691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5A91D-C271-1BA0-1B0F-A27BE1118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5018677" cy="1268984"/>
          </a:xfrm>
        </p:spPr>
        <p:txBody>
          <a:bodyPr>
            <a:normAutofit/>
          </a:bodyPr>
          <a:lstStyle/>
          <a:p>
            <a:r>
              <a:rPr lang="en-US" dirty="0">
                <a:latin typeface="Oswald SemiBold" panose="00000700000000000000" pitchFamily="2" charset="0"/>
              </a:rPr>
              <a:t>AI@UIUC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4BD2A-B1B9-BDC9-4E42-A234FA4A6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1761567"/>
            <a:ext cx="5018677" cy="399966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UIUC has led the charge by creating AI@UIUC and offering courses and certificates in AI Application and Innovation.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Since 2019, the university has conducted over $270 million of AI-related research projects, spurring advancements in agriculture, biotechnology, education, and other fields while equipping the next generation of inclusive experts with hands-on experience.</a:t>
            </a:r>
          </a:p>
          <a:p>
            <a:pPr marL="0" indent="0">
              <a:buNone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B000C30-9A84-444A-A1BD-C6928C5E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74782" y="1993391"/>
            <a:ext cx="1310837" cy="13108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345CB4-AF0E-F79D-C498-A3E39C37C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9677" y="1197429"/>
            <a:ext cx="1930837" cy="163155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82DB2AC-2DAC-8546-9ED2-4DF173461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432" y="678477"/>
            <a:ext cx="2624328" cy="2624328"/>
          </a:xfrm>
          <a:prstGeom prst="ellipse">
            <a:avLst/>
          </a:prstGeom>
          <a:noFill/>
          <a:ln w="25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5A2C41-43DC-D73A-9A00-79BBD024D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244" y="4264508"/>
            <a:ext cx="2199385" cy="114149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1867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BE911D95-A50D-6F47-924B-5DB36BCF9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1292" y="3555195"/>
            <a:ext cx="2624328" cy="2624328"/>
          </a:xfrm>
          <a:prstGeom prst="ellipse">
            <a:avLst/>
          </a:prstGeom>
          <a:noFill/>
          <a:ln w="25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13B1EE0-11C3-084A-9350-1AE633DC4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432" y="3555195"/>
            <a:ext cx="1830621" cy="1830621"/>
          </a:xfrm>
          <a:prstGeom prst="ellipse">
            <a:avLst/>
          </a:prstGeom>
          <a:noFill/>
          <a:ln w="25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96209-AB7A-B6DB-2F21-8074422E7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04" y="6266719"/>
            <a:ext cx="4089220" cy="29817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7F928A5-CE58-E701-9D56-272D37A6F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4782" y="1993391"/>
            <a:ext cx="1310836" cy="1310836"/>
          </a:xfrm>
          <a:prstGeom prst="ellipse">
            <a:avLst/>
          </a:prstGeom>
          <a:solidFill>
            <a:srgbClr val="FF5F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B4229CE-77EA-DBF6-E942-F741E37AD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7276" r="85152" b="76252"/>
          <a:stretch/>
        </p:blipFill>
        <p:spPr>
          <a:xfrm>
            <a:off x="7663798" y="2072780"/>
            <a:ext cx="1254634" cy="99861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E76AFA6-2621-97B7-E172-A5F62614A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8080" y="6235214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z="14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</a:t>
            </a:fld>
            <a:endParaRPr lang="en-US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108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DA06-1D13-7C4C-FEEF-CAE09B3CA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Oswald SemiBold" panose="00000700000000000000" pitchFamily="2" charset="0"/>
              </a:rPr>
              <a:t>Augmented and </a:t>
            </a:r>
            <a:br>
              <a:rPr lang="en-US" dirty="0">
                <a:latin typeface="Oswald SemiBold" panose="00000700000000000000" pitchFamily="2" charset="0"/>
              </a:rPr>
            </a:br>
            <a:r>
              <a:rPr lang="en-US" dirty="0">
                <a:latin typeface="Oswald SemiBold" panose="00000700000000000000" pitchFamily="2" charset="0"/>
              </a:rPr>
              <a:t>Virtual Reality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96569-676C-4B5E-7ECA-E44748E10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Investing in these technologies will enhance the growth of the UI System and allow us to be at the forefront of AI/AR/VR Technology.</a:t>
            </a:r>
          </a:p>
          <a:p>
            <a:r>
              <a:rPr lang="en-US" b="0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Bridge learning across the classroom, schools, and universities using meta-classrooms. </a:t>
            </a:r>
          </a:p>
          <a:p>
            <a:r>
              <a:rPr lang="en-US" b="0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Imagine working on an architecture project with classmates or using an immersive experience to dissect the human body with peers in another county or country.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2D9D35-746C-02D9-2DA6-3B73FDF0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950" y="3736321"/>
            <a:ext cx="3035741" cy="2024907"/>
          </a:xfrm>
          <a:prstGeom prst="rect">
            <a:avLst/>
          </a:prstGeom>
        </p:spPr>
      </p:pic>
      <p:pic>
        <p:nvPicPr>
          <p:cNvPr id="1026" name="Picture 2" descr="Education Metaverse Company Edverse Launches World's First Meta Classroom">
            <a:extLst>
              <a:ext uri="{FF2B5EF4-FFF2-40B4-BE49-F238E27FC236}">
                <a16:creationId xmlns:a16="http://schemas.microsoft.com/office/drawing/2014/main" id="{62253F1B-3242-8A58-F58D-13D89E230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008" y="847788"/>
            <a:ext cx="3936683" cy="262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ABCB5B-512E-4E0E-7E5A-D4C67A72A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04" y="6266719"/>
            <a:ext cx="4089220" cy="298172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799507-9BDB-E1B6-CF03-55F8A3EE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8080" y="6235214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z="14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</a:t>
            </a:fld>
            <a:endParaRPr lang="en-US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005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45862-8F73-F22B-6FC1-DBC3DDE36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swald SemiBold" panose="00000700000000000000" pitchFamily="2" charset="0"/>
              </a:rPr>
              <a:t>Future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07799-0A4F-4269-4BEE-138FEF3FB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1" y="1628394"/>
            <a:ext cx="6131484" cy="4458716"/>
          </a:xfrm>
        </p:spPr>
        <p:txBody>
          <a:bodyPr>
            <a:normAutofit lnSpcReduction="10000"/>
          </a:bodyPr>
          <a:lstStyle/>
          <a:p>
            <a:r>
              <a:rPr lang="en-US" b="0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Investing in the future of learning has long-reaching implications that will allow the U of I System to be a leader in education.</a:t>
            </a:r>
          </a:p>
          <a:p>
            <a:r>
              <a:rPr lang="en-US" b="0" i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Ensure oversight and governance practices provide the necessary checks and balances.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These technology tools complement the new aims of the universities to expand into quantum computing and provide a foundation to build new ideas and collaborations across the globe.</a:t>
            </a:r>
          </a:p>
          <a:p>
            <a:pPr marL="0" indent="0">
              <a:buNone/>
            </a:pPr>
            <a:endParaRPr lang="en-US" b="0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b="0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70262C-0426-7BBB-A12D-79064F21B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04" y="6266719"/>
            <a:ext cx="4089220" cy="298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124194-DE86-1E2D-EB94-2EF60ABD6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366" r="31224"/>
          <a:stretch/>
        </p:blipFill>
        <p:spPr>
          <a:xfrm>
            <a:off x="7032813" y="0"/>
            <a:ext cx="5284694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73CE4E5-512E-6AD7-C09C-4FDD43F5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50908" y="6235214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z="14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</a:t>
            </a:fld>
            <a:endParaRPr lang="en-US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020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EBDB1D-17AA-8140-B216-35CBA8C9E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98E3FFBE-BCB2-4744-8CA3-BC11F11AD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 36">
              <a:extLst>
                <a:ext uri="{FF2B5EF4-FFF2-40B4-BE49-F238E27FC236}">
                  <a16:creationId xmlns:a16="http://schemas.microsoft.com/office/drawing/2014/main" id="{BBD5B432-1551-644A-B937-54EFF4201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38">
              <a:extLst>
                <a:ext uri="{FF2B5EF4-FFF2-40B4-BE49-F238E27FC236}">
                  <a16:creationId xmlns:a16="http://schemas.microsoft.com/office/drawing/2014/main" id="{BDCFB512-5A0E-0143-B5B7-6A965E100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 50">
              <a:extLst>
                <a:ext uri="{FF2B5EF4-FFF2-40B4-BE49-F238E27FC236}">
                  <a16:creationId xmlns:a16="http://schemas.microsoft.com/office/drawing/2014/main" id="{EEDAA716-EDDF-5941-A55E-C12C893A3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8735F0-47B4-CD5F-2847-18C1DB0C3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280" y="770890"/>
            <a:ext cx="4133560" cy="1268984"/>
          </a:xfrm>
        </p:spPr>
        <p:txBody>
          <a:bodyPr>
            <a:normAutofit/>
          </a:bodyPr>
          <a:lstStyle/>
          <a:p>
            <a:r>
              <a:rPr lang="en-US" dirty="0">
                <a:latin typeface="Oswald SemiBold" panose="00000700000000000000" pitchFamily="2" charset="0"/>
              </a:rPr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B4ECB-885E-CBC3-83BD-153E5AA92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280" y="2160016"/>
            <a:ext cx="4133560" cy="10927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2C9D4C-91C4-64EC-8BB6-D743355C4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172" r="2223"/>
          <a:stretch/>
        </p:blipFill>
        <p:spPr>
          <a:xfrm>
            <a:off x="20" y="1"/>
            <a:ext cx="6927143" cy="685799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93279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395DBF5-CC58-B06B-D537-A61FD1BB8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960" y="6266719"/>
            <a:ext cx="4089220" cy="298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6CF677-E594-7D97-C591-94C9B9D0DB14}"/>
              </a:ext>
            </a:extLst>
          </p:cNvPr>
          <p:cNvSpPr txBox="1"/>
          <p:nvPr/>
        </p:nvSpPr>
        <p:spPr>
          <a:xfrm>
            <a:off x="7466939" y="3605218"/>
            <a:ext cx="40628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Keia Hobbs, MD</a:t>
            </a:r>
          </a:p>
          <a:p>
            <a:r>
              <a:rPr lang="en-US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khobbs@uic.edu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Phone: 312-996-9117</a:t>
            </a:r>
          </a:p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800" cap="non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Jeffrey Eric Jenkins</a:t>
            </a:r>
          </a:p>
          <a:p>
            <a:r>
              <a:rPr lang="en-US" sz="1800" cap="non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USC Chair   </a:t>
            </a:r>
          </a:p>
          <a:p>
            <a:r>
              <a:rPr lang="en-US" sz="1800" cap="non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jej@Illinois.edu</a:t>
            </a:r>
          </a:p>
          <a:p>
            <a:r>
              <a:rPr lang="en-US" sz="1800" cap="non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Phone: 217-333-1819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673660"/>
      </p:ext>
    </p:extLst>
  </p:cSld>
  <p:clrMapOvr>
    <a:masterClrMapping/>
  </p:clrMapOvr>
</p:sld>
</file>

<file path=ppt/theme/theme1.xml><?xml version="1.0" encoding="utf-8"?>
<a:theme xmlns:a="http://schemas.openxmlformats.org/drawingml/2006/main" name="PunchcardVTI">
  <a:themeElements>
    <a:clrScheme name="AnalogousFromLightSeedLeftStep">
      <a:dk1>
        <a:srgbClr val="000000"/>
      </a:dk1>
      <a:lt1>
        <a:srgbClr val="FFFFFF"/>
      </a:lt1>
      <a:dk2>
        <a:srgbClr val="352441"/>
      </a:dk2>
      <a:lt2>
        <a:srgbClr val="E2E8E2"/>
      </a:lt2>
      <a:accent1>
        <a:srgbClr val="EE6EEE"/>
      </a:accent1>
      <a:accent2>
        <a:srgbClr val="A94EEB"/>
      </a:accent2>
      <a:accent3>
        <a:srgbClr val="836EEE"/>
      </a:accent3>
      <a:accent4>
        <a:srgbClr val="4E75EB"/>
      </a:accent4>
      <a:accent5>
        <a:srgbClr val="37ADE8"/>
      </a:accent5>
      <a:accent6>
        <a:srgbClr val="37B4A9"/>
      </a:accent6>
      <a:hlink>
        <a:srgbClr val="578F57"/>
      </a:hlink>
      <a:folHlink>
        <a:srgbClr val="7F7F7F"/>
      </a:folHlink>
    </a:clrScheme>
    <a:fontScheme name="Punchcard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nchcardVTI" id="{C7262591-AF98-8F48-B56D-6342D2439B1A}" vid="{261D9F73-974A-B14E-9EAF-4871CCA60B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523</Words>
  <Application>Microsoft Office PowerPoint</Application>
  <PresentationFormat>Widescreen</PresentationFormat>
  <Paragraphs>45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Neue Haas Grotesk Text Pro</vt:lpstr>
      <vt:lpstr>Aptos</vt:lpstr>
      <vt:lpstr>Arial</vt:lpstr>
      <vt:lpstr>Oswald SemiBold</vt:lpstr>
      <vt:lpstr>Lato</vt:lpstr>
      <vt:lpstr>PunchcardVTI</vt:lpstr>
      <vt:lpstr>AI and Other Tools: An Investment in Classroom Innovation</vt:lpstr>
      <vt:lpstr>The Future Classroom is Now Across the UI System: Artificial Intelligence</vt:lpstr>
      <vt:lpstr>AI@UIC </vt:lpstr>
      <vt:lpstr>AI@UIS</vt:lpstr>
      <vt:lpstr>AI@UIUC</vt:lpstr>
      <vt:lpstr>Augmented and  Virtual Reality Applications</vt:lpstr>
      <vt:lpstr>Future Applications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Hobbs, Keia K.</dc:creator>
  <cp:lastModifiedBy>Todd, Marla Jo</cp:lastModifiedBy>
  <cp:revision>22</cp:revision>
  <dcterms:created xsi:type="dcterms:W3CDTF">2024-12-17T02:08:59Z</dcterms:created>
  <dcterms:modified xsi:type="dcterms:W3CDTF">2025-01-08T20:55:12Z</dcterms:modified>
</cp:coreProperties>
</file>