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0" r:id="rId3"/>
    <p:sldId id="261" r:id="rId4"/>
    <p:sldId id="268" r:id="rId5"/>
    <p:sldId id="264" r:id="rId6"/>
    <p:sldId id="269" r:id="rId7"/>
    <p:sldId id="270" r:id="rId8"/>
    <p:sldId id="266" r:id="rId9"/>
    <p:sldId id="27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p:restoredTop sz="94674"/>
  </p:normalViewPr>
  <p:slideViewPr>
    <p:cSldViewPr snapToObjects="1">
      <p:cViewPr varScale="1">
        <p:scale>
          <a:sx n="131" d="100"/>
          <a:sy n="131" d="100"/>
        </p:scale>
        <p:origin x="8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8AF03-6EC4-8840-9963-D8B4010756DF}" type="datetimeFigureOut">
              <a:rPr lang="en-US" smtClean="0"/>
              <a:t>1/23/2023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66657-1639-0047-A32A-E765BF5D5844}" type="slidenum">
              <a:rPr lang="en-US" smtClean="0"/>
              <a:t>‹#›</a:t>
            </a:fld>
            <a:endParaRPr lang="en-US" dirty="0"/>
          </a:p>
        </p:txBody>
      </p:sp>
    </p:spTree>
    <p:extLst>
      <p:ext uri="{BB962C8B-B14F-4D97-AF65-F5344CB8AC3E}">
        <p14:creationId xmlns:p14="http://schemas.microsoft.com/office/powerpoint/2010/main" val="161422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E66657-1639-0047-A32A-E765BF5D5844}" type="slidenum">
              <a:rPr lang="en-US" smtClean="0"/>
              <a:t>8</a:t>
            </a:fld>
            <a:endParaRPr lang="en-US" dirty="0"/>
          </a:p>
        </p:txBody>
      </p:sp>
    </p:spTree>
    <p:extLst>
      <p:ext uri="{BB962C8B-B14F-4D97-AF65-F5344CB8AC3E}">
        <p14:creationId xmlns:p14="http://schemas.microsoft.com/office/powerpoint/2010/main" val="2805714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87DF1E2-FF99-6143-AF15-B2C1305FC96F}"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DF1E2-FF99-6143-AF15-B2C1305FC96F}"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DF1E2-FF99-6143-AF15-B2C1305FC96F}"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286000" y="6356350"/>
            <a:ext cx="2133600" cy="365125"/>
          </a:xfrm>
        </p:spPr>
        <p:txBody>
          <a:bodyPr/>
          <a:lstStyle/>
          <a:p>
            <a:fld id="{887DF1E2-FF99-6143-AF15-B2C1305FC96F}" type="datetimeFigureOut">
              <a:rPr lang="en-US" smtClean="0"/>
              <a:pPr/>
              <a:t>1/23/2023</a:t>
            </a:fld>
            <a:endParaRPr lang="en-US" dirty="0"/>
          </a:p>
        </p:txBody>
      </p:sp>
      <p:sp>
        <p:nvSpPr>
          <p:cNvPr id="5" name="Footer Placeholder 4"/>
          <p:cNvSpPr>
            <a:spLocks noGrp="1"/>
          </p:cNvSpPr>
          <p:nvPr>
            <p:ph type="ftr" sz="quarter" idx="11"/>
          </p:nvPr>
        </p:nvSpPr>
        <p:spPr>
          <a:xfrm>
            <a:off x="4572000" y="6356350"/>
            <a:ext cx="2895600" cy="365125"/>
          </a:xfrm>
        </p:spPr>
        <p:txBody>
          <a:bodyPr/>
          <a:lstStyle/>
          <a:p>
            <a:endParaRPr lang="en-US" dirty="0"/>
          </a:p>
        </p:txBody>
      </p:sp>
      <p:sp>
        <p:nvSpPr>
          <p:cNvPr id="6" name="Slide Number Placeholder 5"/>
          <p:cNvSpPr>
            <a:spLocks noGrp="1"/>
          </p:cNvSpPr>
          <p:nvPr>
            <p:ph type="sldNum" sz="quarter" idx="12"/>
          </p:nvPr>
        </p:nvSpPr>
        <p:spPr>
          <a:xfrm>
            <a:off x="7620000" y="6356350"/>
            <a:ext cx="1066800" cy="365125"/>
          </a:xfrm>
        </p:spPr>
        <p:txBody>
          <a:bodyPr/>
          <a:lstStyle/>
          <a:p>
            <a:fld id="{761E1D96-60AF-334E-A2EE-0A4E21EB8E0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DF1E2-FF99-6143-AF15-B2C1305FC96F}"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1E1D96-60AF-334E-A2EE-0A4E21EB8E0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7DF1E2-FF99-6143-AF15-B2C1305FC96F}"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1E1D96-60AF-334E-A2EE-0A4E21EB8E0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7DF1E2-FF99-6143-AF15-B2C1305FC96F}" type="datetimeFigureOut">
              <a:rPr lang="en-US" smtClean="0"/>
              <a:pPr/>
              <a:t>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1E1D96-60AF-334E-A2EE-0A4E21EB8E0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7DF1E2-FF99-6143-AF15-B2C1305FC96F}" type="datetimeFigureOut">
              <a:rPr lang="en-US" smtClean="0"/>
              <a:pPr/>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1E1D96-60AF-334E-A2EE-0A4E21EB8E0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DF1E2-FF99-6143-AF15-B2C1305FC96F}" type="datetimeFigureOut">
              <a:rPr lang="en-US" smtClean="0"/>
              <a:pPr/>
              <a:t>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1E1D96-60AF-334E-A2EE-0A4E21EB8E0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DF1E2-FF99-6143-AF15-B2C1305FC96F}"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1E1D96-60AF-334E-A2EE-0A4E21EB8E0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DF1E2-FF99-6143-AF15-B2C1305FC96F}"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1E1D96-60AF-334E-A2EE-0A4E21EB8E0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DF1E2-FF99-6143-AF15-B2C1305FC96F}" type="datetimeFigureOut">
              <a:rPr lang="en-US" smtClean="0"/>
              <a:pPr/>
              <a:t>1/23/2023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E1D96-60AF-334E-A2EE-0A4E21EB8E0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cademeblog.org/2014/04/24/the-ross-ca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aup.org/sites/default/files/Banner1_Final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aup.org/report/1940-statement-principles-academic-freedom-and-tenu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aaup.org/article/academic-freedom-and-scope-protections-extramural-spee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andbook.unm.edu/section_b/appendices/appendix_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burbules@illinois.edu"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7772400" cy="860425"/>
          </a:xfrm>
        </p:spPr>
        <p:txBody>
          <a:bodyPr anchor="t">
            <a:noAutofit/>
          </a:bodyPr>
          <a:lstStyle/>
          <a:p>
            <a:r>
              <a:rPr lang="en-US" sz="2000" dirty="0">
                <a:latin typeface="Arial" panose="020B0604020202020204" pitchFamily="34" charset="0"/>
                <a:cs typeface="Arial" panose="020B0604020202020204" pitchFamily="34" charset="0"/>
              </a:rPr>
              <a:t>University Senates Conference Report </a:t>
            </a:r>
            <a:br>
              <a:rPr lang="en-US" sz="2400"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Meanings of Academic Freedom</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04800" y="1600200"/>
            <a:ext cx="6400800" cy="1752600"/>
          </a:xfrm>
        </p:spPr>
        <p:txBody>
          <a:bodyPr>
            <a:normAutofit/>
          </a:bodyPr>
          <a:lstStyle/>
          <a:p>
            <a:pPr>
              <a:spcAft>
                <a:spcPts val="1200"/>
              </a:spcAft>
            </a:pPr>
            <a:r>
              <a:rPr lang="en-US" sz="2000" b="1" dirty="0">
                <a:latin typeface="Arial" panose="020B0604020202020204" pitchFamily="34" charset="0"/>
                <a:cs typeface="Arial" panose="020B0604020202020204" pitchFamily="34" charset="0"/>
              </a:rPr>
              <a:t>Presentation to the Board of Trustees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January 26, 2023</a:t>
            </a:r>
          </a:p>
          <a:p>
            <a:r>
              <a:rPr lang="en-US" sz="2200" b="1" dirty="0">
                <a:latin typeface="Arial" panose="020B0604020202020204" pitchFamily="34" charset="0"/>
                <a:cs typeface="Arial" panose="020B0604020202020204" pitchFamily="34" charset="0"/>
              </a:rPr>
              <a:t>Nicholas C. Burbules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The Ross Case</a:t>
            </a:r>
          </a:p>
        </p:txBody>
      </p:sp>
      <p:sp>
        <p:nvSpPr>
          <p:cNvPr id="3" name="Content Placeholder 2"/>
          <p:cNvSpPr>
            <a:spLocks noGrp="1"/>
          </p:cNvSpPr>
          <p:nvPr>
            <p:ph idx="1"/>
          </p:nvPr>
        </p:nvSpPr>
        <p:spPr/>
        <p:txBody>
          <a:bodyPr>
            <a:normAutofit lnSpcReduction="10000"/>
          </a:bodyPr>
          <a:lstStyle/>
          <a:p>
            <a:pPr marL="0" indent="0">
              <a:buNone/>
            </a:pPr>
            <a:r>
              <a:rPr lang="en-US" sz="1800" dirty="0">
                <a:latin typeface="Arial" panose="020B0604020202020204" pitchFamily="34" charset="0"/>
                <a:cs typeface="Arial" panose="020B0604020202020204" pitchFamily="34" charset="0"/>
              </a:rPr>
              <a:t>Edward Ross who had been recruited by Stanford University President David Starr Jordan, first fell afoul of the only trustee of the university, Leland Stanford’s widow Jane, when he publicly supported the views of presidential candidate William Jennings Bryan in 1896. Advocating, like Bryan, for the monetization of silver, Ross’s activities fell within his area of professional competence as an economist. Jane Stanford asked for Ross to be dismissed over his support for Bryan. Jordan was able to pacify Jane Stanford for a while, but when Ross spoke out against the importation of Asian labor, he hit closer to her economic interests: Leland Stanford had employed Asian laborers in his railroad construction business. From his correspondence with Jane Stanford, it is clear that Jordan was well aware that dismissing Ross would be a violation of academic freedom and would damage the standing on the university. Nevertheless, in 1900 Jane Stanford prevailed upon him to accept Ross’s forced resignation. . .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AAUP: </a:t>
            </a:r>
            <a:r>
              <a:rPr lang="en-US" sz="1400" dirty="0">
                <a:latin typeface="Arial" panose="020B0604020202020204" pitchFamily="34" charset="0"/>
                <a:cs typeface="Arial" panose="020B0604020202020204" pitchFamily="34" charset="0"/>
                <a:hlinkClick r:id="rId2"/>
              </a:rPr>
              <a:t>https://academeblog.org/2014/04/24/the-ross-case/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94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592C-C8A0-AA40-B5F4-5295D1BDDE8F}"/>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Founding of the AAUP: 1915</a:t>
            </a:r>
          </a:p>
        </p:txBody>
      </p:sp>
      <p:sp>
        <p:nvSpPr>
          <p:cNvPr id="3" name="Content Placeholder 2">
            <a:extLst>
              <a:ext uri="{FF2B5EF4-FFF2-40B4-BE49-F238E27FC236}">
                <a16:creationId xmlns:a16="http://schemas.microsoft.com/office/drawing/2014/main" id="{9BEBD916-B5A5-844D-A505-0D050BCE9CE2}"/>
              </a:ext>
            </a:extLst>
          </p:cNvPr>
          <p:cNvSpPr>
            <a:spLocks noGrp="1"/>
          </p:cNvSpPr>
          <p:nvPr>
            <p:ph idx="1"/>
          </p:nvPr>
        </p:nvSpPr>
        <p:spPr/>
        <p:txBody>
          <a:bodyPr>
            <a:noAutofit/>
          </a:bodyPr>
          <a:lstStyle/>
          <a:p>
            <a:pPr marL="0" indent="0">
              <a:buNone/>
            </a:pPr>
            <a:r>
              <a:rPr lang="en-US" sz="1800" dirty="0">
                <a:latin typeface="Arial" panose="020B0604020202020204" pitchFamily="34" charset="0"/>
                <a:cs typeface="Arial" panose="020B0604020202020204" pitchFamily="34" charset="0"/>
              </a:rPr>
              <a:t>The AAUP’s founding was based on the Joint Committee on Academic Freedom and Tenure . . . which included three representatives each from the American Economic Association, the American Sociological Society, and the American Political Science Association . . . and was charged with examining academic freedom issues and investigating individual cases. The difficulties of undertaking this work through separate disciplinary societies made apparent the need for a more broadly conceived faculty association. It was against this backdrop, and in the context of a larger movement toward the consolidation of professional identity through representative national organizations, that the AAUP was established.</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AAUP: </a:t>
            </a:r>
            <a:r>
              <a:rPr lang="en-US" sz="1400" dirty="0">
                <a:latin typeface="Arial" panose="020B0604020202020204" pitchFamily="34" charset="0"/>
                <a:cs typeface="Arial" panose="020B0604020202020204" pitchFamily="34" charset="0"/>
                <a:hlinkClick r:id="rId2"/>
              </a:rPr>
              <a:t>https://www.aaup.org/sites/default/files/Banner1_Final2.pdf</a:t>
            </a:r>
            <a:endParaRPr lang="en-US" sz="1400" dirty="0">
              <a:latin typeface="Arial" panose="020B0604020202020204" pitchFamily="34" charset="0"/>
              <a:cs typeface="Arial" panose="020B0604020202020204" pitchFamily="34" charset="0"/>
            </a:endParaRPr>
          </a:p>
          <a:p>
            <a:pPr marL="0" indent="0">
              <a:buNone/>
            </a:pPr>
            <a:endParaRPr lang="en-US"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21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257E-3408-F648-95A8-86C697D6E42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AAUP Statement of 1940</a:t>
            </a:r>
          </a:p>
        </p:txBody>
      </p:sp>
      <p:sp>
        <p:nvSpPr>
          <p:cNvPr id="3" name="Content Placeholder 2">
            <a:extLst>
              <a:ext uri="{FF2B5EF4-FFF2-40B4-BE49-F238E27FC236}">
                <a16:creationId xmlns:a16="http://schemas.microsoft.com/office/drawing/2014/main" id="{2935BFBC-34CC-7E40-81A8-19C9459F1F33}"/>
              </a:ext>
            </a:extLst>
          </p:cNvPr>
          <p:cNvSpPr>
            <a:spLocks noGrp="1"/>
          </p:cNvSpPr>
          <p:nvPr>
            <p:ph idx="1"/>
          </p:nvPr>
        </p:nvSpPr>
        <p:spPr/>
        <p:txBody>
          <a:bodyPr>
            <a:noAutofit/>
          </a:bodyPr>
          <a:lstStyle/>
          <a:p>
            <a:pPr marL="0" indent="0">
              <a:buNone/>
            </a:pPr>
            <a:r>
              <a:rPr lang="en-US" sz="1800" dirty="0">
                <a:latin typeface="Arial" panose="020B0604020202020204" pitchFamily="34" charset="0"/>
                <a:cs typeface="Arial" panose="020B0604020202020204" pitchFamily="34" charset="0"/>
              </a:rPr>
              <a:t>The purpose of this statement is to promote public understanding and support of academic freedom and tenure and agreement upon procedures to ensure them in colleges and universities. </a:t>
            </a:r>
            <a:r>
              <a:rPr lang="en-US" sz="1800" u="sng" dirty="0">
                <a:latin typeface="Arial" panose="020B0604020202020204" pitchFamily="34" charset="0"/>
                <a:cs typeface="Arial" panose="020B0604020202020204" pitchFamily="34" charset="0"/>
              </a:rPr>
              <a:t>Institutions of higher education are conducted for the common good and not to further the interest of either the individual teacher or the institution as a whole. The common good depends upon the free search for truth and its free exposition.</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Academic freedom is essential to these purposes and applies to both teaching and research. Freedom in research is fundamental to the advancement of truth. Academic freedom in its teaching aspect is fundamental for the protection of the rights of the teacher in teaching and of the student to freedom in learning. It carries with it duties correlative with rights . . . . .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AAUP: </a:t>
            </a:r>
            <a:r>
              <a:rPr lang="en-US" sz="1400" dirty="0">
                <a:latin typeface="Arial" panose="020B0604020202020204" pitchFamily="34" charset="0"/>
                <a:cs typeface="Arial" panose="020B0604020202020204" pitchFamily="34" charset="0"/>
                <a:hlinkClick r:id="rId2"/>
              </a:rPr>
              <a:t>https://www.aaup.org/report/1940-statement-principles-academic-freedom-and-tenure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36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369A-870C-FC42-9AB8-735139ADBA6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Academic Freedom and Professional Responsibility</a:t>
            </a:r>
          </a:p>
        </p:txBody>
      </p:sp>
      <p:sp>
        <p:nvSpPr>
          <p:cNvPr id="3" name="Content Placeholder 2">
            <a:extLst>
              <a:ext uri="{FF2B5EF4-FFF2-40B4-BE49-F238E27FC236}">
                <a16:creationId xmlns:a16="http://schemas.microsoft.com/office/drawing/2014/main" id="{B4708F17-47C9-2649-B976-8B75790AB4D2}"/>
              </a:ext>
            </a:extLst>
          </p:cNvPr>
          <p:cNvSpPr>
            <a:spLocks noGrp="1"/>
          </p:cNvSpPr>
          <p:nvPr>
            <p:ph idx="1"/>
          </p:nvPr>
        </p:nvSpPr>
        <p:spPr/>
        <p:txBody>
          <a:bodyPr>
            <a:noAutofit/>
          </a:bodyPr>
          <a:lstStyle/>
          <a:p>
            <a:pPr marL="0" indent="0">
              <a:buNone/>
            </a:pPr>
            <a:r>
              <a:rPr lang="en-US" sz="1700" dirty="0">
                <a:latin typeface="Arial" panose="020B0604020202020204" pitchFamily="34" charset="0"/>
                <a:cs typeface="Arial" panose="020B0604020202020204" pitchFamily="34" charset="0"/>
              </a:rPr>
              <a:t>Former Yale Law School dean Robert Post has noted that “universities are essential institutions for the creation of disciplinary knowledge, and such knowledge is produced by discriminating between good and bad ideas.” </a:t>
            </a:r>
            <a:r>
              <a:rPr lang="en-US" sz="1700" u="sng" dirty="0">
                <a:latin typeface="Arial" panose="020B0604020202020204" pitchFamily="34" charset="0"/>
                <a:cs typeface="Arial" panose="020B0604020202020204" pitchFamily="34" charset="0"/>
              </a:rPr>
              <a:t>Academic freedom incorporates within itself the effort of a scholarly discipline to filter out bad ideas. Knowledge produced within a scholarly setting is routinely vetted, assessed, and, if necessary, censored. The scholars who emerge through that process can boast credentials that vouch for their expertise within their chosen discipline, and on the basis of that expertise they in turn can demand autonomy to operate within the bounds of professional norms. </a:t>
            </a:r>
            <a:r>
              <a:rPr lang="en-US" sz="1700" dirty="0">
                <a:latin typeface="Arial" panose="020B0604020202020204" pitchFamily="34" charset="0"/>
                <a:cs typeface="Arial" panose="020B0604020202020204" pitchFamily="34" charset="0"/>
              </a:rPr>
              <a:t>. . In short, as Matthew Finkin and Robert Post concluded . . . “academic freedom establishes the liberty necessary to advance knowledge,” </a:t>
            </a:r>
            <a:r>
              <a:rPr lang="en-US" sz="1700" u="sng" dirty="0">
                <a:latin typeface="Arial" panose="020B0604020202020204" pitchFamily="34" charset="0"/>
                <a:cs typeface="Arial" panose="020B0604020202020204" pitchFamily="34" charset="0"/>
              </a:rPr>
              <a:t>with the understanding that knowledge is best advanced not through the complete freedom to utter every passing thought but through the rigorous and disciplined application of scholarly modes of inquiry appropriate to particular areas of study.</a:t>
            </a:r>
          </a:p>
          <a:p>
            <a:pPr marL="0" indent="0">
              <a:buNone/>
            </a:pPr>
            <a:endParaRPr lang="en-US" sz="1700" u="sng"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AAUP: </a:t>
            </a:r>
            <a:r>
              <a:rPr lang="en-US" sz="1400" dirty="0">
                <a:latin typeface="Arial" panose="020B0604020202020204" pitchFamily="34" charset="0"/>
                <a:cs typeface="Arial" panose="020B0604020202020204" pitchFamily="34" charset="0"/>
                <a:hlinkClick r:id="rId2"/>
              </a:rPr>
              <a:t>https://www.aaup.org/article/academic-freedom-and-scope-protections-extramural-speech</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04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28E7-9A10-D443-9334-43B0DE44D0EF}"/>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AAUP Statement of 1940 (cont’d)</a:t>
            </a:r>
          </a:p>
        </p:txBody>
      </p:sp>
      <p:sp>
        <p:nvSpPr>
          <p:cNvPr id="3" name="Content Placeholder 2">
            <a:extLst>
              <a:ext uri="{FF2B5EF4-FFF2-40B4-BE49-F238E27FC236}">
                <a16:creationId xmlns:a16="http://schemas.microsoft.com/office/drawing/2014/main" id="{A51B5ABF-2BC0-5F43-A208-3A8FB2D129AB}"/>
              </a:ext>
            </a:extLst>
          </p:cNvPr>
          <p:cNvSpPr>
            <a:spLocks noGrp="1"/>
          </p:cNvSpPr>
          <p:nvPr>
            <p:ph idx="1"/>
          </p:nvPr>
        </p:nvSpPr>
        <p:spPr/>
        <p:txBody>
          <a:bodyPr>
            <a:normAutofit lnSpcReduction="10000"/>
          </a:bodyPr>
          <a:lstStyle/>
          <a:p>
            <a:pPr marL="0" lvl="0" indent="0">
              <a:buNone/>
            </a:pPr>
            <a:r>
              <a:rPr lang="en-US" sz="1800" dirty="0">
                <a:latin typeface="Arial" panose="020B0604020202020204" pitchFamily="34" charset="0"/>
                <a:cs typeface="Arial" panose="020B0604020202020204" pitchFamily="34" charset="0"/>
              </a:rPr>
              <a:t>Teachers are entitled to full freedom in research and in the publication of the results, subject to the adequate performance of their other academic duties; but research for pecuniary return should be based upon an understanding with the authorities of the institution. </a:t>
            </a:r>
            <a:r>
              <a:rPr lang="en-US" sz="1800" u="sng" dirty="0">
                <a:latin typeface="Arial" panose="020B0604020202020204" pitchFamily="34" charset="0"/>
                <a:cs typeface="Arial" panose="020B0604020202020204" pitchFamily="34" charset="0"/>
              </a:rPr>
              <a:t>Teachers are entitled to freedom in the classroom in discussing their subject, but they should be careful not to introduce into their teaching controversial matter which has no relation to their subject.</a:t>
            </a:r>
            <a:r>
              <a:rPr lang="en-US" sz="1800" dirty="0">
                <a:latin typeface="Arial" panose="020B0604020202020204" pitchFamily="34" charset="0"/>
                <a:cs typeface="Arial" panose="020B0604020202020204" pitchFamily="34" charset="0"/>
              </a:rPr>
              <a:t> . . .</a:t>
            </a:r>
          </a:p>
          <a:p>
            <a:pPr marL="0" lvl="0" indent="0">
              <a:buNone/>
            </a:pPr>
            <a:r>
              <a:rPr lang="en-US" sz="1800" dirty="0">
                <a:latin typeface="Arial" panose="020B0604020202020204" pitchFamily="34" charset="0"/>
                <a:cs typeface="Arial" panose="020B0604020202020204" pitchFamily="34" charset="0"/>
              </a:rPr>
              <a:t>College and university teachers are citizens, members of a learned profession, and officers of an educational institution. When they speak or write as citizens, they should be free from institutional censorship or discipline, but their special position in the community imposes special obligations. </a:t>
            </a:r>
            <a:r>
              <a:rPr lang="en-US" sz="1800" u="sng" dirty="0">
                <a:latin typeface="Arial" panose="020B0604020202020204" pitchFamily="34" charset="0"/>
                <a:cs typeface="Arial" panose="020B0604020202020204" pitchFamily="34" charset="0"/>
              </a:rPr>
              <a:t>As scholars and educational officers, they should remember that the public may judge their profession and their institution by their utterances. Hence they should at all times be accurate, should exercise appropriate restraint, should show respect for the opinions of others, and should make every effort to indicate that they are not speaking for the institution.</a:t>
            </a:r>
          </a:p>
        </p:txBody>
      </p:sp>
    </p:spTree>
    <p:extLst>
      <p:ext uri="{BB962C8B-B14F-4D97-AF65-F5344CB8AC3E}">
        <p14:creationId xmlns:p14="http://schemas.microsoft.com/office/powerpoint/2010/main" val="165418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FB4A-B056-0742-B99D-86210413C60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Academic Freedom and Extramural Utterances</a:t>
            </a:r>
          </a:p>
        </p:txBody>
      </p:sp>
      <p:sp>
        <p:nvSpPr>
          <p:cNvPr id="3" name="Content Placeholder 2">
            <a:extLst>
              <a:ext uri="{FF2B5EF4-FFF2-40B4-BE49-F238E27FC236}">
                <a16:creationId xmlns:a16="http://schemas.microsoft.com/office/drawing/2014/main" id="{AD8E6F41-078D-A449-9391-330D2487ED2C}"/>
              </a:ext>
            </a:extLst>
          </p:cNvPr>
          <p:cNvSpPr>
            <a:spLocks noGrp="1"/>
          </p:cNvSpPr>
          <p:nvPr>
            <p:ph idx="1"/>
          </p:nvPr>
        </p:nvSpPr>
        <p:spPr>
          <a:xfrm>
            <a:off x="381000" y="1676400"/>
            <a:ext cx="8229600" cy="4191000"/>
          </a:xfrm>
        </p:spPr>
        <p:txBody>
          <a:bodyPr>
            <a:noAutofit/>
          </a:bodyPr>
          <a:lstStyle/>
          <a:p>
            <a:pPr marL="0" indent="0">
              <a:buNone/>
            </a:pPr>
            <a:r>
              <a:rPr lang="en-US" sz="1800" dirty="0">
                <a:latin typeface="Arial" panose="020B0604020202020204" pitchFamily="34" charset="0"/>
                <a:cs typeface="Arial" panose="020B0604020202020204" pitchFamily="34" charset="0"/>
              </a:rPr>
              <a:t>The controlling principle is that a faculty member’s expression of opinion as a citizen cannot constitute grounds for dismissal unless it clearly demonstrates the faculty member’s unfitness for his or her position. Extramural utterances rarely bear upon the faculty member’s fitness for the position . . . In the words of the 1940 Statement of Principles, "the administration should remember that teachers are citizens and should be accorded the freedom of citizens." In a democratic society freedom of speech is an indispensable right of the citizen.  </a:t>
            </a:r>
          </a:p>
          <a:p>
            <a:pPr marL="0" indent="0">
              <a:buNone/>
            </a:pPr>
            <a:endParaRPr lang="en-US" sz="1800" u="sng"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AAUP: </a:t>
            </a:r>
            <a:r>
              <a:rPr lang="en-US" sz="1400" dirty="0">
                <a:latin typeface="Arial" panose="020B0604020202020204" pitchFamily="34" charset="0"/>
                <a:cs typeface="Arial" panose="020B0604020202020204" pitchFamily="34" charset="0"/>
                <a:hlinkClick r:id="rId2"/>
              </a:rPr>
              <a:t>https://handbook.unm.edu/section_b/appendices/appendix_7/</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12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0F0EED-29F3-024B-C708-0A1EA37CB6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5C09B0C-4B11-D648-8157-64844537D7DE}"/>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Current Issues</a:t>
            </a:r>
          </a:p>
        </p:txBody>
      </p:sp>
      <p:sp>
        <p:nvSpPr>
          <p:cNvPr id="3" name="Content Placeholder 2">
            <a:extLst>
              <a:ext uri="{FF2B5EF4-FFF2-40B4-BE49-F238E27FC236}">
                <a16:creationId xmlns:a16="http://schemas.microsoft.com/office/drawing/2014/main" id="{D46AE0DB-54FD-604D-84D2-10B26BBB0FF5}"/>
              </a:ext>
            </a:extLst>
          </p:cNvPr>
          <p:cNvSpPr>
            <a:spLocks noGrp="1"/>
          </p:cNvSpPr>
          <p:nvPr>
            <p:ph idx="1"/>
          </p:nvPr>
        </p:nvSpPr>
        <p:spPr>
          <a:xfrm>
            <a:off x="457200" y="1600201"/>
            <a:ext cx="4495800" cy="4191000"/>
          </a:xfrm>
        </p:spPr>
        <p:txBody>
          <a:bodyPr>
            <a:normAutofit/>
          </a:bodyPr>
          <a:lstStyle/>
          <a:p>
            <a:pPr>
              <a:spcAft>
                <a:spcPts val="1800"/>
              </a:spcAft>
            </a:pPr>
            <a:r>
              <a:rPr lang="en-US" sz="2400" dirty="0">
                <a:latin typeface="Arial" panose="020B0604020202020204" pitchFamily="34" charset="0"/>
                <a:cs typeface="Arial" panose="020B0604020202020204" pitchFamily="34" charset="0"/>
              </a:rPr>
              <a:t>Conflation of academic freedom and free speech</a:t>
            </a:r>
          </a:p>
          <a:p>
            <a:pPr>
              <a:spcAft>
                <a:spcPts val="1800"/>
              </a:spcAft>
            </a:pPr>
            <a:r>
              <a:rPr lang="en-US" sz="2400" dirty="0">
                <a:latin typeface="Arial" panose="020B0604020202020204" pitchFamily="34" charset="0"/>
                <a:cs typeface="Arial" panose="020B0604020202020204" pitchFamily="34" charset="0"/>
              </a:rPr>
              <a:t>Attacks on academic freedom, left and right</a:t>
            </a:r>
          </a:p>
          <a:p>
            <a:pPr>
              <a:spcAft>
                <a:spcPts val="1800"/>
              </a:spcAft>
            </a:pPr>
            <a:r>
              <a:rPr lang="en-US" sz="2400" dirty="0">
                <a:latin typeface="Arial" panose="020B0604020202020204" pitchFamily="34" charset="0"/>
                <a:cs typeface="Arial" panose="020B0604020202020204" pitchFamily="34" charset="0"/>
              </a:rPr>
              <a:t>State interference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(e.g. Florida)</a:t>
            </a:r>
          </a:p>
          <a:p>
            <a:pPr>
              <a:spcAft>
                <a:spcPts val="1800"/>
              </a:spcAft>
            </a:pPr>
            <a:r>
              <a:rPr lang="en-US" sz="2400" dirty="0">
                <a:latin typeface="Arial" panose="020B0604020202020204" pitchFamily="34" charset="0"/>
                <a:cs typeface="Arial" panose="020B0604020202020204" pitchFamily="34" charset="0"/>
              </a:rPr>
              <a:t>Academic freedom and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“safe spaces”</a:t>
            </a:r>
          </a:p>
        </p:txBody>
      </p:sp>
    </p:spTree>
    <p:extLst>
      <p:ext uri="{BB962C8B-B14F-4D97-AF65-F5344CB8AC3E}">
        <p14:creationId xmlns:p14="http://schemas.microsoft.com/office/powerpoint/2010/main" val="273605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381C75-43F9-0EBC-5FD4-119759A1CE8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7F35D48-5B9B-FF7F-8529-AD219ACAC5AE}"/>
              </a:ext>
            </a:extLst>
          </p:cNvPr>
          <p:cNvSpPr>
            <a:spLocks noGrp="1"/>
          </p:cNvSpPr>
          <p:nvPr>
            <p:ph type="title"/>
          </p:nvPr>
        </p:nvSpPr>
        <p:spPr>
          <a:xfrm>
            <a:off x="457200" y="1524000"/>
            <a:ext cx="8229600" cy="1143000"/>
          </a:xfrm>
        </p:spPr>
        <p:txBody>
          <a:bodyPr/>
          <a:lstStyle/>
          <a:p>
            <a:r>
              <a:rPr lang="en-US" dirty="0"/>
              <a:t>Thank you!</a:t>
            </a:r>
          </a:p>
        </p:txBody>
      </p:sp>
      <p:sp>
        <p:nvSpPr>
          <p:cNvPr id="3" name="Content Placeholder 2">
            <a:extLst>
              <a:ext uri="{FF2B5EF4-FFF2-40B4-BE49-F238E27FC236}">
                <a16:creationId xmlns:a16="http://schemas.microsoft.com/office/drawing/2014/main" id="{024C90C1-5DE3-3FFF-2280-276C0B4C4604}"/>
              </a:ext>
            </a:extLst>
          </p:cNvPr>
          <p:cNvSpPr>
            <a:spLocks noGrp="1"/>
          </p:cNvSpPr>
          <p:nvPr>
            <p:ph sz="half" idx="1"/>
          </p:nvPr>
        </p:nvSpPr>
        <p:spPr>
          <a:xfrm>
            <a:off x="457200" y="4114800"/>
            <a:ext cx="8229600" cy="1904999"/>
          </a:xfrm>
        </p:spPr>
        <p:txBody>
          <a:bodyPr/>
          <a:lstStyle/>
          <a:p>
            <a:pPr marL="0" indent="0">
              <a:buNone/>
            </a:pPr>
            <a:r>
              <a:rPr lang="en-US" sz="1800" dirty="0">
                <a:solidFill>
                  <a:srgbClr val="000000"/>
                </a:solidFill>
                <a:effectLst/>
                <a:latin typeface="Helvetica" panose="020B0604020202020204" pitchFamily="34" charset="0"/>
                <a:ea typeface="Calibri" panose="020F0502020204030204" pitchFamily="34" charset="0"/>
              </a:rPr>
              <a:t>Nicholas C. Burbules</a:t>
            </a:r>
            <a:br>
              <a:rPr lang="en-US" sz="1800" dirty="0">
                <a:solidFill>
                  <a:srgbClr val="000000"/>
                </a:solidFill>
                <a:effectLst/>
                <a:latin typeface="Helvetica" panose="020B0604020202020204" pitchFamily="34" charset="0"/>
                <a:ea typeface="Calibri" panose="020F0502020204030204" pitchFamily="34" charset="0"/>
              </a:rPr>
            </a:br>
            <a:r>
              <a:rPr lang="en-US" sz="1800" dirty="0">
                <a:solidFill>
                  <a:srgbClr val="000000"/>
                </a:solidFill>
                <a:effectLst/>
                <a:latin typeface="Helvetica" panose="020B0604020202020204" pitchFamily="34" charset="0"/>
                <a:ea typeface="Calibri" panose="020F0502020204030204" pitchFamily="34" charset="0"/>
              </a:rPr>
              <a:t>Edward William and Jane Marr Gutgsell Professor</a:t>
            </a:r>
            <a:br>
              <a:rPr lang="en-US" sz="1800" dirty="0">
                <a:solidFill>
                  <a:srgbClr val="000000"/>
                </a:solidFill>
                <a:effectLst/>
                <a:latin typeface="Helvetica" panose="020B0604020202020204" pitchFamily="34" charset="0"/>
                <a:ea typeface="Calibri" panose="020F0502020204030204" pitchFamily="34" charset="0"/>
              </a:rPr>
            </a:br>
            <a:r>
              <a:rPr lang="en-US" sz="1800" dirty="0">
                <a:solidFill>
                  <a:srgbClr val="000000"/>
                </a:solidFill>
                <a:effectLst/>
                <a:latin typeface="Helvetica" panose="020B0604020202020204" pitchFamily="34" charset="0"/>
                <a:ea typeface="Calibri" panose="020F0502020204030204" pitchFamily="34" charset="0"/>
              </a:rPr>
              <a:t>Department of Education Policy, Organization and Leadership</a:t>
            </a:r>
            <a:br>
              <a:rPr lang="en-US" sz="1800" dirty="0">
                <a:solidFill>
                  <a:srgbClr val="000000"/>
                </a:solidFill>
                <a:effectLst/>
                <a:latin typeface="Helvetica" panose="020B0604020202020204" pitchFamily="34" charset="0"/>
                <a:ea typeface="Calibri" panose="020F0502020204030204" pitchFamily="34" charset="0"/>
              </a:rPr>
            </a:br>
            <a:r>
              <a:rPr lang="en-US" sz="1800" dirty="0">
                <a:solidFill>
                  <a:srgbClr val="000000"/>
                </a:solidFill>
                <a:effectLst/>
                <a:latin typeface="Helvetica" panose="020B0604020202020204" pitchFamily="34" charset="0"/>
                <a:ea typeface="Calibri" panose="020F0502020204030204" pitchFamily="34" charset="0"/>
              </a:rPr>
              <a:t>University of Illinois Urbana-Champaign</a:t>
            </a:r>
          </a:p>
          <a:p>
            <a:pPr marL="0" indent="0">
              <a:buNone/>
            </a:pPr>
            <a:br>
              <a:rPr lang="en-US" sz="1800" dirty="0">
                <a:solidFill>
                  <a:srgbClr val="000000"/>
                </a:solidFill>
                <a:effectLst/>
                <a:latin typeface="Helvetica" panose="020B0604020202020204" pitchFamily="34" charset="0"/>
                <a:ea typeface="Calibri" panose="020F0502020204030204" pitchFamily="34" charset="0"/>
              </a:rPr>
            </a:br>
            <a:r>
              <a:rPr lang="en-US" sz="1800" dirty="0">
                <a:solidFill>
                  <a:srgbClr val="000000"/>
                </a:solidFill>
                <a:effectLst/>
                <a:latin typeface="Helvetica" panose="020B0604020202020204" pitchFamily="34" charset="0"/>
                <a:ea typeface="Calibri" panose="020F0502020204030204" pitchFamily="34" charset="0"/>
              </a:rPr>
              <a:t>Email: </a:t>
            </a:r>
            <a:r>
              <a:rPr lang="en-US" sz="1800" u="sng" dirty="0">
                <a:solidFill>
                  <a:srgbClr val="000000"/>
                </a:solidFill>
                <a:effectLst/>
                <a:latin typeface="Helvetica" panose="020B0604020202020204" pitchFamily="34" charset="0"/>
                <a:ea typeface="Calibri" panose="020F0502020204030204" pitchFamily="34" charset="0"/>
                <a:hlinkClick r:id="rId3"/>
              </a:rPr>
              <a:t>burbules@illinois.edu</a:t>
            </a:r>
            <a:endParaRPr lang="en-US" dirty="0"/>
          </a:p>
        </p:txBody>
      </p:sp>
    </p:spTree>
    <p:extLst>
      <p:ext uri="{BB962C8B-B14F-4D97-AF65-F5344CB8AC3E}">
        <p14:creationId xmlns:p14="http://schemas.microsoft.com/office/powerpoint/2010/main" val="1254181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1092</Words>
  <Application>Microsoft Office PowerPoint</Application>
  <PresentationFormat>On-screen Show (4:3)</PresentationFormat>
  <Paragraphs>35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Helvetica</vt:lpstr>
      <vt:lpstr>Office Theme</vt:lpstr>
      <vt:lpstr>University Senates Conference Report  Meanings of Academic Freedom </vt:lpstr>
      <vt:lpstr>The Ross Case</vt:lpstr>
      <vt:lpstr>Founding of the AAUP: 1915</vt:lpstr>
      <vt:lpstr>AAUP Statement of 1940</vt:lpstr>
      <vt:lpstr>Academic Freedom and Professional Responsibility</vt:lpstr>
      <vt:lpstr>AAUP Statement of 1940 (cont’d)</vt:lpstr>
      <vt:lpstr>Academic Freedom and Extramural Utterances</vt:lpstr>
      <vt:lpstr>Current Issues</vt:lpstr>
      <vt:lpstr>Thank you!</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Shubham Kumar</cp:lastModifiedBy>
  <cp:revision>221</cp:revision>
  <dcterms:created xsi:type="dcterms:W3CDTF">2009-09-14T01:06:34Z</dcterms:created>
  <dcterms:modified xsi:type="dcterms:W3CDTF">2023-01-24T05:32:38Z</dcterms:modified>
</cp:coreProperties>
</file>