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2.xml" ContentType="application/vnd.openxmlformats-officedocument.presentationml.notesSlid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763" r:id="rId5"/>
  </p:sldMasterIdLst>
  <p:notesMasterIdLst>
    <p:notesMasterId r:id="rId33"/>
  </p:notesMasterIdLst>
  <p:handoutMasterIdLst>
    <p:handoutMasterId r:id="rId34"/>
  </p:handoutMasterIdLst>
  <p:sldIdLst>
    <p:sldId id="256" r:id="rId6"/>
    <p:sldId id="320" r:id="rId7"/>
    <p:sldId id="560" r:id="rId8"/>
    <p:sldId id="335" r:id="rId9"/>
    <p:sldId id="570" r:id="rId10"/>
    <p:sldId id="609" r:id="rId11"/>
    <p:sldId id="504" r:id="rId12"/>
    <p:sldId id="257" r:id="rId13"/>
    <p:sldId id="321" r:id="rId14"/>
    <p:sldId id="301" r:id="rId15"/>
    <p:sldId id="302" r:id="rId16"/>
    <p:sldId id="303" r:id="rId17"/>
    <p:sldId id="309" r:id="rId18"/>
    <p:sldId id="313" r:id="rId19"/>
    <p:sldId id="558" r:id="rId20"/>
    <p:sldId id="561" r:id="rId21"/>
    <p:sldId id="562" r:id="rId22"/>
    <p:sldId id="567" r:id="rId23"/>
    <p:sldId id="564" r:id="rId24"/>
    <p:sldId id="310" r:id="rId25"/>
    <p:sldId id="566" r:id="rId26"/>
    <p:sldId id="290" r:id="rId27"/>
    <p:sldId id="291" r:id="rId28"/>
    <p:sldId id="292" r:id="rId29"/>
    <p:sldId id="293" r:id="rId30"/>
    <p:sldId id="325" r:id="rId31"/>
    <p:sldId id="272" r:id="rId32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Georgia" panose="02040502050405020303" pitchFamily="18" charset="0"/>
      <p:regular r:id="rId39"/>
      <p:bold r:id="rId40"/>
      <p:italic r:id="rId41"/>
      <p:boldItalic r:id="rId42"/>
    </p:embeddedFont>
    <p:embeddedFont>
      <p:font typeface="Lato Black" panose="020F0502020204030203" pitchFamily="34" charset="0"/>
      <p:bold r:id="rId43"/>
      <p:italic r:id="rId44"/>
      <p:boldItalic r:id="rId45"/>
    </p:embeddedFont>
    <p:embeddedFont>
      <p:font typeface="Oswald" panose="00000500000000000000" pitchFamily="2" charset="0"/>
      <p:regular r:id="rId46"/>
      <p:bold r:id="rId47"/>
    </p:embeddedFont>
    <p:embeddedFont>
      <p:font typeface="Oswald SemiBold" panose="00000700000000000000" pitchFamily="2" charset="0"/>
      <p:regular r:id="rId48"/>
      <p:bold r:id="rId49"/>
    </p:embeddedFont>
    <p:embeddedFont>
      <p:font typeface="Tahoma" panose="020B0604030504040204" pitchFamily="34" charset="0"/>
      <p:regular r:id="rId50"/>
      <p:bold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94B"/>
    <a:srgbClr val="0455A4"/>
    <a:srgbClr val="E84A27"/>
    <a:srgbClr val="A6A8AB"/>
    <a:srgbClr val="EAE0E0"/>
    <a:srgbClr val="E2E5F0"/>
    <a:srgbClr val="E8E7E6"/>
    <a:srgbClr val="E6E8E8"/>
    <a:srgbClr val="E2E9F5"/>
    <a:srgbClr val="EDD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25" autoAdjust="0"/>
    <p:restoredTop sz="56991" autoAdjust="0"/>
  </p:normalViewPr>
  <p:slideViewPr>
    <p:cSldViewPr snapToGrid="0" snapToObjects="1">
      <p:cViewPr varScale="1">
        <p:scale>
          <a:sx n="79" d="100"/>
          <a:sy n="79" d="100"/>
        </p:scale>
        <p:origin x="1133" y="67"/>
      </p:cViewPr>
      <p:guideLst/>
    </p:cSldViewPr>
  </p:slideViewPr>
  <p:outlineViewPr>
    <p:cViewPr>
      <p:scale>
        <a:sx n="33" d="100"/>
        <a:sy n="33" d="100"/>
      </p:scale>
      <p:origin x="0" y="-109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288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5.fntdata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10.fntdata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font" Target="fonts/font1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5.xml"/><Relationship Id="rId41" Type="http://schemas.openxmlformats.org/officeDocument/2006/relationships/font" Target="fonts/font7.fntdata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223705002972217"/>
          <c:y val="5.9004660882632599E-2"/>
          <c:w val="0.66965736844587609"/>
          <c:h val="0.799606936144733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First Time Freshman Undergraduate % Illinois Residents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D06-40EC-A49E-35BB3965D430}"/>
              </c:ext>
            </c:extLst>
          </c:dPt>
          <c:dPt>
            <c:idx val="1"/>
            <c:invertIfNegative val="0"/>
            <c:bubble3D val="0"/>
            <c:spPr>
              <a:solidFill>
                <a:srgbClr val="A6A8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D06-40EC-A49E-35BB3965D430}"/>
              </c:ext>
            </c:extLst>
          </c:dPt>
          <c:dPt>
            <c:idx val="2"/>
            <c:invertIfNegative val="0"/>
            <c:bubble3D val="0"/>
            <c:spPr>
              <a:solidFill>
                <a:srgbClr val="0033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D06-40EC-A49E-35BB3965D43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0">
                  <a:noAutofit/>
                </a:bodyPr>
                <a:lstStyle/>
                <a:p>
                  <a:pPr algn="l"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D06-40EC-A49E-35BB3965D43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0">
                  <a:noAutofit/>
                </a:bodyPr>
                <a:lstStyle/>
                <a:p>
                  <a:pPr algn="l"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FD06-40EC-A49E-35BB3965D430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0">
                  <a:noAutofit/>
                </a:bodyPr>
                <a:lstStyle/>
                <a:p>
                  <a:pPr algn="l"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FD06-40EC-A49E-35BB3965D4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1">
                  <c:v>Peer Average</c:v>
                </c:pt>
                <c:pt idx="2">
                  <c:v>UIS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1">
                  <c:v>0.91</c:v>
                </c:pt>
                <c:pt idx="2">
                  <c:v>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D06-40EC-A49E-35BB3965D4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75"/>
        <c:axId val="117738800"/>
        <c:axId val="79722608"/>
      </c:barChart>
      <c:catAx>
        <c:axId val="1177388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 b="1">
                <a:latin typeface="+mn-lt"/>
              </a:defRPr>
            </a:pPr>
            <a:endParaRPr lang="en-US"/>
          </a:p>
        </c:txPr>
        <c:crossAx val="79722608"/>
        <c:crosses val="autoZero"/>
        <c:auto val="1"/>
        <c:lblAlgn val="ctr"/>
        <c:lblOffset val="100"/>
        <c:noMultiLvlLbl val="0"/>
      </c:catAx>
      <c:valAx>
        <c:axId val="79722608"/>
        <c:scaling>
          <c:orientation val="minMax"/>
          <c:min val="0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117738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583949492887097E-2"/>
          <c:y val="2.84476077333508E-2"/>
          <c:w val="0.88019096166772581"/>
          <c:h val="0.7485588675306653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AY22-23</c:v>
                </c:pt>
              </c:strCache>
            </c:strRef>
          </c:tx>
          <c:spPr>
            <a:solidFill>
              <a:srgbClr val="A6A8AB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0033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9D5-4FAE-912B-9AC9734AFF3E}"/>
              </c:ext>
            </c:extLst>
          </c:dPt>
          <c:dPt>
            <c:idx val="8"/>
            <c:invertIfNegative val="0"/>
            <c:bubble3D val="0"/>
            <c:spPr>
              <a:solidFill>
                <a:srgbClr val="A6A8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594-4CE5-A455-78BD49842D2F}"/>
              </c:ext>
            </c:extLst>
          </c:dPt>
          <c:dPt>
            <c:idx val="9"/>
            <c:invertIfNegative val="0"/>
            <c:bubble3D val="0"/>
            <c:spPr>
              <a:solidFill>
                <a:srgbClr val="A6A8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68E8-4319-8257-26A7A48CB39F}"/>
              </c:ext>
            </c:extLst>
          </c:dPt>
          <c:cat>
            <c:strRef>
              <c:f>Sheet1!$A$2:$A$11</c:f>
              <c:strCache>
                <c:ptCount val="10"/>
                <c:pt idx="0">
                  <c:v>Emporia St.</c:v>
                </c:pt>
                <c:pt idx="1">
                  <c:v>Nebraska-Kearney</c:v>
                </c:pt>
                <c:pt idx="2">
                  <c:v>Georgia College</c:v>
                </c:pt>
                <c:pt idx="3">
                  <c:v>Southern Maine</c:v>
                </c:pt>
                <c:pt idx="4">
                  <c:v>Fitchburg St.</c:v>
                </c:pt>
                <c:pt idx="5">
                  <c:v>Framingham</c:v>
                </c:pt>
                <c:pt idx="6">
                  <c:v>UIS</c:v>
                </c:pt>
                <c:pt idx="7">
                  <c:v>Wash.-Tacoma</c:v>
                </c:pt>
                <c:pt idx="8">
                  <c:v>Michigan-Flint</c:v>
                </c:pt>
                <c:pt idx="9">
                  <c:v>Rutgers-Camden</c:v>
                </c:pt>
              </c:strCache>
            </c:strRef>
          </c:cat>
          <c:val>
            <c:numRef>
              <c:f>Sheet1!$B$2:$B$11</c:f>
              <c:numCache>
                <c:formatCode>#,##0_);\(#,##0\)</c:formatCode>
                <c:ptCount val="10"/>
                <c:pt idx="0">
                  <c:v>7167</c:v>
                </c:pt>
                <c:pt idx="1">
                  <c:v>7960</c:v>
                </c:pt>
                <c:pt idx="2">
                  <c:v>8971</c:v>
                </c:pt>
                <c:pt idx="3">
                  <c:v>10810</c:v>
                </c:pt>
                <c:pt idx="4">
                  <c:v>10921</c:v>
                </c:pt>
                <c:pt idx="5">
                  <c:v>11380</c:v>
                </c:pt>
                <c:pt idx="6">
                  <c:v>12077</c:v>
                </c:pt>
                <c:pt idx="7">
                  <c:v>12458</c:v>
                </c:pt>
                <c:pt idx="8">
                  <c:v>12846</c:v>
                </c:pt>
                <c:pt idx="9" formatCode="&quot;$&quot;#,##0_);\(&quot;$&quot;#,##0\)">
                  <c:v>16112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45-4F7B-AD97-DA3142C80E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04242576"/>
        <c:axId val="206714368"/>
      </c:barChart>
      <c:catAx>
        <c:axId val="20424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6714368"/>
        <c:crosses val="autoZero"/>
        <c:auto val="1"/>
        <c:lblAlgn val="ctr"/>
        <c:lblOffset val="100"/>
        <c:noMultiLvlLbl val="0"/>
      </c:catAx>
      <c:valAx>
        <c:axId val="206714368"/>
        <c:scaling>
          <c:orientation val="minMax"/>
          <c:max val="18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4242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298153230497558"/>
          <c:y val="5.9004660882632697E-2"/>
          <c:w val="0.65886475280448664"/>
          <c:h val="0.7011524358302776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First Time Freshman Undergraduate % Illinois Residents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6A8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924-46A8-AD56-0A0368B11489}"/>
              </c:ext>
            </c:extLst>
          </c:dPt>
          <c:dPt>
            <c:idx val="1"/>
            <c:invertIfNegative val="0"/>
            <c:bubble3D val="0"/>
            <c:spPr>
              <a:solidFill>
                <a:srgbClr val="D5003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924-46A8-AD56-0A0368B11489}"/>
              </c:ext>
            </c:extLst>
          </c:dPt>
          <c:dPt>
            <c:idx val="2"/>
            <c:invertIfNegative val="0"/>
            <c:bubble3D val="0"/>
            <c:spPr>
              <a:solidFill>
                <a:srgbClr val="D5003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924-46A8-AD56-0A0368B1148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 algn="l">
                    <a:defRPr>
                      <a:latin typeface="+mn-lt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F924-46A8-AD56-0A0368B1148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 algn="l">
                    <a:defRPr>
                      <a:latin typeface="+mn-lt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F924-46A8-AD56-0A0368B1148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 algn="l">
                    <a:defRPr>
                      <a:latin typeface="+mn-lt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F924-46A8-AD56-0A0368B114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latin typeface="+mn-lt"/>
                  </a:defRPr>
                </a:pPr>
                <a:endParaRPr lang="en-US"/>
              </a:p>
            </c:txPr>
            <c:dLblPos val="inBase"/>
            <c:showLegendKey val="0"/>
            <c:showVal val="0"/>
            <c:showCatName val="1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Peer Average</c:v>
                </c:pt>
                <c:pt idx="1">
                  <c:v>UIC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0.76</c:v>
                </c:pt>
                <c:pt idx="1">
                  <c:v>0.89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924-46A8-AD56-0A0368B114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05180864"/>
        <c:axId val="204994840"/>
      </c:barChart>
      <c:catAx>
        <c:axId val="2051808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latin typeface="+mn-lt"/>
              </a:defRPr>
            </a:pPr>
            <a:endParaRPr lang="en-US"/>
          </a:p>
        </c:txPr>
        <c:crossAx val="204994840"/>
        <c:crosses val="autoZero"/>
        <c:auto val="1"/>
        <c:lblAlgn val="ctr"/>
        <c:lblOffset val="100"/>
        <c:noMultiLvlLbl val="0"/>
      </c:catAx>
      <c:valAx>
        <c:axId val="20499484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205180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latin typeface="+mj-lt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949076275323874"/>
          <c:y val="5.9004660882632697E-2"/>
          <c:w val="0.66156290671483398"/>
          <c:h val="0.799606936144733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First Time Freshman Undergraduate % Illinois Residents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8E9E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025-4252-95C1-40CEB0B50BD8}"/>
              </c:ext>
            </c:extLst>
          </c:dPt>
          <c:dPt>
            <c:idx val="1"/>
            <c:invertIfNegative val="0"/>
            <c:bubble3D val="0"/>
            <c:spPr>
              <a:solidFill>
                <a:srgbClr val="A6A8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025-4252-95C1-40CEB0B50BD8}"/>
              </c:ext>
            </c:extLst>
          </c:dPt>
          <c:dPt>
            <c:idx val="2"/>
            <c:invertIfNegative val="0"/>
            <c:bubble3D val="0"/>
            <c:spPr>
              <a:solidFill>
                <a:srgbClr val="E84A2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025-4252-95C1-40CEB0B50BD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0">
                  <a:spAutoFit/>
                </a:bodyPr>
                <a:lstStyle/>
                <a:p>
                  <a:pPr algn="l"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B025-4252-95C1-40CEB0B50BD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0">
                  <a:spAutoFit/>
                </a:bodyPr>
                <a:lstStyle/>
                <a:p>
                  <a:pPr algn="l"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B025-4252-95C1-40CEB0B50BD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B025-4252-95C1-40CEB0B50B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1">
                  <c:v>Peer Average</c:v>
                </c:pt>
                <c:pt idx="2">
                  <c:v>UIUC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1">
                  <c:v>0.64</c:v>
                </c:pt>
                <c:pt idx="2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025-4252-95C1-40CEB0B50B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75"/>
        <c:axId val="3427328"/>
        <c:axId val="205097480"/>
      </c:barChart>
      <c:catAx>
        <c:axId val="34273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 b="1">
                <a:latin typeface="+mn-lt"/>
              </a:defRPr>
            </a:pPr>
            <a:endParaRPr lang="en-US"/>
          </a:p>
        </c:txPr>
        <c:crossAx val="205097480"/>
        <c:crosses val="autoZero"/>
        <c:auto val="1"/>
        <c:lblAlgn val="ctr"/>
        <c:lblOffset val="100"/>
        <c:noMultiLvlLbl val="0"/>
      </c:catAx>
      <c:valAx>
        <c:axId val="205097480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3427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FY 2022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AF9-4931-8C13-5811E8ECC11D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AF9-4931-8C13-5811E8ECC11D}"/>
              </c:ext>
            </c:extLst>
          </c:dPt>
          <c:dPt>
            <c:idx val="2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AF9-4931-8C13-5811E8ECC11D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AF9-4931-8C13-5811E8ECC11D}"/>
              </c:ext>
            </c:extLst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AF9-4931-8C13-5811E8ECC11D}"/>
              </c:ext>
            </c:extLst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AF9-4931-8C13-5811E8ECC11D}"/>
              </c:ext>
            </c:extLst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AF9-4931-8C13-5811E8ECC11D}"/>
              </c:ext>
            </c:extLst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19F7-4934-8485-8D0D97624B6C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AF9-4931-8C13-5811E8ECC11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AF9-4931-8C13-5811E8ECC11D}"/>
                </c:ext>
              </c:extLst>
            </c:dLbl>
            <c:dLbl>
              <c:idx val="2"/>
              <c:layout>
                <c:manualLayout>
                  <c:x val="-0.115055985814429"/>
                  <c:y val="2.9083394458078002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AF9-4931-8C13-5811E8ECC11D}"/>
                </c:ext>
              </c:extLst>
            </c:dLbl>
            <c:dLbl>
              <c:idx val="3"/>
              <c:layout>
                <c:manualLayout>
                  <c:x val="6.101385160413325E-3"/>
                  <c:y val="5.235011002454215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94083648803885"/>
                      <c:h val="0.1767688715162043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6AF9-4931-8C13-5811E8ECC11D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AF9-4931-8C13-5811E8ECC11D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AF9-4931-8C13-5811E8ECC11D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AF9-4931-8C13-5811E8ECC11D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9F7-4934-8485-8D0D97624B6C}"/>
                </c:ext>
              </c:extLst>
            </c:dLbl>
            <c:dLbl>
              <c:idx val="8"/>
              <c:layout>
                <c:manualLayout>
                  <c:x val="9.7222222222222196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AF9-4931-8C13-5811E8ECC1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PELL</c:v>
                </c:pt>
                <c:pt idx="1">
                  <c:v>MAP</c:v>
                </c:pt>
                <c:pt idx="2">
                  <c:v>Institutional Grants, Scholarships, Fellowships</c:v>
                </c:pt>
                <c:pt idx="3">
                  <c:v>Tuition Waivers</c:v>
                </c:pt>
                <c:pt idx="4">
                  <c:v>Other</c:v>
                </c:pt>
                <c:pt idx="5">
                  <c:v>Other Fed/State</c:v>
                </c:pt>
                <c:pt idx="6">
                  <c:v>CARES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105.8052</c:v>
                </c:pt>
                <c:pt idx="1">
                  <c:v>111.2471</c:v>
                </c:pt>
                <c:pt idx="2">
                  <c:v>224.43950000000001</c:v>
                </c:pt>
                <c:pt idx="3">
                  <c:v>52.684800000000003</c:v>
                </c:pt>
                <c:pt idx="4">
                  <c:v>23.735299999999999</c:v>
                </c:pt>
                <c:pt idx="5">
                  <c:v>23.4636</c:v>
                </c:pt>
                <c:pt idx="6">
                  <c:v>61.259700000000002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6AF9-4931-8C13-5811E8ECC1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015385134881936"/>
          <c:y val="3.6324930675034742E-2"/>
          <c:w val="0.486127188338907"/>
          <c:h val="0.8110165608176139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FY 2022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16F-4EB9-8882-D81EB78CF121}"/>
              </c:ext>
            </c:extLst>
          </c:dPt>
          <c:dPt>
            <c:idx val="1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16F-4EB9-8882-D81EB78CF121}"/>
              </c:ext>
            </c:extLst>
          </c:dPt>
          <c:dPt>
            <c:idx val="2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16F-4EB9-8882-D81EB78CF121}"/>
              </c:ext>
            </c:extLst>
          </c:dPt>
          <c:dPt>
            <c:idx val="3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16F-4EB9-8882-D81EB78CF121}"/>
              </c:ext>
            </c:extLst>
          </c:dPt>
          <c:dPt>
            <c:idx val="4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16F-4EB9-8882-D81EB78CF121}"/>
              </c:ext>
            </c:extLst>
          </c:dPt>
          <c:dPt>
            <c:idx val="5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16F-4EB9-8882-D81EB78CF121}"/>
              </c:ext>
            </c:extLst>
          </c:dPt>
          <c:dPt>
            <c:idx val="6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16F-4EB9-8882-D81EB78CF121}"/>
              </c:ext>
            </c:extLst>
          </c:dPt>
          <c:dPt>
            <c:idx val="7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B740-4772-A6F1-5C2686BCB717}"/>
              </c:ext>
            </c:extLst>
          </c:dPt>
          <c:dLbls>
            <c:dLbl>
              <c:idx val="0"/>
              <c:layout>
                <c:manualLayout>
                  <c:x val="1.2916825723125096E-2"/>
                  <c:y val="1.34163759663072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16F-4EB9-8882-D81EB78CF121}"/>
                </c:ext>
              </c:extLst>
            </c:dLbl>
            <c:dLbl>
              <c:idx val="1"/>
              <c:layout>
                <c:manualLayout>
                  <c:x val="9.1446310844157004E-3"/>
                  <c:y val="-3.584791720530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16F-4EB9-8882-D81EB78CF121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16F-4EB9-8882-D81EB78CF12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16F-4EB9-8882-D81EB78CF121}"/>
                </c:ext>
              </c:extLst>
            </c:dLbl>
            <c:dLbl>
              <c:idx val="4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16F-4EB9-8882-D81EB78CF121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14123156575109172"/>
                      <c:h val="6.707249070419141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A16F-4EB9-8882-D81EB78CF121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16F-4EB9-8882-D81EB78CF121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740-4772-A6F1-5C2686BCB717}"/>
                </c:ext>
              </c:extLst>
            </c:dLbl>
            <c:dLbl>
              <c:idx val="8"/>
              <c:layout>
                <c:manualLayout>
                  <c:x val="9.7222222222222196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16F-4EB9-8882-D81EB78CF1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3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PELL</c:v>
                </c:pt>
                <c:pt idx="1">
                  <c:v>MAP</c:v>
                </c:pt>
                <c:pt idx="2">
                  <c:v>Institutional Grants, Scholarships, Fellowships</c:v>
                </c:pt>
                <c:pt idx="3">
                  <c:v>Tuition Waivers</c:v>
                </c:pt>
                <c:pt idx="4">
                  <c:v>Other</c:v>
                </c:pt>
                <c:pt idx="5">
                  <c:v>Other Fed/State</c:v>
                </c:pt>
                <c:pt idx="6">
                  <c:v>CARES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105.8052</c:v>
                </c:pt>
                <c:pt idx="1">
                  <c:v>111.2471</c:v>
                </c:pt>
                <c:pt idx="2">
                  <c:v>224.43950000000001</c:v>
                </c:pt>
                <c:pt idx="3">
                  <c:v>52.684800000000003</c:v>
                </c:pt>
                <c:pt idx="4">
                  <c:v>23.735299999999999</c:v>
                </c:pt>
                <c:pt idx="5">
                  <c:v>23.4636</c:v>
                </c:pt>
                <c:pt idx="6">
                  <c:v>61.259700000000002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A16F-4EB9-8882-D81EB78CF1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MAP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FY 2012</c:v>
                </c:pt>
                <c:pt idx="1">
                  <c:v>FY 2022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61.05</c:v>
                </c:pt>
                <c:pt idx="1">
                  <c:v>111.2471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34-4294-8F64-22792DEA347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PELL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FY 2012</c:v>
                </c:pt>
                <c:pt idx="1">
                  <c:v>FY 2022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68.862399999999994</c:v>
                </c:pt>
                <c:pt idx="1">
                  <c:v>105.8052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34-4294-8F64-22792DEA3472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CARES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FY 2012</c:v>
                </c:pt>
                <c:pt idx="1">
                  <c:v>FY 2022</c:v>
                </c:pt>
              </c:strCache>
            </c:strRef>
          </c:cat>
          <c:val>
            <c:numRef>
              <c:f>Sheet1!$B$4:$C$4</c:f>
              <c:numCache>
                <c:formatCode>General</c:formatCode>
                <c:ptCount val="2"/>
                <c:pt idx="0">
                  <c:v>0</c:v>
                </c:pt>
                <c:pt idx="1">
                  <c:v>61.259700000000002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534-4294-8F64-22792DEA3472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Other Fed/State Scholarships, Grants, Fellowships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6534-4294-8F64-22792DEA3472}"/>
              </c:ext>
            </c:extLst>
          </c:dPt>
          <c:cat>
            <c:strRef>
              <c:f>Sheet1!$B$1:$C$1</c:f>
              <c:strCache>
                <c:ptCount val="2"/>
                <c:pt idx="0">
                  <c:v>FY 2012</c:v>
                </c:pt>
                <c:pt idx="1">
                  <c:v>FY 2022</c:v>
                </c:pt>
              </c:strCache>
            </c:strRef>
          </c:cat>
          <c:val>
            <c:numRef>
              <c:f>Sheet1!$B$5:$C$5</c:f>
              <c:numCache>
                <c:formatCode>General</c:formatCode>
                <c:ptCount val="2"/>
                <c:pt idx="0">
                  <c:v>17.209199999999999</c:v>
                </c:pt>
                <c:pt idx="1">
                  <c:v>23.4636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534-4294-8F64-22792DEA3472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Other Sources Scholarships, Grants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FY 2012</c:v>
                </c:pt>
                <c:pt idx="1">
                  <c:v>FY 2022</c:v>
                </c:pt>
              </c:strCache>
            </c:strRef>
          </c:cat>
          <c:val>
            <c:numRef>
              <c:f>Sheet1!$B$6:$C$6</c:f>
              <c:numCache>
                <c:formatCode>General</c:formatCode>
                <c:ptCount val="2"/>
                <c:pt idx="0">
                  <c:v>15.7784</c:v>
                </c:pt>
                <c:pt idx="1">
                  <c:v>23.735299999999999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534-4294-8F64-22792DEA3472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Other Institutional Grants, Scholarships, Fellowships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FY 2012</c:v>
                </c:pt>
                <c:pt idx="1">
                  <c:v>FY 2022</c:v>
                </c:pt>
              </c:strCache>
            </c:strRef>
          </c:cat>
          <c:val>
            <c:numRef>
              <c:f>Sheet1!$B$7:$C$7</c:f>
              <c:numCache>
                <c:formatCode>General</c:formatCode>
                <c:ptCount val="2"/>
                <c:pt idx="0" formatCode="#,##0.000">
                  <c:v>115.5407</c:v>
                </c:pt>
                <c:pt idx="1">
                  <c:v>224.43950000000001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534-4294-8F64-22792DEA3472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Waivers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FY 2012</c:v>
                </c:pt>
                <c:pt idx="1">
                  <c:v>FY 2022</c:v>
                </c:pt>
              </c:strCache>
            </c:strRef>
          </c:cat>
          <c:val>
            <c:numRef>
              <c:f>Sheet1!$B$8:$C$8</c:f>
              <c:numCache>
                <c:formatCode>General</c:formatCode>
                <c:ptCount val="2"/>
                <c:pt idx="0">
                  <c:v>43.726900000000001</c:v>
                </c:pt>
                <c:pt idx="1">
                  <c:v>52.684800000000003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34-4294-8F64-22792DEA34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245126760"/>
        <c:axId val="245127144"/>
      </c:barChart>
      <c:catAx>
        <c:axId val="245126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336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245127144"/>
        <c:crosses val="autoZero"/>
        <c:auto val="1"/>
        <c:lblAlgn val="ctr"/>
        <c:lblOffset val="100"/>
        <c:noMultiLvlLbl val="0"/>
      </c:catAx>
      <c:valAx>
        <c:axId val="245127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03366"/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245126760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Pays Zero</c:v>
                </c:pt>
              </c:strCache>
            </c:strRef>
          </c:tx>
          <c:spPr>
            <a:solidFill>
              <a:srgbClr val="A7A9AC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35%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0082-47E5-B073-BECDEC35188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38%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0082-47E5-B073-BECDEC35188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50%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0082-47E5-B073-BECDEC3518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UIUC</c:v>
                </c:pt>
                <c:pt idx="1">
                  <c:v>UIC</c:v>
                </c:pt>
                <c:pt idx="2">
                  <c:v>UIS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0.35</c:v>
                </c:pt>
                <c:pt idx="1">
                  <c:v>0.38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5D-4812-8A72-281F2B7D0C9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Less than $3K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84A2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082-47E5-B073-BECDEC351884}"/>
              </c:ext>
            </c:extLst>
          </c:dPt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0082-47E5-B073-BECDEC351884}"/>
              </c:ext>
            </c:extLst>
          </c:dPt>
          <c:dPt>
            <c:idx val="2"/>
            <c:invertIfNegative val="0"/>
            <c:bubble3D val="0"/>
            <c:spPr>
              <a:solidFill>
                <a:srgbClr val="0033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082-47E5-B073-BECDEC35188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42%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0082-47E5-B073-BECDEC35188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63%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0082-47E5-B073-BECDEC35188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68%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082-47E5-B073-BECDEC3518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UIUC</c:v>
                </c:pt>
                <c:pt idx="1">
                  <c:v>UIC</c:v>
                </c:pt>
                <c:pt idx="2">
                  <c:v>UIS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0.42</c:v>
                </c:pt>
                <c:pt idx="1">
                  <c:v>0.63</c:v>
                </c:pt>
                <c:pt idx="2">
                  <c:v>0.68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5D-4812-8A72-281F2B7D0C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60109456"/>
        <c:axId val="860103224"/>
      </c:barChart>
      <c:catAx>
        <c:axId val="860109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60103224"/>
        <c:crosses val="autoZero"/>
        <c:auto val="1"/>
        <c:lblAlgn val="ctr"/>
        <c:lblOffset val="100"/>
        <c:noMultiLvlLbl val="0"/>
      </c:catAx>
      <c:valAx>
        <c:axId val="860103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0109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559598589943471E-2"/>
          <c:y val="0"/>
          <c:w val="0.88045619620870519"/>
          <c:h val="0.9244107030506010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AY22-23</c:v>
                </c:pt>
              </c:strCache>
            </c:strRef>
          </c:tx>
          <c:spPr>
            <a:solidFill>
              <a:srgbClr val="A6A8AB"/>
            </a:solidFill>
            <a:ln>
              <a:noFill/>
            </a:ln>
            <a:effectLst/>
          </c:spPr>
          <c:invertIfNegative val="0"/>
          <c:dPt>
            <c:idx val="13"/>
            <c:invertIfNegative val="0"/>
            <c:bubble3D val="0"/>
            <c:spPr>
              <a:solidFill>
                <a:srgbClr val="E84A2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82F-4E05-B29B-5BC9AF794101}"/>
              </c:ext>
            </c:extLst>
          </c:dPt>
          <c:dPt>
            <c:idx val="14"/>
            <c:invertIfNegative val="0"/>
            <c:bubble3D val="0"/>
            <c:spPr>
              <a:solidFill>
                <a:srgbClr val="A6A8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A3D-448E-A6AA-1C3725832A56}"/>
              </c:ext>
            </c:extLst>
          </c:dPt>
          <c:dPt>
            <c:idx val="15"/>
            <c:invertIfNegative val="0"/>
            <c:bubble3D val="0"/>
            <c:spPr>
              <a:solidFill>
                <a:srgbClr val="A6A8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B29B-426E-8D72-8CF40424645A}"/>
              </c:ext>
            </c:extLst>
          </c:dPt>
          <c:cat>
            <c:strRef>
              <c:f>Sheet1!$A$2:$A$19</c:f>
              <c:strCache>
                <c:ptCount val="18"/>
                <c:pt idx="0">
                  <c:v>Florida</c:v>
                </c:pt>
                <c:pt idx="1">
                  <c:v>Nebraska</c:v>
                </c:pt>
                <c:pt idx="2">
                  <c:v>Purdue</c:v>
                </c:pt>
                <c:pt idx="3">
                  <c:v>Iowa</c:v>
                </c:pt>
                <c:pt idx="4">
                  <c:v>Wisconsin</c:v>
                </c:pt>
                <c:pt idx="5">
                  <c:v>Maryland</c:v>
                </c:pt>
                <c:pt idx="6">
                  <c:v>Indiana</c:v>
                </c:pt>
                <c:pt idx="7">
                  <c:v>Texas</c:v>
                </c:pt>
                <c:pt idx="8">
                  <c:v>Washington</c:v>
                </c:pt>
                <c:pt idx="9">
                  <c:v>Ohio State</c:v>
                </c:pt>
                <c:pt idx="10">
                  <c:v>UC-Los Angeles</c:v>
                </c:pt>
                <c:pt idx="11">
                  <c:v>UC-Berkeley</c:v>
                </c:pt>
                <c:pt idx="12">
                  <c:v>Michigan State</c:v>
                </c:pt>
                <c:pt idx="13">
                  <c:v>Illinois</c:v>
                </c:pt>
                <c:pt idx="14">
                  <c:v>Minnesota  </c:v>
                </c:pt>
                <c:pt idx="15">
                  <c:v>Rutgers</c:v>
                </c:pt>
                <c:pt idx="16">
                  <c:v>Michigan</c:v>
                </c:pt>
                <c:pt idx="17">
                  <c:v>Penn State</c:v>
                </c:pt>
              </c:strCache>
            </c:strRef>
          </c:cat>
          <c:val>
            <c:numRef>
              <c:f>Sheet1!$B$2:$B$19</c:f>
              <c:numCache>
                <c:formatCode>#,##0_);\(#,##0\)</c:formatCode>
                <c:ptCount val="18"/>
                <c:pt idx="0">
                  <c:v>6381</c:v>
                </c:pt>
                <c:pt idx="1">
                  <c:v>9620</c:v>
                </c:pt>
                <c:pt idx="2">
                  <c:v>9992</c:v>
                </c:pt>
                <c:pt idx="3">
                  <c:v>10353</c:v>
                </c:pt>
                <c:pt idx="4">
                  <c:v>10796</c:v>
                </c:pt>
                <c:pt idx="5">
                  <c:v>11233</c:v>
                </c:pt>
                <c:pt idx="6">
                  <c:v>11447</c:v>
                </c:pt>
                <c:pt idx="7">
                  <c:v>11752</c:v>
                </c:pt>
                <c:pt idx="8">
                  <c:v>12242</c:v>
                </c:pt>
                <c:pt idx="9">
                  <c:v>12485</c:v>
                </c:pt>
                <c:pt idx="10">
                  <c:v>13801</c:v>
                </c:pt>
                <c:pt idx="11">
                  <c:v>14795</c:v>
                </c:pt>
                <c:pt idx="12">
                  <c:v>15372</c:v>
                </c:pt>
                <c:pt idx="13">
                  <c:v>15714</c:v>
                </c:pt>
                <c:pt idx="14">
                  <c:v>15859</c:v>
                </c:pt>
                <c:pt idx="15">
                  <c:v>16112</c:v>
                </c:pt>
                <c:pt idx="16">
                  <c:v>16736</c:v>
                </c:pt>
                <c:pt idx="17">
                  <c:v>19286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45-4F7B-AD97-DA3142C80E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overlap val="100"/>
        <c:axId val="206256200"/>
        <c:axId val="204689496"/>
      </c:barChart>
      <c:catAx>
        <c:axId val="206256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4689496"/>
        <c:crosses val="autoZero"/>
        <c:auto val="1"/>
        <c:lblAlgn val="ctr"/>
        <c:lblOffset val="100"/>
        <c:noMultiLvlLbl val="0"/>
      </c:catAx>
      <c:valAx>
        <c:axId val="204689496"/>
        <c:scaling>
          <c:orientation val="minMax"/>
          <c:max val="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6256200"/>
        <c:crosses val="autoZero"/>
        <c:crossBetween val="between"/>
        <c:majorUnit val="25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719883112466333E-2"/>
          <c:y val="1.9363991328962459E-2"/>
          <c:w val="0.90492427359701566"/>
          <c:h val="0.889866397545779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AY22-23</c:v>
                </c:pt>
              </c:strCache>
            </c:strRef>
          </c:tx>
          <c:spPr>
            <a:solidFill>
              <a:srgbClr val="A6A8AB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D5003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6427-4FEE-9DEA-A10186922C3A}"/>
              </c:ext>
            </c:extLst>
          </c:dPt>
          <c:cat>
            <c:strRef>
              <c:f>Sheet1!$A$2:$A$11</c:f>
              <c:strCache>
                <c:ptCount val="10"/>
                <c:pt idx="0">
                  <c:v>S. Florida</c:v>
                </c:pt>
                <c:pt idx="1">
                  <c:v>Utah</c:v>
                </c:pt>
                <c:pt idx="2">
                  <c:v>Buffalo</c:v>
                </c:pt>
                <c:pt idx="3">
                  <c:v>New Mexico</c:v>
                </c:pt>
                <c:pt idx="4">
                  <c:v>Alabama</c:v>
                </c:pt>
                <c:pt idx="5">
                  <c:v>Kentucky</c:v>
                </c:pt>
                <c:pt idx="6">
                  <c:v>Cincinnati</c:v>
                </c:pt>
                <c:pt idx="7">
                  <c:v>UIC</c:v>
                </c:pt>
                <c:pt idx="8">
                  <c:v>VCU</c:v>
                </c:pt>
                <c:pt idx="9">
                  <c:v>Connecticut</c:v>
                </c:pt>
              </c:strCache>
            </c:strRef>
          </c:cat>
          <c:val>
            <c:numRef>
              <c:f>Sheet1!$B$2:$B$11</c:f>
              <c:numCache>
                <c:formatCode>#,##0_);\(#,##0\)</c:formatCode>
                <c:ptCount val="10"/>
                <c:pt idx="0">
                  <c:v>6410</c:v>
                </c:pt>
                <c:pt idx="1">
                  <c:v>9002</c:v>
                </c:pt>
                <c:pt idx="2">
                  <c:v>10856</c:v>
                </c:pt>
                <c:pt idx="3">
                  <c:v>10860</c:v>
                </c:pt>
                <c:pt idx="4">
                  <c:v>11040</c:v>
                </c:pt>
                <c:pt idx="5">
                  <c:v>12860</c:v>
                </c:pt>
                <c:pt idx="6">
                  <c:v>13176</c:v>
                </c:pt>
                <c:pt idx="7">
                  <c:v>14046</c:v>
                </c:pt>
                <c:pt idx="8">
                  <c:v>15642</c:v>
                </c:pt>
                <c:pt idx="9">
                  <c:v>19434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45-4F7B-AD97-DA3142C80E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overlap val="100"/>
        <c:axId val="81995968"/>
        <c:axId val="204241400"/>
      </c:barChart>
      <c:catAx>
        <c:axId val="81995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4241400"/>
        <c:crosses val="autoZero"/>
        <c:auto val="1"/>
        <c:lblAlgn val="ctr"/>
        <c:lblOffset val="100"/>
        <c:noMultiLvlLbl val="0"/>
      </c:catAx>
      <c:valAx>
        <c:axId val="204241400"/>
        <c:scaling>
          <c:orientation val="minMax"/>
          <c:max val="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995968"/>
        <c:crosses val="autoZero"/>
        <c:crossBetween val="between"/>
        <c:majorUnit val="25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20" tIns="45711" rIns="91420" bIns="4571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20" tIns="45711" rIns="91420" bIns="45711" rtlCol="0"/>
          <a:lstStyle>
            <a:lvl1pPr algn="r">
              <a:defRPr sz="1200"/>
            </a:lvl1pPr>
          </a:lstStyle>
          <a:p>
            <a:fld id="{FFC1E024-C658-44E2-8C2F-6412D0F669C8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5"/>
            <a:ext cx="2971800" cy="458787"/>
          </a:xfrm>
          <a:prstGeom prst="rect">
            <a:avLst/>
          </a:prstGeom>
        </p:spPr>
        <p:txBody>
          <a:bodyPr vert="horz" lIns="91420" tIns="45711" rIns="91420" bIns="4571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5"/>
            <a:ext cx="2971800" cy="458787"/>
          </a:xfrm>
          <a:prstGeom prst="rect">
            <a:avLst/>
          </a:prstGeom>
        </p:spPr>
        <p:txBody>
          <a:bodyPr vert="horz" lIns="91420" tIns="45711" rIns="91420" bIns="45711" rtlCol="0" anchor="b"/>
          <a:lstStyle>
            <a:lvl1pPr algn="r">
              <a:defRPr sz="1200"/>
            </a:lvl1pPr>
          </a:lstStyle>
          <a:p>
            <a:fld id="{AFF6DA75-CC25-4DAA-A201-79A5DDF8DE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594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71800" cy="458789"/>
          </a:xfrm>
          <a:prstGeom prst="rect">
            <a:avLst/>
          </a:prstGeom>
        </p:spPr>
        <p:txBody>
          <a:bodyPr vert="horz" lIns="91402" tIns="45702" rIns="91402" bIns="4570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3"/>
            <a:ext cx="2971800" cy="458789"/>
          </a:xfrm>
          <a:prstGeom prst="rect">
            <a:avLst/>
          </a:prstGeom>
        </p:spPr>
        <p:txBody>
          <a:bodyPr vert="horz" lIns="91402" tIns="45702" rIns="91402" bIns="45702" rtlCol="0"/>
          <a:lstStyle>
            <a:lvl1pPr algn="r">
              <a:defRPr sz="1200"/>
            </a:lvl1pPr>
          </a:lstStyle>
          <a:p>
            <a:fld id="{D658232B-DE87-004F-8864-C6E7AB0A20D7}" type="datetimeFigureOut">
              <a:rPr lang="en-US" smtClean="0"/>
              <a:t>1/23/2023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7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2" tIns="45702" rIns="91402" bIns="4570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2"/>
            <a:ext cx="5486400" cy="3600450"/>
          </a:xfrm>
          <a:prstGeom prst="rect">
            <a:avLst/>
          </a:prstGeom>
        </p:spPr>
        <p:txBody>
          <a:bodyPr vert="horz" lIns="91402" tIns="45702" rIns="91402" bIns="4570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02" tIns="45702" rIns="91402" bIns="4570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02" tIns="45702" rIns="91402" bIns="45702" rtlCol="0" anchor="b"/>
          <a:lstStyle>
            <a:lvl1pPr algn="r">
              <a:defRPr sz="1200"/>
            </a:lvl1pPr>
          </a:lstStyle>
          <a:p>
            <a:fld id="{E8D42742-FF7F-AA4E-AE2D-B8A00F6F6A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15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737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399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147">
              <a:defRPr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47">
              <a:defRPr/>
            </a:pPr>
            <a:fld id="{E8D42742-FF7F-AA4E-AE2D-B8A00F6F6A3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4147">
                <a:defRPr/>
              </a:pPr>
              <a:t>11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20682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47">
              <a:defRPr/>
            </a:pPr>
            <a:fld id="{E8D42742-FF7F-AA4E-AE2D-B8A00F6F6A3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4147">
                <a:defRPr/>
              </a:pPr>
              <a:t>12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74410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52546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1C5F-6F68-4446-B520-47442034659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238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7423" indent="-287423" defTabSz="902604">
              <a:buFont typeface="Arial" charset="0"/>
              <a:buChar char="•"/>
              <a:defRPr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70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238" indent="-169238" defTabSz="902604">
              <a:buFont typeface="Arial" panose="020B0604020202020204" pitchFamily="34" charset="0"/>
              <a:buChar char="•"/>
              <a:defRPr/>
            </a:pP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2604">
              <a:defRPr/>
            </a:pPr>
            <a:fld id="{E8D42742-FF7F-AA4E-AE2D-B8A00F6F6A3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02604">
                <a:defRPr/>
              </a:pPr>
              <a:t>15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344128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376238"/>
            <a:ext cx="6196013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637" y="9120251"/>
            <a:ext cx="3038161" cy="174555"/>
          </a:xfrm>
        </p:spPr>
        <p:txBody>
          <a:bodyPr/>
          <a:lstStyle/>
          <a:p>
            <a:pPr>
              <a:defRPr/>
            </a:pPr>
            <a:fld id="{4E3A1C5F-6F68-4446-B520-47442034659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defTabSz="914147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35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376238"/>
            <a:ext cx="6196013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637" y="9120251"/>
            <a:ext cx="3038161" cy="174555"/>
          </a:xfrm>
        </p:spPr>
        <p:txBody>
          <a:bodyPr/>
          <a:lstStyle/>
          <a:p>
            <a:pPr>
              <a:defRPr/>
            </a:pPr>
            <a:fld id="{4E3A1C5F-6F68-4446-B520-47442034659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defTabSz="914147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9325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376238"/>
            <a:ext cx="6196013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637" y="9120251"/>
            <a:ext cx="3038161" cy="174555"/>
          </a:xfrm>
        </p:spPr>
        <p:txBody>
          <a:bodyPr/>
          <a:lstStyle/>
          <a:p>
            <a:pPr defTabSz="902604">
              <a:defRPr/>
            </a:pPr>
            <a:fld id="{4E3A1C5F-6F68-4446-B520-47442034659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02604">
                <a:defRPr/>
              </a:pPr>
              <a:t>18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defTabSz="914147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4749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52546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2064" indent="-282064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2604">
              <a:defRPr/>
            </a:pPr>
            <a:fld id="{4E3A1C5F-6F68-4446-B520-47442034659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02604">
                <a:defRPr/>
              </a:pPr>
              <a:t>19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28002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4075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52546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1C5F-6F68-4446-B520-47442034659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550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4389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52546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54" indent="-172454">
              <a:buFont typeface="Arial" charset="0"/>
              <a:buChar char="•"/>
            </a:pPr>
            <a:endParaRPr lang="en-US" sz="1400" dirty="0"/>
          </a:p>
          <a:p>
            <a:pPr marL="172454" indent="-172454">
              <a:buFont typeface="Arial" charset="0"/>
              <a:buChar char="•"/>
            </a:pPr>
            <a:endParaRPr lang="en-US" sz="1400" b="1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1C5F-6F68-4446-B520-47442034659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0264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1918" indent="-285354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1414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597977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4545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1109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67675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4242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0808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EBDF15-7A3A-448C-BEA9-68694349A9F1}" type="slidenum">
              <a:rPr lang="en-US" b="0" smtClean="0"/>
              <a:pPr eaLnBrk="1" hangingPunct="1"/>
              <a:t>23</a:t>
            </a:fld>
            <a:endParaRPr lang="en-US" b="0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700088"/>
            <a:ext cx="6127750" cy="344805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102" y="4384680"/>
            <a:ext cx="5080000" cy="415448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27" tIns="45916" rIns="91827" bIns="45916"/>
          <a:lstStyle/>
          <a:p>
            <a:pPr marL="457099" lvl="1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303393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1918" indent="-285354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1414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597977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4545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1109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67675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4242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0808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0F208D1-E047-46CE-B047-EF2B75C86F1F}" type="slidenum">
              <a:rPr lang="en-US" b="0" smtClean="0">
                <a:solidFill>
                  <a:srgbClr val="000000"/>
                </a:solidFill>
              </a:rPr>
              <a:pPr eaLnBrk="1" hangingPunct="1"/>
              <a:t>24</a:t>
            </a:fld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700088"/>
            <a:ext cx="6127750" cy="344805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102" y="4384680"/>
            <a:ext cx="5080000" cy="415448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27" tIns="45916" rIns="91827" bIns="45916"/>
          <a:lstStyle/>
          <a:p>
            <a:pPr marL="287423" indent="-287423">
              <a:buFont typeface="Arial" charset="0"/>
              <a:buChar char="•"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6169953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1918" indent="-285354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1414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597977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4545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1109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67675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4242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0808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DDA3C93-7D12-429F-A29A-DCBE0EB00575}" type="slidenum">
              <a:rPr lang="en-US" b="0" smtClean="0"/>
              <a:pPr eaLnBrk="1" hangingPunct="1"/>
              <a:t>25</a:t>
            </a:fld>
            <a:endParaRPr lang="en-US" b="0" dirty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700088"/>
            <a:ext cx="6127750" cy="344805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102" y="4384680"/>
            <a:ext cx="5080000" cy="415448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27" tIns="45916" rIns="91827" bIns="45916"/>
          <a:lstStyle/>
          <a:p>
            <a:pPr defTabSz="931568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9597020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8913" indent="-288044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52175" indent="-230435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13042" indent="-230435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73913" indent="-230435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34781" indent="-23043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95652" indent="-23043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56521" indent="-23043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917392" indent="-23043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2AAC33-10CB-41E7-9F65-AE7DF00B5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5450" y="704850"/>
            <a:ext cx="6172200" cy="3471863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5108" y="4414836"/>
            <a:ext cx="6275977" cy="418306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693" tIns="46347" rIns="92693" bIns="46347"/>
          <a:lstStyle/>
          <a:p>
            <a:pPr marL="372688" marR="0" lvl="0" indent="-372688" algn="l" defTabSz="914400" rtl="0" eaLnBrk="1" fontAlgn="auto" latinLnBrk="0" hangingPunct="1">
              <a:lnSpc>
                <a:spcPct val="100000"/>
              </a:lnSpc>
              <a:spcBef>
                <a:spcPts val="1223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8539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479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945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41" indent="-17144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195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42742-FF7F-AA4E-AE2D-B8A00F6F6A3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0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02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21709-6166-EE47-A75A-7D2D6B1AE3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880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499"/>
              </a:lnSpc>
              <a:buFont typeface="Arial" panose="020B0604020202020204" pitchFamily="34" charset="0"/>
              <a:buNone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6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21709-6166-EE47-A75A-7D2D6B1AE3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60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344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21709-6166-EE47-A75A-7D2D6B1AE3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349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534988"/>
            <a:ext cx="6297612" cy="3543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2064" indent="-282064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1C5F-6F68-4446-B520-47442034659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757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946E1AD-D369-5E4E-9D6C-5AD681535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t="17419" r="25138" b="20584"/>
          <a:stretch/>
        </p:blipFill>
        <p:spPr>
          <a:xfrm>
            <a:off x="-12700" y="-28280"/>
            <a:ext cx="12204700" cy="523311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99C2D77-DE6D-BE4A-9E75-B0EB1B4C5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6398" y="4619134"/>
            <a:ext cx="12208398" cy="2337578"/>
          </a:xfrm>
          <a:prstGeom prst="rect">
            <a:avLst/>
          </a:prstGeom>
          <a:solidFill>
            <a:srgbClr val="0D2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Lato Black" panose="020F0502020204030203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0024C88-A2F3-8D4A-9772-A9B6474CC3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5405" y="4694471"/>
            <a:ext cx="10548395" cy="727507"/>
          </a:xfrm>
        </p:spPr>
        <p:txBody>
          <a:bodyPr anchor="b">
            <a:normAutofit/>
          </a:bodyPr>
          <a:lstStyle>
            <a:lvl1pPr algn="ctr">
              <a:defRPr sz="4400" b="0" i="0">
                <a:solidFill>
                  <a:schemeClr val="bg1"/>
                </a:solidFill>
                <a:latin typeface="Oswald SemiBold" panose="00000700000000000000" pitchFamily="2" charset="0"/>
                <a:ea typeface="Oswald SemiBold" panose="00000700000000000000" pitchFamily="2" charset="0"/>
                <a:cs typeface="Oswald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D82CF77A-97A7-2146-A020-025FB425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‹#›</a:t>
            </a:r>
            <a:endParaRPr lang="en-US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68FB7DC-C3FA-1248-BD3B-2A16C8325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0703715-AC61-7D4F-9A92-0592727C27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/>
          <a:stretch/>
        </p:blipFill>
        <p:spPr>
          <a:xfrm>
            <a:off x="3067934" y="491623"/>
            <a:ext cx="8448879" cy="50919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84A3A73-F9FA-6F48-8C87-EB7449D589F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5405" y="5542755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5789DBF-A757-524E-8DD2-9AE0AC62257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6000208"/>
            <a:ext cx="10499202" cy="39476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Time Location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C092DA7-A77C-9247-A111-39DA6F21A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5"/>
          <a:stretch/>
        </p:blipFill>
        <p:spPr>
          <a:xfrm>
            <a:off x="805405" y="401515"/>
            <a:ext cx="1962823" cy="81635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5850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240238"/>
            <a:ext cx="2743200" cy="365125"/>
          </a:xfrm>
          <a:prstGeom prst="rect">
            <a:avLst/>
          </a:prstGeom>
        </p:spPr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599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240238"/>
            <a:ext cx="2743200" cy="365125"/>
          </a:xfrm>
          <a:prstGeom prst="rect">
            <a:avLst/>
          </a:prstGeom>
        </p:spPr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506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233109"/>
            <a:ext cx="12192000" cy="818230"/>
          </a:xfrm>
        </p:spPr>
        <p:txBody>
          <a:bodyPr>
            <a:noAutofit/>
          </a:bodyPr>
          <a:lstStyle>
            <a:lvl1pPr marL="0" indent="0" algn="ctr">
              <a:buNone/>
              <a:defRPr sz="4800" baseline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682875" y="1449091"/>
            <a:ext cx="6826249" cy="428307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the icon below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864796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323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66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234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506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944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57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965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606288"/>
            <a:ext cx="10515600" cy="430006"/>
          </a:xfrm>
          <a:prstGeom prst="rect">
            <a:avLst/>
          </a:prstGeom>
        </p:spPr>
        <p:txBody>
          <a:bodyPr/>
          <a:lstStyle>
            <a:lvl1pPr>
              <a:defRPr spc="0">
                <a:latin typeface="Oswald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240238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8064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186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731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974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7247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946E1AD-D369-5E4E-9D6C-5AD681535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t="11165" r="24252" b="20025"/>
          <a:stretch/>
        </p:blipFill>
        <p:spPr>
          <a:xfrm>
            <a:off x="-19050" y="-476008"/>
            <a:ext cx="12211051" cy="568084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99C2D77-DE6D-BE4A-9E75-B0EB1B4C5085}"/>
              </a:ext>
            </a:extLst>
          </p:cNvPr>
          <p:cNvSpPr/>
          <p:nvPr userDrawn="1"/>
        </p:nvSpPr>
        <p:spPr>
          <a:xfrm>
            <a:off x="-16398" y="4827180"/>
            <a:ext cx="12208398" cy="2129531"/>
          </a:xfrm>
          <a:prstGeom prst="rect">
            <a:avLst/>
          </a:prstGeom>
          <a:solidFill>
            <a:srgbClr val="0D2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0024C88-A2F3-8D4A-9772-A9B6474CC3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5405" y="4694471"/>
            <a:ext cx="10548395" cy="727507"/>
          </a:xfrm>
        </p:spPr>
        <p:txBody>
          <a:bodyPr anchor="b">
            <a:normAutofit/>
          </a:bodyPr>
          <a:lstStyle>
            <a:lvl1pPr algn="ctr">
              <a:defRPr sz="4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D82CF77A-97A7-2146-A020-025FB425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‹#›</a:t>
            </a:r>
            <a:endParaRPr lang="en-US" dirty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D68FB7DC-C3FA-1248-BD3B-2A16C8325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0703715-AC61-7D4F-9A92-0592727C27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/>
          <a:stretch/>
        </p:blipFill>
        <p:spPr>
          <a:xfrm>
            <a:off x="3067934" y="491623"/>
            <a:ext cx="8448879" cy="50919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84A3A73-F9FA-6F48-8C87-EB7449D589F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5405" y="5542755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B5789DBF-A757-524E-8DD2-9AE0AC62257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6000208"/>
            <a:ext cx="10499202" cy="39476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Time Location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C092DA7-A77C-9247-A111-39DA6F21A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5"/>
          <a:stretch/>
        </p:blipFill>
        <p:spPr>
          <a:xfrm>
            <a:off x="805405" y="401515"/>
            <a:ext cx="1962823" cy="81635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550514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609600"/>
            <a:ext cx="10363200" cy="1143000"/>
          </a:xfrm>
        </p:spPr>
        <p:txBody>
          <a:bodyPr>
            <a:normAutofit/>
          </a:bodyPr>
          <a:lstStyle>
            <a:lvl1pPr>
              <a:defRPr sz="4000">
                <a:solidFill>
                  <a:srgbClr val="1329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D4DCD-A2B0-47E4-8FCC-B643AEF35A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0899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233109"/>
            <a:ext cx="12192000" cy="507555"/>
          </a:xfrm>
        </p:spPr>
        <p:txBody>
          <a:bodyPr>
            <a:noAutofit/>
          </a:bodyPr>
          <a:lstStyle>
            <a:lvl1pPr marL="0" indent="0" algn="ctr">
              <a:buNone/>
              <a:defRPr sz="2800" b="1" spc="0" baseline="0">
                <a:solidFill>
                  <a:srgbClr val="1329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5" name="Chart Placeholder 12"/>
          <p:cNvSpPr>
            <a:spLocks noGrp="1"/>
          </p:cNvSpPr>
          <p:nvPr>
            <p:ph type="chart" sz="quarter" idx="10" hasCustomPrompt="1"/>
          </p:nvPr>
        </p:nvSpPr>
        <p:spPr>
          <a:xfrm>
            <a:off x="2682874" y="1449091"/>
            <a:ext cx="6826250" cy="42830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the icon below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7935442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/Photo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98197"/>
            <a:ext cx="12191999" cy="777624"/>
          </a:xfrm>
        </p:spPr>
        <p:txBody>
          <a:bodyPr>
            <a:normAutofit/>
          </a:bodyPr>
          <a:lstStyle>
            <a:lvl1pPr marL="0" indent="0" algn="ctr">
              <a:buNone/>
              <a:defRPr sz="4400" b="1" spc="300">
                <a:solidFill>
                  <a:srgbClr val="1329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MEASURING SUCCESS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0" y="3417997"/>
            <a:ext cx="10934700" cy="255587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6pPr>
          </a:lstStyle>
          <a:p>
            <a:pPr lvl="0"/>
            <a:r>
              <a:rPr lang="en-US" dirty="0"/>
              <a:t>Bullet text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465222"/>
            <a:ext cx="12192000" cy="1592178"/>
          </a:xfrm>
        </p:spPr>
        <p:txBody>
          <a:bodyPr/>
          <a:lstStyle>
            <a:lvl1pPr marL="0" indent="0" algn="ctr">
              <a:lnSpc>
                <a:spcPct val="300000"/>
              </a:lnSpc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the icon below this text to insert an image.</a:t>
            </a:r>
          </a:p>
        </p:txBody>
      </p:sp>
    </p:spTree>
    <p:extLst>
      <p:ext uri="{BB962C8B-B14F-4D97-AF65-F5344CB8AC3E}">
        <p14:creationId xmlns:p14="http://schemas.microsoft.com/office/powerpoint/2010/main" val="39007251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233113"/>
            <a:ext cx="12192000" cy="507555"/>
          </a:xfrm>
        </p:spPr>
        <p:txBody>
          <a:bodyPr>
            <a:noAutofit/>
          </a:bodyPr>
          <a:lstStyle>
            <a:lvl1pPr marL="0" indent="0" algn="ctr">
              <a:buNone/>
              <a:defRPr sz="2100" b="1" spc="0" baseline="0">
                <a:solidFill>
                  <a:srgbClr val="1329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5" name="Chart Placeholder 12"/>
          <p:cNvSpPr>
            <a:spLocks noGrp="1"/>
          </p:cNvSpPr>
          <p:nvPr>
            <p:ph type="chart" sz="quarter" idx="10" hasCustomPrompt="1"/>
          </p:nvPr>
        </p:nvSpPr>
        <p:spPr>
          <a:xfrm>
            <a:off x="2682873" y="1449095"/>
            <a:ext cx="6826251" cy="42830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the icon below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3511805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7007"/>
            <a:ext cx="10515600" cy="2943879"/>
          </a:xfrm>
          <a:prstGeom prst="rect">
            <a:avLst/>
          </a:prstGeo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299791"/>
            <a:ext cx="10515600" cy="278986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265" y="6476011"/>
            <a:ext cx="3199215" cy="23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55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spc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240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472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240238"/>
            <a:ext cx="2743200" cy="365125"/>
          </a:xfrm>
          <a:prstGeom prst="rect">
            <a:avLst/>
          </a:prstGeom>
        </p:spPr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7008"/>
            <a:ext cx="10515600" cy="429279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6386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240238"/>
            <a:ext cx="2743200" cy="365125"/>
          </a:xfrm>
          <a:prstGeom prst="rect">
            <a:avLst/>
          </a:prstGeom>
        </p:spPr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7008"/>
            <a:ext cx="10515600" cy="429279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83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240238"/>
            <a:ext cx="2743200" cy="365125"/>
          </a:xfrm>
          <a:prstGeom prst="rect">
            <a:avLst/>
          </a:prstGeom>
        </p:spPr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099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algn="r">
              <a:defRPr sz="3200" spc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 algn="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240238"/>
            <a:ext cx="2743200" cy="365125"/>
          </a:xfrm>
          <a:prstGeom prst="rect">
            <a:avLst/>
          </a:prstGeom>
        </p:spPr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24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algn="r">
              <a:defRPr sz="3200" spc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 algn="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240238"/>
            <a:ext cx="2743200" cy="365125"/>
          </a:xfrm>
          <a:prstGeom prst="rect">
            <a:avLst/>
          </a:prstGeom>
        </p:spPr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430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DD921CF6-5E9A-4D49-B632-FCBDAC49CC7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41174"/>
            <a:ext cx="10515600" cy="4735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402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‹#›</a:t>
            </a:r>
            <a:endParaRPr lang="en-US" dirty="0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0" y="607109"/>
            <a:ext cx="12192000" cy="534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7335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 spc="0" baseline="0">
          <a:solidFill>
            <a:srgbClr val="003366"/>
          </a:solidFill>
          <a:latin typeface="Oswald SemiBold" panose="000007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4000" b="0" kern="1200">
          <a:solidFill>
            <a:schemeClr val="tx1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519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jp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UITION, FEES, AND ROOM/BOARD RATES&#10;ACADEMIC YEAR 2023-24"/>
          <p:cNvSpPr>
            <a:spLocks noGrp="1"/>
          </p:cNvSpPr>
          <p:nvPr>
            <p:ph type="ctrTitle"/>
          </p:nvPr>
        </p:nvSpPr>
        <p:spPr>
          <a:xfrm>
            <a:off x="0" y="4780270"/>
            <a:ext cx="12192000" cy="998959"/>
          </a:xfrm>
        </p:spPr>
        <p:txBody>
          <a:bodyPr anchor="t">
            <a:noAutofit/>
          </a:bodyPr>
          <a:lstStyle/>
          <a:p>
            <a:r>
              <a:rPr lang="en-US" sz="3400" b="1" spc="0" dirty="0">
                <a:cs typeface="Arial" panose="020B0604020202020204" pitchFamily="34" charset="0"/>
              </a:rPr>
              <a:t>TUITION, FEES, AND ROOM/BOARD RATES</a:t>
            </a:r>
            <a:br>
              <a:rPr lang="en-US" sz="3400" b="1" spc="0" dirty="0">
                <a:cs typeface="Arial" panose="020B0604020202020204" pitchFamily="34" charset="0"/>
              </a:rPr>
            </a:br>
            <a:r>
              <a:rPr lang="en-US" sz="3400" b="1" spc="0" dirty="0">
                <a:cs typeface="Arial" panose="020B0604020202020204" pitchFamily="34" charset="0"/>
              </a:rPr>
              <a:t>ACADEMIC YEAR 2023-24</a:t>
            </a:r>
          </a:p>
        </p:txBody>
      </p:sp>
      <p:sp>
        <p:nvSpPr>
          <p:cNvPr id="3" name="Subtitle 2" descr="Presentation to &#10;BOT Academic and Student Affairs Committee - January 25, 2023&#10;&#10;"/>
          <p:cNvSpPr>
            <a:spLocks noGrp="1"/>
          </p:cNvSpPr>
          <p:nvPr>
            <p:ph type="subTitle" idx="4294967295"/>
          </p:nvPr>
        </p:nvSpPr>
        <p:spPr>
          <a:xfrm>
            <a:off x="0" y="5868131"/>
            <a:ext cx="12192000" cy="1129571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Presentation to Board of Trustees Meeting – January 26, 2023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solidFill>
                  <a:schemeClr val="bg1"/>
                </a:solidFill>
              </a:rPr>
              <a:t>Nicholas Jones, Executive Vice President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54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C3443-EB6C-4939-BB75-564914263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8906"/>
            <a:ext cx="10515600" cy="902950"/>
          </a:xfrm>
        </p:spPr>
        <p:txBody>
          <a:bodyPr anchor="t"/>
          <a:lstStyle/>
          <a:p>
            <a:pPr rtl="0" eaLnBrk="1" latinLnBrk="0" hangingPunct="1"/>
            <a:r>
              <a:rPr lang="en-US" sz="3000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  <a:t>URBANA BIG TEN PUBLIC AND BOT PEER COMPARISONS</a:t>
            </a:r>
            <a:endParaRPr lang="en-US" spc="0" dirty="0">
              <a:effectLst/>
            </a:endParaRPr>
          </a:p>
          <a:p>
            <a:pPr rtl="0" eaLnBrk="1" latinLnBrk="0" hangingPunct="1"/>
            <a:r>
              <a:rPr lang="en-US" sz="2400" kern="1200" spc="0" dirty="0">
                <a:effectLst/>
                <a:ea typeface="+mn-ea"/>
                <a:cs typeface="Arial" panose="020B0604020202020204" pitchFamily="34" charset="0"/>
              </a:rPr>
              <a:t>AY22-23 Resident Undergraduate Tuition and Mandatory Fees</a:t>
            </a:r>
            <a:endParaRPr lang="en-US" spc="0" dirty="0">
              <a:effectLst/>
            </a:endParaRPr>
          </a:p>
          <a:p>
            <a:endParaRPr lang="en-US" spc="0" dirty="0"/>
          </a:p>
        </p:txBody>
      </p:sp>
      <p:graphicFrame>
        <p:nvGraphicFramePr>
          <p:cNvPr id="7" name="Chart 6" descr="UIUC Big TEN Public and BOT Peers Comparison with UIUC ranked 14 out of 18"/>
          <p:cNvGraphicFramePr/>
          <p:nvPr>
            <p:extLst>
              <p:ext uri="{D42A27DB-BD31-4B8C-83A1-F6EECF244321}">
                <p14:modId xmlns:p14="http://schemas.microsoft.com/office/powerpoint/2010/main" val="309771265"/>
              </p:ext>
            </p:extLst>
          </p:nvPr>
        </p:nvGraphicFramePr>
        <p:xfrm>
          <a:off x="641628" y="1205506"/>
          <a:ext cx="11340822" cy="5034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653" y="1603363"/>
            <a:ext cx="268298" cy="368410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46A437B-ABCF-475A-A012-1F8E36C41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10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160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CHICAGO BOT PEERS COMPARISON&#10;AY21-22 Resident Undergraduate Tuition and Mandatory Fees">
            <a:extLst>
              <a:ext uri="{FF2B5EF4-FFF2-40B4-BE49-F238E27FC236}">
                <a16:creationId xmlns:a16="http://schemas.microsoft.com/office/drawing/2014/main" id="{88147D74-8492-4B92-A532-178631148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9725"/>
            <a:ext cx="10515600" cy="906718"/>
          </a:xfrm>
        </p:spPr>
        <p:txBody>
          <a:bodyPr/>
          <a:lstStyle/>
          <a:p>
            <a:pPr lvl="0" defTabSz="913612" fontAlgn="base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defRPr/>
            </a:pPr>
            <a:r>
              <a:rPr lang="en-US" sz="3200" spc="0" dirty="0">
                <a:cs typeface="Arial" pitchFamily="34" charset="0"/>
              </a:rPr>
              <a:t>CHICAGO BOT PEERS COMPARISON</a:t>
            </a:r>
            <a:br>
              <a:rPr lang="en-US" sz="1800" spc="0" dirty="0">
                <a:cs typeface="Arial" pitchFamily="34" charset="0"/>
              </a:rPr>
            </a:br>
            <a:r>
              <a:rPr lang="en-US" sz="2400" spc="0" dirty="0">
                <a:cs typeface="Arial" pitchFamily="34" charset="0"/>
              </a:rPr>
              <a:t>AY22-23 Resident Undergraduate Tuition and Mandatory Fees</a:t>
            </a:r>
          </a:p>
        </p:txBody>
      </p:sp>
      <p:graphicFrame>
        <p:nvGraphicFramePr>
          <p:cNvPr id="8" name="Chart 7" descr="UIC BOT Peers Comparison with UIC ranked 8 out of 10"/>
          <p:cNvGraphicFramePr/>
          <p:nvPr>
            <p:extLst>
              <p:ext uri="{D42A27DB-BD31-4B8C-83A1-F6EECF244321}">
                <p14:modId xmlns:p14="http://schemas.microsoft.com/office/powerpoint/2010/main" val="4162628481"/>
              </p:ext>
            </p:extLst>
          </p:nvPr>
        </p:nvGraphicFramePr>
        <p:xfrm>
          <a:off x="488317" y="1577033"/>
          <a:ext cx="11094083" cy="4682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105206"/>
            <a:ext cx="576826" cy="576826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B792A88-BDDF-4FB6-803B-6FCFB3659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11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669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96950-EDC9-48BE-9CE8-0606759A6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648"/>
            <a:ext cx="10515600" cy="430006"/>
          </a:xfrm>
        </p:spPr>
        <p:txBody>
          <a:bodyPr/>
          <a:lstStyle/>
          <a:p>
            <a:pPr rtl="0" eaLnBrk="1" fontAlgn="base" latinLnBrk="0" hangingPunct="1"/>
            <a:r>
              <a:rPr lang="en-US" sz="3200" i="0" kern="1200" spc="0" baseline="0" dirty="0">
                <a:ln>
                  <a:noFill/>
                </a:ln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  <a:t>SPRINGFIELD BOT PEERS COMPARISON</a:t>
            </a:r>
            <a:endParaRPr lang="en-US" sz="3200" spc="0" dirty="0">
              <a:effectLst/>
            </a:endParaRPr>
          </a:p>
          <a:p>
            <a:pPr rtl="0" eaLnBrk="1" latinLnBrk="0" hangingPunct="1"/>
            <a:r>
              <a:rPr lang="en-US" sz="2400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  <a:t>AY22-23 Resident Undergraduate Tuition and Mandatory Fees</a:t>
            </a:r>
            <a:endParaRPr lang="en-US" sz="2400" spc="0" dirty="0">
              <a:effectLst/>
            </a:endParaRPr>
          </a:p>
        </p:txBody>
      </p:sp>
      <p:graphicFrame>
        <p:nvGraphicFramePr>
          <p:cNvPr id="7" name="Chart 6" descr="UIS BOT Peers Comparison with UIS ranked 7 out of 10&#10;"/>
          <p:cNvGraphicFramePr/>
          <p:nvPr>
            <p:extLst>
              <p:ext uri="{D42A27DB-BD31-4B8C-83A1-F6EECF244321}">
                <p14:modId xmlns:p14="http://schemas.microsoft.com/office/powerpoint/2010/main" val="4255023041"/>
              </p:ext>
            </p:extLst>
          </p:nvPr>
        </p:nvGraphicFramePr>
        <p:xfrm>
          <a:off x="902043" y="1345459"/>
          <a:ext cx="10602385" cy="4894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688" y="2115103"/>
            <a:ext cx="427334" cy="5214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45CE6-403F-EA48-BE30-2515D483D7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417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431CE2-DA9A-4C2E-BB4C-02CCD727F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816A6C-D54F-4BE4-A6D0-06981B778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9125"/>
            <a:ext cx="10515600" cy="1220964"/>
          </a:xfrm>
        </p:spPr>
        <p:txBody>
          <a:bodyPr/>
          <a:lstStyle/>
          <a:p>
            <a:pPr rtl="0" eaLnBrk="1" latinLnBrk="0" hangingPunct="1"/>
            <a:r>
              <a:rPr lang="en-US" sz="4000" kern="1200" spc="0" dirty="0">
                <a:solidFill>
                  <a:srgbClr val="FFFFFF"/>
                </a:solidFill>
                <a:effectLst/>
                <a:ea typeface="+mn-ea"/>
                <a:cs typeface="Arial" panose="020B0604020202020204" pitchFamily="34" charset="0"/>
              </a:rPr>
              <a:t>PROPOSED TUITION AY2023-24</a:t>
            </a:r>
            <a:endParaRPr lang="en-US" spc="0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CCA261-E613-4100-9E66-C98494C61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84" y="6406090"/>
            <a:ext cx="3671831" cy="26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86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7621A5-896B-4B68-8579-8FD9384D6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30" y="435001"/>
            <a:ext cx="12069169" cy="1753215"/>
          </a:xfrm>
        </p:spPr>
        <p:txBody>
          <a:bodyPr/>
          <a:lstStyle/>
          <a:p>
            <a:pPr indent="-914400"/>
            <a:r>
              <a:rPr lang="en-US" sz="3200" dirty="0">
                <a:solidFill>
                  <a:schemeClr val="tx1"/>
                </a:solidFill>
              </a:rPr>
              <a:t>GOAL: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800" b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Protect access, affordability, </a:t>
            </a:r>
            <a:br>
              <a:rPr lang="en-US" sz="2800" b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2800" b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academic quality and competitiveness </a:t>
            </a:r>
            <a:b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C186DE-DBB8-48C1-9783-720F1969C0F4}"/>
              </a:ext>
            </a:extLst>
          </p:cNvPr>
          <p:cNvSpPr txBox="1"/>
          <p:nvPr/>
        </p:nvSpPr>
        <p:spPr>
          <a:xfrm>
            <a:off x="857250" y="2351782"/>
            <a:ext cx="110109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180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tx1"/>
                </a:solidFill>
                <a:latin typeface="Oswald SemiBold" panose="00000700000000000000" pitchFamily="2" charset="0"/>
                <a:cs typeface="Arial" panose="020B0604020202020204" pitchFamily="34" charset="0"/>
              </a:rPr>
              <a:t>Additional considerations</a:t>
            </a:r>
            <a:r>
              <a:rPr lang="en-US" sz="3200" dirty="0">
                <a:solidFill>
                  <a:schemeClr val="tx1"/>
                </a:solidFill>
                <a:latin typeface="Oswald SemiBold" panose="00000700000000000000" pitchFamily="2" charset="0"/>
                <a:cs typeface="Arial" panose="020B0604020202020204" pitchFamily="34" charset="0"/>
              </a:rPr>
              <a:t>:</a:t>
            </a:r>
          </a:p>
          <a:p>
            <a:pPr marL="228600" indent="-228600" algn="ctr" fontAlgn="auto">
              <a:spcAft>
                <a:spcPts val="0"/>
              </a:spcAft>
              <a:buFont typeface="Arial" charset="0"/>
              <a:buChar char="•"/>
            </a:pPr>
            <a:r>
              <a:rPr lang="en-US" sz="2800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History of declining state appropriations</a:t>
            </a:r>
          </a:p>
          <a:p>
            <a:pPr marL="228600" indent="-228600" algn="ctr" fontAlgn="auto">
              <a:spcAft>
                <a:spcPts val="0"/>
              </a:spcAft>
              <a:buFont typeface="Arial" charset="0"/>
              <a:buChar char="•"/>
            </a:pPr>
            <a:r>
              <a:rPr lang="en-US" sz="2800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Inflation-driven increases in costs</a:t>
            </a:r>
          </a:p>
          <a:p>
            <a:pPr marL="228600" indent="-228600" algn="ctr" fontAlgn="auto">
              <a:spcAft>
                <a:spcPts val="0"/>
              </a:spcAft>
              <a:buFont typeface="Arial" charset="0"/>
              <a:buChar char="•"/>
            </a:pPr>
            <a:r>
              <a:rPr lang="en-US" sz="2800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Competitive positioning</a:t>
            </a:r>
          </a:p>
          <a:p>
            <a:endParaRPr lang="en-US" dirty="0">
              <a:latin typeface="Oswald SemiBold" panose="00000700000000000000" pitchFamily="2" charset="0"/>
            </a:endParaRPr>
          </a:p>
        </p:txBody>
      </p:sp>
      <p:sp>
        <p:nvSpPr>
          <p:cNvPr id="12" name="TextBox 11" descr="Sub-inflationary increase in base tuition rate for new resident undergraduates for AY2023-24&#10;&#10;&#10;">
            <a:extLst>
              <a:ext uri="{FF2B5EF4-FFF2-40B4-BE49-F238E27FC236}">
                <a16:creationId xmlns:a16="http://schemas.microsoft.com/office/drawing/2014/main" id="{1308442D-0FCD-4F1E-AB08-87B4117A3F03}"/>
              </a:ext>
            </a:extLst>
          </p:cNvPr>
          <p:cNvSpPr txBox="1"/>
          <p:nvPr/>
        </p:nvSpPr>
        <p:spPr>
          <a:xfrm>
            <a:off x="1451264" y="5013970"/>
            <a:ext cx="98228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Sub-inflationary increase in base tuition rate for new resident undergraduates for AY2023-24</a:t>
            </a:r>
          </a:p>
          <a:p>
            <a:pPr algn="ctr"/>
            <a:endParaRPr lang="en-US" sz="3200" dirty="0"/>
          </a:p>
        </p:txBody>
      </p:sp>
      <p:sp>
        <p:nvSpPr>
          <p:cNvPr id="3" name="Triangl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509620" y="1815366"/>
            <a:ext cx="3331028" cy="287224"/>
          </a:xfrm>
          <a:prstGeom prst="triangle">
            <a:avLst/>
          </a:prstGeom>
          <a:solidFill>
            <a:srgbClr val="055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riangl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509620" y="4571775"/>
            <a:ext cx="3331028" cy="287224"/>
          </a:xfrm>
          <a:prstGeom prst="triangle">
            <a:avLst/>
          </a:prstGeom>
          <a:solidFill>
            <a:srgbClr val="055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F9A7A93-366E-49A9-AF57-D437B72DE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14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644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C3AB95E-26DE-49DF-A23B-4F5309EE4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78279"/>
            <a:ext cx="12192000" cy="6679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5F4ABD-9766-487A-959F-891723D56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23191" y="2693298"/>
            <a:ext cx="9719523" cy="3306908"/>
          </a:xfrm>
          <a:prstGeom prst="rect">
            <a:avLst/>
          </a:prstGeom>
          <a:solidFill>
            <a:srgbClr val="D0D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 descr="RECOMMENDED GENERAL UNDERGRADUATE TUITION&#10;AY 2022-23 FOR ILLINOIS RESIDENTS">
            <a:extLst>
              <a:ext uri="{FF2B5EF4-FFF2-40B4-BE49-F238E27FC236}">
                <a16:creationId xmlns:a16="http://schemas.microsoft.com/office/drawing/2014/main" id="{48C1C265-C1F0-4D0F-ACBE-26EB5FC58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2107"/>
            <a:ext cx="12192000" cy="1221615"/>
          </a:xfrm>
        </p:spPr>
        <p:txBody>
          <a:bodyPr>
            <a:normAutofit/>
          </a:bodyPr>
          <a:lstStyle/>
          <a:p>
            <a:pPr algn="ctr" defTabSz="913612">
              <a:spcBef>
                <a:spcPts val="0"/>
              </a:spcBef>
              <a:spcAft>
                <a:spcPts val="0"/>
              </a:spcAft>
            </a:pPr>
            <a:r>
              <a:rPr lang="en-US" sz="3200" spc="0" dirty="0">
                <a:cs typeface="Calibri" panose="020F0502020204030204" pitchFamily="34" charset="0"/>
              </a:rPr>
              <a:t>RECOMMENDED GENERAL </a:t>
            </a:r>
            <a:r>
              <a:rPr lang="en-US" sz="3200" spc="0" dirty="0">
                <a:solidFill>
                  <a:srgbClr val="003366"/>
                </a:solidFill>
                <a:cs typeface="Calibri" panose="020F0502020204030204" pitchFamily="34" charset="0"/>
              </a:rPr>
              <a:t>UNDERGRADUATE TUITION</a:t>
            </a:r>
            <a:br>
              <a:rPr lang="en-US" sz="3200" spc="0" dirty="0">
                <a:solidFill>
                  <a:srgbClr val="003366"/>
                </a:solidFill>
                <a:cs typeface="Calibri" panose="020F0502020204030204" pitchFamily="34" charset="0"/>
              </a:rPr>
            </a:br>
            <a:r>
              <a:rPr lang="en-US" sz="3200" spc="0" dirty="0">
                <a:solidFill>
                  <a:srgbClr val="003366"/>
                </a:solidFill>
                <a:cs typeface="Calibri" panose="020F0502020204030204" pitchFamily="34" charset="0"/>
              </a:rPr>
              <a:t>AY2023-24 FOR ILLINOIS RESIDENTS</a:t>
            </a:r>
          </a:p>
        </p:txBody>
      </p:sp>
      <p:sp>
        <p:nvSpPr>
          <p:cNvPr id="3" name="TextBox 2" descr="Rate Guaranteed For Four Years&#10;">
            <a:extLst>
              <a:ext uri="{FF2B5EF4-FFF2-40B4-BE49-F238E27FC236}">
                <a16:creationId xmlns:a16="http://schemas.microsoft.com/office/drawing/2014/main" id="{4995F231-DF35-4BE9-AB9C-4C112ABDAEAF}"/>
              </a:ext>
            </a:extLst>
          </p:cNvPr>
          <p:cNvSpPr txBox="1"/>
          <p:nvPr/>
        </p:nvSpPr>
        <p:spPr>
          <a:xfrm>
            <a:off x="3401608" y="1318897"/>
            <a:ext cx="5388783" cy="477054"/>
          </a:xfrm>
          <a:prstGeom prst="rect">
            <a:avLst/>
          </a:prstGeom>
          <a:ln w="28575">
            <a:solidFill>
              <a:srgbClr val="13294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t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Rate Guaranteed For Four Years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72609B-534A-4115-B10C-4514B6FCA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14872" y="2693297"/>
            <a:ext cx="2341775" cy="3306907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FF6015-3E03-46E7-947A-28EA224C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39" y="2693298"/>
            <a:ext cx="2341775" cy="3306908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" name="Table 4" descr="Slight increase in proposed tuition 1.9% for UIUC and UIC; 0 for UIS">
            <a:extLst>
              <a:ext uri="{FF2B5EF4-FFF2-40B4-BE49-F238E27FC236}">
                <a16:creationId xmlns:a16="http://schemas.microsoft.com/office/drawing/2014/main" id="{EF40886A-8775-4385-AC46-E25CC93ED0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4603441"/>
              </p:ext>
            </p:extLst>
          </p:nvPr>
        </p:nvGraphicFramePr>
        <p:xfrm>
          <a:off x="1452282" y="1632155"/>
          <a:ext cx="9590430" cy="5602525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157908">
                  <a:extLst>
                    <a:ext uri="{9D8B030D-6E8A-4147-A177-3AD203B41FA5}">
                      <a16:colId xmlns:a16="http://schemas.microsoft.com/office/drawing/2014/main" val="3991617455"/>
                    </a:ext>
                  </a:extLst>
                </a:gridCol>
                <a:gridCol w="2637306">
                  <a:extLst>
                    <a:ext uri="{9D8B030D-6E8A-4147-A177-3AD203B41FA5}">
                      <a16:colId xmlns:a16="http://schemas.microsoft.com/office/drawing/2014/main" val="1653405734"/>
                    </a:ext>
                  </a:extLst>
                </a:gridCol>
                <a:gridCol w="2397608">
                  <a:extLst>
                    <a:ext uri="{9D8B030D-6E8A-4147-A177-3AD203B41FA5}">
                      <a16:colId xmlns:a16="http://schemas.microsoft.com/office/drawing/2014/main" val="2058057769"/>
                    </a:ext>
                  </a:extLst>
                </a:gridCol>
                <a:gridCol w="2397608">
                  <a:extLst>
                    <a:ext uri="{9D8B030D-6E8A-4147-A177-3AD203B41FA5}">
                      <a16:colId xmlns:a16="http://schemas.microsoft.com/office/drawing/2014/main" val="727451482"/>
                    </a:ext>
                  </a:extLst>
                </a:gridCol>
              </a:tblGrid>
              <a:tr h="11205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UIUC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UIC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rgbClr val="FFFFFF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UIS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55732593"/>
                  </a:ext>
                </a:extLst>
              </a:tr>
              <a:tr h="11205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AY2022-23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Tuition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$12,474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$10,970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$9,645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29533869"/>
                  </a:ext>
                </a:extLst>
              </a:tr>
              <a:tr h="11205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Proposed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Increase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1.9%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1.9%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235010"/>
                  </a:ext>
                </a:extLst>
              </a:tr>
              <a:tr h="11205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AY2023-24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Proposed Tuition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$12,712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$11,178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$9,645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7180012"/>
                  </a:ext>
                </a:extLst>
              </a:tr>
              <a:tr h="11205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765939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8AAB9AC-0AAD-4605-94B6-393AE2DF8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836" y="1900309"/>
            <a:ext cx="536968" cy="746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4A7445-1034-4AB0-B81E-CE43E94DC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22041" r="89905" b="60975"/>
          <a:stretch/>
        </p:blipFill>
        <p:spPr>
          <a:xfrm>
            <a:off x="7215906" y="1912354"/>
            <a:ext cx="745248" cy="7791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D2F895-9401-4A07-BFFA-A656A085A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09" r="90865" b="37021"/>
          <a:stretch/>
        </p:blipFill>
        <p:spPr>
          <a:xfrm>
            <a:off x="9581753" y="1833822"/>
            <a:ext cx="609154" cy="787832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1366D1E7-18AE-47E7-96FD-2BEB78D17F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297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9D845CE6-403F-EA48-BE30-2515D483D730}" type="slidenum">
              <a:rPr lang="en-US" smtClean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 algn="l">
                <a:defRPr/>
              </a:pPr>
              <a:t>15</a:t>
            </a:fld>
            <a:endParaRPr lang="en-US" dirty="0">
              <a:solidFill>
                <a:srgbClr val="E8E9EA">
                  <a:lumMod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1801D75-3043-4A37-B88D-9FFAD37B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2568" y="6332017"/>
            <a:ext cx="4495649" cy="32524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94752F4-954D-4B94-AC25-58C9B0948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29791" y="6207964"/>
            <a:ext cx="10228426" cy="0"/>
          </a:xfrm>
          <a:prstGeom prst="line">
            <a:avLst/>
          </a:prstGeom>
          <a:ln w="28575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221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04D37-06CA-4D77-9360-E882571D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7473"/>
            <a:ext cx="12192000" cy="1150356"/>
          </a:xfrm>
        </p:spPr>
        <p:txBody>
          <a:bodyPr/>
          <a:lstStyle/>
          <a:p>
            <a:pPr rtl="0" eaLnBrk="1" latinLnBrk="0" hangingPunct="1"/>
            <a:r>
              <a:rPr lang="en-US" sz="3200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  <a:t>RECOMMENDED AY2023-24 TUITION RATES:</a:t>
            </a:r>
            <a:br>
              <a:rPr lang="en-US" sz="3200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</a:br>
            <a:r>
              <a:rPr lang="en-US" sz="3200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  <a:t>NON-RESIDENT UNDERGRADUATE </a:t>
            </a:r>
            <a:r>
              <a:rPr lang="en-US" sz="3200" dirty="0">
                <a:ea typeface="+mn-ea"/>
                <a:cs typeface="Arial" panose="020B0604020202020204" pitchFamily="34" charset="0"/>
              </a:rPr>
              <a:t>STUDENTS</a:t>
            </a:r>
            <a:endParaRPr lang="en-US" sz="3200" spc="0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B5B6AEE-1830-40A8-9F94-6456BFEB2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16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B67AF9-2C82-4565-87BD-E621C6B381DF}"/>
              </a:ext>
            </a:extLst>
          </p:cNvPr>
          <p:cNvSpPr txBox="1"/>
          <p:nvPr/>
        </p:nvSpPr>
        <p:spPr>
          <a:xfrm>
            <a:off x="2646379" y="2097317"/>
            <a:ext cx="79084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139825" algn="l"/>
              </a:tabLst>
            </a:pPr>
            <a:r>
              <a:rPr lang="en-US" sz="2400" b="1" dirty="0">
                <a:solidFill>
                  <a:srgbClr val="E2E9F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UIUC:</a:t>
            </a: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2.2 - 2.5% increase for domestic non-resident </a:t>
            </a:r>
          </a:p>
          <a:p>
            <a:pPr>
              <a:tabLst>
                <a:tab pos="1139825" algn="l"/>
              </a:tabLst>
            </a:pP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and international students*</a:t>
            </a:r>
          </a:p>
          <a:p>
            <a:pPr>
              <a:tabLst>
                <a:tab pos="1139825" algn="l"/>
              </a:tabLst>
            </a:pPr>
            <a:b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2400" b="1" dirty="0">
                <a:solidFill>
                  <a:srgbClr val="E6E8E8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UIC:</a:t>
            </a: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2.2 - 2.5% increase for domestic non-resident</a:t>
            </a:r>
          </a:p>
          <a:p>
            <a:pPr>
              <a:tabLst>
                <a:tab pos="1139825" algn="l"/>
              </a:tabLst>
            </a:pP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and international students</a:t>
            </a:r>
          </a:p>
          <a:p>
            <a:pPr>
              <a:tabLst>
                <a:tab pos="1139825" algn="l"/>
              </a:tabLst>
            </a:pP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</a:t>
            </a:r>
          </a:p>
          <a:p>
            <a:pPr>
              <a:tabLst>
                <a:tab pos="1139825" algn="l"/>
              </a:tabLst>
            </a:pPr>
            <a:r>
              <a:rPr lang="en-US" sz="2400" b="1" dirty="0">
                <a:solidFill>
                  <a:srgbClr val="E8E7E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UIS:</a:t>
            </a: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No increase for all non-resident students</a:t>
            </a:r>
          </a:p>
          <a:p>
            <a:endParaRPr lang="en-US" sz="24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1" name="TextBox 10" descr="* Higher rates recommended for UIUC Engineering and Information Sciences&#10;">
            <a:extLst>
              <a:ext uri="{FF2B5EF4-FFF2-40B4-BE49-F238E27FC236}">
                <a16:creationId xmlns:a16="http://schemas.microsoft.com/office/drawing/2014/main" id="{D0357A44-8897-4D36-A3A3-25A3106A206C}"/>
              </a:ext>
            </a:extLst>
          </p:cNvPr>
          <p:cNvSpPr txBox="1"/>
          <p:nvPr/>
        </p:nvSpPr>
        <p:spPr>
          <a:xfrm>
            <a:off x="2304259" y="5355771"/>
            <a:ext cx="6454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* Higher rate recommended for UIUC business international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BFA5F7-9613-4C7A-A2E4-E1156C8A2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411" y="2097317"/>
            <a:ext cx="536968" cy="746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0D9B09-CDFD-45EA-B6C9-474418567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22041" r="89905" b="60975"/>
          <a:stretch/>
        </p:blipFill>
        <p:spPr>
          <a:xfrm>
            <a:off x="2816225" y="3196805"/>
            <a:ext cx="745248" cy="779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E308FE-0798-4706-8C1F-A5E6AC6E7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09" r="90865" b="37021"/>
          <a:stretch/>
        </p:blipFill>
        <p:spPr>
          <a:xfrm>
            <a:off x="2816225" y="4052784"/>
            <a:ext cx="609154" cy="78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56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04D37-06CA-4D77-9360-E882571D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8445"/>
            <a:ext cx="12192000" cy="1150356"/>
          </a:xfrm>
        </p:spPr>
        <p:txBody>
          <a:bodyPr/>
          <a:lstStyle/>
          <a:p>
            <a:pPr rtl="0" eaLnBrk="1" latinLnBrk="0" hangingPunct="1"/>
            <a:r>
              <a:rPr lang="en-US" sz="3200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  <a:t>RECOMMENDED AY2023-24 TUITION RATES:</a:t>
            </a:r>
            <a:br>
              <a:rPr lang="en-US" sz="3200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</a:br>
            <a:r>
              <a:rPr lang="en-US" sz="3200" dirty="0">
                <a:ea typeface="+mn-ea"/>
                <a:cs typeface="Arial" panose="020B0604020202020204" pitchFamily="34" charset="0"/>
              </a:rPr>
              <a:t>GRADUATE PROGRAMS</a:t>
            </a:r>
            <a:endParaRPr lang="en-US" sz="3200" spc="0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B5B6AEE-1830-40A8-9F94-6456BFEB2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17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B67AF9-2C82-4565-87BD-E621C6B381DF}"/>
              </a:ext>
            </a:extLst>
          </p:cNvPr>
          <p:cNvSpPr txBox="1"/>
          <p:nvPr/>
        </p:nvSpPr>
        <p:spPr>
          <a:xfrm>
            <a:off x="2132064" y="2368732"/>
            <a:ext cx="838562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88975" algn="l"/>
              </a:tabLst>
            </a:pPr>
            <a:r>
              <a:rPr lang="en-US" sz="2400" b="1" dirty="0">
                <a:solidFill>
                  <a:srgbClr val="E3EDE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UIUC:</a:t>
            </a: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2.5% increase for resident and non-resident students</a:t>
            </a:r>
          </a:p>
          <a:p>
            <a:pPr>
              <a:tabLst>
                <a:tab pos="688975" algn="l"/>
              </a:tabLst>
            </a:pP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Program specific increases ranging from 1.6 - 3.8%</a:t>
            </a:r>
            <a:b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endParaRPr lang="en-US" sz="24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>
              <a:tabLst>
                <a:tab pos="688975" algn="l"/>
              </a:tabLst>
            </a:pPr>
            <a:r>
              <a:rPr lang="en-US" sz="2400" b="1" dirty="0">
                <a:solidFill>
                  <a:srgbClr val="F2EDE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UIC:</a:t>
            </a: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2.5% increase for resident and non-resident students</a:t>
            </a:r>
          </a:p>
          <a:p>
            <a:pPr>
              <a:tabLst>
                <a:tab pos="688975" algn="l"/>
              </a:tabLst>
            </a:pP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Program specific increases ranging from 0.9 - 2.5%</a:t>
            </a:r>
            <a:b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endParaRPr lang="en-US" sz="24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>
              <a:tabLst>
                <a:tab pos="688975" algn="l"/>
              </a:tabLst>
            </a:pPr>
            <a:r>
              <a:rPr lang="en-US" sz="2400" b="1" dirty="0">
                <a:solidFill>
                  <a:srgbClr val="EDDFE7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UIS:</a:t>
            </a: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No increase for graduate students</a:t>
            </a:r>
          </a:p>
          <a:p>
            <a:pPr>
              <a:tabLst>
                <a:tab pos="688975" algn="l"/>
              </a:tabLst>
            </a:pP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Decrease in DPA Public Administration</a:t>
            </a:r>
          </a:p>
          <a:p>
            <a:pPr>
              <a:tabLst>
                <a:tab pos="688975" algn="l"/>
              </a:tabLst>
            </a:pPr>
            <a:endParaRPr lang="en-US" sz="24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41D1AC-0629-4596-96F2-E82EFE42D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312" y="2361208"/>
            <a:ext cx="536968" cy="746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B78E8E-22AF-4FEB-AE43-1CD39381B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22041" r="89905" b="60975"/>
          <a:stretch/>
        </p:blipFill>
        <p:spPr>
          <a:xfrm>
            <a:off x="2041952" y="3429000"/>
            <a:ext cx="745248" cy="7791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82F74A-8B65-406D-8E61-5BB5CD720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09" r="90865" b="37021"/>
          <a:stretch/>
        </p:blipFill>
        <p:spPr>
          <a:xfrm>
            <a:off x="2132064" y="4501197"/>
            <a:ext cx="609154" cy="78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16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04D37-06CA-4D77-9360-E882571D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487"/>
            <a:ext cx="12192000" cy="1150356"/>
          </a:xfrm>
        </p:spPr>
        <p:txBody>
          <a:bodyPr/>
          <a:lstStyle/>
          <a:p>
            <a:pPr rtl="0" eaLnBrk="1" latinLnBrk="0" hangingPunct="1"/>
            <a:r>
              <a:rPr lang="en-US" sz="3200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  <a:t>RECOMMENDED AY2023-24 TUITION RATES:</a:t>
            </a:r>
            <a:br>
              <a:rPr lang="en-US" sz="3200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</a:br>
            <a:r>
              <a:rPr lang="en-US" sz="3200" dirty="0">
                <a:ea typeface="+mn-ea"/>
                <a:cs typeface="Arial" panose="020B0604020202020204" pitchFamily="34" charset="0"/>
              </a:rPr>
              <a:t>PROFESSIONAL PROGRAMS</a:t>
            </a:r>
            <a:endParaRPr lang="en-US" sz="3200" spc="0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B5B6AEE-1830-40A8-9F94-6456BFEB2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45CE6-403F-EA48-BE30-2515D483D7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B67AF9-2C82-4565-87BD-E621C6B381DF}"/>
              </a:ext>
            </a:extLst>
          </p:cNvPr>
          <p:cNvSpPr txBox="1"/>
          <p:nvPr/>
        </p:nvSpPr>
        <p:spPr>
          <a:xfrm>
            <a:off x="1033866" y="2050729"/>
            <a:ext cx="108286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2E5F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UIUC: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Veterinary Medicine 2.5% increase</a:t>
            </a:r>
            <a:endParaRPr lang="en-US" sz="2400" b="1" dirty="0">
              <a:solidFill>
                <a:srgbClr val="000000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</a:t>
            </a:r>
            <a:r>
              <a:rPr lang="en-US" sz="2400" b="1" dirty="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No increase for other professional programs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endParaRPr lang="en-US" sz="2400" b="1" dirty="0">
              <a:solidFill>
                <a:srgbClr val="000000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AE0E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UIC: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Medicine 2.0% increase for residents and non-residents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lang="en-US" sz="2400" b="1" dirty="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Nursing 2.5% increase for residents and 2.4% for non-residents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lang="en-US" sz="2400" b="1" dirty="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Physical Therapy 2.5% increase for residents and non-residents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Dentistry 1.5% increase for residents and non-residents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lang="en-US" sz="2400" b="1" dirty="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Pharmacy 2.3 to 2.4% depending on entrance date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</a:t>
            </a:r>
            <a:r>
              <a:rPr lang="en-US" sz="2400" b="1" dirty="0">
                <a:solidFill>
                  <a:srgbClr val="00000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No Increase in Law, Occupational Therapy, or Exercise Physiology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623282-96F6-48A5-A9F4-F822159DD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50" y="2088494"/>
            <a:ext cx="536968" cy="746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674DF4-1D88-404B-A3B4-6B3B67ECB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22041" r="89905" b="60975"/>
          <a:stretch/>
        </p:blipFill>
        <p:spPr>
          <a:xfrm>
            <a:off x="1321190" y="3482045"/>
            <a:ext cx="745248" cy="77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90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8086"/>
            <a:ext cx="12192000" cy="978729"/>
          </a:xfrm>
        </p:spPr>
        <p:txBody>
          <a:bodyPr>
            <a:normAutofit/>
          </a:bodyPr>
          <a:lstStyle/>
          <a:p>
            <a:pPr defTabSz="913612">
              <a:spcBef>
                <a:spcPts val="0"/>
              </a:spcBef>
            </a:pPr>
            <a:r>
              <a:rPr lang="en-US" sz="3200" spc="0" dirty="0">
                <a:cs typeface="Arial"/>
              </a:rPr>
              <a:t>RECOMMENDED AY2023-24 TUITION RATES:</a:t>
            </a:r>
            <a:br>
              <a:rPr lang="en-US" sz="3200" spc="0" dirty="0">
                <a:cs typeface="Arial"/>
              </a:rPr>
            </a:br>
            <a:r>
              <a:rPr lang="en-US" sz="3200" spc="0" dirty="0">
                <a:cs typeface="Arial"/>
              </a:rPr>
              <a:t>ON-LINE PROGRAMS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C87053A-2304-4DD4-B3C7-C4B3EDF6E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19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B0B87F-1F50-4392-AE24-22B656309AC2}"/>
              </a:ext>
            </a:extLst>
          </p:cNvPr>
          <p:cNvSpPr txBox="1"/>
          <p:nvPr/>
        </p:nvSpPr>
        <p:spPr>
          <a:xfrm>
            <a:off x="2123866" y="2518792"/>
            <a:ext cx="76405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4488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Selected increases recommend for online programs </a:t>
            </a:r>
            <a:b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based on market considerations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No increases in majority of the programs</a:t>
            </a:r>
          </a:p>
        </p:txBody>
      </p:sp>
    </p:spTree>
    <p:extLst>
      <p:ext uri="{BB962C8B-B14F-4D97-AF65-F5344CB8AC3E}">
        <p14:creationId xmlns:p14="http://schemas.microsoft.com/office/powerpoint/2010/main" val="735139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6D5B5A4-303B-4872-9280-D84C0FD8D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 descr="COMMITMENT ACROSS U OF I SYSTEM">
            <a:extLst>
              <a:ext uri="{FF2B5EF4-FFF2-40B4-BE49-F238E27FC236}">
                <a16:creationId xmlns:a16="http://schemas.microsoft.com/office/drawing/2014/main" id="{F90EB3DD-0546-4EAB-BFE4-38D531D10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04434"/>
            <a:ext cx="12192000" cy="646331"/>
          </a:xfrm>
        </p:spPr>
        <p:txBody>
          <a:bodyPr>
            <a:normAutofit/>
          </a:bodyPr>
          <a:lstStyle/>
          <a:p>
            <a:r>
              <a:rPr lang="en-US" sz="4000" spc="0" dirty="0">
                <a:solidFill>
                  <a:schemeClr val="bg1"/>
                </a:solidFill>
                <a:cs typeface="Arial" pitchFamily="34" charset="0"/>
              </a:rPr>
              <a:t>COMMITMENT ACROSS U OF I SYSTEM</a:t>
            </a:r>
            <a:endParaRPr lang="en-US" sz="4000" spc="0" dirty="0"/>
          </a:p>
        </p:txBody>
      </p:sp>
      <p:sp>
        <p:nvSpPr>
          <p:cNvPr id="3" name="Content Placeholder 2" descr="Providing access for Illinois students&#10;Keeping education affordable&#10;Ensuring quality of education &#10;">
            <a:extLst>
              <a:ext uri="{FF2B5EF4-FFF2-40B4-BE49-F238E27FC236}">
                <a16:creationId xmlns:a16="http://schemas.microsoft.com/office/drawing/2014/main" id="{3C8DA032-1022-46B0-B5F4-F238E1512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2208" y="3114692"/>
            <a:ext cx="9474200" cy="2532129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Providing access for Illinois students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Keeping education affordable</a:t>
            </a:r>
          </a:p>
          <a:p>
            <a:pPr marL="457200" indent="-457200"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Ensuring quality of education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3DCA82-01F8-4BCA-99EA-77EAA5CF6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84" y="6406090"/>
            <a:ext cx="3671831" cy="26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61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EE05C6-6773-4343-A8AC-963CE1315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 descr="STUDENT FEES AND ROOM/BOARD RATES">
            <a:extLst>
              <a:ext uri="{FF2B5EF4-FFF2-40B4-BE49-F238E27FC236}">
                <a16:creationId xmlns:a16="http://schemas.microsoft.com/office/drawing/2014/main" id="{C4E5CACB-B315-4D8B-928B-7426AF5D1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5949"/>
            <a:ext cx="10515600" cy="430006"/>
          </a:xfrm>
        </p:spPr>
        <p:txBody>
          <a:bodyPr/>
          <a:lstStyle/>
          <a:p>
            <a:pPr rtl="0" eaLnBrk="1" latinLnBrk="0" hangingPunct="1"/>
            <a:r>
              <a:rPr lang="en-US" sz="3600" kern="1200" spc="0" dirty="0">
                <a:solidFill>
                  <a:srgbClr val="FFFFFF"/>
                </a:solidFill>
                <a:effectLst/>
                <a:ea typeface="+mn-ea"/>
                <a:cs typeface="Arial" panose="020B0604020202020204" pitchFamily="34" charset="0"/>
              </a:rPr>
              <a:t>STUDENT FEES AND ROOM/BOARD RATES</a:t>
            </a:r>
            <a:endParaRPr lang="en-US" spc="0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D54EF2-0110-488D-A01F-4A922D6A7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84" y="6406090"/>
            <a:ext cx="3671831" cy="26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71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STUDENT FEES AND ASSESSMENTS">
            <a:extLst>
              <a:ext uri="{FF2B5EF4-FFF2-40B4-BE49-F238E27FC236}">
                <a16:creationId xmlns:a16="http://schemas.microsoft.com/office/drawing/2014/main" id="{F57998F2-2A60-4F37-8F8F-504AD9EE1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FEES AND ASSESSMENTS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AA2D-A7F1-4314-BE88-B6080B86F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9256" y="1441174"/>
            <a:ext cx="9234544" cy="4735789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Service/general fee</a:t>
            </a:r>
            <a:br>
              <a:rPr lang="en-US" sz="2400" dirty="0"/>
            </a:br>
            <a:r>
              <a:rPr lang="en-US" sz="2400" dirty="0"/>
              <a:t>	- </a:t>
            </a:r>
            <a:r>
              <a:rPr lang="en-US" sz="2000" dirty="0"/>
              <a:t>Cost of student facilities (union, recreational facilities, etc.)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	- Student programming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	- Supplementary student services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Library/IT fee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Health service fee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Academic facility maintenance fund assessment (AFMFA) 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Transportation fee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Other university specific fees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49BDF0-AC10-46CC-B65D-E6A1D70E5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21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744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PROCESS FOR SETTING STUDENT FEES"/>
          <p:cNvSpPr>
            <a:spLocks noGrp="1"/>
          </p:cNvSpPr>
          <p:nvPr>
            <p:ph type="title"/>
          </p:nvPr>
        </p:nvSpPr>
        <p:spPr>
          <a:xfrm>
            <a:off x="0" y="450002"/>
            <a:ext cx="12191999" cy="987702"/>
          </a:xfrm>
        </p:spPr>
        <p:txBody>
          <a:bodyPr>
            <a:normAutofit/>
          </a:bodyPr>
          <a:lstStyle/>
          <a:p>
            <a:r>
              <a:rPr lang="en-US" sz="3600" spc="0" dirty="0">
                <a:cs typeface="Arial" panose="020B0604020202020204" pitchFamily="34" charset="0"/>
              </a:rPr>
              <a:t>PROCESS FOR SETTING STUDENT FEES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7098" y="1476981"/>
            <a:ext cx="7249278" cy="4351338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300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cs typeface="Arial" panose="020B0604020202020204" pitchFamily="34" charset="0"/>
              </a:rPr>
              <a:t>University-specific calculations of expected costs </a:t>
            </a:r>
          </a:p>
          <a:p>
            <a:pPr marL="457200" indent="-457200">
              <a:lnSpc>
                <a:spcPct val="100000"/>
              </a:lnSpc>
              <a:spcBef>
                <a:spcPts val="300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cs typeface="Arial" panose="020B0604020202020204" pitchFamily="34" charset="0"/>
              </a:rPr>
              <a:t>Reviewed and endorsed by committees that include student representatives</a:t>
            </a:r>
          </a:p>
          <a:p>
            <a:pPr marL="457200" indent="-457200">
              <a:lnSpc>
                <a:spcPct val="100000"/>
              </a:lnSpc>
              <a:spcBef>
                <a:spcPts val="300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cs typeface="Arial" panose="020B0604020202020204" pitchFamily="34" charset="0"/>
              </a:rPr>
              <a:t>Student health insurance fees at the three universities, as well as UIC transportation fee will be determined after January meeting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B46A289-AC85-4E20-AD2E-29E475C80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22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555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 descr="RECOMMENDED STUDENT FEES: URBANA"/>
          <p:cNvSpPr>
            <a:spLocks noGrp="1" noChangeArrowheads="1"/>
          </p:cNvSpPr>
          <p:nvPr>
            <p:ph type="title"/>
          </p:nvPr>
        </p:nvSpPr>
        <p:spPr>
          <a:xfrm>
            <a:off x="2709785" y="395095"/>
            <a:ext cx="7770656" cy="1143000"/>
          </a:xfrm>
        </p:spPr>
        <p:txBody>
          <a:bodyPr vert="horz" lIns="90488" tIns="44450" rIns="90488" bIns="44450" rtlCol="0" anchor="ctr">
            <a:normAutofit/>
          </a:bodyPr>
          <a:lstStyle/>
          <a:p>
            <a:pPr eaLnBrk="1" hangingPunct="1"/>
            <a:r>
              <a:rPr lang="en-US" dirty="0">
                <a:cs typeface="Arial" panose="020B0604020202020204" pitchFamily="34" charset="0"/>
              </a:rPr>
              <a:t>RECOMMENDED </a:t>
            </a:r>
            <a:r>
              <a:rPr lang="en-US" spc="0" dirty="0">
                <a:cs typeface="Arial" panose="020B0604020202020204" pitchFamily="34" charset="0"/>
              </a:rPr>
              <a:t>STUDENT FEES</a:t>
            </a:r>
            <a:r>
              <a:rPr lang="en-US" dirty="0">
                <a:cs typeface="Arial" panose="020B0604020202020204" pitchFamily="34" charset="0"/>
              </a:rPr>
              <a:t>: </a:t>
            </a:r>
            <a:r>
              <a:rPr lang="en-US" spc="0" dirty="0">
                <a:cs typeface="Arial" panose="020B0604020202020204" pitchFamily="34" charset="0"/>
              </a:rPr>
              <a:t>URBANA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6BCC18-3F13-45F9-8115-D1BD1F0BCFA1}"/>
              </a:ext>
            </a:extLst>
          </p:cNvPr>
          <p:cNvSpPr txBox="1"/>
          <p:nvPr/>
        </p:nvSpPr>
        <p:spPr>
          <a:xfrm>
            <a:off x="3013364" y="1276485"/>
            <a:ext cx="7200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Overall Increase 1.60%</a:t>
            </a:r>
          </a:p>
        </p:txBody>
      </p:sp>
      <p:graphicFrame>
        <p:nvGraphicFramePr>
          <p:cNvPr id="5" name="Table 4" descr="UIUC dollar change increase of $52 for total amount of $3,2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695020"/>
              </p:ext>
            </p:extLst>
          </p:nvPr>
        </p:nvGraphicFramePr>
        <p:xfrm>
          <a:off x="939338" y="1869656"/>
          <a:ext cx="10216341" cy="3706642"/>
        </p:xfrm>
        <a:graphic>
          <a:graphicData uri="http://schemas.openxmlformats.org/drawingml/2006/table">
            <a:tbl>
              <a:tblPr firstRow="1"/>
              <a:tblGrid>
                <a:gridCol w="3991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77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4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256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42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819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51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9702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AY2022-23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            AY2023-24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    Dollar Change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Service Fee</a:t>
                      </a:r>
                    </a:p>
                  </a:txBody>
                  <a:tcPr marL="182880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 664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 680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   16             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General Fee</a:t>
                      </a:r>
                    </a:p>
                  </a:txBody>
                  <a:tcPr marL="182880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600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610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10 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Health Fee</a:t>
                      </a:r>
                    </a:p>
                  </a:txBody>
                  <a:tcPr marL="182880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496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502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6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Transport./Safe Ride Fee</a:t>
                      </a:r>
                    </a:p>
                  </a:txBody>
                  <a:tcPr marL="182880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142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136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-6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Aca. Fac. Maint. Assessment</a:t>
                      </a:r>
                    </a:p>
                  </a:txBody>
                  <a:tcPr marL="182880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716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730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14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Library/IT Assessment</a:t>
                      </a:r>
                    </a:p>
                  </a:txBody>
                  <a:tcPr marL="182880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488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488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Student Initiated Fees</a:t>
                      </a:r>
                    </a:p>
                  </a:txBody>
                  <a:tcPr marL="182880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134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146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12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Academic Year Total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3,240          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3,292          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52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132F60FE-9DD8-4274-9042-C32C6E40E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481" y="522754"/>
            <a:ext cx="613340" cy="8421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F23BB8-17B4-43DB-8E02-2C51533210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7212"/>
          <a:stretch/>
        </p:blipFill>
        <p:spPr>
          <a:xfrm>
            <a:off x="0" y="0"/>
            <a:ext cx="12192000" cy="1911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C2F342-8E44-44B3-861B-7FBFEBCF5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9338" y="6226233"/>
            <a:ext cx="10216342" cy="0"/>
          </a:xfrm>
          <a:prstGeom prst="line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AB79619-D983-4A8F-8EEE-3906CCED5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3433" y="6338555"/>
            <a:ext cx="4472247" cy="323551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FBFD99A-2B1B-4340-A457-CFCA01FF5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23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94970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 descr="RECOMMENDED STUDENT FEES: CHICAGO"/>
          <p:cNvSpPr>
            <a:spLocks noGrp="1" noChangeArrowheads="1"/>
          </p:cNvSpPr>
          <p:nvPr>
            <p:ph type="title"/>
          </p:nvPr>
        </p:nvSpPr>
        <p:spPr>
          <a:xfrm>
            <a:off x="2273643" y="391642"/>
            <a:ext cx="8572136" cy="1143000"/>
          </a:xfrm>
        </p:spPr>
        <p:txBody>
          <a:bodyPr vert="horz" lIns="90488" tIns="44450" rIns="90488" bIns="44450" rtlCol="0" anchor="ctr">
            <a:normAutofit/>
          </a:bodyPr>
          <a:lstStyle/>
          <a:p>
            <a:pPr eaLnBrk="1" hangingPunct="1"/>
            <a:r>
              <a:rPr lang="en-US" dirty="0">
                <a:cs typeface="Arial" panose="020B0604020202020204" pitchFamily="34" charset="0"/>
              </a:rPr>
              <a:t>RECOMMENDED STUDENT FEES: CHICAGO</a:t>
            </a:r>
            <a:endParaRPr lang="en-US" spc="0" dirty="0">
              <a:cs typeface="Arial" panose="020B0604020202020204" pitchFamily="34" charset="0"/>
            </a:endParaRPr>
          </a:p>
        </p:txBody>
      </p:sp>
      <p:sp>
        <p:nvSpPr>
          <p:cNvPr id="14" name="TextBox 13" descr="Overall Increase 2.46%&#10;&#10;">
            <a:extLst>
              <a:ext uri="{FF2B5EF4-FFF2-40B4-BE49-F238E27FC236}">
                <a16:creationId xmlns:a16="http://schemas.microsoft.com/office/drawing/2014/main" id="{2811F953-F24A-4696-B063-398B47B94C42}"/>
              </a:ext>
            </a:extLst>
          </p:cNvPr>
          <p:cNvSpPr txBox="1"/>
          <p:nvPr/>
        </p:nvSpPr>
        <p:spPr>
          <a:xfrm>
            <a:off x="2899065" y="1211871"/>
            <a:ext cx="735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Overall Increase 2.46%</a:t>
            </a:r>
          </a:p>
        </p:txBody>
      </p:sp>
      <p:graphicFrame>
        <p:nvGraphicFramePr>
          <p:cNvPr id="6" name="Table 5" descr="UIC dollar change increase of $84 for total amount of $3,5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254090"/>
              </p:ext>
            </p:extLst>
          </p:nvPr>
        </p:nvGraphicFramePr>
        <p:xfrm>
          <a:off x="1094287" y="1813709"/>
          <a:ext cx="9906443" cy="3857543"/>
        </p:xfrm>
        <a:graphic>
          <a:graphicData uri="http://schemas.openxmlformats.org/drawingml/2006/table">
            <a:tbl>
              <a:tblPr firstRow="1" firstCol="1" bandRow="1"/>
              <a:tblGrid>
                <a:gridCol w="4073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9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4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5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57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85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715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750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284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AY2022-23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AY2023-24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Dollar Change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3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Service Fee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  726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  758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32            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3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General Fee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978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996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18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3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Health Fee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212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216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4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13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Transportation Fee*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326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326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13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Aca. Fac. Maint. Assessment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700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718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18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13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Library/IT Assessment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460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472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12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13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Sustainability Fee**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12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12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04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STDT to STDT Assistance Fee**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6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6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9247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Academic Year Total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3,420</a:t>
                      </a:r>
                    </a:p>
                  </a:txBody>
                  <a:tcPr marL="61021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3,504</a:t>
                      </a:r>
                    </a:p>
                  </a:txBody>
                  <a:tcPr marL="61021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  84          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94287" y="5749870"/>
            <a:ext cx="5443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cs typeface="Arial" panose="020B0604020202020204" pitchFamily="34" charset="0"/>
              </a:rPr>
              <a:t>*Will not be set until March 2023, AY2023-24 is listed at current level – opt-in fee for students enrolled in 6 or more credit hours</a:t>
            </a:r>
          </a:p>
        </p:txBody>
      </p:sp>
      <p:sp>
        <p:nvSpPr>
          <p:cNvPr id="4" name="TextBox 3" descr="*Refundable fee&#10;"/>
          <p:cNvSpPr txBox="1"/>
          <p:nvPr/>
        </p:nvSpPr>
        <p:spPr>
          <a:xfrm>
            <a:off x="8711303" y="5752176"/>
            <a:ext cx="2289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cs typeface="Arial" panose="020B0604020202020204" pitchFamily="34" charset="0"/>
              </a:rPr>
              <a:t>**Refundable fee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00037C-3E1B-4F56-BCCF-E2F6B1C24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64" y="551410"/>
            <a:ext cx="845571" cy="845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45CDC8-B39A-4455-B3C9-3E68577E4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7212"/>
          <a:stretch/>
        </p:blipFill>
        <p:spPr>
          <a:xfrm>
            <a:off x="0" y="0"/>
            <a:ext cx="12192000" cy="19119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23B3A0-7AF6-41C7-8714-0183A63AE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9338" y="6226233"/>
            <a:ext cx="10216342" cy="0"/>
          </a:xfrm>
          <a:prstGeom prst="line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0A6DF91-C3A2-4A6D-8A05-41AC6EED9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3433" y="6338555"/>
            <a:ext cx="4472247" cy="323551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C35D1E95-1F44-4810-B629-35274AFD5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24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70396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 descr="STUDENT FEES/ASSESSMENTS&#10;SPRINGFIELD"/>
          <p:cNvSpPr>
            <a:spLocks noGrp="1" noChangeArrowheads="1"/>
          </p:cNvSpPr>
          <p:nvPr>
            <p:ph type="title"/>
          </p:nvPr>
        </p:nvSpPr>
        <p:spPr>
          <a:xfrm>
            <a:off x="2171674" y="428553"/>
            <a:ext cx="8525397" cy="1143000"/>
          </a:xfrm>
        </p:spPr>
        <p:txBody>
          <a:bodyPr vert="horz" lIns="90488" tIns="44450" rIns="90488" bIns="44450" rtlCol="0" anchor="ctr">
            <a:normAutofit/>
          </a:bodyPr>
          <a:lstStyle/>
          <a:p>
            <a:pPr eaLnBrk="1" hangingPunct="1"/>
            <a:r>
              <a:rPr lang="en-US" sz="3200" spc="0" dirty="0">
                <a:cs typeface="Arial" panose="020B0604020202020204" pitchFamily="34" charset="0"/>
              </a:rPr>
              <a:t>RECOMMENDED STUDENT FEES: SPRINGFIELD</a:t>
            </a:r>
          </a:p>
        </p:txBody>
      </p:sp>
      <p:sp>
        <p:nvSpPr>
          <p:cNvPr id="13" name="TextBox 12" descr="Overall Increase 7.1%&#10;">
            <a:extLst>
              <a:ext uri="{FF2B5EF4-FFF2-40B4-BE49-F238E27FC236}">
                <a16:creationId xmlns:a16="http://schemas.microsoft.com/office/drawing/2014/main" id="{E0D4728C-22E6-4007-BDE6-39E427580FC7}"/>
              </a:ext>
            </a:extLst>
          </p:cNvPr>
          <p:cNvSpPr txBox="1"/>
          <p:nvPr/>
        </p:nvSpPr>
        <p:spPr>
          <a:xfrm>
            <a:off x="2867467" y="1202729"/>
            <a:ext cx="7152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Overall Increase 7.1%</a:t>
            </a:r>
          </a:p>
        </p:txBody>
      </p:sp>
      <p:graphicFrame>
        <p:nvGraphicFramePr>
          <p:cNvPr id="4" name="Table 3" descr="UIS dollar change increase of $175 for total amount of $2,625.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268105"/>
              </p:ext>
            </p:extLst>
          </p:nvPr>
        </p:nvGraphicFramePr>
        <p:xfrm>
          <a:off x="1504457" y="1730467"/>
          <a:ext cx="8854913" cy="4486730"/>
        </p:xfrm>
        <a:graphic>
          <a:graphicData uri="http://schemas.openxmlformats.org/drawingml/2006/table">
            <a:tbl>
              <a:tblPr firstRow="1" firstCol="1" bandRow="1"/>
              <a:tblGrid>
                <a:gridCol w="3399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2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3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74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04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163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22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585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AY2022-23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AY2023-24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Dollar Change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Service Fee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  702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  702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      0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General Fee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594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594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Health Service Fee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160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165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5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Aca. Fac. Maint. Assessment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345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510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165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Library/IT Assessment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225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225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6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Green Fee*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Student Assistance Fee*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8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8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Student Union Fee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406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411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5  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Academic Year Total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 2,450 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 2,625 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   175      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000393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  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8561739"/>
                  </a:ext>
                </a:extLst>
              </a:tr>
            </a:tbl>
          </a:graphicData>
        </a:graphic>
      </p:graphicFrame>
      <p:sp>
        <p:nvSpPr>
          <p:cNvPr id="6" name="TextBox 5" descr="*Refundable fees&#10;"/>
          <p:cNvSpPr txBox="1"/>
          <p:nvPr/>
        </p:nvSpPr>
        <p:spPr>
          <a:xfrm>
            <a:off x="1418639" y="5880571"/>
            <a:ext cx="9526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cs typeface="Arial" panose="020B0604020202020204" pitchFamily="34" charset="0"/>
              </a:rPr>
              <a:t>*Refundable fees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D42108-D76C-4190-B237-B04430E27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09" r="90865" b="37021"/>
          <a:stretch/>
        </p:blipFill>
        <p:spPr>
          <a:xfrm>
            <a:off x="1577850" y="631766"/>
            <a:ext cx="695793" cy="88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89630E-B93C-49FB-A7F3-44073F15B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7212"/>
          <a:stretch/>
        </p:blipFill>
        <p:spPr>
          <a:xfrm>
            <a:off x="0" y="0"/>
            <a:ext cx="12192000" cy="1911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02C1425-5767-4160-ABB5-17B4DE870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9338" y="6226233"/>
            <a:ext cx="10216342" cy="0"/>
          </a:xfrm>
          <a:prstGeom prst="line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587D6F8-C356-47A7-9DCB-688F16A35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3433" y="6338555"/>
            <a:ext cx="4472247" cy="323551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B969F86-595C-4FF3-9FEC-EA87E9774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25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29529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 descr="RECOMMENDED ROOM AND BOARD RATES FOR &#10;UNDERGRADUATE HOUSING"/>
          <p:cNvSpPr>
            <a:spLocks noGrp="1" noChangeArrowheads="1"/>
          </p:cNvSpPr>
          <p:nvPr>
            <p:ph type="title"/>
          </p:nvPr>
        </p:nvSpPr>
        <p:spPr>
          <a:xfrm>
            <a:off x="0" y="595330"/>
            <a:ext cx="12192000" cy="1086890"/>
          </a:xfrm>
          <a:noFill/>
        </p:spPr>
        <p:txBody>
          <a:bodyPr vert="horz" lIns="90411" tIns="44413" rIns="90411" bIns="44413" rtlCol="0" anchor="ctr">
            <a:normAutofit/>
          </a:bodyPr>
          <a:lstStyle/>
          <a:p>
            <a:pPr eaLnBrk="1" hangingPunct="1"/>
            <a:r>
              <a:rPr lang="en-US" dirty="0">
                <a:cs typeface="Arial" pitchFamily="34" charset="0"/>
              </a:rPr>
              <a:t>RECOMMENDED</a:t>
            </a:r>
            <a:r>
              <a:rPr lang="en-US" spc="0" dirty="0">
                <a:cs typeface="Arial" pitchFamily="34" charset="0"/>
              </a:rPr>
              <a:t> ROOM AND BOARD RATES FOR </a:t>
            </a:r>
            <a:br>
              <a:rPr lang="en-US" spc="0" dirty="0">
                <a:cs typeface="Arial" pitchFamily="34" charset="0"/>
              </a:rPr>
            </a:br>
            <a:r>
              <a:rPr lang="en-US" spc="0" dirty="0">
                <a:cs typeface="Arial" pitchFamily="34" charset="0"/>
              </a:rPr>
              <a:t>UNDERGRADUATE HOUSING</a:t>
            </a:r>
            <a:endParaRPr lang="en-US" b="1" spc="0" dirty="0"/>
          </a:p>
        </p:txBody>
      </p:sp>
      <p:graphicFrame>
        <p:nvGraphicFramePr>
          <p:cNvPr id="6" name="Table 5" descr="UIUC and UIC room and board 5% increase and UIS 2.3%&#10;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615985"/>
              </p:ext>
            </p:extLst>
          </p:nvPr>
        </p:nvGraphicFramePr>
        <p:xfrm>
          <a:off x="1152537" y="1801505"/>
          <a:ext cx="9350477" cy="32918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9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55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60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8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60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569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60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3603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AY2022-23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AY2023-24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Dollar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Change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Percent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Change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1729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4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$11,598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$12,178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$580</a:t>
                      </a:r>
                    </a:p>
                  </a:txBody>
                  <a:tcPr marR="27432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5.0%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879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4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$12,206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$12,816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$610</a:t>
                      </a:r>
                    </a:p>
                  </a:txBody>
                  <a:tcPr marR="27432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5.0%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3308">
                <a:tc>
                  <a:txBody>
                    <a:bodyPr/>
                    <a:lstStyle/>
                    <a:p>
                      <a:endParaRPr lang="en-US" sz="2800" b="1" baseline="30000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4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$10,960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$11,212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$252      </a:t>
                      </a:r>
                    </a:p>
                  </a:txBody>
                  <a:tcPr marR="27432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2.3%*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 descr="Rates shown are per Academic Year&#10;"/>
          <p:cNvSpPr txBox="1"/>
          <p:nvPr/>
        </p:nvSpPr>
        <p:spPr>
          <a:xfrm>
            <a:off x="2715584" y="5143615"/>
            <a:ext cx="5066059" cy="400029"/>
          </a:xfrm>
          <a:prstGeom prst="rect">
            <a:avLst/>
          </a:prstGeom>
          <a:noFill/>
        </p:spPr>
        <p:txBody>
          <a:bodyPr wrap="square" lIns="91360" tIns="45680" rIns="91360" bIns="45680" rtlCol="0">
            <a:spAutoFit/>
          </a:bodyPr>
          <a:lstStyle/>
          <a:p>
            <a:pPr marL="0" marR="0" lvl="0" indent="0" algn="l" defTabSz="91361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Rates shown are per Academic Year</a:t>
            </a:r>
          </a:p>
        </p:txBody>
      </p:sp>
      <p:sp>
        <p:nvSpPr>
          <p:cNvPr id="8" name="TextBox 7" descr="UIS includes Gold meal plan.&#10;"/>
          <p:cNvSpPr txBox="1"/>
          <p:nvPr/>
        </p:nvSpPr>
        <p:spPr>
          <a:xfrm>
            <a:off x="2715582" y="5517348"/>
            <a:ext cx="5066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*UIS includes Gold meal plan.</a:t>
            </a:r>
          </a:p>
        </p:txBody>
      </p: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92" y="3696570"/>
            <a:ext cx="576826" cy="576826"/>
          </a:xfrm>
          <a:prstGeom prst="rect">
            <a:avLst/>
          </a:prstGeom>
        </p:spPr>
      </p:pic>
      <p:pic>
        <p:nvPicPr>
          <p:cNvPr id="13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09" r="90865" b="37021"/>
          <a:stretch/>
        </p:blipFill>
        <p:spPr>
          <a:xfrm>
            <a:off x="1810027" y="4360702"/>
            <a:ext cx="542391" cy="693002"/>
          </a:xfrm>
          <a:prstGeom prst="rect">
            <a:avLst/>
          </a:prstGeom>
        </p:spPr>
      </p:pic>
      <p:pic>
        <p:nvPicPr>
          <p:cNvPr id="14" name="Pictur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027" y="2817089"/>
            <a:ext cx="474505" cy="6515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F7FD2D-0A28-4DD4-9F3A-19BBDBF3D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7212"/>
          <a:stretch/>
        </p:blipFill>
        <p:spPr>
          <a:xfrm>
            <a:off x="0" y="0"/>
            <a:ext cx="12192000" cy="19119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862D19-55C8-4DA4-80E6-E3A7059B4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9338" y="6226233"/>
            <a:ext cx="10216342" cy="0"/>
          </a:xfrm>
          <a:prstGeom prst="line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E6B01D6-41C6-4BAF-8AF5-C5A5CE98B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3433" y="6338555"/>
            <a:ext cx="4472247" cy="323551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FAA40E21-6B58-45E3-959B-20CBB98DF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45CE6-403F-EA48-BE30-2515D483D7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06504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3" b="30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569" y="6406090"/>
            <a:ext cx="3671831" cy="265644"/>
          </a:xfrm>
          <a:prstGeom prst="rect">
            <a:avLst/>
          </a:prstGeom>
        </p:spPr>
      </p:pic>
      <p:sp>
        <p:nvSpPr>
          <p:cNvPr id="4" name="Title 3" descr="Questions">
            <a:extLst>
              <a:ext uri="{FF2B5EF4-FFF2-40B4-BE49-F238E27FC236}">
                <a16:creationId xmlns:a16="http://schemas.microsoft.com/office/drawing/2014/main" id="{07A47C88-EFED-4E65-AA67-833A00ACF6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03910" y="622073"/>
            <a:ext cx="4888089" cy="1929216"/>
          </a:xfrm>
        </p:spPr>
        <p:txBody>
          <a:bodyPr/>
          <a:lstStyle/>
          <a:p>
            <a:pPr rtl="0" eaLnBrk="1" latinLnBrk="0" hangingPunct="1"/>
            <a:r>
              <a:rPr lang="en-US" sz="4400" b="1" kern="1200" cap="all" spc="0" dirty="0">
                <a:solidFill>
                  <a:srgbClr val="FFFFFF"/>
                </a:solidFill>
                <a:effectLst/>
                <a:ea typeface="+mn-ea"/>
                <a:cs typeface="+mn-cs"/>
              </a:rPr>
              <a:t>Questions?</a:t>
            </a:r>
            <a:endParaRPr lang="en-US" spc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9601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 descr="COMMITMENT TO ILLINOIS STUDENTS">
            <a:extLst>
              <a:ext uri="{FF2B5EF4-FFF2-40B4-BE49-F238E27FC236}">
                <a16:creationId xmlns:a16="http://schemas.microsoft.com/office/drawing/2014/main" id="{C1C342BB-9D15-4F1C-B22F-9597679979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18334" y="779406"/>
            <a:ext cx="12192000" cy="534952"/>
          </a:xfrm>
        </p:spPr>
        <p:txBody>
          <a:bodyPr anchor="t" anchorCtr="0"/>
          <a:lstStyle/>
          <a:p>
            <a:pPr rtl="0" eaLnBrk="1" latinLnBrk="0" hangingPunct="1"/>
            <a:r>
              <a:rPr lang="en-US" sz="3600" b="1" kern="1200" dirty="0">
                <a:solidFill>
                  <a:srgbClr val="003366"/>
                </a:solidFill>
                <a:effectLst/>
                <a:latin typeface="Oswald SemiBold" panose="00000700000000000000" pitchFamily="2" charset="0"/>
                <a:ea typeface="+mn-ea"/>
                <a:cs typeface="Arial" panose="020B0604020202020204" pitchFamily="34" charset="0"/>
              </a:rPr>
              <a:t>COMMITMENT TO ILLINOIS STUDENTS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69AF64-6B7F-460E-AB3A-FA4DC230C812}"/>
              </a:ext>
            </a:extLst>
          </p:cNvPr>
          <p:cNvSpPr txBox="1"/>
          <p:nvPr/>
        </p:nvSpPr>
        <p:spPr>
          <a:xfrm>
            <a:off x="1104384" y="2030782"/>
            <a:ext cx="99832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59,320 undergraduates enrolled (79% resident)</a:t>
            </a:r>
          </a:p>
          <a:p>
            <a:pPr algn="ctr"/>
            <a:endParaRPr lang="en-US" sz="32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algn="ctr"/>
            <a:r>
              <a:rPr lang="en-US" sz="3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52% of all students in public universities</a:t>
            </a:r>
          </a:p>
          <a:p>
            <a:pPr algn="ctr"/>
            <a:endParaRPr lang="en-US" sz="32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algn="ctr"/>
            <a:r>
              <a:rPr lang="en-US" sz="3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Added over 4,100 IL undergraduates since fall 2014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4624EBE-8C78-4281-8405-9724D2FDF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3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670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4164B265-7AF7-42B4-BE68-8D99FEDDE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4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4" name="TextBox 3" descr="&#10;">
            <a:extLst>
              <a:ext uri="{FF2B5EF4-FFF2-40B4-BE49-F238E27FC236}">
                <a16:creationId xmlns:a16="http://schemas.microsoft.com/office/drawing/2014/main" id="{54928021-D7EB-4776-B062-35D48C256B1A}"/>
              </a:ext>
            </a:extLst>
          </p:cNvPr>
          <p:cNvSpPr txBox="1"/>
          <p:nvPr/>
        </p:nvSpPr>
        <p:spPr>
          <a:xfrm>
            <a:off x="838200" y="5821078"/>
            <a:ext cx="31161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Fall 2021 – most current peer data available</a:t>
            </a:r>
          </a:p>
        </p:txBody>
      </p:sp>
      <p:graphicFrame>
        <p:nvGraphicFramePr>
          <p:cNvPr id="7" name="Content Placeholder 6" descr="UIS 86%&#10;Peer Average 91%">
            <a:extLst>
              <a:ext uri="{FF2B5EF4-FFF2-40B4-BE49-F238E27FC236}">
                <a16:creationId xmlns:a16="http://schemas.microsoft.com/office/drawing/2014/main" id="{B94C8700-F93A-408B-8914-91AAB8C689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7669997"/>
              </p:ext>
            </p:extLst>
          </p:nvPr>
        </p:nvGraphicFramePr>
        <p:xfrm>
          <a:off x="3742540" y="4140754"/>
          <a:ext cx="4706922" cy="1940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ontent Placeholder 6" descr="UIC 89%&#10;Peer Average 76%">
            <a:extLst>
              <a:ext uri="{FF2B5EF4-FFF2-40B4-BE49-F238E27FC236}">
                <a16:creationId xmlns:a16="http://schemas.microsoft.com/office/drawing/2014/main" id="{A467BE8B-1E02-40E6-A522-3823A2A8DA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5014388"/>
              </p:ext>
            </p:extLst>
          </p:nvPr>
        </p:nvGraphicFramePr>
        <p:xfrm>
          <a:off x="6399323" y="2610367"/>
          <a:ext cx="5214744" cy="1423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ontent Placeholder 6" descr="UIUC 70%&#10;Peer Average 64%">
            <a:extLst>
              <a:ext uri="{FF2B5EF4-FFF2-40B4-BE49-F238E27FC236}">
                <a16:creationId xmlns:a16="http://schemas.microsoft.com/office/drawing/2014/main" id="{9481C683-69D7-48F2-BBF0-2B12729E78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8447650"/>
              </p:ext>
            </p:extLst>
          </p:nvPr>
        </p:nvGraphicFramePr>
        <p:xfrm>
          <a:off x="274273" y="2709553"/>
          <a:ext cx="4767884" cy="1680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84599E6-F1A1-419A-A612-EAC4DA80ED6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0782"/>
            <a:ext cx="10515600" cy="1268695"/>
          </a:xfrm>
        </p:spPr>
        <p:txBody>
          <a:bodyPr anchor="t"/>
          <a:lstStyle/>
          <a:p>
            <a:r>
              <a:rPr lang="en-US" spc="0" dirty="0">
                <a:cs typeface="Arial" pitchFamily="34" charset="0"/>
              </a:rPr>
              <a:t>MORE INSTATE STUDENTS THAN OUR P</a:t>
            </a:r>
            <a:r>
              <a:rPr lang="en-US" dirty="0">
                <a:cs typeface="Arial" pitchFamily="34" charset="0"/>
              </a:rPr>
              <a:t>EERS</a:t>
            </a:r>
            <a:br>
              <a:rPr lang="en-US" spc="0" dirty="0">
                <a:cs typeface="Arial" pitchFamily="34" charset="0"/>
              </a:rPr>
            </a:br>
            <a:r>
              <a:rPr lang="en-US" sz="2400" spc="0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First-time Freshman Undergraduates</a:t>
            </a:r>
            <a:br>
              <a:rPr lang="en-US" sz="2400" spc="0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2400" spc="0" dirty="0">
                <a:solidFill>
                  <a:schemeClr val="tx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% Residents</a:t>
            </a:r>
            <a:br>
              <a:rPr lang="en-US" sz="2400" dirty="0">
                <a:solidFill>
                  <a:schemeClr val="tx1"/>
                </a:solidFill>
                <a:latin typeface="+mn-lt"/>
              </a:rPr>
            </a:br>
            <a:br>
              <a:rPr lang="en-US" dirty="0">
                <a:cs typeface="Arial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039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AB5FD3D-118B-42A1-845E-1529569B4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41" y="3279850"/>
            <a:ext cx="12192000" cy="358787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8778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2C75D-3C31-4271-B73D-2399F9B5E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 descr="WE FROZE TUITION FOR&#10; 6 OUT OF 8 YEARS">
            <a:extLst>
              <a:ext uri="{FF2B5EF4-FFF2-40B4-BE49-F238E27FC236}">
                <a16:creationId xmlns:a16="http://schemas.microsoft.com/office/drawing/2014/main" id="{0EE3F133-8151-4137-BF8E-98656A1A0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6088"/>
            <a:ext cx="10515600" cy="153623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defRPr/>
            </a:pPr>
            <a:r>
              <a:rPr lang="en-US" sz="4000" b="0" spc="0" dirty="0">
                <a:solidFill>
                  <a:srgbClr val="003366"/>
                </a:solidFill>
                <a:latin typeface="Oswald SemiBold" panose="00000700000000000000" pitchFamily="2" charset="0"/>
                <a:cs typeface="Arial" panose="020B0604020202020204" pitchFamily="34" charset="0"/>
              </a:rPr>
              <a:t>WE FROZE TUITION FOR</a:t>
            </a:r>
            <a:br>
              <a:rPr lang="en-US" sz="4000" b="0" spc="0" dirty="0">
                <a:solidFill>
                  <a:srgbClr val="003366"/>
                </a:solidFill>
                <a:latin typeface="Oswald SemiBold" panose="00000700000000000000" pitchFamily="2" charset="0"/>
                <a:cs typeface="Arial" panose="020B0604020202020204" pitchFamily="34" charset="0"/>
              </a:rPr>
            </a:br>
            <a:r>
              <a:rPr lang="en-US" sz="4000" b="0" spc="0" dirty="0">
                <a:solidFill>
                  <a:srgbClr val="003366"/>
                </a:solidFill>
                <a:latin typeface="Oswald SemiBold" panose="00000700000000000000" pitchFamily="2" charset="0"/>
                <a:cs typeface="Arial" panose="020B0604020202020204" pitchFamily="34" charset="0"/>
              </a:rPr>
              <a:t> 6 OUT OF 8 YEARS</a:t>
            </a:r>
            <a:br>
              <a:rPr lang="en-US" sz="4000" spc="0" dirty="0">
                <a:solidFill>
                  <a:srgbClr val="003366"/>
                </a:solidFill>
                <a:latin typeface="Oswald" panose="00000500000000000000" pitchFamily="2" charset="0"/>
                <a:cs typeface="Arial" panose="020B0604020202020204" pitchFamily="34" charset="0"/>
              </a:rPr>
            </a:br>
            <a:endParaRPr lang="en-US" sz="4000" i="1" spc="0" dirty="0">
              <a:solidFill>
                <a:srgbClr val="003366"/>
              </a:solidFill>
              <a:latin typeface="Oswald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Content Placeholder 2" descr="Resident undergrad entering UIC in fall 2015  $10,584 per year for 4 yrs&#10;Resident undergrad entering UIC in fall 2016  $10,584 per year for 4 yrs&#10;Resident undergrad entering UIC in fall 2017  $10,584 per year for 4 yrs&#10;Resident undergrad entering UIC in fall 2018  $10,584 per year for 4 yrs&#10;Resident undergrad entering UIC in fall 2019  $10,584 per year for 4 yrs&#10;Resident undergrad entering UIC in fall 2020  $10,776 per year for 4 yrs&#10;Resident undergrad entering UIC in fall 2021  $10,776 per year for 4 yrs&#10;Resident undergrad entering UIC in fall 2022  $10,970 per year for 4 yrs">
            <a:extLst>
              <a:ext uri="{FF2B5EF4-FFF2-40B4-BE49-F238E27FC236}">
                <a16:creationId xmlns:a16="http://schemas.microsoft.com/office/drawing/2014/main" id="{0EED1DAB-050B-443A-ADCC-57D4463A913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018778" y="1562844"/>
            <a:ext cx="10619704" cy="3587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4000" b="0" kern="1200">
                <a:solidFill>
                  <a:srgbClr val="13294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Example: Resident undergrad at UIC: </a:t>
            </a:r>
          </a:p>
          <a:p>
            <a:pPr marL="914400" marR="0" lvl="0" indent="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10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</a:t>
            </a:r>
            <a:r>
              <a:rPr kumimoji="0" lang="en-US" sz="1800" b="1" i="0" u="sng" strike="noStrike" kern="1200" cap="none" spc="10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Entering fall</a:t>
            </a:r>
            <a:r>
              <a:rPr kumimoji="0" lang="en-US" sz="1800" b="0" i="0" u="none" strike="noStrike" kern="1200" cap="none" spc="10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</a:t>
            </a:r>
            <a:r>
              <a:rPr kumimoji="0" lang="en-US" sz="1800" b="1" i="0" u="sng" strike="noStrike" kern="1200" cap="none" spc="10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Tuition</a:t>
            </a:r>
            <a:r>
              <a:rPr kumimoji="0" lang="en-US" sz="1800" b="0" i="0" u="none" strike="noStrike" kern="1200" cap="none" spc="10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     </a:t>
            </a:r>
            <a:r>
              <a:rPr kumimoji="0" lang="en-US" sz="1800" b="1" i="0" u="sng" strike="noStrike" kern="1200" cap="none" spc="10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Thru summer</a:t>
            </a:r>
          </a:p>
          <a:p>
            <a:pPr marL="914400" marR="0" lvl="0" indent="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10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     2015         		</a:t>
            </a:r>
            <a:r>
              <a:rPr kumimoji="0" 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$10,584</a:t>
            </a:r>
            <a:r>
              <a:rPr kumimoji="0" lang="en-US" sz="1800" b="0" i="0" u="none" strike="noStrike" kern="1200" cap="none" spc="10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 2019</a:t>
            </a:r>
          </a:p>
          <a:p>
            <a:pPr marL="914400" marR="0" lvl="0" indent="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10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     2016         		</a:t>
            </a:r>
            <a:r>
              <a:rPr kumimoji="0" 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$10,584		 </a:t>
            </a:r>
            <a:r>
              <a:rPr kumimoji="0" lang="en-US" sz="1800" b="0" i="0" u="none" strike="noStrike" kern="1200" cap="none" spc="10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2020</a:t>
            </a:r>
          </a:p>
          <a:p>
            <a:pPr marL="914400" marR="0" lvl="0" indent="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10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     2017        		</a:t>
            </a:r>
            <a:r>
              <a:rPr kumimoji="0" 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$10,584</a:t>
            </a:r>
            <a:r>
              <a:rPr kumimoji="0" lang="en-US" sz="1800" b="0" i="0" u="none" strike="noStrike" kern="1200" cap="none" spc="10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 2021</a:t>
            </a:r>
          </a:p>
          <a:p>
            <a:pPr marL="914400" marR="0" lvl="0" indent="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10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     2018        		</a:t>
            </a:r>
            <a:r>
              <a:rPr kumimoji="0" 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$10,584</a:t>
            </a:r>
            <a:r>
              <a:rPr kumimoji="0" lang="en-US" sz="1800" b="0" i="0" u="none" strike="noStrike" kern="1200" cap="none" spc="10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 2022</a:t>
            </a:r>
          </a:p>
          <a:p>
            <a:pPr marL="914400" marR="0" lvl="0" indent="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10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     2019 	       	</a:t>
            </a:r>
            <a:r>
              <a:rPr kumimoji="0" 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$10,584</a:t>
            </a:r>
            <a:r>
              <a:rPr kumimoji="0" lang="en-US" sz="1800" b="0" i="0" u="none" strike="noStrike" kern="1200" cap="none" spc="10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 2023</a:t>
            </a:r>
          </a:p>
          <a:p>
            <a:pPr marL="914400" marR="0" lvl="0" indent="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10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     2020		</a:t>
            </a:r>
            <a:r>
              <a:rPr kumimoji="0" 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$10,776</a:t>
            </a:r>
            <a:r>
              <a:rPr kumimoji="0" lang="en-US" sz="1800" b="0" i="0" u="none" strike="noStrike" kern="1200" cap="none" spc="10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 2024</a:t>
            </a:r>
          </a:p>
          <a:p>
            <a:pPr marL="914400" marR="0" lvl="0" indent="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10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     2021		</a:t>
            </a:r>
            <a:r>
              <a:rPr kumimoji="0" 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$10,776		</a:t>
            </a:r>
            <a:r>
              <a:rPr kumimoji="0" lang="en-US" sz="1800" b="0" i="0" u="none" strike="noStrike" kern="1200" cap="none" spc="10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2025</a:t>
            </a:r>
          </a:p>
          <a:p>
            <a:pPr marL="914400" marR="0" lvl="0" indent="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10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     2022		</a:t>
            </a:r>
            <a:r>
              <a:rPr kumimoji="0" 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$10,970		 </a:t>
            </a:r>
            <a:r>
              <a:rPr kumimoji="0" lang="en-US" sz="1800" b="0" i="0" u="none" strike="noStrike" kern="1200" cap="none" spc="10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2026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19EB34-1925-384B-B1CF-15FC59F7B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548" y="2869469"/>
            <a:ext cx="775165" cy="820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BC32EE-39B9-7FED-DBB1-51BCAB66B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4574" y="6335330"/>
            <a:ext cx="4422246" cy="32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24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172E071-0F83-45DF-8C18-86906361CD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681718"/>
            <a:ext cx="12192000" cy="3236556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E1AB35-D035-4CB2-BA19-E1785BD5A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7532"/>
            <a:ext cx="10515600" cy="13846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003366"/>
                </a:solidFill>
                <a:ea typeface="+mn-ea"/>
                <a:cs typeface="Arial" panose="020B0604020202020204" pitchFamily="34" charset="0"/>
              </a:rPr>
              <a:t>MAINTAINING TUITION AFFORDABILITY </a:t>
            </a:r>
            <a:br>
              <a:rPr lang="en-US" dirty="0">
                <a:effectLst/>
              </a:rPr>
            </a:br>
            <a:r>
              <a:rPr lang="en-US" sz="2800" dirty="0">
                <a:solidFill>
                  <a:srgbClr val="003366"/>
                </a:solidFill>
                <a:ea typeface="+mn-ea"/>
                <a:cs typeface="Arial" panose="020B0604020202020204" pitchFamily="34" charset="0"/>
              </a:rPr>
              <a:t>Annual Base Tuition at UIC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D8897-5ED3-454F-BC1C-CBDEFC5A7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0596"/>
            <a:ext cx="10515600" cy="3106106"/>
          </a:xfr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0455A4"/>
                </a:solidFill>
                <a:effectLst/>
                <a:uLnTx/>
                <a:uFillTx/>
              </a:rPr>
              <a:t>Fall 2015 Freshman:            $</a:t>
            </a:r>
            <a:r>
              <a:rPr lang="en-US" sz="3900" b="1" dirty="0">
                <a:solidFill>
                  <a:srgbClr val="0455A4"/>
                </a:solidFill>
              </a:rPr>
              <a:t>10,584</a:t>
            </a:r>
            <a:endParaRPr kumimoji="0" lang="en-US" sz="3900" b="1" i="0" u="none" strike="noStrike" kern="1200" cap="none" spc="0" normalizeH="0" baseline="0" noProof="0" dirty="0">
              <a:ln>
                <a:noFill/>
              </a:ln>
              <a:solidFill>
                <a:srgbClr val="0455A4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900" b="1" dirty="0">
                <a:solidFill>
                  <a:srgbClr val="0455A4"/>
                </a:solidFill>
              </a:rPr>
              <a:t>  Spring 2026 Senior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0455A4"/>
                </a:solidFill>
                <a:effectLst/>
                <a:uLnTx/>
                <a:uFillTx/>
              </a:rPr>
              <a:t>:            $</a:t>
            </a:r>
            <a:r>
              <a:rPr lang="en-US" sz="3900" b="1" dirty="0">
                <a:solidFill>
                  <a:srgbClr val="0455A4"/>
                </a:solidFill>
              </a:rPr>
              <a:t>10,970</a:t>
            </a:r>
            <a:endParaRPr kumimoji="0" lang="en-US" sz="3900" b="1" i="0" u="none" strike="noStrike" kern="1200" cap="none" spc="0" normalizeH="0" baseline="0" noProof="0" dirty="0">
              <a:ln>
                <a:noFill/>
              </a:ln>
              <a:solidFill>
                <a:srgbClr val="0455A4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5943600" algn="l"/>
              </a:tabLst>
              <a:defRPr/>
            </a:pP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0455A4"/>
                </a:solidFill>
                <a:effectLst/>
                <a:uLnTx/>
                <a:uFillTx/>
              </a:rPr>
              <a:t>	+</a:t>
            </a:r>
            <a:r>
              <a:rPr lang="en-US" sz="3900" b="1" dirty="0">
                <a:solidFill>
                  <a:srgbClr val="0455A4"/>
                </a:solidFill>
              </a:rPr>
              <a:t>$386</a:t>
            </a:r>
            <a:endParaRPr kumimoji="0" lang="en-US" sz="3900" b="1" i="0" u="none" strike="noStrike" kern="1200" cap="none" spc="0" normalizeH="0" baseline="0" noProof="0" dirty="0">
              <a:ln>
                <a:noFill/>
              </a:ln>
              <a:solidFill>
                <a:srgbClr val="0455A4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455A4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>
                <a:solidFill>
                  <a:srgbClr val="0455A4"/>
                </a:solidFill>
              </a:rPr>
              <a:t>Increase of only 3.65% over 10 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455A4"/>
              </a:solidFill>
              <a:effectLst/>
              <a:uLnTx/>
              <a:uFillTx/>
            </a:endParaRPr>
          </a:p>
          <a:p>
            <a:endParaRPr lang="en-US" dirty="0">
              <a:solidFill>
                <a:srgbClr val="0455A4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47EF9-ADF6-4366-AAE5-B6925FB8C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70425-4BE7-4157-8812-4D12657AEB50}" type="slidenum">
              <a:rPr lang="en-US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74E11B-1DD6-4E77-AAAF-2331C3DDA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378262" y="3429000"/>
            <a:ext cx="2630519" cy="0"/>
          </a:xfrm>
          <a:prstGeom prst="line">
            <a:avLst/>
          </a:prstGeom>
          <a:ln w="38100">
            <a:solidFill>
              <a:srgbClr val="0556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3314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hord 20">
            <a:extLst>
              <a:ext uri="{FF2B5EF4-FFF2-40B4-BE49-F238E27FC236}">
                <a16:creationId xmlns:a16="http://schemas.microsoft.com/office/drawing/2014/main" id="{DEED58E0-B0D7-4EAE-BAE1-9AB1AA024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587963">
            <a:off x="3625721" y="548900"/>
            <a:ext cx="4144145" cy="4051955"/>
          </a:xfrm>
          <a:custGeom>
            <a:avLst/>
            <a:gdLst>
              <a:gd name="connsiteX0" fmla="*/ 5077208 w 6978174"/>
              <a:gd name="connsiteY0" fmla="*/ 3590859 h 3799036"/>
              <a:gd name="connsiteX1" fmla="*/ 2501623 w 6978174"/>
              <a:gd name="connsiteY1" fmla="*/ 3721375 h 3799036"/>
              <a:gd name="connsiteX2" fmla="*/ 173424 w 6978174"/>
              <a:gd name="connsiteY2" fmla="*/ 1308103 h 3799036"/>
              <a:gd name="connsiteX3" fmla="*/ 3215156 w 6978174"/>
              <a:gd name="connsiteY3" fmla="*/ 5862 h 3799036"/>
              <a:gd name="connsiteX4" fmla="*/ 5077208 w 6978174"/>
              <a:gd name="connsiteY4" fmla="*/ 3590859 h 3799036"/>
              <a:gd name="connsiteX0" fmla="*/ 5078258 w 5078258"/>
              <a:gd name="connsiteY0" fmla="*/ 3584997 h 3793176"/>
              <a:gd name="connsiteX1" fmla="*/ 2502673 w 5078258"/>
              <a:gd name="connsiteY1" fmla="*/ 3715513 h 3793176"/>
              <a:gd name="connsiteX2" fmla="*/ 174474 w 5078258"/>
              <a:gd name="connsiteY2" fmla="*/ 1302241 h 3793176"/>
              <a:gd name="connsiteX3" fmla="*/ 3216206 w 5078258"/>
              <a:gd name="connsiteY3" fmla="*/ 0 h 3793176"/>
              <a:gd name="connsiteX4" fmla="*/ 5078258 w 5078258"/>
              <a:gd name="connsiteY4" fmla="*/ 3584997 h 3793176"/>
              <a:gd name="connsiteX0" fmla="*/ 5078258 w 5078258"/>
              <a:gd name="connsiteY0" fmla="*/ 3584997 h 3793176"/>
              <a:gd name="connsiteX1" fmla="*/ 2502673 w 5078258"/>
              <a:gd name="connsiteY1" fmla="*/ 3715513 h 3793176"/>
              <a:gd name="connsiteX2" fmla="*/ 174474 w 5078258"/>
              <a:gd name="connsiteY2" fmla="*/ 1302241 h 3793176"/>
              <a:gd name="connsiteX3" fmla="*/ 3216206 w 5078258"/>
              <a:gd name="connsiteY3" fmla="*/ 0 h 3793176"/>
              <a:gd name="connsiteX4" fmla="*/ 5078258 w 5078258"/>
              <a:gd name="connsiteY4" fmla="*/ 3584997 h 3793176"/>
              <a:gd name="connsiteX0" fmla="*/ 5078258 w 5078258"/>
              <a:gd name="connsiteY0" fmla="*/ 3584997 h 3793176"/>
              <a:gd name="connsiteX1" fmla="*/ 2502673 w 5078258"/>
              <a:gd name="connsiteY1" fmla="*/ 3715513 h 3793176"/>
              <a:gd name="connsiteX2" fmla="*/ 174474 w 5078258"/>
              <a:gd name="connsiteY2" fmla="*/ 1302241 h 3793176"/>
              <a:gd name="connsiteX3" fmla="*/ 3216206 w 5078258"/>
              <a:gd name="connsiteY3" fmla="*/ 0 h 3793176"/>
              <a:gd name="connsiteX4" fmla="*/ 5078258 w 5078258"/>
              <a:gd name="connsiteY4" fmla="*/ 3584997 h 3793176"/>
              <a:gd name="connsiteX0" fmla="*/ 5078258 w 5078258"/>
              <a:gd name="connsiteY0" fmla="*/ 3584997 h 3793176"/>
              <a:gd name="connsiteX1" fmla="*/ 2502673 w 5078258"/>
              <a:gd name="connsiteY1" fmla="*/ 3715513 h 3793176"/>
              <a:gd name="connsiteX2" fmla="*/ 174474 w 5078258"/>
              <a:gd name="connsiteY2" fmla="*/ 1302241 h 3793176"/>
              <a:gd name="connsiteX3" fmla="*/ 3216206 w 5078258"/>
              <a:gd name="connsiteY3" fmla="*/ 0 h 3793176"/>
              <a:gd name="connsiteX4" fmla="*/ 5078258 w 5078258"/>
              <a:gd name="connsiteY4" fmla="*/ 3584997 h 3793176"/>
              <a:gd name="connsiteX0" fmla="*/ 5078258 w 5078258"/>
              <a:gd name="connsiteY0" fmla="*/ 3584997 h 3793176"/>
              <a:gd name="connsiteX1" fmla="*/ 2502673 w 5078258"/>
              <a:gd name="connsiteY1" fmla="*/ 3715513 h 3793176"/>
              <a:gd name="connsiteX2" fmla="*/ 174474 w 5078258"/>
              <a:gd name="connsiteY2" fmla="*/ 1302241 h 3793176"/>
              <a:gd name="connsiteX3" fmla="*/ 3216206 w 5078258"/>
              <a:gd name="connsiteY3" fmla="*/ 0 h 3793176"/>
              <a:gd name="connsiteX4" fmla="*/ 5078258 w 5078258"/>
              <a:gd name="connsiteY4" fmla="*/ 3584997 h 3793176"/>
              <a:gd name="connsiteX0" fmla="*/ 5078258 w 5078258"/>
              <a:gd name="connsiteY0" fmla="*/ 3584997 h 3793176"/>
              <a:gd name="connsiteX1" fmla="*/ 2502673 w 5078258"/>
              <a:gd name="connsiteY1" fmla="*/ 3715513 h 3793176"/>
              <a:gd name="connsiteX2" fmla="*/ 174474 w 5078258"/>
              <a:gd name="connsiteY2" fmla="*/ 1302241 h 3793176"/>
              <a:gd name="connsiteX3" fmla="*/ 3216206 w 5078258"/>
              <a:gd name="connsiteY3" fmla="*/ 0 h 3793176"/>
              <a:gd name="connsiteX4" fmla="*/ 5078258 w 5078258"/>
              <a:gd name="connsiteY4" fmla="*/ 3584997 h 3793176"/>
              <a:gd name="connsiteX0" fmla="*/ 5078258 w 5078258"/>
              <a:gd name="connsiteY0" fmla="*/ 3434865 h 3643044"/>
              <a:gd name="connsiteX1" fmla="*/ 2502673 w 5078258"/>
              <a:gd name="connsiteY1" fmla="*/ 3565381 h 3643044"/>
              <a:gd name="connsiteX2" fmla="*/ 174474 w 5078258"/>
              <a:gd name="connsiteY2" fmla="*/ 1152109 h 3643044"/>
              <a:gd name="connsiteX3" fmla="*/ 3546854 w 5078258"/>
              <a:gd name="connsiteY3" fmla="*/ 0 h 3643044"/>
              <a:gd name="connsiteX4" fmla="*/ 5078258 w 5078258"/>
              <a:gd name="connsiteY4" fmla="*/ 3434865 h 3643044"/>
              <a:gd name="connsiteX0" fmla="*/ 5078258 w 5188310"/>
              <a:gd name="connsiteY0" fmla="*/ 3434865 h 3643044"/>
              <a:gd name="connsiteX1" fmla="*/ 2502673 w 5188310"/>
              <a:gd name="connsiteY1" fmla="*/ 3565381 h 3643044"/>
              <a:gd name="connsiteX2" fmla="*/ 174474 w 5188310"/>
              <a:gd name="connsiteY2" fmla="*/ 1152109 h 3643044"/>
              <a:gd name="connsiteX3" fmla="*/ 3546854 w 5188310"/>
              <a:gd name="connsiteY3" fmla="*/ 0 h 3643044"/>
              <a:gd name="connsiteX4" fmla="*/ 4426809 w 5188310"/>
              <a:gd name="connsiteY4" fmla="*/ 1283574 h 3643044"/>
              <a:gd name="connsiteX5" fmla="*/ 5078258 w 5188310"/>
              <a:gd name="connsiteY5" fmla="*/ 3434865 h 3643044"/>
              <a:gd name="connsiteX0" fmla="*/ 5078258 w 5169380"/>
              <a:gd name="connsiteY0" fmla="*/ 3434865 h 3643044"/>
              <a:gd name="connsiteX1" fmla="*/ 2502673 w 5169380"/>
              <a:gd name="connsiteY1" fmla="*/ 3565381 h 3643044"/>
              <a:gd name="connsiteX2" fmla="*/ 174474 w 5169380"/>
              <a:gd name="connsiteY2" fmla="*/ 1152109 h 3643044"/>
              <a:gd name="connsiteX3" fmla="*/ 3546854 w 5169380"/>
              <a:gd name="connsiteY3" fmla="*/ 0 h 3643044"/>
              <a:gd name="connsiteX4" fmla="*/ 4426809 w 5169380"/>
              <a:gd name="connsiteY4" fmla="*/ 1283574 h 3643044"/>
              <a:gd name="connsiteX5" fmla="*/ 5078258 w 5169380"/>
              <a:gd name="connsiteY5" fmla="*/ 3434865 h 3643044"/>
              <a:gd name="connsiteX0" fmla="*/ 5078258 w 5169380"/>
              <a:gd name="connsiteY0" fmla="*/ 3434865 h 3643044"/>
              <a:gd name="connsiteX1" fmla="*/ 2502673 w 5169380"/>
              <a:gd name="connsiteY1" fmla="*/ 3565381 h 3643044"/>
              <a:gd name="connsiteX2" fmla="*/ 174474 w 5169380"/>
              <a:gd name="connsiteY2" fmla="*/ 1152109 h 3643044"/>
              <a:gd name="connsiteX3" fmla="*/ 3546854 w 5169380"/>
              <a:gd name="connsiteY3" fmla="*/ 0 h 3643044"/>
              <a:gd name="connsiteX4" fmla="*/ 4426809 w 5169380"/>
              <a:gd name="connsiteY4" fmla="*/ 1283574 h 3643044"/>
              <a:gd name="connsiteX5" fmla="*/ 5078258 w 5169380"/>
              <a:gd name="connsiteY5" fmla="*/ 3434865 h 3643044"/>
              <a:gd name="connsiteX0" fmla="*/ 5145927 w 5237049"/>
              <a:gd name="connsiteY0" fmla="*/ 3434865 h 3624380"/>
              <a:gd name="connsiteX1" fmla="*/ 2570342 w 5237049"/>
              <a:gd name="connsiteY1" fmla="*/ 3565381 h 3624380"/>
              <a:gd name="connsiteX2" fmla="*/ 514494 w 5237049"/>
              <a:gd name="connsiteY2" fmla="*/ 2864282 h 3624380"/>
              <a:gd name="connsiteX3" fmla="*/ 242143 w 5237049"/>
              <a:gd name="connsiteY3" fmla="*/ 1152109 h 3624380"/>
              <a:gd name="connsiteX4" fmla="*/ 3614523 w 5237049"/>
              <a:gd name="connsiteY4" fmla="*/ 0 h 3624380"/>
              <a:gd name="connsiteX5" fmla="*/ 4494478 w 5237049"/>
              <a:gd name="connsiteY5" fmla="*/ 1283574 h 3624380"/>
              <a:gd name="connsiteX6" fmla="*/ 5145927 w 5237049"/>
              <a:gd name="connsiteY6" fmla="*/ 3434865 h 3624380"/>
              <a:gd name="connsiteX0" fmla="*/ 5138905 w 5230027"/>
              <a:gd name="connsiteY0" fmla="*/ 3434865 h 3624380"/>
              <a:gd name="connsiteX1" fmla="*/ 2563320 w 5230027"/>
              <a:gd name="connsiteY1" fmla="*/ 3565381 h 3624380"/>
              <a:gd name="connsiteX2" fmla="*/ 507472 w 5230027"/>
              <a:gd name="connsiteY2" fmla="*/ 2864282 h 3624380"/>
              <a:gd name="connsiteX3" fmla="*/ 244755 w 5230027"/>
              <a:gd name="connsiteY3" fmla="*/ 1068028 h 3624380"/>
              <a:gd name="connsiteX4" fmla="*/ 3607501 w 5230027"/>
              <a:gd name="connsiteY4" fmla="*/ 0 h 3624380"/>
              <a:gd name="connsiteX5" fmla="*/ 4487456 w 5230027"/>
              <a:gd name="connsiteY5" fmla="*/ 1283574 h 3624380"/>
              <a:gd name="connsiteX6" fmla="*/ 5138905 w 5230027"/>
              <a:gd name="connsiteY6" fmla="*/ 3434865 h 3624380"/>
              <a:gd name="connsiteX0" fmla="*/ 5138905 w 5230027"/>
              <a:gd name="connsiteY0" fmla="*/ 3434865 h 3624380"/>
              <a:gd name="connsiteX1" fmla="*/ 2563320 w 5230027"/>
              <a:gd name="connsiteY1" fmla="*/ 3565381 h 3624380"/>
              <a:gd name="connsiteX2" fmla="*/ 507472 w 5230027"/>
              <a:gd name="connsiteY2" fmla="*/ 2864282 h 3624380"/>
              <a:gd name="connsiteX3" fmla="*/ 244755 w 5230027"/>
              <a:gd name="connsiteY3" fmla="*/ 1068028 h 3624380"/>
              <a:gd name="connsiteX4" fmla="*/ 3607501 w 5230027"/>
              <a:gd name="connsiteY4" fmla="*/ 0 h 3624380"/>
              <a:gd name="connsiteX5" fmla="*/ 4487456 w 5230027"/>
              <a:gd name="connsiteY5" fmla="*/ 1283574 h 3624380"/>
              <a:gd name="connsiteX6" fmla="*/ 5138905 w 5230027"/>
              <a:gd name="connsiteY6" fmla="*/ 3434865 h 3624380"/>
              <a:gd name="connsiteX0" fmla="*/ 5138905 w 5230027"/>
              <a:gd name="connsiteY0" fmla="*/ 3434865 h 3624380"/>
              <a:gd name="connsiteX1" fmla="*/ 2563320 w 5230027"/>
              <a:gd name="connsiteY1" fmla="*/ 3565381 h 3624380"/>
              <a:gd name="connsiteX2" fmla="*/ 507472 w 5230027"/>
              <a:gd name="connsiteY2" fmla="*/ 2864282 h 3624380"/>
              <a:gd name="connsiteX3" fmla="*/ 244755 w 5230027"/>
              <a:gd name="connsiteY3" fmla="*/ 1068028 h 3624380"/>
              <a:gd name="connsiteX4" fmla="*/ 3607501 w 5230027"/>
              <a:gd name="connsiteY4" fmla="*/ 0 h 3624380"/>
              <a:gd name="connsiteX5" fmla="*/ 4487456 w 5230027"/>
              <a:gd name="connsiteY5" fmla="*/ 1283574 h 3624380"/>
              <a:gd name="connsiteX6" fmla="*/ 5138905 w 5230027"/>
              <a:gd name="connsiteY6" fmla="*/ 3434865 h 3624380"/>
              <a:gd name="connsiteX0" fmla="*/ 5138905 w 5230027"/>
              <a:gd name="connsiteY0" fmla="*/ 3434865 h 3618220"/>
              <a:gd name="connsiteX1" fmla="*/ 2563320 w 5230027"/>
              <a:gd name="connsiteY1" fmla="*/ 3565381 h 3618220"/>
              <a:gd name="connsiteX2" fmla="*/ 507472 w 5230027"/>
              <a:gd name="connsiteY2" fmla="*/ 2864282 h 3618220"/>
              <a:gd name="connsiteX3" fmla="*/ 244755 w 5230027"/>
              <a:gd name="connsiteY3" fmla="*/ 1068028 h 3618220"/>
              <a:gd name="connsiteX4" fmla="*/ 3607501 w 5230027"/>
              <a:gd name="connsiteY4" fmla="*/ 0 h 3618220"/>
              <a:gd name="connsiteX5" fmla="*/ 4487456 w 5230027"/>
              <a:gd name="connsiteY5" fmla="*/ 1283574 h 3618220"/>
              <a:gd name="connsiteX6" fmla="*/ 5138905 w 5230027"/>
              <a:gd name="connsiteY6" fmla="*/ 3434865 h 3618220"/>
              <a:gd name="connsiteX0" fmla="*/ 5138905 w 5230027"/>
              <a:gd name="connsiteY0" fmla="*/ 3434865 h 3698487"/>
              <a:gd name="connsiteX1" fmla="*/ 2533461 w 5230027"/>
              <a:gd name="connsiteY1" fmla="*/ 3669841 h 3698487"/>
              <a:gd name="connsiteX2" fmla="*/ 507472 w 5230027"/>
              <a:gd name="connsiteY2" fmla="*/ 2864282 h 3698487"/>
              <a:gd name="connsiteX3" fmla="*/ 244755 w 5230027"/>
              <a:gd name="connsiteY3" fmla="*/ 1068028 h 3698487"/>
              <a:gd name="connsiteX4" fmla="*/ 3607501 w 5230027"/>
              <a:gd name="connsiteY4" fmla="*/ 0 h 3698487"/>
              <a:gd name="connsiteX5" fmla="*/ 4487456 w 5230027"/>
              <a:gd name="connsiteY5" fmla="*/ 1283574 h 3698487"/>
              <a:gd name="connsiteX6" fmla="*/ 5138905 w 5230027"/>
              <a:gd name="connsiteY6" fmla="*/ 3434865 h 3698487"/>
              <a:gd name="connsiteX0" fmla="*/ 5139136 w 5230258"/>
              <a:gd name="connsiteY0" fmla="*/ 3434865 h 3698487"/>
              <a:gd name="connsiteX1" fmla="*/ 2533692 w 5230258"/>
              <a:gd name="connsiteY1" fmla="*/ 3669841 h 3698487"/>
              <a:gd name="connsiteX2" fmla="*/ 507703 w 5230258"/>
              <a:gd name="connsiteY2" fmla="*/ 2864282 h 3698487"/>
              <a:gd name="connsiteX3" fmla="*/ 244667 w 5230258"/>
              <a:gd name="connsiteY3" fmla="*/ 1018767 h 3698487"/>
              <a:gd name="connsiteX4" fmla="*/ 3607732 w 5230258"/>
              <a:gd name="connsiteY4" fmla="*/ 0 h 3698487"/>
              <a:gd name="connsiteX5" fmla="*/ 4487687 w 5230258"/>
              <a:gd name="connsiteY5" fmla="*/ 1283574 h 3698487"/>
              <a:gd name="connsiteX6" fmla="*/ 5139136 w 5230258"/>
              <a:gd name="connsiteY6" fmla="*/ 3434865 h 3698487"/>
              <a:gd name="connsiteX0" fmla="*/ 4973051 w 5077331"/>
              <a:gd name="connsiteY0" fmla="*/ 3461731 h 3710911"/>
              <a:gd name="connsiteX1" fmla="*/ 2533692 w 5077331"/>
              <a:gd name="connsiteY1" fmla="*/ 3669841 h 3710911"/>
              <a:gd name="connsiteX2" fmla="*/ 507703 w 5077331"/>
              <a:gd name="connsiteY2" fmla="*/ 2864282 h 3710911"/>
              <a:gd name="connsiteX3" fmla="*/ 244667 w 5077331"/>
              <a:gd name="connsiteY3" fmla="*/ 1018767 h 3710911"/>
              <a:gd name="connsiteX4" fmla="*/ 3607732 w 5077331"/>
              <a:gd name="connsiteY4" fmla="*/ 0 h 3710911"/>
              <a:gd name="connsiteX5" fmla="*/ 4487687 w 5077331"/>
              <a:gd name="connsiteY5" fmla="*/ 1283574 h 3710911"/>
              <a:gd name="connsiteX6" fmla="*/ 4973051 w 5077331"/>
              <a:gd name="connsiteY6" fmla="*/ 3461731 h 3710911"/>
              <a:gd name="connsiteX0" fmla="*/ 4973051 w 5077331"/>
              <a:gd name="connsiteY0" fmla="*/ 3509901 h 3759081"/>
              <a:gd name="connsiteX1" fmla="*/ 2533692 w 5077331"/>
              <a:gd name="connsiteY1" fmla="*/ 3718011 h 3759081"/>
              <a:gd name="connsiteX2" fmla="*/ 507703 w 5077331"/>
              <a:gd name="connsiteY2" fmla="*/ 2912452 h 3759081"/>
              <a:gd name="connsiteX3" fmla="*/ 244667 w 5077331"/>
              <a:gd name="connsiteY3" fmla="*/ 1066937 h 3759081"/>
              <a:gd name="connsiteX4" fmla="*/ 3376693 w 5077331"/>
              <a:gd name="connsiteY4" fmla="*/ 0 h 3759081"/>
              <a:gd name="connsiteX5" fmla="*/ 4487687 w 5077331"/>
              <a:gd name="connsiteY5" fmla="*/ 1331744 h 3759081"/>
              <a:gd name="connsiteX6" fmla="*/ 4973051 w 5077331"/>
              <a:gd name="connsiteY6" fmla="*/ 3509901 h 3759081"/>
              <a:gd name="connsiteX0" fmla="*/ 4973051 w 5077331"/>
              <a:gd name="connsiteY0" fmla="*/ 3503960 h 3753140"/>
              <a:gd name="connsiteX1" fmla="*/ 2533692 w 5077331"/>
              <a:gd name="connsiteY1" fmla="*/ 3712070 h 3753140"/>
              <a:gd name="connsiteX2" fmla="*/ 507703 w 5077331"/>
              <a:gd name="connsiteY2" fmla="*/ 2906511 h 3753140"/>
              <a:gd name="connsiteX3" fmla="*/ 244667 w 5077331"/>
              <a:gd name="connsiteY3" fmla="*/ 1060996 h 3753140"/>
              <a:gd name="connsiteX4" fmla="*/ 3346195 w 5077331"/>
              <a:gd name="connsiteY4" fmla="*/ 0 h 3753140"/>
              <a:gd name="connsiteX5" fmla="*/ 4487687 w 5077331"/>
              <a:gd name="connsiteY5" fmla="*/ 1325803 h 3753140"/>
              <a:gd name="connsiteX6" fmla="*/ 4973051 w 5077331"/>
              <a:gd name="connsiteY6" fmla="*/ 3503960 h 3753140"/>
              <a:gd name="connsiteX0" fmla="*/ 4973051 w 5077331"/>
              <a:gd name="connsiteY0" fmla="*/ 3503960 h 3753140"/>
              <a:gd name="connsiteX1" fmla="*/ 2533692 w 5077331"/>
              <a:gd name="connsiteY1" fmla="*/ 3712070 h 3753140"/>
              <a:gd name="connsiteX2" fmla="*/ 507703 w 5077331"/>
              <a:gd name="connsiteY2" fmla="*/ 2906511 h 3753140"/>
              <a:gd name="connsiteX3" fmla="*/ 244667 w 5077331"/>
              <a:gd name="connsiteY3" fmla="*/ 1060996 h 3753140"/>
              <a:gd name="connsiteX4" fmla="*/ 3346195 w 5077331"/>
              <a:gd name="connsiteY4" fmla="*/ 0 h 3753140"/>
              <a:gd name="connsiteX5" fmla="*/ 4487687 w 5077331"/>
              <a:gd name="connsiteY5" fmla="*/ 1325803 h 3753140"/>
              <a:gd name="connsiteX6" fmla="*/ 4973051 w 5077331"/>
              <a:gd name="connsiteY6" fmla="*/ 3503960 h 3753140"/>
              <a:gd name="connsiteX0" fmla="*/ 4973051 w 5077331"/>
              <a:gd name="connsiteY0" fmla="*/ 3566191 h 3815371"/>
              <a:gd name="connsiteX1" fmla="*/ 2533692 w 5077331"/>
              <a:gd name="connsiteY1" fmla="*/ 3774301 h 3815371"/>
              <a:gd name="connsiteX2" fmla="*/ 507703 w 5077331"/>
              <a:gd name="connsiteY2" fmla="*/ 2968742 h 3815371"/>
              <a:gd name="connsiteX3" fmla="*/ 244667 w 5077331"/>
              <a:gd name="connsiteY3" fmla="*/ 1123227 h 3815371"/>
              <a:gd name="connsiteX4" fmla="*/ 3637592 w 5077331"/>
              <a:gd name="connsiteY4" fmla="*/ 0 h 3815371"/>
              <a:gd name="connsiteX5" fmla="*/ 4487687 w 5077331"/>
              <a:gd name="connsiteY5" fmla="*/ 1388034 h 3815371"/>
              <a:gd name="connsiteX6" fmla="*/ 4973051 w 5077331"/>
              <a:gd name="connsiteY6" fmla="*/ 3566191 h 3815371"/>
              <a:gd name="connsiteX0" fmla="*/ 4973051 w 5077331"/>
              <a:gd name="connsiteY0" fmla="*/ 3566191 h 3815371"/>
              <a:gd name="connsiteX1" fmla="*/ 2533692 w 5077331"/>
              <a:gd name="connsiteY1" fmla="*/ 3774301 h 3815371"/>
              <a:gd name="connsiteX2" fmla="*/ 507703 w 5077331"/>
              <a:gd name="connsiteY2" fmla="*/ 2968742 h 3815371"/>
              <a:gd name="connsiteX3" fmla="*/ 244667 w 5077331"/>
              <a:gd name="connsiteY3" fmla="*/ 1123227 h 3815371"/>
              <a:gd name="connsiteX4" fmla="*/ 3637592 w 5077331"/>
              <a:gd name="connsiteY4" fmla="*/ 0 h 3815371"/>
              <a:gd name="connsiteX5" fmla="*/ 4487687 w 5077331"/>
              <a:gd name="connsiteY5" fmla="*/ 1388034 h 3815371"/>
              <a:gd name="connsiteX6" fmla="*/ 4973051 w 5077331"/>
              <a:gd name="connsiteY6" fmla="*/ 3566191 h 3815371"/>
              <a:gd name="connsiteX0" fmla="*/ 4973051 w 5077331"/>
              <a:gd name="connsiteY0" fmla="*/ 3511808 h 3760988"/>
              <a:gd name="connsiteX1" fmla="*/ 2533692 w 5077331"/>
              <a:gd name="connsiteY1" fmla="*/ 3719918 h 3760988"/>
              <a:gd name="connsiteX2" fmla="*/ 507703 w 5077331"/>
              <a:gd name="connsiteY2" fmla="*/ 2914359 h 3760988"/>
              <a:gd name="connsiteX3" fmla="*/ 244667 w 5077331"/>
              <a:gd name="connsiteY3" fmla="*/ 1068844 h 3760988"/>
              <a:gd name="connsiteX4" fmla="*/ 3780452 w 5077331"/>
              <a:gd name="connsiteY4" fmla="*/ 0 h 3760988"/>
              <a:gd name="connsiteX5" fmla="*/ 4487687 w 5077331"/>
              <a:gd name="connsiteY5" fmla="*/ 1333651 h 3760988"/>
              <a:gd name="connsiteX6" fmla="*/ 4973051 w 5077331"/>
              <a:gd name="connsiteY6" fmla="*/ 3511808 h 3760988"/>
              <a:gd name="connsiteX0" fmla="*/ 4973051 w 5077331"/>
              <a:gd name="connsiteY0" fmla="*/ 3511808 h 3760988"/>
              <a:gd name="connsiteX1" fmla="*/ 2533692 w 5077331"/>
              <a:gd name="connsiteY1" fmla="*/ 3719918 h 3760988"/>
              <a:gd name="connsiteX2" fmla="*/ 507703 w 5077331"/>
              <a:gd name="connsiteY2" fmla="*/ 2914359 h 3760988"/>
              <a:gd name="connsiteX3" fmla="*/ 244667 w 5077331"/>
              <a:gd name="connsiteY3" fmla="*/ 1068845 h 3760988"/>
              <a:gd name="connsiteX4" fmla="*/ 3780452 w 5077331"/>
              <a:gd name="connsiteY4" fmla="*/ 0 h 3760988"/>
              <a:gd name="connsiteX5" fmla="*/ 4487687 w 5077331"/>
              <a:gd name="connsiteY5" fmla="*/ 1333651 h 3760988"/>
              <a:gd name="connsiteX6" fmla="*/ 4973051 w 5077331"/>
              <a:gd name="connsiteY6" fmla="*/ 3511808 h 3760988"/>
              <a:gd name="connsiteX0" fmla="*/ 4883052 w 4987332"/>
              <a:gd name="connsiteY0" fmla="*/ 3511808 h 3760988"/>
              <a:gd name="connsiteX1" fmla="*/ 2443693 w 4987332"/>
              <a:gd name="connsiteY1" fmla="*/ 3719918 h 3760988"/>
              <a:gd name="connsiteX2" fmla="*/ 417704 w 4987332"/>
              <a:gd name="connsiteY2" fmla="*/ 2914359 h 3760988"/>
              <a:gd name="connsiteX3" fmla="*/ 154668 w 4987332"/>
              <a:gd name="connsiteY3" fmla="*/ 1068845 h 3760988"/>
              <a:gd name="connsiteX4" fmla="*/ 3690453 w 4987332"/>
              <a:gd name="connsiteY4" fmla="*/ 0 h 3760988"/>
              <a:gd name="connsiteX5" fmla="*/ 4397688 w 4987332"/>
              <a:gd name="connsiteY5" fmla="*/ 1333651 h 3760988"/>
              <a:gd name="connsiteX6" fmla="*/ 4883052 w 4987332"/>
              <a:gd name="connsiteY6" fmla="*/ 3511808 h 3760988"/>
              <a:gd name="connsiteX0" fmla="*/ 4883052 w 4987332"/>
              <a:gd name="connsiteY0" fmla="*/ 3511808 h 3760988"/>
              <a:gd name="connsiteX1" fmla="*/ 2443693 w 4987332"/>
              <a:gd name="connsiteY1" fmla="*/ 3719918 h 3760988"/>
              <a:gd name="connsiteX2" fmla="*/ 417704 w 4987332"/>
              <a:gd name="connsiteY2" fmla="*/ 2914359 h 3760988"/>
              <a:gd name="connsiteX3" fmla="*/ 154668 w 4987332"/>
              <a:gd name="connsiteY3" fmla="*/ 1068845 h 3760988"/>
              <a:gd name="connsiteX4" fmla="*/ 3690453 w 4987332"/>
              <a:gd name="connsiteY4" fmla="*/ 0 h 3760988"/>
              <a:gd name="connsiteX5" fmla="*/ 4397689 w 4987332"/>
              <a:gd name="connsiteY5" fmla="*/ 1333651 h 3760988"/>
              <a:gd name="connsiteX6" fmla="*/ 4883052 w 4987332"/>
              <a:gd name="connsiteY6" fmla="*/ 3511808 h 3760988"/>
              <a:gd name="connsiteX0" fmla="*/ 4883052 w 4987333"/>
              <a:gd name="connsiteY0" fmla="*/ 3511808 h 3760988"/>
              <a:gd name="connsiteX1" fmla="*/ 2443693 w 4987333"/>
              <a:gd name="connsiteY1" fmla="*/ 3719918 h 3760988"/>
              <a:gd name="connsiteX2" fmla="*/ 417704 w 4987333"/>
              <a:gd name="connsiteY2" fmla="*/ 2914359 h 3760988"/>
              <a:gd name="connsiteX3" fmla="*/ 154668 w 4987333"/>
              <a:gd name="connsiteY3" fmla="*/ 1068845 h 3760988"/>
              <a:gd name="connsiteX4" fmla="*/ 3690453 w 4987333"/>
              <a:gd name="connsiteY4" fmla="*/ 0 h 3760988"/>
              <a:gd name="connsiteX5" fmla="*/ 4397690 w 4987333"/>
              <a:gd name="connsiteY5" fmla="*/ 1333651 h 3760988"/>
              <a:gd name="connsiteX6" fmla="*/ 4883052 w 4987333"/>
              <a:gd name="connsiteY6" fmla="*/ 3511808 h 3760988"/>
              <a:gd name="connsiteX0" fmla="*/ 4883052 w 4987333"/>
              <a:gd name="connsiteY0" fmla="*/ 3511808 h 3760988"/>
              <a:gd name="connsiteX1" fmla="*/ 2443693 w 4987333"/>
              <a:gd name="connsiteY1" fmla="*/ 3719918 h 3760988"/>
              <a:gd name="connsiteX2" fmla="*/ 417704 w 4987333"/>
              <a:gd name="connsiteY2" fmla="*/ 2914359 h 3760988"/>
              <a:gd name="connsiteX3" fmla="*/ 154668 w 4987333"/>
              <a:gd name="connsiteY3" fmla="*/ 1068845 h 3760988"/>
              <a:gd name="connsiteX4" fmla="*/ 3690453 w 4987333"/>
              <a:gd name="connsiteY4" fmla="*/ 0 h 3760988"/>
              <a:gd name="connsiteX5" fmla="*/ 4397690 w 4987333"/>
              <a:gd name="connsiteY5" fmla="*/ 1333651 h 3760988"/>
              <a:gd name="connsiteX6" fmla="*/ 4883052 w 4987333"/>
              <a:gd name="connsiteY6" fmla="*/ 3511808 h 3760988"/>
              <a:gd name="connsiteX0" fmla="*/ 4883052 w 4975081"/>
              <a:gd name="connsiteY0" fmla="*/ 3511808 h 3760988"/>
              <a:gd name="connsiteX1" fmla="*/ 2443693 w 4975081"/>
              <a:gd name="connsiteY1" fmla="*/ 3719918 h 3760988"/>
              <a:gd name="connsiteX2" fmla="*/ 417704 w 4975081"/>
              <a:gd name="connsiteY2" fmla="*/ 2914359 h 3760988"/>
              <a:gd name="connsiteX3" fmla="*/ 154668 w 4975081"/>
              <a:gd name="connsiteY3" fmla="*/ 1068845 h 3760988"/>
              <a:gd name="connsiteX4" fmla="*/ 3690453 w 4975081"/>
              <a:gd name="connsiteY4" fmla="*/ 0 h 3760988"/>
              <a:gd name="connsiteX5" fmla="*/ 4244558 w 4975081"/>
              <a:gd name="connsiteY5" fmla="*/ 1264828 h 3760988"/>
              <a:gd name="connsiteX6" fmla="*/ 4883052 w 4975081"/>
              <a:gd name="connsiteY6" fmla="*/ 3511808 h 3760988"/>
              <a:gd name="connsiteX0" fmla="*/ 4883052 w 4977288"/>
              <a:gd name="connsiteY0" fmla="*/ 3511808 h 3760988"/>
              <a:gd name="connsiteX1" fmla="*/ 2443693 w 4977288"/>
              <a:gd name="connsiteY1" fmla="*/ 3719918 h 3760988"/>
              <a:gd name="connsiteX2" fmla="*/ 417704 w 4977288"/>
              <a:gd name="connsiteY2" fmla="*/ 2914359 h 3760988"/>
              <a:gd name="connsiteX3" fmla="*/ 154668 w 4977288"/>
              <a:gd name="connsiteY3" fmla="*/ 1068845 h 3760988"/>
              <a:gd name="connsiteX4" fmla="*/ 3690453 w 4977288"/>
              <a:gd name="connsiteY4" fmla="*/ 0 h 3760988"/>
              <a:gd name="connsiteX5" fmla="*/ 4275057 w 4977288"/>
              <a:gd name="connsiteY5" fmla="*/ 1258888 h 3760988"/>
              <a:gd name="connsiteX6" fmla="*/ 4883052 w 4977288"/>
              <a:gd name="connsiteY6" fmla="*/ 3511808 h 3760988"/>
              <a:gd name="connsiteX0" fmla="*/ 4883052 w 5128584"/>
              <a:gd name="connsiteY0" fmla="*/ 3511808 h 3760988"/>
              <a:gd name="connsiteX1" fmla="*/ 2443693 w 5128584"/>
              <a:gd name="connsiteY1" fmla="*/ 3719918 h 3760988"/>
              <a:gd name="connsiteX2" fmla="*/ 417704 w 5128584"/>
              <a:gd name="connsiteY2" fmla="*/ 2914359 h 3760988"/>
              <a:gd name="connsiteX3" fmla="*/ 154668 w 5128584"/>
              <a:gd name="connsiteY3" fmla="*/ 1068845 h 3760988"/>
              <a:gd name="connsiteX4" fmla="*/ 3690453 w 5128584"/>
              <a:gd name="connsiteY4" fmla="*/ 0 h 3760988"/>
              <a:gd name="connsiteX5" fmla="*/ 4275057 w 5128584"/>
              <a:gd name="connsiteY5" fmla="*/ 1258888 h 3760988"/>
              <a:gd name="connsiteX6" fmla="*/ 4883052 w 5128584"/>
              <a:gd name="connsiteY6" fmla="*/ 3511808 h 3760988"/>
              <a:gd name="connsiteX0" fmla="*/ 4883052 w 5128584"/>
              <a:gd name="connsiteY0" fmla="*/ 3511808 h 3760988"/>
              <a:gd name="connsiteX1" fmla="*/ 2443693 w 5128584"/>
              <a:gd name="connsiteY1" fmla="*/ 3719918 h 3760988"/>
              <a:gd name="connsiteX2" fmla="*/ 417704 w 5128584"/>
              <a:gd name="connsiteY2" fmla="*/ 2914359 h 3760988"/>
              <a:gd name="connsiteX3" fmla="*/ 154668 w 5128584"/>
              <a:gd name="connsiteY3" fmla="*/ 1068845 h 3760988"/>
              <a:gd name="connsiteX4" fmla="*/ 3690453 w 5128584"/>
              <a:gd name="connsiteY4" fmla="*/ 0 h 3760988"/>
              <a:gd name="connsiteX5" fmla="*/ 4275057 w 5128584"/>
              <a:gd name="connsiteY5" fmla="*/ 1258888 h 3760988"/>
              <a:gd name="connsiteX6" fmla="*/ 4883052 w 5128584"/>
              <a:gd name="connsiteY6" fmla="*/ 3511808 h 3760988"/>
              <a:gd name="connsiteX0" fmla="*/ 4883052 w 5128584"/>
              <a:gd name="connsiteY0" fmla="*/ 3511808 h 3760988"/>
              <a:gd name="connsiteX1" fmla="*/ 2443693 w 5128584"/>
              <a:gd name="connsiteY1" fmla="*/ 3719918 h 3760988"/>
              <a:gd name="connsiteX2" fmla="*/ 417704 w 5128584"/>
              <a:gd name="connsiteY2" fmla="*/ 2914359 h 3760988"/>
              <a:gd name="connsiteX3" fmla="*/ 154668 w 5128584"/>
              <a:gd name="connsiteY3" fmla="*/ 1068845 h 3760988"/>
              <a:gd name="connsiteX4" fmla="*/ 3690453 w 5128584"/>
              <a:gd name="connsiteY4" fmla="*/ 0 h 3760988"/>
              <a:gd name="connsiteX5" fmla="*/ 4275057 w 5128584"/>
              <a:gd name="connsiteY5" fmla="*/ 1258888 h 3760988"/>
              <a:gd name="connsiteX6" fmla="*/ 4883052 w 5128584"/>
              <a:gd name="connsiteY6" fmla="*/ 3511808 h 3760988"/>
              <a:gd name="connsiteX0" fmla="*/ 4883052 w 4963666"/>
              <a:gd name="connsiteY0" fmla="*/ 3511808 h 3760988"/>
              <a:gd name="connsiteX1" fmla="*/ 2443693 w 4963666"/>
              <a:gd name="connsiteY1" fmla="*/ 3719918 h 3760988"/>
              <a:gd name="connsiteX2" fmla="*/ 417704 w 4963666"/>
              <a:gd name="connsiteY2" fmla="*/ 2914359 h 3760988"/>
              <a:gd name="connsiteX3" fmla="*/ 154668 w 4963666"/>
              <a:gd name="connsiteY3" fmla="*/ 1068845 h 3760988"/>
              <a:gd name="connsiteX4" fmla="*/ 3690453 w 4963666"/>
              <a:gd name="connsiteY4" fmla="*/ 0 h 3760988"/>
              <a:gd name="connsiteX5" fmla="*/ 4275057 w 4963666"/>
              <a:gd name="connsiteY5" fmla="*/ 1258888 h 3760988"/>
              <a:gd name="connsiteX6" fmla="*/ 4883052 w 4963666"/>
              <a:gd name="connsiteY6" fmla="*/ 3511808 h 3760988"/>
              <a:gd name="connsiteX0" fmla="*/ 4883051 w 4963665"/>
              <a:gd name="connsiteY0" fmla="*/ 3511808 h 3760988"/>
              <a:gd name="connsiteX1" fmla="*/ 2443692 w 4963665"/>
              <a:gd name="connsiteY1" fmla="*/ 3719918 h 3760988"/>
              <a:gd name="connsiteX2" fmla="*/ 417703 w 4963665"/>
              <a:gd name="connsiteY2" fmla="*/ 2914359 h 3760988"/>
              <a:gd name="connsiteX3" fmla="*/ 154668 w 4963665"/>
              <a:gd name="connsiteY3" fmla="*/ 1068845 h 3760988"/>
              <a:gd name="connsiteX4" fmla="*/ 3690452 w 4963665"/>
              <a:gd name="connsiteY4" fmla="*/ 0 h 3760988"/>
              <a:gd name="connsiteX5" fmla="*/ 4275056 w 4963665"/>
              <a:gd name="connsiteY5" fmla="*/ 1258888 h 3760988"/>
              <a:gd name="connsiteX6" fmla="*/ 4883051 w 4963665"/>
              <a:gd name="connsiteY6" fmla="*/ 3511808 h 3760988"/>
              <a:gd name="connsiteX0" fmla="*/ 4883050 w 4963664"/>
              <a:gd name="connsiteY0" fmla="*/ 3511808 h 3760988"/>
              <a:gd name="connsiteX1" fmla="*/ 2443691 w 4963664"/>
              <a:gd name="connsiteY1" fmla="*/ 3719918 h 3760988"/>
              <a:gd name="connsiteX2" fmla="*/ 417702 w 4963664"/>
              <a:gd name="connsiteY2" fmla="*/ 2914359 h 3760988"/>
              <a:gd name="connsiteX3" fmla="*/ 154668 w 4963664"/>
              <a:gd name="connsiteY3" fmla="*/ 1068845 h 3760988"/>
              <a:gd name="connsiteX4" fmla="*/ 3690451 w 4963664"/>
              <a:gd name="connsiteY4" fmla="*/ 0 h 3760988"/>
              <a:gd name="connsiteX5" fmla="*/ 4275055 w 4963664"/>
              <a:gd name="connsiteY5" fmla="*/ 1258888 h 3760988"/>
              <a:gd name="connsiteX6" fmla="*/ 4883050 w 4963664"/>
              <a:gd name="connsiteY6" fmla="*/ 3511808 h 3760988"/>
              <a:gd name="connsiteX0" fmla="*/ 4883050 w 4963664"/>
              <a:gd name="connsiteY0" fmla="*/ 3511808 h 3760988"/>
              <a:gd name="connsiteX1" fmla="*/ 2443691 w 4963664"/>
              <a:gd name="connsiteY1" fmla="*/ 3719918 h 3760988"/>
              <a:gd name="connsiteX2" fmla="*/ 417702 w 4963664"/>
              <a:gd name="connsiteY2" fmla="*/ 2914359 h 3760988"/>
              <a:gd name="connsiteX3" fmla="*/ 154668 w 4963664"/>
              <a:gd name="connsiteY3" fmla="*/ 1068845 h 3760988"/>
              <a:gd name="connsiteX4" fmla="*/ 3690451 w 4963664"/>
              <a:gd name="connsiteY4" fmla="*/ 0 h 3760988"/>
              <a:gd name="connsiteX5" fmla="*/ 4275055 w 4963664"/>
              <a:gd name="connsiteY5" fmla="*/ 1258888 h 3760988"/>
              <a:gd name="connsiteX6" fmla="*/ 4883050 w 4963664"/>
              <a:gd name="connsiteY6" fmla="*/ 3511808 h 3760988"/>
              <a:gd name="connsiteX0" fmla="*/ 4883050 w 4963664"/>
              <a:gd name="connsiteY0" fmla="*/ 3511808 h 3760988"/>
              <a:gd name="connsiteX1" fmla="*/ 2443691 w 4963664"/>
              <a:gd name="connsiteY1" fmla="*/ 3719918 h 3760988"/>
              <a:gd name="connsiteX2" fmla="*/ 417702 w 4963664"/>
              <a:gd name="connsiteY2" fmla="*/ 2914359 h 3760988"/>
              <a:gd name="connsiteX3" fmla="*/ 154668 w 4963664"/>
              <a:gd name="connsiteY3" fmla="*/ 1068845 h 3760988"/>
              <a:gd name="connsiteX4" fmla="*/ 3690451 w 4963664"/>
              <a:gd name="connsiteY4" fmla="*/ 0 h 3760988"/>
              <a:gd name="connsiteX5" fmla="*/ 4275055 w 4963664"/>
              <a:gd name="connsiteY5" fmla="*/ 1258888 h 3760988"/>
              <a:gd name="connsiteX6" fmla="*/ 4883050 w 4963664"/>
              <a:gd name="connsiteY6" fmla="*/ 3511808 h 3760988"/>
              <a:gd name="connsiteX0" fmla="*/ 4978880 w 5059494"/>
              <a:gd name="connsiteY0" fmla="*/ 3511808 h 3760988"/>
              <a:gd name="connsiteX1" fmla="*/ 2539521 w 5059494"/>
              <a:gd name="connsiteY1" fmla="*/ 3719918 h 3760988"/>
              <a:gd name="connsiteX2" fmla="*/ 513532 w 5059494"/>
              <a:gd name="connsiteY2" fmla="*/ 2914359 h 3760988"/>
              <a:gd name="connsiteX3" fmla="*/ 250498 w 5059494"/>
              <a:gd name="connsiteY3" fmla="*/ 1068845 h 3760988"/>
              <a:gd name="connsiteX4" fmla="*/ 3786281 w 5059494"/>
              <a:gd name="connsiteY4" fmla="*/ 0 h 3760988"/>
              <a:gd name="connsiteX5" fmla="*/ 4370885 w 5059494"/>
              <a:gd name="connsiteY5" fmla="*/ 1258888 h 3760988"/>
              <a:gd name="connsiteX6" fmla="*/ 4978880 w 5059494"/>
              <a:gd name="connsiteY6" fmla="*/ 3511808 h 3760988"/>
              <a:gd name="connsiteX0" fmla="*/ 4993313 w 5073927"/>
              <a:gd name="connsiteY0" fmla="*/ 3511808 h 3755519"/>
              <a:gd name="connsiteX1" fmla="*/ 2553954 w 5073927"/>
              <a:gd name="connsiteY1" fmla="*/ 3719918 h 3755519"/>
              <a:gd name="connsiteX2" fmla="*/ 477559 w 5073927"/>
              <a:gd name="connsiteY2" fmla="*/ 2989939 h 3755519"/>
              <a:gd name="connsiteX3" fmla="*/ 264931 w 5073927"/>
              <a:gd name="connsiteY3" fmla="*/ 1068845 h 3755519"/>
              <a:gd name="connsiteX4" fmla="*/ 3800714 w 5073927"/>
              <a:gd name="connsiteY4" fmla="*/ 0 h 3755519"/>
              <a:gd name="connsiteX5" fmla="*/ 4385318 w 5073927"/>
              <a:gd name="connsiteY5" fmla="*/ 1258888 h 3755519"/>
              <a:gd name="connsiteX6" fmla="*/ 4993313 w 5073927"/>
              <a:gd name="connsiteY6" fmla="*/ 3511808 h 3755519"/>
              <a:gd name="connsiteX0" fmla="*/ 4993313 w 5073927"/>
              <a:gd name="connsiteY0" fmla="*/ 3511808 h 3755519"/>
              <a:gd name="connsiteX1" fmla="*/ 2553954 w 5073927"/>
              <a:gd name="connsiteY1" fmla="*/ 3719918 h 3755519"/>
              <a:gd name="connsiteX2" fmla="*/ 477559 w 5073927"/>
              <a:gd name="connsiteY2" fmla="*/ 2989939 h 3755519"/>
              <a:gd name="connsiteX3" fmla="*/ 264931 w 5073927"/>
              <a:gd name="connsiteY3" fmla="*/ 1068845 h 3755519"/>
              <a:gd name="connsiteX4" fmla="*/ 3800714 w 5073927"/>
              <a:gd name="connsiteY4" fmla="*/ 0 h 3755519"/>
              <a:gd name="connsiteX5" fmla="*/ 4385318 w 5073927"/>
              <a:gd name="connsiteY5" fmla="*/ 1258888 h 3755519"/>
              <a:gd name="connsiteX6" fmla="*/ 4993313 w 5073927"/>
              <a:gd name="connsiteY6" fmla="*/ 3511808 h 3755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73927" h="3755519">
                <a:moveTo>
                  <a:pt x="4993313" y="3511808"/>
                </a:moveTo>
                <a:cubicBezTo>
                  <a:pt x="4197212" y="3733364"/>
                  <a:pt x="3306580" y="3806896"/>
                  <a:pt x="2553954" y="3719918"/>
                </a:cubicBezTo>
                <a:cubicBezTo>
                  <a:pt x="1801328" y="3632940"/>
                  <a:pt x="865592" y="3392151"/>
                  <a:pt x="477559" y="2989939"/>
                </a:cubicBezTo>
                <a:cubicBezTo>
                  <a:pt x="89526" y="2587727"/>
                  <a:pt x="-257680" y="1890420"/>
                  <a:pt x="264931" y="1068845"/>
                </a:cubicBezTo>
                <a:cubicBezTo>
                  <a:pt x="1153211" y="126734"/>
                  <a:pt x="2489613" y="229557"/>
                  <a:pt x="3800714" y="0"/>
                </a:cubicBezTo>
                <a:cubicBezTo>
                  <a:pt x="4090791" y="344576"/>
                  <a:pt x="4456133" y="1258627"/>
                  <a:pt x="4385318" y="1258888"/>
                </a:cubicBezTo>
                <a:cubicBezTo>
                  <a:pt x="4395729" y="1226890"/>
                  <a:pt x="5352475" y="3408228"/>
                  <a:pt x="4993313" y="3511808"/>
                </a:cubicBezTo>
                <a:close/>
              </a:path>
            </a:pathLst>
          </a:custGeom>
          <a:solidFill>
            <a:srgbClr val="9BBB59">
              <a:alpha val="1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3" name="Chart Placeholder 6">
            <a:extLst>
              <a:ext uri="{FF2B5EF4-FFF2-40B4-BE49-F238E27FC236}">
                <a16:creationId xmlns:a16="http://schemas.microsoft.com/office/drawing/2014/main" id="{CAFCDCF4-FE3D-4349-A456-C776DFE43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5220369"/>
              </p:ext>
            </p:extLst>
          </p:nvPr>
        </p:nvGraphicFramePr>
        <p:xfrm>
          <a:off x="1035818" y="1311910"/>
          <a:ext cx="7285149" cy="4366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Title 23">
            <a:extLst>
              <a:ext uri="{FF2B5EF4-FFF2-40B4-BE49-F238E27FC236}">
                <a16:creationId xmlns:a16="http://schemas.microsoft.com/office/drawing/2014/main" id="{B5779BFF-6773-3795-A441-962197F84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9489693" cy="785360"/>
          </a:xfrm>
        </p:spPr>
        <p:txBody>
          <a:bodyPr>
            <a:normAutofit/>
          </a:bodyPr>
          <a:lstStyle/>
          <a:p>
            <a:pPr algn="ctr"/>
            <a:r>
              <a:rPr lang="en-US" sz="3600" b="1" i="0" kern="1200" spc="0" baseline="0" dirty="0">
                <a:ln>
                  <a:noFill/>
                </a:ln>
                <a:solidFill>
                  <a:srgbClr val="13294B"/>
                </a:solidFill>
                <a:effectLst/>
                <a:latin typeface="Oswald SemiBold" panose="00000700000000000000" pitchFamily="2" charset="0"/>
                <a:ea typeface="+mn-ea"/>
              </a:rPr>
              <a:t>UNDERGRADUATE FINANCIAL AID</a:t>
            </a:r>
            <a:endParaRPr lang="en-US" sz="3600" dirty="0">
              <a:solidFill>
                <a:srgbClr val="13294B"/>
              </a:solidFill>
              <a:latin typeface="Oswald SemiBold" panose="00000700000000000000" pitchFamily="2" charset="0"/>
            </a:endParaRPr>
          </a:p>
        </p:txBody>
      </p:sp>
      <p:graphicFrame>
        <p:nvGraphicFramePr>
          <p:cNvPr id="22" name="Chart Placeholder 6" descr="Undergraduate Financial Aid&#10;&#10;Pie graph indicating total undergraduate financial aid provided by the university vs Federal/State/Other Aid&#10;Current year $239M institutional vs $215M Fed/State/Other&#10;UI represents 53% of pie&#10;Also graph showing total aid provided by UI and Fed/State/Other in FY09 vs FY19.  123% increase ins institutional aid vs 66% increase in Fed/State/Other aid">
            <a:extLst>
              <a:ext uri="{FF2B5EF4-FFF2-40B4-BE49-F238E27FC236}">
                <a16:creationId xmlns:a16="http://schemas.microsoft.com/office/drawing/2014/main" id="{B9E7E14D-135D-4409-8DB6-CD899173713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4187462"/>
              </p:ext>
            </p:extLst>
          </p:nvPr>
        </p:nvGraphicFramePr>
        <p:xfrm>
          <a:off x="554655" y="1532985"/>
          <a:ext cx="7285149" cy="4366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Chord 14" descr="Undergraduate financial aid $277M Institutional to include tuition waivers, grants and fellowships">
            <a:extLst>
              <a:ext uri="{FF2B5EF4-FFF2-40B4-BE49-F238E27FC236}">
                <a16:creationId xmlns:a16="http://schemas.microsoft.com/office/drawing/2014/main" id="{760D85FD-AC8C-4A5A-B831-BDB3931CBEC6}"/>
              </a:ext>
            </a:extLst>
          </p:cNvPr>
          <p:cNvSpPr/>
          <p:nvPr/>
        </p:nvSpPr>
        <p:spPr>
          <a:xfrm rot="20275640">
            <a:off x="514395" y="2774013"/>
            <a:ext cx="5315436" cy="3725399"/>
          </a:xfrm>
          <a:custGeom>
            <a:avLst/>
            <a:gdLst>
              <a:gd name="connsiteX0" fmla="*/ 5561186 w 6121830"/>
              <a:gd name="connsiteY0" fmla="*/ 3063175 h 3885139"/>
              <a:gd name="connsiteX1" fmla="*/ 2430953 w 6121830"/>
              <a:gd name="connsiteY1" fmla="*/ 3843554 h 3885139"/>
              <a:gd name="connsiteX2" fmla="*/ 171950 w 6121830"/>
              <a:gd name="connsiteY2" fmla="*/ 1300650 h 3885139"/>
              <a:gd name="connsiteX3" fmla="*/ 3289177 w 6121830"/>
              <a:gd name="connsiteY3" fmla="*/ 5409 h 3885139"/>
              <a:gd name="connsiteX4" fmla="*/ 5561186 w 6121830"/>
              <a:gd name="connsiteY4" fmla="*/ 3063175 h 3885139"/>
              <a:gd name="connsiteX0" fmla="*/ 5180859 w 5180859"/>
              <a:gd name="connsiteY0" fmla="*/ 3223854 h 3971916"/>
              <a:gd name="connsiteX1" fmla="*/ 2371902 w 5180859"/>
              <a:gd name="connsiteY1" fmla="*/ 3843595 h 3971916"/>
              <a:gd name="connsiteX2" fmla="*/ 112899 w 5180859"/>
              <a:gd name="connsiteY2" fmla="*/ 1300691 h 3971916"/>
              <a:gd name="connsiteX3" fmla="*/ 3230126 w 5180859"/>
              <a:gd name="connsiteY3" fmla="*/ 5450 h 3971916"/>
              <a:gd name="connsiteX4" fmla="*/ 5180859 w 5180859"/>
              <a:gd name="connsiteY4" fmla="*/ 3223854 h 3971916"/>
              <a:gd name="connsiteX0" fmla="*/ 5242353 w 5242353"/>
              <a:gd name="connsiteY0" fmla="*/ 3223854 h 3941948"/>
              <a:gd name="connsiteX1" fmla="*/ 1531353 w 5242353"/>
              <a:gd name="connsiteY1" fmla="*/ 3806525 h 3941948"/>
              <a:gd name="connsiteX2" fmla="*/ 174393 w 5242353"/>
              <a:gd name="connsiteY2" fmla="*/ 1300691 h 3941948"/>
              <a:gd name="connsiteX3" fmla="*/ 3291620 w 5242353"/>
              <a:gd name="connsiteY3" fmla="*/ 5450 h 3941948"/>
              <a:gd name="connsiteX4" fmla="*/ 5242353 w 5242353"/>
              <a:gd name="connsiteY4" fmla="*/ 3223854 h 3941948"/>
              <a:gd name="connsiteX0" fmla="*/ 5141942 w 5141942"/>
              <a:gd name="connsiteY0" fmla="*/ 3236211 h 3945363"/>
              <a:gd name="connsiteX1" fmla="*/ 1529796 w 5141942"/>
              <a:gd name="connsiteY1" fmla="*/ 3806525 h 3945363"/>
              <a:gd name="connsiteX2" fmla="*/ 172836 w 5141942"/>
              <a:gd name="connsiteY2" fmla="*/ 1300691 h 3945363"/>
              <a:gd name="connsiteX3" fmla="*/ 3290063 w 5141942"/>
              <a:gd name="connsiteY3" fmla="*/ 5450 h 3945363"/>
              <a:gd name="connsiteX4" fmla="*/ 5141942 w 5141942"/>
              <a:gd name="connsiteY4" fmla="*/ 3236211 h 3945363"/>
              <a:gd name="connsiteX0" fmla="*/ 5141942 w 5141942"/>
              <a:gd name="connsiteY0" fmla="*/ 3211729 h 3920881"/>
              <a:gd name="connsiteX1" fmla="*/ 1529796 w 5141942"/>
              <a:gd name="connsiteY1" fmla="*/ 3782043 h 3920881"/>
              <a:gd name="connsiteX2" fmla="*/ 172836 w 5141942"/>
              <a:gd name="connsiteY2" fmla="*/ 1276209 h 3920881"/>
              <a:gd name="connsiteX3" fmla="*/ 3228279 w 5141942"/>
              <a:gd name="connsiteY3" fmla="*/ 5682 h 3920881"/>
              <a:gd name="connsiteX4" fmla="*/ 5141942 w 5141942"/>
              <a:gd name="connsiteY4" fmla="*/ 3211729 h 3920881"/>
              <a:gd name="connsiteX0" fmla="*/ 5141942 w 5381587"/>
              <a:gd name="connsiteY0" fmla="*/ 3211729 h 3920881"/>
              <a:gd name="connsiteX1" fmla="*/ 1529796 w 5381587"/>
              <a:gd name="connsiteY1" fmla="*/ 3782043 h 3920881"/>
              <a:gd name="connsiteX2" fmla="*/ 172836 w 5381587"/>
              <a:gd name="connsiteY2" fmla="*/ 1276209 h 3920881"/>
              <a:gd name="connsiteX3" fmla="*/ 3228279 w 5381587"/>
              <a:gd name="connsiteY3" fmla="*/ 5682 h 3920881"/>
              <a:gd name="connsiteX4" fmla="*/ 5141942 w 5381587"/>
              <a:gd name="connsiteY4" fmla="*/ 3211729 h 3920881"/>
              <a:gd name="connsiteX0" fmla="*/ 5141942 w 5381587"/>
              <a:gd name="connsiteY0" fmla="*/ 3211729 h 3920881"/>
              <a:gd name="connsiteX1" fmla="*/ 1529796 w 5381587"/>
              <a:gd name="connsiteY1" fmla="*/ 3782043 h 3920881"/>
              <a:gd name="connsiteX2" fmla="*/ 172836 w 5381587"/>
              <a:gd name="connsiteY2" fmla="*/ 1276209 h 3920881"/>
              <a:gd name="connsiteX3" fmla="*/ 3228279 w 5381587"/>
              <a:gd name="connsiteY3" fmla="*/ 5682 h 3920881"/>
              <a:gd name="connsiteX4" fmla="*/ 5141942 w 5381587"/>
              <a:gd name="connsiteY4" fmla="*/ 3211729 h 3920881"/>
              <a:gd name="connsiteX0" fmla="*/ 5141942 w 5141942"/>
              <a:gd name="connsiteY0" fmla="*/ 3211729 h 3920881"/>
              <a:gd name="connsiteX1" fmla="*/ 1529796 w 5141942"/>
              <a:gd name="connsiteY1" fmla="*/ 3782043 h 3920881"/>
              <a:gd name="connsiteX2" fmla="*/ 172836 w 5141942"/>
              <a:gd name="connsiteY2" fmla="*/ 1276209 h 3920881"/>
              <a:gd name="connsiteX3" fmla="*/ 3228279 w 5141942"/>
              <a:gd name="connsiteY3" fmla="*/ 5682 h 3920881"/>
              <a:gd name="connsiteX4" fmla="*/ 5141942 w 5141942"/>
              <a:gd name="connsiteY4" fmla="*/ 3211729 h 3920881"/>
              <a:gd name="connsiteX0" fmla="*/ 5141942 w 5141942"/>
              <a:gd name="connsiteY0" fmla="*/ 3211729 h 3920881"/>
              <a:gd name="connsiteX1" fmla="*/ 1529796 w 5141942"/>
              <a:gd name="connsiteY1" fmla="*/ 3782043 h 3920881"/>
              <a:gd name="connsiteX2" fmla="*/ 172836 w 5141942"/>
              <a:gd name="connsiteY2" fmla="*/ 1276209 h 3920881"/>
              <a:gd name="connsiteX3" fmla="*/ 3228279 w 5141942"/>
              <a:gd name="connsiteY3" fmla="*/ 5682 h 3920881"/>
              <a:gd name="connsiteX4" fmla="*/ 5141942 w 5141942"/>
              <a:gd name="connsiteY4" fmla="*/ 3211729 h 3920881"/>
              <a:gd name="connsiteX0" fmla="*/ 5141942 w 5141942"/>
              <a:gd name="connsiteY0" fmla="*/ 3211729 h 3920881"/>
              <a:gd name="connsiteX1" fmla="*/ 1529796 w 5141942"/>
              <a:gd name="connsiteY1" fmla="*/ 3782043 h 3920881"/>
              <a:gd name="connsiteX2" fmla="*/ 172836 w 5141942"/>
              <a:gd name="connsiteY2" fmla="*/ 1276209 h 3920881"/>
              <a:gd name="connsiteX3" fmla="*/ 3228279 w 5141942"/>
              <a:gd name="connsiteY3" fmla="*/ 5682 h 3920881"/>
              <a:gd name="connsiteX4" fmla="*/ 5141942 w 5141942"/>
              <a:gd name="connsiteY4" fmla="*/ 3211729 h 3920881"/>
              <a:gd name="connsiteX0" fmla="*/ 5205701 w 5205701"/>
              <a:gd name="connsiteY0" fmla="*/ 3211729 h 3854217"/>
              <a:gd name="connsiteX1" fmla="*/ 1123999 w 5205701"/>
              <a:gd name="connsiteY1" fmla="*/ 3695546 h 3854217"/>
              <a:gd name="connsiteX2" fmla="*/ 236595 w 5205701"/>
              <a:gd name="connsiteY2" fmla="*/ 1276209 h 3854217"/>
              <a:gd name="connsiteX3" fmla="*/ 3292038 w 5205701"/>
              <a:gd name="connsiteY3" fmla="*/ 5682 h 3854217"/>
              <a:gd name="connsiteX4" fmla="*/ 5205701 w 5205701"/>
              <a:gd name="connsiteY4" fmla="*/ 3211729 h 3854217"/>
              <a:gd name="connsiteX0" fmla="*/ 5140124 w 5140124"/>
              <a:gd name="connsiteY0" fmla="*/ 3211729 h 3854217"/>
              <a:gd name="connsiteX1" fmla="*/ 1058422 w 5140124"/>
              <a:gd name="connsiteY1" fmla="*/ 3695546 h 3854217"/>
              <a:gd name="connsiteX2" fmla="*/ 171018 w 5140124"/>
              <a:gd name="connsiteY2" fmla="*/ 1276209 h 3854217"/>
              <a:gd name="connsiteX3" fmla="*/ 3226461 w 5140124"/>
              <a:gd name="connsiteY3" fmla="*/ 5682 h 3854217"/>
              <a:gd name="connsiteX4" fmla="*/ 5140124 w 5140124"/>
              <a:gd name="connsiteY4" fmla="*/ 3211729 h 3854217"/>
              <a:gd name="connsiteX0" fmla="*/ 5182871 w 5182871"/>
              <a:gd name="connsiteY0" fmla="*/ 3213049 h 3863774"/>
              <a:gd name="connsiteX1" fmla="*/ 1101169 w 5182871"/>
              <a:gd name="connsiteY1" fmla="*/ 3696866 h 3863774"/>
              <a:gd name="connsiteX2" fmla="*/ 164338 w 5182871"/>
              <a:gd name="connsiteY2" fmla="*/ 1166318 h 3863774"/>
              <a:gd name="connsiteX3" fmla="*/ 3269208 w 5182871"/>
              <a:gd name="connsiteY3" fmla="*/ 7002 h 3863774"/>
              <a:gd name="connsiteX4" fmla="*/ 5182871 w 5182871"/>
              <a:gd name="connsiteY4" fmla="*/ 3213049 h 3863774"/>
              <a:gd name="connsiteX0" fmla="*/ 5168524 w 5168524"/>
              <a:gd name="connsiteY0" fmla="*/ 3213049 h 3891231"/>
              <a:gd name="connsiteX1" fmla="*/ 1086822 w 5168524"/>
              <a:gd name="connsiteY1" fmla="*/ 3696866 h 3891231"/>
              <a:gd name="connsiteX2" fmla="*/ 149991 w 5168524"/>
              <a:gd name="connsiteY2" fmla="*/ 1166318 h 3891231"/>
              <a:gd name="connsiteX3" fmla="*/ 3254861 w 5168524"/>
              <a:gd name="connsiteY3" fmla="*/ 7002 h 3891231"/>
              <a:gd name="connsiteX4" fmla="*/ 5168524 w 5168524"/>
              <a:gd name="connsiteY4" fmla="*/ 3213049 h 3891231"/>
              <a:gd name="connsiteX0" fmla="*/ 5114315 w 5114315"/>
              <a:gd name="connsiteY0" fmla="*/ 3214036 h 3892218"/>
              <a:gd name="connsiteX1" fmla="*/ 1032613 w 5114315"/>
              <a:gd name="connsiteY1" fmla="*/ 3697853 h 3892218"/>
              <a:gd name="connsiteX2" fmla="*/ 95782 w 5114315"/>
              <a:gd name="connsiteY2" fmla="*/ 1167305 h 3892218"/>
              <a:gd name="connsiteX3" fmla="*/ 3200652 w 5114315"/>
              <a:gd name="connsiteY3" fmla="*/ 7989 h 3892218"/>
              <a:gd name="connsiteX4" fmla="*/ 5114315 w 5114315"/>
              <a:gd name="connsiteY4" fmla="*/ 3214036 h 3892218"/>
              <a:gd name="connsiteX0" fmla="*/ 5095400 w 5095400"/>
              <a:gd name="connsiteY0" fmla="*/ 3211522 h 3889704"/>
              <a:gd name="connsiteX1" fmla="*/ 1013698 w 5095400"/>
              <a:gd name="connsiteY1" fmla="*/ 3695339 h 3889704"/>
              <a:gd name="connsiteX2" fmla="*/ 76867 w 5095400"/>
              <a:gd name="connsiteY2" fmla="*/ 1164791 h 3889704"/>
              <a:gd name="connsiteX3" fmla="*/ 3181737 w 5095400"/>
              <a:gd name="connsiteY3" fmla="*/ 5475 h 3889704"/>
              <a:gd name="connsiteX4" fmla="*/ 5095400 w 5095400"/>
              <a:gd name="connsiteY4" fmla="*/ 3211522 h 3889704"/>
              <a:gd name="connsiteX0" fmla="*/ 5119124 w 5119124"/>
              <a:gd name="connsiteY0" fmla="*/ 3211310 h 3889492"/>
              <a:gd name="connsiteX1" fmla="*/ 1037422 w 5119124"/>
              <a:gd name="connsiteY1" fmla="*/ 3695127 h 3889492"/>
              <a:gd name="connsiteX2" fmla="*/ 100591 w 5119124"/>
              <a:gd name="connsiteY2" fmla="*/ 1164579 h 3889492"/>
              <a:gd name="connsiteX3" fmla="*/ 3205461 w 5119124"/>
              <a:gd name="connsiteY3" fmla="*/ 5263 h 3889492"/>
              <a:gd name="connsiteX4" fmla="*/ 5119124 w 5119124"/>
              <a:gd name="connsiteY4" fmla="*/ 3211310 h 3889492"/>
              <a:gd name="connsiteX0" fmla="*/ 5129823 w 5129823"/>
              <a:gd name="connsiteY0" fmla="*/ 3210898 h 3889080"/>
              <a:gd name="connsiteX1" fmla="*/ 1048121 w 5129823"/>
              <a:gd name="connsiteY1" fmla="*/ 3694715 h 3889080"/>
              <a:gd name="connsiteX2" fmla="*/ 111290 w 5129823"/>
              <a:gd name="connsiteY2" fmla="*/ 1164167 h 3889080"/>
              <a:gd name="connsiteX3" fmla="*/ 3216160 w 5129823"/>
              <a:gd name="connsiteY3" fmla="*/ 4851 h 3889080"/>
              <a:gd name="connsiteX4" fmla="*/ 5129823 w 5129823"/>
              <a:gd name="connsiteY4" fmla="*/ 3210898 h 3889080"/>
              <a:gd name="connsiteX0" fmla="*/ 5142732 w 5142732"/>
              <a:gd name="connsiteY0" fmla="*/ 3210898 h 3823184"/>
              <a:gd name="connsiteX1" fmla="*/ 1061030 w 5142732"/>
              <a:gd name="connsiteY1" fmla="*/ 3694715 h 3823184"/>
              <a:gd name="connsiteX2" fmla="*/ 124199 w 5142732"/>
              <a:gd name="connsiteY2" fmla="*/ 1164167 h 3823184"/>
              <a:gd name="connsiteX3" fmla="*/ 3229069 w 5142732"/>
              <a:gd name="connsiteY3" fmla="*/ 4851 h 3823184"/>
              <a:gd name="connsiteX4" fmla="*/ 5142732 w 5142732"/>
              <a:gd name="connsiteY4" fmla="*/ 3210898 h 3823184"/>
              <a:gd name="connsiteX0" fmla="*/ 5107553 w 5107553"/>
              <a:gd name="connsiteY0" fmla="*/ 3211480 h 3823766"/>
              <a:gd name="connsiteX1" fmla="*/ 1025851 w 5107553"/>
              <a:gd name="connsiteY1" fmla="*/ 3695297 h 3823766"/>
              <a:gd name="connsiteX2" fmla="*/ 89020 w 5107553"/>
              <a:gd name="connsiteY2" fmla="*/ 1164749 h 3823766"/>
              <a:gd name="connsiteX3" fmla="*/ 3193890 w 5107553"/>
              <a:gd name="connsiteY3" fmla="*/ 5433 h 3823766"/>
              <a:gd name="connsiteX4" fmla="*/ 5107553 w 5107553"/>
              <a:gd name="connsiteY4" fmla="*/ 3211480 h 3823766"/>
              <a:gd name="connsiteX0" fmla="*/ 5161199 w 5161199"/>
              <a:gd name="connsiteY0" fmla="*/ 3211480 h 3917119"/>
              <a:gd name="connsiteX1" fmla="*/ 1079497 w 5161199"/>
              <a:gd name="connsiteY1" fmla="*/ 3695297 h 3917119"/>
              <a:gd name="connsiteX2" fmla="*/ 142666 w 5161199"/>
              <a:gd name="connsiteY2" fmla="*/ 1164749 h 3917119"/>
              <a:gd name="connsiteX3" fmla="*/ 3247536 w 5161199"/>
              <a:gd name="connsiteY3" fmla="*/ 5433 h 3917119"/>
              <a:gd name="connsiteX4" fmla="*/ 5161199 w 5161199"/>
              <a:gd name="connsiteY4" fmla="*/ 3211480 h 3917119"/>
              <a:gd name="connsiteX0" fmla="*/ 5243421 w 5243421"/>
              <a:gd name="connsiteY0" fmla="*/ 3212080 h 3917719"/>
              <a:gd name="connsiteX1" fmla="*/ 1161719 w 5243421"/>
              <a:gd name="connsiteY1" fmla="*/ 3695897 h 3917719"/>
              <a:gd name="connsiteX2" fmla="*/ 224888 w 5243421"/>
              <a:gd name="connsiteY2" fmla="*/ 1165349 h 3917719"/>
              <a:gd name="connsiteX3" fmla="*/ 3329758 w 5243421"/>
              <a:gd name="connsiteY3" fmla="*/ 6033 h 3917719"/>
              <a:gd name="connsiteX4" fmla="*/ 5243421 w 5243421"/>
              <a:gd name="connsiteY4" fmla="*/ 3212080 h 391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3421" h="3917719">
                <a:moveTo>
                  <a:pt x="5243421" y="3212080"/>
                </a:moveTo>
                <a:cubicBezTo>
                  <a:pt x="4538811" y="3845270"/>
                  <a:pt x="2344132" y="4160587"/>
                  <a:pt x="1161719" y="3695897"/>
                </a:cubicBezTo>
                <a:cubicBezTo>
                  <a:pt x="-20694" y="3231207"/>
                  <a:pt x="-235307" y="1916251"/>
                  <a:pt x="224888" y="1165349"/>
                </a:cubicBezTo>
                <a:cubicBezTo>
                  <a:pt x="685083" y="414447"/>
                  <a:pt x="1948611" y="-59515"/>
                  <a:pt x="3329758" y="6033"/>
                </a:cubicBezTo>
                <a:cubicBezTo>
                  <a:pt x="3938813" y="1247710"/>
                  <a:pt x="4235541" y="1794916"/>
                  <a:pt x="5243421" y="3212080"/>
                </a:cubicBezTo>
                <a:close/>
              </a:path>
            </a:pathLst>
          </a:custGeom>
          <a:solidFill>
            <a:srgbClr val="4F81BD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24F601-C5B3-4F25-B3C2-5B99F503E5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7679" y="3703812"/>
            <a:ext cx="2490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$277M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Institutional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D0FD99-A311-44D0-9C0E-12D3A15AB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93474" y="1090835"/>
            <a:ext cx="2317402" cy="132343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$325M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Federal, State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Other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1DE495-1EC9-457A-83BA-D44E73C28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366694" y="1514710"/>
            <a:ext cx="18669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 Fed/State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91E1B2-BC42-4A2C-A85C-C6212A656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4655" y="6356350"/>
            <a:ext cx="1973642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66733-B904-C84A-937B-5FAEB6B69CA7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rgbClr val="E8E9E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E8E9EA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2" name="Group 31" descr="74% increase of System aid over 10 years">
            <a:extLst>
              <a:ext uri="{FF2B5EF4-FFF2-40B4-BE49-F238E27FC236}">
                <a16:creationId xmlns:a16="http://schemas.microsoft.com/office/drawing/2014/main" id="{7F1DD3ED-B599-3B1C-3C1C-72BE8EFC193A}"/>
              </a:ext>
            </a:extLst>
          </p:cNvPr>
          <p:cNvGrpSpPr/>
          <p:nvPr/>
        </p:nvGrpSpPr>
        <p:grpSpPr>
          <a:xfrm>
            <a:off x="9492407" y="0"/>
            <a:ext cx="2702307" cy="6858000"/>
            <a:chOff x="9492407" y="0"/>
            <a:chExt cx="2702307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62893D4-A71D-468F-A35A-2F7070CFA3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492407" y="0"/>
              <a:ext cx="2699593" cy="6858000"/>
            </a:xfrm>
            <a:prstGeom prst="rect">
              <a:avLst/>
            </a:prstGeom>
            <a:solidFill>
              <a:srgbClr val="E5E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aphicFrame>
          <p:nvGraphicFramePr>
            <p:cNvPr id="27" name="Chart 26" descr="Form of funding % for FY 2009 - FY 2019&#10;PELL 39.404945 96.236578&#10;MAP 52.954541 87.245517&#10;Other Fed/State Scholarships, Grants, Fellowships &#10;22.812252 15.513152&#10;Other Sources Scholarships, Grants 14.317688 16.107395&#10;UI Supplemental Aid &#10;32.3366 97.2787&#10;Other Institutional Grants, Scholarships, Fellowships &#10;38.571 90.766125&#10;Waivers 36.2279 50.9973&#10;">
              <a:extLst>
                <a:ext uri="{FF2B5EF4-FFF2-40B4-BE49-F238E27FC236}">
                  <a16:creationId xmlns:a16="http://schemas.microsoft.com/office/drawing/2014/main" id="{A5D47C92-0B61-4849-A048-A607395688F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027411163"/>
                </p:ext>
              </p:extLst>
            </p:nvPr>
          </p:nvGraphicFramePr>
          <p:xfrm>
            <a:off x="9651162" y="2100289"/>
            <a:ext cx="2220069" cy="416115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4" name="TextBox 13" descr="123% INCREASE IN U OF I SYSTEM AID OVER 10 YEARS&#10;">
              <a:extLst>
                <a:ext uri="{FF2B5EF4-FFF2-40B4-BE49-F238E27FC236}">
                  <a16:creationId xmlns:a16="http://schemas.microsoft.com/office/drawing/2014/main" id="{F69F7943-DEA3-40C1-8AFF-C285461171A3}"/>
                </a:ext>
              </a:extLst>
            </p:cNvPr>
            <p:cNvSpPr txBox="1"/>
            <p:nvPr/>
          </p:nvSpPr>
          <p:spPr>
            <a:xfrm>
              <a:off x="9528553" y="463973"/>
              <a:ext cx="2666161" cy="1327736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3294B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74%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3294B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INCREASE IN U OF I SYSTEM AID OVER 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13294B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3294B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YEARS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74B8204-6611-43AF-A28F-26A341814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65555" y="1419117"/>
            <a:ext cx="977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F6AD82-C240-4CB1-A7AE-B008A0065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87028" y="1851600"/>
            <a:ext cx="251279" cy="28763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D788F2F-0E9E-B1ED-E245-ECD0EABF2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7116"/>
          <a:stretch/>
        </p:blipFill>
        <p:spPr>
          <a:xfrm>
            <a:off x="0" y="0"/>
            <a:ext cx="12192000" cy="19781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9BAC4C-0505-28EC-F08E-B73AC5E87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3300145" y="4985425"/>
            <a:ext cx="243191" cy="1848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CC9DE90-5B68-971A-676E-2F36A4C71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684711" y="3349119"/>
            <a:ext cx="1829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AED11C8-1DFC-495A-E833-3BEC828AB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099288" y="2497015"/>
            <a:ext cx="87740" cy="395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0ADF2EA-9C3D-90B5-FDE4-A729E8597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128655" y="1687749"/>
            <a:ext cx="36945" cy="648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FA234550-BF5F-824B-956C-7FC4AFC3E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285" y="6356350"/>
            <a:ext cx="4422246" cy="32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52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3AE13FB-822D-4237-81A7-79D8B0FDB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70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13294B"/>
                </a:solidFill>
                <a:cs typeface="Arial" panose="020B0604020202020204" pitchFamily="34" charset="0"/>
              </a:rPr>
              <a:t>FINANCIAL AID &amp; SCHOLARSHIPS</a:t>
            </a:r>
            <a:br>
              <a:rPr lang="en-US" sz="3600" b="1" dirty="0">
                <a:solidFill>
                  <a:srgbClr val="13294B"/>
                </a:solidFill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13294B"/>
                </a:solidFill>
                <a:cs typeface="Arial" panose="020B0604020202020204" pitchFamily="34" charset="0"/>
              </a:rPr>
              <a:t>LOWER COSTS FOR RESIDENTS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67BF6AC-BA0C-4FD1-BD91-FB412722D790}"/>
              </a:ext>
            </a:extLst>
          </p:cNvPr>
          <p:cNvSpPr txBox="1">
            <a:spLocks/>
          </p:cNvSpPr>
          <p:nvPr/>
        </p:nvSpPr>
        <p:spPr>
          <a:xfrm>
            <a:off x="838200" y="1248907"/>
            <a:ext cx="10515600" cy="898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Oswald SemiBold" panose="00000700000000000000" pitchFamily="2" charset="0"/>
                <a:cs typeface="Arial" panose="020B0604020202020204" pitchFamily="34" charset="0"/>
              </a:rPr>
              <a:t>%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Oswald SemiBold" panose="00000700000000000000" pitchFamily="2" charset="0"/>
                <a:cs typeface="Arial" panose="020B0604020202020204" pitchFamily="34" charset="0"/>
              </a:rPr>
              <a:t>Illinois Undergrads</a:t>
            </a:r>
            <a:r>
              <a:rPr kumimoji="0" lang="en-US" sz="2400" b="0" i="0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Oswald SemiBold" panose="000007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Oswald SemiBold" panose="00000700000000000000" pitchFamily="2" charset="0"/>
                <a:cs typeface="Arial" panose="020B0604020202020204" pitchFamily="34" charset="0"/>
              </a:rPr>
              <a:t>Who Pay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Oswald SemiBold" panose="00000700000000000000" pitchFamily="2" charset="0"/>
                <a:cs typeface="Arial" panose="020B0604020202020204" pitchFamily="34" charset="0"/>
              </a:rPr>
              <a:t>Less Than $3,000 per Semester Tuition &amp; Fees</a:t>
            </a:r>
          </a:p>
        </p:txBody>
      </p:sp>
      <p:graphicFrame>
        <p:nvGraphicFramePr>
          <p:cNvPr id="8" name="Content Placeholder 7" descr="UIUC 35% paid zero and 42% paid less than 3K&#10;UIC 38% paid zero and 63% paid less than 3K&#10;UIS 50% paid zero and 68% paid less than 3K">
            <a:extLst>
              <a:ext uri="{FF2B5EF4-FFF2-40B4-BE49-F238E27FC236}">
                <a16:creationId xmlns:a16="http://schemas.microsoft.com/office/drawing/2014/main" id="{E33F7DAB-ED5A-465A-8792-2F783005AD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2301407"/>
              </p:ext>
            </p:extLst>
          </p:nvPr>
        </p:nvGraphicFramePr>
        <p:xfrm>
          <a:off x="838200" y="2042259"/>
          <a:ext cx="10515600" cy="3809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E8F6CC5-4999-D2E6-E5B5-F5B173820527}"/>
              </a:ext>
            </a:extLst>
          </p:cNvPr>
          <p:cNvSpPr txBox="1"/>
          <p:nvPr/>
        </p:nvSpPr>
        <p:spPr>
          <a:xfrm>
            <a:off x="4292600" y="5852160"/>
            <a:ext cx="3769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Pays Zero                  Less than $3K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66DC62-2581-20E7-6658-C460A3F1E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24960" y="5963920"/>
            <a:ext cx="132080" cy="121920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D385AC7-9767-94BB-D642-CA7A62D77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17540" y="5963920"/>
            <a:ext cx="530860" cy="121920"/>
            <a:chOff x="5687060" y="6055360"/>
            <a:chExt cx="530860" cy="1219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CA48501-4287-8DBC-F69D-D89E5361879D}"/>
                </a:ext>
              </a:extLst>
            </p:cNvPr>
            <p:cNvSpPr/>
            <p:nvPr/>
          </p:nvSpPr>
          <p:spPr>
            <a:xfrm>
              <a:off x="5687060" y="6055360"/>
              <a:ext cx="132080" cy="12192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15FA352-CD92-7229-0646-9B574579F09B}"/>
                </a:ext>
              </a:extLst>
            </p:cNvPr>
            <p:cNvSpPr/>
            <p:nvPr/>
          </p:nvSpPr>
          <p:spPr>
            <a:xfrm>
              <a:off x="5886450" y="6055360"/>
              <a:ext cx="132080" cy="1219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710B28D-D966-E617-2252-F06BAA42C5D2}"/>
                </a:ext>
              </a:extLst>
            </p:cNvPr>
            <p:cNvSpPr/>
            <p:nvPr/>
          </p:nvSpPr>
          <p:spPr>
            <a:xfrm>
              <a:off x="6085840" y="6055360"/>
              <a:ext cx="132080" cy="121920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7A1B461-5316-015C-9A80-20ECBD8D40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29866733-B904-C84A-937B-5FAEB6B69CA7}" type="slidenum">
              <a:rPr lang="en-US" smtClean="0">
                <a:solidFill>
                  <a:srgbClr val="E8E9EA">
                    <a:lumMod val="75000"/>
                  </a:srgbClr>
                </a:solidFill>
                <a:latin typeface="Arial" panose="020B0604020202020204"/>
              </a:rPr>
              <a:pPr algn="l">
                <a:defRPr/>
              </a:pPr>
              <a:t>8</a:t>
            </a:fld>
            <a:endParaRPr lang="en-US" dirty="0">
              <a:solidFill>
                <a:srgbClr val="E8E9EA">
                  <a:lumMod val="75000"/>
                </a:srgb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17773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DCC6A5-62C3-44FB-8DF1-E8C53E7BF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A04F9C-E920-4766-ABCD-AD4574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84" y="6406090"/>
            <a:ext cx="3671831" cy="265644"/>
          </a:xfrm>
          <a:prstGeom prst="rect">
            <a:avLst/>
          </a:prstGeom>
        </p:spPr>
      </p:pic>
      <p:sp>
        <p:nvSpPr>
          <p:cNvPr id="2" name="Title 1" descr="CURRENT TUITION COMPARED TO PEERS&#10;">
            <a:extLst>
              <a:ext uri="{FF2B5EF4-FFF2-40B4-BE49-F238E27FC236}">
                <a16:creationId xmlns:a16="http://schemas.microsoft.com/office/drawing/2014/main" id="{4E6EC502-BF02-43F9-BD80-DE214C372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29000"/>
            <a:ext cx="10515600" cy="736600"/>
          </a:xfrm>
        </p:spPr>
        <p:txBody>
          <a:bodyPr anchor="t"/>
          <a:lstStyle/>
          <a:p>
            <a:pPr rtl="0" eaLnBrk="1" latinLnBrk="0" hangingPunct="1"/>
            <a:r>
              <a:rPr lang="en-US" sz="4000" kern="1200" spc="0" dirty="0">
                <a:solidFill>
                  <a:srgbClr val="FFFFFF"/>
                </a:solidFill>
                <a:effectLst/>
                <a:ea typeface="+mn-ea"/>
                <a:cs typeface="Calibri" panose="020F0502020204030204" pitchFamily="34" charset="0"/>
              </a:rPr>
              <a:t>CURRENT TUITION COMPARED TO PEERS</a:t>
            </a:r>
            <a:endParaRPr lang="en-US" spc="0" dirty="0">
              <a:effectLst/>
            </a:endParaRPr>
          </a:p>
          <a:p>
            <a:endParaRPr lang="en-US" spc="0" dirty="0"/>
          </a:p>
        </p:txBody>
      </p:sp>
    </p:spTree>
    <p:extLst>
      <p:ext uri="{BB962C8B-B14F-4D97-AF65-F5344CB8AC3E}">
        <p14:creationId xmlns:p14="http://schemas.microsoft.com/office/powerpoint/2010/main" val="31933239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A_master" id="{01FF48F1-DAA2-1C47-83E5-F8A7F616E984}" vid="{54D90AB1-BEFB-5548-BF31-77FFECAA9768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392123EC52F347AECFE47C06AA1395" ma:contentTypeVersion="4" ma:contentTypeDescription="Create a new document." ma:contentTypeScope="" ma:versionID="1563506a3ff7b4eba2a83a56e316ee79">
  <xsd:schema xmlns:xsd="http://www.w3.org/2001/XMLSchema" xmlns:xs="http://www.w3.org/2001/XMLSchema" xmlns:p="http://schemas.microsoft.com/office/2006/metadata/properties" xmlns:ns3="ac32ce5c-4824-43f8-b9a7-681720286239" targetNamespace="http://schemas.microsoft.com/office/2006/metadata/properties" ma:root="true" ma:fieldsID="c702734b8947baae5a5b9e0ba91a83ab" ns3:_="">
    <xsd:import namespace="ac32ce5c-4824-43f8-b9a7-68172028623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32ce5c-4824-43f8-b9a7-6817202862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A850A73-3680-4F42-B332-98CE2D52CA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B1CFF9-0F23-4BF7-AEBF-375DE3971E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32ce5c-4824-43f8-b9a7-6817202862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B4955EB-C780-46C3-97F5-A575DB3AB86D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ac32ce5c-4824-43f8-b9a7-681720286239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12964</TotalTime>
  <Words>1209</Words>
  <Application>Microsoft Office PowerPoint</Application>
  <PresentationFormat>Widescreen</PresentationFormat>
  <Paragraphs>363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Lato Black</vt:lpstr>
      <vt:lpstr>Oswald</vt:lpstr>
      <vt:lpstr>Tahoma</vt:lpstr>
      <vt:lpstr>Arial</vt:lpstr>
      <vt:lpstr>Oswald SemiBold</vt:lpstr>
      <vt:lpstr>Times New Roman</vt:lpstr>
      <vt:lpstr>Georgia</vt:lpstr>
      <vt:lpstr>Wingdings</vt:lpstr>
      <vt:lpstr>Calibri</vt:lpstr>
      <vt:lpstr>Office Theme</vt:lpstr>
      <vt:lpstr>2_Office Theme</vt:lpstr>
      <vt:lpstr>TUITION, FEES, AND ROOM/BOARD RATES ACADEMIC YEAR 2023-24</vt:lpstr>
      <vt:lpstr>COMMITMENT ACROSS U OF I SYSTEM</vt:lpstr>
      <vt:lpstr>COMMITMENT TO ILLINOIS STUDENTS </vt:lpstr>
      <vt:lpstr>MORE INSTATE STUDENTS THAN OUR PEERS First-time Freshman Undergraduates % Residents  </vt:lpstr>
      <vt:lpstr>WE FROZE TUITION FOR  6 OUT OF 8 YEARS </vt:lpstr>
      <vt:lpstr>MAINTAINING TUITION AFFORDABILITY  Annual Base Tuition at UIC</vt:lpstr>
      <vt:lpstr>UNDERGRADUATE FINANCIAL AID</vt:lpstr>
      <vt:lpstr>FINANCIAL AID &amp; SCHOLARSHIPS LOWER COSTS FOR RESIDENTS</vt:lpstr>
      <vt:lpstr>CURRENT TUITION COMPARED TO PEERS </vt:lpstr>
      <vt:lpstr>URBANA BIG TEN PUBLIC AND BOT PEER COMPARISONS AY22-23 Resident Undergraduate Tuition and Mandatory Fees </vt:lpstr>
      <vt:lpstr>CHICAGO BOT PEERS COMPARISON AY22-23 Resident Undergraduate Tuition and Mandatory Fees</vt:lpstr>
      <vt:lpstr>SPRINGFIELD BOT PEERS COMPARISON AY22-23 Resident Undergraduate Tuition and Mandatory Fees</vt:lpstr>
      <vt:lpstr>PROPOSED TUITION AY2023-24</vt:lpstr>
      <vt:lpstr>GOAL: Protect access, affordability,  academic quality and competitiveness  </vt:lpstr>
      <vt:lpstr>RECOMMENDED GENERAL UNDERGRADUATE TUITION AY2023-24 FOR ILLINOIS RESIDENTS</vt:lpstr>
      <vt:lpstr>RECOMMENDED AY2023-24 TUITION RATES: NON-RESIDENT UNDERGRADUATE STUDENTS</vt:lpstr>
      <vt:lpstr>RECOMMENDED AY2023-24 TUITION RATES: GRADUATE PROGRAMS</vt:lpstr>
      <vt:lpstr>RECOMMENDED AY2023-24 TUITION RATES: PROFESSIONAL PROGRAMS</vt:lpstr>
      <vt:lpstr>RECOMMENDED AY2023-24 TUITION RATES: ON-LINE PROGRAMS</vt:lpstr>
      <vt:lpstr>STUDENT FEES AND ROOM/BOARD RATES</vt:lpstr>
      <vt:lpstr>STUDENT FEES AND ASSESSMENTS</vt:lpstr>
      <vt:lpstr>PROCESS FOR SETTING STUDENT FEES</vt:lpstr>
      <vt:lpstr>RECOMMENDED STUDENT FEES: URBANA</vt:lpstr>
      <vt:lpstr>RECOMMENDED STUDENT FEES: CHICAGO</vt:lpstr>
      <vt:lpstr>RECOMMENDED STUDENT FEES: SPRINGFIELD</vt:lpstr>
      <vt:lpstr>RECOMMENDED ROOM AND BOARD RATES FOR  UNDERGRADUATE HOUSING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 2018 Operations Budget Summary</dc:title>
  <dc:creator>McMahon, Julie W</dc:creator>
  <cp:lastModifiedBy>Shubham Kumar</cp:lastModifiedBy>
  <cp:revision>531</cp:revision>
  <cp:lastPrinted>2022-12-19T17:10:08Z</cp:lastPrinted>
  <dcterms:created xsi:type="dcterms:W3CDTF">2017-10-30T13:40:34Z</dcterms:created>
  <dcterms:modified xsi:type="dcterms:W3CDTF">2023-01-24T05:28:52Z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0x010100FA392123EC52F347AECFE47C06AA1395</vt:lpwstr>
  </property>
</Properties>
</file>