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91" r:id="rId5"/>
  </p:sldMasterIdLst>
  <p:notesMasterIdLst>
    <p:notesMasterId r:id="rId15"/>
  </p:notesMasterIdLst>
  <p:sldIdLst>
    <p:sldId id="272" r:id="rId6"/>
    <p:sldId id="288" r:id="rId7"/>
    <p:sldId id="290" r:id="rId8"/>
    <p:sldId id="291" r:id="rId9"/>
    <p:sldId id="292" r:id="rId10"/>
    <p:sldId id="289" r:id="rId11"/>
    <p:sldId id="293" r:id="rId12"/>
    <p:sldId id="294" r:id="rId13"/>
    <p:sldId id="275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Lato" panose="020F0502020204030203" pitchFamily="34" charset="0"/>
      <p:regular r:id="rId22"/>
      <p:bold r:id="rId23"/>
      <p:italic r:id="rId24"/>
      <p:boldItalic r:id="rId25"/>
    </p:embeddedFont>
    <p:embeddedFont>
      <p:font typeface="Lato Black" panose="020F0502020204030203" pitchFamily="34" charset="0"/>
      <p:bold r:id="rId26"/>
      <p:italic r:id="rId27"/>
      <p:boldItalic r:id="rId28"/>
    </p:embeddedFont>
    <p:embeddedFont>
      <p:font typeface="Oswald SemiBold" panose="00000700000000000000" pitchFamily="2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 userDrawn="1">
          <p15:clr>
            <a:srgbClr val="A4A3A4"/>
          </p15:clr>
        </p15:guide>
        <p15:guide id="3" pos="6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94B"/>
    <a:srgbClr val="003366"/>
    <a:srgbClr val="0455A4"/>
    <a:srgbClr val="E8E9EA"/>
    <a:srgbClr val="E84A27"/>
    <a:srgbClr val="D50032"/>
    <a:srgbClr val="A5A8AA"/>
    <a:srgbClr val="5E666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80" autoAdjust="0"/>
    <p:restoredTop sz="86442" autoAdjust="0"/>
  </p:normalViewPr>
  <p:slideViewPr>
    <p:cSldViewPr snapToGrid="0">
      <p:cViewPr varScale="1">
        <p:scale>
          <a:sx n="74" d="100"/>
          <a:sy n="74" d="100"/>
        </p:scale>
        <p:origin x="499" y="67"/>
      </p:cViewPr>
      <p:guideLst>
        <p:guide orient="horz" pos="936"/>
        <p:guide pos="6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9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5.xml"/><Relationship Id="rId19" Type="http://schemas.openxmlformats.org/officeDocument/2006/relationships/font" Target="fonts/font4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9FE821-C89C-4296-8CEA-5999AC782D7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1FF99B-8A79-420D-AA93-3479592B96BD}">
      <dgm:prSet phldrT="[Text]"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r>
            <a:rPr lang="en-US" dirty="0"/>
            <a:t>What is the USC      </a:t>
          </a:r>
          <a:br>
            <a:rPr lang="en-US" dirty="0"/>
          </a:br>
          <a:r>
            <a:rPr lang="en-US" dirty="0"/>
            <a:t>Who we are             What we want</a:t>
          </a:r>
        </a:p>
      </dgm:t>
    </dgm:pt>
    <dgm:pt modelId="{194005E6-8D87-47DF-98C0-E155C5AB37D9}" type="parTrans" cxnId="{A029D619-C9CC-4483-94E0-D2E3B1C9521E}">
      <dgm:prSet/>
      <dgm:spPr/>
      <dgm:t>
        <a:bodyPr/>
        <a:lstStyle/>
        <a:p>
          <a:endParaRPr lang="en-US"/>
        </a:p>
      </dgm:t>
    </dgm:pt>
    <dgm:pt modelId="{B8E76AAB-132A-4D94-BE61-A2533E3B06C4}" type="sibTrans" cxnId="{A029D619-C9CC-4483-94E0-D2E3B1C9521E}">
      <dgm:prSet/>
      <dgm:spPr/>
      <dgm:t>
        <a:bodyPr/>
        <a:lstStyle/>
        <a:p>
          <a:endParaRPr lang="en-US"/>
        </a:p>
      </dgm:t>
    </dgm:pt>
    <dgm:pt modelId="{FF990ACA-B449-40A5-BACD-042AE91E8892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Academic Freedom: A Brief History</a:t>
          </a:r>
        </a:p>
      </dgm:t>
      <dgm:extLst>
        <a:ext uri="{E40237B7-FDA0-4F09-8148-C483321AD2D9}">
          <dgm14:cNvPr xmlns:dgm14="http://schemas.microsoft.com/office/drawing/2010/diagram" id="0" name="" descr="- What is the USC, who we are, what we want&#10;- Areas of Concern&#10;- Academic Freedom: A Brief History&#10;- Public Engagement in the U of I System: Teaching, Research, Service&#10;- USC statement on campus debates: Challenging Conversations in Challenging Times"/>
        </a:ext>
      </dgm:extLst>
    </dgm:pt>
    <dgm:pt modelId="{7DEBAF08-3D1A-42B2-8D1E-BD32B138FAAE}" type="parTrans" cxnId="{C183D4EC-48C1-4E2A-86C3-6E51B123C3CF}">
      <dgm:prSet/>
      <dgm:spPr/>
      <dgm:t>
        <a:bodyPr/>
        <a:lstStyle/>
        <a:p>
          <a:endParaRPr lang="en-US"/>
        </a:p>
      </dgm:t>
    </dgm:pt>
    <dgm:pt modelId="{D027BEC4-54B2-4BD4-A451-E0BED711D377}" type="sibTrans" cxnId="{C183D4EC-48C1-4E2A-86C3-6E51B123C3CF}">
      <dgm:prSet/>
      <dgm:spPr/>
      <dgm:t>
        <a:bodyPr/>
        <a:lstStyle/>
        <a:p>
          <a:endParaRPr lang="en-US"/>
        </a:p>
      </dgm:t>
    </dgm:pt>
    <dgm:pt modelId="{DB312176-FA80-429C-A5D5-A1D52D874531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Areas of Concern</a:t>
          </a:r>
        </a:p>
      </dgm:t>
    </dgm:pt>
    <dgm:pt modelId="{8281C249-7EAF-4C85-B08D-96FB288913DA}" type="parTrans" cxnId="{68974E7D-3811-4FEC-833C-70540109ECD8}">
      <dgm:prSet/>
      <dgm:spPr/>
      <dgm:t>
        <a:bodyPr/>
        <a:lstStyle/>
        <a:p>
          <a:endParaRPr lang="en-US"/>
        </a:p>
      </dgm:t>
    </dgm:pt>
    <dgm:pt modelId="{FA1A019B-794A-4C8D-9C29-8F813BE73879}" type="sibTrans" cxnId="{68974E7D-3811-4FEC-833C-70540109ECD8}">
      <dgm:prSet/>
      <dgm:spPr/>
      <dgm:t>
        <a:bodyPr/>
        <a:lstStyle/>
        <a:p>
          <a:endParaRPr lang="en-US"/>
        </a:p>
      </dgm:t>
    </dgm:pt>
    <dgm:pt modelId="{19C94FEF-2D5C-48A6-8871-31D1D1DD9D4B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Public Engagement in the University of Illinois System: Teaching, Research, Service</a:t>
          </a:r>
        </a:p>
      </dgm:t>
    </dgm:pt>
    <dgm:pt modelId="{00CCA0BA-D891-44A2-92E1-29F8221BE570}" type="parTrans" cxnId="{EFBA4DA9-F2CC-483C-AEE8-928F01BC051F}">
      <dgm:prSet/>
      <dgm:spPr/>
      <dgm:t>
        <a:bodyPr/>
        <a:lstStyle/>
        <a:p>
          <a:endParaRPr lang="en-US"/>
        </a:p>
      </dgm:t>
    </dgm:pt>
    <dgm:pt modelId="{9B5FDF20-FBFF-4D3D-AE0F-AB815422219F}" type="sibTrans" cxnId="{EFBA4DA9-F2CC-483C-AEE8-928F01BC051F}">
      <dgm:prSet/>
      <dgm:spPr/>
      <dgm:t>
        <a:bodyPr/>
        <a:lstStyle/>
        <a:p>
          <a:endParaRPr lang="en-US"/>
        </a:p>
      </dgm:t>
    </dgm:pt>
    <dgm:pt modelId="{1277178A-5445-49DF-9238-D8066CA8C951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USC Statement on Campus Debates: Challenging Conversations in Challenging Times</a:t>
          </a:r>
        </a:p>
      </dgm:t>
    </dgm:pt>
    <dgm:pt modelId="{42209E93-7C36-4CDD-B75B-4B7A7ECF85F7}" type="parTrans" cxnId="{F0530DA0-0DA0-481A-B1BC-254E75863080}">
      <dgm:prSet/>
      <dgm:spPr/>
      <dgm:t>
        <a:bodyPr/>
        <a:lstStyle/>
        <a:p>
          <a:endParaRPr lang="en-US"/>
        </a:p>
      </dgm:t>
    </dgm:pt>
    <dgm:pt modelId="{4D372ECB-5F60-41B7-93FF-231B1C41A63B}" type="sibTrans" cxnId="{F0530DA0-0DA0-481A-B1BC-254E75863080}">
      <dgm:prSet/>
      <dgm:spPr/>
      <dgm:t>
        <a:bodyPr/>
        <a:lstStyle/>
        <a:p>
          <a:endParaRPr lang="en-US"/>
        </a:p>
      </dgm:t>
    </dgm:pt>
    <dgm:pt modelId="{A79A171B-4B33-49C8-B55D-E432122F07CA}" type="pres">
      <dgm:prSet presAssocID="{839FE821-C89C-4296-8CEA-5999AC782D78}" presName="diagram" presStyleCnt="0">
        <dgm:presLayoutVars>
          <dgm:dir/>
          <dgm:resizeHandles val="exact"/>
        </dgm:presLayoutVars>
      </dgm:prSet>
      <dgm:spPr/>
    </dgm:pt>
    <dgm:pt modelId="{68F3D1C2-9665-48F9-B281-ADC04AA03E41}" type="pres">
      <dgm:prSet presAssocID="{981FF99B-8A79-420D-AA93-3479592B96BD}" presName="node" presStyleLbl="node1" presStyleIdx="0" presStyleCnt="5">
        <dgm:presLayoutVars>
          <dgm:bulletEnabled val="1"/>
        </dgm:presLayoutVars>
      </dgm:prSet>
      <dgm:spPr/>
    </dgm:pt>
    <dgm:pt modelId="{6EC7EF95-8692-430D-A19D-EBCB77AD5C67}" type="pres">
      <dgm:prSet presAssocID="{B8E76AAB-132A-4D94-BE61-A2533E3B06C4}" presName="sibTrans" presStyleCnt="0"/>
      <dgm:spPr/>
    </dgm:pt>
    <dgm:pt modelId="{50CE1DC0-A6DE-4147-B37D-B99B8EEA2B09}" type="pres">
      <dgm:prSet presAssocID="{DB312176-FA80-429C-A5D5-A1D52D874531}" presName="node" presStyleLbl="node1" presStyleIdx="1" presStyleCnt="5">
        <dgm:presLayoutVars>
          <dgm:bulletEnabled val="1"/>
        </dgm:presLayoutVars>
      </dgm:prSet>
      <dgm:spPr/>
    </dgm:pt>
    <dgm:pt modelId="{931E98AF-11AE-492A-81A3-8186B9AFBE70}" type="pres">
      <dgm:prSet presAssocID="{FA1A019B-794A-4C8D-9C29-8F813BE73879}" presName="sibTrans" presStyleCnt="0"/>
      <dgm:spPr/>
    </dgm:pt>
    <dgm:pt modelId="{5EAA7F15-EEB5-4393-BC1A-6A48E17C2B33}" type="pres">
      <dgm:prSet presAssocID="{FF990ACA-B449-40A5-BACD-042AE91E8892}" presName="node" presStyleLbl="node1" presStyleIdx="2" presStyleCnt="5">
        <dgm:presLayoutVars>
          <dgm:bulletEnabled val="1"/>
        </dgm:presLayoutVars>
      </dgm:prSet>
      <dgm:spPr/>
    </dgm:pt>
    <dgm:pt modelId="{7D045226-5792-460D-AAA6-5D36EA6A4976}" type="pres">
      <dgm:prSet presAssocID="{D027BEC4-54B2-4BD4-A451-E0BED711D377}" presName="sibTrans" presStyleCnt="0"/>
      <dgm:spPr/>
    </dgm:pt>
    <dgm:pt modelId="{7A7F343C-DC06-4D5C-8CC8-7EBB0BABF859}" type="pres">
      <dgm:prSet presAssocID="{19C94FEF-2D5C-48A6-8871-31D1D1DD9D4B}" presName="node" presStyleLbl="node1" presStyleIdx="3" presStyleCnt="5">
        <dgm:presLayoutVars>
          <dgm:bulletEnabled val="1"/>
        </dgm:presLayoutVars>
      </dgm:prSet>
      <dgm:spPr/>
    </dgm:pt>
    <dgm:pt modelId="{9BBABCF8-00B6-4EB5-8EC4-825486AB8F60}" type="pres">
      <dgm:prSet presAssocID="{9B5FDF20-FBFF-4D3D-AE0F-AB815422219F}" presName="sibTrans" presStyleCnt="0"/>
      <dgm:spPr/>
    </dgm:pt>
    <dgm:pt modelId="{219B52BF-1B7D-455C-9010-641E403D359F}" type="pres">
      <dgm:prSet presAssocID="{1277178A-5445-49DF-9238-D8066CA8C951}" presName="node" presStyleLbl="node1" presStyleIdx="4" presStyleCnt="5">
        <dgm:presLayoutVars>
          <dgm:bulletEnabled val="1"/>
        </dgm:presLayoutVars>
      </dgm:prSet>
      <dgm:spPr/>
    </dgm:pt>
  </dgm:ptLst>
  <dgm:cxnLst>
    <dgm:cxn modelId="{8A2E6702-E137-4432-8859-ED694097A1D3}" type="presOf" srcId="{839FE821-C89C-4296-8CEA-5999AC782D78}" destId="{A79A171B-4B33-49C8-B55D-E432122F07CA}" srcOrd="0" destOrd="0" presId="urn:microsoft.com/office/officeart/2005/8/layout/default"/>
    <dgm:cxn modelId="{50D08C04-6579-4013-B1D8-9B10F4D59F7D}" type="presOf" srcId="{1277178A-5445-49DF-9238-D8066CA8C951}" destId="{219B52BF-1B7D-455C-9010-641E403D359F}" srcOrd="0" destOrd="0" presId="urn:microsoft.com/office/officeart/2005/8/layout/default"/>
    <dgm:cxn modelId="{A029D619-C9CC-4483-94E0-D2E3B1C9521E}" srcId="{839FE821-C89C-4296-8CEA-5999AC782D78}" destId="{981FF99B-8A79-420D-AA93-3479592B96BD}" srcOrd="0" destOrd="0" parTransId="{194005E6-8D87-47DF-98C0-E155C5AB37D9}" sibTransId="{B8E76AAB-132A-4D94-BE61-A2533E3B06C4}"/>
    <dgm:cxn modelId="{845DBD5C-E453-40F2-ADCB-1B09DDD375A3}" type="presOf" srcId="{DB312176-FA80-429C-A5D5-A1D52D874531}" destId="{50CE1DC0-A6DE-4147-B37D-B99B8EEA2B09}" srcOrd="0" destOrd="0" presId="urn:microsoft.com/office/officeart/2005/8/layout/default"/>
    <dgm:cxn modelId="{C178BC67-5160-46CA-B4C6-38EF0BB00677}" type="presOf" srcId="{FF990ACA-B449-40A5-BACD-042AE91E8892}" destId="{5EAA7F15-EEB5-4393-BC1A-6A48E17C2B33}" srcOrd="0" destOrd="0" presId="urn:microsoft.com/office/officeart/2005/8/layout/default"/>
    <dgm:cxn modelId="{68974E7D-3811-4FEC-833C-70540109ECD8}" srcId="{839FE821-C89C-4296-8CEA-5999AC782D78}" destId="{DB312176-FA80-429C-A5D5-A1D52D874531}" srcOrd="1" destOrd="0" parTransId="{8281C249-7EAF-4C85-B08D-96FB288913DA}" sibTransId="{FA1A019B-794A-4C8D-9C29-8F813BE73879}"/>
    <dgm:cxn modelId="{F0530DA0-0DA0-481A-B1BC-254E75863080}" srcId="{839FE821-C89C-4296-8CEA-5999AC782D78}" destId="{1277178A-5445-49DF-9238-D8066CA8C951}" srcOrd="4" destOrd="0" parTransId="{42209E93-7C36-4CDD-B75B-4B7A7ECF85F7}" sibTransId="{4D372ECB-5F60-41B7-93FF-231B1C41A63B}"/>
    <dgm:cxn modelId="{EFBA4DA9-F2CC-483C-AEE8-928F01BC051F}" srcId="{839FE821-C89C-4296-8CEA-5999AC782D78}" destId="{19C94FEF-2D5C-48A6-8871-31D1D1DD9D4B}" srcOrd="3" destOrd="0" parTransId="{00CCA0BA-D891-44A2-92E1-29F8221BE570}" sibTransId="{9B5FDF20-FBFF-4D3D-AE0F-AB815422219F}"/>
    <dgm:cxn modelId="{1FEC78C9-B6F4-4D0F-BBE5-BDE516D25220}" type="presOf" srcId="{19C94FEF-2D5C-48A6-8871-31D1D1DD9D4B}" destId="{7A7F343C-DC06-4D5C-8CC8-7EBB0BABF859}" srcOrd="0" destOrd="0" presId="urn:microsoft.com/office/officeart/2005/8/layout/default"/>
    <dgm:cxn modelId="{F1468DE0-5BF5-4812-B7E8-D6D56D82D72C}" type="presOf" srcId="{981FF99B-8A79-420D-AA93-3479592B96BD}" destId="{68F3D1C2-9665-48F9-B281-ADC04AA03E41}" srcOrd="0" destOrd="0" presId="urn:microsoft.com/office/officeart/2005/8/layout/default"/>
    <dgm:cxn modelId="{C183D4EC-48C1-4E2A-86C3-6E51B123C3CF}" srcId="{839FE821-C89C-4296-8CEA-5999AC782D78}" destId="{FF990ACA-B449-40A5-BACD-042AE91E8892}" srcOrd="2" destOrd="0" parTransId="{7DEBAF08-3D1A-42B2-8D1E-BD32B138FAAE}" sibTransId="{D027BEC4-54B2-4BD4-A451-E0BED711D377}"/>
    <dgm:cxn modelId="{E7E0667B-CA57-494E-BE20-03718A36B575}" type="presParOf" srcId="{A79A171B-4B33-49C8-B55D-E432122F07CA}" destId="{68F3D1C2-9665-48F9-B281-ADC04AA03E41}" srcOrd="0" destOrd="0" presId="urn:microsoft.com/office/officeart/2005/8/layout/default"/>
    <dgm:cxn modelId="{C1FC84EE-DD37-4A73-AC17-F273B170A420}" type="presParOf" srcId="{A79A171B-4B33-49C8-B55D-E432122F07CA}" destId="{6EC7EF95-8692-430D-A19D-EBCB77AD5C67}" srcOrd="1" destOrd="0" presId="urn:microsoft.com/office/officeart/2005/8/layout/default"/>
    <dgm:cxn modelId="{B5A27B39-C083-4017-A216-4C0F1D3C4C49}" type="presParOf" srcId="{A79A171B-4B33-49C8-B55D-E432122F07CA}" destId="{50CE1DC0-A6DE-4147-B37D-B99B8EEA2B09}" srcOrd="2" destOrd="0" presId="urn:microsoft.com/office/officeart/2005/8/layout/default"/>
    <dgm:cxn modelId="{10834A19-6F9E-4C56-BD99-9FD132E84C57}" type="presParOf" srcId="{A79A171B-4B33-49C8-B55D-E432122F07CA}" destId="{931E98AF-11AE-492A-81A3-8186B9AFBE70}" srcOrd="3" destOrd="0" presId="urn:microsoft.com/office/officeart/2005/8/layout/default"/>
    <dgm:cxn modelId="{0F98EC83-321D-4AA0-BE1E-E8184AD3A7E3}" type="presParOf" srcId="{A79A171B-4B33-49C8-B55D-E432122F07CA}" destId="{5EAA7F15-EEB5-4393-BC1A-6A48E17C2B33}" srcOrd="4" destOrd="0" presId="urn:microsoft.com/office/officeart/2005/8/layout/default"/>
    <dgm:cxn modelId="{5D3E5CC3-B63D-4BB3-9C1B-02987A538450}" type="presParOf" srcId="{A79A171B-4B33-49C8-B55D-E432122F07CA}" destId="{7D045226-5792-460D-AAA6-5D36EA6A4976}" srcOrd="5" destOrd="0" presId="urn:microsoft.com/office/officeart/2005/8/layout/default"/>
    <dgm:cxn modelId="{0D99FDF3-6FB4-45E0-A891-8242EF6EFB64}" type="presParOf" srcId="{A79A171B-4B33-49C8-B55D-E432122F07CA}" destId="{7A7F343C-DC06-4D5C-8CC8-7EBB0BABF859}" srcOrd="6" destOrd="0" presId="urn:microsoft.com/office/officeart/2005/8/layout/default"/>
    <dgm:cxn modelId="{999411AC-3154-46DA-B659-C51AA66DA1AB}" type="presParOf" srcId="{A79A171B-4B33-49C8-B55D-E432122F07CA}" destId="{9BBABCF8-00B6-4EB5-8EC4-825486AB8F60}" srcOrd="7" destOrd="0" presId="urn:microsoft.com/office/officeart/2005/8/layout/default"/>
    <dgm:cxn modelId="{CB7D0C2B-44EC-4DF4-B41D-9B22C8701123}" type="presParOf" srcId="{A79A171B-4B33-49C8-B55D-E432122F07CA}" destId="{219B52BF-1B7D-455C-9010-641E403D359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F3D1C2-9665-48F9-B281-ADC04AA03E41}">
      <dsp:nvSpPr>
        <dsp:cNvPr id="0" name=""/>
        <dsp:cNvSpPr/>
      </dsp:nvSpPr>
      <dsp:spPr>
        <a:xfrm>
          <a:off x="0" y="578562"/>
          <a:ext cx="2800321" cy="1680193"/>
        </a:xfrm>
        <a:prstGeom prst="rect">
          <a:avLst/>
        </a:prstGeom>
        <a:solidFill>
          <a:srgbClr val="00206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What is the USC      </a:t>
          </a:r>
          <a:br>
            <a:rPr lang="en-US" sz="2100" kern="1200" dirty="0"/>
          </a:br>
          <a:r>
            <a:rPr lang="en-US" sz="2100" kern="1200" dirty="0"/>
            <a:t>Who we are             What we want</a:t>
          </a:r>
        </a:p>
      </dsp:txBody>
      <dsp:txXfrm>
        <a:off x="0" y="578562"/>
        <a:ext cx="2800321" cy="1680193"/>
      </dsp:txXfrm>
    </dsp:sp>
    <dsp:sp modelId="{50CE1DC0-A6DE-4147-B37D-B99B8EEA2B09}">
      <dsp:nvSpPr>
        <dsp:cNvPr id="0" name=""/>
        <dsp:cNvSpPr/>
      </dsp:nvSpPr>
      <dsp:spPr>
        <a:xfrm>
          <a:off x="3080354" y="578562"/>
          <a:ext cx="2800321" cy="1680193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Areas of Concern</a:t>
          </a:r>
        </a:p>
      </dsp:txBody>
      <dsp:txXfrm>
        <a:off x="3080354" y="578562"/>
        <a:ext cx="2800321" cy="1680193"/>
      </dsp:txXfrm>
    </dsp:sp>
    <dsp:sp modelId="{5EAA7F15-EEB5-4393-BC1A-6A48E17C2B33}">
      <dsp:nvSpPr>
        <dsp:cNvPr id="0" name=""/>
        <dsp:cNvSpPr/>
      </dsp:nvSpPr>
      <dsp:spPr>
        <a:xfrm>
          <a:off x="6160708" y="578562"/>
          <a:ext cx="2800321" cy="1680193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Academic Freedom: A Brief History</a:t>
          </a:r>
        </a:p>
      </dsp:txBody>
      <dsp:txXfrm>
        <a:off x="6160708" y="578562"/>
        <a:ext cx="2800321" cy="1680193"/>
      </dsp:txXfrm>
    </dsp:sp>
    <dsp:sp modelId="{7A7F343C-DC06-4D5C-8CC8-7EBB0BABF859}">
      <dsp:nvSpPr>
        <dsp:cNvPr id="0" name=""/>
        <dsp:cNvSpPr/>
      </dsp:nvSpPr>
      <dsp:spPr>
        <a:xfrm>
          <a:off x="1540177" y="2538788"/>
          <a:ext cx="2800321" cy="1680193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Public Engagement in the University of Illinois System: Teaching, Research, Service</a:t>
          </a:r>
        </a:p>
      </dsp:txBody>
      <dsp:txXfrm>
        <a:off x="1540177" y="2538788"/>
        <a:ext cx="2800321" cy="1680193"/>
      </dsp:txXfrm>
    </dsp:sp>
    <dsp:sp modelId="{219B52BF-1B7D-455C-9010-641E403D359F}">
      <dsp:nvSpPr>
        <dsp:cNvPr id="0" name=""/>
        <dsp:cNvSpPr/>
      </dsp:nvSpPr>
      <dsp:spPr>
        <a:xfrm>
          <a:off x="4620531" y="2538788"/>
          <a:ext cx="2800321" cy="1680193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USC Statement on Campus Debates: Challenging Conversations in Challenging Times</a:t>
          </a:r>
        </a:p>
      </dsp:txBody>
      <dsp:txXfrm>
        <a:off x="4620531" y="2538788"/>
        <a:ext cx="2800321" cy="16801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6F298-A394-4CE1-A654-FE1BC5C038A1}" type="datetimeFigureOut">
              <a:rPr lang="en-US" smtClean="0"/>
              <a:t>7/14/2024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3A1E8-C096-463C-BF8B-4CB4AA05D4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435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307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136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1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634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B977B8-DE59-4919-8FFF-71522113DE5E}"/>
              </a:ext>
            </a:extLst>
          </p:cNvPr>
          <p:cNvSpPr txBox="1">
            <a:spLocks/>
          </p:cNvSpPr>
          <p:nvPr userDrawn="1"/>
        </p:nvSpPr>
        <p:spPr>
          <a:xfrm>
            <a:off x="745599" y="2139455"/>
            <a:ext cx="11065401" cy="2306637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54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965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90ECCEC9-725D-49C6-8096-E7021C01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F0A29B2-7BDB-4463-94AD-975EDA52D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0647"/>
            <a:ext cx="10515600" cy="3536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4118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8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14A6C7D4-AE95-4D81-8EC0-54CC6A9E0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6938473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09654DD-E4D6-4CF3-A9E0-564310B3469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0289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9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A6228B85-D19C-41D6-9E07-4401B5929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7459766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E3E721E-5DF8-412F-928F-E576383D9C0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4367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0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9A5C3BB4-FA16-45B8-A9D3-F0D05B986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A3281D7-F150-4E0E-A844-F5B1A2E5954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8653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1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3E603ED-9F8C-429B-B551-4CAC6775A12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Placeholder 10">
            <a:extLst>
              <a:ext uri="{FF2B5EF4-FFF2-40B4-BE49-F238E27FC236}">
                <a16:creationId xmlns:a16="http://schemas.microsoft.com/office/drawing/2014/main" id="{50E7882C-C489-4F9F-B391-DC83482D0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0653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rgbClr val="E8E9EA"/>
                </a:solidFill>
                <a:latin typeface="Lato" panose="020F0502020204030203" pitchFamily="34" charset="0"/>
              </a:defRPr>
            </a:lvl1pPr>
            <a:lvl2pPr>
              <a:defRPr baseline="0">
                <a:solidFill>
                  <a:srgbClr val="E8E9EA"/>
                </a:solidFill>
              </a:defRPr>
            </a:lvl2pPr>
            <a:lvl3pPr>
              <a:defRPr baseline="0">
                <a:solidFill>
                  <a:srgbClr val="E8E9EA"/>
                </a:solidFill>
              </a:defRPr>
            </a:lvl3pPr>
            <a:lvl4pPr>
              <a:defRPr baseline="0">
                <a:solidFill>
                  <a:srgbClr val="E8E9EA"/>
                </a:solidFill>
              </a:defRPr>
            </a:lvl4pPr>
            <a:lvl5pPr>
              <a:defRPr baseline="0">
                <a:solidFill>
                  <a:srgbClr val="E8E9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8E9EA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E8E9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871" y="6385982"/>
            <a:ext cx="3702929" cy="267893"/>
          </a:xfrm>
          <a:prstGeom prst="rect">
            <a:avLst/>
          </a:prstGeom>
        </p:spPr>
      </p:pic>
      <p:sp>
        <p:nvSpPr>
          <p:cNvPr id="8" name="Title Placeholder 10">
            <a:extLst>
              <a:ext uri="{FF2B5EF4-FFF2-40B4-BE49-F238E27FC236}">
                <a16:creationId xmlns:a16="http://schemas.microsoft.com/office/drawing/2014/main" id="{06F0B74D-76F5-49DE-BC1E-07A3933A7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8E9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274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5FE394F-A334-4167-90DD-5A662FD693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49015A-19E5-4F62-8694-C03378168A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A4DB0FFB-2C34-4B3B-95BB-057D3A832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71B28D7-6742-4F0D-930C-1815724E8AC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8699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F5F4D61-3B78-4602-9334-55445ABC8156}"/>
              </a:ext>
            </a:extLst>
          </p:cNvPr>
          <p:cNvSpPr/>
          <p:nvPr userDrawn="1"/>
        </p:nvSpPr>
        <p:spPr>
          <a:xfrm>
            <a:off x="838200" y="5486400"/>
            <a:ext cx="114300" cy="716756"/>
          </a:xfrm>
          <a:prstGeom prst="rect">
            <a:avLst/>
          </a:prstGeom>
          <a:solidFill>
            <a:srgbClr val="0455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C18E370A-8F4D-4EB3-A70B-459E1D8A59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3" y="684494"/>
            <a:ext cx="2409448" cy="91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3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1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spc="300" baseline="0">
          <a:solidFill>
            <a:srgbClr val="0455A4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92AFD-7A9A-40A7-8EAE-A7582B8CFA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BCD4F-7C42-4FCA-8F1D-86180702860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5953EA-594D-4F23-8B22-847853613CA0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03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9" r:id="rId2"/>
    <p:sldLayoutId id="2147483671" r:id="rId3"/>
    <p:sldLayoutId id="2147483672" r:id="rId4"/>
    <p:sldLayoutId id="2147483670" r:id="rId5"/>
    <p:sldLayoutId id="2147483664" r:id="rId6"/>
    <p:sldLayoutId id="2147483693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baseline="0">
          <a:solidFill>
            <a:srgbClr val="13294B"/>
          </a:solidFill>
          <a:latin typeface="Oswald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F1DE2C-D316-45C8-92A5-CADEDE3056F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04900" y="2569078"/>
            <a:ext cx="7230291" cy="21236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swald SemiBold" pitchFamily="2" charset="0"/>
                <a:ea typeface="+mn-ea"/>
                <a:cs typeface="+mn-cs"/>
              </a:rPr>
              <a:t>2023-2024</a:t>
            </a:r>
            <a:b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swald SemiBold" pitchFamily="2" charset="0"/>
                <a:ea typeface="+mn-ea"/>
                <a:cs typeface="+mn-cs"/>
              </a:rPr>
            </a:b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swald SemiBold" pitchFamily="2" charset="0"/>
                <a:ea typeface="+mn-ea"/>
                <a:cs typeface="+mn-cs"/>
              </a:rPr>
              <a:t>Annual Report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8E6C1B-CFA9-46B7-BB1A-465E20502049}"/>
              </a:ext>
            </a:extLst>
          </p:cNvPr>
          <p:cNvSpPr txBox="1"/>
          <p:nvPr/>
        </p:nvSpPr>
        <p:spPr>
          <a:xfrm>
            <a:off x="1104900" y="5366759"/>
            <a:ext cx="6254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55A4"/>
                </a:solidFill>
                <a:latin typeface="Lato Black" panose="020F0A02020204030203" pitchFamily="34" charset="0"/>
              </a:rPr>
              <a:t>Celest Weuve, Chair</a:t>
            </a:r>
            <a:br>
              <a:rPr lang="en-US" dirty="0">
                <a:solidFill>
                  <a:srgbClr val="0455A4"/>
                </a:solidFill>
                <a:latin typeface="Lato Black" panose="020F0A02020204030203" pitchFamily="34" charset="0"/>
              </a:rPr>
            </a:br>
            <a:r>
              <a:rPr lang="en-US" dirty="0">
                <a:solidFill>
                  <a:srgbClr val="0455A4"/>
                </a:solidFill>
                <a:latin typeface="Lato Black" panose="020F0A02020204030203" pitchFamily="34" charset="0"/>
              </a:rPr>
              <a:t>University Senates Conference</a:t>
            </a:r>
          </a:p>
          <a:p>
            <a:r>
              <a:rPr lang="en-US" dirty="0">
                <a:solidFill>
                  <a:srgbClr val="0455A4"/>
                </a:solidFill>
                <a:latin typeface="Lato Black" panose="020F0A02020204030203" pitchFamily="34" charset="0"/>
              </a:rPr>
              <a:t>July 11, 2024</a:t>
            </a:r>
          </a:p>
        </p:txBody>
      </p:sp>
    </p:spTree>
    <p:extLst>
      <p:ext uri="{BB962C8B-B14F-4D97-AF65-F5344CB8AC3E}">
        <p14:creationId xmlns:p14="http://schemas.microsoft.com/office/powerpoint/2010/main" val="2727117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6FB7A5-BCD1-44F1-BD1C-8023E3891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779" y="705889"/>
            <a:ext cx="10515600" cy="1313848"/>
          </a:xfrm>
        </p:spPr>
        <p:txBody>
          <a:bodyPr>
            <a:normAutofit fontScale="90000"/>
          </a:bodyPr>
          <a:lstStyle/>
          <a:p>
            <a:r>
              <a:rPr lang="en-US" dirty="0"/>
              <a:t>Role of University Senates Conference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AB1FA8-21BD-46B1-B21D-CCAB37575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9259" y="1717480"/>
            <a:ext cx="1450482" cy="89168"/>
          </a:xfrm>
          <a:prstGeom prst="rect">
            <a:avLst/>
          </a:prstGeom>
          <a:solidFill>
            <a:srgbClr val="E8E9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1D1972-7C0A-608B-DEE2-A035C033394F}"/>
              </a:ext>
            </a:extLst>
          </p:cNvPr>
          <p:cNvSpPr txBox="1">
            <a:spLocks/>
          </p:cNvSpPr>
          <p:nvPr/>
        </p:nvSpPr>
        <p:spPr>
          <a:xfrm>
            <a:off x="1195579" y="2019737"/>
            <a:ext cx="9348595" cy="39986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USC Mission: To work for the greater good of the University of Illinois System and all of its universities.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 link 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between the faculties of three universities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reviews “all matters acted upon by each Senate”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determines “whether senate actions requiring implementation or further consideration”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decides 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whether actions taken by one senate have broader all-university relevance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when appropriate, promote 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agreement or consistency among the senates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 cases of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prolonged d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isagreement among the senates, the Senates Conference may forward its own recommendations on the matter.</a:t>
            </a:r>
            <a:endParaRPr lang="en-US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Advisory group to President and Board (through President)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Advice on revisions to University </a:t>
            </a:r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Statutes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General 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632804-CC1F-51BB-D52F-81B8D4784435}"/>
              </a:ext>
            </a:extLst>
          </p:cNvPr>
          <p:cNvSpPr txBox="1"/>
          <p:nvPr/>
        </p:nvSpPr>
        <p:spPr>
          <a:xfrm>
            <a:off x="890779" y="6362054"/>
            <a:ext cx="1821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48461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ABCA2-2E37-311B-32D4-91DD8F6DA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2023-2024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B072E-D32F-52D6-3A55-D53F2E56B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2338"/>
            <a:ext cx="10312153" cy="4401950"/>
          </a:xfrm>
        </p:spPr>
        <p:txBody>
          <a:bodyPr numCol="2" spcCol="365760"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13294B"/>
                </a:solidFill>
              </a:rPr>
              <a:t>Actions</a:t>
            </a:r>
          </a:p>
          <a:p>
            <a:r>
              <a:rPr lang="en-US" sz="1900" dirty="0"/>
              <a:t>ST-83 Revisions to the Statutes</a:t>
            </a:r>
          </a:p>
          <a:p>
            <a:r>
              <a:rPr lang="en-US" sz="1900" dirty="0"/>
              <a:t>OT-372 Consultation Process for System Policies</a:t>
            </a:r>
          </a:p>
          <a:p>
            <a:r>
              <a:rPr lang="en-US" sz="1900" dirty="0"/>
              <a:t>OT-388 Statement on University Debates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2400" b="1" dirty="0">
                <a:solidFill>
                  <a:srgbClr val="13294B"/>
                </a:solidFill>
              </a:rPr>
              <a:t>October Retreat </a:t>
            </a:r>
          </a:p>
          <a:p>
            <a:r>
              <a:rPr lang="en-US" sz="1900" dirty="0"/>
              <a:t>DEI landscape post SCOTUS Rulings</a:t>
            </a:r>
          </a:p>
          <a:p>
            <a:r>
              <a:rPr lang="en-US" sz="1900" dirty="0"/>
              <a:t>Artificial Intelligence/ChatGPT</a:t>
            </a:r>
          </a:p>
          <a:p>
            <a:r>
              <a:rPr lang="en-US" sz="1900" dirty="0"/>
              <a:t>Academic Freedom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endParaRPr lang="en-US" sz="2000" b="1" dirty="0"/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endParaRPr lang="en-US" sz="2000" b="1" dirty="0"/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2400" b="1" dirty="0">
                <a:solidFill>
                  <a:srgbClr val="13294B"/>
                </a:solidFill>
              </a:rPr>
              <a:t>Discussion Topics</a:t>
            </a:r>
          </a:p>
          <a:p>
            <a:r>
              <a:rPr lang="en-US" sz="1900" dirty="0"/>
              <a:t>Code of Conduct</a:t>
            </a:r>
          </a:p>
          <a:p>
            <a:r>
              <a:rPr lang="en-US" sz="1900" dirty="0"/>
              <a:t>Impact of Artificial Intelligence</a:t>
            </a:r>
          </a:p>
          <a:p>
            <a:r>
              <a:rPr lang="en-US" sz="1900" dirty="0"/>
              <a:t>Academic Freedom/Freedom of Speech</a:t>
            </a:r>
          </a:p>
          <a:p>
            <a:r>
              <a:rPr lang="en-US" sz="1900" dirty="0"/>
              <a:t>Multiple topics related to Discovery Partners Institute &amp; Illinois Innovation Network </a:t>
            </a:r>
          </a:p>
          <a:p>
            <a:r>
              <a:rPr lang="en-US" sz="1900" dirty="0"/>
              <a:t>Economic Impact of U of I System</a:t>
            </a:r>
          </a:p>
          <a:p>
            <a:r>
              <a:rPr lang="en-US" sz="1900" dirty="0"/>
              <a:t>Deferred Maintenance</a:t>
            </a:r>
          </a:p>
          <a:p>
            <a:r>
              <a:rPr lang="en-US" sz="1900" dirty="0"/>
              <a:t>Potential Values and Principles Statement</a:t>
            </a:r>
          </a:p>
          <a:p>
            <a:r>
              <a:rPr lang="en-US" sz="1900" dirty="0"/>
              <a:t>Potential Workplace Behavior Policy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0047A0-B957-7F94-1C26-B740EC4B7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9259" y="1717480"/>
            <a:ext cx="1450482" cy="89168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14AB5E-B891-B50B-AEE6-E94A53F00DA4}"/>
              </a:ext>
            </a:extLst>
          </p:cNvPr>
          <p:cNvSpPr txBox="1"/>
          <p:nvPr/>
        </p:nvSpPr>
        <p:spPr>
          <a:xfrm>
            <a:off x="890779" y="6362054"/>
            <a:ext cx="1821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13294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12533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306B7D-3AED-3679-F2AC-B7D10366A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8ABCA2-2E37-311B-32D4-91DD8F6DA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B072E-D32F-52D6-3A55-D53F2E56B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259" y="2077375"/>
            <a:ext cx="8687402" cy="3733116"/>
          </a:xfrm>
        </p:spPr>
        <p:txBody>
          <a:bodyPr numCol="2" spcCol="274320">
            <a:no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000" dirty="0"/>
              <a:t>President Tim Killeen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000" dirty="0"/>
              <a:t>EVP Nick Jones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000" dirty="0"/>
              <a:t>VP Paul Ellinger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000" dirty="0"/>
              <a:t>VP Jay Walsh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000" dirty="0"/>
              <a:t>Chancellor Janet Gooch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000" dirty="0"/>
              <a:t>Chancellor Robert Jones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000" dirty="0"/>
              <a:t>Chancellor Marie-Lynn Miranda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000" dirty="0"/>
              <a:t>Provost Brandon Schwab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000" dirty="0"/>
              <a:t>Dr. Jason Lane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000" dirty="0"/>
              <a:t>Dr. Deba Dutta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000" dirty="0"/>
              <a:t>Dr. Ranjan Karri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000" dirty="0"/>
              <a:t>Mr. Scott Rice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000" dirty="0"/>
              <a:t>Ms. Jami Painter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000" dirty="0"/>
              <a:t>Mr. Joe Barnes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000" dirty="0"/>
              <a:t>Mr. Mike Wilson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000" dirty="0"/>
              <a:t>Ms. Angela Jacobs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FA29B6-3A78-7A49-DE38-13378E75C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9259" y="1717480"/>
            <a:ext cx="1450482" cy="89168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A41136-E83E-E11E-82E5-AD20738E87E7}"/>
              </a:ext>
            </a:extLst>
          </p:cNvPr>
          <p:cNvSpPr txBox="1"/>
          <p:nvPr/>
        </p:nvSpPr>
        <p:spPr>
          <a:xfrm>
            <a:off x="9532376" y="6362054"/>
            <a:ext cx="1821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13294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77604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ABCA2-2E37-311B-32D4-91DD8F6DA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USC Representation on Committees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B072E-D32F-52D6-3A55-D53F2E56B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7063"/>
            <a:ext cx="9894903" cy="3750202"/>
          </a:xfrm>
        </p:spPr>
        <p:txBody>
          <a:bodyPr numCol="2" spcCol="36576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Data Strategy System-wide </a:t>
            </a:r>
            <a:br>
              <a:rPr lang="en-US" sz="2400" dirty="0"/>
            </a:br>
            <a:r>
              <a:rPr lang="en-US" sz="2400" dirty="0"/>
              <a:t>Task Force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Discovery Partners Institute Executive Committee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Enrollment Management </a:t>
            </a:r>
            <a:br>
              <a:rPr lang="en-US" sz="2400" dirty="0"/>
            </a:br>
            <a:r>
              <a:rPr lang="en-US" sz="2400" dirty="0"/>
              <a:t>Policy Council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President’s Executive Leadership Program</a:t>
            </a:r>
          </a:p>
          <a:p>
            <a:pPr>
              <a:lnSpc>
                <a:spcPct val="100000"/>
              </a:lnSpc>
            </a:pPr>
            <a:r>
              <a:rPr lang="en-US" sz="2400" b="0" i="0" u="none" strike="noStrike" baseline="0" dirty="0"/>
              <a:t>System Task Group on </a:t>
            </a:r>
            <a:br>
              <a:rPr lang="en-US" sz="2400" b="0" i="0" u="none" strike="noStrike" baseline="0" dirty="0"/>
            </a:br>
            <a:r>
              <a:rPr lang="en-US" sz="2400" b="0" i="0" u="none" strike="noStrike" baseline="0" dirty="0"/>
              <a:t>Online Strategy</a:t>
            </a: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dirty="0"/>
              <a:t>System-wide Sexual Misconduct Prevention and Response Council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University of Illinois System President’s Advisory Council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Workplace Behavior Policy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11D322-C765-66A7-A28F-0940E9192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9259" y="1717480"/>
            <a:ext cx="1450482" cy="89168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335A22-DDDE-F725-6446-37DE7972078C}"/>
              </a:ext>
            </a:extLst>
          </p:cNvPr>
          <p:cNvSpPr txBox="1"/>
          <p:nvPr/>
        </p:nvSpPr>
        <p:spPr>
          <a:xfrm>
            <a:off x="890779" y="6362054"/>
            <a:ext cx="1821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13294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46431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6FB7A5-BCD1-44F1-BD1C-8023E3891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779" y="705889"/>
            <a:ext cx="10515600" cy="1313848"/>
          </a:xfrm>
        </p:spPr>
        <p:txBody>
          <a:bodyPr>
            <a:normAutofit/>
          </a:bodyPr>
          <a:lstStyle/>
          <a:p>
            <a:r>
              <a:rPr lang="en-US" dirty="0"/>
              <a:t>USC Representation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AB1FA8-21BD-46B1-B21D-CCAB37575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9259" y="1717480"/>
            <a:ext cx="1450482" cy="89168"/>
          </a:xfrm>
          <a:prstGeom prst="rect">
            <a:avLst/>
          </a:prstGeom>
          <a:solidFill>
            <a:srgbClr val="E8E9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1D1972-7C0A-608B-DEE2-A035C033394F}"/>
              </a:ext>
            </a:extLst>
          </p:cNvPr>
          <p:cNvSpPr txBox="1">
            <a:spLocks/>
          </p:cNvSpPr>
          <p:nvPr/>
        </p:nvSpPr>
        <p:spPr>
          <a:xfrm>
            <a:off x="1015701" y="2216507"/>
            <a:ext cx="10390678" cy="3547686"/>
          </a:xfrm>
          <a:prstGeom prst="rect">
            <a:avLst/>
          </a:prstGeom>
        </p:spPr>
        <p:txBody>
          <a:bodyPr numCol="2" spcCol="27432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bg1"/>
                </a:solidFill>
              </a:rPr>
              <a:t>Search Committees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General Counsel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Chief Ethics and Compliance Officer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Executive Director, Discovery Partners Institute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Chief of Staff, President’s Office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b="1" dirty="0">
                <a:solidFill>
                  <a:schemeClr val="bg1"/>
                </a:solidFill>
              </a:rPr>
              <a:t>External Events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U of I Road Tour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UIC Investiture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BOT Meetings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Letter presentation to Governor Pritzker</a:t>
            </a:r>
          </a:p>
          <a:p>
            <a:pPr lvl="1"/>
            <a:endParaRPr lang="en-US" dirty="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CF305-30D8-635B-1848-EC17753C1AD1}"/>
              </a:ext>
            </a:extLst>
          </p:cNvPr>
          <p:cNvSpPr txBox="1"/>
          <p:nvPr/>
        </p:nvSpPr>
        <p:spPr>
          <a:xfrm>
            <a:off x="890779" y="6362054"/>
            <a:ext cx="1821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10358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ABCA2-2E37-311B-32D4-91DD8F6DA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 Presentations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11D322-C765-66A7-A28F-0940E9192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9259" y="1717480"/>
            <a:ext cx="1450482" cy="89168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9" name="Diagram 8" descr="A list of the 5 different USC presentations given to the BOT.&#10;">
            <a:extLst>
              <a:ext uri="{FF2B5EF4-FFF2-40B4-BE49-F238E27FC236}">
                <a16:creationId xmlns:a16="http://schemas.microsoft.com/office/drawing/2014/main" id="{E377CA9E-B9A4-9EE3-269D-87738B9994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2530076"/>
              </p:ext>
            </p:extLst>
          </p:nvPr>
        </p:nvGraphicFramePr>
        <p:xfrm>
          <a:off x="1699254" y="1734195"/>
          <a:ext cx="8961030" cy="4797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539D610-E344-1737-F512-0CC038FBC4F1}"/>
              </a:ext>
            </a:extLst>
          </p:cNvPr>
          <p:cNvSpPr txBox="1"/>
          <p:nvPr/>
        </p:nvSpPr>
        <p:spPr>
          <a:xfrm>
            <a:off x="890779" y="6362054"/>
            <a:ext cx="1821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13294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361704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0EE237-34F5-B3B2-C1E1-56BB35D10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C3A0A5-EE3A-E07D-C1AC-003805EBA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C1771-3F8F-9E23-8E85-D3A8D8031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3443"/>
            <a:ext cx="6824241" cy="4093519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100" b="1" dirty="0">
                <a:solidFill>
                  <a:srgbClr val="13294B"/>
                </a:solidFill>
              </a:rPr>
              <a:t>Finalize</a:t>
            </a:r>
          </a:p>
          <a:p>
            <a:pPr lvl="1">
              <a:lnSpc>
                <a:spcPct val="120000"/>
              </a:lnSpc>
            </a:pPr>
            <a:r>
              <a:rPr lang="en-US"/>
              <a:t>Drafts of Code </a:t>
            </a:r>
            <a:r>
              <a:rPr lang="en-US" dirty="0"/>
              <a:t>of Conduct and Values and Principles Statement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ST-83 compiled document and forward for review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Additional </a:t>
            </a:r>
            <a:r>
              <a:rPr lang="en-US" i="1" dirty="0"/>
              <a:t>Statutes</a:t>
            </a:r>
            <a:r>
              <a:rPr lang="en-US" dirty="0"/>
              <a:t> changes proposed in ST-87, 89, 90, 91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100" b="1" dirty="0">
                <a:solidFill>
                  <a:srgbClr val="13294B"/>
                </a:solidFill>
              </a:rPr>
              <a:t>Increase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Communications between USC and BOT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Collaborations with President on strategic planning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100" b="1" dirty="0">
                <a:solidFill>
                  <a:srgbClr val="13294B"/>
                </a:solidFill>
              </a:rPr>
              <a:t>Continue</a:t>
            </a:r>
            <a:r>
              <a:rPr lang="en-US" sz="3400" b="1" dirty="0"/>
              <a:t>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Discussion on workplace environment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Monitoring impact of artificial intelligence, DEI post SCOTUS, state and federal legislation concerning higher education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F59C1B-0E21-57F9-C0D6-7C7C1EB70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9259" y="1717480"/>
            <a:ext cx="1450482" cy="89168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50B588-58B9-5314-680A-2F7CF8A0137F}"/>
              </a:ext>
            </a:extLst>
          </p:cNvPr>
          <p:cNvSpPr txBox="1"/>
          <p:nvPr/>
        </p:nvSpPr>
        <p:spPr>
          <a:xfrm>
            <a:off x="9532376" y="6362054"/>
            <a:ext cx="1821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13294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768300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95F90D18-E7C3-ED94-23CD-93E222081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2122"/>
            <a:ext cx="10515600" cy="94528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Thank you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90A563-B01D-4A26-3953-6DDA38E48DFB}"/>
              </a:ext>
            </a:extLst>
          </p:cNvPr>
          <p:cNvSpPr txBox="1"/>
          <p:nvPr/>
        </p:nvSpPr>
        <p:spPr>
          <a:xfrm>
            <a:off x="2620783" y="4819650"/>
            <a:ext cx="2933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Celest Weuve</a:t>
            </a:r>
          </a:p>
          <a:p>
            <a:pPr algn="r"/>
            <a:r>
              <a:rPr lang="en-US" sz="1800" b="1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USC Chair   </a:t>
            </a:r>
          </a:p>
          <a:p>
            <a:pPr algn="r"/>
            <a:r>
              <a:rPr lang="en-US" sz="1800" b="1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Email: cweuv2@uis.edu</a:t>
            </a:r>
          </a:p>
          <a:p>
            <a:pPr algn="r"/>
            <a:r>
              <a:rPr lang="en-US" sz="1800" b="1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Phone: 217.206.8414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7404C7-BE54-DF0B-EE0B-28BF113B6858}"/>
              </a:ext>
            </a:extLst>
          </p:cNvPr>
          <p:cNvSpPr txBox="1"/>
          <p:nvPr/>
        </p:nvSpPr>
        <p:spPr>
          <a:xfrm>
            <a:off x="5754508" y="4819650"/>
            <a:ext cx="3524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David Perryn</a:t>
            </a:r>
          </a:p>
          <a:p>
            <a:pPr algn="r"/>
            <a:r>
              <a:rPr lang="en-US" sz="1800" b="1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Administrative Aide</a:t>
            </a:r>
          </a:p>
          <a:p>
            <a:pPr algn="r"/>
            <a:r>
              <a:rPr lang="en-US" sz="1800" b="1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Email: dperryn@uillinois.edu </a:t>
            </a:r>
          </a:p>
          <a:p>
            <a:pPr algn="r"/>
            <a:r>
              <a:rPr lang="en-US" sz="1800" b="1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Phone: 217.300.7448</a:t>
            </a:r>
          </a:p>
          <a:p>
            <a:pPr algn="r"/>
            <a:endParaRPr lang="en-US" sz="1800" cap="none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06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D3371CF0AE884FA3CFA8ECBA86DC97" ma:contentTypeVersion="2" ma:contentTypeDescription="Create a new document." ma:contentTypeScope="" ma:versionID="85174b38de3c4f0982a20c61c982e22d">
  <xsd:schema xmlns:xsd="http://www.w3.org/2001/XMLSchema" xmlns:xs="http://www.w3.org/2001/XMLSchema" xmlns:p="http://schemas.microsoft.com/office/2006/metadata/properties" xmlns:ns3="1a829a0c-9641-4374-8d38-adbe0028bfe2" targetNamespace="http://schemas.microsoft.com/office/2006/metadata/properties" ma:root="true" ma:fieldsID="ba500a4f07786b2db34b1153211ad9b2" ns3:_="">
    <xsd:import namespace="1a829a0c-9641-4374-8d38-adbe0028bfe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29a0c-9641-4374-8d38-adbe0028bf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939B39-AE06-4702-B7FA-29D270E3DF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829a0c-9641-4374-8d38-adbe0028bf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93AABBF-436C-48D6-8ED7-3457F016BC7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a829a0c-9641-4374-8d38-adbe0028bfe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5B062D1-1817-40C6-935B-64CF43EB75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13477</TotalTime>
  <Words>504</Words>
  <Application>Microsoft Office PowerPoint</Application>
  <PresentationFormat>Widescreen</PresentationFormat>
  <Paragraphs>105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Wingdings</vt:lpstr>
      <vt:lpstr>Lato</vt:lpstr>
      <vt:lpstr>Arial</vt:lpstr>
      <vt:lpstr>Oswald SemiBold</vt:lpstr>
      <vt:lpstr>Lato Black</vt:lpstr>
      <vt:lpstr>Calibri Light</vt:lpstr>
      <vt:lpstr>Calibri</vt:lpstr>
      <vt:lpstr>Office Theme</vt:lpstr>
      <vt:lpstr>2_Custom Design</vt:lpstr>
      <vt:lpstr>2023-2024 Annual Report</vt:lpstr>
      <vt:lpstr>Role of University Senates Conference</vt:lpstr>
      <vt:lpstr>2023-2024 Activities</vt:lpstr>
      <vt:lpstr>Guests</vt:lpstr>
      <vt:lpstr>USC Representation on Committees</vt:lpstr>
      <vt:lpstr>USC Representation</vt:lpstr>
      <vt:lpstr>BOT Presentations</vt:lpstr>
      <vt:lpstr>Future Work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System Powerpoint Template</dc:subject>
  <dc:creator>Martin, Steven Dee</dc:creator>
  <cp:lastModifiedBy>Parekh, Arjav Malay</cp:lastModifiedBy>
  <cp:revision>161</cp:revision>
  <dcterms:created xsi:type="dcterms:W3CDTF">2021-03-01T19:31:35Z</dcterms:created>
  <dcterms:modified xsi:type="dcterms:W3CDTF">2024-07-14T22:15:57Z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0x01010043D3371CF0AE884FA3CFA8ECBA86DC97</vt:lpwstr>
  </property>
</Properties>
</file>