
<file path=[Content_Types].xml><?xml version="1.0" encoding="utf-8"?>
<Types xmlns="http://schemas.openxmlformats.org/package/2006/content-types">
  <Default Extension="3gp" ContentType="video/3gpp"/>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4"/>
    <p:sldMasterId id="2147483694" r:id="rId5"/>
    <p:sldMasterId id="2147483700" r:id="rId6"/>
    <p:sldMasterId id="2147483705" r:id="rId7"/>
    <p:sldMasterId id="2147483730" r:id="rId8"/>
  </p:sldMasterIdLst>
  <p:notesMasterIdLst>
    <p:notesMasterId r:id="rId18"/>
  </p:notesMasterIdLst>
  <p:handoutMasterIdLst>
    <p:handoutMasterId r:id="rId19"/>
  </p:handoutMasterIdLst>
  <p:sldIdLst>
    <p:sldId id="489" r:id="rId9"/>
    <p:sldId id="536" r:id="rId10"/>
    <p:sldId id="511" r:id="rId11"/>
    <p:sldId id="534" r:id="rId12"/>
    <p:sldId id="334" r:id="rId13"/>
    <p:sldId id="537" r:id="rId14"/>
    <p:sldId id="379" r:id="rId15"/>
    <p:sldId id="535" r:id="rId16"/>
    <p:sldId id="374" r:id="rId17"/>
  </p:sldIdLst>
  <p:sldSz cx="12192000" cy="6858000"/>
  <p:notesSz cx="9144000" cy="6858000"/>
  <p:embeddedFontLst>
    <p:embeddedFont>
      <p:font typeface="Aptos" panose="020B0004020202020204" pitchFamily="3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Lato" panose="020F0502020204030203" pitchFamily="34" charset="0"/>
      <p:regular r:id="rId28"/>
      <p:bold r:id="rId28"/>
      <p:italic r:id="rId28"/>
      <p:boldItalic r:id="rId28"/>
    </p:embeddedFont>
    <p:embeddedFont>
      <p:font typeface="Lato Black" panose="020F0502020204030203" pitchFamily="34" charset="0"/>
      <p:bold r:id="rId28"/>
      <p:italic r:id="rId28"/>
      <p:boldItalic r:id="rId28"/>
    </p:embeddedFont>
    <p:embeddedFont>
      <p:font typeface="Merriweather" panose="00000500000000000000" pitchFamily="2" charset="0"/>
      <p:regular r:id="rId29"/>
      <p:bold r:id="rId30"/>
      <p:italic r:id="rId31"/>
      <p:boldItalic r:id="rId32"/>
    </p:embeddedFont>
    <p:embeddedFont>
      <p:font typeface="Oswald" panose="00000500000000000000" pitchFamily="2" charset="0"/>
      <p:regular r:id="rId28"/>
      <p:bold r:id="rId28"/>
    </p:embeddedFont>
    <p:embeddedFont>
      <p:font typeface="Oswald Light" panose="00000400000000000000" pitchFamily="2" charset="0"/>
      <p:regular r:id="rId33"/>
    </p:embeddedFont>
    <p:embeddedFont>
      <p:font typeface="Oswald SemiBold" panose="00000700000000000000" pitchFamily="2" charset="0"/>
      <p:regular r:id="rId34"/>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3" pos="1272" userDrawn="1">
          <p15:clr>
            <a:srgbClr val="A4A3A4"/>
          </p15:clr>
        </p15:guide>
        <p15:guide id="4" pos="3840" userDrawn="1">
          <p15:clr>
            <a:srgbClr val="A4A3A4"/>
          </p15:clr>
        </p15:guide>
        <p15:guide id="5" pos="39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294B"/>
    <a:srgbClr val="0455A4"/>
    <a:srgbClr val="929497"/>
    <a:srgbClr val="E8E9EA"/>
    <a:srgbClr val="A5A8AA"/>
    <a:srgbClr val="D50032"/>
    <a:srgbClr val="342726"/>
    <a:srgbClr val="003366"/>
    <a:srgbClr val="E84A27"/>
    <a:srgbClr val="5E666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5" autoAdjust="0"/>
    <p:restoredTop sz="86449" autoAdjust="0"/>
  </p:normalViewPr>
  <p:slideViewPr>
    <p:cSldViewPr snapToGrid="0">
      <p:cViewPr varScale="1">
        <p:scale>
          <a:sx n="62" d="100"/>
          <a:sy n="62" d="100"/>
        </p:scale>
        <p:origin x="86" y="816"/>
      </p:cViewPr>
      <p:guideLst>
        <p:guide orient="horz" pos="1440"/>
        <p:guide pos="1272"/>
        <p:guide pos="3840"/>
        <p:guide pos="3940"/>
      </p:guideLst>
    </p:cSldViewPr>
  </p:slideViewPr>
  <p:outlineViewPr>
    <p:cViewPr>
      <p:scale>
        <a:sx n="33" d="100"/>
        <a:sy n="33" d="100"/>
      </p:scale>
      <p:origin x="0" y="0"/>
    </p:cViewPr>
  </p:outlineViewPr>
  <p:notesTextViewPr>
    <p:cViewPr>
      <p:scale>
        <a:sx n="90" d="100"/>
        <a:sy n="90" d="100"/>
      </p:scale>
      <p:origin x="0" y="0"/>
    </p:cViewPr>
  </p:notesTextViewPr>
  <p:notesViewPr>
    <p:cSldViewPr snapToGrid="0" showGuides="1">
      <p:cViewPr varScale="1">
        <p:scale>
          <a:sx n="66" d="100"/>
          <a:sy n="66" d="100"/>
        </p:scale>
        <p:origin x="306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E3AE06-C60D-4FAC-82FC-C87D301AAAA8}"/>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Lato" panose="020F0502020204030203" pitchFamily="34" charset="77"/>
            </a:endParaRPr>
          </a:p>
        </p:txBody>
      </p:sp>
      <p:sp>
        <p:nvSpPr>
          <p:cNvPr id="3" name="Date Placeholder 2">
            <a:extLst>
              <a:ext uri="{FF2B5EF4-FFF2-40B4-BE49-F238E27FC236}">
                <a16:creationId xmlns:a16="http://schemas.microsoft.com/office/drawing/2014/main" id="{20584B40-4CD3-47A3-A46A-76AD4C9963D1}"/>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B47E6833-1F3F-4FC8-97F4-FDE94F723B49}" type="datetimeFigureOut">
              <a:rPr lang="en-US" smtClean="0">
                <a:latin typeface="Lato" panose="020F0502020204030203" pitchFamily="34" charset="77"/>
              </a:rPr>
              <a:t>7/14/2024</a:t>
            </a:fld>
            <a:endParaRPr lang="en-US" dirty="0">
              <a:latin typeface="Lato" panose="020F0502020204030203" pitchFamily="34" charset="77"/>
            </a:endParaRPr>
          </a:p>
        </p:txBody>
      </p:sp>
      <p:sp>
        <p:nvSpPr>
          <p:cNvPr id="4" name="Footer Placeholder 3">
            <a:extLst>
              <a:ext uri="{FF2B5EF4-FFF2-40B4-BE49-F238E27FC236}">
                <a16:creationId xmlns:a16="http://schemas.microsoft.com/office/drawing/2014/main" id="{A678BAD6-B7D1-4BE0-B77A-8B39CB7E21E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Lato" panose="020F0502020204030203" pitchFamily="34" charset="77"/>
            </a:endParaRPr>
          </a:p>
        </p:txBody>
      </p:sp>
      <p:sp>
        <p:nvSpPr>
          <p:cNvPr id="5" name="Slide Number Placeholder 4">
            <a:extLst>
              <a:ext uri="{FF2B5EF4-FFF2-40B4-BE49-F238E27FC236}">
                <a16:creationId xmlns:a16="http://schemas.microsoft.com/office/drawing/2014/main" id="{573AF6AE-B67D-400B-80F1-9BF5F879AB92}"/>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24D90FA-BBDF-4623-B686-0831D6C73D31}" type="slidenum">
              <a:rPr lang="en-US" smtClean="0">
                <a:latin typeface="Lato" panose="020F0502020204030203" pitchFamily="34" charset="77"/>
              </a:rPr>
              <a:t>‹#›</a:t>
            </a:fld>
            <a:endParaRPr lang="en-US" dirty="0">
              <a:latin typeface="Lato" panose="020F0502020204030203" pitchFamily="34" charset="77"/>
            </a:endParaRPr>
          </a:p>
        </p:txBody>
      </p:sp>
    </p:spTree>
    <p:extLst>
      <p:ext uri="{BB962C8B-B14F-4D97-AF65-F5344CB8AC3E}">
        <p14:creationId xmlns:p14="http://schemas.microsoft.com/office/powerpoint/2010/main" val="409544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Lato" panose="020F0502020204030203" pitchFamily="34" charset="77"/>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Lato" panose="020F0502020204030203" pitchFamily="34" charset="77"/>
              </a:defRPr>
            </a:lvl1pPr>
          </a:lstStyle>
          <a:p>
            <a:fld id="{9796F298-A394-4CE1-A654-FE1BC5C038A1}" type="datetimeFigureOut">
              <a:rPr lang="en-US" smtClean="0"/>
              <a:pPr/>
              <a:t>7/14/2024</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Lato" panose="020F0502020204030203" pitchFamily="34" charset="77"/>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Lato" panose="020F0502020204030203" pitchFamily="34" charset="77"/>
              </a:defRPr>
            </a:lvl1pPr>
          </a:lstStyle>
          <a:p>
            <a:fld id="{50D3A1E8-C096-463C-BF8B-4CB4AA05D415}" type="slidenum">
              <a:rPr lang="en-US" smtClean="0"/>
              <a:pPr/>
              <a:t>‹#›</a:t>
            </a:fld>
            <a:endParaRPr lang="en-US" dirty="0"/>
          </a:p>
        </p:txBody>
      </p:sp>
    </p:spTree>
    <p:extLst>
      <p:ext uri="{BB962C8B-B14F-4D97-AF65-F5344CB8AC3E}">
        <p14:creationId xmlns:p14="http://schemas.microsoft.com/office/powerpoint/2010/main" val="416443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ato" panose="020F0502020204030203" pitchFamily="34" charset="77"/>
        <a:ea typeface="+mn-ea"/>
        <a:cs typeface="+mn-cs"/>
      </a:defRPr>
    </a:lvl1pPr>
    <a:lvl2pPr marL="457200" algn="l" defTabSz="914400" rtl="0" eaLnBrk="1" latinLnBrk="0" hangingPunct="1">
      <a:defRPr sz="1200" b="0" i="0" kern="1200">
        <a:solidFill>
          <a:schemeClr val="tx1"/>
        </a:solidFill>
        <a:latin typeface="Lato" panose="020F0502020204030203" pitchFamily="34" charset="77"/>
        <a:ea typeface="+mn-ea"/>
        <a:cs typeface="+mn-cs"/>
      </a:defRPr>
    </a:lvl2pPr>
    <a:lvl3pPr marL="914400" algn="l" defTabSz="914400" rtl="0" eaLnBrk="1" latinLnBrk="0" hangingPunct="1">
      <a:defRPr sz="1200" b="0" i="0" kern="1200">
        <a:solidFill>
          <a:schemeClr val="tx1"/>
        </a:solidFill>
        <a:latin typeface="Lato" panose="020F0502020204030203" pitchFamily="34" charset="77"/>
        <a:ea typeface="+mn-ea"/>
        <a:cs typeface="+mn-cs"/>
      </a:defRPr>
    </a:lvl3pPr>
    <a:lvl4pPr marL="1371600" algn="l" defTabSz="914400" rtl="0" eaLnBrk="1" latinLnBrk="0" hangingPunct="1">
      <a:defRPr sz="1200" b="0" i="0" kern="1200">
        <a:solidFill>
          <a:schemeClr val="tx1"/>
        </a:solidFill>
        <a:latin typeface="Lato" panose="020F0502020204030203" pitchFamily="34" charset="77"/>
        <a:ea typeface="+mn-ea"/>
        <a:cs typeface="+mn-cs"/>
      </a:defRPr>
    </a:lvl4pPr>
    <a:lvl5pPr marL="1828800" algn="l" defTabSz="914400" rtl="0" eaLnBrk="1" latinLnBrk="0" hangingPunct="1">
      <a:defRPr sz="1200" b="0" i="0" kern="1200">
        <a:solidFill>
          <a:schemeClr val="tx1"/>
        </a:solidFill>
        <a:latin typeface="Lato" panose="020F0502020204030203"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	Thank you, Chairman Edwards.</a:t>
            </a:r>
          </a:p>
          <a:p>
            <a:r>
              <a:rPr lang="en-US" sz="1800" dirty="0"/>
              <a:t>•	At this time, I would like to introduce our Treasurer: LESTER H. MCKEEVER JR., partner at Mitchell-Titus accounting firm in Chicago.</a:t>
            </a:r>
          </a:p>
          <a:p>
            <a:r>
              <a:rPr lang="en-US" sz="1800" dirty="0"/>
              <a:t>•	Also:</a:t>
            </a:r>
          </a:p>
          <a:p>
            <a:r>
              <a:rPr lang="en-US" sz="1800" dirty="0"/>
              <a:t>	o	Chancellor and Vice President ROBERT JONES from Urbana;</a:t>
            </a:r>
          </a:p>
          <a:p>
            <a:r>
              <a:rPr lang="en-US" sz="1800" dirty="0"/>
              <a:t>	o	Chancellor and Vice President MARIE LYNN MIRANDA from Chicago;</a:t>
            </a:r>
          </a:p>
          <a:p>
            <a:r>
              <a:rPr lang="en-US" sz="1800" dirty="0"/>
              <a:t>	o	And Chancellor and Vice President JANET GOOCH from Springfield.</a:t>
            </a:r>
          </a:p>
          <a:p>
            <a:r>
              <a:rPr lang="en-US" sz="1800" dirty="0"/>
              <a:t>•	And the other university officers and staff:</a:t>
            </a:r>
          </a:p>
          <a:p>
            <a:r>
              <a:rPr lang="en-US" sz="1800" dirty="0"/>
              <a:t>	o	University Counsel SCOTT RICE;</a:t>
            </a:r>
          </a:p>
          <a:p>
            <a:r>
              <a:rPr lang="en-US" sz="1800" dirty="0"/>
              <a:t>	o	Vice President/Chief Financial Officer and Comptroller PAUL ELLINGER;</a:t>
            </a:r>
          </a:p>
          <a:p>
            <a:r>
              <a:rPr lang="en-US" sz="1800" dirty="0"/>
              <a:t>	o	Executive Vice President and Vice President for Academic Affairs NICHOLAS JONES;</a:t>
            </a:r>
          </a:p>
          <a:p>
            <a:r>
              <a:rPr lang="en-US" sz="1800" dirty="0"/>
              <a:t>	o	Vice President of External Relations and Communications ADRIENNE NAZON;</a:t>
            </a:r>
          </a:p>
          <a:p>
            <a:r>
              <a:rPr lang="en-US" sz="1800" dirty="0"/>
              <a:t>	o	Vice President for Economic Development and Innovation JAY WALSH ;</a:t>
            </a:r>
          </a:p>
          <a:p>
            <a:r>
              <a:rPr lang="en-US" sz="1800" dirty="0"/>
              <a:t>	o	And Secretary of the Board of Trustees and the University JEFFREY STEIN.</a:t>
            </a:r>
          </a:p>
          <a:p>
            <a:r>
              <a:rPr lang="en-US" sz="1800" dirty="0"/>
              <a:t>•	Representing the University Senates Conference, SANDRA De GROOTE, professor and head of assessment and scholarly communications, and chair of the UIC Senate Executive Committee.</a:t>
            </a:r>
          </a:p>
          <a:p>
            <a:r>
              <a:rPr lang="en-US" sz="1800" dirty="0"/>
              <a:t>•	Representing the Urbana Senate: CHAYA SANDLER, experiential learning coordinator and academic advisor, Department of Agricultural and Consumer Economics.</a:t>
            </a:r>
          </a:p>
          <a:p>
            <a:r>
              <a:rPr lang="en-US" sz="1800" dirty="0"/>
              <a:t>•	Representing the Chicago Senate, ASA ASAD, student senator, studying in the College of Liberal Arts and Sciences.</a:t>
            </a:r>
          </a:p>
          <a:p>
            <a:r>
              <a:rPr lang="en-US" sz="1800" dirty="0"/>
              <a:t>•	And representing the academic professional staff: MINT SIMAGRAI [SIM-a-</a:t>
            </a:r>
            <a:r>
              <a:rPr lang="en-US" sz="1800" dirty="0" err="1"/>
              <a:t>grEYE</a:t>
            </a:r>
            <a:r>
              <a:rPr lang="en-US" sz="1800" dirty="0"/>
              <a:t>].</a:t>
            </a:r>
          </a:p>
          <a:p>
            <a:endParaRPr lang="en-US" sz="1800" dirty="0"/>
          </a:p>
        </p:txBody>
      </p:sp>
      <p:sp>
        <p:nvSpPr>
          <p:cNvPr id="4" name="Slide Number Placeholder 3"/>
          <p:cNvSpPr>
            <a:spLocks noGrp="1"/>
          </p:cNvSpPr>
          <p:nvPr>
            <p:ph type="sldNum" sz="quarter" idx="5"/>
          </p:nvPr>
        </p:nvSpPr>
        <p:spPr/>
        <p:txBody>
          <a:bodyPr/>
          <a:lstStyle/>
          <a:p>
            <a:fld id="{50D3A1E8-C096-463C-BF8B-4CB4AA05D415}" type="slidenum">
              <a:rPr lang="en-US" smtClean="0"/>
              <a:t>1</a:t>
            </a:fld>
            <a:endParaRPr lang="en-US" dirty="0"/>
          </a:p>
        </p:txBody>
      </p:sp>
    </p:spTree>
    <p:extLst>
      <p:ext uri="{BB962C8B-B14F-4D97-AF65-F5344CB8AC3E}">
        <p14:creationId xmlns:p14="http://schemas.microsoft.com/office/powerpoint/2010/main" val="276596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we begin to look ahead to the next academic year, planning with great anticipation for all of the possibility, promise and challenges it holds, I want to take a moment to think about the year we’ve just wrapped up.</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 are literally hundreds of thousands – maybe millions – of milestones that I could list, if we had the time and all of you granted me your indulgence, to measure the success of the year just completed and our progress.</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More than 24,000 new degree holders, taking their places in the world and helping power our economy and strengthen society.</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More than 13,230 brand-new freshmen – a record high – embarking on their own journeys toward degrees. </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application and admission numbers that show our trajectory clearly pointed up.</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we needed a reminder of the excellence of our faculty and what they provide to our students, the fact that we continue to see more and more applicants and add students is one of our best measures.</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systemwide research enterprise is a constant source for breakthroughs, and this year was a tremendous example:</a:t>
            </a:r>
          </a:p>
          <a:p>
            <a:pPr marL="742950" marR="0" lvl="1" indent="-285750">
              <a:lnSpc>
                <a:spcPct val="107000"/>
              </a:lnSpc>
              <a:spcBef>
                <a:spcPts val="0"/>
              </a:spcBef>
              <a:spcAft>
                <a:spcPts val="800"/>
              </a:spcAft>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development of a promising new antibiotic that reduced or eliminated drug-resistant bacterial infections;</a:t>
            </a:r>
          </a:p>
          <a:p>
            <a:pPr marL="742950" marR="0" lvl="1" indent="-285750">
              <a:lnSpc>
                <a:spcPct val="107000"/>
              </a:lnSpc>
              <a:spcBef>
                <a:spcPts val="0"/>
              </a:spcBef>
              <a:spcAft>
                <a:spcPts val="800"/>
              </a:spcAft>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new trial launched for a possible prostate-cancer treatment;</a:t>
            </a:r>
          </a:p>
          <a:p>
            <a:pPr marL="742950" marR="0" lvl="1" indent="-285750">
              <a:lnSpc>
                <a:spcPct val="107000"/>
              </a:lnSpc>
              <a:spcBef>
                <a:spcPts val="0"/>
              </a:spcBef>
              <a:spcAft>
                <a:spcPts val="800"/>
              </a:spcAft>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creation of a new antifungal molecule that kills fungi without toxicity in human cells;</a:t>
            </a:r>
          </a:p>
          <a:p>
            <a:pPr marL="742950" marR="0" lvl="1" indent="-285750">
              <a:lnSpc>
                <a:spcPct val="107000"/>
              </a:lnSpc>
              <a:spcBef>
                <a:spcPts val="0"/>
              </a:spcBef>
              <a:spcAft>
                <a:spcPts val="800"/>
              </a:spcAft>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design of a new method to make hydrogen gas – one of our most promising sources of clean energy -- using only solar power and agricultural waste, cutting the energy needed to extract hydrogen from water by 600 percent;</a:t>
            </a:r>
          </a:p>
          <a:p>
            <a:pPr marL="742950" marR="0" lvl="1" indent="-285750">
              <a:lnSpc>
                <a:spcPct val="107000"/>
              </a:lnSpc>
              <a:spcBef>
                <a:spcPts val="0"/>
              </a:spcBef>
              <a:spcAft>
                <a:spcPts val="800"/>
              </a:spcAft>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a number of important new studies revealing areas where Americans are susceptible to belief in conspiracy theories and other types of mid- and disinformation.</a:t>
            </a:r>
          </a:p>
          <a:p>
            <a:pPr marL="742950" marR="0" lvl="1" indent="-285750">
              <a:lnSpc>
                <a:spcPct val="107000"/>
              </a:lnSpc>
              <a:spcBef>
                <a:spcPts val="0"/>
              </a:spcBef>
              <a:spcAft>
                <a:spcPts val="800"/>
              </a:spcAft>
              <a:buFont typeface="Courier New" panose="02070309020205020404" pitchFamily="49" charset="0"/>
              <a:buChar char="o"/>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Illinois Innovation Network is building momentum across the state, from our ongoing work building up rural and urban broadband access to the children and adults enrolled right now in tech programs at the Discovery Partners Institute in Chicago, developing their talents and building strong futures.</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would also add that our alignment with elected leaders here in Illinois has never been stronger.</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reflected in another increase this year in state spending on higher education and the indicators -- like our work in helping create the state’s next economic plan – that our elected leaders value what we have offer.</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voice and experience are also valued in Washington, D.C. Just one example: I was part of a U of I System delegation that met with State Department leaders and Sen. Tammy Duckworth this year to talk about our efforts in international engagement.</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Taken as a whole, the U of I System is a wondrous, hyper-efficient machine for solving problems and seizing on opportunities – sort of a supercharged Swiss Army knife operating at a massive scale, allowing us to positively impact lives all over Illinois and beyond.</a:t>
            </a:r>
          </a:p>
        </p:txBody>
      </p:sp>
      <p:sp>
        <p:nvSpPr>
          <p:cNvPr id="4" name="Slide Number Placeholder 3"/>
          <p:cNvSpPr>
            <a:spLocks noGrp="1"/>
          </p:cNvSpPr>
          <p:nvPr>
            <p:ph type="sldNum" sz="quarter" idx="5"/>
          </p:nvPr>
        </p:nvSpPr>
        <p:spPr/>
        <p:txBody>
          <a:bodyPr/>
          <a:lstStyle/>
          <a:p>
            <a:fld id="{50D3A1E8-C096-463C-BF8B-4CB4AA05D415}" type="slidenum">
              <a:rPr lang="en-US" smtClean="0"/>
              <a:pPr/>
              <a:t>2</a:t>
            </a:fld>
            <a:endParaRPr lang="en-US" dirty="0"/>
          </a:p>
        </p:txBody>
      </p:sp>
    </p:spTree>
    <p:extLst>
      <p:ext uri="{BB962C8B-B14F-4D97-AF65-F5344CB8AC3E}">
        <p14:creationId xmlns:p14="http://schemas.microsoft.com/office/powerpoint/2010/main" val="40714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state, our country and the world face a long list of challenges – and in each, opportunities.</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Climate change. </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need to build a sustainable economy and prepare people for productive roles in it.</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challenges we face around misinformation and disinformation.</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Future health crises and the absolute necessity that we give people better access to health care and the tools to foster well-being.</a:t>
            </a: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potential and the uncertainties embodied in AI. </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many more.</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Taken together, it can sound like a lot, and it is -- a series of often-stubborn challenges, many of them intertwined with real opportunities -- all of which have to be met head on.</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you were writing a script, it would make for one heck of a story.</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where we come in … “we” meaning higher education and, of course, the outstanding public university system we are all part of.</a:t>
            </a:r>
          </a:p>
        </p:txBody>
      </p:sp>
      <p:sp>
        <p:nvSpPr>
          <p:cNvPr id="4" name="Slide Number Placeholder 3"/>
          <p:cNvSpPr>
            <a:spLocks noGrp="1"/>
          </p:cNvSpPr>
          <p:nvPr>
            <p:ph type="sldNum" sz="quarter" idx="5"/>
          </p:nvPr>
        </p:nvSpPr>
        <p:spPr/>
        <p:txBody>
          <a:bodyPr/>
          <a:lstStyle/>
          <a:p>
            <a:fld id="{50D3A1E8-C096-463C-BF8B-4CB4AA05D415}" type="slidenum">
              <a:rPr lang="en-US" smtClean="0"/>
              <a:t>3</a:t>
            </a:fld>
            <a:endParaRPr lang="en-US"/>
          </a:p>
        </p:txBody>
      </p:sp>
    </p:spTree>
    <p:extLst>
      <p:ext uri="{BB962C8B-B14F-4D97-AF65-F5344CB8AC3E}">
        <p14:creationId xmlns:p14="http://schemas.microsoft.com/office/powerpoint/2010/main" val="635592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common element in many of the best, most positive stories is the character who emerges to show the way, to drive the narrative and all involved toward resolution. </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 driving character is a leader, in so many senses of that word:</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supporter, an advocate, a champion, a guide -- a problem solver hard at work on solutions – serving -- who drives the arc toward resolution.</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our story, higher education and the U of I System have what it takes to be the problem solver and  guide that this moment demands.</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have – and I believe this in the core of my being – a vision and a dedication to service that the world needs right now.</a:t>
            </a:r>
          </a:p>
        </p:txBody>
      </p:sp>
      <p:sp>
        <p:nvSpPr>
          <p:cNvPr id="4" name="Slide Number Placeholder 3"/>
          <p:cNvSpPr>
            <a:spLocks noGrp="1"/>
          </p:cNvSpPr>
          <p:nvPr>
            <p:ph type="sldNum" sz="quarter" idx="5"/>
          </p:nvPr>
        </p:nvSpPr>
        <p:spPr/>
        <p:txBody>
          <a:bodyPr/>
          <a:lstStyle/>
          <a:p>
            <a:fld id="{50D3A1E8-C096-463C-BF8B-4CB4AA05D415}" type="slidenum">
              <a:rPr lang="en-US" smtClean="0"/>
              <a:t>4</a:t>
            </a:fld>
            <a:endParaRPr lang="en-US"/>
          </a:p>
        </p:txBody>
      </p:sp>
    </p:spTree>
    <p:extLst>
      <p:ext uri="{BB962C8B-B14F-4D97-AF65-F5344CB8AC3E}">
        <p14:creationId xmlns:p14="http://schemas.microsoft.com/office/powerpoint/2010/main" val="3533438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core mission always has been and always will be education – the absolutely world-class education we provide at our three universities.</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is the best job training available, a key component of sustainable economic development, and of course much more.</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true for the more than 97,000 students enrolled in Urbana-Champaign, Chicago and Springfield, but also the rapidly increasing numbers we’re reaching through our growing roster of programs at the Discovery Partners Institute and around the state through the Illinois Innovation Network.</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Education and the rigors our students face are also, I believe, the best medicine for learning to live and work together in a pluralistic society – to finding common ground, compromise and, in the plainest language, getting things done in the name of the public good.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96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Sitting right alongside education is our powerhouse research enterprise.</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where we find answers.</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Stronger, more resilient crops to feed a growing population in a changing global climate.</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Solutions for the imperative that we have clean air and water for all.</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Better health care and greater access to it – preventative care and treatments for those who do become ill.</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Technologies that will create new jobs and entire new industries.</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Think about what works in the world around us and how much of it is derived from our research. So much of the tech industry that helps drive our economy today, as just one example, grew out of our research and that conducted by our peers across higher education.</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research muscle also makes us a magnet for innovation engines like the $51 million Illinois Fermentation and Agriculture Biomanufacturing Tech Hub announced last week by the U.S. Department of Commerce’s Economic Development Administration.</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iFAB</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as it’s known, will leverage expertise from the University of Illinois and industry partners to position central Illinois as a top hub for biomanufacturing.</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I share Chancellor Jones’ excitement about this new initiative – this will be big.</a:t>
            </a:r>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pPr/>
              <a:t>6</a:t>
            </a:fld>
            <a:endParaRPr lang="en-US" dirty="0"/>
          </a:p>
        </p:txBody>
      </p:sp>
    </p:spTree>
    <p:extLst>
      <p:ext uri="{BB962C8B-B14F-4D97-AF65-F5344CB8AC3E}">
        <p14:creationId xmlns:p14="http://schemas.microsoft.com/office/powerpoint/2010/main" val="381941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mentioned DPI and IIN, and they’re two of the primary ways we reach and extend what we have to offer beyond our enrollment.</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can look right now at DPI and the roster of summer programs I mentioned, all taking off within the past few weeks:</a:t>
            </a:r>
          </a:p>
          <a:p>
            <a:pPr marL="742950" marR="0" lvl="1" indent="-285750">
              <a:lnSpc>
                <a:spcPct val="107000"/>
              </a:lnSpc>
              <a:spcBef>
                <a:spcPts val="0"/>
              </a:spcBef>
              <a:spcAft>
                <a:spcPts val="800"/>
              </a:spcAft>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sixth cohort of the Pritzker Tech Talent Lab’s Tech Apprenticeship Program with 26 adult students.</a:t>
            </a:r>
          </a:p>
          <a:p>
            <a:pPr marL="742950" marR="0" lvl="1" indent="-285750">
              <a:lnSpc>
                <a:spcPct val="107000"/>
              </a:lnSpc>
              <a:spcBef>
                <a:spcPts val="0"/>
              </a:spcBef>
              <a:spcAft>
                <a:spcPts val="800"/>
              </a:spcAft>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33 K-9</a:t>
            </a:r>
            <a:r>
              <a:rPr lang="en-US" sz="18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-grade students who are part of the Discover Computer Ignite Generative AI program.</a:t>
            </a:r>
          </a:p>
          <a:p>
            <a:pPr marL="742950" marR="0" lvl="1" indent="-285750">
              <a:lnSpc>
                <a:spcPct val="107000"/>
              </a:lnSpc>
              <a:spcBef>
                <a:spcPts val="0"/>
              </a:spcBef>
              <a:spcAft>
                <a:spcPts val="800"/>
              </a:spcAft>
              <a:buFont typeface="Courier New" panose="02070309020205020404" pitchFamily="49" charset="0"/>
              <a:buChar char="o"/>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the new Swift 2-week Intensive Teacher Training program and its 18 high school teachers, learning invaluable computer science instruction skills.</a:t>
            </a:r>
          </a:p>
          <a:p>
            <a:pPr marL="742950" marR="0" lvl="1" indent="-285750">
              <a:lnSpc>
                <a:spcPct val="107000"/>
              </a:lnSpc>
              <a:spcBef>
                <a:spcPts val="0"/>
              </a:spcBef>
              <a:spcAft>
                <a:spcPts val="800"/>
              </a:spcAft>
              <a:buFont typeface="Courier New" panose="02070309020205020404" pitchFamily="49" charset="0"/>
              <a:buChar char="o"/>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that’s just a small sample – in all DPI has 425 learners in its programs right now and is working with 40 organizations to deliver these programs.</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are also focused on building partnerships around the globe dedicated to creating opportunities for students and solving many of these challenges that we all share in human health, climate change and the need for economic opportunity.</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now have strong partners in Taiwan, Singapore, Brazil, Mexico, Canada, The U.K., Germany and India -- and are working to build new links in the Middle East and Africa.</a:t>
            </a:r>
          </a:p>
          <a:p>
            <a:pPr marL="0" marR="0" indent="0">
              <a:lnSpc>
                <a:spcPct val="107000"/>
              </a:lnSpc>
              <a:spcBef>
                <a:spcPts val="0"/>
              </a:spcBef>
              <a:spcAft>
                <a:spcPts val="800"/>
              </a:spcAft>
              <a:buFont typeface="Arial" panose="020B0604020202020204" pitchFamily="34" charset="0"/>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One year from now, as you know, we’re also bringing the 2025 Sustainability Research and Innovation Congress to Chicago.</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group of us just returned from SRI24 in Helsinki and our work has already begun to get ready for SRI25.</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Congress is a partnership with Future Earth and the Belmont Forum, and it will be big:</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We expect up to 2,000 people from around the world -- educators, scientists, practitioners, leaders from governments and local communities -- all of them focused on solutions that will mitigate climate impact and ensure that we are working toward resilient communities.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20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Before leaving for SRI24, I was fortunate enough to listen to a great variety of commencement speakers in May at our three universities, and – in this challenging moment for us all -- to read and watch video of so many more inspiring, thought-provoking commencement addresses from around the country.</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 was, in many, a common thread that really stuck with me: An emphasis on hope and resilience, and the need for both.</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Brandeis University, documentary filmmaker Ken Burns urged those in his audience and in particular those new graduates, “Do not lose your enthusiasm.”</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Simple, and powerful.</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education, the research and everything else we offer are an open door to an optimism that comes from knowing that there are solutions and answers and that we have in the capacity to find them.</a:t>
            </a:r>
          </a:p>
        </p:txBody>
      </p:sp>
      <p:sp>
        <p:nvSpPr>
          <p:cNvPr id="4" name="Slide Number Placeholder 3"/>
          <p:cNvSpPr>
            <a:spLocks noGrp="1"/>
          </p:cNvSpPr>
          <p:nvPr>
            <p:ph type="sldNum" sz="quarter" idx="5"/>
          </p:nvPr>
        </p:nvSpPr>
        <p:spPr/>
        <p:txBody>
          <a:bodyPr/>
          <a:lstStyle/>
          <a:p>
            <a:fld id="{50D3A1E8-C096-463C-BF8B-4CB4AA05D415}" type="slidenum">
              <a:rPr lang="en-US" smtClean="0"/>
              <a:t>8</a:t>
            </a:fld>
            <a:endParaRPr lang="en-US"/>
          </a:p>
        </p:txBody>
      </p:sp>
    </p:spTree>
    <p:extLst>
      <p:ext uri="{BB962C8B-B14F-4D97-AF65-F5344CB8AC3E}">
        <p14:creationId xmlns:p14="http://schemas.microsoft.com/office/powerpoint/2010/main" val="2076997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Through all of these things and too many more to name here today, we can give the world in some cases answers … and in others the tools to find those we don’t provide ourselves.</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must, and we absolutely can.</a:t>
            </a:r>
          </a:p>
        </p:txBody>
      </p:sp>
      <p:sp>
        <p:nvSpPr>
          <p:cNvPr id="4" name="Slide Number Placeholder 3"/>
          <p:cNvSpPr>
            <a:spLocks noGrp="1"/>
          </p:cNvSpPr>
          <p:nvPr>
            <p:ph type="sldNum" sz="quarter" idx="5"/>
          </p:nvPr>
        </p:nvSpPr>
        <p:spPr/>
        <p:txBody>
          <a:bodyPr/>
          <a:lstStyle/>
          <a:p>
            <a:fld id="{50D3A1E8-C096-463C-BF8B-4CB4AA05D415}" type="slidenum">
              <a:rPr lang="en-US" smtClean="0"/>
              <a:t>9</a:t>
            </a:fld>
            <a:endParaRPr lang="en-US" dirty="0"/>
          </a:p>
        </p:txBody>
      </p:sp>
    </p:spTree>
    <p:extLst>
      <p:ext uri="{BB962C8B-B14F-4D97-AF65-F5344CB8AC3E}">
        <p14:creationId xmlns:p14="http://schemas.microsoft.com/office/powerpoint/2010/main" val="1222722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NTENT_0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2" name="Title Placeholder 10">
            <a:extLst>
              <a:ext uri="{FF2B5EF4-FFF2-40B4-BE49-F238E27FC236}">
                <a16:creationId xmlns:a16="http://schemas.microsoft.com/office/drawing/2014/main" id="{A78FA8AB-4405-4444-ACAC-4046C4EA9311}"/>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5" name="Content Placeholder 2">
            <a:extLst>
              <a:ext uri="{FF2B5EF4-FFF2-40B4-BE49-F238E27FC236}">
                <a16:creationId xmlns:a16="http://schemas.microsoft.com/office/drawing/2014/main" id="{C3FE7227-798D-4B3D-A297-B09AE961A1AA}"/>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3088582"/>
      </p:ext>
    </p:extLst>
  </p:cSld>
  <p:clrMapOvr>
    <a:masterClrMapping/>
  </p:clrMapOvr>
  <p:extLst>
    <p:ext uri="{DCECCB84-F9BA-43D5-87BE-67443E8EF086}">
      <p15:sldGuideLst xmlns:p15="http://schemas.microsoft.com/office/powerpoint/2012/main">
        <p15:guide id="1" pos="528" userDrawn="1">
          <p15:clr>
            <a:srgbClr val="FBAE40"/>
          </p15:clr>
        </p15:guide>
        <p15:guide id="2" orient="horz" pos="8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_1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lgn="l">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3E603ED-9F8C-429B-B551-4CAC6775A124}"/>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0">
            <a:extLst>
              <a:ext uri="{FF2B5EF4-FFF2-40B4-BE49-F238E27FC236}">
                <a16:creationId xmlns:a16="http://schemas.microsoft.com/office/drawing/2014/main" id="{50E7882C-C489-4F9F-B391-DC83482D009A}"/>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82065373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_1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0" i="0" baseline="0">
                <a:solidFill>
                  <a:srgbClr val="E8E9EA"/>
                </a:solidFill>
                <a:latin typeface="Lato" panose="020F0502020204030203" pitchFamily="34" charset="77"/>
              </a:defRPr>
            </a:lvl1pPr>
            <a:lvl2pPr>
              <a:defRPr b="0" i="0" baseline="0">
                <a:solidFill>
                  <a:srgbClr val="E8E9EA"/>
                </a:solidFill>
                <a:latin typeface="Lato" panose="020F0502020204030203" pitchFamily="34" charset="77"/>
              </a:defRPr>
            </a:lvl2pPr>
            <a:lvl3pPr>
              <a:defRPr b="0" i="0" baseline="0">
                <a:solidFill>
                  <a:srgbClr val="E8E9EA"/>
                </a:solidFill>
                <a:latin typeface="Lato" panose="020F0502020204030203" pitchFamily="34" charset="77"/>
              </a:defRPr>
            </a:lvl3pPr>
            <a:lvl4pPr>
              <a:defRPr b="0" i="0" baseline="0">
                <a:solidFill>
                  <a:srgbClr val="E8E9EA"/>
                </a:solidFill>
                <a:latin typeface="Lato" panose="020F0502020204030203" pitchFamily="34" charset="77"/>
              </a:defRPr>
            </a:lvl4pPr>
            <a:lvl5pPr>
              <a:defRPr b="0" i="0" baseline="0">
                <a:solidFill>
                  <a:srgbClr val="E8E9EA"/>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b="0" i="0">
                <a:solidFill>
                  <a:srgbClr val="E8E9EA"/>
                </a:solidFill>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
        <p:nvSpPr>
          <p:cNvPr id="8" name="Title Placeholder 10">
            <a:extLst>
              <a:ext uri="{FF2B5EF4-FFF2-40B4-BE49-F238E27FC236}">
                <a16:creationId xmlns:a16="http://schemas.microsoft.com/office/drawing/2014/main" id="{06F0B74D-76F5-49DE-BC1E-07A3933A7D9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a:solidFill>
                  <a:srgbClr val="E8E9EA"/>
                </a:solidFill>
              </a:defRPr>
            </a:lvl1pPr>
          </a:lstStyle>
          <a:p>
            <a:r>
              <a:rPr lang="en-US" dirty="0"/>
              <a:t>Click to edit Master title style</a:t>
            </a:r>
          </a:p>
        </p:txBody>
      </p:sp>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_13">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699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ENT_13">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9893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D5C346-F5CC-4883-8B4E-DFD1066DA394}"/>
              </a:ext>
            </a:extLst>
          </p:cNvPr>
          <p:cNvSpPr>
            <a:spLocks noGrp="1"/>
          </p:cNvSpPr>
          <p:nvPr>
            <p:ph type="title"/>
          </p:nvPr>
        </p:nvSpPr>
        <p:spPr>
          <a:xfrm>
            <a:off x="838199" y="861927"/>
            <a:ext cx="10515599"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Tree>
    <p:extLst>
      <p:ext uri="{BB962C8B-B14F-4D97-AF65-F5344CB8AC3E}">
        <p14:creationId xmlns:p14="http://schemas.microsoft.com/office/powerpoint/2010/main" val="244476829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0" i="0" baseline="0">
                <a:solidFill>
                  <a:srgbClr val="E8E9EA"/>
                </a:solidFill>
                <a:latin typeface="Lato" panose="020F0502020204030203" pitchFamily="34" charset="77"/>
              </a:defRPr>
            </a:lvl1pPr>
            <a:lvl2pPr>
              <a:defRPr b="0" i="0" baseline="0">
                <a:solidFill>
                  <a:srgbClr val="E8E9EA"/>
                </a:solidFill>
                <a:latin typeface="Lato" panose="020F0502020204030203" pitchFamily="34" charset="77"/>
              </a:defRPr>
            </a:lvl2pPr>
            <a:lvl3pPr>
              <a:defRPr b="0" i="0" baseline="0">
                <a:solidFill>
                  <a:srgbClr val="E8E9EA"/>
                </a:solidFill>
                <a:latin typeface="Lato" panose="020F0502020204030203" pitchFamily="34" charset="77"/>
              </a:defRPr>
            </a:lvl3pPr>
            <a:lvl4pPr>
              <a:defRPr b="0" i="0" baseline="0">
                <a:solidFill>
                  <a:srgbClr val="E8E9EA"/>
                </a:solidFill>
                <a:latin typeface="Lato" panose="020F0502020204030203" pitchFamily="34" charset="77"/>
              </a:defRPr>
            </a:lvl4pPr>
            <a:lvl5pPr>
              <a:defRPr b="0" i="0" baseline="0">
                <a:solidFill>
                  <a:srgbClr val="E8E9EA"/>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b="0" i="0">
                <a:solidFill>
                  <a:srgbClr val="E8E9EA"/>
                </a:solidFill>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Two Content">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19836346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304643693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49690118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0" i="0" baseline="0">
                <a:solidFill>
                  <a:srgbClr val="E8E9EA"/>
                </a:solidFill>
                <a:latin typeface="Lato" panose="020F0502020204030203" pitchFamily="34" charset="77"/>
              </a:defRPr>
            </a:lvl1pPr>
            <a:lvl2pPr>
              <a:defRPr b="0" i="0" baseline="0">
                <a:solidFill>
                  <a:srgbClr val="E8E9EA"/>
                </a:solidFill>
                <a:latin typeface="Lato" panose="020F0502020204030203" pitchFamily="34" charset="77"/>
              </a:defRPr>
            </a:lvl2pPr>
            <a:lvl3pPr>
              <a:defRPr b="0" i="0" baseline="0">
                <a:solidFill>
                  <a:srgbClr val="E8E9EA"/>
                </a:solidFill>
                <a:latin typeface="Lato" panose="020F0502020204030203" pitchFamily="34" charset="77"/>
              </a:defRPr>
            </a:lvl3pPr>
            <a:lvl4pPr>
              <a:defRPr b="0" i="0" baseline="0">
                <a:solidFill>
                  <a:srgbClr val="E8E9EA"/>
                </a:solidFill>
                <a:latin typeface="Lato" panose="020F0502020204030203" pitchFamily="34" charset="77"/>
              </a:defRPr>
            </a:lvl4pPr>
            <a:lvl5pPr>
              <a:defRPr b="0" i="0" baseline="0">
                <a:solidFill>
                  <a:srgbClr val="E8E9EA"/>
                </a:solidFill>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b="0" i="0">
                <a:solidFill>
                  <a:srgbClr val="E8E9EA"/>
                </a:solidFill>
                <a:latin typeface="Lato" panose="020F0502020204030203" pitchFamily="34" charset="77"/>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86134838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_0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lvl1pPr>
              <a:defRPr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_13">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fld id="{D4EBE3CD-9D77-4126-B7ED-9E1F8FB2D6C1}" type="slidenum">
              <a:rPr lang="en-US" smtClean="0"/>
              <a:pPr/>
              <a:t>‹#›</a:t>
            </a:fld>
            <a:endParaRPr lang="en-US" dirty="0"/>
          </a:p>
        </p:txBody>
      </p:sp>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5692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_0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lvl1pPr>
              <a:defRPr b="0" i="0">
                <a:latin typeface="Lato" panose="020F0502020204030203" pitchFamily="34" charset="77"/>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lvl1pPr>
              <a:defRPr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271461249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426331658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421893190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94936485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03366"/>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299235481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03366"/>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4149777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03366"/>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cxnSp>
        <p:nvCxnSpPr>
          <p:cNvPr id="6" name="Straight Connector 5">
            <a:extLst>
              <a:ext uri="{FF2B5EF4-FFF2-40B4-BE49-F238E27FC236}">
                <a16:creationId xmlns:a16="http://schemas.microsoft.com/office/drawing/2014/main" id="{F972B92D-2689-4E29-84F0-DC0C52DA9ABB}"/>
              </a:ext>
            </a:extLst>
          </p:cNvPr>
          <p:cNvCxnSpPr>
            <a:cxnSpLocks/>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E5EC016-F308-4FB7-863B-1C8611DAE4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49629006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337792025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_03">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291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21FAD412-933D-4FF2-924E-58DB1C59536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169DF7B-0E50-4F12-A329-B7AD0C93E514}"/>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64138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422021945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357071063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07">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sp>
        <p:nvSpPr>
          <p:cNvPr id="7" name="Title Placeholder 10">
            <a:extLst>
              <a:ext uri="{FF2B5EF4-FFF2-40B4-BE49-F238E27FC236}">
                <a16:creationId xmlns:a16="http://schemas.microsoft.com/office/drawing/2014/main" id="{39EADD68-76BE-498E-BC31-F5AC81E77D57}"/>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CD7792DF-18D0-4183-914D-4044609A3776}"/>
              </a:ext>
            </a:extLst>
          </p:cNvPr>
          <p:cNvSpPr>
            <a:spLocks noGrp="1"/>
          </p:cNvSpPr>
          <p:nvPr>
            <p:ph sz="half" idx="11"/>
          </p:nvPr>
        </p:nvSpPr>
        <p:spPr>
          <a:xfrm>
            <a:off x="838200" y="2257063"/>
            <a:ext cx="10515600" cy="371088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460355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p:spPr>
        <p:txBody>
          <a:bodyPr/>
          <a:lstStyle>
            <a:lvl1pPr algn="r">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306137392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0871" y="6385982"/>
            <a:ext cx="3702929" cy="267894"/>
          </a:xfrm>
          <a:prstGeom prst="rect">
            <a:avLst/>
          </a:prstGeom>
        </p:spPr>
      </p:pic>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p:spPr>
        <p:txBody>
          <a:bodyPr/>
          <a:lstStyle>
            <a:lvl1pPr algn="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40465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2960690751"/>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364766247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412364338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2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455A4"/>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0455A4"/>
                </a:solidFill>
                <a:latin typeface="Lato" panose="020F0502020204030203" pitchFamily="34" charset="0"/>
              </a:defRPr>
            </a:lvl1pPr>
            <a:lvl2pPr>
              <a:defRPr baseline="0">
                <a:solidFill>
                  <a:srgbClr val="0455A4"/>
                </a:solidFill>
              </a:defRPr>
            </a:lvl2pPr>
            <a:lvl3pPr>
              <a:defRPr baseline="0">
                <a:solidFill>
                  <a:srgbClr val="0455A4"/>
                </a:solidFill>
              </a:defRPr>
            </a:lvl3pPr>
            <a:lvl4pPr>
              <a:defRPr baseline="0">
                <a:solidFill>
                  <a:srgbClr val="0455A4"/>
                </a:solidFill>
              </a:defRPr>
            </a:lvl4pPr>
            <a:lvl5pPr>
              <a:defRPr baseline="0">
                <a:solidFill>
                  <a:srgbClr val="0455A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246056221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CABB3-B951-452A-96CC-6AD06ECDD5D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E6711B-82E6-42EF-9FAF-5C9BA0614A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EE2251-FBC0-4F54-8A7E-8A5BCC7D19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4958B5-0621-4C82-A377-0B249FD510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6886B0-E0DD-48D5-A075-A2373CE4B0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2ECEED-5877-41EB-B52C-52BAA91466A4}"/>
              </a:ext>
            </a:extLst>
          </p:cNvPr>
          <p:cNvSpPr>
            <a:spLocks noGrp="1"/>
          </p:cNvSpPr>
          <p:nvPr>
            <p:ph type="dt" sz="half" idx="10"/>
          </p:nvPr>
        </p:nvSpPr>
        <p:spPr/>
        <p:txBody>
          <a:bodyPr/>
          <a:lstStyle/>
          <a:p>
            <a:fld id="{B0C699B4-DED1-4F97-BBBA-1865F4F291DC}" type="datetimeFigureOut">
              <a:rPr lang="en-US" smtClean="0"/>
              <a:t>7/14/2024</a:t>
            </a:fld>
            <a:endParaRPr lang="en-US"/>
          </a:p>
        </p:txBody>
      </p:sp>
      <p:sp>
        <p:nvSpPr>
          <p:cNvPr id="8" name="Footer Placeholder 7">
            <a:extLst>
              <a:ext uri="{FF2B5EF4-FFF2-40B4-BE49-F238E27FC236}">
                <a16:creationId xmlns:a16="http://schemas.microsoft.com/office/drawing/2014/main" id="{B28EAC96-9575-448E-8C42-6A71A5C191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73C8AD-7627-4D33-91ED-3F3826A6661F}"/>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97962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_04">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13" name="Title Placeholder 10">
            <a:extLst>
              <a:ext uri="{FF2B5EF4-FFF2-40B4-BE49-F238E27FC236}">
                <a16:creationId xmlns:a16="http://schemas.microsoft.com/office/drawing/2014/main" id="{BA4DF265-3811-48B8-B889-A8F3EA3EA41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02618625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72A3-7304-4196-B35D-87A18CB0B1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DFA8EBD-8DBC-47E8-82F7-CB8BAAAA44B7}"/>
              </a:ext>
            </a:extLst>
          </p:cNvPr>
          <p:cNvSpPr>
            <a:spLocks noGrp="1"/>
          </p:cNvSpPr>
          <p:nvPr>
            <p:ph type="dt" sz="half" idx="10"/>
          </p:nvPr>
        </p:nvSpPr>
        <p:spPr/>
        <p:txBody>
          <a:bodyPr/>
          <a:lstStyle/>
          <a:p>
            <a:fld id="{B0C699B4-DED1-4F97-BBBA-1865F4F291DC}" type="datetimeFigureOut">
              <a:rPr lang="en-US" smtClean="0"/>
              <a:t>7/14/2024</a:t>
            </a:fld>
            <a:endParaRPr lang="en-US"/>
          </a:p>
        </p:txBody>
      </p:sp>
      <p:sp>
        <p:nvSpPr>
          <p:cNvPr id="4" name="Footer Placeholder 3">
            <a:extLst>
              <a:ext uri="{FF2B5EF4-FFF2-40B4-BE49-F238E27FC236}">
                <a16:creationId xmlns:a16="http://schemas.microsoft.com/office/drawing/2014/main" id="{3ACEB2F0-F935-4780-AD53-FDF6273145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B875D9-A11F-4307-BF4A-9B6EB561EF69}"/>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4205497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2CA80-CDF7-49CE-9BBC-7C03504172F9}"/>
              </a:ext>
            </a:extLst>
          </p:cNvPr>
          <p:cNvSpPr>
            <a:spLocks noGrp="1"/>
          </p:cNvSpPr>
          <p:nvPr>
            <p:ph type="dt" sz="half" idx="10"/>
          </p:nvPr>
        </p:nvSpPr>
        <p:spPr/>
        <p:txBody>
          <a:bodyPr/>
          <a:lstStyle/>
          <a:p>
            <a:fld id="{B0C699B4-DED1-4F97-BBBA-1865F4F291DC}" type="datetimeFigureOut">
              <a:rPr lang="en-US" smtClean="0"/>
              <a:t>7/14/2024</a:t>
            </a:fld>
            <a:endParaRPr lang="en-US"/>
          </a:p>
        </p:txBody>
      </p:sp>
      <p:sp>
        <p:nvSpPr>
          <p:cNvPr id="3" name="Footer Placeholder 2">
            <a:extLst>
              <a:ext uri="{FF2B5EF4-FFF2-40B4-BE49-F238E27FC236}">
                <a16:creationId xmlns:a16="http://schemas.microsoft.com/office/drawing/2014/main" id="{542F5AC8-9A0C-460E-ABC5-759EC4EC66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3A2632-7D3F-471D-A096-CA5D0C277494}"/>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3049975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BDE63-1ACB-456F-8C26-F8B02DDEB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4D79F2-908E-4ED1-9B3C-362E81798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40799-AF65-4642-A131-1E2AD82FD4A5}"/>
              </a:ext>
            </a:extLst>
          </p:cNvPr>
          <p:cNvSpPr>
            <a:spLocks noGrp="1"/>
          </p:cNvSpPr>
          <p:nvPr>
            <p:ph type="dt" sz="half" idx="10"/>
          </p:nvPr>
        </p:nvSpPr>
        <p:spPr/>
        <p:txBody>
          <a:bodyPr/>
          <a:lstStyle/>
          <a:p>
            <a:fld id="{B0C699B4-DED1-4F97-BBBA-1865F4F291DC}" type="datetimeFigureOut">
              <a:rPr lang="en-US" smtClean="0"/>
              <a:t>7/14/2024</a:t>
            </a:fld>
            <a:endParaRPr lang="en-US"/>
          </a:p>
        </p:txBody>
      </p:sp>
      <p:sp>
        <p:nvSpPr>
          <p:cNvPr id="6" name="Footer Placeholder 5">
            <a:extLst>
              <a:ext uri="{FF2B5EF4-FFF2-40B4-BE49-F238E27FC236}">
                <a16:creationId xmlns:a16="http://schemas.microsoft.com/office/drawing/2014/main" id="{8B4BA6F4-70F7-4062-8540-3FE51F4FB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94582-8A6D-41B9-A8FA-DDD081A75156}"/>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1265357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DB3E-474B-438D-BF1D-0E26FAD77D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AC609E-AC1D-485B-B4E6-770FFE1E03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2CCC3B-95BF-4BC5-8D78-98216A65D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B5113-833E-4DC5-92CD-00764991FD3C}"/>
              </a:ext>
            </a:extLst>
          </p:cNvPr>
          <p:cNvSpPr>
            <a:spLocks noGrp="1"/>
          </p:cNvSpPr>
          <p:nvPr>
            <p:ph type="dt" sz="half" idx="10"/>
          </p:nvPr>
        </p:nvSpPr>
        <p:spPr/>
        <p:txBody>
          <a:bodyPr/>
          <a:lstStyle/>
          <a:p>
            <a:fld id="{B0C699B4-DED1-4F97-BBBA-1865F4F291DC}" type="datetimeFigureOut">
              <a:rPr lang="en-US" smtClean="0"/>
              <a:t>7/14/2024</a:t>
            </a:fld>
            <a:endParaRPr lang="en-US"/>
          </a:p>
        </p:txBody>
      </p:sp>
      <p:sp>
        <p:nvSpPr>
          <p:cNvPr id="6" name="Footer Placeholder 5">
            <a:extLst>
              <a:ext uri="{FF2B5EF4-FFF2-40B4-BE49-F238E27FC236}">
                <a16:creationId xmlns:a16="http://schemas.microsoft.com/office/drawing/2014/main" id="{1252BD32-2712-43B1-9E08-8749064747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125DDC-1294-46C2-98C7-A939F12E364B}"/>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3817158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F5DE-7992-4F36-9521-BC19B81FE0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9F2BB0-CA41-4EC7-A1CB-8B428D4771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EFB24-E948-42B0-AAE8-DBFFA0513B9F}"/>
              </a:ext>
            </a:extLst>
          </p:cNvPr>
          <p:cNvSpPr>
            <a:spLocks noGrp="1"/>
          </p:cNvSpPr>
          <p:nvPr>
            <p:ph type="dt" sz="half" idx="10"/>
          </p:nvPr>
        </p:nvSpPr>
        <p:spPr/>
        <p:txBody>
          <a:bodyPr/>
          <a:lstStyle/>
          <a:p>
            <a:fld id="{B0C699B4-DED1-4F97-BBBA-1865F4F291DC}" type="datetimeFigureOut">
              <a:rPr lang="en-US" smtClean="0"/>
              <a:t>7/14/2024</a:t>
            </a:fld>
            <a:endParaRPr lang="en-US"/>
          </a:p>
        </p:txBody>
      </p:sp>
      <p:sp>
        <p:nvSpPr>
          <p:cNvPr id="5" name="Footer Placeholder 4">
            <a:extLst>
              <a:ext uri="{FF2B5EF4-FFF2-40B4-BE49-F238E27FC236}">
                <a16:creationId xmlns:a16="http://schemas.microsoft.com/office/drawing/2014/main" id="{ADCE3285-1B16-4503-A760-018970AEF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57D7D-1663-42E4-BEC0-8623F7DF4DE1}"/>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1674544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DE98D-7714-4170-8769-5CA35B68840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7D4CDC-EF72-4295-A8DF-45F453F50A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DFB90-D44B-4A3A-A66E-911553D90964}"/>
              </a:ext>
            </a:extLst>
          </p:cNvPr>
          <p:cNvSpPr>
            <a:spLocks noGrp="1"/>
          </p:cNvSpPr>
          <p:nvPr>
            <p:ph type="dt" sz="half" idx="10"/>
          </p:nvPr>
        </p:nvSpPr>
        <p:spPr/>
        <p:txBody>
          <a:bodyPr/>
          <a:lstStyle/>
          <a:p>
            <a:fld id="{B0C699B4-DED1-4F97-BBBA-1865F4F291DC}" type="datetimeFigureOut">
              <a:rPr lang="en-US" smtClean="0"/>
              <a:t>7/14/2024</a:t>
            </a:fld>
            <a:endParaRPr lang="en-US"/>
          </a:p>
        </p:txBody>
      </p:sp>
      <p:sp>
        <p:nvSpPr>
          <p:cNvPr id="5" name="Footer Placeholder 4">
            <a:extLst>
              <a:ext uri="{FF2B5EF4-FFF2-40B4-BE49-F238E27FC236}">
                <a16:creationId xmlns:a16="http://schemas.microsoft.com/office/drawing/2014/main" id="{7D720400-B3B0-4EE3-80DD-C9C814FF1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BEA09-F695-4A00-852C-28C3AC92CEB0}"/>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580470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838200" y="6176962"/>
            <a:ext cx="5257800" cy="1"/>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FC85A5E-8EF3-4F7B-B404-6F7029175D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cxnSp>
        <p:nvCxnSpPr>
          <p:cNvPr id="7" name="Straight Connector 6">
            <a:extLst>
              <a:ext uri="{FF2B5EF4-FFF2-40B4-BE49-F238E27FC236}">
                <a16:creationId xmlns:a16="http://schemas.microsoft.com/office/drawing/2014/main" id="{463A3C2E-1822-4686-98BB-27C9BAF0CEA9}"/>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5D5C346-F5CC-4883-8B4E-DFD1066DA394}"/>
              </a:ext>
            </a:extLst>
          </p:cNvPr>
          <p:cNvSpPr>
            <a:spLocks noGrp="1"/>
          </p:cNvSpPr>
          <p:nvPr>
            <p:ph type="title"/>
          </p:nvPr>
        </p:nvSpPr>
        <p:spPr>
          <a:xfrm>
            <a:off x="838199" y="861927"/>
            <a:ext cx="10515599"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E3F6325F-B95B-49E4-AB1C-34FDD52F6479}"/>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59294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239891819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302299887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91791093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_05">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AFBFCC8D-7F0E-4C14-9877-5F062B244ED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FB667FF1-1A01-4668-9AB2-8A7E57A66273}"/>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2427419"/>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383708380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fld id="{D4EBE3CD-9D77-4126-B7ED-9E1F8FB2D6C1}" type="slidenum">
              <a:rPr lang="en-US" smtClean="0"/>
              <a:pPr/>
              <a:t>‹#›</a:t>
            </a:fld>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402821"/>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_06">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6B9ADA4A-10C1-4AB6-80A8-2F2A3F5AA1FC}"/>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2D41D2A3-8719-4D0A-B26C-CD3F8394D3B0}"/>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580476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_07">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7" name="Title Placeholder 10">
            <a:extLst>
              <a:ext uri="{FF2B5EF4-FFF2-40B4-BE49-F238E27FC236}">
                <a16:creationId xmlns:a16="http://schemas.microsoft.com/office/drawing/2014/main" id="{39EADD68-76BE-498E-BC31-F5AC81E77D57}"/>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CD7792DF-18D0-4183-914D-4044609A3776}"/>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67051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_08">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Title Placeholder 10">
            <a:extLst>
              <a:ext uri="{FF2B5EF4-FFF2-40B4-BE49-F238E27FC236}">
                <a16:creationId xmlns:a16="http://schemas.microsoft.com/office/drawing/2014/main" id="{14A6C7D4-AE95-4D81-8EC0-54CC6A9E09E8}"/>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3" name="Content Placeholder 2">
            <a:extLst>
              <a:ext uri="{FF2B5EF4-FFF2-40B4-BE49-F238E27FC236}">
                <a16:creationId xmlns:a16="http://schemas.microsoft.com/office/drawing/2014/main" id="{009654DD-E4D6-4CF3-A9E0-564310B3469C}"/>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8913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_10">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b="0" i="0">
                <a:latin typeface="Lato" panose="020F0502020204030203" pitchFamily="34" charset="77"/>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itle Placeholder 10">
            <a:extLst>
              <a:ext uri="{FF2B5EF4-FFF2-40B4-BE49-F238E27FC236}">
                <a16:creationId xmlns:a16="http://schemas.microsoft.com/office/drawing/2014/main" id="{9A5C3BB4-FA16-45B8-A9D3-F0D05B986605}"/>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EA3281D7-F150-4E0E-A844-F5B1A2E59544}"/>
              </a:ext>
            </a:extLst>
          </p:cNvPr>
          <p:cNvSpPr>
            <a:spLocks noGrp="1"/>
          </p:cNvSpPr>
          <p:nvPr>
            <p:ph sz="half" idx="11"/>
          </p:nvPr>
        </p:nvSpPr>
        <p:spPr>
          <a:xfrm>
            <a:off x="838200" y="2257063"/>
            <a:ext cx="10515600" cy="3919900"/>
          </a:xfrm>
          <a:prstGeom prst="rect">
            <a:avLst/>
          </a:prstGeom>
        </p:spPr>
        <p:txBody>
          <a:bodyPr/>
          <a:lstStyle>
            <a:lvl1pPr marL="0" indent="0">
              <a:buNone/>
              <a:defRPr sz="3000" b="0" i="0">
                <a:latin typeface="Lato" panose="020F0502020204030203" pitchFamily="34" charset="77"/>
              </a:defRPr>
            </a:lvl1pPr>
            <a:lvl2pPr>
              <a:defRPr b="0" i="0">
                <a:latin typeface="Lato" panose="020F0502020204030203" pitchFamily="34" charset="77"/>
              </a:defRPr>
            </a:lvl2pPr>
            <a:lvl3pPr>
              <a:defRPr b="0" i="0">
                <a:latin typeface="Lato" panose="020F0502020204030203" pitchFamily="34" charset="77"/>
              </a:defRPr>
            </a:lvl3pPr>
            <a:lvl4pPr>
              <a:defRPr b="0" i="0">
                <a:latin typeface="Lato" panose="020F0502020204030203" pitchFamily="34" charset="77"/>
              </a:defRPr>
            </a:lvl4pPr>
            <a:lvl5pPr>
              <a:defRPr b="0" i="0">
                <a:latin typeface="Lato" panose="020F050202020403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65338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93FBCD4F-7C42-4FCA-8F1D-861807028609}" type="slidenum">
              <a:rPr lang="en-US" smtClean="0"/>
              <a:pPr/>
              <a:t>‹#›</a:t>
            </a:fld>
            <a:endParaRPr lang="en-US" dirty="0"/>
          </a:p>
        </p:txBody>
      </p:sp>
      <p:cxnSp>
        <p:nvCxnSpPr>
          <p:cNvPr id="9" name="Straight Connector 8">
            <a:extLst>
              <a:ext uri="{FF2B5EF4-FFF2-40B4-BE49-F238E27FC236}">
                <a16:creationId xmlns:a16="http://schemas.microsoft.com/office/drawing/2014/main" id="{7D5953EA-594D-4F23-8B22-847853613CA0}"/>
              </a:ext>
            </a:extLst>
          </p:cNvPr>
          <p:cNvCxnSpPr>
            <a:cxnSpLocks/>
          </p:cNvCxnSpPr>
          <p:nvPr userDrawn="1"/>
        </p:nvCxnSpPr>
        <p:spPr>
          <a:xfrm>
            <a:off x="1996440" y="6176962"/>
            <a:ext cx="935736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325390BF-C782-F33A-B57A-492F40A64E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AF02A434-7BE3-514A-B7EC-A7E20B1E95E7}" type="datetimeFigureOut">
              <a:rPr lang="en-US" smtClean="0"/>
              <a:pPr/>
              <a:t>7/14/2024</a:t>
            </a:fld>
            <a:endParaRPr lang="en-US" dirty="0"/>
          </a:p>
        </p:txBody>
      </p:sp>
      <p:sp>
        <p:nvSpPr>
          <p:cNvPr id="3" name="Title Placeholder 2">
            <a:extLst>
              <a:ext uri="{FF2B5EF4-FFF2-40B4-BE49-F238E27FC236}">
                <a16:creationId xmlns:a16="http://schemas.microsoft.com/office/drawing/2014/main" id="{E8ED1812-A19A-B6A1-E492-59B796B54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99" r:id="rId3"/>
    <p:sldLayoutId id="2147483666" r:id="rId4"/>
    <p:sldLayoutId id="2147483674" r:id="rId5"/>
    <p:sldLayoutId id="2147483677" r:id="rId6"/>
    <p:sldLayoutId id="2147483678" r:id="rId7"/>
    <p:sldLayoutId id="2147483669" r:id="rId8"/>
    <p:sldLayoutId id="2147483672" r:id="rId9"/>
    <p:sldLayoutId id="2147483670" r:id="rId10"/>
    <p:sldLayoutId id="2147483664" r:id="rId11"/>
    <p:sldLayoutId id="2147483693" r:id="rId12"/>
    <p:sldLayoutId id="2147483697" r:id="rId13"/>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77"/>
              </a:defRPr>
            </a:lvl1pPr>
          </a:lstStyle>
          <a:p>
            <a:fld id="{B0C699B4-DED1-4F97-BBBA-1865F4F291DC}" type="datetimeFigureOut">
              <a:rPr lang="en-US" smtClean="0"/>
              <a:pPr/>
              <a:t>7/14/2024</a:t>
            </a:fld>
            <a:endParaRPr lang="en-US" dirty="0"/>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77"/>
              </a:defRPr>
            </a:lvl1pPr>
          </a:lstStyle>
          <a:p>
            <a:endParaRPr lang="en-US" dirty="0"/>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476139142"/>
      </p:ext>
    </p:extLst>
  </p:cSld>
  <p:clrMap bg1="lt1" tx1="dk1" bg2="lt2" tx2="dk2" accent1="accent1" accent2="accent2" accent3="accent3" accent4="accent4" accent5="accent5" accent6="accent6" hlink="hlink" folHlink="folHlink"/>
  <p:sldLayoutIdLst>
    <p:sldLayoutId id="2147483683" r:id="rId1"/>
    <p:sldLayoutId id="2147483696" r:id="rId2"/>
    <p:sldLayoutId id="2147483695" r:id="rId3"/>
    <p:sldLayoutId id="2147483702" r:id="rId4"/>
    <p:sldLayoutId id="2147483680" r:id="rId5"/>
    <p:sldLayoutId id="2147483679" r:id="rId6"/>
    <p:sldLayoutId id="2147483703" r:id="rId7"/>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77"/>
              </a:defRPr>
            </a:lvl1pPr>
          </a:lstStyle>
          <a:p>
            <a:fld id="{93FBCD4F-7C42-4FCA-8F1D-861807028609}" type="slidenum">
              <a:rPr lang="en-US" smtClean="0"/>
              <a:pPr/>
              <a:t>‹#›</a:t>
            </a:fld>
            <a:endParaRPr lang="en-US" dirty="0"/>
          </a:p>
        </p:txBody>
      </p:sp>
      <p:cxnSp>
        <p:nvCxnSpPr>
          <p:cNvPr id="9" name="Straight Connector 8">
            <a:extLst>
              <a:ext uri="{FF2B5EF4-FFF2-40B4-BE49-F238E27FC236}">
                <a16:creationId xmlns:a16="http://schemas.microsoft.com/office/drawing/2014/main" id="{7D5953EA-594D-4F23-8B22-847853613CA0}"/>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699B4-DED1-4F97-BBBA-1865F4F291DC}" type="datetimeFigureOut">
              <a:rPr lang="en-US" smtClean="0"/>
              <a:t>7/14/2024</a:t>
            </a:fld>
            <a:endParaRPr lang="en-US"/>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E3CD-9D77-4126-B7ED-9E1F8FB2D6C1}" type="slidenum">
              <a:rPr lang="en-US" smtClean="0"/>
              <a:t>‹#›</a:t>
            </a:fld>
            <a:endParaRPr lang="en-US"/>
          </a:p>
        </p:txBody>
      </p:sp>
    </p:spTree>
    <p:extLst>
      <p:ext uri="{BB962C8B-B14F-4D97-AF65-F5344CB8AC3E}">
        <p14:creationId xmlns:p14="http://schemas.microsoft.com/office/powerpoint/2010/main" val="20072646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699B4-DED1-4F97-BBBA-1865F4F291DC}" type="datetimeFigureOut">
              <a:rPr lang="en-US" smtClean="0"/>
              <a:t>7/14/2024</a:t>
            </a:fld>
            <a:endParaRPr lang="en-US"/>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E3CD-9D77-4126-B7ED-9E1F8FB2D6C1}" type="slidenum">
              <a:rPr lang="en-US" smtClean="0"/>
              <a:t>‹#›</a:t>
            </a:fld>
            <a:endParaRPr lang="en-US"/>
          </a:p>
        </p:txBody>
      </p:sp>
    </p:spTree>
    <p:extLst>
      <p:ext uri="{BB962C8B-B14F-4D97-AF65-F5344CB8AC3E}">
        <p14:creationId xmlns:p14="http://schemas.microsoft.com/office/powerpoint/2010/main" val="265126207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32.jpe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B1E5CB-0EBE-4EE1-FECB-5803726C0D57}"/>
              </a:ext>
            </a:extLst>
          </p:cNvPr>
          <p:cNvSpPr>
            <a:spLocks noGrp="1"/>
          </p:cNvSpPr>
          <p:nvPr>
            <p:ph type="title" idx="4294967295"/>
          </p:nvPr>
        </p:nvSpPr>
        <p:spPr>
          <a:xfrm>
            <a:off x="838200" y="-1325563"/>
            <a:ext cx="10515600" cy="1325563"/>
          </a:xfrm>
          <a:prstGeom prst="rect">
            <a:avLst/>
          </a:prstGeom>
        </p:spPr>
        <p:txBody>
          <a:bodyPr/>
          <a:lstStyle/>
          <a:p>
            <a:r>
              <a:rPr lang="en-US" dirty="0"/>
              <a:t>Introduction</a:t>
            </a:r>
          </a:p>
        </p:txBody>
      </p:sp>
      <p:sp>
        <p:nvSpPr>
          <p:cNvPr id="2" name="TextBox 1">
            <a:extLst>
              <a:ext uri="{FF2B5EF4-FFF2-40B4-BE49-F238E27FC236}">
                <a16:creationId xmlns:a16="http://schemas.microsoft.com/office/drawing/2014/main" id="{CFDC6B7F-405B-A412-360F-A5D789750633}"/>
              </a:ext>
              <a:ext uri="{C183D7F6-B498-43B3-948B-1728B52AA6E4}">
                <adec:decorative xmlns:adec="http://schemas.microsoft.com/office/drawing/2017/decorative" val="1"/>
              </a:ext>
            </a:extLst>
          </p:cNvPr>
          <p:cNvSpPr txBox="1"/>
          <p:nvPr/>
        </p:nvSpPr>
        <p:spPr>
          <a:xfrm>
            <a:off x="601980" y="1962061"/>
            <a:ext cx="7711440" cy="3554819"/>
          </a:xfrm>
          <a:prstGeom prst="rect">
            <a:avLst/>
          </a:prstGeom>
          <a:noFill/>
        </p:spPr>
        <p:txBody>
          <a:bodyPr wrap="square" rtlCol="0">
            <a:spAutoFit/>
          </a:bodyPr>
          <a:lstStyle/>
          <a:p>
            <a:pPr>
              <a:lnSpc>
                <a:spcPts val="9000"/>
              </a:lnSpc>
            </a:pPr>
            <a:r>
              <a:rPr lang="en-US" sz="9000" spc="-150" dirty="0">
                <a:solidFill>
                  <a:srgbClr val="13294B"/>
                </a:solidFill>
                <a:latin typeface="Oswald SemiBold" pitchFamily="2" charset="0"/>
              </a:rPr>
              <a:t>REMARKS TO THE BOARD OF TRUSTEES</a:t>
            </a:r>
          </a:p>
        </p:txBody>
      </p:sp>
      <p:sp>
        <p:nvSpPr>
          <p:cNvPr id="3" name="Rectangle 2">
            <a:extLst>
              <a:ext uri="{FF2B5EF4-FFF2-40B4-BE49-F238E27FC236}">
                <a16:creationId xmlns:a16="http://schemas.microsoft.com/office/drawing/2014/main" id="{74FE6DA0-9FBB-185A-9396-D8079906AD05}"/>
              </a:ext>
              <a:ext uri="{C183D7F6-B498-43B3-948B-1728B52AA6E4}">
                <adec:decorative xmlns:adec="http://schemas.microsoft.com/office/drawing/2017/decorative" val="1"/>
              </a:ext>
            </a:extLst>
          </p:cNvPr>
          <p:cNvSpPr/>
          <p:nvPr/>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77"/>
            </a:endParaRPr>
          </a:p>
        </p:txBody>
      </p:sp>
      <p:sp>
        <p:nvSpPr>
          <p:cNvPr id="4" name="TextBox 3">
            <a:extLst>
              <a:ext uri="{FF2B5EF4-FFF2-40B4-BE49-F238E27FC236}">
                <a16:creationId xmlns:a16="http://schemas.microsoft.com/office/drawing/2014/main" id="{674A844F-0FCC-5C2F-091C-65A7436FF14D}"/>
              </a:ext>
            </a:extLst>
          </p:cNvPr>
          <p:cNvSpPr txBox="1"/>
          <p:nvPr/>
        </p:nvSpPr>
        <p:spPr>
          <a:xfrm>
            <a:off x="1104900" y="5401270"/>
            <a:ext cx="5227320" cy="923330"/>
          </a:xfrm>
          <a:prstGeom prst="rect">
            <a:avLst/>
          </a:prstGeom>
          <a:noFill/>
        </p:spPr>
        <p:txBody>
          <a:bodyPr wrap="square" rtlCol="0">
            <a:spAutoFit/>
          </a:bodyPr>
          <a:lstStyle/>
          <a:p>
            <a:r>
              <a:rPr lang="en-US" sz="2700" dirty="0">
                <a:solidFill>
                  <a:srgbClr val="0455A4"/>
                </a:solidFill>
                <a:latin typeface="Lato Black" panose="020F0A02020204030203" pitchFamily="34" charset="0"/>
              </a:rPr>
              <a:t>President Tim Killeen</a:t>
            </a:r>
          </a:p>
          <a:p>
            <a:r>
              <a:rPr lang="en-US" sz="2700" dirty="0">
                <a:solidFill>
                  <a:srgbClr val="0455A4"/>
                </a:solidFill>
                <a:latin typeface="Lato Black" panose="020F0A02020204030203" pitchFamily="34" charset="0"/>
              </a:rPr>
              <a:t>July 11, 2024</a:t>
            </a:r>
          </a:p>
        </p:txBody>
      </p:sp>
    </p:spTree>
    <p:extLst>
      <p:ext uri="{BB962C8B-B14F-4D97-AF65-F5344CB8AC3E}">
        <p14:creationId xmlns:p14="http://schemas.microsoft.com/office/powerpoint/2010/main" val="38075836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hoto collage of the Alma Mater statue, the Chicago skyline, and a statue of Abraham Lincoln.">
            <a:extLst>
              <a:ext uri="{FF2B5EF4-FFF2-40B4-BE49-F238E27FC236}">
                <a16:creationId xmlns:a16="http://schemas.microsoft.com/office/drawing/2014/main" id="{69D7896C-DB19-AD98-51A4-15154B0D7C8E}"/>
              </a:ext>
            </a:extLst>
          </p:cNvPr>
          <p:cNvPicPr>
            <a:picLocks noChangeAspect="1"/>
          </p:cNvPicPr>
          <p:nvPr/>
        </p:nvPicPr>
        <p:blipFill rotWithShape="1">
          <a:blip r:embed="rId3" cstate="email">
            <a:alphaModFix/>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 y="923894"/>
            <a:ext cx="12191999" cy="6858001"/>
          </a:xfrm>
          <a:prstGeom prst="rect">
            <a:avLst/>
          </a:prstGeom>
          <a:gradFill>
            <a:gsLst>
              <a:gs pos="37000">
                <a:schemeClr val="accent1">
                  <a:lumMod val="0"/>
                  <a:alpha val="63000"/>
                </a:schemeClr>
              </a:gs>
              <a:gs pos="92000">
                <a:srgbClr val="13294B"/>
              </a:gs>
            </a:gsLst>
            <a:lin ang="5400000" scaled="1"/>
          </a:gradFill>
        </p:spPr>
      </p:pic>
      <p:sp>
        <p:nvSpPr>
          <p:cNvPr id="4" name="Title 3">
            <a:extLst>
              <a:ext uri="{FF2B5EF4-FFF2-40B4-BE49-F238E27FC236}">
                <a16:creationId xmlns:a16="http://schemas.microsoft.com/office/drawing/2014/main" id="{47930780-86F6-9617-065F-263E33FB011C}"/>
              </a:ext>
            </a:extLst>
          </p:cNvPr>
          <p:cNvSpPr>
            <a:spLocks noGrp="1"/>
          </p:cNvSpPr>
          <p:nvPr>
            <p:ph type="title"/>
          </p:nvPr>
        </p:nvSpPr>
        <p:spPr>
          <a:xfrm>
            <a:off x="838200" y="-1313848"/>
            <a:ext cx="10515600" cy="1313848"/>
          </a:xfrm>
        </p:spPr>
        <p:txBody>
          <a:bodyPr vert="horz" lIns="91440" tIns="45720" rIns="91440" bIns="45720" rtlCol="0" anchor="b">
            <a:normAutofit fontScale="90000"/>
          </a:bodyPr>
          <a:lstStyle/>
          <a:p>
            <a:r>
              <a:rPr lang="en-US" dirty="0"/>
              <a:t>An engine for impact at scale</a:t>
            </a:r>
          </a:p>
        </p:txBody>
      </p:sp>
      <p:sp>
        <p:nvSpPr>
          <p:cNvPr id="2" name="Rectangle 1">
            <a:extLst>
              <a:ext uri="{FF2B5EF4-FFF2-40B4-BE49-F238E27FC236}">
                <a16:creationId xmlns:a16="http://schemas.microsoft.com/office/drawing/2014/main" id="{A9E96993-610E-BA33-B66C-190697AC26D7}"/>
              </a:ext>
              <a:ext uri="{C183D7F6-B498-43B3-948B-1728B52AA6E4}">
                <adec:decorative xmlns:adec="http://schemas.microsoft.com/office/drawing/2017/decorative" val="1"/>
              </a:ext>
            </a:extLst>
          </p:cNvPr>
          <p:cNvSpPr/>
          <p:nvPr/>
        </p:nvSpPr>
        <p:spPr>
          <a:xfrm>
            <a:off x="0" y="182259"/>
            <a:ext cx="12192001" cy="6877740"/>
          </a:xfrm>
          <a:prstGeom prst="rect">
            <a:avLst/>
          </a:prstGeom>
          <a:gradFill>
            <a:gsLst>
              <a:gs pos="22000">
                <a:srgbClr val="13294B"/>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73999AB-C93E-7241-C774-6AE5E82A2751}"/>
              </a:ext>
              <a:ext uri="{C183D7F6-B498-43B3-948B-1728B52AA6E4}">
                <adec:decorative xmlns:adec="http://schemas.microsoft.com/office/drawing/2017/decorative" val="1"/>
              </a:ext>
            </a:extLst>
          </p:cNvPr>
          <p:cNvSpPr txBox="1"/>
          <p:nvPr/>
        </p:nvSpPr>
        <p:spPr>
          <a:xfrm>
            <a:off x="-2" y="550214"/>
            <a:ext cx="12192001" cy="1477328"/>
          </a:xfrm>
          <a:prstGeom prst="rect">
            <a:avLst/>
          </a:prstGeom>
          <a:noFill/>
          <a:ln>
            <a:noFill/>
          </a:ln>
        </p:spPr>
        <p:txBody>
          <a:bodyPr wrap="square">
            <a:spAutoFit/>
          </a:bodyPr>
          <a:lstStyle/>
          <a:p>
            <a:pPr algn="ctr"/>
            <a:r>
              <a:rPr lang="en-US" sz="4500" dirty="0">
                <a:solidFill>
                  <a:schemeClr val="bg1"/>
                </a:solidFill>
                <a:latin typeface="Oswald Light" pitchFamily="2" charset="0"/>
              </a:rPr>
              <a:t>AN ENGINE FOR IMPACT</a:t>
            </a:r>
            <a:br>
              <a:rPr lang="en-US" sz="7200" b="1" dirty="0">
                <a:solidFill>
                  <a:schemeClr val="bg1"/>
                </a:solidFill>
                <a:latin typeface="Oswald Light" pitchFamily="2" charset="0"/>
              </a:rPr>
            </a:br>
            <a:r>
              <a:rPr lang="en-US" sz="4500" b="1" dirty="0">
                <a:solidFill>
                  <a:schemeClr val="bg1"/>
                </a:solidFill>
                <a:latin typeface="Oswald SemiBold" pitchFamily="2" charset="0"/>
              </a:rPr>
              <a:t>AT SCALE</a:t>
            </a:r>
          </a:p>
        </p:txBody>
      </p:sp>
      <p:cxnSp>
        <p:nvCxnSpPr>
          <p:cNvPr id="3" name="Straight Connector 2">
            <a:extLst>
              <a:ext uri="{FF2B5EF4-FFF2-40B4-BE49-F238E27FC236}">
                <a16:creationId xmlns:a16="http://schemas.microsoft.com/office/drawing/2014/main" id="{05FA7B6D-BECA-F777-10F0-634EE8373C8B}"/>
              </a:ext>
              <a:ext uri="{C183D7F6-B498-43B3-948B-1728B52AA6E4}">
                <adec:decorative xmlns:adec="http://schemas.microsoft.com/office/drawing/2017/decorative" val="1"/>
              </a:ext>
            </a:extLst>
          </p:cNvPr>
          <p:cNvCxnSpPr>
            <a:cxnSpLocks/>
          </p:cNvCxnSpPr>
          <p:nvPr/>
        </p:nvCxnSpPr>
        <p:spPr>
          <a:xfrm>
            <a:off x="4836182" y="2263561"/>
            <a:ext cx="251963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10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2.22222E-6 L 0.03216 0.24861 " pathEditMode="relative" rAng="0" ptsTypes="AA">
                                      <p:cBhvr>
                                        <p:cTn id="6" dur="30000" fill="hold"/>
                                        <p:tgtEl>
                                          <p:spTgt spid="13"/>
                                        </p:tgtEl>
                                        <p:attrNameLst>
                                          <p:attrName>ppt_x</p:attrName>
                                          <p:attrName>ppt_y</p:attrName>
                                        </p:attrNameLst>
                                      </p:cBhvr>
                                      <p:rCtr x="1602" y="12431"/>
                                    </p:animMotion>
                                  </p:childTnLst>
                                </p:cTn>
                              </p:par>
                              <p:par>
                                <p:cTn id="7" presetID="6" presetClass="emph" presetSubtype="0" accel="50000" decel="50000" fill="hold" nodeType="withEffect">
                                  <p:stCondLst>
                                    <p:cond delay="0"/>
                                  </p:stCondLst>
                                  <p:childTnLst>
                                    <p:animScale>
                                      <p:cBhvr>
                                        <p:cTn id="8" dur="30000" fill="hold"/>
                                        <p:tgtEl>
                                          <p:spTgt spid="13"/>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3216 0.24861 L -0.24922 0.14352 " pathEditMode="relative" rAng="0" ptsTypes="AA">
                                      <p:cBhvr>
                                        <p:cTn id="11" dur="30000" fill="hold"/>
                                        <p:tgtEl>
                                          <p:spTgt spid="13"/>
                                        </p:tgtEl>
                                        <p:attrNameLst>
                                          <p:attrName>ppt_x</p:attrName>
                                          <p:attrName>ppt_y</p:attrName>
                                        </p:attrNameLst>
                                      </p:cBhvr>
                                      <p:rCtr x="-14076" y="-5255"/>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24922 0.14352 L 0.24922 0.22894 " pathEditMode="relative" rAng="0" ptsTypes="AA">
                                      <p:cBhvr>
                                        <p:cTn id="14" dur="30000" fill="hold"/>
                                        <p:tgtEl>
                                          <p:spTgt spid="13"/>
                                        </p:tgtEl>
                                        <p:attrNameLst>
                                          <p:attrName>ppt_x</p:attrName>
                                          <p:attrName>ppt_y</p:attrName>
                                        </p:attrNameLst>
                                      </p:cBhvr>
                                      <p:rCtr x="24922" y="4259"/>
                                    </p:animMotion>
                                  </p:childTnLst>
                                </p:cTn>
                              </p:par>
                            </p:childTnLst>
                          </p:cTn>
                        </p:par>
                        <p:par>
                          <p:cTn id="15" fill="hold">
                            <p:stCondLst>
                              <p:cond delay="100000"/>
                            </p:stCondLst>
                            <p:childTnLst>
                              <p:par>
                                <p:cTn id="16" presetID="0" presetClass="path" presetSubtype="0" accel="50000" decel="50000" fill="hold" nodeType="afterEffect">
                                  <p:stCondLst>
                                    <p:cond delay="5000"/>
                                  </p:stCondLst>
                                  <p:childTnLst>
                                    <p:animMotion origin="layout" path="M 0.24922 0.22894 L 0 -2.22222E-6 " pathEditMode="relative" rAng="0" ptsTypes="AA">
                                      <p:cBhvr>
                                        <p:cTn id="17" dur="30000" fill="hold"/>
                                        <p:tgtEl>
                                          <p:spTgt spid="13"/>
                                        </p:tgtEl>
                                        <p:attrNameLst>
                                          <p:attrName>ppt_x</p:attrName>
                                          <p:attrName>ppt_y</p:attrName>
                                        </p:attrNameLst>
                                      </p:cBhvr>
                                      <p:rCtr x="-12461" y="-11458"/>
                                    </p:animMotion>
                                  </p:childTnLst>
                                </p:cTn>
                              </p:par>
                              <p:par>
                                <p:cTn id="18" presetID="6" presetClass="emph" presetSubtype="0" accel="50000" decel="50000" fill="hold" nodeType="withEffect">
                                  <p:stCondLst>
                                    <p:cond delay="5000"/>
                                  </p:stCondLst>
                                  <p:childTnLst>
                                    <p:animScale>
                                      <p:cBhvr>
                                        <p:cTn id="19" dur="30000" fill="hold"/>
                                        <p:tgtEl>
                                          <p:spTgt spid="13"/>
                                        </p:tgtEl>
                                      </p:cBhvr>
                                      <p:by x="150000" y="150000"/>
                                      <p:to x="100000" y="100000"/>
                                    </p:animScale>
                                  </p:childTnLst>
                                </p:cTn>
                              </p:par>
                            </p:childTnLst>
                          </p:cTn>
                        </p:par>
                        <p:par>
                          <p:cTn id="20" fill="hold">
                            <p:stCondLst>
                              <p:cond delay="135000"/>
                            </p:stCondLst>
                            <p:childTnLst>
                              <p:par>
                                <p:cTn id="21" presetID="0" presetClass="path" presetSubtype="0" accel="50000" decel="50000" fill="hold" nodeType="afterEffect">
                                  <p:stCondLst>
                                    <p:cond delay="0"/>
                                  </p:stCondLst>
                                  <p:childTnLst>
                                    <p:animMotion origin="layout" path="M 0 -2.22222E-6 L 0 0.00023 " pathEditMode="relative" rAng="0" ptsTypes="AA">
                                      <p:cBhvr>
                                        <p:cTn id="22" dur="5000" fill="hold"/>
                                        <p:tgtEl>
                                          <p:spTgt spid="13"/>
                                        </p:tgtEl>
                                        <p:attrNameLst>
                                          <p:attrName>ppt_x</p:attrName>
                                          <p:attrName>ppt_y</p:attrName>
                                        </p:attrNameLst>
                                      </p:cBhvr>
                                      <p:rCtr x="0" y="0"/>
                                    </p:animMotion>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cTn>
                              </p:par>
                              <p:par>
                                <p:cTn id="26" presetID="6" presetClass="emph" presetSubtype="0" fill="hold" nodeType="withEffect">
                                  <p:stCondLst>
                                    <p:cond delay="0"/>
                                  </p:stCondLst>
                                  <p:childTnLst>
                                    <p:animScale>
                                      <p:cBhvr>
                                        <p:cTn id="27" dur="2000" fill="hold"/>
                                        <p:tgtEl>
                                          <p:spTgt spid="3"/>
                                        </p:tgtEl>
                                      </p:cBhvr>
                                      <p:by x="15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ED8E44C-7E8A-3850-465C-BB48953CBAB8}"/>
              </a:ext>
              <a:ext uri="{C183D7F6-B498-43B3-948B-1728B52AA6E4}">
                <adec:decorative xmlns:adec="http://schemas.microsoft.com/office/drawing/2017/decorative" val="1"/>
              </a:ext>
            </a:extLst>
          </p:cNvPr>
          <p:cNvPicPr>
            <a:picLocks noChangeAspect="1"/>
          </p:cNvPicPr>
          <p:nvPr/>
        </p:nvPicPr>
        <p:blipFill>
          <a:blip r:embed="rId3"/>
          <a:srcRect l="37820" r="37820"/>
          <a:stretch/>
        </p:blipFill>
        <p:spPr>
          <a:xfrm>
            <a:off x="4880640" y="175620"/>
            <a:ext cx="2441700" cy="6682380"/>
          </a:xfrm>
          <a:prstGeom prst="rect">
            <a:avLst/>
          </a:prstGeom>
          <a:gradFill>
            <a:gsLst>
              <a:gs pos="0">
                <a:schemeClr val="accent1">
                  <a:lumMod val="5000"/>
                  <a:lumOff val="95000"/>
                </a:schemeClr>
              </a:gs>
              <a:gs pos="100000">
                <a:schemeClr val="tx1">
                  <a:alpha val="0"/>
                </a:schemeClr>
              </a:gs>
            </a:gsLst>
            <a:lin ang="5400000" scaled="1"/>
          </a:gradFill>
        </p:spPr>
      </p:pic>
      <p:pic>
        <p:nvPicPr>
          <p:cNvPr id="4" name="Picture 3">
            <a:extLst>
              <a:ext uri="{FF2B5EF4-FFF2-40B4-BE49-F238E27FC236}">
                <a16:creationId xmlns:a16="http://schemas.microsoft.com/office/drawing/2014/main" id="{C74D8AD7-051C-AF30-C04A-06BBB685DB03}"/>
              </a:ext>
              <a:ext uri="{C183D7F6-B498-43B3-948B-1728B52AA6E4}">
                <adec:decorative xmlns:adec="http://schemas.microsoft.com/office/drawing/2017/decorative" val="1"/>
              </a:ext>
            </a:extLst>
          </p:cNvPr>
          <p:cNvPicPr>
            <a:picLocks noChangeAspect="1"/>
          </p:cNvPicPr>
          <p:nvPr/>
        </p:nvPicPr>
        <p:blipFill>
          <a:blip r:embed="rId4"/>
          <a:srcRect l="29712" r="29712"/>
          <a:stretch/>
        </p:blipFill>
        <p:spPr>
          <a:xfrm>
            <a:off x="-3" y="175620"/>
            <a:ext cx="2441700" cy="6682380"/>
          </a:xfrm>
          <a:prstGeom prst="rect">
            <a:avLst/>
          </a:prstGeom>
          <a:gradFill>
            <a:gsLst>
              <a:gs pos="0">
                <a:schemeClr val="accent1">
                  <a:lumMod val="5000"/>
                  <a:lumOff val="95000"/>
                </a:schemeClr>
              </a:gs>
              <a:gs pos="100000">
                <a:schemeClr val="tx1">
                  <a:alpha val="0"/>
                </a:schemeClr>
              </a:gs>
            </a:gsLst>
            <a:lin ang="5400000" scaled="1"/>
          </a:gradFill>
        </p:spPr>
      </p:pic>
      <p:pic>
        <p:nvPicPr>
          <p:cNvPr id="27" name="Picture 26">
            <a:extLst>
              <a:ext uri="{FF2B5EF4-FFF2-40B4-BE49-F238E27FC236}">
                <a16:creationId xmlns:a16="http://schemas.microsoft.com/office/drawing/2014/main" id="{A3CC96F9-8024-F25E-4368-D0B73C103E32}"/>
              </a:ext>
              <a:ext uri="{C183D7F6-B498-43B3-948B-1728B52AA6E4}">
                <adec:decorative xmlns:adec="http://schemas.microsoft.com/office/drawing/2017/decorative" val="1"/>
              </a:ext>
            </a:extLst>
          </p:cNvPr>
          <p:cNvPicPr>
            <a:picLocks noChangeAspect="1"/>
          </p:cNvPicPr>
          <p:nvPr/>
        </p:nvPicPr>
        <p:blipFill rotWithShape="1">
          <a:blip r:embed="rId5"/>
          <a:srcRect l="33927" r="41713"/>
          <a:stretch/>
        </p:blipFill>
        <p:spPr>
          <a:xfrm>
            <a:off x="9698182" y="175620"/>
            <a:ext cx="2519633" cy="6682380"/>
          </a:xfrm>
          <a:prstGeom prst="rect">
            <a:avLst/>
          </a:prstGeom>
          <a:gradFill>
            <a:gsLst>
              <a:gs pos="0">
                <a:schemeClr val="accent1">
                  <a:lumMod val="5000"/>
                  <a:lumOff val="95000"/>
                </a:schemeClr>
              </a:gs>
              <a:gs pos="100000">
                <a:schemeClr val="tx1">
                  <a:alpha val="0"/>
                </a:schemeClr>
              </a:gs>
            </a:gsLst>
            <a:lin ang="5400000" scaled="1"/>
          </a:gradFill>
        </p:spPr>
      </p:pic>
      <p:pic>
        <p:nvPicPr>
          <p:cNvPr id="25" name="Picture 24">
            <a:extLst>
              <a:ext uri="{FF2B5EF4-FFF2-40B4-BE49-F238E27FC236}">
                <a16:creationId xmlns:a16="http://schemas.microsoft.com/office/drawing/2014/main" id="{446D1723-AC46-52E6-BDDD-C1D29CCC0657}"/>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20964"/>
          <a:stretch/>
        </p:blipFill>
        <p:spPr>
          <a:xfrm>
            <a:off x="7262336" y="175620"/>
            <a:ext cx="2519633" cy="6682380"/>
          </a:xfrm>
          <a:prstGeom prst="rect">
            <a:avLst/>
          </a:prstGeom>
          <a:gradFill>
            <a:gsLst>
              <a:gs pos="0">
                <a:schemeClr val="accent1">
                  <a:lumMod val="5000"/>
                  <a:lumOff val="95000"/>
                </a:schemeClr>
              </a:gs>
              <a:gs pos="100000">
                <a:schemeClr val="tx1">
                  <a:alpha val="0"/>
                </a:schemeClr>
              </a:gs>
            </a:gsLst>
            <a:lin ang="5400000" scaled="1"/>
          </a:gradFill>
        </p:spPr>
      </p:pic>
      <p:pic>
        <p:nvPicPr>
          <p:cNvPr id="24" name="Picture 23">
            <a:extLst>
              <a:ext uri="{FF2B5EF4-FFF2-40B4-BE49-F238E27FC236}">
                <a16:creationId xmlns:a16="http://schemas.microsoft.com/office/drawing/2014/main" id="{5644BFB2-CD8E-2D2B-0875-7DECA8AB004E}"/>
              </a:ext>
              <a:ext uri="{C183D7F6-B498-43B3-948B-1728B52AA6E4}">
                <adec:decorative xmlns:adec="http://schemas.microsoft.com/office/drawing/2017/decorative" val="1"/>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2431354" y="175620"/>
            <a:ext cx="2441700" cy="6682380"/>
          </a:xfrm>
          <a:prstGeom prst="rect">
            <a:avLst/>
          </a:prstGeom>
          <a:gradFill>
            <a:gsLst>
              <a:gs pos="0">
                <a:schemeClr val="accent1">
                  <a:lumMod val="5000"/>
                  <a:lumOff val="95000"/>
                </a:schemeClr>
              </a:gs>
              <a:gs pos="100000">
                <a:schemeClr val="tx1">
                  <a:alpha val="0"/>
                </a:schemeClr>
              </a:gs>
            </a:gsLst>
            <a:lin ang="5400000" scaled="1"/>
          </a:gradFill>
        </p:spPr>
      </p:pic>
      <p:sp>
        <p:nvSpPr>
          <p:cNvPr id="5" name="Title 4">
            <a:extLst>
              <a:ext uri="{FF2B5EF4-FFF2-40B4-BE49-F238E27FC236}">
                <a16:creationId xmlns:a16="http://schemas.microsoft.com/office/drawing/2014/main" id="{03BB48CE-4FA8-12F8-14B1-02CA64A98110}"/>
              </a:ext>
            </a:extLst>
          </p:cNvPr>
          <p:cNvSpPr>
            <a:spLocks noGrp="1"/>
          </p:cNvSpPr>
          <p:nvPr>
            <p:ph type="title"/>
          </p:nvPr>
        </p:nvSpPr>
        <p:spPr>
          <a:xfrm>
            <a:off x="838200" y="-1313848"/>
            <a:ext cx="10515600" cy="1313848"/>
          </a:xfrm>
        </p:spPr>
        <p:txBody>
          <a:bodyPr/>
          <a:lstStyle/>
          <a:p>
            <a:r>
              <a:rPr lang="en-US" dirty="0"/>
              <a:t>Recent commencements</a:t>
            </a:r>
          </a:p>
        </p:txBody>
      </p:sp>
      <p:sp>
        <p:nvSpPr>
          <p:cNvPr id="2" name="Rectangle 1" descr="Discovery Partners Institute headquarters in Chicago">
            <a:extLst>
              <a:ext uri="{FF2B5EF4-FFF2-40B4-BE49-F238E27FC236}">
                <a16:creationId xmlns:a16="http://schemas.microsoft.com/office/drawing/2014/main" id="{DDE93AEE-601F-D285-2B4E-87B54E9F6492}"/>
              </a:ext>
            </a:extLst>
          </p:cNvPr>
          <p:cNvSpPr/>
          <p:nvPr/>
        </p:nvSpPr>
        <p:spPr>
          <a:xfrm>
            <a:off x="-3" y="106877"/>
            <a:ext cx="12192001" cy="4316267"/>
          </a:xfrm>
          <a:prstGeom prst="rect">
            <a:avLst/>
          </a:prstGeom>
          <a:gradFill>
            <a:gsLst>
              <a:gs pos="22000">
                <a:schemeClr val="bg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3BF5E94-8EE8-41A0-35B7-FB1B7DCF25F5}"/>
              </a:ext>
              <a:ext uri="{C183D7F6-B498-43B3-948B-1728B52AA6E4}">
                <adec:decorative xmlns:adec="http://schemas.microsoft.com/office/drawing/2017/decorative" val="1"/>
              </a:ext>
            </a:extLst>
          </p:cNvPr>
          <p:cNvSpPr txBox="1"/>
          <p:nvPr/>
        </p:nvSpPr>
        <p:spPr>
          <a:xfrm>
            <a:off x="-25820" y="548890"/>
            <a:ext cx="12243635" cy="784830"/>
          </a:xfrm>
          <a:prstGeom prst="rect">
            <a:avLst/>
          </a:prstGeom>
          <a:noFill/>
          <a:ln>
            <a:noFill/>
          </a:ln>
        </p:spPr>
        <p:txBody>
          <a:bodyPr wrap="square">
            <a:spAutoFit/>
          </a:bodyPr>
          <a:lstStyle/>
          <a:p>
            <a:pPr algn="ctr"/>
            <a:r>
              <a:rPr lang="en-US" sz="4500" b="1" dirty="0">
                <a:ln w="31750">
                  <a:noFill/>
                </a:ln>
                <a:solidFill>
                  <a:srgbClr val="13294B"/>
                </a:solidFill>
                <a:latin typeface="Oswald" pitchFamily="2" charset="77"/>
              </a:rPr>
              <a:t>THE CHALLENGES WE FACE </a:t>
            </a:r>
            <a:endParaRPr lang="en-US" sz="4500" dirty="0">
              <a:ln w="31750">
                <a:noFill/>
              </a:ln>
              <a:solidFill>
                <a:srgbClr val="13294B"/>
              </a:solidFill>
              <a:latin typeface="Oswald Light" pitchFamily="2" charset="77"/>
            </a:endParaRPr>
          </a:p>
        </p:txBody>
      </p:sp>
      <p:cxnSp>
        <p:nvCxnSpPr>
          <p:cNvPr id="6" name="Straight Connector 5">
            <a:extLst>
              <a:ext uri="{FF2B5EF4-FFF2-40B4-BE49-F238E27FC236}">
                <a16:creationId xmlns:a16="http://schemas.microsoft.com/office/drawing/2014/main" id="{D8FA3787-0661-FA3D-E339-3309CDC73BEF}"/>
              </a:ext>
              <a:ext uri="{C183D7F6-B498-43B3-948B-1728B52AA6E4}">
                <adec:decorative xmlns:adec="http://schemas.microsoft.com/office/drawing/2017/decorative" val="1"/>
              </a:ext>
            </a:extLst>
          </p:cNvPr>
          <p:cNvCxnSpPr>
            <a:cxnSpLocks/>
          </p:cNvCxnSpPr>
          <p:nvPr/>
        </p:nvCxnSpPr>
        <p:spPr>
          <a:xfrm>
            <a:off x="4836182" y="1671890"/>
            <a:ext cx="2519633" cy="0"/>
          </a:xfrm>
          <a:prstGeom prst="line">
            <a:avLst/>
          </a:prstGeom>
          <a:ln w="4445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5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6" presetClass="emph" presetSubtype="0" fill="hold" nodeType="withEffect">
                                  <p:stCondLst>
                                    <p:cond delay="0"/>
                                  </p:stCondLst>
                                  <p:childTnLst>
                                    <p:animScale>
                                      <p:cBhvr>
                                        <p:cTn id="12" dur="2000" fill="hold"/>
                                        <p:tgtEl>
                                          <p:spTgt spid="6"/>
                                        </p:tgtEl>
                                      </p:cBhvr>
                                      <p:by x="150000" y="100000"/>
                                    </p:animScale>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childTnLst>
                                </p:cTn>
                              </p:par>
                            </p:childTnLst>
                          </p:cTn>
                        </p:par>
                        <p:par>
                          <p:cTn id="29" fill="hold">
                            <p:stCondLst>
                              <p:cond delay="6000"/>
                            </p:stCondLst>
                            <p:childTnLst>
                              <p:par>
                                <p:cTn id="30" presetID="10"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ows of green plants in a field">
            <a:extLst>
              <a:ext uri="{FF2B5EF4-FFF2-40B4-BE49-F238E27FC236}">
                <a16:creationId xmlns:a16="http://schemas.microsoft.com/office/drawing/2014/main" id="{A4ACF2EE-F078-0393-9CD0-E8156E64967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346303" y="1333720"/>
            <a:ext cx="3845697" cy="5524280"/>
          </a:xfrm>
          <a:prstGeom prst="rect">
            <a:avLst/>
          </a:prstGeom>
        </p:spPr>
      </p:pic>
      <p:pic>
        <p:nvPicPr>
          <p:cNvPr id="4" name="Picture 3" descr="A close-up of a person holding a small piece of paper">
            <a:extLst>
              <a:ext uri="{FF2B5EF4-FFF2-40B4-BE49-F238E27FC236}">
                <a16:creationId xmlns:a16="http://schemas.microsoft.com/office/drawing/2014/main" id="{292567F2-E940-8521-406C-E0C940B79F3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7607"/>
          <a:stretch/>
        </p:blipFill>
        <p:spPr>
          <a:xfrm>
            <a:off x="3913286" y="476045"/>
            <a:ext cx="4433017" cy="6381955"/>
          </a:xfrm>
          <a:prstGeom prst="rect">
            <a:avLst/>
          </a:prstGeom>
        </p:spPr>
      </p:pic>
      <p:pic>
        <p:nvPicPr>
          <p:cNvPr id="16" name="Picture 15" descr="A person in a lab coat&#10;&#10;Description automatically generated">
            <a:extLst>
              <a:ext uri="{FF2B5EF4-FFF2-40B4-BE49-F238E27FC236}">
                <a16:creationId xmlns:a16="http://schemas.microsoft.com/office/drawing/2014/main" id="{15B5C140-6B2E-DB18-9A6F-8C578775FEEE}"/>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6035" y="663155"/>
            <a:ext cx="3975180" cy="6194845"/>
          </a:xfrm>
          <a:prstGeom prst="rect">
            <a:avLst/>
          </a:prstGeom>
        </p:spPr>
      </p:pic>
      <p:sp>
        <p:nvSpPr>
          <p:cNvPr id="5" name="Title 4">
            <a:extLst>
              <a:ext uri="{FF2B5EF4-FFF2-40B4-BE49-F238E27FC236}">
                <a16:creationId xmlns:a16="http://schemas.microsoft.com/office/drawing/2014/main" id="{7F342D5C-1D2D-D77D-BD8B-B253A3A771A2}"/>
              </a:ext>
            </a:extLst>
          </p:cNvPr>
          <p:cNvSpPr>
            <a:spLocks noGrp="1"/>
          </p:cNvSpPr>
          <p:nvPr>
            <p:ph type="title"/>
          </p:nvPr>
        </p:nvSpPr>
        <p:spPr>
          <a:xfrm>
            <a:off x="838200" y="-1526458"/>
            <a:ext cx="10515600" cy="1313848"/>
          </a:xfrm>
        </p:spPr>
        <p:txBody>
          <a:bodyPr/>
          <a:lstStyle/>
          <a:p>
            <a:pPr algn="ctr"/>
            <a:r>
              <a:rPr lang="en-US" sz="4500" b="1" dirty="0">
                <a:ln w="31750">
                  <a:noFill/>
                </a:ln>
                <a:solidFill>
                  <a:srgbClr val="13294B"/>
                </a:solidFill>
                <a:latin typeface="Oswald" pitchFamily="2" charset="77"/>
              </a:rPr>
              <a:t>SKILLS FOR A CIVIC LIFE</a:t>
            </a:r>
            <a:endParaRPr lang="en-US" sz="4500" dirty="0">
              <a:ln w="31750">
                <a:noFill/>
              </a:ln>
              <a:solidFill>
                <a:srgbClr val="13294B"/>
              </a:solidFill>
              <a:latin typeface="Oswald Light" pitchFamily="2" charset="77"/>
            </a:endParaRPr>
          </a:p>
        </p:txBody>
      </p:sp>
      <p:sp>
        <p:nvSpPr>
          <p:cNvPr id="8" name="Rectangle 7" descr="Discovery Partners Institute headquarters in Chicago">
            <a:extLst>
              <a:ext uri="{FF2B5EF4-FFF2-40B4-BE49-F238E27FC236}">
                <a16:creationId xmlns:a16="http://schemas.microsoft.com/office/drawing/2014/main" id="{70960941-1E6E-5144-732D-58930AACBA47}"/>
              </a:ext>
            </a:extLst>
          </p:cNvPr>
          <p:cNvSpPr>
            <a:spLocks noGrp="1" noRot="1" noMove="1" noResize="1" noEditPoints="1" noAdjustHandles="1" noChangeArrowheads="1" noChangeShapeType="1"/>
          </p:cNvSpPr>
          <p:nvPr/>
        </p:nvSpPr>
        <p:spPr>
          <a:xfrm>
            <a:off x="-3" y="106877"/>
            <a:ext cx="12192001" cy="3816193"/>
          </a:xfrm>
          <a:prstGeom prst="rect">
            <a:avLst/>
          </a:prstGeom>
          <a:gradFill>
            <a:gsLst>
              <a:gs pos="22000">
                <a:schemeClr val="bg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ABF1E96-5E12-56E2-0F28-C83FFA478FD0}"/>
              </a:ext>
              <a:ext uri="{C183D7F6-B498-43B3-948B-1728B52AA6E4}">
                <adec:decorative xmlns:adec="http://schemas.microsoft.com/office/drawing/2017/decorative" val="1"/>
              </a:ext>
            </a:extLst>
          </p:cNvPr>
          <p:cNvSpPr txBox="1"/>
          <p:nvPr/>
        </p:nvSpPr>
        <p:spPr>
          <a:xfrm>
            <a:off x="-5" y="548890"/>
            <a:ext cx="12192005" cy="784830"/>
          </a:xfrm>
          <a:prstGeom prst="rect">
            <a:avLst/>
          </a:prstGeom>
          <a:noFill/>
          <a:ln>
            <a:noFill/>
          </a:ln>
        </p:spPr>
        <p:txBody>
          <a:bodyPr wrap="square">
            <a:spAutoFit/>
          </a:bodyPr>
          <a:lstStyle/>
          <a:p>
            <a:pPr algn="ctr"/>
            <a:r>
              <a:rPr lang="en-US" sz="4500" b="1" dirty="0">
                <a:ln w="31750">
                  <a:noFill/>
                </a:ln>
                <a:solidFill>
                  <a:srgbClr val="13294B"/>
                </a:solidFill>
                <a:latin typeface="Oswald" pitchFamily="2" charset="77"/>
              </a:rPr>
              <a:t>OUR ROLE — LEADERSHIP</a:t>
            </a:r>
            <a:endParaRPr lang="en-US" sz="4500" dirty="0">
              <a:ln w="31750">
                <a:noFill/>
              </a:ln>
              <a:solidFill>
                <a:srgbClr val="13294B"/>
              </a:solidFill>
              <a:latin typeface="Oswald Light" pitchFamily="2" charset="77"/>
            </a:endParaRPr>
          </a:p>
        </p:txBody>
      </p:sp>
      <p:cxnSp>
        <p:nvCxnSpPr>
          <p:cNvPr id="6" name="Straight Connector 5">
            <a:extLst>
              <a:ext uri="{FF2B5EF4-FFF2-40B4-BE49-F238E27FC236}">
                <a16:creationId xmlns:a16="http://schemas.microsoft.com/office/drawing/2014/main" id="{06D030E5-712C-ECF8-656E-8248C8936388}"/>
              </a:ext>
              <a:ext uri="{C183D7F6-B498-43B3-948B-1728B52AA6E4}">
                <adec:decorative xmlns:adec="http://schemas.microsoft.com/office/drawing/2017/decorative" val="1"/>
              </a:ext>
            </a:extLst>
          </p:cNvPr>
          <p:cNvCxnSpPr>
            <a:cxnSpLocks/>
          </p:cNvCxnSpPr>
          <p:nvPr/>
        </p:nvCxnSpPr>
        <p:spPr>
          <a:xfrm>
            <a:off x="4836182" y="1671890"/>
            <a:ext cx="2519633" cy="0"/>
          </a:xfrm>
          <a:prstGeom prst="line">
            <a:avLst/>
          </a:prstGeom>
          <a:ln w="4445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287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6" presetClass="emph" presetSubtype="0" fill="hold" nodeType="withEffect">
                                  <p:stCondLst>
                                    <p:cond delay="0"/>
                                  </p:stCondLst>
                                  <p:childTnLst>
                                    <p:animScale>
                                      <p:cBhvr>
                                        <p:cTn id="12" dur="2000" fill="hold"/>
                                        <p:tgtEl>
                                          <p:spTgt spid="6"/>
                                        </p:tgtEl>
                                      </p:cBhvr>
                                      <p:by x="15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5F8A59-C199-DAF8-4B5E-5FDE658AC617}"/>
              </a:ext>
              <a:ext uri="{C183D7F6-B498-43B3-948B-1728B52AA6E4}">
                <adec:decorative xmlns:adec="http://schemas.microsoft.com/office/drawing/2017/decorative" val="1"/>
              </a:ext>
            </a:extLst>
          </p:cNvPr>
          <p:cNvPicPr>
            <a:picLocks noChangeAspect="1"/>
          </p:cNvPicPr>
          <p:nvPr/>
        </p:nvPicPr>
        <p:blipFill rotWithShape="1">
          <a:blip r:embed="rId3">
            <a:duotone>
              <a:schemeClr val="accent1">
                <a:shade val="45000"/>
                <a:satMod val="135000"/>
              </a:schemeClr>
              <a:prstClr val="white"/>
            </a:duotone>
            <a:alphaModFix amt="35000"/>
          </a:blip>
          <a:srcRect t="-8306" b="25806"/>
          <a:stretch/>
        </p:blipFill>
        <p:spPr>
          <a:xfrm>
            <a:off x="-637200" y="-579119"/>
            <a:ext cx="13522034" cy="7437119"/>
          </a:xfrm>
          <a:prstGeom prst="rect">
            <a:avLst/>
          </a:prstGeom>
        </p:spPr>
      </p:pic>
      <p:sp>
        <p:nvSpPr>
          <p:cNvPr id="2" name="Title 1">
            <a:extLst>
              <a:ext uri="{FF2B5EF4-FFF2-40B4-BE49-F238E27FC236}">
                <a16:creationId xmlns:a16="http://schemas.microsoft.com/office/drawing/2014/main" id="{E53AABA3-355F-9CBE-D9D1-F98A2694939C}"/>
              </a:ext>
            </a:extLst>
          </p:cNvPr>
          <p:cNvSpPr>
            <a:spLocks noGrp="1"/>
          </p:cNvSpPr>
          <p:nvPr>
            <p:ph type="title"/>
          </p:nvPr>
        </p:nvSpPr>
        <p:spPr>
          <a:xfrm>
            <a:off x="838200" y="-796486"/>
            <a:ext cx="10515600" cy="1325563"/>
          </a:xfrm>
        </p:spPr>
        <p:txBody>
          <a:bodyPr/>
          <a:lstStyle/>
          <a:p>
            <a:r>
              <a:rPr lang="en-US" b="0" i="0" dirty="0">
                <a:solidFill>
                  <a:srgbClr val="363636"/>
                </a:solidFill>
                <a:effectLst/>
                <a:latin typeface="Theinhardt"/>
              </a:rPr>
              <a:t>System update</a:t>
            </a:r>
            <a:endParaRPr lang="en-US" dirty="0"/>
          </a:p>
        </p:txBody>
      </p:sp>
      <p:sp>
        <p:nvSpPr>
          <p:cNvPr id="18" name="Title 2">
            <a:extLst>
              <a:ext uri="{FF2B5EF4-FFF2-40B4-BE49-F238E27FC236}">
                <a16:creationId xmlns:a16="http://schemas.microsoft.com/office/drawing/2014/main" id="{C29BB841-2FC1-4AF4-B564-EF075917B1CE}"/>
              </a:ext>
            </a:extLst>
          </p:cNvPr>
          <p:cNvSpPr txBox="1">
            <a:spLocks/>
          </p:cNvSpPr>
          <p:nvPr/>
        </p:nvSpPr>
        <p:spPr>
          <a:xfrm>
            <a:off x="1676400" y="-3895"/>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marL="0" marR="0" lvl="0" indent="0" algn="l" defTabSz="914400" rtl="0" eaLnBrk="1" fontAlgn="auto" latinLnBrk="0" hangingPunct="1">
              <a:lnSpc>
                <a:spcPts val="24000"/>
              </a:lnSpc>
              <a:spcBef>
                <a:spcPct val="0"/>
              </a:spcBef>
              <a:spcAft>
                <a:spcPts val="0"/>
              </a:spcAft>
              <a:buClrTx/>
              <a:buSzTx/>
              <a:buFontTx/>
              <a:buNone/>
              <a:tabLst/>
              <a:defRPr/>
            </a:pPr>
            <a:r>
              <a:rPr kumimoji="0" lang="en-US" sz="4500" b="0" i="0" u="none" strike="noStrike" kern="1200" cap="all" spc="0" normalizeH="0" baseline="0" noProof="0" dirty="0">
                <a:ln>
                  <a:noFill/>
                </a:ln>
                <a:solidFill>
                  <a:srgbClr val="E8E9EA"/>
                </a:solidFill>
                <a:effectLst/>
                <a:uLnTx/>
                <a:uFillTx/>
                <a:latin typeface="Oswald SemiBold" pitchFamily="2" charset="0"/>
                <a:ea typeface="+mj-ea"/>
                <a:cs typeface="+mj-cs"/>
              </a:rPr>
              <a:t>Education as an</a:t>
            </a:r>
          </a:p>
        </p:txBody>
      </p:sp>
      <p:sp>
        <p:nvSpPr>
          <p:cNvPr id="21" name="TextBox 20">
            <a:extLst>
              <a:ext uri="{FF2B5EF4-FFF2-40B4-BE49-F238E27FC236}">
                <a16:creationId xmlns:a16="http://schemas.microsoft.com/office/drawing/2014/main" id="{DC8E4686-1B92-4AB8-8C22-220AAEB4439E}"/>
              </a:ext>
            </a:extLst>
          </p:cNvPr>
          <p:cNvSpPr txBox="1"/>
          <p:nvPr/>
        </p:nvSpPr>
        <p:spPr>
          <a:xfrm>
            <a:off x="0" y="2222138"/>
            <a:ext cx="12192000"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800" dirty="0">
                <a:ln w="60325">
                  <a:solidFill>
                    <a:srgbClr val="E8E9EA"/>
                  </a:solidFill>
                </a:ln>
                <a:noFill/>
                <a:latin typeface="Oswald SemiBold" pitchFamily="2" charset="0"/>
              </a:rPr>
              <a:t>ANTIDOTE</a:t>
            </a:r>
            <a:endParaRPr kumimoji="0" lang="en-US" sz="19800" b="0" i="0" u="none" strike="noStrike" kern="1200" cap="none" spc="0" normalizeH="0" baseline="0" noProof="0" dirty="0">
              <a:ln w="60325">
                <a:solidFill>
                  <a:srgbClr val="E8E9EA"/>
                </a:solidFill>
              </a:ln>
              <a:solidFill>
                <a:srgbClr val="E8E9EA"/>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5263B93A-91FC-72B4-D9BE-1984E5B2CF0C}"/>
              </a:ext>
              <a:ext uri="{C183D7F6-B498-43B3-948B-1728B52AA6E4}">
                <adec:decorative xmlns:adec="http://schemas.microsoft.com/office/drawing/2017/decorative" val="1"/>
              </a:ext>
            </a:extLst>
          </p:cNvPr>
          <p:cNvCxnSpPr>
            <a:cxnSpLocks/>
          </p:cNvCxnSpPr>
          <p:nvPr/>
        </p:nvCxnSpPr>
        <p:spPr>
          <a:xfrm>
            <a:off x="1322961" y="5008648"/>
            <a:ext cx="960171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07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6" presetClass="emph" presetSubtype="0" fill="hold" nodeType="withEffect">
                                  <p:stCondLst>
                                    <p:cond delay="0"/>
                                  </p:stCondLst>
                                  <p:childTnLst>
                                    <p:animScale>
                                      <p:cBhvr>
                                        <p:cTn id="9" dur="2000" fill="hold"/>
                                        <p:tgtEl>
                                          <p:spTgt spid="3"/>
                                        </p:tgtEl>
                                      </p:cBhvr>
                                      <p:by x="150000" y="100000"/>
                                    </p:animScale>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eenhouse Student 1" descr="A student working in a greehouse. They're using a small instrument to measure the diameter of the leaves of various plants.">
            <a:hlinkClick r:id="" action="ppaction://media"/>
            <a:extLst>
              <a:ext uri="{FF2B5EF4-FFF2-40B4-BE49-F238E27FC236}">
                <a16:creationId xmlns:a16="http://schemas.microsoft.com/office/drawing/2014/main" id="{924BFA25-B50B-DE87-1E53-9B2834F80508}"/>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schemeClr val="accent1">
                <a:shade val="45000"/>
                <a:satMod val="135000"/>
              </a:schemeClr>
              <a:prstClr val="white"/>
            </a:duotone>
          </a:blip>
          <a:stretch>
            <a:fillRect/>
          </a:stretch>
        </p:blipFill>
        <p:spPr>
          <a:xfrm>
            <a:off x="-31" y="632936"/>
            <a:ext cx="12192031" cy="6858017"/>
          </a:xfrm>
          <a:prstGeom prst="rect">
            <a:avLst/>
          </a:prstGeom>
        </p:spPr>
      </p:pic>
      <p:sp>
        <p:nvSpPr>
          <p:cNvPr id="13" name="Rectangle 12" descr="Discovery Partners Institute headquarters in Chicago">
            <a:extLst>
              <a:ext uri="{FF2B5EF4-FFF2-40B4-BE49-F238E27FC236}">
                <a16:creationId xmlns:a16="http://schemas.microsoft.com/office/drawing/2014/main" id="{07199919-AA8B-32DE-15A0-091A35425DB9}"/>
              </a:ext>
            </a:extLst>
          </p:cNvPr>
          <p:cNvSpPr/>
          <p:nvPr/>
        </p:nvSpPr>
        <p:spPr>
          <a:xfrm>
            <a:off x="-3" y="106877"/>
            <a:ext cx="12192001" cy="3816193"/>
          </a:xfrm>
          <a:prstGeom prst="rect">
            <a:avLst/>
          </a:prstGeom>
          <a:gradFill>
            <a:gsLst>
              <a:gs pos="22000">
                <a:schemeClr val="bg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4AD265B-2D58-DBB5-DF03-06B493FA09AF}"/>
              </a:ext>
            </a:extLst>
          </p:cNvPr>
          <p:cNvSpPr txBox="1"/>
          <p:nvPr/>
        </p:nvSpPr>
        <p:spPr>
          <a:xfrm>
            <a:off x="0" y="632936"/>
            <a:ext cx="12435840"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31750">
                  <a:noFill/>
                </a:ln>
                <a:solidFill>
                  <a:srgbClr val="13294B"/>
                </a:solidFill>
                <a:effectLst/>
                <a:uLnTx/>
                <a:uFillTx/>
                <a:latin typeface="Oswald" pitchFamily="2" charset="77"/>
                <a:ea typeface="+mn-ea"/>
                <a:cs typeface="+mn-cs"/>
              </a:rPr>
              <a:t>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w="31750">
                  <a:noFill/>
                </a:ln>
                <a:solidFill>
                  <a:srgbClr val="13294B"/>
                </a:solidFill>
                <a:effectLst/>
                <a:uLnTx/>
                <a:uFillTx/>
                <a:latin typeface="Oswald Light" pitchFamily="2" charset="77"/>
                <a:ea typeface="+mn-ea"/>
                <a:cs typeface="+mn-cs"/>
              </a:rPr>
              <a:t>THE PROBLEM SOLVER</a:t>
            </a:r>
          </a:p>
        </p:txBody>
      </p:sp>
      <p:cxnSp>
        <p:nvCxnSpPr>
          <p:cNvPr id="5" name="Straight Connector 4">
            <a:extLst>
              <a:ext uri="{FF2B5EF4-FFF2-40B4-BE49-F238E27FC236}">
                <a16:creationId xmlns:a16="http://schemas.microsoft.com/office/drawing/2014/main" id="{0ED6A7AE-8DFC-2C97-CEB9-EE8F735BAE87}"/>
              </a:ext>
              <a:ext uri="{C183D7F6-B498-43B3-948B-1728B52AA6E4}">
                <adec:decorative xmlns:adec="http://schemas.microsoft.com/office/drawing/2017/decorative" val="1"/>
              </a:ext>
            </a:extLst>
          </p:cNvPr>
          <p:cNvCxnSpPr>
            <a:cxnSpLocks/>
          </p:cNvCxnSpPr>
          <p:nvPr/>
        </p:nvCxnSpPr>
        <p:spPr>
          <a:xfrm>
            <a:off x="4836180" y="2372226"/>
            <a:ext cx="2519633" cy="0"/>
          </a:xfrm>
          <a:prstGeom prst="line">
            <a:avLst/>
          </a:prstGeom>
          <a:ln w="44450">
            <a:solidFill>
              <a:srgbClr val="13294B"/>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CC1E9FB-B7CE-2107-6499-D04D446A76EB}"/>
              </a:ext>
            </a:extLst>
          </p:cNvPr>
          <p:cNvSpPr>
            <a:spLocks noGrp="1"/>
          </p:cNvSpPr>
          <p:nvPr>
            <p:ph type="title"/>
          </p:nvPr>
        </p:nvSpPr>
        <p:spPr>
          <a:xfrm>
            <a:off x="838200" y="-1313848"/>
            <a:ext cx="10515600" cy="1313848"/>
          </a:xfrm>
        </p:spPr>
        <p:txBody>
          <a:bodyPr vert="horz" lIns="91440" tIns="45720" rIns="91440" bIns="45720" rtlCol="0" anchor="b">
            <a:normAutofit/>
          </a:bodyPr>
          <a:lstStyle/>
          <a:p>
            <a:r>
              <a:rPr lang="en-US" dirty="0"/>
              <a:t>research</a:t>
            </a:r>
          </a:p>
        </p:txBody>
      </p:sp>
    </p:spTree>
    <p:extLst>
      <p:ext uri="{BB962C8B-B14F-4D97-AF65-F5344CB8AC3E}">
        <p14:creationId xmlns:p14="http://schemas.microsoft.com/office/powerpoint/2010/main" val="380933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6" presetClass="emph" presetSubtype="0" fill="hold" nodeType="withEffect">
                                  <p:stCondLst>
                                    <p:cond delay="0"/>
                                  </p:stCondLst>
                                  <p:childTnLst>
                                    <p:animScale>
                                      <p:cBhvr>
                                        <p:cTn id="9" dur="2000" fill="hold"/>
                                        <p:tgtEl>
                                          <p:spTgt spid="5"/>
                                        </p:tgtEl>
                                      </p:cBhvr>
                                      <p:by x="150000" y="100000"/>
                                    </p:animScale>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382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video>
              <p:cMediaNode vol="80000">
                <p:cTn id="18"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buildings around it&#10;&#10;Description automatically generated with medium confidence">
            <a:extLst>
              <a:ext uri="{FF2B5EF4-FFF2-40B4-BE49-F238E27FC236}">
                <a16:creationId xmlns:a16="http://schemas.microsoft.com/office/drawing/2014/main" id="{01525874-D00E-1A9A-5AFF-4F4554A0E02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83" y="175846"/>
            <a:ext cx="12190917" cy="6682154"/>
          </a:xfrm>
          <a:prstGeom prst="rect">
            <a:avLst/>
          </a:prstGeom>
        </p:spPr>
      </p:pic>
      <p:sp>
        <p:nvSpPr>
          <p:cNvPr id="5" name="Rectangle 4">
            <a:extLst>
              <a:ext uri="{FF2B5EF4-FFF2-40B4-BE49-F238E27FC236}">
                <a16:creationId xmlns:a16="http://schemas.microsoft.com/office/drawing/2014/main" id="{B4511218-CDAD-2040-8673-18A49C80927D}"/>
              </a:ext>
              <a:ext uri="{C183D7F6-B498-43B3-948B-1728B52AA6E4}">
                <adec:decorative xmlns:adec="http://schemas.microsoft.com/office/drawing/2017/decorative" val="1"/>
              </a:ext>
            </a:extLst>
          </p:cNvPr>
          <p:cNvSpPr/>
          <p:nvPr/>
        </p:nvSpPr>
        <p:spPr>
          <a:xfrm>
            <a:off x="0" y="175846"/>
            <a:ext cx="12192001" cy="6582021"/>
          </a:xfrm>
          <a:prstGeom prst="rect">
            <a:avLst/>
          </a:prstGeom>
          <a:gradFill>
            <a:gsLst>
              <a:gs pos="22000">
                <a:srgbClr val="13294B"/>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F14DC95A-1491-E22C-83ED-72B14FF32BC0}"/>
              </a:ext>
            </a:extLst>
          </p:cNvPr>
          <p:cNvSpPr>
            <a:spLocks noGrp="1"/>
          </p:cNvSpPr>
          <p:nvPr>
            <p:ph type="title"/>
          </p:nvPr>
        </p:nvSpPr>
        <p:spPr>
          <a:xfrm>
            <a:off x="838200" y="-683638"/>
            <a:ext cx="11353800" cy="1325563"/>
          </a:xfrm>
        </p:spPr>
        <p:txBody>
          <a:bodyPr/>
          <a:lstStyle/>
          <a:p>
            <a:r>
              <a:rPr lang="en-US" dirty="0">
                <a:solidFill>
                  <a:schemeClr val="bg1"/>
                </a:solidFill>
                <a:latin typeface="Oswald Light" pitchFamily="2" charset="0"/>
              </a:rPr>
              <a:t>System update-DPI AND IIN</a:t>
            </a:r>
            <a:endParaRPr lang="en-US" dirty="0">
              <a:solidFill>
                <a:schemeClr val="bg1"/>
              </a:solidFill>
            </a:endParaRPr>
          </a:p>
        </p:txBody>
      </p:sp>
      <p:sp>
        <p:nvSpPr>
          <p:cNvPr id="13" name="Title 1">
            <a:extLst>
              <a:ext uri="{FF2B5EF4-FFF2-40B4-BE49-F238E27FC236}">
                <a16:creationId xmlns:a16="http://schemas.microsoft.com/office/drawing/2014/main" id="{0B7AB885-B100-51EE-4FBD-6EFE86686F1C}"/>
              </a:ext>
            </a:extLst>
          </p:cNvPr>
          <p:cNvSpPr txBox="1">
            <a:spLocks/>
          </p:cNvSpPr>
          <p:nvPr/>
        </p:nvSpPr>
        <p:spPr>
          <a:xfrm>
            <a:off x="0" y="706093"/>
            <a:ext cx="12190917" cy="645386"/>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03366"/>
                </a:solidFill>
                <a:latin typeface="Oswald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500" b="1" i="0" u="none" strike="noStrike" kern="1200" cap="all" spc="0" normalizeH="0" baseline="0" noProof="0" dirty="0">
                <a:ln>
                  <a:noFill/>
                </a:ln>
                <a:solidFill>
                  <a:schemeClr val="bg1"/>
                </a:solidFill>
                <a:effectLst/>
                <a:uLnTx/>
                <a:uFillTx/>
                <a:latin typeface="Oswald" pitchFamily="2" charset="0"/>
              </a:rPr>
              <a:t>BEYOND OUR CAMPUSES</a:t>
            </a:r>
          </a:p>
        </p:txBody>
      </p:sp>
      <p:cxnSp>
        <p:nvCxnSpPr>
          <p:cNvPr id="2" name="Straight Connector 1">
            <a:extLst>
              <a:ext uri="{FF2B5EF4-FFF2-40B4-BE49-F238E27FC236}">
                <a16:creationId xmlns:a16="http://schemas.microsoft.com/office/drawing/2014/main" id="{E0EA8AFB-58BA-115F-8244-1A5972808163}"/>
              </a:ext>
              <a:ext uri="{C183D7F6-B498-43B3-948B-1728B52AA6E4}">
                <adec:decorative xmlns:adec="http://schemas.microsoft.com/office/drawing/2017/decorative" val="1"/>
              </a:ext>
            </a:extLst>
          </p:cNvPr>
          <p:cNvCxnSpPr>
            <a:cxnSpLocks/>
          </p:cNvCxnSpPr>
          <p:nvPr/>
        </p:nvCxnSpPr>
        <p:spPr>
          <a:xfrm>
            <a:off x="4739927" y="1671890"/>
            <a:ext cx="251963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16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6" presetClass="emph" presetSubtype="0" fill="hold" nodeType="withEffect">
                                  <p:stCondLst>
                                    <p:cond delay="0"/>
                                  </p:stCondLst>
                                  <p:childTnLst>
                                    <p:animScale>
                                      <p:cBhvr>
                                        <p:cTn id="9" dur="2000" fill="hold"/>
                                        <p:tgtEl>
                                          <p:spTgt spid="2"/>
                                        </p:tgtEl>
                                      </p:cBhvr>
                                      <p:by x="15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169952-FCEF-E86E-79E8-10281CF2AC96}"/>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23666"/>
            <a:ext cx="12192000" cy="6734334"/>
          </a:xfrm>
          <a:prstGeom prst="rect">
            <a:avLst/>
          </a:prstGeom>
          <a:gradFill>
            <a:gsLst>
              <a:gs pos="0">
                <a:schemeClr val="accent1">
                  <a:lumMod val="5000"/>
                  <a:lumOff val="95000"/>
                </a:schemeClr>
              </a:gs>
              <a:gs pos="100000">
                <a:schemeClr val="tx1">
                  <a:alpha val="0"/>
                </a:schemeClr>
              </a:gs>
            </a:gsLst>
            <a:lin ang="5400000" scaled="1"/>
          </a:gradFill>
        </p:spPr>
      </p:pic>
      <p:sp>
        <p:nvSpPr>
          <p:cNvPr id="5" name="Title 4">
            <a:extLst>
              <a:ext uri="{FF2B5EF4-FFF2-40B4-BE49-F238E27FC236}">
                <a16:creationId xmlns:a16="http://schemas.microsoft.com/office/drawing/2014/main" id="{7F342D5C-1D2D-D77D-BD8B-B253A3A771A2}"/>
              </a:ext>
            </a:extLst>
          </p:cNvPr>
          <p:cNvSpPr>
            <a:spLocks noGrp="1"/>
          </p:cNvSpPr>
          <p:nvPr>
            <p:ph type="title"/>
          </p:nvPr>
        </p:nvSpPr>
        <p:spPr>
          <a:xfrm>
            <a:off x="838200" y="-1526458"/>
            <a:ext cx="10515600" cy="1313848"/>
          </a:xfrm>
        </p:spPr>
        <p:txBody>
          <a:bodyPr/>
          <a:lstStyle/>
          <a:p>
            <a:pPr algn="ctr"/>
            <a:r>
              <a:rPr lang="en-US" sz="4500" b="1" dirty="0">
                <a:ln w="31750">
                  <a:noFill/>
                </a:ln>
                <a:solidFill>
                  <a:srgbClr val="13294B"/>
                </a:solidFill>
                <a:latin typeface="Oswald" pitchFamily="2" charset="77"/>
              </a:rPr>
              <a:t>SKILLS FOR A CIVIC LIFE</a:t>
            </a:r>
            <a:endParaRPr lang="en-US" sz="4500" dirty="0">
              <a:ln w="31750">
                <a:noFill/>
              </a:ln>
              <a:solidFill>
                <a:srgbClr val="13294B"/>
              </a:solidFill>
              <a:latin typeface="Oswald Light" pitchFamily="2" charset="77"/>
            </a:endParaRPr>
          </a:p>
        </p:txBody>
      </p:sp>
      <p:sp>
        <p:nvSpPr>
          <p:cNvPr id="8" name="Rectangle 7" descr="Discovery Partners Institute headquarters in Chicago">
            <a:extLst>
              <a:ext uri="{FF2B5EF4-FFF2-40B4-BE49-F238E27FC236}">
                <a16:creationId xmlns:a16="http://schemas.microsoft.com/office/drawing/2014/main" id="{70960941-1E6E-5144-732D-58930AACBA47}"/>
              </a:ext>
            </a:extLst>
          </p:cNvPr>
          <p:cNvSpPr/>
          <p:nvPr/>
        </p:nvSpPr>
        <p:spPr>
          <a:xfrm rot="16200000">
            <a:off x="4439136" y="-4325156"/>
            <a:ext cx="6734332" cy="15631979"/>
          </a:xfrm>
          <a:prstGeom prst="rect">
            <a:avLst/>
          </a:prstGeom>
          <a:gradFill>
            <a:gsLst>
              <a:gs pos="13000">
                <a:schemeClr val="bg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2048900-0DF5-5DB1-2C35-6B97E937BEF3}"/>
              </a:ext>
            </a:extLst>
          </p:cNvPr>
          <p:cNvSpPr txBox="1"/>
          <p:nvPr/>
        </p:nvSpPr>
        <p:spPr>
          <a:xfrm>
            <a:off x="20019" y="2551837"/>
            <a:ext cx="6179304" cy="1754326"/>
          </a:xfrm>
          <a:prstGeom prst="rect">
            <a:avLst/>
          </a:prstGeom>
          <a:noFill/>
        </p:spPr>
        <p:txBody>
          <a:bodyPr wrap="square" rtlCol="0">
            <a:spAutoFit/>
          </a:bodyPr>
          <a:lstStyle/>
          <a:p>
            <a:pPr algn="ctr"/>
            <a:r>
              <a:rPr lang="en-US" sz="5400" dirty="0">
                <a:latin typeface="Merriweather" pitchFamily="2" charset="77"/>
                <a:ea typeface="Aptos" panose="020B0004020202020204" pitchFamily="34" charset="0"/>
                <a:cs typeface="Times New Roman" panose="02020603050405020304" pitchFamily="18" charset="0"/>
              </a:rPr>
              <a:t>“Do not lose your enthusiasm…” </a:t>
            </a:r>
            <a:endParaRPr lang="en-US" sz="5400" dirty="0">
              <a:latin typeface="Merriweather" pitchFamily="2" charset="77"/>
            </a:endParaRPr>
          </a:p>
        </p:txBody>
      </p:sp>
    </p:spTree>
    <p:extLst>
      <p:ext uri="{BB962C8B-B14F-4D97-AF65-F5344CB8AC3E}">
        <p14:creationId xmlns:p14="http://schemas.microsoft.com/office/powerpoint/2010/main" val="187591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1000"/>
                                        <p:tgtEl>
                                          <p:spTgt spid="11"/>
                                        </p:tgtEl>
                                      </p:cBhvr>
                                    </p:animEffect>
                                    <p:set>
                                      <p:cBhvr>
                                        <p:cTn id="17"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434D8-A269-D5B9-6B5F-593CDDC58499}"/>
              </a:ext>
            </a:extLst>
          </p:cNvPr>
          <p:cNvSpPr>
            <a:spLocks noGrp="1"/>
          </p:cNvSpPr>
          <p:nvPr>
            <p:ph type="title"/>
          </p:nvPr>
        </p:nvSpPr>
        <p:spPr>
          <a:xfrm>
            <a:off x="838200" y="-1693704"/>
            <a:ext cx="10515600" cy="1325563"/>
          </a:xfrm>
        </p:spPr>
        <p:txBody>
          <a:bodyPr/>
          <a:lstStyle/>
          <a:p>
            <a:r>
              <a:rPr lang="en-US" dirty="0"/>
              <a:t>Thank you</a:t>
            </a:r>
          </a:p>
        </p:txBody>
      </p:sp>
      <p:pic>
        <p:nvPicPr>
          <p:cNvPr id="5" name="Comp 1_1" descr="background imagery of a blue gradient shifting ">
            <a:hlinkClick r:id="" action="ppaction://media"/>
            <a:extLst>
              <a:ext uri="{FF2B5EF4-FFF2-40B4-BE49-F238E27FC236}">
                <a16:creationId xmlns:a16="http://schemas.microsoft.com/office/drawing/2014/main" id="{4916FE25-7277-F13B-F872-E6CF85E2B09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1000" contrast="29000"/>
          </a:blip>
          <a:srcRect t="1138" b="30090"/>
          <a:stretch/>
        </p:blipFill>
        <p:spPr>
          <a:xfrm>
            <a:off x="0" y="0"/>
            <a:ext cx="12193588" cy="6858000"/>
          </a:xfrm>
          <a:prstGeom prst="rect">
            <a:avLst/>
          </a:prstGeom>
        </p:spPr>
      </p:pic>
      <p:pic>
        <p:nvPicPr>
          <p:cNvPr id="3" name="Picture 2">
            <a:extLst>
              <a:ext uri="{FF2B5EF4-FFF2-40B4-BE49-F238E27FC236}">
                <a16:creationId xmlns:a16="http://schemas.microsoft.com/office/drawing/2014/main" id="{E31FCD77-9C97-321C-8876-6CA66C522357}"/>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6414" y="0"/>
            <a:ext cx="116086" cy="6858000"/>
          </a:xfrm>
          <a:prstGeom prst="rect">
            <a:avLst/>
          </a:prstGeom>
        </p:spPr>
      </p:pic>
      <p:sp>
        <p:nvSpPr>
          <p:cNvPr id="12" name="Title 3">
            <a:extLst>
              <a:ext uri="{FF2B5EF4-FFF2-40B4-BE49-F238E27FC236}">
                <a16:creationId xmlns:a16="http://schemas.microsoft.com/office/drawing/2014/main" id="{90465011-CCD2-43D2-8C5C-A109196BF574}"/>
              </a:ext>
              <a:ext uri="{C183D7F6-B498-43B3-948B-1728B52AA6E4}">
                <adec:decorative xmlns:adec="http://schemas.microsoft.com/office/drawing/2017/decorative" val="1"/>
              </a:ext>
            </a:extLst>
          </p:cNvPr>
          <p:cNvSpPr txBox="1">
            <a:spLocks/>
          </p:cNvSpPr>
          <p:nvPr/>
        </p:nvSpPr>
        <p:spPr>
          <a:xfrm>
            <a:off x="1980950" y="1643521"/>
            <a:ext cx="8629244" cy="4469044"/>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algn="ctr">
              <a:defRPr/>
            </a:pPr>
            <a:r>
              <a:rPr lang="en-US" sz="15000" b="1" dirty="0">
                <a:solidFill>
                  <a:schemeClr val="bg1"/>
                </a:solidFill>
              </a:rPr>
              <a:t>Thank you</a:t>
            </a:r>
          </a:p>
        </p:txBody>
      </p:sp>
    </p:spTree>
    <p:extLst>
      <p:ext uri="{BB962C8B-B14F-4D97-AF65-F5344CB8AC3E}">
        <p14:creationId xmlns:p14="http://schemas.microsoft.com/office/powerpoint/2010/main" val="3348965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7"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childTnLst>
        </p:cTn>
      </p:par>
    </p:tnLst>
    <p:bldLst>
      <p:bldP spid="12" grpId="0"/>
    </p:bld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niversity of Illinois System">
      <a:majorFont>
        <a:latin typeface="Oswa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D3371CF0AE884FA3CFA8ECBA86DC97" ma:contentTypeVersion="2" ma:contentTypeDescription="Create a new document." ma:contentTypeScope="" ma:versionID="85174b38de3c4f0982a20c61c982e22d">
  <xsd:schema xmlns:xsd="http://www.w3.org/2001/XMLSchema" xmlns:xs="http://www.w3.org/2001/XMLSchema" xmlns:p="http://schemas.microsoft.com/office/2006/metadata/properties" xmlns:ns3="1a829a0c-9641-4374-8d38-adbe0028bfe2" targetNamespace="http://schemas.microsoft.com/office/2006/metadata/properties" ma:root="true" ma:fieldsID="ba500a4f07786b2db34b1153211ad9b2" ns3:_="">
    <xsd:import namespace="1a829a0c-9641-4374-8d38-adbe0028bfe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29a0c-9641-4374-8d38-adbe0028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939B39-AE06-4702-B7FA-29D270E3D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29a0c-9641-4374-8d38-adbe0028b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3AABBF-436C-48D6-8ED7-3457F016BC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829a0c-9641-4374-8d38-adbe0028bfe2"/>
    <ds:schemaRef ds:uri="http://www.w3.org/XML/1998/namespace"/>
    <ds:schemaRef ds:uri="http://purl.org/dc/dcmitype/"/>
  </ds:schemaRefs>
</ds:datastoreItem>
</file>

<file path=customXml/itemProps3.xml><?xml version="1.0" encoding="utf-8"?>
<ds:datastoreItem xmlns:ds="http://schemas.openxmlformats.org/officeDocument/2006/customXml" ds:itemID="{55B062D1-1817-40C6-935B-64CF43EB75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59416</TotalTime>
  <Words>2037</Words>
  <Application>Microsoft Office PowerPoint</Application>
  <PresentationFormat>Widescreen</PresentationFormat>
  <Paragraphs>161</Paragraphs>
  <Slides>9</Slides>
  <Notes>9</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vt:i4>
      </vt:variant>
    </vt:vector>
  </HeadingPairs>
  <TitlesOfParts>
    <vt:vector size="25" baseType="lpstr">
      <vt:lpstr>Lato</vt:lpstr>
      <vt:lpstr>Oswald</vt:lpstr>
      <vt:lpstr>Arial</vt:lpstr>
      <vt:lpstr>Oswald SemiBold</vt:lpstr>
      <vt:lpstr>Lato Black</vt:lpstr>
      <vt:lpstr>Theinhardt</vt:lpstr>
      <vt:lpstr>Merriweather</vt:lpstr>
      <vt:lpstr>Calibri</vt:lpstr>
      <vt:lpstr>Courier New</vt:lpstr>
      <vt:lpstr>Aptos</vt:lpstr>
      <vt:lpstr>Oswald Light</vt:lpstr>
      <vt:lpstr>2_Custom Design</vt:lpstr>
      <vt:lpstr>Office Theme</vt:lpstr>
      <vt:lpstr>2_Custom Design</vt:lpstr>
      <vt:lpstr>1_Office Theme</vt:lpstr>
      <vt:lpstr>2_Office Theme</vt:lpstr>
      <vt:lpstr>Introduction</vt:lpstr>
      <vt:lpstr>An engine for impact at scale</vt:lpstr>
      <vt:lpstr>Recent commencements</vt:lpstr>
      <vt:lpstr>SKILLS FOR A CIVIC LIFE</vt:lpstr>
      <vt:lpstr>System update</vt:lpstr>
      <vt:lpstr>research</vt:lpstr>
      <vt:lpstr>System update-DPI AND IIN</vt:lpstr>
      <vt:lpstr>SKILLS FOR A CIVIC LIFE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Steven Dee</dc:creator>
  <cp:lastModifiedBy>Parekh, Arjav Malay</cp:lastModifiedBy>
  <cp:revision>622</cp:revision>
  <cp:lastPrinted>2023-09-14T20:48:24Z</cp:lastPrinted>
  <dcterms:created xsi:type="dcterms:W3CDTF">2021-03-01T19:31:35Z</dcterms:created>
  <dcterms:modified xsi:type="dcterms:W3CDTF">2024-07-14T22:19:26Z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0x01010043D3371CF0AE884FA3CFA8ECBA86DC97</vt:lpwstr>
  </property>
</Properties>
</file>