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4"/>
    <p:sldMasterId id="2147483691" r:id="rId5"/>
  </p:sldMasterIdLst>
  <p:notesMasterIdLst>
    <p:notesMasterId r:id="rId18"/>
  </p:notesMasterIdLst>
  <p:handoutMasterIdLst>
    <p:handoutMasterId r:id="rId19"/>
  </p:handoutMasterIdLst>
  <p:sldIdLst>
    <p:sldId id="277" r:id="rId6"/>
    <p:sldId id="280" r:id="rId7"/>
    <p:sldId id="294" r:id="rId8"/>
    <p:sldId id="295" r:id="rId9"/>
    <p:sldId id="297" r:id="rId10"/>
    <p:sldId id="296" r:id="rId11"/>
    <p:sldId id="298" r:id="rId12"/>
    <p:sldId id="299" r:id="rId13"/>
    <p:sldId id="300" r:id="rId14"/>
    <p:sldId id="301" r:id="rId15"/>
    <p:sldId id="302" r:id="rId16"/>
    <p:sldId id="303" r:id="rId17"/>
  </p:sldIdLst>
  <p:sldSz cx="12192000" cy="6858000"/>
  <p:notesSz cx="6858000" cy="9144000"/>
  <p:embeddedFontLst>
    <p:embeddedFont>
      <p:font typeface="Lato" panose="020F0502020204030203" pitchFamily="34" charset="0"/>
      <p:regular r:id="rId20"/>
      <p:bold r:id="rId21"/>
      <p:italic r:id="rId22"/>
      <p:boldItalic r:id="rId23"/>
    </p:embeddedFont>
    <p:embeddedFont>
      <p:font typeface="Lato Black" panose="020F0502020204030203" pitchFamily="34" charset="0"/>
      <p:bold r:id="rId24"/>
      <p:italic r:id="rId25"/>
      <p:boldItalic r:id="rId26"/>
    </p:embeddedFont>
    <p:embeddedFont>
      <p:font typeface="Oswald SemiBold" panose="00000700000000000000" pitchFamily="2" charset="0"/>
      <p:regular r:id="rId27"/>
      <p:bold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36" userDrawn="1">
          <p15:clr>
            <a:srgbClr val="A4A3A4"/>
          </p15:clr>
        </p15:guide>
        <p15:guide id="3" pos="6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DC35083-59EC-0272-8344-FC49CF4F0E19}" name="Tolliver, Joyce L" initials="TJL" userId="S::joycet@illinois.edu::1323ebda-c454-4e14-99f2-46d94e9391d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56A5"/>
    <a:srgbClr val="13294B"/>
    <a:srgbClr val="003366"/>
    <a:srgbClr val="E8E9EA"/>
    <a:srgbClr val="0455A4"/>
    <a:srgbClr val="E84A27"/>
    <a:srgbClr val="D50032"/>
    <a:srgbClr val="A5A8AA"/>
    <a:srgbClr val="5E6669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0" autoAdjust="0"/>
    <p:restoredTop sz="86441" autoAdjust="0"/>
  </p:normalViewPr>
  <p:slideViewPr>
    <p:cSldViewPr snapToGrid="0">
      <p:cViewPr varScale="1">
        <p:scale>
          <a:sx n="81" d="100"/>
          <a:sy n="81" d="100"/>
        </p:scale>
        <p:origin x="948" y="90"/>
      </p:cViewPr>
      <p:guideLst>
        <p:guide orient="horz" pos="936"/>
        <p:guide pos="600"/>
      </p:guideLst>
    </p:cSldViewPr>
  </p:slideViewPr>
  <p:outlineViewPr>
    <p:cViewPr>
      <p:scale>
        <a:sx n="33" d="100"/>
        <a:sy n="33" d="100"/>
      </p:scale>
      <p:origin x="0" y="-612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 showGuides="1">
      <p:cViewPr varScale="1">
        <p:scale>
          <a:sx n="66" d="100"/>
          <a:sy n="66" d="100"/>
        </p:scale>
        <p:origin x="306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6.fntdata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font" Target="fonts/font1.fntdata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5.fntdata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BE3AE06-C60D-4FAC-82FC-C87D301AAA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584B40-4CD3-47A3-A46A-76AD4C9963D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7E6833-1F3F-4FC8-97F4-FDE94F723B49}" type="datetimeFigureOut">
              <a:rPr lang="en-US" smtClean="0"/>
              <a:t>6/17/2026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78BAD6-B7D1-4BE0-B77A-8B39CB7E21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3AF6AE-B67D-400B-80F1-9BF5F879AB9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4D90FA-BBDF-4623-B686-0831D6C73D3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445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6F298-A394-4CE1-A654-FE1BC5C038A1}" type="datetimeFigureOut">
              <a:rPr lang="en-US" smtClean="0"/>
              <a:t>6/17/2026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D3A1E8-C096-463C-BF8B-4CB4AA05D4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435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3A1E8-C096-463C-BF8B-4CB4AA05D41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3163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662BF-F5F5-483C-87BD-69823F45E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EBD280-C0DD-5C83-938A-0164786361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C00090-AFE9-84A5-E913-11BE90D21F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FCDF52-65E4-B0F0-6D50-4DCE02A2B1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3A1E8-C096-463C-BF8B-4CB4AA05D41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9212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3A1E8-C096-463C-BF8B-4CB4AA05D41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136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234EF-C7EB-6A49-6D06-55FEE9B0B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981991-CE85-C0D6-4336-5744963146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61C336-12DD-7C30-E0AC-3C57B850EF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3E79C5-B584-8237-2D92-56253619C0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3A1E8-C096-463C-BF8B-4CB4AA05D41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172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0D861-F92E-A763-22BB-0C0B30A44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595EA3-0758-158B-516E-E2E1EA5B37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925DAE-5CA9-070D-5F71-FBD8A84275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B06B0E-4244-C577-B61D-9A0CEC0BB6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3A1E8-C096-463C-BF8B-4CB4AA05D41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4978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353AE-01C5-963A-313B-4ED48BCA2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87E402-FFAD-B771-C86F-1BFB741D3F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F45488-E0D2-DBBA-BA86-962B1C7B69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0D26CA-271F-77DC-DC79-712450584A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3A1E8-C096-463C-BF8B-4CB4AA05D41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458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47E23-3800-F3ED-0A98-C3D34E28C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559115-D89C-A5CA-8938-DD808EF6DD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31B363-98C7-C595-3E6A-E35EC9F1DD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D3AFBF-8657-D565-0AAB-59DFC87EEC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3A1E8-C096-463C-BF8B-4CB4AA05D41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7984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7EA3C-6137-D08E-39A6-8B3540F7CD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01B1F4-AC03-1C00-CA30-027CCDD966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64EEA7-30A5-479C-6897-73F9455508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B90AF9-62BE-4185-D4F1-14B8FF0C33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3A1E8-C096-463C-BF8B-4CB4AA05D41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279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B95451-4180-2D83-E37E-B94817C7A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BA2E7E-E798-61F8-12D9-E2531C85FD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A4CA8B-78C1-8D7A-6C81-D638C6EDC2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BB3721-A3AD-BC41-DABC-1AEACA96F4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3A1E8-C096-463C-BF8B-4CB4AA05D41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1587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95037-D52A-A989-E7C7-BD6936B80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623CED-C766-2D5E-5E58-7CA92BDC18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91D872-B3B0-9C3D-963D-F5C450BD11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A6625A-FAD3-9ABE-702C-1D6640039D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3A1E8-C096-463C-BF8B-4CB4AA05D41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2532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F79E7-6FE1-12A7-BCE5-0ADA4ACD0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CB55D7-2B41-F9AA-979E-1F7B04F73F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2254B8-456B-F470-EEC1-6AE6F673B5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9CAEAF-E0B4-DA80-E2EA-20C578C62A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3A1E8-C096-463C-BF8B-4CB4AA05D41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410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01">
    <p:bg>
      <p:bgPr>
        <a:blipFill dpi="0" rotWithShape="1">
          <a:blip r:embed="rId2">
            <a:lum/>
          </a:blip>
          <a:srcRect/>
          <a:stretch>
            <a:fillRect t="-100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3634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orient="horz" pos="86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08">
    <p:bg>
      <p:bgPr>
        <a:blipFill dpi="0" rotWithShape="1">
          <a:blip r:embed="rId2">
            <a:lum/>
          </a:blip>
          <a:srcRect/>
          <a:stretch>
            <a:fillRect t="-100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University of Illinois System logo">
            <a:extLst>
              <a:ext uri="{FF2B5EF4-FFF2-40B4-BE49-F238E27FC236}">
                <a16:creationId xmlns:a16="http://schemas.microsoft.com/office/drawing/2014/main" id="{422FDA7C-2DC3-4EDE-BC18-4BBF447DF0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385982"/>
            <a:ext cx="3702929" cy="267894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AF90E-F02E-4E9C-A9F2-2E1B7FE79E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41DCF8C-442A-432A-B6F3-25715B32AEAE}"/>
              </a:ext>
            </a:extLst>
          </p:cNvPr>
          <p:cNvCxnSpPr/>
          <p:nvPr userDrawn="1"/>
        </p:nvCxnSpPr>
        <p:spPr>
          <a:xfrm>
            <a:off x="838200" y="6176962"/>
            <a:ext cx="10515600" cy="0"/>
          </a:xfrm>
          <a:prstGeom prst="line">
            <a:avLst/>
          </a:prstGeom>
          <a:ln w="12700">
            <a:solidFill>
              <a:srgbClr val="1329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0">
            <a:extLst>
              <a:ext uri="{FF2B5EF4-FFF2-40B4-BE49-F238E27FC236}">
                <a16:creationId xmlns:a16="http://schemas.microsoft.com/office/drawing/2014/main" id="{14A6C7D4-AE95-4D81-8EC0-54CC6A9E0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7322"/>
            <a:ext cx="6938473" cy="13138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09654DD-E4D6-4CF3-A9E0-564310B3469C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38200" y="2257063"/>
            <a:ext cx="10515600" cy="391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latin typeface="Lato" panose="020F0502020204030203" pitchFamily="34" charset="0"/>
              </a:defRPr>
            </a:lvl1pPr>
            <a:lvl2pPr>
              <a:defRPr>
                <a:latin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70289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orient="horz" pos="86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10">
    <p:bg>
      <p:bgPr>
        <a:blipFill dpi="0" rotWithShape="1">
          <a:blip r:embed="rId2">
            <a:lum/>
          </a:blip>
          <a:srcRect/>
          <a:stretch>
            <a:fillRect t="-100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University of Illinois System logo">
            <a:extLst>
              <a:ext uri="{FF2B5EF4-FFF2-40B4-BE49-F238E27FC236}">
                <a16:creationId xmlns:a16="http://schemas.microsoft.com/office/drawing/2014/main" id="{422FDA7C-2DC3-4EDE-BC18-4BBF447DF0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385982"/>
            <a:ext cx="3702929" cy="267894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AF90E-F02E-4E9C-A9F2-2E1B7FE79E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41DCF8C-442A-432A-B6F3-25715B32AEAE}"/>
              </a:ext>
            </a:extLst>
          </p:cNvPr>
          <p:cNvCxnSpPr/>
          <p:nvPr userDrawn="1"/>
        </p:nvCxnSpPr>
        <p:spPr>
          <a:xfrm>
            <a:off x="838200" y="6176962"/>
            <a:ext cx="10515600" cy="0"/>
          </a:xfrm>
          <a:prstGeom prst="line">
            <a:avLst/>
          </a:prstGeom>
          <a:ln w="12700">
            <a:solidFill>
              <a:srgbClr val="1329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Placeholder 10">
            <a:extLst>
              <a:ext uri="{FF2B5EF4-FFF2-40B4-BE49-F238E27FC236}">
                <a16:creationId xmlns:a16="http://schemas.microsoft.com/office/drawing/2014/main" id="{9A5C3BB4-FA16-45B8-A9D3-F0D05B986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7322"/>
            <a:ext cx="10515600" cy="13138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A3281D7-F150-4E0E-A844-F5B1A2E59544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38200" y="2257063"/>
            <a:ext cx="10515600" cy="391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latin typeface="Lato" panose="020F0502020204030203" pitchFamily="34" charset="0"/>
              </a:defRPr>
            </a:lvl1pPr>
            <a:lvl2pPr>
              <a:defRPr>
                <a:latin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8653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orient="horz" pos="86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_08">
    <p:bg>
      <p:bgPr>
        <a:blipFill dpi="0" rotWithShape="1">
          <a:blip r:embed="rId2">
            <a:lum/>
          </a:blip>
          <a:srcRect/>
          <a:stretch>
            <a:fillRect t="-100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University of Illinois System logo">
            <a:extLst>
              <a:ext uri="{FF2B5EF4-FFF2-40B4-BE49-F238E27FC236}">
                <a16:creationId xmlns:a16="http://schemas.microsoft.com/office/drawing/2014/main" id="{422FDA7C-2DC3-4EDE-BC18-4BBF447DF0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385982"/>
            <a:ext cx="3702929" cy="267894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AF90E-F02E-4E9C-A9F2-2E1B7FE79E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41DCF8C-442A-432A-B6F3-25715B32AEAE}"/>
              </a:ext>
            </a:extLst>
          </p:cNvPr>
          <p:cNvCxnSpPr/>
          <p:nvPr userDrawn="1"/>
        </p:nvCxnSpPr>
        <p:spPr>
          <a:xfrm>
            <a:off x="838200" y="6176962"/>
            <a:ext cx="10515600" cy="0"/>
          </a:xfrm>
          <a:prstGeom prst="line">
            <a:avLst/>
          </a:prstGeom>
          <a:ln w="12700">
            <a:solidFill>
              <a:srgbClr val="1329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0">
            <a:extLst>
              <a:ext uri="{FF2B5EF4-FFF2-40B4-BE49-F238E27FC236}">
                <a16:creationId xmlns:a16="http://schemas.microsoft.com/office/drawing/2014/main" id="{14A6C7D4-AE95-4D81-8EC0-54CC6A9E0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7322"/>
            <a:ext cx="6938473" cy="13138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09654DD-E4D6-4CF3-A9E0-564310B3469C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38200" y="2257063"/>
            <a:ext cx="10515600" cy="391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latin typeface="Lato" panose="020F0502020204030203" pitchFamily="34" charset="0"/>
              </a:defRPr>
            </a:lvl1pPr>
            <a:lvl2pPr>
              <a:defRPr>
                <a:latin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20853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orient="horz" pos="86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11">
    <p:bg>
      <p:bgPr>
        <a:blipFill dpi="0" rotWithShape="1">
          <a:blip r:embed="rId2">
            <a:lum/>
          </a:blip>
          <a:srcRect/>
          <a:stretch>
            <a:fillRect t="-100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Placeholder 10">
            <a:extLst>
              <a:ext uri="{FF2B5EF4-FFF2-40B4-BE49-F238E27FC236}">
                <a16:creationId xmlns:a16="http://schemas.microsoft.com/office/drawing/2014/main" id="{50E7882C-C489-4F9F-B391-DC83482D0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7322"/>
            <a:ext cx="10515600" cy="13138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University of Illinois System logo">
            <a:extLst>
              <a:ext uri="{FF2B5EF4-FFF2-40B4-BE49-F238E27FC236}">
                <a16:creationId xmlns:a16="http://schemas.microsoft.com/office/drawing/2014/main" id="{422FDA7C-2DC3-4EDE-BC18-4BBF447DF0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871" y="6385982"/>
            <a:ext cx="3702929" cy="267894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AF90E-F02E-4E9C-A9F2-2E1B7FE79E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41DCF8C-442A-432A-B6F3-25715B32AEAE}"/>
              </a:ext>
            </a:extLst>
          </p:cNvPr>
          <p:cNvCxnSpPr/>
          <p:nvPr userDrawn="1"/>
        </p:nvCxnSpPr>
        <p:spPr>
          <a:xfrm>
            <a:off x="838200" y="6176962"/>
            <a:ext cx="10515600" cy="0"/>
          </a:xfrm>
          <a:prstGeom prst="line">
            <a:avLst/>
          </a:prstGeom>
          <a:ln w="12700">
            <a:solidFill>
              <a:srgbClr val="1329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3E603ED-9F8C-429B-B551-4CAC6775A124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38200" y="2257063"/>
            <a:ext cx="10515600" cy="391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latin typeface="Lato" panose="020F0502020204030203" pitchFamily="34" charset="0"/>
              </a:defRPr>
            </a:lvl1pPr>
            <a:lvl2pPr>
              <a:defRPr>
                <a:latin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06537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orient="horz" pos="864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12">
    <p:bg>
      <p:bgPr>
        <a:blipFill dpi="0" rotWithShape="1">
          <a:blip r:embed="rId2">
            <a:lum/>
          </a:blip>
          <a:srcRect/>
          <a:stretch>
            <a:fillRect t="-100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0">
            <a:extLst>
              <a:ext uri="{FF2B5EF4-FFF2-40B4-BE49-F238E27FC236}">
                <a16:creationId xmlns:a16="http://schemas.microsoft.com/office/drawing/2014/main" id="{06F0B74D-76F5-49DE-BC1E-07A3933A7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7322"/>
            <a:ext cx="10515600" cy="13138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rgbClr val="E8E9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84F32-0E70-4457-82F0-52E995F39E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57063"/>
            <a:ext cx="10515600" cy="391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>
                <a:solidFill>
                  <a:srgbClr val="E8E9EA"/>
                </a:solidFill>
                <a:latin typeface="Lato" panose="020F0502020204030203" pitchFamily="34" charset="0"/>
              </a:defRPr>
            </a:lvl1pPr>
            <a:lvl2pPr>
              <a:defRPr baseline="0">
                <a:solidFill>
                  <a:srgbClr val="E8E9EA"/>
                </a:solidFill>
              </a:defRPr>
            </a:lvl2pPr>
            <a:lvl3pPr>
              <a:defRPr baseline="0">
                <a:solidFill>
                  <a:srgbClr val="E8E9EA"/>
                </a:solidFill>
              </a:defRPr>
            </a:lvl3pPr>
            <a:lvl4pPr>
              <a:defRPr baseline="0">
                <a:solidFill>
                  <a:srgbClr val="E8E9EA"/>
                </a:solidFill>
              </a:defRPr>
            </a:lvl4pPr>
            <a:lvl5pPr>
              <a:defRPr baseline="0">
                <a:solidFill>
                  <a:srgbClr val="E8E9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AF90E-F02E-4E9C-A9F2-2E1B7FE79E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E8E9EA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41DCF8C-442A-432A-B6F3-25715B32AEAE}"/>
              </a:ext>
            </a:extLst>
          </p:cNvPr>
          <p:cNvCxnSpPr/>
          <p:nvPr userDrawn="1"/>
        </p:nvCxnSpPr>
        <p:spPr>
          <a:xfrm>
            <a:off x="838200" y="6176962"/>
            <a:ext cx="10515600" cy="0"/>
          </a:xfrm>
          <a:prstGeom prst="line">
            <a:avLst/>
          </a:prstGeom>
          <a:ln w="12700">
            <a:solidFill>
              <a:srgbClr val="E8E9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University of Illinois System logo">
            <a:extLst>
              <a:ext uri="{FF2B5EF4-FFF2-40B4-BE49-F238E27FC236}">
                <a16:creationId xmlns:a16="http://schemas.microsoft.com/office/drawing/2014/main" id="{422FDA7C-2DC3-4EDE-BC18-4BBF447DF0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50871" y="6385982"/>
            <a:ext cx="3702929" cy="267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7439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orient="horz" pos="864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13">
    <p:bg>
      <p:bgPr>
        <a:blipFill dpi="0" rotWithShape="1">
          <a:blip r:embed="rId2">
            <a:lum/>
          </a:blip>
          <a:srcRect/>
          <a:stretch>
            <a:fillRect t="-100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D5FE394F-A334-4167-90DD-5A662FD693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pic>
        <p:nvPicPr>
          <p:cNvPr id="9" name="Picture 8" descr="University of Illinois System logo">
            <a:extLst>
              <a:ext uri="{FF2B5EF4-FFF2-40B4-BE49-F238E27FC236}">
                <a16:creationId xmlns:a16="http://schemas.microsoft.com/office/drawing/2014/main" id="{9A49015A-19E5-4F62-8694-C03378168A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871" y="6385982"/>
            <a:ext cx="3702929" cy="267894"/>
          </a:xfrm>
          <a:prstGeom prst="rect">
            <a:avLst/>
          </a:prstGeom>
        </p:spPr>
      </p:pic>
      <p:sp>
        <p:nvSpPr>
          <p:cNvPr id="10" name="Title Placeholder 10">
            <a:extLst>
              <a:ext uri="{FF2B5EF4-FFF2-40B4-BE49-F238E27FC236}">
                <a16:creationId xmlns:a16="http://schemas.microsoft.com/office/drawing/2014/main" id="{A4DB0FFB-2C34-4B3B-95BB-057D3A832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7322"/>
            <a:ext cx="10515600" cy="13138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71B28D7-6742-4F0D-930C-1815724E8ACC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38200" y="2257063"/>
            <a:ext cx="10515600" cy="391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latin typeface="Lato" panose="020F0502020204030203" pitchFamily="34" charset="0"/>
              </a:defRPr>
            </a:lvl1pPr>
            <a:lvl2pPr>
              <a:defRPr>
                <a:latin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8699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02">
    <p:bg>
      <p:bgPr>
        <a:blipFill dpi="0" rotWithShape="1">
          <a:blip r:embed="rId2">
            <a:lum/>
          </a:blip>
          <a:srcRect/>
          <a:stretch>
            <a:fillRect t="-100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3B977B8-DE59-4919-8FFF-71522113DE5E}"/>
              </a:ext>
            </a:extLst>
          </p:cNvPr>
          <p:cNvSpPr txBox="1">
            <a:spLocks/>
          </p:cNvSpPr>
          <p:nvPr userDrawn="1"/>
        </p:nvSpPr>
        <p:spPr>
          <a:xfrm>
            <a:off x="745599" y="2139455"/>
            <a:ext cx="11065401" cy="2306637"/>
          </a:xfrm>
          <a:prstGeom prst="rect">
            <a:avLst/>
          </a:prstGeom>
        </p:spPr>
        <p:txBody>
          <a:bodyPr tIns="0" anchor="t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54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01">
    <p:bg>
      <p:bgPr>
        <a:blipFill dpi="0" rotWithShape="1">
          <a:blip r:embed="rId2">
            <a:lum/>
          </a:blip>
          <a:srcRect/>
          <a:stretch>
            <a:fillRect t="-100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AF90E-F02E-4E9C-A9F2-2E1B7FE79E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41DCF8C-442A-432A-B6F3-25715B32AEAE}"/>
              </a:ext>
            </a:extLst>
          </p:cNvPr>
          <p:cNvCxnSpPr/>
          <p:nvPr userDrawn="1"/>
        </p:nvCxnSpPr>
        <p:spPr>
          <a:xfrm>
            <a:off x="838200" y="6176962"/>
            <a:ext cx="10515600" cy="0"/>
          </a:xfrm>
          <a:prstGeom prst="line">
            <a:avLst/>
          </a:prstGeom>
          <a:ln w="12700">
            <a:solidFill>
              <a:srgbClr val="1329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University of Illinois System logo">
            <a:extLst>
              <a:ext uri="{FF2B5EF4-FFF2-40B4-BE49-F238E27FC236}">
                <a16:creationId xmlns:a16="http://schemas.microsoft.com/office/drawing/2014/main" id="{422FDA7C-2DC3-4EDE-BC18-4BBF447DF0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871" y="6385982"/>
            <a:ext cx="3702929" cy="267894"/>
          </a:xfrm>
          <a:prstGeom prst="rect">
            <a:avLst/>
          </a:prstGeom>
        </p:spPr>
      </p:pic>
      <p:sp>
        <p:nvSpPr>
          <p:cNvPr id="12" name="Title Placeholder 10">
            <a:extLst>
              <a:ext uri="{FF2B5EF4-FFF2-40B4-BE49-F238E27FC236}">
                <a16:creationId xmlns:a16="http://schemas.microsoft.com/office/drawing/2014/main" id="{A78FA8AB-4405-4444-ACAC-4046C4EA9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7322"/>
            <a:ext cx="10515600" cy="13138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3FE7227-798D-4B3D-A297-B09AE961A1AA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38200" y="2257063"/>
            <a:ext cx="10515600" cy="391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latin typeface="Lato" panose="020F0502020204030203" pitchFamily="34" charset="0"/>
              </a:defRPr>
            </a:lvl1pPr>
            <a:lvl2pPr>
              <a:defRPr>
                <a:latin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30885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 userDrawn="1">
          <p15:clr>
            <a:srgbClr val="FBAE40"/>
          </p15:clr>
        </p15:guide>
        <p15:guide id="2" orient="horz" pos="86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02">
    <p:bg>
      <p:bgPr>
        <a:blipFill dpi="0" rotWithShape="1">
          <a:blip r:embed="rId2">
            <a:lum/>
          </a:blip>
          <a:srcRect/>
          <a:stretch>
            <a:fillRect t="-100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AF90E-F02E-4E9C-A9F2-2E1B7FE79E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965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pic>
        <p:nvPicPr>
          <p:cNvPr id="11" name="Picture 10" descr="University of Illinois System logo">
            <a:extLst>
              <a:ext uri="{FF2B5EF4-FFF2-40B4-BE49-F238E27FC236}">
                <a16:creationId xmlns:a16="http://schemas.microsoft.com/office/drawing/2014/main" id="{422FDA7C-2DC3-4EDE-BC18-4BBF447DF0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871" y="6385982"/>
            <a:ext cx="3702929" cy="267894"/>
          </a:xfrm>
          <a:prstGeom prst="rect">
            <a:avLst/>
          </a:prstGeom>
        </p:spPr>
      </p:pic>
      <p:sp>
        <p:nvSpPr>
          <p:cNvPr id="10" name="Title Placeholder 10">
            <a:extLst>
              <a:ext uri="{FF2B5EF4-FFF2-40B4-BE49-F238E27FC236}">
                <a16:creationId xmlns:a16="http://schemas.microsoft.com/office/drawing/2014/main" id="{90ECCEC9-725D-49C6-8096-E7021C01B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7322"/>
            <a:ext cx="10515600" cy="13138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F0A29B2-7BDB-4463-94AD-975EDA52D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40647"/>
            <a:ext cx="10515600" cy="3536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4118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orient="horz" pos="86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03">
    <p:bg>
      <p:bgPr>
        <a:blipFill dpi="0" rotWithShape="1">
          <a:blip r:embed="rId2">
            <a:lum/>
          </a:blip>
          <a:srcRect/>
          <a:stretch>
            <a:fillRect t="-100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AF90E-F02E-4E9C-A9F2-2E1B7FE79E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291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pic>
        <p:nvPicPr>
          <p:cNvPr id="11" name="Picture 10" descr="University of Illinois System logo">
            <a:extLst>
              <a:ext uri="{FF2B5EF4-FFF2-40B4-BE49-F238E27FC236}">
                <a16:creationId xmlns:a16="http://schemas.microsoft.com/office/drawing/2014/main" id="{422FDA7C-2DC3-4EDE-BC18-4BBF447DF0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385982"/>
            <a:ext cx="3702929" cy="267894"/>
          </a:xfrm>
          <a:prstGeom prst="rect">
            <a:avLst/>
          </a:prstGeom>
        </p:spPr>
      </p:pic>
      <p:sp>
        <p:nvSpPr>
          <p:cNvPr id="7" name="Title Placeholder 10">
            <a:extLst>
              <a:ext uri="{FF2B5EF4-FFF2-40B4-BE49-F238E27FC236}">
                <a16:creationId xmlns:a16="http://schemas.microsoft.com/office/drawing/2014/main" id="{21FAD412-933D-4FF2-924E-58DB1C595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7322"/>
            <a:ext cx="10515600" cy="13138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169DF7B-0E50-4F12-A329-B7AD0C93E514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38200" y="2257063"/>
            <a:ext cx="10515600" cy="391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latin typeface="Lato" panose="020F0502020204030203" pitchFamily="34" charset="0"/>
              </a:defRPr>
            </a:lvl1pPr>
            <a:lvl2pPr>
              <a:defRPr>
                <a:latin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9641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orient="horz" pos="86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04">
    <p:bg>
      <p:bgPr>
        <a:blipFill dpi="0" rotWithShape="1">
          <a:blip r:embed="rId2">
            <a:lum/>
          </a:blip>
          <a:srcRect/>
          <a:stretch>
            <a:fillRect t="-100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0">
            <a:extLst>
              <a:ext uri="{FF2B5EF4-FFF2-40B4-BE49-F238E27FC236}">
                <a16:creationId xmlns:a16="http://schemas.microsoft.com/office/drawing/2014/main" id="{BA4DF265-3811-48B8-B889-A8F3EA3EA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7322"/>
            <a:ext cx="10515600" cy="13138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84F32-0E70-4457-82F0-52E995F39E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57063"/>
            <a:ext cx="10515600" cy="391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latin typeface="Lato" panose="020F0502020204030203" pitchFamily="34" charset="0"/>
              </a:defRPr>
            </a:lvl1pPr>
            <a:lvl2pPr>
              <a:defRPr>
                <a:latin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AF90E-F02E-4E9C-A9F2-2E1B7FE79E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41DCF8C-442A-432A-B6F3-25715B32AEAE}"/>
              </a:ext>
            </a:extLst>
          </p:cNvPr>
          <p:cNvCxnSpPr/>
          <p:nvPr userDrawn="1"/>
        </p:nvCxnSpPr>
        <p:spPr>
          <a:xfrm>
            <a:off x="838200" y="6176962"/>
            <a:ext cx="10515600" cy="0"/>
          </a:xfrm>
          <a:prstGeom prst="line">
            <a:avLst/>
          </a:prstGeom>
          <a:ln w="12700">
            <a:solidFill>
              <a:srgbClr val="1329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University of Illinois System logo">
            <a:extLst>
              <a:ext uri="{FF2B5EF4-FFF2-40B4-BE49-F238E27FC236}">
                <a16:creationId xmlns:a16="http://schemas.microsoft.com/office/drawing/2014/main" id="{422FDA7C-2DC3-4EDE-BC18-4BBF447DF0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385982"/>
            <a:ext cx="3702929" cy="26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1862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orient="horz" pos="86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05">
    <p:bg>
      <p:bgPr>
        <a:blipFill dpi="0" rotWithShape="1">
          <a:blip r:embed="rId2">
            <a:lum/>
          </a:blip>
          <a:srcRect/>
          <a:stretch>
            <a:fillRect t="-100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AF90E-F02E-4E9C-A9F2-2E1B7FE79E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41DCF8C-442A-432A-B6F3-25715B32AEAE}"/>
              </a:ext>
            </a:extLst>
          </p:cNvPr>
          <p:cNvCxnSpPr/>
          <p:nvPr userDrawn="1"/>
        </p:nvCxnSpPr>
        <p:spPr>
          <a:xfrm>
            <a:off x="838200" y="6176962"/>
            <a:ext cx="10515600" cy="0"/>
          </a:xfrm>
          <a:prstGeom prst="line">
            <a:avLst/>
          </a:prstGeom>
          <a:ln w="12700">
            <a:solidFill>
              <a:srgbClr val="1329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University of Illinois System logo">
            <a:extLst>
              <a:ext uri="{FF2B5EF4-FFF2-40B4-BE49-F238E27FC236}">
                <a16:creationId xmlns:a16="http://schemas.microsoft.com/office/drawing/2014/main" id="{422FDA7C-2DC3-4EDE-BC18-4BBF447DF0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385982"/>
            <a:ext cx="3702929" cy="267894"/>
          </a:xfrm>
          <a:prstGeom prst="rect">
            <a:avLst/>
          </a:prstGeom>
        </p:spPr>
      </p:pic>
      <p:sp>
        <p:nvSpPr>
          <p:cNvPr id="7" name="Title Placeholder 10">
            <a:extLst>
              <a:ext uri="{FF2B5EF4-FFF2-40B4-BE49-F238E27FC236}">
                <a16:creationId xmlns:a16="http://schemas.microsoft.com/office/drawing/2014/main" id="{AFBFCC8D-7F0E-4C14-9877-5F062B244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7322"/>
            <a:ext cx="10515600" cy="13138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B667FF1-1A01-4668-9AB2-8A7E57A66273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38200" y="2257063"/>
            <a:ext cx="10515600" cy="391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latin typeface="Lato" panose="020F0502020204030203" pitchFamily="34" charset="0"/>
              </a:defRPr>
            </a:lvl1pPr>
            <a:lvl2pPr>
              <a:defRPr>
                <a:latin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24274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orient="horz" pos="86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06">
    <p:bg>
      <p:bgPr>
        <a:blipFill dpi="0" rotWithShape="1">
          <a:blip r:embed="rId2">
            <a:lum/>
          </a:blip>
          <a:srcRect/>
          <a:stretch>
            <a:fillRect t="-100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AF90E-F02E-4E9C-A9F2-2E1B7FE79E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41DCF8C-442A-432A-B6F3-25715B32AEAE}"/>
              </a:ext>
            </a:extLst>
          </p:cNvPr>
          <p:cNvCxnSpPr/>
          <p:nvPr userDrawn="1"/>
        </p:nvCxnSpPr>
        <p:spPr>
          <a:xfrm>
            <a:off x="838200" y="6176962"/>
            <a:ext cx="10515600" cy="0"/>
          </a:xfrm>
          <a:prstGeom prst="line">
            <a:avLst/>
          </a:prstGeom>
          <a:ln w="12700">
            <a:solidFill>
              <a:srgbClr val="1329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University of Illinois System logo">
            <a:extLst>
              <a:ext uri="{FF2B5EF4-FFF2-40B4-BE49-F238E27FC236}">
                <a16:creationId xmlns:a16="http://schemas.microsoft.com/office/drawing/2014/main" id="{422FDA7C-2DC3-4EDE-BC18-4BBF447DF0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385982"/>
            <a:ext cx="3702929" cy="267894"/>
          </a:xfrm>
          <a:prstGeom prst="rect">
            <a:avLst/>
          </a:prstGeom>
        </p:spPr>
      </p:pic>
      <p:sp>
        <p:nvSpPr>
          <p:cNvPr id="7" name="Title Placeholder 10">
            <a:extLst>
              <a:ext uri="{FF2B5EF4-FFF2-40B4-BE49-F238E27FC236}">
                <a16:creationId xmlns:a16="http://schemas.microsoft.com/office/drawing/2014/main" id="{6B9ADA4A-10C1-4AB6-80A8-2F2A3F5AA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7322"/>
            <a:ext cx="10515600" cy="13138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D41D2A3-8719-4D0A-B26C-CD3F8394D3B0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38200" y="2257063"/>
            <a:ext cx="10515600" cy="391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latin typeface="Lato" panose="020F0502020204030203" pitchFamily="34" charset="0"/>
              </a:defRPr>
            </a:lvl1pPr>
            <a:lvl2pPr>
              <a:defRPr>
                <a:latin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5804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orient="horz" pos="86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07">
    <p:bg>
      <p:bgPr>
        <a:blipFill dpi="0" rotWithShape="1">
          <a:blip r:embed="rId2">
            <a:lum/>
          </a:blip>
          <a:srcRect/>
          <a:stretch>
            <a:fillRect t="-100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AF90E-F02E-4E9C-A9F2-2E1B7FE79E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41DCF8C-442A-432A-B6F3-25715B32AEAE}"/>
              </a:ext>
            </a:extLst>
          </p:cNvPr>
          <p:cNvCxnSpPr/>
          <p:nvPr userDrawn="1"/>
        </p:nvCxnSpPr>
        <p:spPr>
          <a:xfrm>
            <a:off x="838200" y="6176962"/>
            <a:ext cx="10515600" cy="0"/>
          </a:xfrm>
          <a:prstGeom prst="line">
            <a:avLst/>
          </a:prstGeom>
          <a:ln w="12700">
            <a:solidFill>
              <a:srgbClr val="1329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University of Illinois System logo">
            <a:extLst>
              <a:ext uri="{FF2B5EF4-FFF2-40B4-BE49-F238E27FC236}">
                <a16:creationId xmlns:a16="http://schemas.microsoft.com/office/drawing/2014/main" id="{422FDA7C-2DC3-4EDE-BC18-4BBF447DF0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385982"/>
            <a:ext cx="3702929" cy="267894"/>
          </a:xfrm>
          <a:prstGeom prst="rect">
            <a:avLst/>
          </a:prstGeom>
        </p:spPr>
      </p:pic>
      <p:sp>
        <p:nvSpPr>
          <p:cNvPr id="7" name="Title Placeholder 10">
            <a:extLst>
              <a:ext uri="{FF2B5EF4-FFF2-40B4-BE49-F238E27FC236}">
                <a16:creationId xmlns:a16="http://schemas.microsoft.com/office/drawing/2014/main" id="{39EADD68-76BE-498E-BC31-F5AC81E77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7322"/>
            <a:ext cx="6938473" cy="13138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D7792DF-18D0-4183-914D-4044609A377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38200" y="2257063"/>
            <a:ext cx="10515600" cy="391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latin typeface="Lato" panose="020F0502020204030203" pitchFamily="34" charset="0"/>
              </a:defRPr>
            </a:lvl1pPr>
            <a:lvl2pPr>
              <a:defRPr>
                <a:latin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56705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orient="horz" pos="86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F5F4D61-3B78-4602-9334-55445ABC8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38200" y="5486400"/>
            <a:ext cx="114300" cy="716756"/>
          </a:xfrm>
          <a:prstGeom prst="rect">
            <a:avLst/>
          </a:prstGeom>
          <a:solidFill>
            <a:srgbClr val="0455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 descr="University of Illinois System logo">
            <a:extLst>
              <a:ext uri="{FF2B5EF4-FFF2-40B4-BE49-F238E27FC236}">
                <a16:creationId xmlns:a16="http://schemas.microsoft.com/office/drawing/2014/main" id="{C18E370A-8F4D-4EB3-A70B-459E1D8A59B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93" y="684494"/>
            <a:ext cx="2409448" cy="91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139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cap="all" spc="300" baseline="0">
          <a:solidFill>
            <a:srgbClr val="0455A4"/>
          </a:solidFill>
          <a:latin typeface="Lato" panose="020F0502020204030203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Lato" panose="020F050202020403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392AFD-7A9A-40A7-8EAE-A7582B8CFA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FBCD4F-7C42-4FCA-8F1D-861807028609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D5953EA-594D-4F23-8B22-847853613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38200" y="6176962"/>
            <a:ext cx="10515600" cy="0"/>
          </a:xfrm>
          <a:prstGeom prst="line">
            <a:avLst/>
          </a:prstGeom>
          <a:ln w="12700">
            <a:solidFill>
              <a:srgbClr val="1329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3032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63" r:id="rId2"/>
    <p:sldLayoutId id="2147483665" r:id="rId3"/>
    <p:sldLayoutId id="2147483666" r:id="rId4"/>
    <p:sldLayoutId id="2147483674" r:id="rId5"/>
    <p:sldLayoutId id="2147483677" r:id="rId6"/>
    <p:sldLayoutId id="2147483678" r:id="rId7"/>
    <p:sldLayoutId id="2147483669" r:id="rId8"/>
    <p:sldLayoutId id="2147483672" r:id="rId9"/>
    <p:sldLayoutId id="2147483694" r:id="rId10"/>
    <p:sldLayoutId id="2147483670" r:id="rId11"/>
    <p:sldLayoutId id="2147483664" r:id="rId12"/>
    <p:sldLayoutId id="2147483693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cap="all" baseline="0">
          <a:solidFill>
            <a:srgbClr val="13294B"/>
          </a:solidFill>
          <a:latin typeface="Oswald SemiBold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455A4"/>
          </a:solidFill>
          <a:latin typeface="Lato" panose="020F050202020403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455A4"/>
          </a:solidFill>
          <a:latin typeface="Lato" panose="020F050202020403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455A4"/>
          </a:solidFill>
          <a:latin typeface="Lato" panose="020F050202020403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455A4"/>
          </a:solidFill>
          <a:latin typeface="Lato" panose="020F050202020403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455A4"/>
          </a:solidFill>
          <a:latin typeface="Lato" panose="020F050202020403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53C6F-F55E-9C5E-0A58-2A550EF4930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1998339"/>
            <a:ext cx="8325897" cy="3254897"/>
          </a:xfrm>
          <a:prstGeom prst="rect">
            <a:avLst/>
          </a:prstGeom>
        </p:spPr>
        <p:txBody>
          <a:bodyPr/>
          <a:lstStyle/>
          <a:p>
            <a:r>
              <a:rPr lang="en-US" sz="7200" dirty="0">
                <a:solidFill>
                  <a:srgbClr val="13294B"/>
                </a:solidFill>
                <a:latin typeface="Oswald SemiBold" panose="00000700000000000000" pitchFamily="2" charset="0"/>
              </a:rPr>
              <a:t>USC Activities –Year in Review</a:t>
            </a:r>
            <a:endParaRPr lang="en-US" dirty="0">
              <a:solidFill>
                <a:srgbClr val="13294B"/>
              </a:solidFill>
              <a:latin typeface="Oswald SemiBold" panose="000007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2D7A1F-8A73-8E0E-7613-733F8BB5E3AF}"/>
              </a:ext>
            </a:extLst>
          </p:cNvPr>
          <p:cNvSpPr txBox="1"/>
          <p:nvPr/>
        </p:nvSpPr>
        <p:spPr>
          <a:xfrm>
            <a:off x="954175" y="5572092"/>
            <a:ext cx="6358218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0556A5"/>
                </a:solidFill>
                <a:latin typeface="Lato Black" panose="020F0A02020204030203" pitchFamily="34" charset="0"/>
              </a:rPr>
              <a:t>Sandy De Groote, Chair USC</a:t>
            </a:r>
          </a:p>
        </p:txBody>
      </p:sp>
    </p:spTree>
    <p:extLst>
      <p:ext uri="{BB962C8B-B14F-4D97-AF65-F5344CB8AC3E}">
        <p14:creationId xmlns:p14="http://schemas.microsoft.com/office/powerpoint/2010/main" val="212579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30BB3-4598-7536-149E-E8156C8FF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30ACE-A665-4EE9-B908-FE205BDEB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USC Chair Opportunities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AE2BED4-94C9-15F6-3DDB-D07C00EE0D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859414"/>
            <a:ext cx="1450482" cy="89168"/>
          </a:xfrm>
          <a:prstGeom prst="rect">
            <a:avLst/>
          </a:prstGeom>
          <a:solidFill>
            <a:srgbClr val="045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E4CDB1-8803-853D-F0AA-57FA51960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716" y="2242457"/>
            <a:ext cx="10616084" cy="3934505"/>
          </a:xfrm>
        </p:spPr>
        <p:txBody>
          <a:bodyPr/>
          <a:lstStyle/>
          <a:p>
            <a:pPr>
              <a:spcBef>
                <a:spcPts val="2000"/>
              </a:spcBef>
            </a:pPr>
            <a:r>
              <a:rPr lang="en-US" dirty="0"/>
              <a:t>State Tour</a:t>
            </a:r>
          </a:p>
          <a:p>
            <a:pPr>
              <a:spcBef>
                <a:spcPts val="2000"/>
              </a:spcBef>
            </a:pPr>
            <a:r>
              <a:rPr lang="en-US" dirty="0"/>
              <a:t>Washington Advocacy Day</a:t>
            </a:r>
          </a:p>
          <a:p>
            <a:pPr lvl="1">
              <a:spcBef>
                <a:spcPts val="2000"/>
              </a:spcBef>
              <a:buFont typeface="Courier New" panose="02070309020205020404" pitchFamily="49" charset="0"/>
              <a:buChar char="o"/>
            </a:pPr>
            <a:r>
              <a:rPr lang="en-US" sz="2800" dirty="0"/>
              <a:t>Led by University of Illinois System and University Leaders</a:t>
            </a:r>
          </a:p>
          <a:p>
            <a:pPr lvl="2">
              <a:spcBef>
                <a:spcPts val="2000"/>
              </a:spcBef>
              <a:buFont typeface="Wingdings" panose="05000000000000000000" pitchFamily="2" charset="2"/>
              <a:buChar char="§"/>
            </a:pPr>
            <a:r>
              <a:rPr lang="en-US" sz="2800" dirty="0"/>
              <a:t>Accompanied by BOT members and U of I students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966411-6D8A-646D-9DA9-9F053D7DF2A6}"/>
              </a:ext>
            </a:extLst>
          </p:cNvPr>
          <p:cNvSpPr txBox="1"/>
          <p:nvPr/>
        </p:nvSpPr>
        <p:spPr>
          <a:xfrm>
            <a:off x="281354" y="6330462"/>
            <a:ext cx="456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3294B"/>
                </a:solidFill>
              </a:rPr>
              <a:t>10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978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24C03E-F8F4-EF7D-340E-138B6A92E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03E13-0B63-7F39-69CD-0C37A0345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appreciation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5A1912-312E-A32F-779A-69BE26FDD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859414"/>
            <a:ext cx="1450482" cy="89168"/>
          </a:xfrm>
          <a:prstGeom prst="rect">
            <a:avLst/>
          </a:prstGeom>
          <a:solidFill>
            <a:srgbClr val="045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11E05A-5F6D-BCA5-3904-980752F7D4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814" y="2108084"/>
            <a:ext cx="10672186" cy="3810395"/>
          </a:xfrm>
        </p:spPr>
        <p:txBody>
          <a:bodyPr>
            <a:normAutofit/>
          </a:bodyPr>
          <a:lstStyle/>
          <a:p>
            <a:pPr>
              <a:spcBef>
                <a:spcPts val="2400"/>
              </a:spcBef>
            </a:pPr>
            <a:r>
              <a:rPr lang="en-US" sz="2400" dirty="0"/>
              <a:t>Strong, sustained engagement with system leadership and the Board</a:t>
            </a:r>
          </a:p>
          <a:p>
            <a:pPr>
              <a:spcBef>
                <a:spcPts val="2400"/>
              </a:spcBef>
            </a:pPr>
            <a:r>
              <a:rPr lang="en-US" sz="2400" dirty="0"/>
              <a:t>Ongoing commitment to shared governance</a:t>
            </a:r>
          </a:p>
          <a:p>
            <a:pPr>
              <a:spcBef>
                <a:spcPts val="2400"/>
              </a:spcBef>
            </a:pPr>
            <a:r>
              <a:rPr lang="en-US" sz="2400" dirty="0"/>
              <a:t>Continued emphasis on the University’s public mission, access, and statewide impact</a:t>
            </a:r>
          </a:p>
          <a:p>
            <a:pPr>
              <a:spcBef>
                <a:spcPts val="2400"/>
              </a:spcBef>
            </a:pPr>
            <a:r>
              <a:rPr lang="en-US" sz="2400" dirty="0"/>
              <a:t>Active attention to address strong enrollment, funding challenges, federal policy / program changes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485412-062F-DD24-294F-784A2AD699D8}"/>
              </a:ext>
            </a:extLst>
          </p:cNvPr>
          <p:cNvSpPr txBox="1"/>
          <p:nvPr/>
        </p:nvSpPr>
        <p:spPr>
          <a:xfrm>
            <a:off x="281354" y="6330462"/>
            <a:ext cx="456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3294B"/>
                </a:solidFill>
              </a:rPr>
              <a:t>11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51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95F90D18-E7C3-ED94-23CD-93E2220819D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4413" y="-1346313"/>
            <a:ext cx="10515600" cy="804117"/>
          </a:xfrm>
        </p:spPr>
        <p:txBody>
          <a:bodyPr>
            <a:noAutofit/>
          </a:bodyPr>
          <a:lstStyle/>
          <a:p>
            <a:r>
              <a:rPr lang="en-US" sz="4400" cap="none" dirty="0"/>
              <a:t>  </a:t>
            </a:r>
            <a:br>
              <a:rPr lang="en-US" sz="3600" cap="none" dirty="0"/>
            </a:br>
            <a:r>
              <a:rPr lang="en-US" sz="3600" cap="none" dirty="0"/>
              <a:t>Hidden Title</a:t>
            </a:r>
            <a:br>
              <a:rPr lang="en-US" sz="3600" cap="none" dirty="0"/>
            </a:br>
            <a:endParaRPr lang="en-US" sz="36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46692A8-C3A6-B78E-9D22-AEB6461639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088672" y="4700568"/>
            <a:ext cx="8014656" cy="1200329"/>
            <a:chOff x="2088672" y="4700568"/>
            <a:chExt cx="8014656" cy="120032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390A563-B01D-4A26-3953-6DDA38E48DFB}"/>
                </a:ext>
              </a:extLst>
            </p:cNvPr>
            <p:cNvSpPr txBox="1"/>
            <p:nvPr/>
          </p:nvSpPr>
          <p:spPr>
            <a:xfrm>
              <a:off x="2088672" y="4700568"/>
              <a:ext cx="352044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cap="none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Sandra De Groote </a:t>
              </a:r>
            </a:p>
            <a:p>
              <a:pPr algn="ctr"/>
              <a:r>
                <a:rPr lang="en-US" sz="1800" cap="none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USC Chair   </a:t>
              </a:r>
            </a:p>
            <a:p>
              <a:pPr algn="ctr"/>
              <a:r>
                <a:rPr lang="en-US" sz="1800" cap="none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Email: sgroote@uic.edu </a:t>
              </a:r>
            </a:p>
            <a:p>
              <a:pPr algn="ctr"/>
              <a:r>
                <a:rPr lang="en-US" sz="1800" cap="none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Phone: 312.413.9494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B7404C7-BE54-DF0B-EE0B-28BF113B6858}"/>
                </a:ext>
              </a:extLst>
            </p:cNvPr>
            <p:cNvSpPr txBox="1"/>
            <p:nvPr/>
          </p:nvSpPr>
          <p:spPr>
            <a:xfrm>
              <a:off x="6579078" y="4700568"/>
              <a:ext cx="352425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cap="none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David Perryn</a:t>
              </a:r>
            </a:p>
            <a:p>
              <a:pPr algn="ctr"/>
              <a:r>
                <a:rPr lang="en-US" sz="1800" cap="none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USC Administration</a:t>
              </a:r>
            </a:p>
            <a:p>
              <a:pPr algn="ctr"/>
              <a:r>
                <a:rPr lang="en-US" sz="1800" cap="none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Email: dperryn@uillinois.edu </a:t>
              </a:r>
            </a:p>
            <a:p>
              <a:pPr algn="ctr"/>
              <a:r>
                <a:rPr lang="en-US" sz="1800" cap="none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Phone: 217.300.7448</a:t>
              </a:r>
            </a:p>
          </p:txBody>
        </p:sp>
      </p:grp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567AF661-5504-C944-A401-DC8862A2A6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305257"/>
            <a:ext cx="12192000" cy="2373635"/>
          </a:xfrm>
        </p:spPr>
        <p:txBody>
          <a:bodyPr/>
          <a:lstStyle/>
          <a:p>
            <a:pPr algn="ctr"/>
            <a:r>
              <a:rPr lang="en-US" sz="6000" dirty="0"/>
              <a:t>Thank you!</a:t>
            </a:r>
          </a:p>
          <a:p>
            <a:pPr algn="ctr"/>
            <a:endParaRPr lang="en-US" sz="2800" dirty="0"/>
          </a:p>
          <a:p>
            <a:pPr algn="ctr"/>
            <a:r>
              <a:rPr lang="en-US" sz="2800" dirty="0"/>
              <a:t>Questions?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060B51-DAF6-2AA3-10DA-3F00FE7F7318}"/>
              </a:ext>
            </a:extLst>
          </p:cNvPr>
          <p:cNvSpPr txBox="1"/>
          <p:nvPr/>
        </p:nvSpPr>
        <p:spPr>
          <a:xfrm>
            <a:off x="281354" y="6330462"/>
            <a:ext cx="456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636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68326-8ED1-CDC9-9FF4-F6988C726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USC’s Role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6574E7-EEEC-4777-B4C9-02FA46FED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859414"/>
            <a:ext cx="1450482" cy="89168"/>
          </a:xfrm>
          <a:prstGeom prst="rect">
            <a:avLst/>
          </a:prstGeom>
          <a:solidFill>
            <a:srgbClr val="045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D08DD0-3D8C-7678-DE7C-9BECB38D8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716" y="2158327"/>
            <a:ext cx="10515600" cy="3536315"/>
          </a:xfrm>
        </p:spPr>
        <p:txBody>
          <a:bodyPr/>
          <a:lstStyle/>
          <a:p>
            <a:pPr>
              <a:spcBef>
                <a:spcPts val="3600"/>
              </a:spcBef>
            </a:pPr>
            <a:r>
              <a:rPr lang="en-US" sz="3000" dirty="0">
                <a:solidFill>
                  <a:srgbClr val="0556A5"/>
                </a:solidFill>
              </a:rPr>
              <a:t>Systemwide faculty governance body (UIC, UIS, UIUC) </a:t>
            </a:r>
          </a:p>
          <a:p>
            <a:pPr>
              <a:spcBef>
                <a:spcPts val="3600"/>
              </a:spcBef>
            </a:pPr>
            <a:r>
              <a:rPr lang="en-US" sz="3000" dirty="0">
                <a:solidFill>
                  <a:srgbClr val="0556A5"/>
                </a:solidFill>
              </a:rPr>
              <a:t>Coordinates faculty input across campuses </a:t>
            </a:r>
          </a:p>
          <a:p>
            <a:pPr>
              <a:spcBef>
                <a:spcPts val="3600"/>
              </a:spcBef>
            </a:pPr>
            <a:r>
              <a:rPr lang="en-US" sz="3000" dirty="0">
                <a:solidFill>
                  <a:srgbClr val="0556A5"/>
                </a:solidFill>
              </a:rPr>
              <a:t>Advises system leadership and Board </a:t>
            </a:r>
          </a:p>
          <a:p>
            <a:pPr>
              <a:spcBef>
                <a:spcPts val="3600"/>
              </a:spcBef>
            </a:pPr>
            <a:r>
              <a:rPr lang="en-US" sz="3000" dirty="0">
                <a:solidFill>
                  <a:srgbClr val="0556A5"/>
                </a:solidFill>
              </a:rPr>
              <a:t>Reviews and transmits Senate actions (academic, statutory, policy)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36AB0F-BB92-10BD-FE30-A367DDFE1AC2}"/>
              </a:ext>
            </a:extLst>
          </p:cNvPr>
          <p:cNvSpPr txBox="1"/>
          <p:nvPr/>
        </p:nvSpPr>
        <p:spPr>
          <a:xfrm>
            <a:off x="281354" y="6330462"/>
            <a:ext cx="456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3294B"/>
                </a:solidFill>
              </a:rPr>
              <a:t>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52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D603D-3C27-1CD3-5468-9CFCE6EF6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F21B2-72A7-71E3-5D15-5E44A75CA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USC External Representation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4C6FD2-02D4-CED9-7B75-7C64AA58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859414"/>
            <a:ext cx="1450482" cy="89168"/>
          </a:xfrm>
          <a:prstGeom prst="rect">
            <a:avLst/>
          </a:prstGeom>
          <a:solidFill>
            <a:srgbClr val="045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9FD4D-99FA-6141-A675-03B2FCC54E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8582"/>
            <a:ext cx="11072446" cy="4329898"/>
          </a:xfrm>
        </p:spPr>
        <p:txBody>
          <a:bodyPr numCol="2">
            <a:normAutofit lnSpcReduction="10000"/>
          </a:bodyPr>
          <a:lstStyle/>
          <a:p>
            <a:pPr>
              <a:spcBef>
                <a:spcPts val="2400"/>
              </a:spcBef>
            </a:pPr>
            <a:r>
              <a:rPr lang="en-US" sz="2400" dirty="0"/>
              <a:t>Digital Risk Council </a:t>
            </a:r>
          </a:p>
          <a:p>
            <a:pPr>
              <a:spcBef>
                <a:spcPts val="2400"/>
              </a:spcBef>
            </a:pPr>
            <a:r>
              <a:rPr lang="en-US" sz="2400" dirty="0"/>
              <a:t>Enrollment Management Policy Council</a:t>
            </a:r>
          </a:p>
          <a:p>
            <a:pPr>
              <a:spcBef>
                <a:spcPts val="2400"/>
              </a:spcBef>
            </a:pPr>
            <a:r>
              <a:rPr lang="en-US" sz="2400" dirty="0"/>
              <a:t>Research Misconduct in Prior Employment Committee </a:t>
            </a:r>
          </a:p>
          <a:p>
            <a:pPr>
              <a:spcBef>
                <a:spcPts val="2400"/>
              </a:spcBef>
            </a:pPr>
            <a:r>
              <a:rPr lang="en-US" sz="2400" dirty="0"/>
              <a:t>Review of Policy for Awarding of Emeritus/Emerita Status </a:t>
            </a:r>
          </a:p>
          <a:p>
            <a:pPr>
              <a:spcBef>
                <a:spcPts val="2400"/>
              </a:spcBef>
            </a:pPr>
            <a:r>
              <a:rPr lang="en-US" sz="2400" dirty="0"/>
              <a:t>System HR Committee to review the UI System Policy on Background Checks </a:t>
            </a:r>
          </a:p>
          <a:p>
            <a:pPr lvl="1">
              <a:spcBef>
                <a:spcPts val="2400"/>
              </a:spcBef>
            </a:pPr>
            <a:r>
              <a:rPr lang="en-US" dirty="0"/>
              <a:t>System Research Integrity Policy Committee </a:t>
            </a:r>
          </a:p>
          <a:p>
            <a:pPr lvl="1">
              <a:spcBef>
                <a:spcPts val="1600"/>
              </a:spcBef>
            </a:pPr>
            <a:r>
              <a:rPr lang="en-US" dirty="0"/>
              <a:t>System-wide Data Strategy Advisory Group </a:t>
            </a:r>
          </a:p>
          <a:p>
            <a:pPr lvl="1">
              <a:spcBef>
                <a:spcPts val="1600"/>
              </a:spcBef>
            </a:pPr>
            <a:r>
              <a:rPr lang="en-US" dirty="0"/>
              <a:t>System-wide Sexual Misconduct Prevention and Response Council </a:t>
            </a:r>
          </a:p>
          <a:p>
            <a:pPr lvl="1">
              <a:spcBef>
                <a:spcPts val="1600"/>
              </a:spcBef>
            </a:pPr>
            <a:r>
              <a:rPr lang="en-US" dirty="0"/>
              <a:t>U of I System AI </a:t>
            </a:r>
          </a:p>
          <a:p>
            <a:pPr lvl="1">
              <a:spcBef>
                <a:spcPts val="1600"/>
              </a:spcBef>
            </a:pPr>
            <a:r>
              <a:rPr lang="en-US" dirty="0"/>
              <a:t>U of I System President’s Advisory Council 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107E83-E192-58E1-A460-F62E881432E2}"/>
              </a:ext>
            </a:extLst>
          </p:cNvPr>
          <p:cNvSpPr txBox="1"/>
          <p:nvPr/>
        </p:nvSpPr>
        <p:spPr>
          <a:xfrm>
            <a:off x="281354" y="6330462"/>
            <a:ext cx="456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3294B"/>
                </a:solidFill>
              </a:rPr>
              <a:t>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91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5CBC3-B1C0-CE3F-7E15-CC1BCB280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232ED-0FD8-6690-C1D0-4803998A6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Engagement with Board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C45999C-22B6-4DF5-28DD-CF756E87D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859414"/>
            <a:ext cx="1450482" cy="89168"/>
          </a:xfrm>
          <a:prstGeom prst="rect">
            <a:avLst/>
          </a:prstGeom>
          <a:solidFill>
            <a:srgbClr val="045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B9BE58-CCD4-CA88-84D3-CD0037E4B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0178"/>
            <a:ext cx="11181080" cy="4260500"/>
          </a:xfrm>
        </p:spPr>
        <p:txBody>
          <a:bodyPr>
            <a:noAutofit/>
          </a:bodyPr>
          <a:lstStyle/>
          <a:p>
            <a:pPr>
              <a:spcBef>
                <a:spcPts val="2200"/>
              </a:spcBef>
            </a:pPr>
            <a:r>
              <a:rPr lang="en-US" sz="2200" dirty="0"/>
              <a:t>USC Presentations at BOT meetings</a:t>
            </a:r>
          </a:p>
          <a:p>
            <a:pPr lvl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sz="2200" dirty="0"/>
              <a:t>World Class(es): Global Teaching and Learning Across the System</a:t>
            </a:r>
          </a:p>
          <a:p>
            <a:pPr lvl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sz="2200" dirty="0"/>
              <a:t>Faculty Without Tenue, Not Without Impact: Shining a Spotlight on Non-Tenure Track Faculty</a:t>
            </a:r>
          </a:p>
          <a:p>
            <a:pPr lvl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sz="2200" dirty="0"/>
              <a:t>The World in Illinois: Opportunities and Challenges</a:t>
            </a:r>
          </a:p>
          <a:p>
            <a:pPr lvl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sz="2200" dirty="0"/>
              <a:t>Public Education for the Public Good</a:t>
            </a:r>
          </a:p>
          <a:p>
            <a:pPr>
              <a:spcBef>
                <a:spcPts val="2200"/>
              </a:spcBef>
            </a:pPr>
            <a:r>
              <a:rPr lang="en-US" sz="2200" dirty="0"/>
              <a:t>Suggested faculty members for next University of Illinois System President Search Committee</a:t>
            </a:r>
          </a:p>
          <a:p>
            <a:pPr>
              <a:spcBef>
                <a:spcPts val="2200"/>
              </a:spcBef>
            </a:pPr>
            <a:r>
              <a:rPr lang="en-US" sz="2200" dirty="0"/>
              <a:t>Small informal luncheons with USC members and Trustee members</a:t>
            </a:r>
          </a:p>
          <a:p>
            <a:pPr marL="0" indent="0">
              <a:spcBef>
                <a:spcPts val="2200"/>
              </a:spcBef>
              <a:buNone/>
            </a:pPr>
            <a:endParaRPr lang="en-US" sz="1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88A70B-EF9C-635B-A4A5-3EF87A75680D}"/>
              </a:ext>
            </a:extLst>
          </p:cNvPr>
          <p:cNvSpPr txBox="1"/>
          <p:nvPr/>
        </p:nvSpPr>
        <p:spPr>
          <a:xfrm>
            <a:off x="281354" y="6330462"/>
            <a:ext cx="456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3294B"/>
                </a:solidFill>
              </a:rPr>
              <a:t>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779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8F140-5FB5-5D44-70B0-BA67502EE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FB7E0-9188-CFD7-8E0D-BFC5E48A8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77322"/>
            <a:ext cx="10687259" cy="1313848"/>
          </a:xfrm>
        </p:spPr>
        <p:txBody>
          <a:bodyPr>
            <a:normAutofit fontScale="90000"/>
          </a:bodyPr>
          <a:lstStyle/>
          <a:p>
            <a:r>
              <a:rPr lang="en-US" dirty="0"/>
              <a:t>Key Discussion Topics with Leadership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51E3B3-CB32-26D2-2BBD-D1E54A7B0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859414"/>
            <a:ext cx="1450482" cy="89168"/>
          </a:xfrm>
          <a:prstGeom prst="rect">
            <a:avLst/>
          </a:prstGeom>
          <a:solidFill>
            <a:srgbClr val="045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D22656-C13D-D43F-244C-8DEE877D8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991170"/>
            <a:ext cx="11353801" cy="4432120"/>
          </a:xfrm>
        </p:spPr>
        <p:txBody>
          <a:bodyPr numCol="2">
            <a:noAutofit/>
          </a:bodyPr>
          <a:lstStyle/>
          <a:p>
            <a:pPr>
              <a:lnSpc>
                <a:spcPct val="80000"/>
              </a:lnSpc>
              <a:spcBef>
                <a:spcPts val="2400"/>
              </a:spcBef>
            </a:pPr>
            <a:r>
              <a:rPr lang="en-US" sz="2300" dirty="0"/>
              <a:t>Enrollment and Student Success</a:t>
            </a:r>
          </a:p>
          <a:p>
            <a:pPr>
              <a:lnSpc>
                <a:spcPct val="80000"/>
              </a:lnSpc>
              <a:spcBef>
                <a:spcPts val="2400"/>
              </a:spcBef>
            </a:pPr>
            <a:r>
              <a:rPr lang="en-US" sz="2300" dirty="0"/>
              <a:t>Budget, Finance, and Risk</a:t>
            </a:r>
          </a:p>
          <a:p>
            <a:pPr>
              <a:lnSpc>
                <a:spcPct val="80000"/>
              </a:lnSpc>
              <a:spcBef>
                <a:spcPts val="2400"/>
              </a:spcBef>
            </a:pPr>
            <a:r>
              <a:rPr lang="en-US" sz="2300" dirty="0"/>
              <a:t>Equitable Public University Funding Act</a:t>
            </a:r>
          </a:p>
          <a:p>
            <a:pPr>
              <a:lnSpc>
                <a:spcPct val="80000"/>
              </a:lnSpc>
              <a:spcBef>
                <a:spcPts val="1800"/>
              </a:spcBef>
            </a:pPr>
            <a:r>
              <a:rPr lang="en-US" sz="2300" dirty="0"/>
              <a:t>Federal policy / program changes </a:t>
            </a:r>
          </a:p>
          <a:p>
            <a:pPr lvl="1">
              <a:lnSpc>
                <a:spcPct val="80000"/>
              </a:lnSpc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sz="2300" dirty="0"/>
              <a:t>Visa implications - international students / researchers </a:t>
            </a:r>
          </a:p>
          <a:p>
            <a:pPr lvl="1">
              <a:lnSpc>
                <a:spcPct val="80000"/>
              </a:lnSpc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sz="2300" dirty="0"/>
              <a:t>Student loans</a:t>
            </a:r>
          </a:p>
          <a:p>
            <a:pPr lvl="1">
              <a:lnSpc>
                <a:spcPct val="80000"/>
              </a:lnSpc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sz="2300" dirty="0"/>
              <a:t>Research funding uncertainty</a:t>
            </a:r>
          </a:p>
          <a:p>
            <a:pPr>
              <a:lnSpc>
                <a:spcPct val="80000"/>
              </a:lnSpc>
              <a:spcBef>
                <a:spcPts val="2400"/>
              </a:spcBef>
            </a:pPr>
            <a:r>
              <a:rPr lang="en-US" sz="2300" dirty="0"/>
              <a:t>U of I economic impact and public mission</a:t>
            </a:r>
          </a:p>
          <a:p>
            <a:pPr>
              <a:lnSpc>
                <a:spcPct val="80000"/>
              </a:lnSpc>
              <a:spcBef>
                <a:spcPts val="2400"/>
              </a:spcBef>
            </a:pPr>
            <a:r>
              <a:rPr lang="en-US" sz="2300" dirty="0"/>
              <a:t>International engagement and global partnerships</a:t>
            </a:r>
          </a:p>
          <a:p>
            <a:pPr>
              <a:lnSpc>
                <a:spcPct val="80000"/>
              </a:lnSpc>
              <a:spcBef>
                <a:spcPts val="2400"/>
              </a:spcBef>
            </a:pPr>
            <a:r>
              <a:rPr lang="en-US" sz="2300" dirty="0"/>
              <a:t>Technology, AI, and Data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0C7F74-2C43-0990-3BEF-2909E5CD48E5}"/>
              </a:ext>
            </a:extLst>
          </p:cNvPr>
          <p:cNvSpPr txBox="1"/>
          <p:nvPr/>
        </p:nvSpPr>
        <p:spPr>
          <a:xfrm>
            <a:off x="281354" y="6330462"/>
            <a:ext cx="456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3294B"/>
                </a:solidFill>
              </a:rPr>
              <a:t>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028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A9FFF-2947-D689-FF24-67E85BB80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B1ED1-1B7C-9C57-1967-8A0AA3CB2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USC Retreat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1794E2-4D44-CF32-41FB-F53DA2E554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859414"/>
            <a:ext cx="1450482" cy="89168"/>
          </a:xfrm>
          <a:prstGeom prst="rect">
            <a:avLst/>
          </a:prstGeom>
          <a:solidFill>
            <a:srgbClr val="045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73A39D-C52E-5990-2ADA-F5FE60A0F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716" y="1991170"/>
            <a:ext cx="11088524" cy="4169028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US" sz="2300" dirty="0"/>
              <a:t>Budget Bootcamp – Paul Ellinger</a:t>
            </a:r>
          </a:p>
          <a:p>
            <a:pPr lvl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sz="2300" dirty="0"/>
              <a:t>Outcome: Better understanding of budget, sources of funding, revenue, university expenses and allocation process</a:t>
            </a:r>
          </a:p>
          <a:p>
            <a:pPr>
              <a:spcBef>
                <a:spcPts val="1800"/>
              </a:spcBef>
            </a:pPr>
            <a:r>
              <a:rPr lang="en-US" sz="2300" dirty="0"/>
              <a:t>Role and operations of the University of Illinois Board of Trustees – Jeffrey Stein</a:t>
            </a:r>
          </a:p>
          <a:p>
            <a:pPr lvl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sz="2300" dirty="0"/>
              <a:t>Outcome: Clearer understanding on BOT processes, procedures, protocols, role</a:t>
            </a:r>
          </a:p>
          <a:p>
            <a:pPr>
              <a:spcBef>
                <a:spcPts val="1800"/>
              </a:spcBef>
            </a:pPr>
            <a:r>
              <a:rPr lang="en-US" sz="2300" dirty="0"/>
              <a:t>Strengthening Shared Governance – USC discussion</a:t>
            </a:r>
          </a:p>
          <a:p>
            <a:pPr lvl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sz="2300" dirty="0"/>
              <a:t>Outcome: Developing Shared Governance onboarding document for new administrative leaders / new USC members</a:t>
            </a:r>
            <a:endParaRPr lang="en-US" sz="2300" b="1" dirty="0"/>
          </a:p>
          <a:p>
            <a:pPr>
              <a:spcBef>
                <a:spcPts val="1800"/>
              </a:spcBef>
            </a:pP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903C4E-A761-D873-D6C1-27D203BA3089}"/>
              </a:ext>
            </a:extLst>
          </p:cNvPr>
          <p:cNvSpPr txBox="1"/>
          <p:nvPr/>
        </p:nvSpPr>
        <p:spPr>
          <a:xfrm>
            <a:off x="281354" y="6330462"/>
            <a:ext cx="456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3294B"/>
                </a:solidFill>
              </a:rPr>
              <a:t>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079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BBD3E-E05D-CA01-AE89-4E9400A4B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D5C1E-1837-D8CD-C46A-B6FD0E51A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USC Committee Activities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799D99-D0FB-45B6-E5A9-78DC02DDA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859414"/>
            <a:ext cx="1450482" cy="89168"/>
          </a:xfrm>
          <a:prstGeom prst="rect">
            <a:avLst/>
          </a:prstGeom>
          <a:solidFill>
            <a:srgbClr val="045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1C900-6E9B-343A-9563-AFF0D10AE6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9054"/>
            <a:ext cx="10515600" cy="4330508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n-US" sz="2400" dirty="0"/>
              <a:t>Academic Affairs and Research Committee (AARC)</a:t>
            </a:r>
          </a:p>
          <a:p>
            <a:pPr lvl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dirty="0"/>
              <a:t>Planning multi-campus series on Public Education for the Public Good</a:t>
            </a:r>
          </a:p>
          <a:p>
            <a:pPr>
              <a:spcBef>
                <a:spcPts val="1800"/>
              </a:spcBef>
            </a:pPr>
            <a:r>
              <a:rPr lang="en-US" sz="2400" dirty="0"/>
              <a:t>Finance, Budget, and Benefits Committee (FBBC)</a:t>
            </a:r>
          </a:p>
          <a:p>
            <a:pPr lvl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dirty="0"/>
              <a:t>Deeper discussions with administrators</a:t>
            </a:r>
          </a:p>
          <a:p>
            <a:pPr>
              <a:spcBef>
                <a:spcPts val="1800"/>
              </a:spcBef>
            </a:pPr>
            <a:r>
              <a:rPr lang="en-US" sz="2400" dirty="0"/>
              <a:t>Statutes and Governance Committee (SGC)</a:t>
            </a:r>
          </a:p>
          <a:p>
            <a:pPr lvl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dirty="0"/>
              <a:t>Statutes, statutes, statutes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AA10BE-B6F0-F701-105F-F43AB4186DD6}"/>
              </a:ext>
            </a:extLst>
          </p:cNvPr>
          <p:cNvSpPr txBox="1"/>
          <p:nvPr/>
        </p:nvSpPr>
        <p:spPr>
          <a:xfrm>
            <a:off x="281354" y="6330462"/>
            <a:ext cx="456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3294B"/>
                </a:solidFill>
              </a:rPr>
              <a:t>7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017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175F5-79CD-B6C4-97C9-13A7F8B9E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2F707-EE53-BD9C-9B86-8260FE881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Statutes Revisions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D8FE4F6-3A67-1F62-36D7-670EB4A30A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859414"/>
            <a:ext cx="1450482" cy="89168"/>
          </a:xfrm>
          <a:prstGeom prst="rect">
            <a:avLst/>
          </a:prstGeom>
          <a:solidFill>
            <a:srgbClr val="045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698D8B1-6488-567F-52BB-DD23B16A5A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6513661"/>
              </p:ext>
            </p:extLst>
          </p:nvPr>
        </p:nvGraphicFramePr>
        <p:xfrm>
          <a:off x="838200" y="2189536"/>
          <a:ext cx="10610219" cy="37982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4223">
                  <a:extLst>
                    <a:ext uri="{9D8B030D-6E8A-4147-A177-3AD203B41FA5}">
                      <a16:colId xmlns:a16="http://schemas.microsoft.com/office/drawing/2014/main" val="3527901524"/>
                    </a:ext>
                  </a:extLst>
                </a:gridCol>
                <a:gridCol w="1814840">
                  <a:extLst>
                    <a:ext uri="{9D8B030D-6E8A-4147-A177-3AD203B41FA5}">
                      <a16:colId xmlns:a16="http://schemas.microsoft.com/office/drawing/2014/main" val="4220423853"/>
                    </a:ext>
                  </a:extLst>
                </a:gridCol>
                <a:gridCol w="6721156">
                  <a:extLst>
                    <a:ext uri="{9D8B030D-6E8A-4147-A177-3AD203B41FA5}">
                      <a16:colId xmlns:a16="http://schemas.microsoft.com/office/drawing/2014/main" val="3507677112"/>
                    </a:ext>
                  </a:extLst>
                </a:gridCol>
              </a:tblGrid>
              <a:tr h="422031">
                <a:tc>
                  <a:txBody>
                    <a:bodyPr/>
                    <a:lstStyle/>
                    <a:p>
                      <a:r>
                        <a:rPr lang="en-US" dirty="0"/>
                        <a:t>Statute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Proposed by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2993412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r>
                        <a:rPr lang="en-US" dirty="0"/>
                        <a:t>ST-83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Senates’ feedback received; endeavoring to promote agreement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7930081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r>
                        <a:rPr lang="en-US" dirty="0"/>
                        <a:t>ST-87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UIUC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USC requested input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9046388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r>
                        <a:rPr lang="en-US" dirty="0"/>
                        <a:t>ST-89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UIUC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USC requested input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0877572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r>
                        <a:rPr lang="en-US" dirty="0"/>
                        <a:t>ST-90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USC requested input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9801186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r>
                        <a:rPr lang="en-US" dirty="0"/>
                        <a:t>ST-91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Senates’ feedback received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9041409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r>
                        <a:rPr lang="en-US" dirty="0"/>
                        <a:t>ST-92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UIUC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USC requested input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5031668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r>
                        <a:rPr lang="en-US" dirty="0"/>
                        <a:t>ST-94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UIUC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USC requested input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0709530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r>
                        <a:rPr lang="en-US" dirty="0"/>
                        <a:t>ST-95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UIUC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Not yet referred by USC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217044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5A57402-E6B6-4025-C938-2A763247300F}"/>
              </a:ext>
            </a:extLst>
          </p:cNvPr>
          <p:cNvSpPr txBox="1"/>
          <p:nvPr/>
        </p:nvSpPr>
        <p:spPr>
          <a:xfrm>
            <a:off x="281354" y="6330462"/>
            <a:ext cx="456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3294B"/>
                </a:solidFill>
              </a:rPr>
              <a:t>8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056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655F0-352A-67CD-4D09-88779550E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4BBB9-DE0C-DC46-CEC0-C58B4BC81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 Review And Advice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8CE2FB0-3420-0662-9E0A-9559975F7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859414"/>
            <a:ext cx="1450482" cy="89168"/>
          </a:xfrm>
          <a:prstGeom prst="rect">
            <a:avLst/>
          </a:prstGeom>
          <a:solidFill>
            <a:srgbClr val="045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46E161-4A9E-0743-51C5-74EFDFD6C6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716" y="2258810"/>
            <a:ext cx="10616084" cy="3536315"/>
          </a:xfrm>
        </p:spPr>
        <p:txBody>
          <a:bodyPr/>
          <a:lstStyle/>
          <a:p>
            <a:pPr>
              <a:spcBef>
                <a:spcPts val="3600"/>
              </a:spcBef>
            </a:pPr>
            <a:r>
              <a:rPr lang="en-US" sz="3600" dirty="0"/>
              <a:t>Revised Policy on Integrity and Scholarly Activities</a:t>
            </a:r>
          </a:p>
          <a:p>
            <a:pPr>
              <a:spcBef>
                <a:spcPts val="3600"/>
              </a:spcBef>
            </a:pPr>
            <a:r>
              <a:rPr lang="en-US" sz="3600" dirty="0"/>
              <a:t>University Code of Conduct</a:t>
            </a:r>
          </a:p>
          <a:p>
            <a:pPr>
              <a:spcBef>
                <a:spcPts val="3600"/>
              </a:spcBef>
            </a:pPr>
            <a:r>
              <a:rPr lang="en-US" sz="3600" dirty="0"/>
              <a:t>Working Outside Illinois Policy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BEC3E3-4057-0E04-B9D2-7F481A14655D}"/>
              </a:ext>
            </a:extLst>
          </p:cNvPr>
          <p:cNvSpPr txBox="1"/>
          <p:nvPr/>
        </p:nvSpPr>
        <p:spPr>
          <a:xfrm>
            <a:off x="281354" y="6330462"/>
            <a:ext cx="456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3294B"/>
                </a:solidFill>
              </a:rPr>
              <a:t>9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6161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oIS">
      <a:dk1>
        <a:srgbClr val="1F4096"/>
      </a:dk1>
      <a:lt1>
        <a:srgbClr val="E8E9EA"/>
      </a:lt1>
      <a:dk2>
        <a:srgbClr val="1F4096"/>
      </a:dk2>
      <a:lt2>
        <a:srgbClr val="E7E6E6"/>
      </a:lt2>
      <a:accent1>
        <a:srgbClr val="13294B"/>
      </a:accent1>
      <a:accent2>
        <a:srgbClr val="0455A4"/>
      </a:accent2>
      <a:accent3>
        <a:srgbClr val="E84A27"/>
      </a:accent3>
      <a:accent4>
        <a:srgbClr val="D50032"/>
      </a:accent4>
      <a:accent5>
        <a:srgbClr val="003366"/>
      </a:accent5>
      <a:accent6>
        <a:srgbClr val="FFD125"/>
      </a:accent6>
      <a:hlink>
        <a:srgbClr val="5E6669"/>
      </a:hlink>
      <a:folHlink>
        <a:srgbClr val="A5A8A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niversity of Illinois System">
      <a:majorFont>
        <a:latin typeface="Oswald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D3371CF0AE884FA3CFA8ECBA86DC97" ma:contentTypeVersion="2" ma:contentTypeDescription="Create a new document." ma:contentTypeScope="" ma:versionID="85174b38de3c4f0982a20c61c982e22d">
  <xsd:schema xmlns:xsd="http://www.w3.org/2001/XMLSchema" xmlns:xs="http://www.w3.org/2001/XMLSchema" xmlns:p="http://schemas.microsoft.com/office/2006/metadata/properties" xmlns:ns3="1a829a0c-9641-4374-8d38-adbe0028bfe2" targetNamespace="http://schemas.microsoft.com/office/2006/metadata/properties" ma:root="true" ma:fieldsID="ba500a4f07786b2db34b1153211ad9b2" ns3:_="">
    <xsd:import namespace="1a829a0c-9641-4374-8d38-adbe0028bfe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829a0c-9641-4374-8d38-adbe0028bfe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93AABBF-436C-48D6-8ED7-3457F016BC74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1a829a0c-9641-4374-8d38-adbe0028bfe2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C939B39-AE06-4702-B7FA-29D270E3DF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829a0c-9641-4374-8d38-adbe0028bfe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5B062D1-1817-40C6-935B-64CF43EB750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17226</TotalTime>
  <Words>567</Words>
  <Application>Microsoft Office PowerPoint</Application>
  <PresentationFormat>Widescreen</PresentationFormat>
  <Paragraphs>127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Calibri</vt:lpstr>
      <vt:lpstr>Lato</vt:lpstr>
      <vt:lpstr>Arial</vt:lpstr>
      <vt:lpstr>Oswald SemiBold</vt:lpstr>
      <vt:lpstr>Lato Black</vt:lpstr>
      <vt:lpstr>Courier New</vt:lpstr>
      <vt:lpstr>Wingdings</vt:lpstr>
      <vt:lpstr>Office Theme</vt:lpstr>
      <vt:lpstr>2_Custom Design</vt:lpstr>
      <vt:lpstr>USC Activities –Year in Review</vt:lpstr>
      <vt:lpstr>USC’s Role</vt:lpstr>
      <vt:lpstr>USC External Representation</vt:lpstr>
      <vt:lpstr>Engagement with Board</vt:lpstr>
      <vt:lpstr>Key Discussion Topics with Leadership</vt:lpstr>
      <vt:lpstr>USC Retreat</vt:lpstr>
      <vt:lpstr>USC Committee Activities</vt:lpstr>
      <vt:lpstr>Proposed Statutes Revisions</vt:lpstr>
      <vt:lpstr>Policy Review And Advice</vt:lpstr>
      <vt:lpstr>USC Chair Opportunities</vt:lpstr>
      <vt:lpstr>In appreciation</vt:lpstr>
      <vt:lpstr>   Hidden Title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Martin, Steven Dee</dc:creator>
  <cp:lastModifiedBy>Todd, Marla Jo</cp:lastModifiedBy>
  <cp:revision>137</cp:revision>
  <dcterms:created xsi:type="dcterms:W3CDTF">2021-03-01T19:31:35Z</dcterms:created>
  <dcterms:modified xsi:type="dcterms:W3CDTF">2026-06-17T20:16:53Z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0x01010043D3371CF0AE884FA3CFA8ECBA86DC97</vt:lpwstr>
  </property>
</Properties>
</file>