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37" r:id="rId2"/>
    <p:sldId id="357" r:id="rId3"/>
    <p:sldId id="339" r:id="rId4"/>
    <p:sldId id="340" r:id="rId5"/>
    <p:sldId id="346" r:id="rId6"/>
    <p:sldId id="350" r:id="rId7"/>
    <p:sldId id="347" r:id="rId8"/>
    <p:sldId id="351" r:id="rId9"/>
    <p:sldId id="348" r:id="rId10"/>
    <p:sldId id="352" r:id="rId11"/>
    <p:sldId id="349" r:id="rId12"/>
    <p:sldId id="359" r:id="rId13"/>
    <p:sldId id="353" r:id="rId14"/>
    <p:sldId id="358" r:id="rId15"/>
    <p:sldId id="35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F03"/>
    <a:srgbClr val="1228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F68329-77FC-BC7B-DAAB-9E130289BF82}" v="14" dt="2026-07-02T14:30:02.890"/>
    <p1510:client id="{330C7893-D88F-DDE4-50AF-6B843D304D81}" v="44" dt="2026-07-02T02:41:49.473"/>
    <p1510:client id="{77FC1596-8017-4C94-A98F-6888A07A6D56}" v="1" dt="2026-07-01T14:19:12.664"/>
    <p1510:client id="{7DD62328-B5A7-0799-39D9-174A80A69459}" v="143" dt="2026-07-02T13:55:39.708"/>
    <p1510:client id="{B6313D07-6F2E-A882-0685-AEA5353B8257}" v="60" dt="2026-07-01T23:58:34.1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14" y="8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B87F3AF-1F3A-1675-D106-000960B713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C1B3AB-3FEF-033A-64CE-0A5802812E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26A19-01F3-F34F-8699-7A1C071F9303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27C088-0AA5-C044-80FD-DE80F9A60A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D8DEE4-D76F-1826-DA49-6A7D00911A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0F2289-1B98-B74A-AEBC-B44B84F13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150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BAA33-C0A4-9346-AAF1-BAD43E000F9B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5535E0-CBDD-BC4C-BD4F-9919692E8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996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5535E0-CBDD-BC4C-BD4F-9919692E8FC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610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9E212-03A4-584D-F85E-6675B5E46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A6CEB0-BDE9-5224-5552-63E32078A3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981CF6-789A-10EE-0F1E-FE99D11DFD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2B55B7-D320-13A8-D25D-635181C0E4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5535E0-CBDD-BC4C-BD4F-9919692E8FC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82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7B426-0956-D3DD-7A0B-849C7582E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805FEC-8768-31DA-51A1-0AD13FDD03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E1C7BF-46E3-A7A9-C9C5-5354900A08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A553CA-7CDA-861D-7D1A-B793FE2A1C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5535E0-CBDD-BC4C-BD4F-9919692E8FC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3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86A9E-9771-5085-9D6C-245E795C2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A3F73D-B6D1-0D50-A56A-643A943CA9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490EAA-85A6-96F3-5965-C143E644A6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092E62-04E1-853B-7A16-0E997EE632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5535E0-CBDD-BC4C-BD4F-9919692E8FC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998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0BEFC-34D5-0139-28D6-10AD93AA9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E8C2D6-E004-74F0-6CA6-27B6481793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4996A0-8E03-DD8B-DCDC-911A355A2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4856B-C4ED-D221-79E3-EF877C2AEF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5535E0-CBDD-BC4C-BD4F-9919692E8FC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1292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E3264-F34B-B020-33D7-EA18E1BB1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43EC71-6BD1-1400-5210-F4498CBFBA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B85693-9A9C-C853-EFC0-757C04AD65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2C8BF5-E1B6-C4D1-0A43-BCCBC171F0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5535E0-CBDD-BC4C-BD4F-9919692E8FC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844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247C8-7E2E-457E-B79E-74C77D316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270E40-D1BB-CC75-617A-6E5926C32A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292F5D-CADF-C44B-C0FA-3BBCAB407F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FE92EB-B085-BF10-1D2B-983FBDD8EF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5535E0-CBDD-BC4C-BD4F-9919692E8FC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055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2C07E-D8BB-A361-B88B-8ACA76D09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86C94E-CE27-C25C-A4F9-9C0F5EF2E9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2F9B02-784A-FA36-5818-42FE364A61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277FCC-6E47-FEA8-6D29-EA742D04FA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5535E0-CBDD-BC4C-BD4F-9919692E8FC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588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5535E0-CBDD-BC4C-BD4F-9919692E8F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239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5535E0-CBDD-BC4C-BD4F-9919692E8FC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645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D5B01-1373-4A68-D72C-23496ADE1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65AB02-C5B2-1D3E-2A24-C3BA10DD7F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A20A03-BF35-414B-0FCE-09D1745926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0E88D4-EF7E-E055-EFA8-35FE9E6C33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5535E0-CBDD-BC4C-BD4F-9919692E8FC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502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C2BD7-BA6E-4097-5A5A-14EEA0E41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317B21-1F83-51B0-1912-A84DFEF7FE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E08038-7FCC-7701-AE13-9532042FE1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AA68DA-8E9C-0FD8-051B-345D99FAB8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5535E0-CBDD-BC4C-BD4F-9919692E8FC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507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8349C-35CF-EE25-B69C-4F73A7B38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86B0A5-A34A-A432-FC04-01AE250844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5C3484-7BA0-E1AF-B218-401F6677B5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0D209-7D61-0B57-8CF1-C9CEF99EEB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5535E0-CBDD-BC4C-BD4F-9919692E8FC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722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6417D-24FE-2C3A-F80E-1CC159F45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926870-7158-6FAB-0B52-37D2E40237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F6322C-14BD-29B9-26CC-4BBF980352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E00381-14AA-16ED-30FA-A2C770AFB7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5535E0-CBDD-BC4C-BD4F-9919692E8FC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1524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C1133-97A9-9540-2DF6-A48F5090E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27EFD3-36BC-2F3E-76FE-F59EC6751F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CE48A6-973D-AF95-B54A-9A39F0B730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EBF6A-46FA-8AEA-E3A6-F2E3F14386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5535E0-CBDD-BC4C-BD4F-9919692E8FC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737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28AF6EC-2DA8-4051-4521-C28C2621B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12284B"/>
                </a:solidFill>
              </a:defRPr>
            </a:lvl1pPr>
          </a:lstStyle>
          <a:p>
            <a:fld id="{2385DA76-2DD3-144A-9C84-6B8D9531DA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University of Illinois Urbana-Champaign primary word mark in orange and blue.">
            <a:extLst>
              <a:ext uri="{FF2B5EF4-FFF2-40B4-BE49-F238E27FC236}">
                <a16:creationId xmlns:a16="http://schemas.microsoft.com/office/drawing/2014/main" id="{EB0D2710-CEFD-3A60-4C94-6B1CE04DCA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153" y="4938363"/>
            <a:ext cx="3322081" cy="5710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8143592-E971-CB6A-6DFF-098820B14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153" y="4468357"/>
            <a:ext cx="8622959" cy="165877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372DCC6-6153-84C1-32E8-77D38EF085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5153" y="3799107"/>
            <a:ext cx="8622960" cy="365122"/>
          </a:xfrm>
        </p:spPr>
        <p:txBody>
          <a:bodyPr/>
          <a:lstStyle>
            <a:lvl1pPr marL="0" indent="0" algn="l">
              <a:buNone/>
              <a:defRPr sz="2400" b="0" i="1">
                <a:latin typeface="Georgia" panose="02040502050405020303" pitchFamily="18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46EF8E7-B6BA-01FE-BB3F-7F247742BE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53" y="6404700"/>
            <a:ext cx="2743200" cy="268424"/>
          </a:xfrm>
        </p:spPr>
        <p:txBody>
          <a:bodyPr>
            <a:normAutofit/>
          </a:bodyPr>
          <a:lstStyle>
            <a:lvl1pPr marL="0" indent="0">
              <a:buNone/>
              <a:defRPr lang="en-US" sz="1200" kern="1200" dirty="0">
                <a:solidFill>
                  <a:srgbClr val="12284B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mm/dd/</a:t>
            </a:r>
            <a:r>
              <a:rPr lang="en-US" err="1"/>
              <a:t>yyyy</a:t>
            </a:r>
            <a:endParaRPr lang="en-US"/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C6114CDB-A767-CA89-47A1-11B03F2E42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153" y="652021"/>
            <a:ext cx="8622960" cy="27769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7200">
                <a:solidFill>
                  <a:srgbClr val="FF5F0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37104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ACD718-4AC5-4437-372C-9BFDE6E1F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351" y="0"/>
            <a:ext cx="12198351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582AAB0-BE16-27C1-9291-40558CB428E1}"/>
              </a:ext>
            </a:extLst>
          </p:cNvPr>
          <p:cNvSpPr/>
          <p:nvPr userDrawn="1"/>
        </p:nvSpPr>
        <p:spPr>
          <a:xfrm>
            <a:off x="220344" y="193407"/>
            <a:ext cx="11744960" cy="6471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602A79-EE87-FB46-B3D4-392DDD824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University of Illinois logo in orange and blue.">
            <a:extLst>
              <a:ext uri="{FF2B5EF4-FFF2-40B4-BE49-F238E27FC236}">
                <a16:creationId xmlns:a16="http://schemas.microsoft.com/office/drawing/2014/main" id="{CA76C48D-E684-6F3D-D086-6154DA480C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9852" y="5998310"/>
            <a:ext cx="421892" cy="609400"/>
          </a:xfrm>
          <a:prstGeom prst="rect">
            <a:avLst/>
          </a:prstGeom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F6B9E74-4DC9-A3FF-B140-E52A35301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740980"/>
            <a:ext cx="10515600" cy="40337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0820B7-9F68-ED9C-8699-47DF87E82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4684"/>
            <a:ext cx="10515600" cy="599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FF5F0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02368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602A79-EE87-FB46-B3D4-392DDD824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University of Illinois logo in orange and blue.">
            <a:extLst>
              <a:ext uri="{FF2B5EF4-FFF2-40B4-BE49-F238E27FC236}">
                <a16:creationId xmlns:a16="http://schemas.microsoft.com/office/drawing/2014/main" id="{CA76C48D-E684-6F3D-D086-6154DA480C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9852" y="5998310"/>
            <a:ext cx="421892" cy="60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67AD1D-2BD7-6CB0-774A-8E8BBD8FF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07086" y="0"/>
            <a:ext cx="4484914" cy="3651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B1CB65-7A46-633C-27F3-358B7D18A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0108" y="365125"/>
            <a:ext cx="421892" cy="36787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B79EFD2-6051-90B6-2E4E-2739363BF8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212"/>
          <a:stretch/>
        </p:blipFill>
        <p:spPr>
          <a:xfrm>
            <a:off x="0" y="6481152"/>
            <a:ext cx="1969477" cy="3768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7C6A0E-68A3-2A66-BB32-3E8553668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3791" y="-40182"/>
            <a:ext cx="421891" cy="1498844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61C9DF8-B379-B2C4-9014-4E77E0C720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3930" y="3678736"/>
            <a:ext cx="5164137" cy="365119"/>
          </a:xfrm>
        </p:spPr>
        <p:txBody>
          <a:bodyPr>
            <a:norm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- First name Last name, Title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9ACC9EA-B20D-A53D-F291-E50DBE59CF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82169"/>
            <a:ext cx="10515600" cy="599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3600" b="0" i="1" kern="1200" dirty="0">
                <a:solidFill>
                  <a:srgbClr val="FF5F03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en-US"/>
              <a:t>“Quote”</a:t>
            </a:r>
          </a:p>
        </p:txBody>
      </p:sp>
    </p:spTree>
    <p:extLst>
      <p:ext uri="{BB962C8B-B14F-4D97-AF65-F5344CB8AC3E}">
        <p14:creationId xmlns:p14="http://schemas.microsoft.com/office/powerpoint/2010/main" val="3528273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986A5D-AAD4-1143-623B-CC25F95D5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University of Illinois logo in orange and blue.">
            <a:extLst>
              <a:ext uri="{FF2B5EF4-FFF2-40B4-BE49-F238E27FC236}">
                <a16:creationId xmlns:a16="http://schemas.microsoft.com/office/drawing/2014/main" id="{EC77BD5E-99B2-5F18-B181-1BF451ECF9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9852" y="5998310"/>
            <a:ext cx="421892" cy="609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03E025-14CF-5564-829B-B0440DB800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263780"/>
            <a:ext cx="10515600" cy="165877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D2CD750-36DB-0D73-74E0-6BDC0B38C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4684"/>
            <a:ext cx="10515600" cy="599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FF5F0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009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787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9A6C86-0C3F-AA68-4A10-1854D4236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University of Illinois logo in orange and blue.">
            <a:extLst>
              <a:ext uri="{FF2B5EF4-FFF2-40B4-BE49-F238E27FC236}">
                <a16:creationId xmlns:a16="http://schemas.microsoft.com/office/drawing/2014/main" id="{CBBCEE12-A225-3DA4-6943-413932AD33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9852" y="5998310"/>
            <a:ext cx="421892" cy="609400"/>
          </a:xfrm>
          <a:prstGeom prst="rect">
            <a:avLst/>
          </a:prstGeom>
        </p:spPr>
      </p:pic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484D1ADD-7F58-0308-A75B-55AF06E081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28669" y="5541473"/>
            <a:ext cx="2292350" cy="469900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0"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Topic 4  </a:t>
            </a:r>
          </a:p>
        </p:txBody>
      </p:sp>
      <p:sp>
        <p:nvSpPr>
          <p:cNvPr id="3" name="Text Placeholder 27">
            <a:extLst>
              <a:ext uri="{FF2B5EF4-FFF2-40B4-BE49-F238E27FC236}">
                <a16:creationId xmlns:a16="http://schemas.microsoft.com/office/drawing/2014/main" id="{4F99D5A3-9EE8-6F0B-F613-53117C51758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28280" y="3589840"/>
            <a:ext cx="2293390" cy="1841500"/>
          </a:xfrm>
        </p:spPr>
        <p:txBody>
          <a:bodyPr>
            <a:noAutofit/>
          </a:bodyPr>
          <a:lstStyle>
            <a:lvl1pPr marL="0" indent="0">
              <a:buNone/>
              <a:defRPr lang="en-US" sz="13500" b="1" i="0" kern="1200" dirty="0" smtClean="0">
                <a:solidFill>
                  <a:srgbClr val="FF5F03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/>
              <a:t>4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052D6F14-F4AA-294A-1461-5B105AD3E3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39705" y="5541473"/>
            <a:ext cx="2292350" cy="469900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0"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Topic 3  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1524EB3-3433-4EAE-124B-DDDAAE7B473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939316" y="3589840"/>
            <a:ext cx="2293390" cy="1841500"/>
          </a:xfrm>
        </p:spPr>
        <p:txBody>
          <a:bodyPr>
            <a:noAutofit/>
          </a:bodyPr>
          <a:lstStyle>
            <a:lvl1pPr marL="0" indent="0">
              <a:buNone/>
              <a:defRPr lang="en-US" sz="13500" b="1" i="0" kern="1200" dirty="0" smtClean="0">
                <a:solidFill>
                  <a:srgbClr val="FF5F03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/>
              <a:t>3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8C6202E-22E1-1CAB-8FC0-4B2468C00C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01008" y="5541473"/>
            <a:ext cx="2292350" cy="469900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0"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Topic 2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F397A470-D532-D100-12F4-5ADF34AAD5F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00343" y="3589840"/>
            <a:ext cx="2292350" cy="1841500"/>
          </a:xfr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3500" b="1" i="0" kern="1200" dirty="0" smtClean="0">
                <a:solidFill>
                  <a:srgbClr val="FF5F03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153B245-FFE5-FB4F-DAB8-DDA247EFA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2310" y="5528410"/>
            <a:ext cx="2292350" cy="469900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0"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Topic 1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7FDDA93-62FA-0462-F0EB-4E4C9CB9AAE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2310" y="3585680"/>
            <a:ext cx="2345933" cy="1841316"/>
          </a:xfrm>
        </p:spPr>
        <p:txBody>
          <a:bodyPr>
            <a:noAutofit/>
          </a:bodyPr>
          <a:lstStyle>
            <a:lvl1pPr marL="0" indent="0" algn="l">
              <a:buNone/>
              <a:defRPr lang="en-US" sz="13500" b="1" i="0" kern="1200" dirty="0" smtClean="0">
                <a:solidFill>
                  <a:srgbClr val="FF5F03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/>
              <a:t>1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983E35-A2B0-6B15-C503-B109D78356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310" y="1426660"/>
            <a:ext cx="7391400" cy="165877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A59D036-DF01-E5E1-E0CA-0B168A16A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310" y="793769"/>
            <a:ext cx="7391400" cy="632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4100" b="1" i="0" kern="1200" dirty="0">
                <a:solidFill>
                  <a:srgbClr val="FF5F03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35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9A6C86-0C3F-AA68-4A10-1854D4236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University of Illinois logo in orange and blue.">
            <a:extLst>
              <a:ext uri="{FF2B5EF4-FFF2-40B4-BE49-F238E27FC236}">
                <a16:creationId xmlns:a16="http://schemas.microsoft.com/office/drawing/2014/main" id="{CBBCEE12-A225-3DA4-6943-413932AD33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9852" y="5998310"/>
            <a:ext cx="421892" cy="609400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E1F3EBA-BB56-24BC-8D2A-25A46342FA2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3750067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Image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052D6F14-F4AA-294A-1461-5B105AD3E3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27462" y="5391746"/>
            <a:ext cx="2292350" cy="469900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0"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Topic 3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1524EB3-3433-4EAE-124B-DDDAAE7B473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27073" y="3440113"/>
            <a:ext cx="2293390" cy="1841500"/>
          </a:xfrm>
        </p:spPr>
        <p:txBody>
          <a:bodyPr>
            <a:noAutofit/>
          </a:bodyPr>
          <a:lstStyle>
            <a:lvl1pPr marL="0" indent="0">
              <a:buNone/>
              <a:defRPr lang="en-US" sz="13500" b="1" i="0" kern="1200" dirty="0" smtClean="0">
                <a:solidFill>
                  <a:srgbClr val="FF5F03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/>
              <a:t>3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8C6202E-22E1-1CAB-8FC0-4B2468C00C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88765" y="5391746"/>
            <a:ext cx="2292350" cy="469900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0"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Topic 2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F397A470-D532-D100-12F4-5ADF34AAD5F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88100" y="3440113"/>
            <a:ext cx="2292350" cy="1841500"/>
          </a:xfr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3500" b="1" i="0" kern="1200" dirty="0" smtClean="0">
                <a:solidFill>
                  <a:srgbClr val="FF5F03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153B245-FFE5-FB4F-DAB8-DDA247EFA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50067" y="5378683"/>
            <a:ext cx="2292350" cy="469900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0">
                <a:latin typeface="Arial" panose="020B0604020202020204" pitchFamily="34" charset="0"/>
                <a:ea typeface="Source Sans Pro SemiBold" panose="020B0503030403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Topic 1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7FDDA93-62FA-0462-F0EB-4E4C9CB9AAE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50067" y="3435953"/>
            <a:ext cx="2345933" cy="1841316"/>
          </a:xfrm>
        </p:spPr>
        <p:txBody>
          <a:bodyPr>
            <a:noAutofit/>
          </a:bodyPr>
          <a:lstStyle>
            <a:lvl1pPr marL="0" indent="0" algn="l">
              <a:buNone/>
              <a:defRPr lang="en-US" sz="13500" b="1" i="0" kern="1200" dirty="0" smtClean="0">
                <a:solidFill>
                  <a:srgbClr val="FF5F03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/>
              <a:t>1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983E35-A2B0-6B15-C503-B109D78356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2400" y="1263780"/>
            <a:ext cx="7391400" cy="165877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A59D036-DF01-E5E1-E0CA-0B168A16A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0" y="630889"/>
            <a:ext cx="7391400" cy="632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4100" b="1" i="0" kern="1200" dirty="0">
                <a:solidFill>
                  <a:srgbClr val="FF5F03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457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9A6C86-0C3F-AA68-4A10-1854D4236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University of Illinois logo in orange and blue.">
            <a:extLst>
              <a:ext uri="{FF2B5EF4-FFF2-40B4-BE49-F238E27FC236}">
                <a16:creationId xmlns:a16="http://schemas.microsoft.com/office/drawing/2014/main" id="{CBBCEE12-A225-3DA4-6943-413932AD33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9852" y="5998310"/>
            <a:ext cx="421892" cy="609400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31F75B7-6486-C7B1-E57A-C53107BC0B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740980"/>
            <a:ext cx="10515600" cy="40337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A2C68A-AD3B-648F-D001-97B8335909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263780"/>
            <a:ext cx="10515600" cy="165877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FC601D3-0BA7-6472-675C-37EA35F72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4684"/>
            <a:ext cx="10515600" cy="599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FF5F0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88313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ottom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University of Illinois logo in orange and blue.">
            <a:extLst>
              <a:ext uri="{FF2B5EF4-FFF2-40B4-BE49-F238E27FC236}">
                <a16:creationId xmlns:a16="http://schemas.microsoft.com/office/drawing/2014/main" id="{FB9799C6-1DC4-AC52-B0EF-85E94AF284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9852" y="5998310"/>
            <a:ext cx="421892" cy="6094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9A6C86-0C3F-AA68-4A10-1854D4236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1BAC4EE-6D95-76BD-09BB-2C9BA247B1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795713"/>
            <a:ext cx="12192000" cy="3062287"/>
          </a:xfrm>
        </p:spPr>
        <p:txBody>
          <a:bodyPr/>
          <a:lstStyle/>
          <a:p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31F75B7-6486-C7B1-E57A-C53107BC0B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740981"/>
            <a:ext cx="10515600" cy="19182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A2C68A-AD3B-648F-D001-97B8335909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263780"/>
            <a:ext cx="10515600" cy="165877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FC601D3-0BA7-6472-675C-37EA35F72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4684"/>
            <a:ext cx="10515600" cy="599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FF5F0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290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headings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602A79-EE87-FB46-B3D4-392DDD824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University of Illinois logo in orange and blue.">
            <a:extLst>
              <a:ext uri="{FF2B5EF4-FFF2-40B4-BE49-F238E27FC236}">
                <a16:creationId xmlns:a16="http://schemas.microsoft.com/office/drawing/2014/main" id="{CA76C48D-E684-6F3D-D086-6154DA480C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9852" y="5998310"/>
            <a:ext cx="421892" cy="6094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F0C02E-6E37-E67C-1034-A9C78ED43A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2B5F54-5BFF-2C81-F5CB-2B03AB0AD3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99326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0" i="1" kern="1200" dirty="0" smtClean="0">
                <a:solidFill>
                  <a:srgbClr val="FF5F03"/>
                </a:solidFill>
                <a:latin typeface="Georgia" panose="02040502050405020303" pitchFamily="18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E01C93-AB1B-A712-278A-DEBFCF82C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37A9CC-D5F0-9DC0-F6FA-3977F73FB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99326"/>
          </a:xfrm>
        </p:spPr>
        <p:txBody>
          <a:bodyPr anchor="b"/>
          <a:lstStyle>
            <a:lvl1pPr marL="0" indent="0">
              <a:buNone/>
              <a:defRPr sz="2400" b="0" i="1">
                <a:solidFill>
                  <a:srgbClr val="FF5F03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315D4A-755E-FA95-0340-3D0AEA4189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263780"/>
            <a:ext cx="10515600" cy="165877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0820B7-9F68-ED9C-8699-47DF87E82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4684"/>
            <a:ext cx="10515600" cy="599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FF5F0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56030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602A79-EE87-FB46-B3D4-392DDD824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University of Illinois logo in orange and blue.">
            <a:extLst>
              <a:ext uri="{FF2B5EF4-FFF2-40B4-BE49-F238E27FC236}">
                <a16:creationId xmlns:a16="http://schemas.microsoft.com/office/drawing/2014/main" id="{CA76C48D-E684-6F3D-D086-6154DA480C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9852" y="5998310"/>
            <a:ext cx="421892" cy="6094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F0C02E-6E37-E67C-1034-A9C78ED43A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98171"/>
            <a:ext cx="5183188" cy="449149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E01C93-AB1B-A712-278A-DEBFCF82C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98171"/>
            <a:ext cx="5157787" cy="449149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315D4A-755E-FA95-0340-3D0AEA4189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263780"/>
            <a:ext cx="10515600" cy="165877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0820B7-9F68-ED9C-8699-47DF87E82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4684"/>
            <a:ext cx="10515600" cy="599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FF5F0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3463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602A79-EE87-FB46-B3D4-392DDD824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University of Illinois logo in orange and blue.">
            <a:extLst>
              <a:ext uri="{FF2B5EF4-FFF2-40B4-BE49-F238E27FC236}">
                <a16:creationId xmlns:a16="http://schemas.microsoft.com/office/drawing/2014/main" id="{CA76C48D-E684-6F3D-D086-6154DA480C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9852" y="5998310"/>
            <a:ext cx="421892" cy="609400"/>
          </a:xfrm>
          <a:prstGeom prst="rect">
            <a:avLst/>
          </a:prstGeom>
        </p:spPr>
      </p:pic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ACE78D9-A165-7D43-2B39-962B735A80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740980"/>
            <a:ext cx="10515600" cy="40337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315D4A-755E-FA95-0340-3D0AEA4189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263780"/>
            <a:ext cx="10515600" cy="165877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0820B7-9F68-ED9C-8699-47DF87E82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4684"/>
            <a:ext cx="10515600" cy="599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FF5F0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2070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602A79-EE87-FB46-B3D4-392DDD824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University of Illinois logo in orange and blue.">
            <a:extLst>
              <a:ext uri="{FF2B5EF4-FFF2-40B4-BE49-F238E27FC236}">
                <a16:creationId xmlns:a16="http://schemas.microsoft.com/office/drawing/2014/main" id="{CA76C48D-E684-6F3D-D086-6154DA480C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9852" y="5998310"/>
            <a:ext cx="421892" cy="60940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1EE3AD37-BD56-155C-4E92-8552CE45EBE7}"/>
              </a:ext>
            </a:extLst>
          </p:cNvPr>
          <p:cNvSpPr/>
          <p:nvPr userDrawn="1"/>
        </p:nvSpPr>
        <p:spPr>
          <a:xfrm>
            <a:off x="1618024" y="2942445"/>
            <a:ext cx="341522" cy="341522"/>
          </a:xfrm>
          <a:prstGeom prst="ellipse">
            <a:avLst/>
          </a:prstGeom>
          <a:solidFill>
            <a:srgbClr val="12284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4D5AA1D-CE2F-5558-245F-3F1C03B3B28A}"/>
              </a:ext>
            </a:extLst>
          </p:cNvPr>
          <p:cNvSpPr/>
          <p:nvPr userDrawn="1"/>
        </p:nvSpPr>
        <p:spPr>
          <a:xfrm>
            <a:off x="3886771" y="2928308"/>
            <a:ext cx="341522" cy="341522"/>
          </a:xfrm>
          <a:prstGeom prst="ellipse">
            <a:avLst/>
          </a:prstGeom>
          <a:solidFill>
            <a:srgbClr val="12284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F66F6DE-CA40-6914-2F07-867ECFEE7D9A}"/>
              </a:ext>
            </a:extLst>
          </p:cNvPr>
          <p:cNvSpPr/>
          <p:nvPr userDrawn="1"/>
        </p:nvSpPr>
        <p:spPr>
          <a:xfrm>
            <a:off x="6181398" y="2928308"/>
            <a:ext cx="341522" cy="341522"/>
          </a:xfrm>
          <a:prstGeom prst="ellipse">
            <a:avLst/>
          </a:prstGeom>
          <a:solidFill>
            <a:srgbClr val="12284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C65960C-E050-D410-2DA2-25B7898B898C}"/>
              </a:ext>
            </a:extLst>
          </p:cNvPr>
          <p:cNvSpPr/>
          <p:nvPr userDrawn="1"/>
        </p:nvSpPr>
        <p:spPr>
          <a:xfrm>
            <a:off x="8450145" y="2936934"/>
            <a:ext cx="341522" cy="341522"/>
          </a:xfrm>
          <a:prstGeom prst="ellipse">
            <a:avLst/>
          </a:prstGeom>
          <a:solidFill>
            <a:srgbClr val="12284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ECCA00D-4612-8333-644C-E649C90A2F2C}"/>
              </a:ext>
            </a:extLst>
          </p:cNvPr>
          <p:cNvCxnSpPr>
            <a:cxnSpLocks/>
          </p:cNvCxnSpPr>
          <p:nvPr userDrawn="1"/>
        </p:nvCxnSpPr>
        <p:spPr>
          <a:xfrm>
            <a:off x="1785191" y="3107695"/>
            <a:ext cx="6835715" cy="0"/>
          </a:xfrm>
          <a:prstGeom prst="line">
            <a:avLst/>
          </a:prstGeom>
          <a:ln w="38100">
            <a:solidFill>
              <a:srgbClr val="1228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F1246520-80AB-BE75-3ACC-86881EF850F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459499" y="4513587"/>
            <a:ext cx="1893983" cy="792698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rial" panose="020B0604020202020204" pitchFamily="34" charset="0"/>
                <a:ea typeface="Source Sans Pro ExtraLight" panose="020B0303030403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F0FC4DC-6E88-C1A6-C45D-98BE7D1AF68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459499" y="3610721"/>
            <a:ext cx="1893983" cy="79269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AE38F62B-961D-0DE7-9EC1-0973D5D819A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79007" y="4513587"/>
            <a:ext cx="1893983" cy="792698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rial" panose="020B0604020202020204" pitchFamily="34" charset="0"/>
                <a:ea typeface="Source Sans Pro ExtraLight" panose="020B0303030403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57E2C8C-337A-FC09-DE74-4A56AAF7AB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79008" y="3599705"/>
            <a:ext cx="1893983" cy="79269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E3D59774-0105-B649-B9FA-AF68838B971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87499" y="4513587"/>
            <a:ext cx="1893983" cy="792698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rial" panose="020B0604020202020204" pitchFamily="34" charset="0"/>
                <a:ea typeface="Source Sans Pro ExtraLight" panose="020B0303030403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B494172-3C9A-E31F-E28C-0462436A05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98516" y="3599188"/>
            <a:ext cx="1893983" cy="79269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E2E4B6E-A490-12A1-BB7C-79359243F4C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618024" y="4513587"/>
            <a:ext cx="1893983" cy="792698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rial" panose="020B0604020202020204" pitchFamily="34" charset="0"/>
                <a:ea typeface="Source Sans Pro ExtraLight" panose="020B0303030403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375C42-1321-F93A-90B0-48A69D1400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18024" y="3588171"/>
            <a:ext cx="1893983" cy="792698"/>
          </a:xfrm>
        </p:spPr>
        <p:txBody>
          <a:bodyPr/>
          <a:lstStyle>
            <a:lvl1pPr marL="0" indent="0">
              <a:buNone/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315D4A-755E-FA95-0340-3D0AEA4189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263780"/>
            <a:ext cx="10515600" cy="165877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0820B7-9F68-ED9C-8699-47DF87E82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4684"/>
            <a:ext cx="10515600" cy="599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FF5F0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66375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30FBF-1394-4B2F-259A-7BBAA5666F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2284B"/>
                </a:solidFill>
                <a:latin typeface="Georgia" panose="02040502050405020303" pitchFamily="18" charset="0"/>
              </a:defRPr>
            </a:lvl1pPr>
          </a:lstStyle>
          <a:p>
            <a:fld id="{2385DA76-2DD3-144A-9C84-6B8D9531DA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A7884A-98FD-E13E-88CA-52A9BB3B5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697BB7-053E-8DA9-7A56-8DC39FE27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6490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85" r:id="rId2"/>
    <p:sldLayoutId id="2147483679" r:id="rId3"/>
    <p:sldLayoutId id="2147483660" r:id="rId4"/>
    <p:sldLayoutId id="2147483684" r:id="rId5"/>
    <p:sldLayoutId id="2147483653" r:id="rId6"/>
    <p:sldLayoutId id="2147483683" r:id="rId7"/>
    <p:sldLayoutId id="2147483686" r:id="rId8"/>
    <p:sldLayoutId id="2147483688" r:id="rId9"/>
    <p:sldLayoutId id="2147483687" r:id="rId10"/>
    <p:sldLayoutId id="2147483663" r:id="rId11"/>
    <p:sldLayoutId id="2147483654" r:id="rId12"/>
    <p:sldLayoutId id="2147483682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FF5F03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Source Sans Pro" panose="020B050303040302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Source Sans Pro" panose="020B0503030403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Source Sans Pro" panose="020B0503030403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Source Sans Pro" panose="020B0503030403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Source Sans Pro" panose="020B0503030403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F9CCAA-7E30-BB9F-A84B-72FE07648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153" y="1436913"/>
            <a:ext cx="8622960" cy="1992087"/>
          </a:xfrm>
        </p:spPr>
        <p:txBody>
          <a:bodyPr/>
          <a:lstStyle/>
          <a:p>
            <a:r>
              <a:rPr lang="en-US"/>
              <a:t>Illinois Leads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1B9422-0C33-3E36-A22D-8B8733F2B0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Georgia"/>
              </a:rPr>
              <a:t>07/16/2026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EDCD20-D654-C334-09C1-093CF6B653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773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237F2-2D74-1A78-A826-A0D4AC20E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DC1C258-72B3-EEA5-B549-1BD7C339C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201" y="2336658"/>
            <a:ext cx="9069593" cy="2614989"/>
          </a:xfrm>
        </p:spPr>
        <p:txBody>
          <a:bodyPr>
            <a:normAutofit/>
          </a:bodyPr>
          <a:lstStyle/>
          <a:p>
            <a:r>
              <a:rPr lang="en-US" i="0">
                <a:latin typeface="Georgia"/>
              </a:rPr>
              <a:t>We need to tell more stories about our entire </a:t>
            </a:r>
            <a:r>
              <a:rPr lang="en-US" i="0" dirty="0">
                <a:latin typeface="Georgia"/>
              </a:rPr>
              <a:t>enterprise and how it impacts the </a:t>
            </a:r>
            <a:r>
              <a:rPr lang="en-US" i="0">
                <a:latin typeface="Georgia"/>
              </a:rPr>
              <a:t>local community, region, and nation… and hold ourselves accordingly accountable.</a:t>
            </a:r>
            <a:endParaRPr lang="en-US">
              <a:latin typeface="Georgia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D0B4DC-F79A-850A-3109-2BB3266946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3930" y="1262067"/>
            <a:ext cx="5164137" cy="365119"/>
          </a:xfrm>
        </p:spPr>
        <p:txBody>
          <a:bodyPr/>
          <a:lstStyle/>
          <a:p>
            <a:r>
              <a:rPr lang="en-US"/>
              <a:t>WHAT WE HEARD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3C6D68-CB8D-0E6A-9210-49CE9FD6F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937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7A2FC-A21C-5AEE-20EE-07E4C4451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32CA20-FA5E-3DE2-A2BF-EF6051746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Layer 3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1CEDF06-8366-E29A-2FF0-05EC90C70B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4957230"/>
            <a:ext cx="10515600" cy="828338"/>
          </a:xfrm>
          <a:prstGeom prst="round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A1E5809-00C1-CD75-6FC8-084FC6C98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3926373"/>
            <a:ext cx="10515600" cy="828338"/>
          </a:xfrm>
          <a:prstGeom prst="roundRect">
            <a:avLst/>
          </a:prstGeom>
          <a:solidFill>
            <a:srgbClr val="FF5F0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DB23434-39A8-47FC-D176-68DE3C86E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2895516"/>
            <a:ext cx="10515600" cy="82833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 descr="measurement, accountability, storytelling: a coherant account of institutional impact">
            <a:extLst>
              <a:ext uri="{FF2B5EF4-FFF2-40B4-BE49-F238E27FC236}">
                <a16:creationId xmlns:a16="http://schemas.microsoft.com/office/drawing/2014/main" id="{728DE269-7439-9298-BF5F-B92D27638662}"/>
              </a:ext>
            </a:extLst>
          </p:cNvPr>
          <p:cNvSpPr/>
          <p:nvPr/>
        </p:nvSpPr>
        <p:spPr>
          <a:xfrm>
            <a:off x="838200" y="1864659"/>
            <a:ext cx="10515600" cy="828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70EE5C-6B75-5862-2522-0D9BEBE54600}"/>
              </a:ext>
            </a:extLst>
          </p:cNvPr>
          <p:cNvSpPr txBox="1"/>
          <p:nvPr/>
        </p:nvSpPr>
        <p:spPr>
          <a:xfrm>
            <a:off x="1317811" y="5186733"/>
            <a:ext cx="955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Foundational Systems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Data, finance, communications, operations, engagement, etc.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F1CF8A-B773-2347-CC64-D57F4EA25186}"/>
              </a:ext>
            </a:extLst>
          </p:cNvPr>
          <p:cNvSpPr txBox="1"/>
          <p:nvPr/>
        </p:nvSpPr>
        <p:spPr>
          <a:xfrm>
            <a:off x="1317811" y="4155876"/>
            <a:ext cx="955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Goals, strategies, tactics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Current state versus desired state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F4D017-79D1-0B3F-CBD5-E4DC1E91C562}"/>
              </a:ext>
            </a:extLst>
          </p:cNvPr>
          <p:cNvSpPr txBox="1"/>
          <p:nvPr/>
        </p:nvSpPr>
        <p:spPr>
          <a:xfrm>
            <a:off x="1317810" y="3125019"/>
            <a:ext cx="955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and coordination: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Capability over complexity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7BE44F-419A-AEBC-29D8-0377F12432E3}"/>
              </a:ext>
            </a:extLst>
          </p:cNvPr>
          <p:cNvSpPr txBox="1"/>
          <p:nvPr/>
        </p:nvSpPr>
        <p:spPr>
          <a:xfrm>
            <a:off x="1317809" y="2094162"/>
            <a:ext cx="955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Measurement, accountability, storytelling: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coherent account of institutional impact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BBA323-199F-3FD1-03E2-4439DDD29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284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C81A1-5A0E-6FA5-DD36-72E57906E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BC6B4BE-282E-9CA6-B900-4F8851616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201" y="2126201"/>
            <a:ext cx="9069593" cy="2614989"/>
          </a:xfrm>
        </p:spPr>
        <p:txBody>
          <a:bodyPr>
            <a:normAutofit/>
          </a:bodyPr>
          <a:lstStyle/>
          <a:p>
            <a:r>
              <a:rPr lang="en-US" i="0">
                <a:latin typeface="Georgia"/>
              </a:rPr>
              <a:t>Our university community, stakeholders, and partners want us to lead.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A4A485-74BD-E499-F523-0569724A3B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3930" y="1262067"/>
            <a:ext cx="5164137" cy="36511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ea typeface="Source Sans Pro SemiBold"/>
                <a:cs typeface="Arial"/>
              </a:rPr>
              <a:t>WHAT WE HEARD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EE5E6E-CAD4-B1EB-04AB-1526972DB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415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87999-20A9-ADF5-0503-BA1D732EE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8DB58C-25C9-D01D-6EAF-F7D1C6F31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>
                <a:latin typeface="Arial Black"/>
              </a:rPr>
              <a:t>Looking ahead</a:t>
            </a:r>
            <a:endParaRPr lang="en-US"/>
          </a:p>
        </p:txBody>
      </p:sp>
      <p:pic>
        <p:nvPicPr>
          <p:cNvPr id="12" name="Picture Placeholder 11" descr="illini union">
            <a:extLst>
              <a:ext uri="{FF2B5EF4-FFF2-40B4-BE49-F238E27FC236}">
                <a16:creationId xmlns:a16="http://schemas.microsoft.com/office/drawing/2014/main" id="{43DFAC10-E7C9-3FCE-091B-5CA266446FF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0" y="6953"/>
            <a:ext cx="3750067" cy="6858000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6B5885-2819-0C6B-D0B2-4357283C8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13</a:t>
            </a:fld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9111D50-9759-CEFB-AD93-8A25E8DD480C}"/>
              </a:ext>
            </a:extLst>
          </p:cNvPr>
          <p:cNvSpPr txBox="1">
            <a:spLocks/>
          </p:cNvSpPr>
          <p:nvPr/>
        </p:nvSpPr>
        <p:spPr>
          <a:xfrm>
            <a:off x="3969231" y="1967771"/>
            <a:ext cx="7398656" cy="391666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13294B"/>
                </a:solidFill>
                <a:latin typeface="Arial"/>
                <a:ea typeface="Source Sans Pro"/>
                <a:cs typeface="Arial"/>
              </a:rPr>
              <a:t>Illinois Leads will establish the university’s goals within a strategic framework and commitment to the public good.</a:t>
            </a:r>
          </a:p>
          <a:p>
            <a:r>
              <a:rPr lang="en-US"/>
              <a:t>Allows colleges/units to do the same.</a:t>
            </a:r>
          </a:p>
          <a:p>
            <a:r>
              <a:rPr lang="en-US">
                <a:latin typeface="Arial"/>
                <a:ea typeface="Source Sans Pro"/>
                <a:cs typeface="Arial"/>
              </a:rPr>
              <a:t>The framework is a loop: the impact captured at the close of one cycle becomes the evidence that shapes the next.</a:t>
            </a:r>
          </a:p>
        </p:txBody>
      </p:sp>
    </p:spTree>
    <p:extLst>
      <p:ext uri="{BB962C8B-B14F-4D97-AF65-F5344CB8AC3E}">
        <p14:creationId xmlns:p14="http://schemas.microsoft.com/office/powerpoint/2010/main" val="451985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50E3D-311E-C037-8052-7164B2B4B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C4E88E9-7B6E-9FE0-0890-35735FD5F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>
                <a:latin typeface="Arial Black"/>
              </a:rPr>
              <a:t>Looking ahead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EE7397-7754-6BC1-A2CD-9A745B5C2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14</a:t>
            </a:fld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FCE3EA6-5703-DC6D-3C81-93270438B790}"/>
              </a:ext>
            </a:extLst>
          </p:cNvPr>
          <p:cNvSpPr txBox="1">
            <a:spLocks/>
          </p:cNvSpPr>
          <p:nvPr/>
        </p:nvSpPr>
        <p:spPr>
          <a:xfrm>
            <a:off x="3969231" y="1967771"/>
            <a:ext cx="7398656" cy="391666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13294B"/>
                </a:solidFill>
                <a:latin typeface="Arial"/>
                <a:ea typeface="Source Sans Pro"/>
                <a:cs typeface="Arial"/>
              </a:rPr>
              <a:t>We</a:t>
            </a:r>
            <a:r>
              <a:rPr lang="en-US">
                <a:latin typeface="Arial"/>
                <a:ea typeface="Source Sans Pro"/>
                <a:cs typeface="Arial"/>
              </a:rPr>
              <a:t> continue to work with the steering group to analyze and develop the plan.</a:t>
            </a:r>
          </a:p>
          <a:p>
            <a:r>
              <a:rPr lang="en-US">
                <a:latin typeface="Arial"/>
                <a:ea typeface="Source Sans Pro"/>
                <a:cs typeface="Arial"/>
              </a:rPr>
              <a:t>We are on our anticipated timeline.</a:t>
            </a:r>
            <a:endParaRPr lang="en-US"/>
          </a:p>
          <a:p>
            <a:r>
              <a:rPr lang="en-US">
                <a:latin typeface="Arial"/>
                <a:ea typeface="Source Sans Pro"/>
                <a:cs typeface="Arial"/>
              </a:rPr>
              <a:t>Even after launch, the work will continue.</a:t>
            </a:r>
            <a:br>
              <a:rPr lang="en-US"/>
            </a:br>
            <a:endParaRPr lang="en-US"/>
          </a:p>
          <a:p>
            <a:endParaRPr lang="en-US">
              <a:latin typeface="Arial"/>
              <a:ea typeface="Source Sans Pro"/>
              <a:cs typeface="Arial"/>
            </a:endParaRPr>
          </a:p>
        </p:txBody>
      </p:sp>
      <p:pic>
        <p:nvPicPr>
          <p:cNvPr id="6" name="Picture Placeholder 5" descr="graduate in front of hellen gateway">
            <a:extLst>
              <a:ext uri="{FF2B5EF4-FFF2-40B4-BE49-F238E27FC236}">
                <a16:creationId xmlns:a16="http://schemas.microsoft.com/office/drawing/2014/main" id="{8B3B8F39-084F-7259-0FF2-56F0C1040DF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9019" r="901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766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96817-2A08-76F4-6900-0BD4743EB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4D0E33-66EA-EACC-734C-45F62041C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203" y="2121505"/>
            <a:ext cx="9069593" cy="2614989"/>
          </a:xfrm>
        </p:spPr>
        <p:txBody>
          <a:bodyPr>
            <a:normAutofit/>
          </a:bodyPr>
          <a:lstStyle/>
          <a:p>
            <a:r>
              <a:rPr lang="en-US" i="0"/>
              <a:t>Thank you.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CBDE20-90E2-CD2C-33A2-17736C8F7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61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FA9B9-16E7-9EF3-A7A4-CCB373156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ACE4E8C-70EF-B5B3-7E08-93574DB24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>
                <a:latin typeface="Arial Black"/>
              </a:rPr>
              <a:t>Good ancestors</a:t>
            </a:r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3C46981-D534-CF4E-2CD7-0143F748BAF6}"/>
              </a:ext>
            </a:extLst>
          </p:cNvPr>
          <p:cNvSpPr txBox="1">
            <a:spLocks/>
          </p:cNvSpPr>
          <p:nvPr/>
        </p:nvSpPr>
        <p:spPr>
          <a:xfrm>
            <a:off x="3998259" y="1967771"/>
            <a:ext cx="7391400" cy="391666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ea typeface="Source Sans Pro"/>
                <a:cs typeface="Arial"/>
              </a:rPr>
              <a:t>People-centered</a:t>
            </a:r>
            <a:endParaRPr lang="en-US">
              <a:latin typeface="Arial"/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Purpose-driven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Value-based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Ambitious 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Collaborative</a:t>
            </a:r>
            <a:endParaRPr lang="en-US"/>
          </a:p>
        </p:txBody>
      </p:sp>
      <p:pic>
        <p:nvPicPr>
          <p:cNvPr id="4" name="Picture 3" descr="A group of people sitting on grass in front of  illini union">
            <a:extLst>
              <a:ext uri="{FF2B5EF4-FFF2-40B4-BE49-F238E27FC236}">
                <a16:creationId xmlns:a16="http://schemas.microsoft.com/office/drawing/2014/main" id="{6D382379-0DDB-B024-8FF9-478E82F381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54" t="-106" r="26691" b="106"/>
          <a:stretch>
            <a:fillRect/>
          </a:stretch>
        </p:blipFill>
        <p:spPr>
          <a:xfrm>
            <a:off x="650" y="-1967"/>
            <a:ext cx="3738465" cy="685801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BE966B-7A13-B342-3479-3730D936F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621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198BBC-6089-8A0C-84B0-7DF5422FD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/>
              <a:t>Recap</a:t>
            </a:r>
          </a:p>
        </p:txBody>
      </p:sp>
      <p:pic>
        <p:nvPicPr>
          <p:cNvPr id="12" name="Picture Placeholder 11" descr="Man running with Block I flag at Illinois football game.">
            <a:extLst>
              <a:ext uri="{FF2B5EF4-FFF2-40B4-BE49-F238E27FC236}">
                <a16:creationId xmlns:a16="http://schemas.microsoft.com/office/drawing/2014/main" id="{86BBDD68-CBD2-9EED-31EC-E82E487F087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953"/>
            <a:ext cx="3750067" cy="6858000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94D037-B6A2-88EB-BF2B-B798A558A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3</a:t>
            </a:fld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847B3CF-9D57-F3E4-D13D-71FE01CED529}"/>
              </a:ext>
            </a:extLst>
          </p:cNvPr>
          <p:cNvSpPr txBox="1">
            <a:spLocks/>
          </p:cNvSpPr>
          <p:nvPr/>
        </p:nvSpPr>
        <p:spPr>
          <a:xfrm>
            <a:off x="3998259" y="1967771"/>
            <a:ext cx="7391400" cy="391666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ea typeface="Source Sans Pro"/>
                <a:cs typeface="Arial"/>
              </a:rPr>
              <a:t>Illinois launched the Illinois Leads strategic planning process in December 2025.</a:t>
            </a:r>
            <a:endParaRPr lang="en-US"/>
          </a:p>
          <a:p>
            <a:r>
              <a:rPr lang="en-US"/>
              <a:t>We are analyzing feedback from 8,000+ students, faculty, staff, alumni, and community leaders.</a:t>
            </a:r>
          </a:p>
          <a:p>
            <a:r>
              <a:rPr lang="en-US" b="1">
                <a:latin typeface="Arial"/>
                <a:ea typeface="Source Sans Pro"/>
                <a:cs typeface="Arial"/>
              </a:rPr>
              <a:t>We are visualizing our goals in a framework driven by that feedback.</a:t>
            </a:r>
          </a:p>
          <a:p>
            <a:r>
              <a:rPr lang="en-US"/>
              <a:t>We plan to launch a formal plan this fall.</a:t>
            </a:r>
          </a:p>
        </p:txBody>
      </p:sp>
    </p:spTree>
    <p:extLst>
      <p:ext uri="{BB962C8B-B14F-4D97-AF65-F5344CB8AC3E}">
        <p14:creationId xmlns:p14="http://schemas.microsoft.com/office/powerpoint/2010/main" val="258272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D2E7994-75F9-CF3C-0AAC-CAA3555C2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201" y="2121505"/>
            <a:ext cx="9069593" cy="2614989"/>
          </a:xfrm>
        </p:spPr>
        <p:txBody>
          <a:bodyPr>
            <a:normAutofit/>
          </a:bodyPr>
          <a:lstStyle/>
          <a:p>
            <a:r>
              <a:rPr lang="en-US" i="0"/>
              <a:t>Across research, learning, and engagement, respondents named aging infrastructure, fragmented data, and inaccessible systems as recurring constraints on impact. 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2FE4F-54D6-C04F-AB76-9CDA9C5943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3930" y="1262067"/>
            <a:ext cx="5164137" cy="365119"/>
          </a:xfrm>
        </p:spPr>
        <p:txBody>
          <a:bodyPr/>
          <a:lstStyle/>
          <a:p>
            <a:r>
              <a:rPr lang="en-US"/>
              <a:t>WHAT WE HEARD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98CAF8-8E1C-F98D-8C88-CF3AE8FE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138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73738-8930-4AB5-47EF-C8288DABE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D39D02-8C29-3492-5FC0-9BBE0FE7C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Layer 0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C6E01-F9B0-E23A-88A5-DECD43249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5</a:t>
            </a:fld>
            <a:endParaRPr lang="en-US"/>
          </a:p>
        </p:txBody>
      </p:sp>
      <p:sp>
        <p:nvSpPr>
          <p:cNvPr id="6" name="Rectangle: Rounded Corners 5" descr="FOundational System: Data, finance, communications, operations, engagement, etc.">
            <a:extLst>
              <a:ext uri="{FF2B5EF4-FFF2-40B4-BE49-F238E27FC236}">
                <a16:creationId xmlns:a16="http://schemas.microsoft.com/office/drawing/2014/main" id="{E22927CD-35FA-058B-45F0-3F47D22B9E68}"/>
              </a:ext>
            </a:extLst>
          </p:cNvPr>
          <p:cNvSpPr/>
          <p:nvPr/>
        </p:nvSpPr>
        <p:spPr>
          <a:xfrm>
            <a:off x="838200" y="4957230"/>
            <a:ext cx="10515600" cy="828338"/>
          </a:xfrm>
          <a:prstGeom prst="round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FF45BD-FC9D-0729-9B4F-58B447A319DF}"/>
              </a:ext>
            </a:extLst>
          </p:cNvPr>
          <p:cNvSpPr txBox="1"/>
          <p:nvPr/>
        </p:nvSpPr>
        <p:spPr>
          <a:xfrm>
            <a:off x="1317811" y="5186733"/>
            <a:ext cx="955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Foundational Systems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Data, finance, communications, operations, engagement, etc.</a:t>
            </a:r>
          </a:p>
        </p:txBody>
      </p:sp>
    </p:spTree>
    <p:extLst>
      <p:ext uri="{BB962C8B-B14F-4D97-AF65-F5344CB8AC3E}">
        <p14:creationId xmlns:p14="http://schemas.microsoft.com/office/powerpoint/2010/main" val="3013556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C9F03-B4AC-0D4B-8EBA-CA1C976AC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408364-3436-E353-13CB-0D746F101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201" y="2121505"/>
            <a:ext cx="9069593" cy="2614989"/>
          </a:xfrm>
        </p:spPr>
        <p:txBody>
          <a:bodyPr>
            <a:normAutofit/>
          </a:bodyPr>
          <a:lstStyle/>
          <a:p>
            <a:r>
              <a:rPr lang="en-US" i="0"/>
              <a:t>"The strategic plan should remain focused on the university’s core mission rather than trying to be everything to everyone.”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DAA3F-0B8C-744A-B880-2215BEB553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3930" y="1262067"/>
            <a:ext cx="5164137" cy="365119"/>
          </a:xfrm>
        </p:spPr>
        <p:txBody>
          <a:bodyPr/>
          <a:lstStyle/>
          <a:p>
            <a:r>
              <a:rPr lang="en-US"/>
              <a:t>WHAT WE HEARD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3F5805-C377-9A6A-F191-4D2668466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168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35F5D-D13D-0CB8-5655-543FA12BE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54C6E9-4E3B-A890-B778-F488BB6CD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Layer 1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763BCDB-B707-2049-B940-034C7345C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4957230"/>
            <a:ext cx="10515600" cy="828338"/>
          </a:xfrm>
          <a:prstGeom prst="round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40ED4C-C89D-5042-E691-70E01787AE43}"/>
              </a:ext>
            </a:extLst>
          </p:cNvPr>
          <p:cNvSpPr txBox="1"/>
          <p:nvPr/>
        </p:nvSpPr>
        <p:spPr>
          <a:xfrm>
            <a:off x="1317811" y="5186733"/>
            <a:ext cx="955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Foundational Systems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Data, finance, communications, operations, engagement, etc.</a:t>
            </a:r>
          </a:p>
        </p:txBody>
      </p:sp>
      <p:sp>
        <p:nvSpPr>
          <p:cNvPr id="9" name="Rectangle: Rounded Corners 8" descr="goals, strategies, tactics,: current state versus desired state">
            <a:extLst>
              <a:ext uri="{FF2B5EF4-FFF2-40B4-BE49-F238E27FC236}">
                <a16:creationId xmlns:a16="http://schemas.microsoft.com/office/drawing/2014/main" id="{D35ED056-EA7D-7BEC-9C6E-2DB21936D6BE}"/>
              </a:ext>
            </a:extLst>
          </p:cNvPr>
          <p:cNvSpPr/>
          <p:nvPr/>
        </p:nvSpPr>
        <p:spPr>
          <a:xfrm>
            <a:off x="838200" y="3926373"/>
            <a:ext cx="10515600" cy="828338"/>
          </a:xfrm>
          <a:prstGeom prst="roundRect">
            <a:avLst/>
          </a:prstGeom>
          <a:solidFill>
            <a:srgbClr val="FF5F0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F2CAA1-9719-3CB6-A75A-3FFFFC341B19}"/>
              </a:ext>
            </a:extLst>
          </p:cNvPr>
          <p:cNvSpPr txBox="1"/>
          <p:nvPr/>
        </p:nvSpPr>
        <p:spPr>
          <a:xfrm>
            <a:off x="1317811" y="4155876"/>
            <a:ext cx="955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Goals, strategies, tactics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Current state versus desired state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B8DA93-B6F0-0F69-6966-654510932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706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35FCF-D9D4-5290-3CDB-C49343407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3524FE8-E7CA-7172-6043-6612B4352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201" y="2336658"/>
            <a:ext cx="9069593" cy="2614989"/>
          </a:xfrm>
        </p:spPr>
        <p:txBody>
          <a:bodyPr>
            <a:normAutofit/>
          </a:bodyPr>
          <a:lstStyle/>
          <a:p>
            <a:r>
              <a:rPr lang="en-US" i="0"/>
              <a:t>"I want to dream together, but I don't know who to dream with."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47BBFF-B15C-20C5-2043-0D85B115A0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3930" y="1262067"/>
            <a:ext cx="5164137" cy="365119"/>
          </a:xfrm>
        </p:spPr>
        <p:txBody>
          <a:bodyPr/>
          <a:lstStyle/>
          <a:p>
            <a:r>
              <a:rPr lang="en-US"/>
              <a:t>WHAT WE HEARD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9322DE-51DC-B05F-4073-DC0DA9201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5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E733A-406A-12D5-5979-0E31AF93D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B6520F3-54D6-0AF6-3196-613669842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Layer 2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8F13AED-4DA5-1128-C869-6BBE6E7C6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4957230"/>
            <a:ext cx="10515600" cy="828338"/>
          </a:xfrm>
          <a:prstGeom prst="round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FBF01A0-6D57-CC03-4B7E-BAA7DBE07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3926373"/>
            <a:ext cx="10515600" cy="828338"/>
          </a:xfrm>
          <a:prstGeom prst="roundRect">
            <a:avLst/>
          </a:prstGeom>
          <a:solidFill>
            <a:srgbClr val="FF5F0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 descr="people and coordinationL capability over complexity">
            <a:extLst>
              <a:ext uri="{FF2B5EF4-FFF2-40B4-BE49-F238E27FC236}">
                <a16:creationId xmlns:a16="http://schemas.microsoft.com/office/drawing/2014/main" id="{CB185181-E78A-3D4B-B4B0-DF8DF02DA037}"/>
              </a:ext>
            </a:extLst>
          </p:cNvPr>
          <p:cNvSpPr/>
          <p:nvPr/>
        </p:nvSpPr>
        <p:spPr>
          <a:xfrm>
            <a:off x="838200" y="2895516"/>
            <a:ext cx="10515600" cy="82833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FA53DF-407B-5EEC-78E2-644D99C23736}"/>
              </a:ext>
            </a:extLst>
          </p:cNvPr>
          <p:cNvSpPr txBox="1"/>
          <p:nvPr/>
        </p:nvSpPr>
        <p:spPr>
          <a:xfrm>
            <a:off x="1317811" y="5186733"/>
            <a:ext cx="955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Foundational Systems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Data, finance, communications, operations, engagement, etc.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05E0D9-0D4C-2E60-EE44-920D6EF0321C}"/>
              </a:ext>
            </a:extLst>
          </p:cNvPr>
          <p:cNvSpPr txBox="1"/>
          <p:nvPr/>
        </p:nvSpPr>
        <p:spPr>
          <a:xfrm>
            <a:off x="1317811" y="4155876"/>
            <a:ext cx="955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Goals, strategies, tactics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Current state versus desired state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F950D8-1E9F-B4FE-DA1D-2BD084CFC13A}"/>
              </a:ext>
            </a:extLst>
          </p:cNvPr>
          <p:cNvSpPr txBox="1"/>
          <p:nvPr/>
        </p:nvSpPr>
        <p:spPr>
          <a:xfrm>
            <a:off x="1317810" y="3125019"/>
            <a:ext cx="955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and coordination: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Capability over complexity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4FF0A8-9141-5A04-49AC-2903A5824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5DA76-2DD3-144A-9C84-6B8D9531DA2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15269"/>
      </p:ext>
    </p:extLst>
  </p:cSld>
  <p:clrMapOvr>
    <a:masterClrMapping/>
  </p:clrMapOvr>
</p:sld>
</file>

<file path=ppt/theme/theme1.xml><?xml version="1.0" encoding="utf-8"?>
<a:theme xmlns:a="http://schemas.openxmlformats.org/drawingml/2006/main" name="StratCom ppt">
  <a:themeElements>
    <a:clrScheme name="Illini Theme">
      <a:dk1>
        <a:srgbClr val="13294B"/>
      </a:dk1>
      <a:lt1>
        <a:srgbClr val="FEFFFF"/>
      </a:lt1>
      <a:dk2>
        <a:srgbClr val="F55F06"/>
      </a:dk2>
      <a:lt2>
        <a:srgbClr val="C8C6C7"/>
      </a:lt2>
      <a:accent1>
        <a:srgbClr val="2870CD"/>
      </a:accent1>
      <a:accent2>
        <a:srgbClr val="3CB3E4"/>
      </a:accent2>
      <a:accent3>
        <a:srgbClr val="F8B316"/>
      </a:accent3>
      <a:accent4>
        <a:srgbClr val="196130"/>
      </a:accent4>
      <a:accent5>
        <a:srgbClr val="267E8D"/>
      </a:accent5>
      <a:accent6>
        <a:srgbClr val="7C3D13"/>
      </a:accent6>
      <a:hlink>
        <a:srgbClr val="C84013"/>
      </a:hlink>
      <a:folHlink>
        <a:srgbClr val="13294B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430</Words>
  <Application>Microsoft Office PowerPoint</Application>
  <PresentationFormat>Widescreen</PresentationFormat>
  <Paragraphs>76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Calibri</vt:lpstr>
      <vt:lpstr>Georgia</vt:lpstr>
      <vt:lpstr>Wingdings</vt:lpstr>
      <vt:lpstr>StratCom ppt</vt:lpstr>
      <vt:lpstr>Illinois Leads</vt:lpstr>
      <vt:lpstr>Good ancestors</vt:lpstr>
      <vt:lpstr>Recap</vt:lpstr>
      <vt:lpstr>Across research, learning, and engagement, respondents named aging infrastructure, fragmented data, and inaccessible systems as recurring constraints on impact. </vt:lpstr>
      <vt:lpstr>Layer 0</vt:lpstr>
      <vt:lpstr>"The strategic plan should remain focused on the university’s core mission rather than trying to be everything to everyone.”</vt:lpstr>
      <vt:lpstr>Layer 1</vt:lpstr>
      <vt:lpstr>"I want to dream together, but I don't know who to dream with."</vt:lpstr>
      <vt:lpstr>Layer 2</vt:lpstr>
      <vt:lpstr>We need to tell more stories about our entire enterprise and how it impacts the local community, region, and nation… and hold ourselves accordingly accountable.</vt:lpstr>
      <vt:lpstr>Layer 3</vt:lpstr>
      <vt:lpstr>Our university community, stakeholders, and partners want us to lead.</vt:lpstr>
      <vt:lpstr>Looking ahead</vt:lpstr>
      <vt:lpstr>Looking ahead</vt:lpstr>
      <vt:lpstr>Thank you.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of the Chancellor</dc:title>
  <dc:creator>Marcum, Cassidy Leigh</dc:creator>
  <cp:lastModifiedBy>Martin, Vance Scott</cp:lastModifiedBy>
  <cp:revision>14</cp:revision>
  <dcterms:created xsi:type="dcterms:W3CDTF">2023-11-29T19:20:00Z</dcterms:created>
  <dcterms:modified xsi:type="dcterms:W3CDTF">2026-07-06T14:10:11Z</dcterms:modified>
</cp:coreProperties>
</file>