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8"/>
  </p:notesMasterIdLst>
  <p:sldIdLst>
    <p:sldId id="272" r:id="rId6"/>
    <p:sldId id="306" r:id="rId7"/>
    <p:sldId id="1001" r:id="rId8"/>
    <p:sldId id="288" r:id="rId9"/>
    <p:sldId id="309" r:id="rId10"/>
    <p:sldId id="998" r:id="rId11"/>
    <p:sldId id="992" r:id="rId12"/>
    <p:sldId id="997" r:id="rId13"/>
    <p:sldId id="995" r:id="rId14"/>
    <p:sldId id="1002" r:id="rId15"/>
    <p:sldId id="1003" r:id="rId16"/>
    <p:sldId id="275" r:id="rId17"/>
  </p:sldIdLst>
  <p:sldSz cx="12192000" cy="6858000"/>
  <p:notesSz cx="6858000" cy="9144000"/>
  <p:embeddedFontLs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3" pitchFamily="34" charset="0"/>
      <p:bold r:id="rId23"/>
      <p:italic r:id="rId24"/>
      <p:boldItalic r:id="rId25"/>
    </p:embeddedFont>
    <p:embeddedFont>
      <p:font typeface="Oswald" panose="00000500000000000000" pitchFamily="2" charset="0"/>
      <p:regular r:id="rId26"/>
      <p:bold r:id="rId27"/>
    </p:embeddedFont>
    <p:embeddedFont>
      <p:font typeface="Oswald SemiBold" panose="000007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455A4"/>
    <a:srgbClr val="13294B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25" autoAdjust="0"/>
    <p:restoredTop sz="86446" autoAdjust="0"/>
  </p:normalViewPr>
  <p:slideViewPr>
    <p:cSldViewPr snapToGrid="0">
      <p:cViewPr varScale="1">
        <p:scale>
          <a:sx n="137" d="100"/>
          <a:sy n="137" d="100"/>
        </p:scale>
        <p:origin x="3354" y="126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7/1/2025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7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ABE8B-ECDD-11AF-DDD7-440793F5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B22A4-BCAA-7ADD-4D5A-67ACBFDEC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7C96D-3795-F184-4ECB-775DB60B7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6ECC6-9311-AA65-AA5A-358FC6DBDB3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0A679DA-FC0C-41E5-952D-7287ED44D413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2527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44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601" y="2139457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35555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  <p:sldLayoutId id="214748369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492" y="2880419"/>
            <a:ext cx="7572213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UNIVERSITY SENATES CONFERENCE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Looking Back, Moving 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495714"/>
            <a:ext cx="545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Jeffrey Eric Jenkins, Chair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July 17, 2025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14F05-3C1B-8EFD-25CA-2F13E3CB0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19D9A28-A17E-BD78-2A5F-ADB36721C52B}"/>
              </a:ext>
            </a:extLst>
          </p:cNvPr>
          <p:cNvSpPr txBox="1">
            <a:spLocks/>
          </p:cNvSpPr>
          <p:nvPr/>
        </p:nvSpPr>
        <p:spPr>
          <a:xfrm>
            <a:off x="838200" y="1805152"/>
            <a:ext cx="5948855" cy="43718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  <a:t>Interdependence, not </a:t>
            </a:r>
            <a:b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  <a:t>separate “lanes”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  <a:t>Consultation process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  <a:t>Communication and respect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Lato" panose="020F0502020204030203" pitchFamily="34" charset="0"/>
                <a:cs typeface="Lato" panose="020F0502020204030203" pitchFamily="34" charset="0"/>
              </a:rPr>
              <a:t>Service and the institution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7E4C30F-E6E3-233F-1720-8A79B44B59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rgbClr val="0455A4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+mj-ea"/>
                <a:cs typeface="+mj-cs"/>
              </a:rPr>
              <a:t>Shared governance</a:t>
            </a:r>
          </a:p>
        </p:txBody>
      </p:sp>
    </p:spTree>
    <p:extLst>
      <p:ext uri="{BB962C8B-B14F-4D97-AF65-F5344CB8AC3E}">
        <p14:creationId xmlns:p14="http://schemas.microsoft.com/office/powerpoint/2010/main" val="8969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B15C-441C-F5D4-80AA-D2E900F0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MOVING FORWARD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9AFDD-4E2A-3199-BB79-7C49FA3435C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623848"/>
            <a:ext cx="8384628" cy="4553115"/>
          </a:xfrm>
        </p:spPr>
        <p:txBody>
          <a:bodyPr/>
          <a:lstStyle/>
          <a:p>
            <a:pPr marL="342900" marR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ST-83: Senates and </a:t>
            </a:r>
            <a:r>
              <a:rPr lang="en-US" sz="28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en-US" sz="28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SC working through reconciliation process</a:t>
            </a: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DPI 2.0: Continuing engagement and consultation </a:t>
            </a: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Focus of shared governance:</a:t>
            </a:r>
          </a:p>
          <a:p>
            <a:pPr marL="687388" lvl="1" indent="-350838">
              <a:lnSpc>
                <a:spcPct val="110000"/>
              </a:lnSpc>
              <a:spcBef>
                <a:spcPts val="0"/>
              </a:spcBef>
            </a:pPr>
            <a:r>
              <a:rPr lang="en-US" sz="28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Institutional good</a:t>
            </a:r>
          </a:p>
          <a:p>
            <a:pPr marL="687388" lvl="1" indent="-350838">
              <a:lnSpc>
                <a:spcPct val="110000"/>
              </a:lnSpc>
              <a:spcBef>
                <a:spcPts val="0"/>
              </a:spcBef>
            </a:pPr>
            <a:r>
              <a:rPr lang="en-US" sz="28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Open communications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Lifting our eyes to see the horizon, as we take careful steps</a:t>
            </a:r>
          </a:p>
          <a:p>
            <a:endParaRPr lang="en-US" sz="28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33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Comments and 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2442482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Jeffrey Eric Jenkins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jej@Illinois.edu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217.333.1819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5576207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94472C3-B71D-9E0B-7CB7-8D13841E5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USC chair</a:t>
            </a:r>
          </a:p>
        </p:txBody>
      </p:sp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982EDD84-9F06-EAB8-5BAA-E77799DA5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0" r="45227" b="1739"/>
          <a:stretch/>
        </p:blipFill>
        <p:spPr>
          <a:xfrm>
            <a:off x="1219865" y="978214"/>
            <a:ext cx="2804609" cy="408812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A0E17A6-4ABC-7139-671E-0F23434C9CB6}"/>
              </a:ext>
            </a:extLst>
          </p:cNvPr>
          <p:cNvSpPr txBox="1">
            <a:spLocks/>
          </p:cNvSpPr>
          <p:nvPr/>
        </p:nvSpPr>
        <p:spPr>
          <a:xfrm>
            <a:off x="4199455" y="978214"/>
            <a:ext cx="7992545" cy="4847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3366"/>
                </a:solidFill>
              </a:rPr>
              <a:t>JEFFREY ERIC JENKINS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3366"/>
                </a:solidFill>
              </a:rPr>
              <a:t>USC Chair (2024-25)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3366"/>
                </a:solidFill>
              </a:rPr>
              <a:t>Professor and Chair of Theatre Studies  </a:t>
            </a:r>
            <a:br>
              <a:rPr lang="en-US" sz="1800" dirty="0">
                <a:solidFill>
                  <a:srgbClr val="003366"/>
                </a:solidFill>
              </a:rPr>
            </a:br>
            <a:r>
              <a:rPr lang="en-US" sz="1800" dirty="0">
                <a:solidFill>
                  <a:srgbClr val="003366"/>
                </a:solidFill>
              </a:rPr>
              <a:t>Director of Graduate Studies in Theatre</a:t>
            </a:r>
          </a:p>
          <a:p>
            <a:pPr marL="0" indent="0">
              <a:lnSpc>
                <a:spcPct val="4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Ph.D., University of East Anglia (UK)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MFA, Carnegie Mellon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B.A., San Francisco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Former surgical technician, U.S. Army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Alumnus, President’s Executive Leadership Program (PELP)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Two terms as chair of Urbana-Champaign Senate Executive Committee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Inaugural Executive Committee, Discovery Partners Institute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Former department head and producer of Illinois Theatre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Author and editor of nine history and reference books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Advocate for international free expression and democratic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</a:rPr>
              <a:t>President of the International Association of Theatre Critics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AE74F-99F2-5076-D3B5-CCCC5D301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4663" y="4321531"/>
            <a:ext cx="407529" cy="57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B5EA-A02E-0ED9-BC6A-497BC0AE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UNIVERSITY SENATES CONFERENCE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3B20-5659-4A82-9E5C-3A29C6E7B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793"/>
            <a:ext cx="8605345" cy="448216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>
                <a:solidFill>
                  <a:schemeClr val="tx1"/>
                </a:solidFill>
              </a:rPr>
              <a:t>Senate representatives from the three universities are working with the system administration to achieve our common institutional goals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chemeClr val="tx1"/>
                </a:solidFill>
              </a:rPr>
              <a:t>Thirty-three citations in Statutes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chemeClr val="tx1"/>
                </a:solidFill>
              </a:rPr>
              <a:t>Reviews “matters acted upon by each university senate” (Statutes II.2.b)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704350-36BF-7C22-1882-1670963D46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0779" y="-413266"/>
            <a:ext cx="760686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Breakdown of USC Committee members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/>
          </p:cNvSpPr>
          <p:nvPr/>
        </p:nvSpPr>
        <p:spPr>
          <a:xfrm>
            <a:off x="890779" y="705889"/>
            <a:ext cx="10515600" cy="13138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Oswald" pitchFamily="2" charset="0"/>
                <a:ea typeface="+mj-ea"/>
                <a:cs typeface="+mj-cs"/>
              </a:rPr>
              <a:t>University Senates Conference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E8E9EA"/>
              </a:solidFill>
              <a:effectLst/>
              <a:uLnTx/>
              <a:uFillTx/>
              <a:latin typeface="Oswald SemiBold" pitchFamily="2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1911251"/>
            <a:ext cx="9348595" cy="4132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Committee of 20 members from our three universities</a:t>
            </a:r>
          </a:p>
          <a:p>
            <a:pPr marL="685800"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Seven (7) from Chicago</a:t>
            </a:r>
          </a:p>
          <a:p>
            <a:pPr marL="685800"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Three (3) from Springfield</a:t>
            </a:r>
          </a:p>
          <a:p>
            <a:pPr marL="685800"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Ten (10) from Urbana-Champaign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Leadership rotates among the three universities 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Executive Committee: Two (2) elected members from</a:t>
            </a:r>
            <a:br>
              <a:rPr lang="en-US" sz="3000" dirty="0">
                <a:solidFill>
                  <a:schemeClr val="bg1"/>
                </a:solidFill>
                <a:latin typeface="+mn-lt"/>
              </a:rPr>
            </a:br>
            <a:r>
              <a:rPr lang="en-US" sz="3000" dirty="0">
                <a:solidFill>
                  <a:schemeClr val="bg1"/>
                </a:solidFill>
                <a:latin typeface="+mn-lt"/>
              </a:rPr>
              <a:t>each university</a:t>
            </a:r>
          </a:p>
        </p:txBody>
      </p:sp>
    </p:spTree>
    <p:extLst>
      <p:ext uri="{BB962C8B-B14F-4D97-AF65-F5344CB8AC3E}">
        <p14:creationId xmlns:p14="http://schemas.microsoft.com/office/powerpoint/2010/main" val="184846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520786-E728-EAEC-0CD8-2BA5BB95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13294B"/>
                </a:solidFill>
                <a:latin typeface="Oswald" pitchFamily="2" charset="77"/>
              </a:rPr>
              <a:t>THE PAST YEAR</a:t>
            </a:r>
            <a:br>
              <a:rPr lang="en-US" b="1" dirty="0">
                <a:solidFill>
                  <a:srgbClr val="13294B"/>
                </a:solidFill>
                <a:latin typeface="Oswald" pitchFamily="2" charset="77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6E32-6803-118B-65B7-1079449C55C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19532" y="1370469"/>
            <a:ext cx="6579902" cy="4852788"/>
          </a:xfrm>
        </p:spPr>
        <p:txBody>
          <a:bodyPr/>
          <a:lstStyle/>
          <a:p>
            <a:pPr marL="342900" marR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ST-83: </a:t>
            </a:r>
            <a:r>
              <a:rPr lang="en-US" sz="2200" i="1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Statutes</a:t>
            </a:r>
            <a:r>
              <a:rPr lang="en-US" sz="22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initiative returned to the senates for additional consideration and potential revisions, which continues</a:t>
            </a: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DPI 2.0: Shift in focus of Discovery Partners Institute engaged USC for review and response</a:t>
            </a:r>
            <a:endParaRPr lang="en-US" sz="2200" kern="1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Presentations to the Board of Trustees</a:t>
            </a:r>
            <a:endParaRPr lang="en-US" sz="2200" kern="100" dirty="0">
              <a:solidFill>
                <a:schemeClr val="tx1"/>
              </a:solidFill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Background: </a:t>
            </a:r>
            <a:b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Challenges surrounding </a:t>
            </a:r>
            <a:b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concerns related to academic </a:t>
            </a:r>
            <a:b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freedom, a contentious election cycle, and outcomes related to the federal environment</a:t>
            </a:r>
            <a:endParaRPr lang="en-US" sz="22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B63A-4E34-1D0D-F3AE-D54F739A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13294B"/>
                </a:solidFill>
                <a:latin typeface="Oswald" pitchFamily="2" charset="77"/>
              </a:rPr>
              <a:t>PRESENTATIONS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3B5F-B1CB-27D4-9272-5891F57F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55"/>
            <a:ext cx="5357648" cy="4647707"/>
          </a:xfrm>
        </p:spPr>
        <p:txBody>
          <a:bodyPr>
            <a:normAutofit fontScale="92500"/>
          </a:bodyPr>
          <a:lstStyle/>
          <a:p>
            <a:pPr marL="342900" marR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IGPA: </a:t>
            </a:r>
            <a:r>
              <a:rPr lang="en-US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he Institute of Government and Public Affairs (Professor Schwinn)</a:t>
            </a: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AI and Other Tools: Investment in Classroom Innovation </a:t>
            </a:r>
            <a:br>
              <a:rPr lang="en-US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(Professor Hobbs)</a:t>
            </a:r>
            <a:endParaRPr lang="en-US" kern="1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The Rising Arc of Arts Research (Professor Moorhouse)</a:t>
            </a:r>
            <a:endParaRPr lang="en-US" kern="100" dirty="0">
              <a:solidFill>
                <a:schemeClr val="tx1"/>
              </a:solidFill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Shared Governance </a:t>
            </a:r>
            <a:br>
              <a:rPr lang="en-US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(Professor Tolliver)</a:t>
            </a:r>
          </a:p>
          <a:p>
            <a:endParaRPr lang="en-US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84AAD-BC48-B1EB-5985-2D323A8BB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324" y="0"/>
            <a:ext cx="589367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C807C-C5DB-084E-495E-9999EAF6B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8124"/>
            <a:ext cx="3678621" cy="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2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6546-206C-209D-499D-33DC4349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6FC2C2CF-B460-6932-E1BE-D65F144443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400" y="739101"/>
            <a:ext cx="4866468" cy="8921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rgbClr val="13294B"/>
                </a:solidFill>
                <a:latin typeface="Oswald Semi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IGPA: WHAT IS IT?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Oswald SemiBold" pitchFamily="2" charset="0"/>
              <a:ea typeface="+mj-ea"/>
              <a:cs typeface="+mj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A99C481-8546-C88C-B05B-24716CEF034D}"/>
              </a:ext>
            </a:extLst>
          </p:cNvPr>
          <p:cNvSpPr txBox="1">
            <a:spLocks/>
          </p:cNvSpPr>
          <p:nvPr/>
        </p:nvSpPr>
        <p:spPr>
          <a:xfrm>
            <a:off x="714104" y="1791674"/>
            <a:ext cx="5381896" cy="43583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3000" b="1" i="1" dirty="0"/>
              <a:t>The People’s Policy Think Tank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AAF46-C1B0-156B-2004-E3ED6DE864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3400" y="2356817"/>
            <a:ext cx="6939455" cy="3887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lvl="1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includes scholars across disciplines, and across the three universities</a:t>
            </a: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scholars provide objective, non-partisan, and evidence-based research and analysis of public policy issues</a:t>
            </a: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connects our research with public policy and public-policy makers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139C42-5F94-1628-E0A7-12478EB9E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1533324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DCB3F-EC4F-E954-56CD-18B4E65B5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8124"/>
            <a:ext cx="3678621" cy="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E534-6704-B415-D961-19572782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AI Future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CD336-FC38-75CB-9393-BA4674DD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638170" cy="4431289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800" b="0" i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Far-reaching implications that will help the U of I System to lead in education</a:t>
            </a:r>
          </a:p>
          <a:p>
            <a:pPr>
              <a:spcAft>
                <a:spcPts val="1200"/>
              </a:spcAft>
            </a:pPr>
            <a:r>
              <a:rPr lang="en-US" sz="2800" b="0" i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Provide oversight and governance practices provide the necessary ethical checks and balances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These tools complement aims to expand into quantum and provide foundations for new ideas and collaborations across the globe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2B610-81E7-F35A-3097-130C43B82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66" r="31224"/>
          <a:stretch/>
        </p:blipFill>
        <p:spPr>
          <a:xfrm>
            <a:off x="6907306" y="0"/>
            <a:ext cx="52846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699B9-ECB7-C456-94B4-775564BE1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8124"/>
            <a:ext cx="3678621" cy="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59927F-F40F-47CF-EB4A-263B4BA63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48ED6-840D-6E3B-4DFD-50E09A38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7942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What is ARTS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74F2E-5881-9F83-E8F3-538FBCE82C3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549111"/>
            <a:ext cx="6611007" cy="4421179"/>
          </a:xfrm>
        </p:spPr>
        <p:txBody>
          <a:bodyPr/>
          <a:lstStyle/>
          <a:p>
            <a:pPr marL="457200" marR="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Systematic study and exploration of artistic practice, process, and impact on society, culture, and various disciplines </a:t>
            </a:r>
          </a:p>
          <a:p>
            <a:pPr marL="457200" marR="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Combines creative expression </a:t>
            </a:r>
            <a:b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with critical inquiry</a:t>
            </a:r>
          </a:p>
          <a:p>
            <a:pPr marL="457200" marR="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Analytical and creative, fostering new ways of understanding and engaging with the human experience</a:t>
            </a:r>
            <a:endParaRPr lang="en-US" sz="20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dirty="0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2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14536</TotalTime>
  <Words>583</Words>
  <Application>Microsoft Office PowerPoint</Application>
  <PresentationFormat>Widescreen</PresentationFormat>
  <Paragraphs>85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Lato</vt:lpstr>
      <vt:lpstr>Oswald SemiBold</vt:lpstr>
      <vt:lpstr>Lato Black</vt:lpstr>
      <vt:lpstr>Oswald</vt:lpstr>
      <vt:lpstr>Arial</vt:lpstr>
      <vt:lpstr>Calibri</vt:lpstr>
      <vt:lpstr>Office Theme</vt:lpstr>
      <vt:lpstr>2_Custom Design</vt:lpstr>
      <vt:lpstr>UNIVERSITY SENATES CONFERENCE Looking Back, Moving Forward</vt:lpstr>
      <vt:lpstr>USC chair</vt:lpstr>
      <vt:lpstr>UNIVERSITY SENATES CONFERENCE</vt:lpstr>
      <vt:lpstr>Breakdown of USC Committee members</vt:lpstr>
      <vt:lpstr>THE PAST YEAR </vt:lpstr>
      <vt:lpstr>PRESENTATIONS</vt:lpstr>
      <vt:lpstr>IGPA: WHAT IS IT?</vt:lpstr>
      <vt:lpstr>THE AI Future </vt:lpstr>
      <vt:lpstr>What is ARTS RESEARCH?</vt:lpstr>
      <vt:lpstr>Shared governance</vt:lpstr>
      <vt:lpstr>MOVING FORWARD</vt:lpstr>
      <vt:lpstr>Comments and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Todd, Marla Jo</cp:lastModifiedBy>
  <cp:revision>219</cp:revision>
  <dcterms:created xsi:type="dcterms:W3CDTF">2021-03-01T19:31:35Z</dcterms:created>
  <dcterms:modified xsi:type="dcterms:W3CDTF">2025-07-01T18:41:45Z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