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12192000" cy="6858000"/>
  <p:notesSz cx="6858000" cy="9144000"/>
  <p:embeddedFontLst>
    <p:embeddedFont>
      <p:font typeface="Lato" panose="020F0502020204030203" pitchFamily="34" charset="0"/>
      <p:regular r:id="rId17"/>
      <p:bold r:id="rId18"/>
      <p:italic r:id="rId19"/>
      <p:boldItalic r:id="rId20"/>
    </p:embeddedFont>
    <p:embeddedFont>
      <p:font typeface="Noto Sans Symbols" panose="020B0604020202020204" charset="0"/>
      <p:regular r:id="rId21"/>
      <p:bold r:id="rId22"/>
    </p:embeddedFont>
    <p:embeddedFont>
      <p:font typeface="Oswald" panose="00000500000000000000" pitchFamily="2" charset="0"/>
      <p:regular r:id="rId23"/>
      <p:bold r:id="rId24"/>
    </p:embeddedFont>
    <p:embeddedFont>
      <p:font typeface="Oswald Light" panose="00000400000000000000" pitchFamily="2" charset="0"/>
      <p:regular r:id="rId25"/>
      <p:bold r:id="rId26"/>
    </p:embeddedFont>
    <p:embeddedFont>
      <p:font typeface="Oswald SemiBold" panose="00000700000000000000" pitchFamily="2" charset="0"/>
      <p:regular r:id="rId27"/>
      <p:bold r:id="rId28"/>
    </p:embeddedFont>
    <p:embeddedFont>
      <p:font typeface="Play" panose="020B0604020202020204" charset="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6">
          <p15:clr>
            <a:srgbClr val="A4A3A4"/>
          </p15:clr>
        </p15:guide>
        <p15:guide id="2" pos="3840">
          <p15:clr>
            <a:srgbClr val="A4A3A4"/>
          </p15:clr>
        </p15:guide>
        <p15:guide id="3" pos="2112">
          <p15:clr>
            <a:srgbClr val="A4A3A4"/>
          </p15:clr>
        </p15:guide>
        <p15:guide id="4" pos="5568">
          <p15:clr>
            <a:srgbClr val="A4A3A4"/>
          </p15:clr>
        </p15:guide>
        <p15:guide id="5" orient="horz" pos="1008">
          <p15:clr>
            <a:srgbClr val="A4A3A4"/>
          </p15:clr>
        </p15:guide>
        <p15:guide id="6" orient="horz" pos="3312">
          <p15:clr>
            <a:srgbClr val="A4A3A4"/>
          </p15:clr>
        </p15:guide>
        <p15:guide id="7" orient="horz" pos="2736">
          <p15:clr>
            <a:srgbClr val="A4A3A4"/>
          </p15:clr>
        </p15:guide>
        <p15:guide id="8" orient="horz" pos="432">
          <p15:clr>
            <a:srgbClr val="A4A3A4"/>
          </p15:clr>
        </p15:guide>
        <p15:guide id="9" pos="4992">
          <p15:clr>
            <a:srgbClr val="A4A3A4"/>
          </p15:clr>
        </p15:guide>
        <p15:guide id="10" orient="horz" pos="4008">
          <p15:clr>
            <a:srgbClr val="A4A3A4"/>
          </p15:clr>
        </p15:guide>
        <p15:guide id="11" pos="4416">
          <p15:clr>
            <a:srgbClr val="A4A3A4"/>
          </p15:clr>
        </p15:guide>
        <p15:guide id="12" pos="6144">
          <p15:clr>
            <a:srgbClr val="A4A3A4"/>
          </p15:clr>
        </p15:guide>
        <p15:guide id="13" pos="6720">
          <p15:clr>
            <a:srgbClr val="A4A3A4"/>
          </p15:clr>
        </p15:guide>
        <p15:guide id="14" pos="7296">
          <p15:clr>
            <a:srgbClr val="A4A3A4"/>
          </p15:clr>
        </p15:guide>
        <p15:guide id="15" pos="3264">
          <p15:clr>
            <a:srgbClr val="A4A3A4"/>
          </p15:clr>
        </p15:guide>
        <p15:guide id="16" pos="2664">
          <p15:clr>
            <a:srgbClr val="A4A3A4"/>
          </p15:clr>
        </p15:guide>
        <p15:guide id="17" pos="1536">
          <p15:clr>
            <a:srgbClr val="A4A3A4"/>
          </p15:clr>
        </p15:guide>
        <p15:guide id="18" pos="960">
          <p15:clr>
            <a:srgbClr val="A4A3A4"/>
          </p15:clr>
        </p15:guide>
        <p15:guide id="19" pos="384">
          <p15:clr>
            <a:srgbClr val="A4A3A4"/>
          </p15:clr>
        </p15:guide>
        <p15:guide id="20" orient="horz" pos="1584">
          <p15:clr>
            <a:srgbClr val="A4A3A4"/>
          </p15:clr>
        </p15:guide>
        <p15:guide id="21" orient="horz" pos="1872">
          <p15:clr>
            <a:srgbClr val="A4A3A4"/>
          </p15:clr>
        </p15:guide>
        <p15:guide id="22" orient="horz" pos="372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hJWShEmgSL9uER8i5C+LX6nU+gH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38973"/>
  </p:normalViewPr>
  <p:slideViewPr>
    <p:cSldViewPr snapToGrid="0">
      <p:cViewPr varScale="1">
        <p:scale>
          <a:sx n="62" d="100"/>
          <a:sy n="62" d="100"/>
        </p:scale>
        <p:origin x="5550" y="60"/>
      </p:cViewPr>
      <p:guideLst>
        <p:guide orient="horz" pos="2136"/>
        <p:guide pos="3840"/>
        <p:guide pos="2112"/>
        <p:guide pos="5568"/>
        <p:guide orient="horz" pos="1008"/>
        <p:guide orient="horz" pos="3312"/>
        <p:guide orient="horz" pos="2736"/>
        <p:guide orient="horz" pos="432"/>
        <p:guide pos="4992"/>
        <p:guide orient="horz" pos="4008"/>
        <p:guide pos="4416"/>
        <p:guide pos="6144"/>
        <p:guide pos="6720"/>
        <p:guide pos="7296"/>
        <p:guide pos="3264"/>
        <p:guide pos="2664"/>
        <p:guide pos="1536"/>
        <p:guide pos="960"/>
        <p:guide pos="384"/>
        <p:guide orient="horz" pos="1584"/>
        <p:guide orient="horz" pos="1872"/>
        <p:guide orient="horz" pos="37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Thank you, Chairman Ruiz.</a:t>
            </a:r>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At this time, I would like to introduce our treasurer, LESTER H. MCKEEVER JR., partner at Mitchell-Titus accounting firm in Chicago.</a:t>
            </a:r>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Also:</a:t>
            </a:r>
          </a:p>
          <a:p>
            <a:pPr marL="1200150" lvl="1"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Chancellor and Vice President Designate CHARLES ISBELL from Urbana;</a:t>
            </a:r>
          </a:p>
          <a:p>
            <a:pPr marL="1200150" lvl="1"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Chancellor and Vice President MARIE LYNN MIRANDA from Chicago;</a:t>
            </a:r>
          </a:p>
          <a:p>
            <a:pPr marL="1200150" lvl="1"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And Chancellor and Vice President JANET GOOCH from Springfield</a:t>
            </a:r>
            <a:br>
              <a:rPr lang="en-US" sz="1600" dirty="0"/>
            </a:br>
            <a:endParaRPr lang="en-US"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And the other university officers and staff:</a:t>
            </a:r>
          </a:p>
          <a:p>
            <a:pPr marL="1200150" lvl="1"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University Counsel SCOTT RICE;</a:t>
            </a:r>
          </a:p>
          <a:p>
            <a:pPr marL="1200150" lvl="1"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Vice President/Chief Financial Officer and Comptroller PAUL ELLINGER;</a:t>
            </a:r>
          </a:p>
          <a:p>
            <a:pPr marL="1200150" lvl="1"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Executive Vice President and Vice President for Academic Affairs NICHOLAS JONES;</a:t>
            </a:r>
          </a:p>
          <a:p>
            <a:pPr marL="1200150" lvl="1"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Vice President of External Relations and Communications ADRIENNE NAZON;</a:t>
            </a:r>
          </a:p>
          <a:p>
            <a:pPr marL="1200150" lvl="1"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Vice President for Economic Development and Innovation JAY WALSH;</a:t>
            </a:r>
          </a:p>
          <a:p>
            <a:pPr marL="1200150" lvl="1"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And Secretary of the Board of Trustees and the university JEFFREY STEIN.</a:t>
            </a:r>
          </a:p>
          <a:p>
            <a:pPr marL="1371600" lvl="1" indent="0" algn="l" rtl="0">
              <a:lnSpc>
                <a:spcPct val="150000"/>
              </a:lnSpc>
              <a:spcBef>
                <a:spcPts val="0"/>
              </a:spcBef>
              <a:spcAft>
                <a:spcPts val="0"/>
              </a:spcAft>
              <a:buClr>
                <a:schemeClr val="dk1"/>
              </a:buClr>
              <a:buSzPts val="1100"/>
              <a:buFont typeface="Arial"/>
              <a:buNone/>
            </a:pP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Representing the University Senates Conference and the Chicago Senate, SANDRA De GROOTE, professor and head of assessment and scholarly communications.</a:t>
            </a:r>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Representing the Urbana Senate, JEFFREY ERIC JENKINS, professor and chair, theatre studies, and University Senates Conference chair.</a:t>
            </a:r>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And representing the academic professional staff, BARBARA GOTTESMAN, director of Strategic Initiatives and Projects, UIC School of Law.</a:t>
            </a:r>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Before I continue, I also want to congratulate all of our student trustees on their installation and thank them for serving in these important roles.</a:t>
            </a:r>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To Trustee Mizan and Trustee </a:t>
            </a:r>
            <a:r>
              <a:rPr lang="en-US" sz="1600" dirty="0" err="1"/>
              <a:t>Bizan</a:t>
            </a:r>
            <a:r>
              <a:rPr lang="en-US" sz="1600" dirty="0"/>
              <a:t>, welcome back! Serving a second year is just further demonstration of your deep commitment to the U of I System. Thank you both.</a:t>
            </a:r>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endParaRPr lang="en-US"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I am also excited to welcome Trustee Humphrey.</a:t>
            </a:r>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endParaRPr sz="1600" dirty="0"/>
          </a:p>
          <a:p>
            <a:pPr marL="742950" lvl="0" indent="-285750" algn="l" rtl="0">
              <a:lnSpc>
                <a:spcPct val="150000"/>
              </a:lnSpc>
              <a:spcBef>
                <a:spcPts val="0"/>
              </a:spcBef>
              <a:spcAft>
                <a:spcPts val="800"/>
              </a:spcAft>
              <a:buClr>
                <a:schemeClr val="dk1"/>
              </a:buClr>
              <a:buSzPts val="1100"/>
              <a:buFont typeface="Arial" panose="020B0604020202020204" pitchFamily="34" charset="0"/>
              <a:buChar char="•"/>
            </a:pPr>
            <a:r>
              <a:rPr lang="en-US" sz="1600" dirty="0"/>
              <a:t>I look forward to working with you and all of our trustees in the year ahead.</a:t>
            </a:r>
            <a:endParaRPr dirty="0"/>
          </a:p>
        </p:txBody>
      </p:sp>
      <p:sp>
        <p:nvSpPr>
          <p:cNvPr id="166" name="Google Shape;16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Together, we can find the answers to the major questions we face:</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“How do we feed a growing population and keep it healthy?”</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“How do we address climate change?”</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“How do we cultivate the kind of resilient, civically engaged society that will serve as a key ingredient in the future we must build for future generations to thrive?”</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These questions are among the biggest challenges of our time.</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But the U of I System has the tools to provide answers.</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We have one of the country’s great agricultural schools in Urbana-Champaign and a robust medical enterprise here in Chicago, both of which reach all across our state and beyond.</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We have world-class researchers at all three universities focused on climate science, and statewide organizations such as IIN and Illinois Extension to make certain that this important work both connects with researchers outside our system and reaches people all over Illinois.</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We are also rich in expertise across the full range of the arts, humanities and social sciences. They offer us the understanding of history and cultures that we must have if we are going to build that thriving, sustainable society that is the foundation of our future.</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The best way to build the future you want is to design it. We can do that.</a:t>
            </a:r>
            <a:endParaRPr sz="1600" dirty="0"/>
          </a:p>
          <a:p>
            <a:pPr marL="342900" marR="0" lvl="0" indent="-266700" algn="l" rtl="0">
              <a:lnSpc>
                <a:spcPct val="150000"/>
              </a:lnSpc>
              <a:spcBef>
                <a:spcPts val="800"/>
              </a:spcBef>
              <a:spcAft>
                <a:spcPts val="0"/>
              </a:spcAft>
              <a:buClr>
                <a:schemeClr val="dk1"/>
              </a:buClr>
              <a:buSzPts val="1200"/>
              <a:buFont typeface="Noto Sans Symbols"/>
              <a:buNone/>
            </a:pPr>
            <a:endParaRPr dirty="0"/>
          </a:p>
        </p:txBody>
      </p:sp>
      <p:sp>
        <p:nvSpPr>
          <p:cNvPr id="284" name="Google Shape;28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As a system, we also remain a research powerhouse, and together we can work to nurture this one-of-a-kind asset and see that it keeps firing on all cylinders and provides solutions to the challenges we face and helps us meet the opportunities ahead.</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That includes our powerful engineering and tech research; our researchers focused on the arts, humanities and social sciences; and our medical enterprise; all of which have literally changed the world for the better.</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We also can continue to serve Illinois through our power as a convenor: We bring people and ideas together from across the state and around the world, all for the benefit of the people who live here.</a:t>
            </a:r>
            <a:endParaRPr sz="1600" dirty="0"/>
          </a:p>
          <a:p>
            <a:pPr marL="342900" marR="0" lvl="0" indent="-266700" algn="l" rtl="0">
              <a:lnSpc>
                <a:spcPct val="150000"/>
              </a:lnSpc>
              <a:spcBef>
                <a:spcPts val="800"/>
              </a:spcBef>
              <a:spcAft>
                <a:spcPts val="0"/>
              </a:spcAft>
              <a:buClr>
                <a:schemeClr val="dk1"/>
              </a:buClr>
              <a:buSzPts val="1200"/>
              <a:buFont typeface="Noto Sans Symbols"/>
              <a:buNone/>
            </a:pPr>
            <a:endParaRPr dirty="0"/>
          </a:p>
        </p:txBody>
      </p:sp>
      <p:sp>
        <p:nvSpPr>
          <p:cNvPr id="294" name="Google Shape;29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We can do all of this and more together. The collaborative spirit that we rely on to navigate challenges and take advantage of opportunities has been our superpower.</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The seas around us, as we know, are choppy right now.</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We can and must be that safe harbor the people of Illinois have counted on since our founding while also leading the way to a brighter future.</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We’re here for them and we will be here in the years ahead. It’s a responsibility we share.</a:t>
            </a:r>
            <a:endParaRPr sz="1600" dirty="0"/>
          </a:p>
          <a:p>
            <a:pPr marL="342900" marR="0" lvl="0" indent="-266700" algn="l" rtl="0">
              <a:lnSpc>
                <a:spcPct val="150000"/>
              </a:lnSpc>
              <a:spcBef>
                <a:spcPts val="0"/>
              </a:spcBef>
              <a:spcAft>
                <a:spcPts val="0"/>
              </a:spcAft>
              <a:buClr>
                <a:schemeClr val="dk1"/>
              </a:buClr>
              <a:buSzPts val="1200"/>
              <a:buFont typeface="Noto Sans Symbols"/>
              <a:buNone/>
            </a:pPr>
            <a:endParaRPr dirty="0"/>
          </a:p>
        </p:txBody>
      </p:sp>
      <p:sp>
        <p:nvSpPr>
          <p:cNvPr id="304" name="Google Shape;3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lnSpc>
                <a:spcPct val="150000"/>
              </a:lnSpc>
              <a:spcBef>
                <a:spcPts val="0"/>
              </a:spcBef>
              <a:spcAft>
                <a:spcPts val="0"/>
              </a:spcAft>
              <a:buClr>
                <a:schemeClr val="dk1"/>
              </a:buClr>
              <a:buSzPts val="1800"/>
              <a:buFont typeface="Arial" panose="020B0604020202020204" pitchFamily="34" charset="0"/>
              <a:buChar char="•"/>
            </a:pPr>
            <a:r>
              <a:rPr lang="en-US" sz="1600" dirty="0"/>
              <a:t>Thank you, and I’m looking forward to working together in the new academic year we’ll begin very soon.</a:t>
            </a:r>
            <a:endParaRPr sz="1800" dirty="0"/>
          </a:p>
        </p:txBody>
      </p:sp>
      <p:sp>
        <p:nvSpPr>
          <p:cNvPr id="314" name="Google Shape;31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800100" lvl="0" indent="-342900" algn="l" rtl="0">
              <a:lnSpc>
                <a:spcPct val="150000"/>
              </a:lnSpc>
              <a:spcBef>
                <a:spcPts val="0"/>
              </a:spcBef>
              <a:spcAft>
                <a:spcPts val="1200"/>
              </a:spcAft>
              <a:buClr>
                <a:schemeClr val="dk1"/>
              </a:buClr>
              <a:buSzPts val="1100"/>
              <a:buFont typeface="Arial" panose="020B0604020202020204" pitchFamily="34" charset="0"/>
              <a:buChar char="•"/>
            </a:pPr>
            <a:r>
              <a:rPr lang="en-US" sz="1600" dirty="0"/>
              <a:t>As we meet here today, we are wrapping up what has undeniably been an incredible year for the University of Illinois System — but also a year in which we have operated and continue to operate in what some might euphemistically call interesting times.</a:t>
            </a:r>
            <a:br>
              <a:rPr lang="en-US" sz="1600" dirty="0"/>
            </a:br>
            <a:endParaRPr sz="1600" dirty="0"/>
          </a:p>
          <a:p>
            <a:pPr marL="800100" lvl="0" indent="-342900" algn="l" rtl="0">
              <a:lnSpc>
                <a:spcPct val="150000"/>
              </a:lnSpc>
              <a:spcBef>
                <a:spcPts val="0"/>
              </a:spcBef>
              <a:spcAft>
                <a:spcPts val="1200"/>
              </a:spcAft>
              <a:buClr>
                <a:schemeClr val="dk1"/>
              </a:buClr>
              <a:buSzPts val="1100"/>
              <a:buFont typeface="Arial" panose="020B0604020202020204" pitchFamily="34" charset="0"/>
              <a:buChar char="•"/>
            </a:pPr>
            <a:r>
              <a:rPr lang="en-US" sz="1600" dirty="0"/>
              <a:t>The U of I System and all of American higher education have come under pressure to respond to questions among some about the importance of the education we offer; legitimate concerns about the cost of four-year degrees; and the same declining public trust and confidence affecting so many institutions in our country.</a:t>
            </a:r>
            <a:br>
              <a:rPr lang="en-US" sz="1600" dirty="0"/>
            </a:br>
            <a:endParaRPr sz="1600" dirty="0"/>
          </a:p>
          <a:p>
            <a:pPr marL="800100" lvl="0" indent="-342900" algn="l" rtl="0">
              <a:lnSpc>
                <a:spcPct val="150000"/>
              </a:lnSpc>
              <a:spcBef>
                <a:spcPts val="0"/>
              </a:spcBef>
              <a:spcAft>
                <a:spcPts val="1200"/>
              </a:spcAft>
              <a:buClr>
                <a:schemeClr val="dk1"/>
              </a:buClr>
              <a:buSzPts val="1100"/>
              <a:buFont typeface="Arial" panose="020B0604020202020204" pitchFamily="34" charset="0"/>
              <a:buChar char="•"/>
            </a:pPr>
            <a:r>
              <a:rPr lang="en-US" sz="1600" dirty="0"/>
              <a:t>Now, added to this landscape, we face challenges that are on another level.</a:t>
            </a:r>
            <a:br>
              <a:rPr lang="en-US" sz="1600" dirty="0"/>
            </a:br>
            <a:endParaRPr sz="1600" dirty="0"/>
          </a:p>
          <a:p>
            <a:pPr marL="800100" lvl="0" indent="-342900" algn="l" rtl="0">
              <a:lnSpc>
                <a:spcPct val="150000"/>
              </a:lnSpc>
              <a:spcBef>
                <a:spcPts val="0"/>
              </a:spcBef>
              <a:spcAft>
                <a:spcPts val="1200"/>
              </a:spcAft>
              <a:buClr>
                <a:schemeClr val="dk1"/>
              </a:buClr>
              <a:buSzPts val="1100"/>
              <a:buFont typeface="Arial" panose="020B0604020202020204" pitchFamily="34" charset="0"/>
              <a:buChar char="•"/>
            </a:pPr>
            <a:r>
              <a:rPr lang="en-US" sz="1600" dirty="0"/>
              <a:t>Changes in federal policies and priorities continue to come at us rapidly, and there is no doubt that they will mean deep cuts in federal funding for research and education.</a:t>
            </a:r>
            <a:br>
              <a:rPr lang="en-US" sz="1600" dirty="0"/>
            </a:br>
            <a:endParaRPr sz="1600" dirty="0"/>
          </a:p>
          <a:p>
            <a:pPr marL="800100" lvl="0" indent="-342900" algn="l" rtl="0">
              <a:lnSpc>
                <a:spcPct val="150000"/>
              </a:lnSpc>
              <a:spcBef>
                <a:spcPts val="0"/>
              </a:spcBef>
              <a:spcAft>
                <a:spcPts val="1200"/>
              </a:spcAft>
              <a:buClr>
                <a:schemeClr val="dk1"/>
              </a:buClr>
              <a:buSzPts val="1100"/>
              <a:buFont typeface="Arial" panose="020B0604020202020204" pitchFamily="34" charset="0"/>
              <a:buChar char="•"/>
            </a:pPr>
            <a:r>
              <a:rPr lang="en-US" sz="1600" dirty="0"/>
              <a:t>I know you all understand the uncertainty we face.</a:t>
            </a:r>
            <a:br>
              <a:rPr lang="en-US" sz="1600" dirty="0"/>
            </a:br>
            <a:endParaRPr sz="1600" dirty="0"/>
          </a:p>
          <a:p>
            <a:pPr marL="800100" lvl="0" indent="-342900" algn="l" rtl="0">
              <a:lnSpc>
                <a:spcPct val="150000"/>
              </a:lnSpc>
              <a:spcBef>
                <a:spcPts val="0"/>
              </a:spcBef>
              <a:spcAft>
                <a:spcPts val="1200"/>
              </a:spcAft>
              <a:buClr>
                <a:schemeClr val="dk1"/>
              </a:buClr>
              <a:buSzPts val="1100"/>
              <a:buFont typeface="Arial" panose="020B0604020202020204" pitchFamily="34" charset="0"/>
              <a:buChar char="•"/>
            </a:pPr>
            <a:r>
              <a:rPr lang="en-US" sz="1600" dirty="0"/>
              <a:t>And yet, amid all of this, we again have record enrollment, we have more than 27,000 new graduates and we are delivering for the state of Illinois and its citizens in myriad ways far beyond our campuses.</a:t>
            </a:r>
            <a:br>
              <a:rPr lang="en-US" sz="1600" dirty="0"/>
            </a:br>
            <a:endParaRPr sz="1600" dirty="0"/>
          </a:p>
          <a:p>
            <a:pPr marL="800100" lvl="0" indent="-342900" algn="l" rtl="0">
              <a:lnSpc>
                <a:spcPct val="150000"/>
              </a:lnSpc>
              <a:spcBef>
                <a:spcPts val="0"/>
              </a:spcBef>
              <a:spcAft>
                <a:spcPts val="1200"/>
              </a:spcAft>
              <a:buClr>
                <a:schemeClr val="dk1"/>
              </a:buClr>
              <a:buSzPts val="1100"/>
              <a:buFont typeface="Arial" panose="020B0604020202020204" pitchFamily="34" charset="0"/>
              <a:buChar char="•"/>
            </a:pPr>
            <a:r>
              <a:rPr lang="en-US" sz="1600" dirty="0"/>
              <a:t>We do this because all of it is part of our commitment to the public good.</a:t>
            </a:r>
            <a:br>
              <a:rPr lang="en-US" sz="1600" dirty="0"/>
            </a:br>
            <a:endParaRPr sz="1600" dirty="0"/>
          </a:p>
          <a:p>
            <a:pPr marL="800100" lvl="0" indent="-342900" algn="l" rtl="0">
              <a:lnSpc>
                <a:spcPct val="150000"/>
              </a:lnSpc>
              <a:spcBef>
                <a:spcPts val="0"/>
              </a:spcBef>
              <a:spcAft>
                <a:spcPts val="1200"/>
              </a:spcAft>
              <a:buClr>
                <a:schemeClr val="dk1"/>
              </a:buClr>
              <a:buSzPts val="1100"/>
              <a:buFont typeface="Arial" panose="020B0604020202020204" pitchFamily="34" charset="0"/>
              <a:buChar char="•"/>
            </a:pPr>
            <a:r>
              <a:rPr lang="en-US" sz="1600" dirty="0"/>
              <a:t>That mission is many-faceted, but infused in all of it is our responsibility to be a steadying force, a beacon that lights the way and a safe harbor for the innovative thinking and transformative ideas that will continue to shape the future.</a:t>
            </a:r>
            <a:endParaRPr sz="1600" dirty="0"/>
          </a:p>
          <a:p>
            <a:pPr marL="342900" marR="0" lvl="0" indent="-266700" algn="l" rtl="0">
              <a:lnSpc>
                <a:spcPct val="150000"/>
              </a:lnSpc>
              <a:spcBef>
                <a:spcPts val="800"/>
              </a:spcBef>
              <a:spcAft>
                <a:spcPts val="0"/>
              </a:spcAft>
              <a:buClr>
                <a:schemeClr val="dk1"/>
              </a:buClr>
              <a:buSzPts val="1200"/>
              <a:buFont typeface="Noto Sans Symbols"/>
              <a:buNone/>
            </a:pPr>
            <a:endParaRPr dirty="0"/>
          </a:p>
        </p:txBody>
      </p:sp>
      <p:sp>
        <p:nvSpPr>
          <p:cNvPr id="178" name="Google Shape;17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42950" lvl="0" indent="-285750" algn="l" rtl="0">
              <a:lnSpc>
                <a:spcPct val="150000"/>
              </a:lnSpc>
              <a:spcBef>
                <a:spcPts val="0"/>
              </a:spcBef>
              <a:spcAft>
                <a:spcPts val="1200"/>
              </a:spcAft>
              <a:buClr>
                <a:schemeClr val="dk1"/>
              </a:buClr>
              <a:buSzPts val="1100"/>
              <a:buFont typeface="Arial" panose="020B0604020202020204" pitchFamily="34" charset="0"/>
              <a:buChar char="•"/>
            </a:pPr>
            <a:r>
              <a:rPr lang="en-US" sz="1600" dirty="0"/>
              <a:t>As I said, we have been tested before. Many times.</a:t>
            </a:r>
            <a:br>
              <a:rPr lang="en-US" sz="1600" dirty="0"/>
            </a:br>
            <a:endParaRPr lang="en-US" sz="1600" dirty="0"/>
          </a:p>
          <a:p>
            <a:pPr marL="742950" lvl="0" indent="-285750" algn="l" rtl="0">
              <a:lnSpc>
                <a:spcPct val="150000"/>
              </a:lnSpc>
              <a:spcBef>
                <a:spcPts val="0"/>
              </a:spcBef>
              <a:spcAft>
                <a:spcPts val="1200"/>
              </a:spcAft>
              <a:buClr>
                <a:schemeClr val="dk1"/>
              </a:buClr>
              <a:buSzPts val="1100"/>
              <a:buFont typeface="Arial" panose="020B0604020202020204" pitchFamily="34" charset="0"/>
              <a:buChar char="•"/>
            </a:pPr>
            <a:r>
              <a:rPr lang="en-US" sz="1600" dirty="0"/>
              <a:t>Just in the past decade, the state budget impasse and the pandemic spring immediately to mind.</a:t>
            </a:r>
            <a:br>
              <a:rPr lang="en-US" sz="1600" dirty="0"/>
            </a:br>
            <a:endParaRPr sz="1600" dirty="0"/>
          </a:p>
          <a:p>
            <a:pPr marL="742950" lvl="0" indent="-285750" algn="l" rtl="0">
              <a:lnSpc>
                <a:spcPct val="150000"/>
              </a:lnSpc>
              <a:spcBef>
                <a:spcPts val="0"/>
              </a:spcBef>
              <a:spcAft>
                <a:spcPts val="1200"/>
              </a:spcAft>
              <a:buClr>
                <a:schemeClr val="dk1"/>
              </a:buClr>
              <a:buSzPts val="1100"/>
              <a:buFont typeface="Arial" panose="020B0604020202020204" pitchFamily="34" charset="0"/>
              <a:buChar char="•"/>
            </a:pPr>
            <a:r>
              <a:rPr lang="en-US" sz="1600" dirty="0"/>
              <a:t>Both presented major challenges.</a:t>
            </a:r>
            <a:br>
              <a:rPr lang="en-US" sz="1600" dirty="0"/>
            </a:br>
            <a:endParaRPr sz="1600" dirty="0"/>
          </a:p>
          <a:p>
            <a:pPr marL="742950" lvl="0" indent="-285750" algn="l" rtl="0">
              <a:lnSpc>
                <a:spcPct val="150000"/>
              </a:lnSpc>
              <a:spcBef>
                <a:spcPts val="0"/>
              </a:spcBef>
              <a:spcAft>
                <a:spcPts val="1200"/>
              </a:spcAft>
              <a:buClr>
                <a:schemeClr val="dk1"/>
              </a:buClr>
              <a:buSzPts val="1100"/>
              <a:buFont typeface="Arial" panose="020B0604020202020204" pitchFamily="34" charset="0"/>
              <a:buChar char="•"/>
            </a:pPr>
            <a:r>
              <a:rPr lang="en-US" sz="1600" dirty="0"/>
              <a:t>And in both cases, I believe that we learned just how resilient – when we are needed most – we really are.</a:t>
            </a:r>
            <a:br>
              <a:rPr lang="en-US" sz="1600" dirty="0"/>
            </a:br>
            <a:endParaRPr sz="1600" dirty="0"/>
          </a:p>
          <a:p>
            <a:pPr marL="742950" lvl="0" indent="-285750" algn="l" rtl="0">
              <a:lnSpc>
                <a:spcPct val="150000"/>
              </a:lnSpc>
              <a:spcBef>
                <a:spcPts val="0"/>
              </a:spcBef>
              <a:spcAft>
                <a:spcPts val="1200"/>
              </a:spcAft>
              <a:buClr>
                <a:schemeClr val="dk1"/>
              </a:buClr>
              <a:buSzPts val="1100"/>
              <a:buFont typeface="Arial" panose="020B0604020202020204" pitchFamily="34" charset="0"/>
              <a:buChar char="•"/>
            </a:pPr>
            <a:r>
              <a:rPr lang="en-US" sz="1600" dirty="0"/>
              <a:t>We’re built for it.</a:t>
            </a:r>
            <a:br>
              <a:rPr lang="en-US" sz="1600" dirty="0"/>
            </a:br>
            <a:endParaRPr sz="1600" dirty="0"/>
          </a:p>
          <a:p>
            <a:pPr marL="742950" lvl="0" indent="-285750" algn="l" rtl="0">
              <a:lnSpc>
                <a:spcPct val="150000"/>
              </a:lnSpc>
              <a:spcBef>
                <a:spcPts val="0"/>
              </a:spcBef>
              <a:spcAft>
                <a:spcPts val="1200"/>
              </a:spcAft>
              <a:buClr>
                <a:schemeClr val="dk1"/>
              </a:buClr>
              <a:buSzPts val="1100"/>
              <a:buFont typeface="Arial" panose="020B0604020202020204" pitchFamily="34" charset="0"/>
              <a:buChar char="•"/>
            </a:pPr>
            <a:r>
              <a:rPr lang="en-US" sz="1600" dirty="0"/>
              <a:t>During the pandemic in particular – our students and their families, our faculty and our staff needed the U of I System. The state as a whole and people all across Illinois needed us, too.</a:t>
            </a:r>
            <a:br>
              <a:rPr lang="en-US" sz="1600" dirty="0"/>
            </a:br>
            <a:endParaRPr sz="1600" dirty="0"/>
          </a:p>
          <a:p>
            <a:pPr marL="742950" lvl="0" indent="-285750" algn="l" rtl="0">
              <a:lnSpc>
                <a:spcPct val="150000"/>
              </a:lnSpc>
              <a:spcBef>
                <a:spcPts val="0"/>
              </a:spcBef>
              <a:spcAft>
                <a:spcPts val="1200"/>
              </a:spcAft>
              <a:buClr>
                <a:schemeClr val="dk1"/>
              </a:buClr>
              <a:buSzPts val="1100"/>
              <a:buFont typeface="Arial" panose="020B0604020202020204" pitchFamily="34" charset="0"/>
              <a:buChar char="•"/>
            </a:pPr>
            <a:r>
              <a:rPr lang="en-US" sz="1600" dirty="0"/>
              <a:t>And we were there.</a:t>
            </a:r>
            <a:br>
              <a:rPr lang="en-US" sz="1600" dirty="0"/>
            </a:br>
            <a:endParaRPr sz="1600" dirty="0"/>
          </a:p>
          <a:p>
            <a:pPr marL="742950" lvl="0" indent="-285750" algn="l" rtl="0">
              <a:lnSpc>
                <a:spcPct val="150000"/>
              </a:lnSpc>
              <a:spcBef>
                <a:spcPts val="0"/>
              </a:spcBef>
              <a:spcAft>
                <a:spcPts val="1200"/>
              </a:spcAft>
              <a:buClr>
                <a:schemeClr val="dk1"/>
              </a:buClr>
              <a:buSzPts val="1100"/>
              <a:buFont typeface="Arial" panose="020B0604020202020204" pitchFamily="34" charset="0"/>
              <a:buChar char="•"/>
            </a:pPr>
            <a:r>
              <a:rPr lang="en-US" sz="1600" dirty="0"/>
              <a:t>Our SHIELD test-and-trace system allowed our universities to safely go back to in-person instruction and research in just a few months.</a:t>
            </a:r>
            <a:br>
              <a:rPr lang="en-US" sz="1600" dirty="0"/>
            </a:br>
            <a:endParaRPr sz="1600" dirty="0"/>
          </a:p>
          <a:p>
            <a:pPr marL="742950" lvl="0" indent="-285750" algn="l" rtl="0">
              <a:lnSpc>
                <a:spcPct val="150000"/>
              </a:lnSpc>
              <a:spcBef>
                <a:spcPts val="0"/>
              </a:spcBef>
              <a:spcAft>
                <a:spcPts val="1200"/>
              </a:spcAft>
              <a:buClr>
                <a:schemeClr val="dk1"/>
              </a:buClr>
              <a:buSzPts val="1100"/>
              <a:buFont typeface="Arial" panose="020B0604020202020204" pitchFamily="34" charset="0"/>
              <a:buChar char="•"/>
            </a:pPr>
            <a:r>
              <a:rPr lang="en-US" sz="1600" dirty="0"/>
              <a:t>That same technology helped K-12 schools across our state do the same – get back in the classroom and get there safely.</a:t>
            </a:r>
            <a:br>
              <a:rPr lang="en-US" sz="1600" dirty="0"/>
            </a:br>
            <a:endParaRPr sz="1600" dirty="0"/>
          </a:p>
          <a:p>
            <a:pPr marL="742950" lvl="0" indent="-285750" algn="l" rtl="0">
              <a:lnSpc>
                <a:spcPct val="150000"/>
              </a:lnSpc>
              <a:spcBef>
                <a:spcPts val="0"/>
              </a:spcBef>
              <a:spcAft>
                <a:spcPts val="1200"/>
              </a:spcAft>
              <a:buClr>
                <a:schemeClr val="dk1"/>
              </a:buClr>
              <a:buSzPts val="1100"/>
              <a:buFont typeface="Arial" panose="020B0604020202020204" pitchFamily="34" charset="0"/>
              <a:buChar char="•"/>
            </a:pPr>
            <a:r>
              <a:rPr lang="en-US" sz="1600" dirty="0"/>
              <a:t>We also shared SHIELD with businesses, government agencies and with the public – all of it helping Illinois to stay open for business and allowing our society to move forward.</a:t>
            </a:r>
            <a:br>
              <a:rPr lang="en-US" sz="1600" dirty="0"/>
            </a:br>
            <a:endParaRPr sz="1600" dirty="0"/>
          </a:p>
          <a:p>
            <a:pPr marL="742950" lvl="0" indent="-285750" algn="l" rtl="0">
              <a:lnSpc>
                <a:spcPct val="150000"/>
              </a:lnSpc>
              <a:spcBef>
                <a:spcPts val="0"/>
              </a:spcBef>
              <a:spcAft>
                <a:spcPts val="1200"/>
              </a:spcAft>
              <a:buClr>
                <a:schemeClr val="dk1"/>
              </a:buClr>
              <a:buSzPts val="1100"/>
              <a:buFont typeface="Arial" panose="020B0604020202020204" pitchFamily="34" charset="0"/>
              <a:buChar char="•"/>
            </a:pPr>
            <a:r>
              <a:rPr lang="en-US" sz="1600" dirty="0"/>
              <a:t>Think, too, about how important the ability to connect virtually was to the entire world during the pandemic — can you imagine how we’d have gotten by without Zoom and Teams?</a:t>
            </a:r>
            <a:br>
              <a:rPr lang="en-US" sz="1600" dirty="0"/>
            </a:br>
            <a:endParaRPr sz="1600" dirty="0"/>
          </a:p>
          <a:p>
            <a:pPr marL="742950" lvl="0" indent="-285750" algn="l" rtl="0">
              <a:lnSpc>
                <a:spcPct val="150000"/>
              </a:lnSpc>
              <a:spcBef>
                <a:spcPts val="0"/>
              </a:spcBef>
              <a:spcAft>
                <a:spcPts val="1200"/>
              </a:spcAft>
              <a:buClr>
                <a:schemeClr val="dk1"/>
              </a:buClr>
              <a:buSzPts val="1100"/>
              <a:buFont typeface="Arial" panose="020B0604020202020204" pitchFamily="34" charset="0"/>
              <a:buChar char="•"/>
            </a:pPr>
            <a:r>
              <a:rPr lang="en-US" sz="1600" dirty="0"/>
              <a:t>The origins for that kind of connectivity lie here, in the U of I System. We developed one of the very first, if not the first, chat rooms. </a:t>
            </a:r>
            <a:r>
              <a:rPr lang="en-US" sz="1600" dirty="0" err="1"/>
              <a:t>Talkomatic</a:t>
            </a:r>
            <a:r>
              <a:rPr lang="en-US" sz="1600" dirty="0"/>
              <a:t> was created in 1973 using PLATO.</a:t>
            </a:r>
            <a:br>
              <a:rPr lang="en-US" sz="1600" dirty="0"/>
            </a:br>
            <a:endParaRPr sz="1600" dirty="0"/>
          </a:p>
          <a:p>
            <a:pPr marL="742950" lvl="0" indent="-285750" algn="l" rtl="0">
              <a:lnSpc>
                <a:spcPct val="150000"/>
              </a:lnSpc>
              <a:spcBef>
                <a:spcPts val="0"/>
              </a:spcBef>
              <a:spcAft>
                <a:spcPts val="1200"/>
              </a:spcAft>
              <a:buClr>
                <a:schemeClr val="dk1"/>
              </a:buClr>
              <a:buSzPts val="1100"/>
              <a:buFont typeface="Arial" panose="020B0604020202020204" pitchFamily="34" charset="0"/>
              <a:buChar char="•"/>
            </a:pPr>
            <a:r>
              <a:rPr lang="en-US" sz="1600" dirty="0"/>
              <a:t>When Illinois needs us most, we’re there. Our track record is the proof.</a:t>
            </a:r>
            <a:endParaRPr dirty="0"/>
          </a:p>
        </p:txBody>
      </p:sp>
      <p:sp>
        <p:nvSpPr>
          <p:cNvPr id="188" name="Google Shape;18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6d938358de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36d938358de_6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And through it all we continue to build our record of performance. Just consider a few top-line measures.</a:t>
            </a:r>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endParaRPr lang="en-US"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Systemwide enrollment is near 98,000, up almost 10 percent over the past five years.</a:t>
            </a:r>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We now award more than 27,000 degrees a year – that’s almost 20 percent more than five years ago.</a:t>
            </a:r>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Our enrollment of students from underrepresented backgrounds is up, too – more than 11 percent.</a:t>
            </a:r>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We are making all of those things more possible by investing more in financial aid than ever -- $283 million of our own funding now a year.</a:t>
            </a:r>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Our total economic impact on Illinois, by the way, is increasing, too. It’s now $24.9 billion a year, up substantially, as you can see.</a:t>
            </a:r>
            <a:endParaRPr sz="1600" dirty="0"/>
          </a:p>
          <a:p>
            <a:pPr marL="114300" marR="0" lvl="0" indent="0" algn="l" rtl="0">
              <a:lnSpc>
                <a:spcPct val="150000"/>
              </a:lnSpc>
              <a:spcBef>
                <a:spcPts val="800"/>
              </a:spcBef>
              <a:spcAft>
                <a:spcPts val="0"/>
              </a:spcAft>
              <a:buClr>
                <a:schemeClr val="dk1"/>
              </a:buClr>
              <a:buSzPts val="1800"/>
              <a:buFont typeface="Noto Sans Symbols"/>
              <a:buNone/>
            </a:pPr>
            <a:endParaRPr sz="1800" dirty="0"/>
          </a:p>
        </p:txBody>
      </p:sp>
      <p:sp>
        <p:nvSpPr>
          <p:cNvPr id="200" name="Google Shape;200;g36d938358de_6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6d96405402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36d96405402_2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All of those arrows are pointing up, but I’d like to highlight one area where you might say we are not keeping pace, and happily so: Tuition.</a:t>
            </a:r>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As you can see, over the past decade, tuition at our three outstanding universities has increased only modestly, and far, far below the rate of inflation.</a:t>
            </a:r>
            <a:endParaRPr sz="1600" dirty="0"/>
          </a:p>
          <a:p>
            <a:pPr marL="742950" lvl="0" indent="-285750" algn="l" rtl="0">
              <a:lnSpc>
                <a:spcPct val="150000"/>
              </a:lnSpc>
              <a:spcBef>
                <a:spcPts val="0"/>
              </a:spcBef>
              <a:spcAft>
                <a:spcPts val="800"/>
              </a:spcAft>
              <a:buClr>
                <a:schemeClr val="dk1"/>
              </a:buClr>
              <a:buSzPts val="1100"/>
              <a:buFont typeface="Arial" panose="020B0604020202020204" pitchFamily="34" charset="0"/>
              <a:buChar char="•"/>
            </a:pPr>
            <a:endParaRPr lang="en-US" sz="1600" dirty="0"/>
          </a:p>
          <a:p>
            <a:pPr marL="742950" lvl="0" indent="-285750" algn="l" rtl="0">
              <a:lnSpc>
                <a:spcPct val="150000"/>
              </a:lnSpc>
              <a:spcBef>
                <a:spcPts val="0"/>
              </a:spcBef>
              <a:spcAft>
                <a:spcPts val="800"/>
              </a:spcAft>
              <a:buClr>
                <a:schemeClr val="dk1"/>
              </a:buClr>
              <a:buSzPts val="1100"/>
              <a:buFont typeface="Arial" panose="020B0604020202020204" pitchFamily="34" charset="0"/>
              <a:buChar char="•"/>
            </a:pPr>
            <a:r>
              <a:rPr lang="en-US" sz="1600" dirty="0"/>
              <a:t>That’s all thanks to you, our trustees, working with us to keep costs down — and the students and families of Illinois are the beneficiaries.</a:t>
            </a:r>
            <a:endParaRPr sz="1800" dirty="0"/>
          </a:p>
        </p:txBody>
      </p:sp>
      <p:sp>
        <p:nvSpPr>
          <p:cNvPr id="226" name="Google Shape;226;g36d96405402_2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The University of Illinois System is a powerful force for progress, working at a scale that has incredible impact all over our state.</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The real key to unlocking that power, the catalyst that makes us even greater than the substantial sum of all of these vital parts, is partnership</a:t>
            </a:r>
            <a:br>
              <a:rPr lang="en-US" sz="1600" dirty="0"/>
            </a:br>
            <a:r>
              <a:rPr lang="en-US" sz="1600" dirty="0"/>
              <a:t>.</a:t>
            </a: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I talk a lot about partnership and its importance, its power, and often those partners are external.</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Government leaders in Springfield and in Washington, industry, our vendors who help us keep this great machine running, and other universities at home and abroad.</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But the generous collaborations and key partnerships we rely on are internal, too.</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Our faculty are our greatest asset, the reason students flock to us in ever-increasing numbers and drivers of research that really does change the world.</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They are our partners in shared governance.</a:t>
            </a:r>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The University of Illinois Foundation, our donors and the devoted and growing network of alumni, many of whom serve as our vocal champions when we need them. We rely on all of them now more than ever.</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The partners in this equation also include the U of I System leadership team, including Chancellor Miranda, Chancellor Gooch and Chancellor Isbell — who we welcome today — and myself. And our talented staff, at work all across the </a:t>
            </a:r>
            <a:r>
              <a:rPr lang="en-US" sz="1600"/>
              <a:t>university system.</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And, importantly, all of you, our trustees.</a:t>
            </a:r>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You bring accomplishment, a deep variety of expertise, devotion to the university system and, above all, an understanding and appreciation of the power of the education we offer.</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We all have key parts to play, and when we work together in these roles, the UI of I System is, frankly, relentless and unstoppable.</a:t>
            </a:r>
            <a:endParaRPr sz="1600" dirty="0"/>
          </a:p>
          <a:p>
            <a:pPr marL="342900" marR="0" lvl="0" indent="-266700" algn="l" rtl="0">
              <a:lnSpc>
                <a:spcPct val="150000"/>
              </a:lnSpc>
              <a:spcBef>
                <a:spcPts val="800"/>
              </a:spcBef>
              <a:spcAft>
                <a:spcPts val="0"/>
              </a:spcAft>
              <a:buClr>
                <a:schemeClr val="dk1"/>
              </a:buClr>
              <a:buSzPts val="1200"/>
              <a:buFont typeface="Noto Sans Symbols"/>
              <a:buNone/>
            </a:pPr>
            <a:endParaRPr dirty="0"/>
          </a:p>
        </p:txBody>
      </p:sp>
      <p:sp>
        <p:nvSpPr>
          <p:cNvPr id="242" name="Google Shape;24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All of those who make up these partnerships have a vision for what the U of I System can and should be, of what we can achieve.</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These visions might vary a little depending on perspective, of course, but they’re a bit like concentric circles with a great shared center … where our expectations and ideas meet.</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This shared vision has driven our momentum for a number of years now.</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It isn’t that all of us agree on everything at all times or always have the same ideas for how we get where we need to go.</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Diversity of thought and the questions that arise from the differing perspectives we bring are real strengths.</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But our collaborative efforts are all built on that shared vision, including a kindred sense of what makes the U of I System so important to our state and a belief that we have a responsibility to serve Illinois and its people.</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This sense of service and mission has never been more important than it is right now, and that will only be more true in the months and years ahead.</a:t>
            </a:r>
            <a:endParaRPr sz="1600" dirty="0"/>
          </a:p>
          <a:p>
            <a:pPr marL="342900" marR="0" lvl="0" indent="-266700" algn="l" rtl="0">
              <a:lnSpc>
                <a:spcPct val="150000"/>
              </a:lnSpc>
              <a:spcBef>
                <a:spcPts val="800"/>
              </a:spcBef>
              <a:spcAft>
                <a:spcPts val="0"/>
              </a:spcAft>
              <a:buClr>
                <a:schemeClr val="dk1"/>
              </a:buClr>
              <a:buSzPts val="1200"/>
              <a:buFont typeface="Noto Sans Symbols"/>
              <a:buNone/>
            </a:pPr>
            <a:endParaRPr dirty="0"/>
          </a:p>
        </p:txBody>
      </p:sp>
      <p:sp>
        <p:nvSpPr>
          <p:cNvPr id="252" name="Google Shape;25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So, what can we accomplish together? Or, more accurately, what must we accomplish together?</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Let’s start with that core mission: Offering a world-class education.</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We were created, first and foremost, to provide an excellent higher education to the citizens of our state.</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We enrolled 97,772 students last fall, and we expect even more in the semester that begins next month.</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They’re counting on us, and so many more will continue to in the years ahead.</a:t>
            </a:r>
            <a:endParaRPr sz="1600" dirty="0"/>
          </a:p>
          <a:p>
            <a:pPr marL="342900" marR="0" lvl="0" indent="-266700" algn="l" rtl="0">
              <a:lnSpc>
                <a:spcPct val="150000"/>
              </a:lnSpc>
              <a:spcBef>
                <a:spcPts val="800"/>
              </a:spcBef>
              <a:spcAft>
                <a:spcPts val="0"/>
              </a:spcAft>
              <a:buClr>
                <a:schemeClr val="dk1"/>
              </a:buClr>
              <a:buSzPts val="1200"/>
              <a:buFont typeface="Noto Sans Symbols"/>
              <a:buNone/>
            </a:pPr>
            <a:endParaRPr dirty="0"/>
          </a:p>
        </p:txBody>
      </p:sp>
      <p:sp>
        <p:nvSpPr>
          <p:cNvPr id="264" name="Google Shape;26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Together, we must continue to build a resilient, sustainable economy and society for Chicago and all of Illinois.</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Three-quarters of students who graduate with a U of I System degree stay right here to power our state.</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We also, increasingly, provide workforce development through training for people trying to advance their careers who aren’t U of I System students.</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This tech training and workforce development happen to a great degree at the Discovery Partners Institute and through the Illinois Innovation Network’s Workforce and Education Exchange, or WEX.</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DPI is training more than 2,400 people a year – K-12 students, adult learners and teachers.</a:t>
            </a:r>
            <a:br>
              <a:rPr lang="en-US" sz="1600" dirty="0"/>
            </a:br>
            <a:endParaRPr sz="1600" dirty="0"/>
          </a:p>
          <a:p>
            <a:pPr marL="742950" lvl="0" indent="-285750" algn="l" rtl="0">
              <a:lnSpc>
                <a:spcPct val="150000"/>
              </a:lnSpc>
              <a:spcBef>
                <a:spcPts val="0"/>
              </a:spcBef>
              <a:spcAft>
                <a:spcPts val="0"/>
              </a:spcAft>
              <a:buClr>
                <a:schemeClr val="dk1"/>
              </a:buClr>
              <a:buSzPts val="1100"/>
              <a:buFont typeface="Arial" panose="020B0604020202020204" pitchFamily="34" charset="0"/>
              <a:buChar char="•"/>
            </a:pPr>
            <a:r>
              <a:rPr lang="en-US" sz="1600" dirty="0"/>
              <a:t>WEX, meanwhile, is connecting industry partners with the state’s 12 public universities, 48 community colleges, more than 640 high schools and 26 local workforce training boards to hire trained workers.</a:t>
            </a:r>
            <a:endParaRPr sz="1600" dirty="0"/>
          </a:p>
          <a:p>
            <a:pPr marL="342900" marR="0" lvl="0" indent="-266700" algn="l" rtl="0">
              <a:lnSpc>
                <a:spcPct val="150000"/>
              </a:lnSpc>
              <a:spcBef>
                <a:spcPts val="800"/>
              </a:spcBef>
              <a:spcAft>
                <a:spcPts val="0"/>
              </a:spcAft>
              <a:buClr>
                <a:schemeClr val="dk1"/>
              </a:buClr>
              <a:buSzPts val="1200"/>
              <a:buFont typeface="Noto Sans Symbols"/>
              <a:buNone/>
            </a:pPr>
            <a:endParaRPr dirty="0"/>
          </a:p>
        </p:txBody>
      </p:sp>
      <p:sp>
        <p:nvSpPr>
          <p:cNvPr id="274" name="Google Shape;27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Two Content">
  <p:cSld name="5_Two Content">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g36d938358de_3_6"/>
          <p:cNvSpPr txBox="1">
            <a:spLocks noGrp="1"/>
          </p:cNvSpPr>
          <p:nvPr>
            <p:ph type="title"/>
          </p:nvPr>
        </p:nvSpPr>
        <p:spPr>
          <a:xfrm>
            <a:off x="838200" y="861927"/>
            <a:ext cx="10515600" cy="1325563"/>
          </a:xfrm>
          <a:prstGeom prst="rect">
            <a:avLst/>
          </a:prstGeom>
          <a:noFill/>
          <a:ln>
            <a:noFill/>
          </a:ln>
        </p:spPr>
        <p:txBody>
          <a:bodyPr spcFirstLastPara="1" wrap="square" lIns="0" tIns="0" rIns="0" bIns="45700" anchor="t" anchorCtr="0">
            <a:normAutofit/>
          </a:bodyPr>
          <a:lstStyle>
            <a:lvl1pPr lvl="0" algn="l">
              <a:lnSpc>
                <a:spcPct val="90000"/>
              </a:lnSpc>
              <a:spcBef>
                <a:spcPts val="0"/>
              </a:spcBef>
              <a:spcAft>
                <a:spcPts val="0"/>
              </a:spcAft>
              <a:buClr>
                <a:srgbClr val="E8E9EA"/>
              </a:buClr>
              <a:buSzPts val="4400"/>
              <a:buFont typeface="Oswald"/>
              <a:buNone/>
              <a:defRPr>
                <a:solidFill>
                  <a:srgbClr val="E8E9EA"/>
                </a:solidFill>
                <a:latin typeface="Oswald"/>
                <a:ea typeface="Oswald"/>
                <a:cs typeface="Oswald"/>
                <a:sym typeface="Oswa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g36d938358de_3_6"/>
          <p:cNvSpPr txBox="1">
            <a:spLocks noGrp="1"/>
          </p:cNvSpPr>
          <p:nvPr>
            <p:ph type="body" idx="1"/>
          </p:nvPr>
        </p:nvSpPr>
        <p:spPr>
          <a:xfrm>
            <a:off x="838200" y="2257063"/>
            <a:ext cx="10515600" cy="3919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E8E9EA"/>
              </a:buClr>
              <a:buSzPts val="3000"/>
              <a:buNone/>
              <a:defRPr sz="3000">
                <a:solidFill>
                  <a:srgbClr val="E8E9EA"/>
                </a:solidFill>
                <a:latin typeface="Lato"/>
                <a:ea typeface="Lato"/>
                <a:cs typeface="Lato"/>
                <a:sym typeface="Lato"/>
              </a:defRPr>
            </a:lvl1pPr>
            <a:lvl2pPr marL="914400" lvl="1" indent="-381000" algn="l">
              <a:lnSpc>
                <a:spcPct val="90000"/>
              </a:lnSpc>
              <a:spcBef>
                <a:spcPts val="500"/>
              </a:spcBef>
              <a:spcAft>
                <a:spcPts val="0"/>
              </a:spcAft>
              <a:buClr>
                <a:srgbClr val="E8E9EA"/>
              </a:buClr>
              <a:buSzPts val="2400"/>
              <a:buChar char="•"/>
              <a:defRPr>
                <a:solidFill>
                  <a:srgbClr val="E8E9EA"/>
                </a:solidFill>
              </a:defRPr>
            </a:lvl2pPr>
            <a:lvl3pPr marL="1371600" lvl="2" indent="-355600" algn="l">
              <a:lnSpc>
                <a:spcPct val="90000"/>
              </a:lnSpc>
              <a:spcBef>
                <a:spcPts val="500"/>
              </a:spcBef>
              <a:spcAft>
                <a:spcPts val="0"/>
              </a:spcAft>
              <a:buClr>
                <a:srgbClr val="E8E9EA"/>
              </a:buClr>
              <a:buSzPts val="2000"/>
              <a:buChar char="•"/>
              <a:defRPr>
                <a:solidFill>
                  <a:srgbClr val="E8E9EA"/>
                </a:solidFill>
              </a:defRPr>
            </a:lvl3pPr>
            <a:lvl4pPr marL="1828800" lvl="3" indent="-342900" algn="l">
              <a:lnSpc>
                <a:spcPct val="90000"/>
              </a:lnSpc>
              <a:spcBef>
                <a:spcPts val="500"/>
              </a:spcBef>
              <a:spcAft>
                <a:spcPts val="0"/>
              </a:spcAft>
              <a:buClr>
                <a:srgbClr val="E8E9EA"/>
              </a:buClr>
              <a:buSzPts val="1800"/>
              <a:buChar char="•"/>
              <a:defRPr>
                <a:solidFill>
                  <a:srgbClr val="E8E9EA"/>
                </a:solidFill>
              </a:defRPr>
            </a:lvl4pPr>
            <a:lvl5pPr marL="2286000" lvl="4" indent="-342900" algn="l">
              <a:lnSpc>
                <a:spcPct val="90000"/>
              </a:lnSpc>
              <a:spcBef>
                <a:spcPts val="500"/>
              </a:spcBef>
              <a:spcAft>
                <a:spcPts val="0"/>
              </a:spcAft>
              <a:buClr>
                <a:srgbClr val="E8E9EA"/>
              </a:buClr>
              <a:buSzPts val="1800"/>
              <a:buChar char="•"/>
              <a:defRPr>
                <a:solidFill>
                  <a:srgbClr val="E8E9EA"/>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g36d938358de_3_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E8E9E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g36d938358de_3_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g36d938358de_3_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g36d938358de_3_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g36d938358de_3_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g36d938358de_3_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g36d938358de_3_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g36d938358de_3_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109" name="Google Shape;109;g36d938358de_3_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g36d938358de_3_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g36d938358de_3_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g36d938358de_3_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g36d938358de_3_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g36d938358de_3_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g36d938358de_3_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g36d938358de_3_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g36d938358de_3_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g36d938358de_3_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g36d938358de_3_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g36d938358de_3_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g36d938358de_3_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g36d938358de_3_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g36d938358de_3_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g36d938358de_3_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g36d938358de_3_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g36d938358de_3_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g36d938358de_3_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g36d938358de_3_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g36d938358de_3_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3"/>
        <p:cNvGrpSpPr/>
        <p:nvPr/>
      </p:nvGrpSpPr>
      <p:grpSpPr>
        <a:xfrm>
          <a:off x="0" y="0"/>
          <a:ext cx="0" cy="0"/>
          <a:chOff x="0" y="0"/>
          <a:chExt cx="0" cy="0"/>
        </a:xfrm>
      </p:grpSpPr>
      <p:sp>
        <p:nvSpPr>
          <p:cNvPr id="134" name="Google Shape;134;g36d938358de_3_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g36d938358de_3_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g36d938358de_3_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7"/>
        <p:cNvGrpSpPr/>
        <p:nvPr/>
      </p:nvGrpSpPr>
      <p:grpSpPr>
        <a:xfrm>
          <a:off x="0" y="0"/>
          <a:ext cx="0" cy="0"/>
          <a:chOff x="0" y="0"/>
          <a:chExt cx="0" cy="0"/>
        </a:xfrm>
      </p:grpSpPr>
      <p:sp>
        <p:nvSpPr>
          <p:cNvPr id="138" name="Google Shape;138;g36d938358de_3_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g36d938358de_3_5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0" name="Google Shape;140;g36d938358de_3_5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1" name="Google Shape;141;g36d938358de_3_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g36d938358de_3_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g36d938358de_3_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4"/>
        <p:cNvGrpSpPr/>
        <p:nvPr/>
      </p:nvGrpSpPr>
      <p:grpSpPr>
        <a:xfrm>
          <a:off x="0" y="0"/>
          <a:ext cx="0" cy="0"/>
          <a:chOff x="0" y="0"/>
          <a:chExt cx="0" cy="0"/>
        </a:xfrm>
      </p:grpSpPr>
      <p:sp>
        <p:nvSpPr>
          <p:cNvPr id="145" name="Google Shape;145;g36d938358de_3_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g36d938358de_3_60"/>
          <p:cNvSpPr>
            <a:spLocks noGrp="1"/>
          </p:cNvSpPr>
          <p:nvPr>
            <p:ph type="pic" idx="2"/>
          </p:nvPr>
        </p:nvSpPr>
        <p:spPr>
          <a:xfrm>
            <a:off x="5183188" y="987425"/>
            <a:ext cx="6172200" cy="4873625"/>
          </a:xfrm>
          <a:prstGeom prst="rect">
            <a:avLst/>
          </a:prstGeom>
          <a:noFill/>
          <a:ln>
            <a:noFill/>
          </a:ln>
        </p:spPr>
      </p:sp>
      <p:sp>
        <p:nvSpPr>
          <p:cNvPr id="147" name="Google Shape;147;g36d938358de_3_6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8" name="Google Shape;148;g36d938358de_3_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g36d938358de_3_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g36d938358de_3_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1"/>
        <p:cNvGrpSpPr/>
        <p:nvPr/>
      </p:nvGrpSpPr>
      <p:grpSpPr>
        <a:xfrm>
          <a:off x="0" y="0"/>
          <a:ext cx="0" cy="0"/>
          <a:chOff x="0" y="0"/>
          <a:chExt cx="0" cy="0"/>
        </a:xfrm>
      </p:grpSpPr>
      <p:sp>
        <p:nvSpPr>
          <p:cNvPr id="152" name="Google Shape;152;g36d938358de_3_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g36d938358de_3_6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g36d938358de_3_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g36d938358de_3_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g36d938358de_3_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7"/>
        <p:cNvGrpSpPr/>
        <p:nvPr/>
      </p:nvGrpSpPr>
      <p:grpSpPr>
        <a:xfrm>
          <a:off x="0" y="0"/>
          <a:ext cx="0" cy="0"/>
          <a:chOff x="0" y="0"/>
          <a:chExt cx="0" cy="0"/>
        </a:xfrm>
      </p:grpSpPr>
      <p:sp>
        <p:nvSpPr>
          <p:cNvPr id="158" name="Google Shape;158;g36d938358de_3_7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g36d938358de_3_7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g36d938358de_3_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g36d938358de_3_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g36d938358de_3_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0" name="Google Shape;3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604E832-9ACF-5A0B-4B0A-54FEDEF0DDF7}"/>
              </a:ext>
            </a:extLst>
          </p:cNvPr>
          <p:cNvGraphicFramePr>
            <a:graphicFrameLocks noChangeAspect="1"/>
          </p:cNvGraphicFramePr>
          <p:nvPr userDrawn="1">
            <p:custDataLst>
              <p:tags r:id="rId13"/>
            </p:custDataLst>
            <p:extLst>
              <p:ext uri="{D42A27DB-BD31-4B8C-83A1-F6EECF244321}">
                <p14:modId xmlns:p14="http://schemas.microsoft.com/office/powerpoint/2010/main" val="185395193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4" imgW="7772400" imgH="10058400" progId="TCLayout.ActiveDocument.1">
                  <p:embed/>
                </p:oleObj>
              </mc:Choice>
              <mc:Fallback>
                <p:oleObj name="think-cell Slide" r:id="rId14" imgW="7772400" imgH="10058400" progId="TCLayout.ActiveDocument.1">
                  <p:embed/>
                  <p:pic>
                    <p:nvPicPr>
                      <p:cNvPr id="0" name=""/>
                      <p:cNvPicPr/>
                      <p:nvPr/>
                    </p:nvPicPr>
                    <p:blipFill>
                      <a:blip r:embed="rId15"/>
                      <a:stretch>
                        <a:fillRect/>
                      </a:stretch>
                    </p:blipFill>
                    <p:spPr>
                      <a:xfrm>
                        <a:off x="1588" y="1588"/>
                        <a:ext cx="1227" cy="1588"/>
                      </a:xfrm>
                      <a:prstGeom prst="rect">
                        <a:avLst/>
                      </a:prstGeom>
                    </p:spPr>
                  </p:pic>
                </p:oleObj>
              </mc:Fallback>
            </mc:AlternateContent>
          </a:graphicData>
        </a:graphic>
      </p:graphicFrame>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4F04047-8F8E-A1A4-7171-F9ACC8AAD560}"/>
              </a:ext>
            </a:extLst>
          </p:cNvPr>
          <p:cNvGraphicFramePr>
            <a:graphicFrameLocks noChangeAspect="1"/>
          </p:cNvGraphicFramePr>
          <p:nvPr userDrawn="1">
            <p:custDataLst>
              <p:tags r:id="rId13"/>
            </p:custDataLst>
            <p:extLst>
              <p:ext uri="{D42A27DB-BD31-4B8C-83A1-F6EECF244321}">
                <p14:modId xmlns:p14="http://schemas.microsoft.com/office/powerpoint/2010/main" val="110597571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4" imgW="7772400" imgH="10058400" progId="TCLayout.ActiveDocument.1">
                  <p:embed/>
                </p:oleObj>
              </mc:Choice>
              <mc:Fallback>
                <p:oleObj name="think-cell Slide" r:id="rId14" imgW="7772400" imgH="10058400" progId="TCLayout.ActiveDocument.1">
                  <p:embed/>
                  <p:pic>
                    <p:nvPicPr>
                      <p:cNvPr id="0" name=""/>
                      <p:cNvPicPr/>
                      <p:nvPr/>
                    </p:nvPicPr>
                    <p:blipFill>
                      <a:blip r:embed="rId15"/>
                      <a:stretch>
                        <a:fillRect/>
                      </a:stretch>
                    </p:blipFill>
                    <p:spPr>
                      <a:xfrm>
                        <a:off x="1588" y="1588"/>
                        <a:ext cx="1227" cy="1588"/>
                      </a:xfrm>
                      <a:prstGeom prst="rect">
                        <a:avLst/>
                      </a:prstGeom>
                    </p:spPr>
                  </p:pic>
                </p:oleObj>
              </mc:Fallback>
            </mc:AlternateContent>
          </a:graphicData>
        </a:graphic>
      </p:graphicFrame>
      <p:sp>
        <p:nvSpPr>
          <p:cNvPr id="85" name="Google Shape;85;g36d938358de_3_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g36d938358de_3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g36d938358de_3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g36d938358de_3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g36d938358de_3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0.png"/><Relationship Id="rId11" Type="http://schemas.openxmlformats.org/officeDocument/2006/relationships/image" Target="../media/image13.jpg"/><Relationship Id="rId5" Type="http://schemas.openxmlformats.org/officeDocument/2006/relationships/image" Target="../media/image9.emf"/><Relationship Id="rId10" Type="http://schemas.openxmlformats.org/officeDocument/2006/relationships/image" Target="../media/image12.jpg"/><Relationship Id="rId4" Type="http://schemas.openxmlformats.org/officeDocument/2006/relationships/oleObject" Target="../embeddings/oleObject3.bin"/><Relationship Id="rId9"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14.emf"/><Relationship Id="rId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5.xml"/><Relationship Id="rId7"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15.emf"/><Relationship Id="rId4" Type="http://schemas.openxmlformats.org/officeDocument/2006/relationships/oleObject" Target="../embeddings/oleObject5.bin"/><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 descr="the shield of the University of Illinois"/>
          <p:cNvPicPr preferRelativeResize="0"/>
          <p:nvPr/>
        </p:nvPicPr>
        <p:blipFill rotWithShape="1">
          <a:blip r:embed="rId3">
            <a:alphaModFix/>
          </a:blip>
          <a:srcRect l="21255" r="22704" b="-371"/>
          <a:stretch/>
        </p:blipFill>
        <p:spPr>
          <a:xfrm>
            <a:off x="7772401" y="-1"/>
            <a:ext cx="4419599" cy="5277341"/>
          </a:xfrm>
          <a:prstGeom prst="rect">
            <a:avLst/>
          </a:prstGeom>
          <a:noFill/>
          <a:ln>
            <a:noFill/>
          </a:ln>
        </p:spPr>
      </p:pic>
      <p:sp>
        <p:nvSpPr>
          <p:cNvPr id="169" name="Google Shape;169;p1">
            <a:extLst>
              <a:ext uri="{C183D7F6-B498-43B3-948B-1728B52AA6E4}">
                <adec:decorative xmlns:adec="http://schemas.microsoft.com/office/drawing/2017/decorative" val="1"/>
              </a:ext>
            </a:extLst>
          </p:cNvPr>
          <p:cNvSpPr/>
          <p:nvPr/>
        </p:nvSpPr>
        <p:spPr>
          <a:xfrm>
            <a:off x="7772401" y="-1"/>
            <a:ext cx="2295933" cy="5277337"/>
          </a:xfrm>
          <a:prstGeom prst="rect">
            <a:avLst/>
          </a:prstGeom>
          <a:gradFill>
            <a:gsLst>
              <a:gs pos="0">
                <a:srgbClr val="13294B">
                  <a:alpha val="0"/>
                </a:srgbClr>
              </a:gs>
              <a:gs pos="81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0" name="Google Shape;170;p1"/>
          <p:cNvSpPr txBox="1">
            <a:spLocks noGrp="1"/>
          </p:cNvSpPr>
          <p:nvPr>
            <p:ph type="ctrTitle"/>
          </p:nvPr>
        </p:nvSpPr>
        <p:spPr>
          <a:xfrm>
            <a:off x="621631" y="940877"/>
            <a:ext cx="9177461" cy="4336461"/>
          </a:xfrm>
          <a:prstGeom prst="rect">
            <a:avLst/>
          </a:prstGeom>
          <a:noFill/>
          <a:ln>
            <a:noFill/>
          </a:ln>
        </p:spPr>
        <p:txBody>
          <a:bodyPr spcFirstLastPara="1" wrap="square" lIns="0" tIns="0" rIns="0" bIns="0" anchor="t" anchorCtr="0">
            <a:noAutofit/>
          </a:bodyPr>
          <a:lstStyle/>
          <a:p>
            <a:pPr marL="0" lvl="0" indent="0" algn="l" rtl="0">
              <a:lnSpc>
                <a:spcPct val="96116"/>
              </a:lnSpc>
              <a:spcBef>
                <a:spcPts val="0"/>
              </a:spcBef>
              <a:spcAft>
                <a:spcPts val="0"/>
              </a:spcAft>
              <a:buClr>
                <a:srgbClr val="003366"/>
              </a:buClr>
              <a:buSzPts val="10300"/>
              <a:buFont typeface="Oswald Light"/>
              <a:buNone/>
            </a:pPr>
            <a:r>
              <a:rPr lang="en-US" sz="10300">
                <a:solidFill>
                  <a:srgbClr val="003366"/>
                </a:solidFill>
                <a:latin typeface="Oswald Light"/>
                <a:ea typeface="Oswald Light"/>
                <a:cs typeface="Oswald Light"/>
                <a:sym typeface="Oswald Light"/>
              </a:rPr>
              <a:t>REMARKS TO</a:t>
            </a:r>
            <a:br>
              <a:rPr lang="en-US" sz="10300">
                <a:solidFill>
                  <a:srgbClr val="003366"/>
                </a:solidFill>
                <a:latin typeface="Oswald Light"/>
                <a:ea typeface="Oswald Light"/>
                <a:cs typeface="Oswald Light"/>
                <a:sym typeface="Oswald Light"/>
              </a:rPr>
            </a:br>
            <a:r>
              <a:rPr lang="en-US" sz="10300" b="1">
                <a:solidFill>
                  <a:srgbClr val="003366"/>
                </a:solidFill>
                <a:latin typeface="Oswald"/>
                <a:ea typeface="Oswald"/>
                <a:cs typeface="Oswald"/>
                <a:sym typeface="Oswald"/>
              </a:rPr>
              <a:t>THE BOARD OF TRUSTEES</a:t>
            </a:r>
            <a:endParaRPr/>
          </a:p>
        </p:txBody>
      </p:sp>
      <p:sp>
        <p:nvSpPr>
          <p:cNvPr id="171" name="Google Shape;171;p1"/>
          <p:cNvSpPr txBox="1">
            <a:spLocks noGrp="1"/>
          </p:cNvSpPr>
          <p:nvPr>
            <p:ph type="subTitle" idx="1"/>
          </p:nvPr>
        </p:nvSpPr>
        <p:spPr>
          <a:xfrm>
            <a:off x="614362" y="5532418"/>
            <a:ext cx="5481600" cy="968700"/>
          </a:xfrm>
          <a:prstGeom prst="rect">
            <a:avLst/>
          </a:prstGeom>
          <a:noFill/>
          <a:ln>
            <a:noFill/>
          </a:ln>
        </p:spPr>
        <p:txBody>
          <a:bodyPr spcFirstLastPara="1" wrap="square" lIns="0" tIns="45700" rIns="91425" bIns="45700" anchor="t" anchorCtr="0">
            <a:spAutoFit/>
          </a:bodyPr>
          <a:lstStyle/>
          <a:p>
            <a:pPr marL="0" lvl="0" indent="0" algn="l" rtl="0">
              <a:lnSpc>
                <a:spcPct val="90000"/>
              </a:lnSpc>
              <a:spcBef>
                <a:spcPts val="0"/>
              </a:spcBef>
              <a:spcAft>
                <a:spcPts val="0"/>
              </a:spcAft>
              <a:buClr>
                <a:srgbClr val="003366"/>
              </a:buClr>
              <a:buSzPts val="2700"/>
              <a:buNone/>
            </a:pPr>
            <a:r>
              <a:rPr lang="en-US" sz="2700">
                <a:solidFill>
                  <a:srgbClr val="003366"/>
                </a:solidFill>
                <a:latin typeface="Lato"/>
                <a:ea typeface="Lato"/>
                <a:cs typeface="Lato"/>
                <a:sym typeface="Lato"/>
              </a:rPr>
              <a:t>July 17, 2025</a:t>
            </a:r>
            <a:endParaRPr/>
          </a:p>
          <a:p>
            <a:pPr marL="0" lvl="0" indent="0" algn="l" rtl="0">
              <a:lnSpc>
                <a:spcPct val="90000"/>
              </a:lnSpc>
              <a:spcBef>
                <a:spcPts val="1000"/>
              </a:spcBef>
              <a:spcAft>
                <a:spcPts val="0"/>
              </a:spcAft>
              <a:buClr>
                <a:srgbClr val="003366"/>
              </a:buClr>
              <a:buSzPts val="2700"/>
              <a:buNone/>
            </a:pPr>
            <a:r>
              <a:rPr lang="en-US" sz="2700">
                <a:solidFill>
                  <a:srgbClr val="003366"/>
                </a:solidFill>
                <a:latin typeface="Lato"/>
                <a:ea typeface="Lato"/>
                <a:cs typeface="Lato"/>
                <a:sym typeface="Lato"/>
              </a:rPr>
              <a:t>Tim Killeen, President</a:t>
            </a:r>
            <a:endParaRPr/>
          </a:p>
        </p:txBody>
      </p:sp>
      <p:cxnSp>
        <p:nvCxnSpPr>
          <p:cNvPr id="172" name="Google Shape;172;p1">
            <a:extLst>
              <a:ext uri="{C183D7F6-B498-43B3-948B-1728B52AA6E4}">
                <adec:decorative xmlns:adec="http://schemas.microsoft.com/office/drawing/2017/decorative" val="1"/>
              </a:ext>
            </a:extLst>
          </p:cNvPr>
          <p:cNvCxnSpPr/>
          <p:nvPr/>
        </p:nvCxnSpPr>
        <p:spPr>
          <a:xfrm>
            <a:off x="614362" y="5277341"/>
            <a:ext cx="909638" cy="0"/>
          </a:xfrm>
          <a:prstGeom prst="straightConnector1">
            <a:avLst/>
          </a:prstGeom>
          <a:noFill/>
          <a:ln w="50800" cap="flat" cmpd="sng">
            <a:solidFill>
              <a:schemeClr val="accent1"/>
            </a:solidFill>
            <a:prstDash val="solid"/>
            <a:miter lim="800000"/>
            <a:headEnd type="none" w="sm" len="sm"/>
            <a:tailEnd type="none" w="sm" len="sm"/>
          </a:ln>
        </p:spPr>
      </p:cxnSp>
      <p:pic>
        <p:nvPicPr>
          <p:cNvPr id="173" name="Google Shape;173;p1"/>
          <p:cNvPicPr preferRelativeResize="0"/>
          <p:nvPr/>
        </p:nvPicPr>
        <p:blipFill rotWithShape="1">
          <a:blip r:embed="rId4">
            <a:alphaModFix/>
          </a:blip>
          <a:srcRect t="17948" r="570" b="15511"/>
          <a:stretch/>
        </p:blipFill>
        <p:spPr>
          <a:xfrm rot="-5400000" flipH="1">
            <a:off x="-3118183" y="3387428"/>
            <a:ext cx="6857999" cy="83145"/>
          </a:xfrm>
          <a:prstGeom prst="rect">
            <a:avLst/>
          </a:prstGeom>
          <a:noFill/>
          <a:ln>
            <a:noFill/>
          </a:ln>
        </p:spPr>
      </p:pic>
      <p:pic>
        <p:nvPicPr>
          <p:cNvPr id="174" name="Google Shape;174;p1" descr="University of Illinos System wordmark with tagline “Altogether Extraordinary” underneath"/>
          <p:cNvPicPr preferRelativeResize="0"/>
          <p:nvPr/>
        </p:nvPicPr>
        <p:blipFill rotWithShape="1">
          <a:blip r:embed="rId5">
            <a:alphaModFix/>
          </a:blip>
          <a:srcRect/>
          <a:stretch/>
        </p:blipFill>
        <p:spPr>
          <a:xfrm>
            <a:off x="7772401" y="6102324"/>
            <a:ext cx="4150356" cy="613628"/>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1000"/>
                                        <p:tgtEl>
                                          <p:spTgt spid="17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2"/>
                                        </p:tgtEl>
                                        <p:attrNameLst>
                                          <p:attrName>style.visibility</p:attrName>
                                        </p:attrNameLst>
                                      </p:cBhvr>
                                      <p:to>
                                        <p:strVal val="visible"/>
                                      </p:to>
                                    </p:set>
                                    <p:animEffect transition="in" filter="fade">
                                      <p:cBhvr>
                                        <p:cTn id="11" dur="500"/>
                                        <p:tgtEl>
                                          <p:spTgt spid="17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68"/>
                                        </p:tgtEl>
                                        <p:attrNameLst>
                                          <p:attrName>style.visibility</p:attrName>
                                        </p:attrNameLst>
                                      </p:cBhvr>
                                      <p:to>
                                        <p:strVal val="visible"/>
                                      </p:to>
                                    </p:set>
                                    <p:animEffect transition="in" filter="fade">
                                      <p:cBhvr>
                                        <p:cTn id="15" dur="500"/>
                                        <p:tgtEl>
                                          <p:spTgt spid="168"/>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71">
                                            <p:txEl>
                                              <p:pRg st="0" end="0"/>
                                            </p:txEl>
                                          </p:spTgt>
                                        </p:tgtEl>
                                        <p:attrNameLst>
                                          <p:attrName>style.visibility</p:attrName>
                                        </p:attrNameLst>
                                      </p:cBhvr>
                                      <p:to>
                                        <p:strVal val="visible"/>
                                      </p:to>
                                    </p:set>
                                    <p:animEffect transition="in" filter="fade">
                                      <p:cBhvr>
                                        <p:cTn id="19" dur="500"/>
                                        <p:tgtEl>
                                          <p:spTgt spid="171">
                                            <p:txEl>
                                              <p:pRg st="0" end="0"/>
                                            </p:txEl>
                                          </p:spTgt>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71">
                                            <p:txEl>
                                              <p:pRg st="1" end="1"/>
                                            </p:txEl>
                                          </p:spTgt>
                                        </p:tgtEl>
                                        <p:attrNameLst>
                                          <p:attrName>style.visibility</p:attrName>
                                        </p:attrNameLst>
                                      </p:cBhvr>
                                      <p:to>
                                        <p:strVal val="visible"/>
                                      </p:to>
                                    </p:set>
                                    <p:animEffect transition="in" filter="fade">
                                      <p:cBhvr>
                                        <p:cTn id="23" dur="500"/>
                                        <p:tgtEl>
                                          <p:spTgt spid="171">
                                            <p:txEl>
                                              <p:pRg st="1" end="1"/>
                                            </p:txEl>
                                          </p:spTgt>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74"/>
                                        </p:tgtEl>
                                        <p:attrNameLst>
                                          <p:attrName>style.visibility</p:attrName>
                                        </p:attrNameLst>
                                      </p:cBhvr>
                                      <p:to>
                                        <p:strVal val="visible"/>
                                      </p:to>
                                    </p:set>
                                    <p:animEffect transition="in" filter="fade">
                                      <p:cBhvr>
                                        <p:cTn id="27"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9" title="crops 2.jpg"/>
          <p:cNvPicPr preferRelativeResize="0"/>
          <p:nvPr/>
        </p:nvPicPr>
        <p:blipFill rotWithShape="1">
          <a:blip r:embed="rId3">
            <a:alphaModFix/>
          </a:blip>
          <a:srcRect l="8625" t="2278" b="-11294"/>
          <a:stretch/>
        </p:blipFill>
        <p:spPr>
          <a:xfrm>
            <a:off x="621625" y="-19050"/>
            <a:ext cx="11570375" cy="6901625"/>
          </a:xfrm>
          <a:prstGeom prst="rect">
            <a:avLst/>
          </a:prstGeom>
          <a:gradFill>
            <a:gsLst>
              <a:gs pos="0">
                <a:srgbClr val="13294B">
                  <a:alpha val="0"/>
                </a:srgbClr>
              </a:gs>
              <a:gs pos="91000">
                <a:srgbClr val="13294B"/>
              </a:gs>
              <a:gs pos="100000">
                <a:srgbClr val="13294B"/>
              </a:gs>
            </a:gsLst>
            <a:lin ang="5400012" scaled="0"/>
          </a:gradFill>
          <a:ln>
            <a:noFill/>
          </a:ln>
        </p:spPr>
      </p:pic>
      <p:sp>
        <p:nvSpPr>
          <p:cNvPr id="287" name="Google Shape;287;p9">
            <a:extLst>
              <a:ext uri="{C183D7F6-B498-43B3-948B-1728B52AA6E4}">
                <adec:decorative xmlns:adec="http://schemas.microsoft.com/office/drawing/2017/decorative" val="1"/>
              </a:ext>
            </a:extLst>
          </p:cNvPr>
          <p:cNvSpPr/>
          <p:nvPr/>
        </p:nvSpPr>
        <p:spPr>
          <a:xfrm>
            <a:off x="621633" y="1147100"/>
            <a:ext cx="11570366" cy="5735470"/>
          </a:xfrm>
          <a:prstGeom prst="rect">
            <a:avLst/>
          </a:prstGeom>
          <a:gradFill>
            <a:gsLst>
              <a:gs pos="0">
                <a:srgbClr val="13294B">
                  <a:alpha val="0"/>
                </a:srgbClr>
              </a:gs>
              <a:gs pos="91000">
                <a:srgbClr val="13294B"/>
              </a:gs>
              <a:gs pos="100000">
                <a:srgbClr val="13294B"/>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88" name="Google Shape;288;p9"/>
          <p:cNvPicPr preferRelativeResize="0"/>
          <p:nvPr/>
        </p:nvPicPr>
        <p:blipFill rotWithShape="1">
          <a:blip r:embed="rId4">
            <a:alphaModFix/>
          </a:blip>
          <a:srcRect t="17948" r="570" b="15511"/>
          <a:stretch/>
        </p:blipFill>
        <p:spPr>
          <a:xfrm rot="-5400000" flipH="1">
            <a:off x="-3084932" y="3429436"/>
            <a:ext cx="6857999" cy="83145"/>
          </a:xfrm>
          <a:prstGeom prst="rect">
            <a:avLst/>
          </a:prstGeom>
          <a:noFill/>
          <a:ln>
            <a:noFill/>
          </a:ln>
        </p:spPr>
      </p:pic>
      <p:pic>
        <p:nvPicPr>
          <p:cNvPr id="289" name="Google Shape;289;p9"/>
          <p:cNvPicPr preferRelativeResize="0"/>
          <p:nvPr/>
        </p:nvPicPr>
        <p:blipFill rotWithShape="1">
          <a:blip r:embed="rId5">
            <a:alphaModFix/>
          </a:blip>
          <a:srcRect l="492" t="52160" r="6105" b="26119"/>
          <a:stretch/>
        </p:blipFill>
        <p:spPr>
          <a:xfrm>
            <a:off x="621633" y="6078365"/>
            <a:ext cx="5181600" cy="779635"/>
          </a:xfrm>
          <a:prstGeom prst="rect">
            <a:avLst/>
          </a:prstGeom>
          <a:noFill/>
          <a:ln>
            <a:noFill/>
          </a:ln>
        </p:spPr>
      </p:pic>
      <p:sp>
        <p:nvSpPr>
          <p:cNvPr id="290" name="Google Shape;290;p9"/>
          <p:cNvSpPr txBox="1">
            <a:spLocks noGrp="1"/>
          </p:cNvSpPr>
          <p:nvPr>
            <p:ph type="ctrTitle"/>
          </p:nvPr>
        </p:nvSpPr>
        <p:spPr>
          <a:xfrm>
            <a:off x="621632" y="4014835"/>
            <a:ext cx="11570368" cy="2387600"/>
          </a:xfrm>
          <a:prstGeom prst="rect">
            <a:avLst/>
          </a:prstGeom>
          <a:noFill/>
          <a:ln>
            <a:noFill/>
          </a:ln>
        </p:spPr>
        <p:txBody>
          <a:bodyPr spcFirstLastPara="1" wrap="square" lIns="91425" tIns="45700" rIns="91425" bIns="45700" anchor="b" anchorCtr="0">
            <a:normAutofit/>
          </a:bodyPr>
          <a:lstStyle/>
          <a:p>
            <a:pPr marL="0" lvl="0" indent="0" algn="ctr" rtl="0">
              <a:lnSpc>
                <a:spcPct val="200000"/>
              </a:lnSpc>
              <a:spcBef>
                <a:spcPts val="0"/>
              </a:spcBef>
              <a:spcAft>
                <a:spcPts val="0"/>
              </a:spcAft>
              <a:buClr>
                <a:schemeClr val="lt1"/>
              </a:buClr>
              <a:buSzPts val="6000"/>
              <a:buFont typeface="Oswald"/>
              <a:buNone/>
            </a:pPr>
            <a:r>
              <a:rPr lang="en-US" b="1">
                <a:solidFill>
                  <a:schemeClr val="lt1"/>
                </a:solidFill>
                <a:latin typeface="Oswald"/>
                <a:ea typeface="Oswald"/>
                <a:cs typeface="Oswald"/>
                <a:sym typeface="Oswald"/>
              </a:rPr>
              <a:t>What We Can Do Together</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fade">
                                      <p:cBhvr>
                                        <p:cTn id="7" dur="1000"/>
                                        <p:tgtEl>
                                          <p:spTgt spid="29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89"/>
                                        </p:tgtEl>
                                        <p:attrNameLst>
                                          <p:attrName>style.visibility</p:attrName>
                                        </p:attrNameLst>
                                      </p:cBhvr>
                                      <p:to>
                                        <p:strVal val="visible"/>
                                      </p:to>
                                    </p:set>
                                    <p:animEffect transition="in" filter="fade">
                                      <p:cBhvr>
                                        <p:cTn id="11" dur="30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11" descr="A group of men working in a lab&#10;&#10;AI-generated content may be incorrect."/>
          <p:cNvPicPr preferRelativeResize="0"/>
          <p:nvPr/>
        </p:nvPicPr>
        <p:blipFill rotWithShape="1">
          <a:blip r:embed="rId3">
            <a:alphaModFix/>
          </a:blip>
          <a:srcRect t="19273" b="6610"/>
          <a:stretch/>
        </p:blipFill>
        <p:spPr>
          <a:xfrm>
            <a:off x="621630" y="-1"/>
            <a:ext cx="11570369" cy="6857999"/>
          </a:xfrm>
          <a:prstGeom prst="rect">
            <a:avLst/>
          </a:prstGeom>
          <a:noFill/>
          <a:ln>
            <a:noFill/>
          </a:ln>
        </p:spPr>
      </p:pic>
      <p:sp>
        <p:nvSpPr>
          <p:cNvPr id="297" name="Google Shape;297;p11">
            <a:extLst>
              <a:ext uri="{C183D7F6-B498-43B3-948B-1728B52AA6E4}">
                <adec:decorative xmlns:adec="http://schemas.microsoft.com/office/drawing/2017/decorative" val="1"/>
              </a:ext>
            </a:extLst>
          </p:cNvPr>
          <p:cNvSpPr/>
          <p:nvPr/>
        </p:nvSpPr>
        <p:spPr>
          <a:xfrm>
            <a:off x="621633" y="1147100"/>
            <a:ext cx="11570366" cy="5735470"/>
          </a:xfrm>
          <a:prstGeom prst="rect">
            <a:avLst/>
          </a:prstGeom>
          <a:gradFill>
            <a:gsLst>
              <a:gs pos="0">
                <a:srgbClr val="13294B">
                  <a:alpha val="0"/>
                </a:srgbClr>
              </a:gs>
              <a:gs pos="91000">
                <a:srgbClr val="13294B"/>
              </a:gs>
              <a:gs pos="100000">
                <a:srgbClr val="13294B"/>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98" name="Google Shape;298;p11"/>
          <p:cNvPicPr preferRelativeResize="0"/>
          <p:nvPr/>
        </p:nvPicPr>
        <p:blipFill rotWithShape="1">
          <a:blip r:embed="rId4">
            <a:alphaModFix/>
          </a:blip>
          <a:srcRect t="17948" r="570" b="15511"/>
          <a:stretch/>
        </p:blipFill>
        <p:spPr>
          <a:xfrm rot="-5400000" flipH="1">
            <a:off x="-3084932" y="3429436"/>
            <a:ext cx="6857999" cy="83145"/>
          </a:xfrm>
          <a:prstGeom prst="rect">
            <a:avLst/>
          </a:prstGeom>
          <a:noFill/>
          <a:ln>
            <a:noFill/>
          </a:ln>
        </p:spPr>
      </p:pic>
      <p:pic>
        <p:nvPicPr>
          <p:cNvPr id="299" name="Google Shape;299;p11"/>
          <p:cNvPicPr preferRelativeResize="0"/>
          <p:nvPr/>
        </p:nvPicPr>
        <p:blipFill rotWithShape="1">
          <a:blip r:embed="rId5">
            <a:alphaModFix/>
          </a:blip>
          <a:srcRect l="492" t="52160" r="6105" b="26119"/>
          <a:stretch/>
        </p:blipFill>
        <p:spPr>
          <a:xfrm>
            <a:off x="621633" y="6078365"/>
            <a:ext cx="5181600" cy="779635"/>
          </a:xfrm>
          <a:prstGeom prst="rect">
            <a:avLst/>
          </a:prstGeom>
          <a:noFill/>
          <a:ln>
            <a:noFill/>
          </a:ln>
        </p:spPr>
      </p:pic>
      <p:sp>
        <p:nvSpPr>
          <p:cNvPr id="300" name="Google Shape;300;p11"/>
          <p:cNvSpPr txBox="1">
            <a:spLocks noGrp="1"/>
          </p:cNvSpPr>
          <p:nvPr>
            <p:ph type="ctrTitle"/>
          </p:nvPr>
        </p:nvSpPr>
        <p:spPr>
          <a:xfrm>
            <a:off x="621632" y="4014835"/>
            <a:ext cx="11570368" cy="2387600"/>
          </a:xfrm>
          <a:prstGeom prst="rect">
            <a:avLst/>
          </a:prstGeom>
          <a:noFill/>
          <a:ln>
            <a:noFill/>
          </a:ln>
        </p:spPr>
        <p:txBody>
          <a:bodyPr spcFirstLastPara="1" wrap="square" lIns="91425" tIns="45700" rIns="91425" bIns="45700" anchor="b" anchorCtr="0">
            <a:normAutofit/>
          </a:bodyPr>
          <a:lstStyle/>
          <a:p>
            <a:pPr marL="0" lvl="0" indent="0" algn="ctr" rtl="0">
              <a:lnSpc>
                <a:spcPct val="200000"/>
              </a:lnSpc>
              <a:spcBef>
                <a:spcPts val="0"/>
              </a:spcBef>
              <a:spcAft>
                <a:spcPts val="0"/>
              </a:spcAft>
              <a:buClr>
                <a:schemeClr val="lt1"/>
              </a:buClr>
              <a:buSzPts val="6000"/>
              <a:buFont typeface="Oswald"/>
              <a:buNone/>
            </a:pPr>
            <a:r>
              <a:rPr lang="en-US" b="1">
                <a:solidFill>
                  <a:schemeClr val="lt1"/>
                </a:solidFill>
                <a:latin typeface="Oswald"/>
                <a:ea typeface="Oswald"/>
                <a:cs typeface="Oswald"/>
                <a:sym typeface="Oswald"/>
              </a:rPr>
              <a:t>What We Can Do Together</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1000"/>
                                        <p:tgtEl>
                                          <p:spTgt spid="30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9"/>
                                        </p:tgtEl>
                                        <p:attrNameLst>
                                          <p:attrName>style.visibility</p:attrName>
                                        </p:attrNameLst>
                                      </p:cBhvr>
                                      <p:to>
                                        <p:strVal val="visible"/>
                                      </p:to>
                                    </p:set>
                                    <p:animEffect transition="in" filter="fade">
                                      <p:cBhvr>
                                        <p:cTn id="11" dur="30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14" title="rowrs.jpg"/>
          <p:cNvPicPr preferRelativeResize="0"/>
          <p:nvPr/>
        </p:nvPicPr>
        <p:blipFill rotWithShape="1">
          <a:blip r:embed="rId3">
            <a:alphaModFix/>
          </a:blip>
          <a:srcRect l="19753" t="14628" r="18556" b="21964"/>
          <a:stretch/>
        </p:blipFill>
        <p:spPr>
          <a:xfrm>
            <a:off x="624725" y="0"/>
            <a:ext cx="11570376" cy="6857999"/>
          </a:xfrm>
          <a:prstGeom prst="rect">
            <a:avLst/>
          </a:prstGeom>
          <a:noFill/>
          <a:ln>
            <a:noFill/>
          </a:ln>
        </p:spPr>
      </p:pic>
      <p:sp>
        <p:nvSpPr>
          <p:cNvPr id="307" name="Google Shape;307;p14">
            <a:extLst>
              <a:ext uri="{C183D7F6-B498-43B3-948B-1728B52AA6E4}">
                <adec:decorative xmlns:adec="http://schemas.microsoft.com/office/drawing/2017/decorative" val="1"/>
              </a:ext>
            </a:extLst>
          </p:cNvPr>
          <p:cNvSpPr/>
          <p:nvPr/>
        </p:nvSpPr>
        <p:spPr>
          <a:xfrm>
            <a:off x="621633" y="1147100"/>
            <a:ext cx="11570366" cy="5735470"/>
          </a:xfrm>
          <a:prstGeom prst="rect">
            <a:avLst/>
          </a:prstGeom>
          <a:gradFill>
            <a:gsLst>
              <a:gs pos="0">
                <a:srgbClr val="13294B">
                  <a:alpha val="0"/>
                </a:srgbClr>
              </a:gs>
              <a:gs pos="91000">
                <a:srgbClr val="13294B"/>
              </a:gs>
              <a:gs pos="100000">
                <a:srgbClr val="13294B"/>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08" name="Google Shape;308;p14"/>
          <p:cNvPicPr preferRelativeResize="0"/>
          <p:nvPr/>
        </p:nvPicPr>
        <p:blipFill rotWithShape="1">
          <a:blip r:embed="rId4">
            <a:alphaModFix/>
          </a:blip>
          <a:srcRect t="17948" r="570" b="15511"/>
          <a:stretch/>
        </p:blipFill>
        <p:spPr>
          <a:xfrm rot="-5400000" flipH="1">
            <a:off x="-3084931" y="3387435"/>
            <a:ext cx="6857998" cy="83145"/>
          </a:xfrm>
          <a:prstGeom prst="rect">
            <a:avLst/>
          </a:prstGeom>
          <a:noFill/>
          <a:ln>
            <a:noFill/>
          </a:ln>
        </p:spPr>
      </p:pic>
      <p:pic>
        <p:nvPicPr>
          <p:cNvPr id="309" name="Google Shape;309;p14"/>
          <p:cNvPicPr preferRelativeResize="0"/>
          <p:nvPr/>
        </p:nvPicPr>
        <p:blipFill rotWithShape="1">
          <a:blip r:embed="rId5">
            <a:alphaModFix/>
          </a:blip>
          <a:srcRect l="492" t="52160" r="6105" b="26119"/>
          <a:stretch/>
        </p:blipFill>
        <p:spPr>
          <a:xfrm>
            <a:off x="621633" y="6078365"/>
            <a:ext cx="5181600" cy="779635"/>
          </a:xfrm>
          <a:prstGeom prst="rect">
            <a:avLst/>
          </a:prstGeom>
          <a:noFill/>
          <a:ln>
            <a:noFill/>
          </a:ln>
        </p:spPr>
      </p:pic>
      <p:sp>
        <p:nvSpPr>
          <p:cNvPr id="310" name="Google Shape;310;p14"/>
          <p:cNvSpPr txBox="1">
            <a:spLocks noGrp="1"/>
          </p:cNvSpPr>
          <p:nvPr>
            <p:ph type="ctrTitle"/>
          </p:nvPr>
        </p:nvSpPr>
        <p:spPr>
          <a:xfrm>
            <a:off x="621632" y="4014835"/>
            <a:ext cx="11570368"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200000"/>
              </a:lnSpc>
              <a:spcBef>
                <a:spcPts val="0"/>
              </a:spcBef>
              <a:spcAft>
                <a:spcPts val="0"/>
              </a:spcAft>
              <a:buClr>
                <a:schemeClr val="lt1"/>
              </a:buClr>
              <a:buSzPct val="100000"/>
              <a:buFont typeface="Oswald"/>
              <a:buNone/>
            </a:pPr>
            <a:r>
              <a:rPr lang="en-US" b="1">
                <a:solidFill>
                  <a:schemeClr val="lt1"/>
                </a:solidFill>
                <a:latin typeface="Oswald"/>
                <a:ea typeface="Oswald"/>
                <a:cs typeface="Oswald"/>
                <a:sym typeface="Oswald"/>
              </a:rPr>
              <a:t>Let’s Build for the Future — Together</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1000"/>
                                        <p:tgtEl>
                                          <p:spTgt spid="3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09"/>
                                        </p:tgtEl>
                                        <p:attrNameLst>
                                          <p:attrName>style.visibility</p:attrName>
                                        </p:attrNameLst>
                                      </p:cBhvr>
                                      <p:to>
                                        <p:strVal val="visible"/>
                                      </p:to>
                                    </p:set>
                                    <p:animEffect transition="in" filter="fade">
                                      <p:cBhvr>
                                        <p:cTn id="11" dur="30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5">
            <a:extLst>
              <a:ext uri="{C183D7F6-B498-43B3-948B-1728B52AA6E4}">
                <adec:decorative xmlns:adec="http://schemas.microsoft.com/office/drawing/2017/decorative" val="1"/>
              </a:ext>
            </a:extLst>
          </p:cNvPr>
          <p:cNvSpPr/>
          <p:nvPr/>
        </p:nvSpPr>
        <p:spPr>
          <a:xfrm>
            <a:off x="621633" y="-3"/>
            <a:ext cx="11570367" cy="6871648"/>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17" name="Google Shape;317;p15" descr="The University of Illinois Seal"/>
          <p:cNvPicPr preferRelativeResize="0"/>
          <p:nvPr/>
        </p:nvPicPr>
        <p:blipFill rotWithShape="1">
          <a:blip r:embed="rId3">
            <a:alphaModFix amt="46000"/>
          </a:blip>
          <a:srcRect l="2274" t="108" b="12833"/>
          <a:stretch/>
        </p:blipFill>
        <p:spPr>
          <a:xfrm>
            <a:off x="621633" y="-1"/>
            <a:ext cx="11570368" cy="6871646"/>
          </a:xfrm>
          <a:prstGeom prst="rect">
            <a:avLst/>
          </a:prstGeom>
          <a:noFill/>
          <a:ln>
            <a:noFill/>
          </a:ln>
        </p:spPr>
      </p:pic>
      <p:sp>
        <p:nvSpPr>
          <p:cNvPr id="318" name="Google Shape;318;p15">
            <a:extLst>
              <a:ext uri="{C183D7F6-B498-43B3-948B-1728B52AA6E4}">
                <adec:decorative xmlns:adec="http://schemas.microsoft.com/office/drawing/2017/decorative" val="1"/>
              </a:ext>
            </a:extLst>
          </p:cNvPr>
          <p:cNvSpPr/>
          <p:nvPr/>
        </p:nvSpPr>
        <p:spPr>
          <a:xfrm>
            <a:off x="621632" y="1"/>
            <a:ext cx="11570367" cy="6864824"/>
          </a:xfrm>
          <a:prstGeom prst="rect">
            <a:avLst/>
          </a:prstGeom>
          <a:gradFill>
            <a:gsLst>
              <a:gs pos="0">
                <a:srgbClr val="13294B">
                  <a:alpha val="15686"/>
                </a:srgbClr>
              </a:gs>
              <a:gs pos="100000">
                <a:srgbClr val="13294B">
                  <a:alpha val="72941"/>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19" name="Google Shape;319;p15"/>
          <p:cNvSpPr txBox="1">
            <a:spLocks noGrp="1"/>
          </p:cNvSpPr>
          <p:nvPr>
            <p:ph type="ctrTitle"/>
          </p:nvPr>
        </p:nvSpPr>
        <p:spPr>
          <a:xfrm>
            <a:off x="621633" y="3728690"/>
            <a:ext cx="11570367" cy="831274"/>
          </a:xfrm>
          <a:prstGeom prst="rect">
            <a:avLst/>
          </a:prstGeom>
          <a:noFill/>
          <a:ln>
            <a:noFill/>
          </a:ln>
        </p:spPr>
        <p:txBody>
          <a:bodyPr spcFirstLastPara="1" wrap="square" lIns="0" tIns="0" rIns="0" bIns="0" anchor="t" anchorCtr="0">
            <a:noAutofit/>
          </a:bodyPr>
          <a:lstStyle/>
          <a:p>
            <a:pPr marL="0" lvl="0" indent="0" algn="ctr" rtl="0">
              <a:lnSpc>
                <a:spcPct val="54347"/>
              </a:lnSpc>
              <a:spcBef>
                <a:spcPts val="0"/>
              </a:spcBef>
              <a:spcAft>
                <a:spcPts val="0"/>
              </a:spcAft>
              <a:buClr>
                <a:schemeClr val="lt1"/>
              </a:buClr>
              <a:buSzPts val="13800"/>
              <a:buFont typeface="Oswald"/>
              <a:buNone/>
            </a:pPr>
            <a:r>
              <a:rPr lang="en-US" sz="13800" b="1">
                <a:solidFill>
                  <a:schemeClr val="lt1"/>
                </a:solidFill>
                <a:latin typeface="Oswald"/>
                <a:ea typeface="Oswald"/>
                <a:cs typeface="Oswald"/>
                <a:sym typeface="Oswald"/>
              </a:rPr>
              <a:t>Thank You</a:t>
            </a:r>
            <a:endParaRPr sz="16600" b="1">
              <a:solidFill>
                <a:schemeClr val="lt1"/>
              </a:solidFill>
              <a:latin typeface="Oswald"/>
              <a:ea typeface="Oswald"/>
              <a:cs typeface="Oswald"/>
              <a:sym typeface="Oswald"/>
            </a:endParaRPr>
          </a:p>
        </p:txBody>
      </p:sp>
      <p:pic>
        <p:nvPicPr>
          <p:cNvPr id="320" name="Google Shape;320;p15"/>
          <p:cNvPicPr preferRelativeResize="0"/>
          <p:nvPr/>
        </p:nvPicPr>
        <p:blipFill rotWithShape="1">
          <a:blip r:embed="rId4">
            <a:alphaModFix/>
          </a:blip>
          <a:srcRect t="17948" r="570" b="15511"/>
          <a:stretch/>
        </p:blipFill>
        <p:spPr>
          <a:xfrm rot="-5400000" flipH="1">
            <a:off x="-3118183" y="3387428"/>
            <a:ext cx="6857999" cy="83145"/>
          </a:xfrm>
          <a:prstGeom prst="rect">
            <a:avLst/>
          </a:prstGeom>
          <a:noFill/>
          <a:ln>
            <a:noFill/>
          </a:ln>
        </p:spPr>
      </p:pic>
      <p:pic>
        <p:nvPicPr>
          <p:cNvPr id="321" name="Google Shape;321;p15" descr="University of Illinois System wordmark"/>
          <p:cNvPicPr preferRelativeResize="0"/>
          <p:nvPr/>
        </p:nvPicPr>
        <p:blipFill rotWithShape="1">
          <a:blip r:embed="rId5">
            <a:alphaModFix/>
          </a:blip>
          <a:srcRect/>
          <a:stretch/>
        </p:blipFill>
        <p:spPr>
          <a:xfrm>
            <a:off x="8549634" y="6160392"/>
            <a:ext cx="3020733" cy="267968"/>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fade">
                                      <p:cBhvr>
                                        <p:cTn id="7" dur="2000"/>
                                        <p:tgtEl>
                                          <p:spTgt spid="31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19"/>
                                        </p:tgtEl>
                                        <p:attrNameLst>
                                          <p:attrName>style.visibility</p:attrName>
                                        </p:attrNameLst>
                                      </p:cBhvr>
                                      <p:to>
                                        <p:strVal val="visible"/>
                                      </p:to>
                                    </p:set>
                                    <p:animEffect transition="in" filter="fade">
                                      <p:cBhvr>
                                        <p:cTn id="11" dur="3000"/>
                                        <p:tgtEl>
                                          <p:spTgt spid="319"/>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321"/>
                                        </p:tgtEl>
                                        <p:attrNameLst>
                                          <p:attrName>style.visibility</p:attrName>
                                        </p:attrNameLst>
                                      </p:cBhvr>
                                      <p:to>
                                        <p:strVal val="visible"/>
                                      </p:to>
                                    </p:set>
                                    <p:animEffect transition="in" filter="fade">
                                      <p:cBhvr>
                                        <p:cTn id="15" dur="10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 descr="A lighthouse on a rocky island&#10;&#10;AI-generated content may be incorrect."/>
          <p:cNvPicPr preferRelativeResize="0"/>
          <p:nvPr/>
        </p:nvPicPr>
        <p:blipFill rotWithShape="1">
          <a:blip r:embed="rId3">
            <a:alphaModFix/>
          </a:blip>
          <a:srcRect r="1925"/>
          <a:stretch/>
        </p:blipFill>
        <p:spPr>
          <a:xfrm>
            <a:off x="621630" y="0"/>
            <a:ext cx="11570367" cy="6863387"/>
          </a:xfrm>
          <a:prstGeom prst="rect">
            <a:avLst/>
          </a:prstGeom>
          <a:noFill/>
          <a:ln>
            <a:noFill/>
          </a:ln>
        </p:spPr>
      </p:pic>
      <p:sp>
        <p:nvSpPr>
          <p:cNvPr id="181" name="Google Shape;181;p2">
            <a:extLst>
              <a:ext uri="{C183D7F6-B498-43B3-948B-1728B52AA6E4}">
                <adec:decorative xmlns:adec="http://schemas.microsoft.com/office/drawing/2017/decorative" val="1"/>
              </a:ext>
            </a:extLst>
          </p:cNvPr>
          <p:cNvSpPr/>
          <p:nvPr/>
        </p:nvSpPr>
        <p:spPr>
          <a:xfrm>
            <a:off x="621633" y="1129355"/>
            <a:ext cx="11570366" cy="5735470"/>
          </a:xfrm>
          <a:prstGeom prst="rect">
            <a:avLst/>
          </a:prstGeom>
          <a:gradFill>
            <a:gsLst>
              <a:gs pos="0">
                <a:srgbClr val="13294B">
                  <a:alpha val="0"/>
                </a:srgbClr>
              </a:gs>
              <a:gs pos="91000">
                <a:srgbClr val="13294B"/>
              </a:gs>
              <a:gs pos="100000">
                <a:srgbClr val="13294B"/>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82" name="Google Shape;182;p2"/>
          <p:cNvPicPr preferRelativeResize="0"/>
          <p:nvPr/>
        </p:nvPicPr>
        <p:blipFill rotWithShape="1">
          <a:blip r:embed="rId4">
            <a:alphaModFix/>
          </a:blip>
          <a:srcRect t="17948" r="570" b="15511"/>
          <a:stretch/>
        </p:blipFill>
        <p:spPr>
          <a:xfrm rot="-5400000" flipH="1">
            <a:off x="-3118183" y="3387428"/>
            <a:ext cx="6857999" cy="83145"/>
          </a:xfrm>
          <a:prstGeom prst="rect">
            <a:avLst/>
          </a:prstGeom>
          <a:noFill/>
          <a:ln>
            <a:noFill/>
          </a:ln>
        </p:spPr>
      </p:pic>
      <p:pic>
        <p:nvPicPr>
          <p:cNvPr id="183" name="Google Shape;183;p2"/>
          <p:cNvPicPr preferRelativeResize="0"/>
          <p:nvPr/>
        </p:nvPicPr>
        <p:blipFill rotWithShape="1">
          <a:blip r:embed="rId5">
            <a:alphaModFix/>
          </a:blip>
          <a:srcRect l="492" t="52160" r="6105" b="26119"/>
          <a:stretch/>
        </p:blipFill>
        <p:spPr>
          <a:xfrm>
            <a:off x="621633" y="6078365"/>
            <a:ext cx="5181600" cy="779635"/>
          </a:xfrm>
          <a:prstGeom prst="rect">
            <a:avLst/>
          </a:prstGeom>
          <a:noFill/>
          <a:ln>
            <a:noFill/>
          </a:ln>
        </p:spPr>
      </p:pic>
      <p:sp>
        <p:nvSpPr>
          <p:cNvPr id="184" name="Google Shape;184;p2"/>
          <p:cNvSpPr txBox="1">
            <a:spLocks noGrp="1"/>
          </p:cNvSpPr>
          <p:nvPr>
            <p:ph type="ctrTitle"/>
          </p:nvPr>
        </p:nvSpPr>
        <p:spPr>
          <a:xfrm>
            <a:off x="621632" y="4014835"/>
            <a:ext cx="11570368" cy="2387600"/>
          </a:xfrm>
          <a:prstGeom prst="rect">
            <a:avLst/>
          </a:prstGeom>
          <a:noFill/>
          <a:ln>
            <a:noFill/>
          </a:ln>
        </p:spPr>
        <p:txBody>
          <a:bodyPr spcFirstLastPara="1" wrap="square" lIns="91425" tIns="45700" rIns="91425" bIns="45700" anchor="b" anchorCtr="0">
            <a:normAutofit/>
          </a:bodyPr>
          <a:lstStyle/>
          <a:p>
            <a:pPr marL="0" lvl="0" indent="0" algn="ctr" rtl="0">
              <a:lnSpc>
                <a:spcPct val="200000"/>
              </a:lnSpc>
              <a:spcBef>
                <a:spcPts val="0"/>
              </a:spcBef>
              <a:spcAft>
                <a:spcPts val="0"/>
              </a:spcAft>
              <a:buClr>
                <a:schemeClr val="lt1"/>
              </a:buClr>
              <a:buSzPts val="6000"/>
              <a:buFont typeface="Oswald"/>
              <a:buNone/>
            </a:pPr>
            <a:r>
              <a:rPr lang="en-US" b="1">
                <a:solidFill>
                  <a:schemeClr val="lt1"/>
                </a:solidFill>
                <a:latin typeface="Oswald"/>
                <a:ea typeface="Oswald"/>
                <a:cs typeface="Oswald"/>
                <a:sym typeface="Oswald"/>
              </a:rPr>
              <a:t> A beacon and a safe harbor</a:t>
            </a:r>
            <a:endParaRPr b="1">
              <a:solidFill>
                <a:schemeClr val="lt1"/>
              </a:solidFill>
              <a:latin typeface="Oswald"/>
              <a:ea typeface="Oswald"/>
              <a:cs typeface="Oswald"/>
              <a:sym typeface="Oswald"/>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1000"/>
                                        <p:tgtEl>
                                          <p:spTgt spid="18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3"/>
                                        </p:tgtEl>
                                        <p:attrNameLst>
                                          <p:attrName>style.visibility</p:attrName>
                                        </p:attrNameLst>
                                      </p:cBhvr>
                                      <p:to>
                                        <p:strVal val="visible"/>
                                      </p:to>
                                    </p:set>
                                    <p:animEffect transition="in" filter="fade">
                                      <p:cBhvr>
                                        <p:cTn id="11" dur="3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C08B900-A72D-1756-F242-3E7CACB8BC02}"/>
              </a:ext>
            </a:extLst>
          </p:cNvPr>
          <p:cNvGraphicFramePr>
            <a:graphicFrameLocks noChangeAspect="1"/>
          </p:cNvGraphicFramePr>
          <p:nvPr>
            <p:custDataLst>
              <p:tags r:id="rId1"/>
            </p:custDataLst>
            <p:extLst>
              <p:ext uri="{D42A27DB-BD31-4B8C-83A1-F6EECF244321}">
                <p14:modId xmlns:p14="http://schemas.microsoft.com/office/powerpoint/2010/main" val="15871186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3" name="Picture 2" descr="A blue screen with a pink and blue background&#10;&#10;AI-generated content may be incorrect.">
            <a:extLst>
              <a:ext uri="{FF2B5EF4-FFF2-40B4-BE49-F238E27FC236}">
                <a16:creationId xmlns:a16="http://schemas.microsoft.com/office/drawing/2014/main" id="{D114861B-65D2-93C5-719A-CE0CA58C58CA}"/>
              </a:ext>
            </a:extLst>
          </p:cNvPr>
          <p:cNvPicPr>
            <a:picLocks noChangeAspect="1"/>
          </p:cNvPicPr>
          <p:nvPr/>
        </p:nvPicPr>
        <p:blipFill>
          <a:blip r:embed="rId6"/>
          <a:srcRect t="4136" r="10802" b="1873"/>
          <a:stretch>
            <a:fillRect/>
          </a:stretch>
        </p:blipFill>
        <p:spPr>
          <a:xfrm>
            <a:off x="621630" y="0"/>
            <a:ext cx="11570334" cy="6858000"/>
          </a:xfrm>
          <a:prstGeom prst="rect">
            <a:avLst/>
          </a:prstGeom>
        </p:spPr>
      </p:pic>
      <p:pic>
        <p:nvPicPr>
          <p:cNvPr id="191" name="Google Shape;191;p3"/>
          <p:cNvPicPr preferRelativeResize="0"/>
          <p:nvPr/>
        </p:nvPicPr>
        <p:blipFill rotWithShape="1">
          <a:blip r:embed="rId7">
            <a:alphaModFix/>
          </a:blip>
          <a:srcRect t="17948" r="570" b="15511"/>
          <a:stretch/>
        </p:blipFill>
        <p:spPr>
          <a:xfrm rot="-5400000" flipH="1">
            <a:off x="-3118183" y="3387428"/>
            <a:ext cx="6857999" cy="83145"/>
          </a:xfrm>
          <a:prstGeom prst="rect">
            <a:avLst/>
          </a:prstGeom>
          <a:noFill/>
          <a:ln>
            <a:noFill/>
          </a:ln>
        </p:spPr>
      </p:pic>
      <p:pic>
        <p:nvPicPr>
          <p:cNvPr id="192" name="Google Shape;192;p3"/>
          <p:cNvPicPr preferRelativeResize="0"/>
          <p:nvPr/>
        </p:nvPicPr>
        <p:blipFill rotWithShape="1">
          <a:blip r:embed="rId8">
            <a:alphaModFix/>
          </a:blip>
          <a:srcRect l="492" t="52160" r="6105" b="26119"/>
          <a:stretch/>
        </p:blipFill>
        <p:spPr>
          <a:xfrm>
            <a:off x="621633" y="6078365"/>
            <a:ext cx="5181600" cy="779635"/>
          </a:xfrm>
          <a:prstGeom prst="rect">
            <a:avLst/>
          </a:prstGeom>
          <a:noFill/>
          <a:ln>
            <a:noFill/>
          </a:ln>
        </p:spPr>
      </p:pic>
      <p:sp>
        <p:nvSpPr>
          <p:cNvPr id="193" name="Google Shape;193;p3"/>
          <p:cNvSpPr txBox="1">
            <a:spLocks noGrp="1"/>
          </p:cNvSpPr>
          <p:nvPr>
            <p:ph type="ctrTitle"/>
          </p:nvPr>
        </p:nvSpPr>
        <p:spPr>
          <a:xfrm>
            <a:off x="6816437" y="405938"/>
            <a:ext cx="4477790" cy="2574636"/>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rgbClr val="003366"/>
              </a:buClr>
              <a:buSzPct val="100000"/>
              <a:buFont typeface="Oswald"/>
              <a:buNone/>
            </a:pPr>
            <a:r>
              <a:rPr lang="en-US" b="1" dirty="0">
                <a:solidFill>
                  <a:schemeClr val="bg1"/>
                </a:solidFill>
                <a:latin typeface="Oswald"/>
                <a:ea typeface="Oswald"/>
                <a:cs typeface="Oswald"/>
                <a:sym typeface="Oswald"/>
              </a:rPr>
              <a:t>There for </a:t>
            </a:r>
            <a:br>
              <a:rPr lang="en-US" b="1" dirty="0">
                <a:solidFill>
                  <a:schemeClr val="bg1"/>
                </a:solidFill>
                <a:latin typeface="Oswald"/>
                <a:ea typeface="Oswald"/>
                <a:cs typeface="Oswald"/>
                <a:sym typeface="Oswald"/>
              </a:rPr>
            </a:br>
            <a:r>
              <a:rPr lang="en-US" b="1" dirty="0">
                <a:solidFill>
                  <a:schemeClr val="bg1"/>
                </a:solidFill>
                <a:latin typeface="Oswald"/>
                <a:ea typeface="Oswald"/>
                <a:cs typeface="Oswald"/>
                <a:sym typeface="Oswald"/>
              </a:rPr>
              <a:t>the people </a:t>
            </a:r>
            <a:br>
              <a:rPr lang="en-US" b="1" dirty="0">
                <a:solidFill>
                  <a:schemeClr val="bg1"/>
                </a:solidFill>
                <a:latin typeface="Oswald"/>
                <a:ea typeface="Oswald"/>
                <a:cs typeface="Oswald"/>
                <a:sym typeface="Oswald"/>
              </a:rPr>
            </a:br>
            <a:r>
              <a:rPr lang="en-US" b="1" dirty="0">
                <a:solidFill>
                  <a:schemeClr val="bg1"/>
                </a:solidFill>
                <a:latin typeface="Oswald"/>
                <a:ea typeface="Oswald"/>
                <a:cs typeface="Oswald"/>
                <a:sym typeface="Oswald"/>
              </a:rPr>
              <a:t>of Illinois</a:t>
            </a:r>
            <a:endParaRPr dirty="0">
              <a:solidFill>
                <a:schemeClr val="bg1"/>
              </a:solidFill>
            </a:endParaRPr>
          </a:p>
        </p:txBody>
      </p:sp>
      <p:pic>
        <p:nvPicPr>
          <p:cNvPr id="194" name="Google Shape;194;p3" descr="A group of people waving their hands&#10;&#10;AI-generated content may be incorrect."/>
          <p:cNvPicPr preferRelativeResize="0"/>
          <p:nvPr/>
        </p:nvPicPr>
        <p:blipFill rotWithShape="1">
          <a:blip r:embed="rId9">
            <a:alphaModFix/>
          </a:blip>
          <a:srcRect/>
          <a:stretch/>
        </p:blipFill>
        <p:spPr>
          <a:xfrm>
            <a:off x="925259" y="3335482"/>
            <a:ext cx="4196953" cy="2387600"/>
          </a:xfrm>
          <a:prstGeom prst="rect">
            <a:avLst/>
          </a:prstGeom>
          <a:noFill/>
          <a:ln>
            <a:noFill/>
          </a:ln>
        </p:spPr>
      </p:pic>
      <p:pic>
        <p:nvPicPr>
          <p:cNvPr id="195" name="Google Shape;195;p3" descr="A room with wooden tables and chairs&#10;&#10;AI-generated content may be incorrect."/>
          <p:cNvPicPr preferRelativeResize="0"/>
          <p:nvPr/>
        </p:nvPicPr>
        <p:blipFill rotWithShape="1">
          <a:blip r:embed="rId10">
            <a:alphaModFix/>
          </a:blip>
          <a:srcRect/>
          <a:stretch/>
        </p:blipFill>
        <p:spPr>
          <a:xfrm>
            <a:off x="5373117" y="3335482"/>
            <a:ext cx="4682187" cy="3116580"/>
          </a:xfrm>
          <a:prstGeom prst="rect">
            <a:avLst/>
          </a:prstGeom>
          <a:noFill/>
          <a:ln>
            <a:noFill/>
          </a:ln>
        </p:spPr>
      </p:pic>
      <p:pic>
        <p:nvPicPr>
          <p:cNvPr id="196" name="Google Shape;196;p3" descr="A person holding a test tube with a face mask&#10;&#10;AI-generated content may be incorrect."/>
          <p:cNvPicPr preferRelativeResize="0"/>
          <p:nvPr/>
        </p:nvPicPr>
        <p:blipFill rotWithShape="1">
          <a:blip r:embed="rId11">
            <a:alphaModFix/>
          </a:blip>
          <a:srcRect t="-5343"/>
          <a:stretch>
            <a:fillRect/>
          </a:stretch>
        </p:blipFill>
        <p:spPr>
          <a:xfrm>
            <a:off x="1607933" y="-164030"/>
            <a:ext cx="4850733" cy="323382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1000"/>
                                        <p:tgtEl>
                                          <p:spTgt spid="19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2"/>
                                        </p:tgtEl>
                                        <p:attrNameLst>
                                          <p:attrName>style.visibility</p:attrName>
                                        </p:attrNameLst>
                                      </p:cBhvr>
                                      <p:to>
                                        <p:strVal val="visible"/>
                                      </p:to>
                                    </p:set>
                                    <p:animEffect transition="in" filter="fade">
                                      <p:cBhvr>
                                        <p:cTn id="11" dur="30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26EFF8F-56E8-0DFA-60E3-E8A31184961B}"/>
              </a:ext>
            </a:extLst>
          </p:cNvPr>
          <p:cNvGraphicFramePr>
            <a:graphicFrameLocks noChangeAspect="1"/>
          </p:cNvGraphicFramePr>
          <p:nvPr>
            <p:custDataLst>
              <p:tags r:id="rId1"/>
            </p:custDataLst>
            <p:extLst>
              <p:ext uri="{D42A27DB-BD31-4B8C-83A1-F6EECF244321}">
                <p14:modId xmlns:p14="http://schemas.microsoft.com/office/powerpoint/2010/main" val="168517210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4" name="Picture 3" descr="A blue screen with a pink and blue background&#10;&#10;AI-generated content may be incorrect.">
            <a:extLst>
              <a:ext uri="{FF2B5EF4-FFF2-40B4-BE49-F238E27FC236}">
                <a16:creationId xmlns:a16="http://schemas.microsoft.com/office/drawing/2014/main" id="{6D73BB6E-C696-AB71-4DB1-242AFB0DC657}"/>
              </a:ext>
            </a:extLst>
          </p:cNvPr>
          <p:cNvPicPr>
            <a:picLocks noChangeAspect="1"/>
          </p:cNvPicPr>
          <p:nvPr/>
        </p:nvPicPr>
        <p:blipFill>
          <a:blip r:embed="rId6"/>
          <a:srcRect t="4136" r="10802" b="1873"/>
          <a:stretch>
            <a:fillRect/>
          </a:stretch>
        </p:blipFill>
        <p:spPr>
          <a:xfrm>
            <a:off x="621630" y="0"/>
            <a:ext cx="11570334" cy="6858000"/>
          </a:xfrm>
          <a:prstGeom prst="rect">
            <a:avLst/>
          </a:prstGeom>
        </p:spPr>
      </p:pic>
      <p:sp>
        <p:nvSpPr>
          <p:cNvPr id="203" name="Google Shape;203;g36d938358de_6_0"/>
          <p:cNvSpPr txBox="1"/>
          <p:nvPr/>
        </p:nvSpPr>
        <p:spPr>
          <a:xfrm>
            <a:off x="5181598" y="790000"/>
            <a:ext cx="6252000" cy="600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300" b="1" dirty="0">
                <a:solidFill>
                  <a:schemeClr val="lt1"/>
                </a:solidFill>
                <a:latin typeface="Oswald"/>
                <a:ea typeface="Oswald"/>
                <a:cs typeface="Oswald"/>
                <a:sym typeface="Oswald"/>
              </a:rPr>
              <a:t>S</a:t>
            </a:r>
            <a:r>
              <a:rPr lang="en-US" sz="3300" b="1" i="0" u="none" strike="noStrike" cap="none" dirty="0">
                <a:solidFill>
                  <a:schemeClr val="lt1"/>
                </a:solidFill>
                <a:latin typeface="Oswald"/>
                <a:ea typeface="Oswald"/>
                <a:cs typeface="Oswald"/>
                <a:sym typeface="Oswald"/>
              </a:rPr>
              <a:t>ystemwide enrollment</a:t>
            </a:r>
            <a:endParaRPr sz="3300" dirty="0">
              <a:solidFill>
                <a:schemeClr val="lt1"/>
              </a:solidFill>
              <a:latin typeface="Oswald Light"/>
              <a:ea typeface="Oswald Light"/>
              <a:cs typeface="Oswald Light"/>
              <a:sym typeface="Oswald Light"/>
            </a:endParaRPr>
          </a:p>
        </p:txBody>
      </p:sp>
      <p:sp>
        <p:nvSpPr>
          <p:cNvPr id="204" name="Google Shape;204;g36d938358de_6_0"/>
          <p:cNvSpPr txBox="1"/>
          <p:nvPr/>
        </p:nvSpPr>
        <p:spPr>
          <a:xfrm>
            <a:off x="5168030" y="2020191"/>
            <a:ext cx="5657700" cy="600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300" b="1" dirty="0">
                <a:solidFill>
                  <a:schemeClr val="lt1"/>
                </a:solidFill>
                <a:latin typeface="Oswald"/>
                <a:ea typeface="Oswald"/>
                <a:cs typeface="Oswald"/>
                <a:sym typeface="Oswald"/>
              </a:rPr>
              <a:t>Degrees awarded</a:t>
            </a:r>
            <a:endParaRPr sz="3300" dirty="0"/>
          </a:p>
        </p:txBody>
      </p:sp>
      <p:sp>
        <p:nvSpPr>
          <p:cNvPr id="205" name="Google Shape;205;g36d938358de_6_0"/>
          <p:cNvSpPr txBox="1"/>
          <p:nvPr/>
        </p:nvSpPr>
        <p:spPr>
          <a:xfrm>
            <a:off x="998138" y="1911469"/>
            <a:ext cx="3047995" cy="861734"/>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5000">
                <a:solidFill>
                  <a:schemeClr val="lt1"/>
                </a:solidFill>
                <a:latin typeface="Oswald SemiBold"/>
                <a:ea typeface="Oswald SemiBold"/>
                <a:cs typeface="Oswald SemiBold"/>
                <a:sym typeface="Oswald SemiBold"/>
              </a:rPr>
              <a:t>27,041 </a:t>
            </a:r>
            <a:endParaRPr sz="5000">
              <a:solidFill>
                <a:schemeClr val="lt1"/>
              </a:solidFill>
              <a:sym typeface="Arial"/>
            </a:endParaRPr>
          </a:p>
        </p:txBody>
      </p:sp>
      <p:sp>
        <p:nvSpPr>
          <p:cNvPr id="206" name="Google Shape;206;g36d938358de_6_0"/>
          <p:cNvSpPr txBox="1"/>
          <p:nvPr/>
        </p:nvSpPr>
        <p:spPr>
          <a:xfrm>
            <a:off x="2966602" y="731525"/>
            <a:ext cx="1968000" cy="602100"/>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1600" b="1">
                <a:solidFill>
                  <a:schemeClr val="dk1"/>
                </a:solidFill>
                <a:latin typeface="Lato"/>
                <a:ea typeface="Lato"/>
                <a:cs typeface="Lato"/>
                <a:sym typeface="Lato"/>
              </a:rPr>
              <a:t>Increased by 9.5% from 2019-20</a:t>
            </a:r>
            <a:endParaRPr/>
          </a:p>
        </p:txBody>
      </p:sp>
      <p:sp>
        <p:nvSpPr>
          <p:cNvPr id="207" name="Google Shape;207;g36d938358de_6_0"/>
          <p:cNvSpPr txBox="1"/>
          <p:nvPr/>
        </p:nvSpPr>
        <p:spPr>
          <a:xfrm>
            <a:off x="998139" y="585665"/>
            <a:ext cx="3047995" cy="861734"/>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5000" dirty="0">
                <a:solidFill>
                  <a:schemeClr val="lt1"/>
                </a:solidFill>
                <a:latin typeface="Oswald SemiBold"/>
                <a:ea typeface="Oswald SemiBold"/>
                <a:cs typeface="Oswald SemiBold"/>
                <a:sym typeface="Oswald SemiBold"/>
              </a:rPr>
              <a:t>97,772</a:t>
            </a:r>
            <a:endParaRPr sz="5000" dirty="0">
              <a:solidFill>
                <a:schemeClr val="lt1"/>
              </a:solidFill>
              <a:sym typeface="Arial"/>
            </a:endParaRPr>
          </a:p>
        </p:txBody>
      </p:sp>
      <p:sp>
        <p:nvSpPr>
          <p:cNvPr id="208" name="Google Shape;208;g36d938358de_6_0"/>
          <p:cNvSpPr txBox="1"/>
          <p:nvPr/>
        </p:nvSpPr>
        <p:spPr>
          <a:xfrm>
            <a:off x="2966602" y="2020188"/>
            <a:ext cx="1968000" cy="602100"/>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1600" b="1">
                <a:solidFill>
                  <a:schemeClr val="dk1"/>
                </a:solidFill>
                <a:latin typeface="Lato"/>
                <a:ea typeface="Lato"/>
                <a:cs typeface="Lato"/>
                <a:sym typeface="Lato"/>
              </a:rPr>
              <a:t>Increased by 19.2% from 2019-20</a:t>
            </a:r>
            <a:endParaRPr/>
          </a:p>
        </p:txBody>
      </p:sp>
      <p:sp>
        <p:nvSpPr>
          <p:cNvPr id="209" name="Google Shape;209;g36d938358de_6_0"/>
          <p:cNvSpPr txBox="1"/>
          <p:nvPr/>
        </p:nvSpPr>
        <p:spPr>
          <a:xfrm>
            <a:off x="998138" y="3130554"/>
            <a:ext cx="3048000" cy="861734"/>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5000">
                <a:solidFill>
                  <a:schemeClr val="lt1"/>
                </a:solidFill>
                <a:latin typeface="Oswald SemiBold"/>
                <a:ea typeface="Oswald SemiBold"/>
                <a:cs typeface="Oswald SemiBold"/>
                <a:sym typeface="Oswald SemiBold"/>
              </a:rPr>
              <a:t>20,001</a:t>
            </a:r>
            <a:endParaRPr sz="5000">
              <a:solidFill>
                <a:schemeClr val="lt1"/>
              </a:solidFill>
              <a:sym typeface="Arial"/>
            </a:endParaRPr>
          </a:p>
        </p:txBody>
      </p:sp>
      <p:sp>
        <p:nvSpPr>
          <p:cNvPr id="210" name="Google Shape;210;g36d938358de_6_0"/>
          <p:cNvSpPr txBox="1"/>
          <p:nvPr/>
        </p:nvSpPr>
        <p:spPr>
          <a:xfrm>
            <a:off x="2966652" y="3222100"/>
            <a:ext cx="1968000" cy="602100"/>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1600" b="1">
                <a:solidFill>
                  <a:schemeClr val="dk1"/>
                </a:solidFill>
                <a:latin typeface="Lato"/>
                <a:ea typeface="Lato"/>
                <a:cs typeface="Lato"/>
                <a:sym typeface="Lato"/>
              </a:rPr>
              <a:t>Increased by 11.2% from 2019-20</a:t>
            </a:r>
            <a:endParaRPr/>
          </a:p>
        </p:txBody>
      </p:sp>
      <p:sp>
        <p:nvSpPr>
          <p:cNvPr id="211" name="Google Shape;211;g36d938358de_6_0"/>
          <p:cNvSpPr txBox="1"/>
          <p:nvPr/>
        </p:nvSpPr>
        <p:spPr>
          <a:xfrm>
            <a:off x="5168029" y="3327492"/>
            <a:ext cx="7809300" cy="60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300" b="1" dirty="0">
                <a:solidFill>
                  <a:schemeClr val="lt1"/>
                </a:solidFill>
                <a:latin typeface="Oswald"/>
                <a:ea typeface="Oswald"/>
                <a:cs typeface="Oswald"/>
                <a:sym typeface="Oswald"/>
              </a:rPr>
              <a:t>Under-represented students enrolled</a:t>
            </a:r>
            <a:endParaRPr sz="3300" dirty="0"/>
          </a:p>
        </p:txBody>
      </p:sp>
      <p:sp>
        <p:nvSpPr>
          <p:cNvPr id="212" name="Google Shape;212;g36d938358de_6_0"/>
          <p:cNvSpPr txBox="1"/>
          <p:nvPr/>
        </p:nvSpPr>
        <p:spPr>
          <a:xfrm>
            <a:off x="998138" y="4451199"/>
            <a:ext cx="3047995" cy="861734"/>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5000">
                <a:solidFill>
                  <a:schemeClr val="lt1"/>
                </a:solidFill>
                <a:latin typeface="Oswald SemiBold"/>
                <a:ea typeface="Oswald SemiBold"/>
                <a:cs typeface="Oswald SemiBold"/>
                <a:sym typeface="Oswald SemiBold"/>
              </a:rPr>
              <a:t>$283M</a:t>
            </a:r>
            <a:endParaRPr sz="5000">
              <a:solidFill>
                <a:schemeClr val="lt1"/>
              </a:solidFill>
              <a:sym typeface="Arial"/>
            </a:endParaRPr>
          </a:p>
        </p:txBody>
      </p:sp>
      <p:sp>
        <p:nvSpPr>
          <p:cNvPr id="213" name="Google Shape;213;g36d938358de_6_0"/>
          <p:cNvSpPr txBox="1"/>
          <p:nvPr/>
        </p:nvSpPr>
        <p:spPr>
          <a:xfrm>
            <a:off x="2966652" y="4526913"/>
            <a:ext cx="1968000" cy="602100"/>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1600" b="1">
                <a:solidFill>
                  <a:schemeClr val="dk1"/>
                </a:solidFill>
                <a:latin typeface="Lato"/>
                <a:ea typeface="Lato"/>
                <a:cs typeface="Lato"/>
                <a:sym typeface="Lato"/>
              </a:rPr>
              <a:t>Increased by 18.4% from 2019-20</a:t>
            </a:r>
            <a:endParaRPr/>
          </a:p>
        </p:txBody>
      </p:sp>
      <p:sp>
        <p:nvSpPr>
          <p:cNvPr id="214" name="Google Shape;214;g36d938358de_6_0"/>
          <p:cNvSpPr txBox="1"/>
          <p:nvPr/>
        </p:nvSpPr>
        <p:spPr>
          <a:xfrm>
            <a:off x="5168029" y="4545971"/>
            <a:ext cx="7809300" cy="600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300" b="1" dirty="0">
                <a:solidFill>
                  <a:schemeClr val="lt1"/>
                </a:solidFill>
                <a:latin typeface="Oswald"/>
                <a:ea typeface="Oswald"/>
                <a:cs typeface="Oswald"/>
                <a:sym typeface="Oswald"/>
              </a:rPr>
              <a:t>Financial aid commitment</a:t>
            </a:r>
            <a:endParaRPr sz="3300" dirty="0"/>
          </a:p>
        </p:txBody>
      </p:sp>
      <p:sp>
        <p:nvSpPr>
          <p:cNvPr id="215" name="Google Shape;215;g36d938358de_6_0"/>
          <p:cNvSpPr txBox="1"/>
          <p:nvPr/>
        </p:nvSpPr>
        <p:spPr>
          <a:xfrm>
            <a:off x="998138" y="5638751"/>
            <a:ext cx="3048000" cy="861734"/>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5000" dirty="0">
                <a:solidFill>
                  <a:schemeClr val="lt1"/>
                </a:solidFill>
                <a:latin typeface="Oswald SemiBold"/>
                <a:ea typeface="Oswald SemiBold"/>
                <a:cs typeface="Oswald SemiBold"/>
                <a:sym typeface="Oswald SemiBold"/>
              </a:rPr>
              <a:t>$24.9B</a:t>
            </a:r>
            <a:endParaRPr sz="5000" dirty="0">
              <a:solidFill>
                <a:schemeClr val="lt1"/>
              </a:solidFill>
              <a:sym typeface="Arial"/>
            </a:endParaRPr>
          </a:p>
        </p:txBody>
      </p:sp>
      <p:sp>
        <p:nvSpPr>
          <p:cNvPr id="216" name="Google Shape;216;g36d938358de_6_0"/>
          <p:cNvSpPr txBox="1"/>
          <p:nvPr/>
        </p:nvSpPr>
        <p:spPr>
          <a:xfrm>
            <a:off x="2966652" y="5749475"/>
            <a:ext cx="1968000" cy="602100"/>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1600" b="1">
                <a:solidFill>
                  <a:schemeClr val="dk1"/>
                </a:solidFill>
                <a:latin typeface="Lato"/>
                <a:ea typeface="Lato"/>
                <a:cs typeface="Lato"/>
                <a:sym typeface="Lato"/>
              </a:rPr>
              <a:t>Increased by 11.8% from 2018</a:t>
            </a:r>
            <a:endParaRPr/>
          </a:p>
        </p:txBody>
      </p:sp>
      <p:sp>
        <p:nvSpPr>
          <p:cNvPr id="217" name="Google Shape;217;g36d938358de_6_0"/>
          <p:cNvSpPr txBox="1"/>
          <p:nvPr/>
        </p:nvSpPr>
        <p:spPr>
          <a:xfrm>
            <a:off x="5168029" y="5757308"/>
            <a:ext cx="7809300" cy="600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300" b="1" dirty="0">
                <a:solidFill>
                  <a:schemeClr val="lt1"/>
                </a:solidFill>
                <a:latin typeface="Oswald"/>
                <a:ea typeface="Oswald"/>
                <a:cs typeface="Oswald"/>
                <a:sym typeface="Oswald"/>
              </a:rPr>
              <a:t>Total economic impact</a:t>
            </a:r>
            <a:endParaRPr sz="3300" dirty="0"/>
          </a:p>
        </p:txBody>
      </p:sp>
      <p:grpSp>
        <p:nvGrpSpPr>
          <p:cNvPr id="218" name="Google Shape;218;g36d938358de_6_0"/>
          <p:cNvGrpSpPr/>
          <p:nvPr/>
        </p:nvGrpSpPr>
        <p:grpSpPr>
          <a:xfrm>
            <a:off x="998138" y="1618155"/>
            <a:ext cx="10749361" cy="3810000"/>
            <a:chOff x="330200" y="1618155"/>
            <a:chExt cx="10613327" cy="3810000"/>
          </a:xfrm>
        </p:grpSpPr>
        <p:cxnSp>
          <p:nvCxnSpPr>
            <p:cNvPr id="219" name="Google Shape;219;g36d938358de_6_0"/>
            <p:cNvCxnSpPr/>
            <p:nvPr/>
          </p:nvCxnSpPr>
          <p:spPr>
            <a:xfrm rot="10800000">
              <a:off x="330200" y="1618155"/>
              <a:ext cx="10613327" cy="0"/>
            </a:xfrm>
            <a:prstGeom prst="straightConnector1">
              <a:avLst/>
            </a:prstGeom>
            <a:no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cxnSp>
        <p:cxnSp>
          <p:nvCxnSpPr>
            <p:cNvPr id="220" name="Google Shape;220;g36d938358de_6_0"/>
            <p:cNvCxnSpPr/>
            <p:nvPr/>
          </p:nvCxnSpPr>
          <p:spPr>
            <a:xfrm rot="10800000">
              <a:off x="330200" y="2875455"/>
              <a:ext cx="10613327" cy="0"/>
            </a:xfrm>
            <a:prstGeom prst="straightConnector1">
              <a:avLst/>
            </a:prstGeom>
            <a:no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cxnSp>
        <p:cxnSp>
          <p:nvCxnSpPr>
            <p:cNvPr id="221" name="Google Shape;221;g36d938358de_6_0"/>
            <p:cNvCxnSpPr/>
            <p:nvPr/>
          </p:nvCxnSpPr>
          <p:spPr>
            <a:xfrm rot="10800000">
              <a:off x="330200" y="4145455"/>
              <a:ext cx="10613327" cy="0"/>
            </a:xfrm>
            <a:prstGeom prst="straightConnector1">
              <a:avLst/>
            </a:prstGeom>
            <a:no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cxnSp>
        <p:cxnSp>
          <p:nvCxnSpPr>
            <p:cNvPr id="222" name="Google Shape;222;g36d938358de_6_0"/>
            <p:cNvCxnSpPr/>
            <p:nvPr/>
          </p:nvCxnSpPr>
          <p:spPr>
            <a:xfrm rot="10800000">
              <a:off x="330200" y="5428155"/>
              <a:ext cx="10613327" cy="0"/>
            </a:xfrm>
            <a:prstGeom prst="straightConnector1">
              <a:avLst/>
            </a:prstGeom>
            <a:no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cxnSp>
      </p:grpSp>
      <p:pic>
        <p:nvPicPr>
          <p:cNvPr id="5" name="Google Shape;246;p6">
            <a:extLst>
              <a:ext uri="{FF2B5EF4-FFF2-40B4-BE49-F238E27FC236}">
                <a16:creationId xmlns:a16="http://schemas.microsoft.com/office/drawing/2014/main" id="{F2D3858F-7F85-C47D-A06F-90752660A96E}"/>
              </a:ext>
            </a:extLst>
          </p:cNvPr>
          <p:cNvPicPr preferRelativeResize="0"/>
          <p:nvPr/>
        </p:nvPicPr>
        <p:blipFill rotWithShape="1">
          <a:blip r:embed="rId7">
            <a:alphaModFix/>
          </a:blip>
          <a:srcRect t="17948" r="570" b="15511"/>
          <a:stretch/>
        </p:blipFill>
        <p:spPr>
          <a:xfrm rot="-5400000" flipH="1">
            <a:off x="-3084932" y="3389680"/>
            <a:ext cx="6857999" cy="831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2000"/>
                                        <p:tgtEl>
                                          <p:spTgt spid="20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4"/>
                                        </p:tgtEl>
                                        <p:attrNameLst>
                                          <p:attrName>style.visibility</p:attrName>
                                        </p:attrNameLst>
                                      </p:cBhvr>
                                      <p:to>
                                        <p:strVal val="visible"/>
                                      </p:to>
                                    </p:set>
                                    <p:animEffect transition="in" filter="fade">
                                      <p:cBhvr>
                                        <p:cTn id="11" dur="2000"/>
                                        <p:tgtEl>
                                          <p:spTgt spid="204"/>
                                        </p:tgtEl>
                                      </p:cBhvr>
                                    </p:animEffect>
                                  </p:childTnLst>
                                </p:cTn>
                              </p:par>
                              <p:par>
                                <p:cTn id="12" presetID="10" presetClass="entr" presetSubtype="0" fill="hold" nodeType="withEffect">
                                  <p:stCondLst>
                                    <p:cond delay="0"/>
                                  </p:stCondLst>
                                  <p:childTnLst>
                                    <p:set>
                                      <p:cBhvr>
                                        <p:cTn id="13" dur="1" fill="hold">
                                          <p:stCondLst>
                                            <p:cond delay="0"/>
                                          </p:stCondLst>
                                        </p:cTn>
                                        <p:tgtEl>
                                          <p:spTgt spid="205"/>
                                        </p:tgtEl>
                                        <p:attrNameLst>
                                          <p:attrName>style.visibility</p:attrName>
                                        </p:attrNameLst>
                                      </p:cBhvr>
                                      <p:to>
                                        <p:strVal val="visible"/>
                                      </p:to>
                                    </p:set>
                                    <p:animEffect transition="in" filter="fade">
                                      <p:cBhvr>
                                        <p:cTn id="14" dur="1000"/>
                                        <p:tgtEl>
                                          <p:spTgt spid="205"/>
                                        </p:tgtEl>
                                      </p:cBhvr>
                                    </p:animEffect>
                                  </p:childTnLst>
                                </p:cTn>
                              </p:par>
                              <p:par>
                                <p:cTn id="15" presetID="10" presetClass="entr" presetSubtype="0" fill="hold" nodeType="withEffect">
                                  <p:stCondLst>
                                    <p:cond delay="0"/>
                                  </p:stCondLst>
                                  <p:childTnLst>
                                    <p:set>
                                      <p:cBhvr>
                                        <p:cTn id="16" dur="1" fill="hold">
                                          <p:stCondLst>
                                            <p:cond delay="0"/>
                                          </p:stCondLst>
                                        </p:cTn>
                                        <p:tgtEl>
                                          <p:spTgt spid="207"/>
                                        </p:tgtEl>
                                        <p:attrNameLst>
                                          <p:attrName>style.visibility</p:attrName>
                                        </p:attrNameLst>
                                      </p:cBhvr>
                                      <p:to>
                                        <p:strVal val="visible"/>
                                      </p:to>
                                    </p:set>
                                    <p:animEffect transition="in" filter="fade">
                                      <p:cBhvr>
                                        <p:cTn id="17" dur="1000"/>
                                        <p:tgtEl>
                                          <p:spTgt spid="207"/>
                                        </p:tgtEl>
                                      </p:cBhvr>
                                    </p:animEffect>
                                  </p:childTnLst>
                                </p:cTn>
                              </p:par>
                              <p:par>
                                <p:cTn id="18" presetID="10" presetClass="entr" presetSubtype="0" fill="hold" nodeType="withEffect">
                                  <p:stCondLst>
                                    <p:cond delay="0"/>
                                  </p:stCondLst>
                                  <p:childTnLst>
                                    <p:set>
                                      <p:cBhvr>
                                        <p:cTn id="19" dur="1" fill="hold">
                                          <p:stCondLst>
                                            <p:cond delay="0"/>
                                          </p:stCondLst>
                                        </p:cTn>
                                        <p:tgtEl>
                                          <p:spTgt spid="209"/>
                                        </p:tgtEl>
                                        <p:attrNameLst>
                                          <p:attrName>style.visibility</p:attrName>
                                        </p:attrNameLst>
                                      </p:cBhvr>
                                      <p:to>
                                        <p:strVal val="visible"/>
                                      </p:to>
                                    </p:set>
                                    <p:animEffect transition="in" filter="fade">
                                      <p:cBhvr>
                                        <p:cTn id="20" dur="1000"/>
                                        <p:tgtEl>
                                          <p:spTgt spid="209"/>
                                        </p:tgtEl>
                                      </p:cBhvr>
                                    </p:animEffect>
                                  </p:childTnLst>
                                </p:cTn>
                              </p:par>
                              <p:par>
                                <p:cTn id="21" presetID="10" presetClass="entr" presetSubtype="0" fill="hold" nodeType="withEffect">
                                  <p:stCondLst>
                                    <p:cond delay="0"/>
                                  </p:stCondLst>
                                  <p:childTnLst>
                                    <p:set>
                                      <p:cBhvr>
                                        <p:cTn id="22" dur="1" fill="hold">
                                          <p:stCondLst>
                                            <p:cond delay="0"/>
                                          </p:stCondLst>
                                        </p:cTn>
                                        <p:tgtEl>
                                          <p:spTgt spid="211"/>
                                        </p:tgtEl>
                                        <p:attrNameLst>
                                          <p:attrName>style.visibility</p:attrName>
                                        </p:attrNameLst>
                                      </p:cBhvr>
                                      <p:to>
                                        <p:strVal val="visible"/>
                                      </p:to>
                                    </p:set>
                                    <p:animEffect transition="in" filter="fade">
                                      <p:cBhvr>
                                        <p:cTn id="23" dur="2000"/>
                                        <p:tgtEl>
                                          <p:spTgt spid="211"/>
                                        </p:tgtEl>
                                      </p:cBhvr>
                                    </p:animEffect>
                                  </p:childTnLst>
                                </p:cTn>
                              </p:par>
                              <p:par>
                                <p:cTn id="24" presetID="10" presetClass="entr" presetSubtype="0" fill="hold" nodeType="withEffect">
                                  <p:stCondLst>
                                    <p:cond delay="0"/>
                                  </p:stCondLst>
                                  <p:childTnLst>
                                    <p:set>
                                      <p:cBhvr>
                                        <p:cTn id="25" dur="1" fill="hold">
                                          <p:stCondLst>
                                            <p:cond delay="0"/>
                                          </p:stCondLst>
                                        </p:cTn>
                                        <p:tgtEl>
                                          <p:spTgt spid="212"/>
                                        </p:tgtEl>
                                        <p:attrNameLst>
                                          <p:attrName>style.visibility</p:attrName>
                                        </p:attrNameLst>
                                      </p:cBhvr>
                                      <p:to>
                                        <p:strVal val="visible"/>
                                      </p:to>
                                    </p:set>
                                    <p:animEffect transition="in" filter="fade">
                                      <p:cBhvr>
                                        <p:cTn id="26" dur="1000"/>
                                        <p:tgtEl>
                                          <p:spTgt spid="212"/>
                                        </p:tgtEl>
                                      </p:cBhvr>
                                    </p:animEffect>
                                  </p:childTnLst>
                                </p:cTn>
                              </p:par>
                              <p:par>
                                <p:cTn id="27" presetID="10" presetClass="entr" presetSubtype="0" fill="hold" nodeType="withEffect">
                                  <p:stCondLst>
                                    <p:cond delay="0"/>
                                  </p:stCondLst>
                                  <p:childTnLst>
                                    <p:set>
                                      <p:cBhvr>
                                        <p:cTn id="28" dur="1" fill="hold">
                                          <p:stCondLst>
                                            <p:cond delay="0"/>
                                          </p:stCondLst>
                                        </p:cTn>
                                        <p:tgtEl>
                                          <p:spTgt spid="214"/>
                                        </p:tgtEl>
                                        <p:attrNameLst>
                                          <p:attrName>style.visibility</p:attrName>
                                        </p:attrNameLst>
                                      </p:cBhvr>
                                      <p:to>
                                        <p:strVal val="visible"/>
                                      </p:to>
                                    </p:set>
                                    <p:animEffect transition="in" filter="fade">
                                      <p:cBhvr>
                                        <p:cTn id="29" dur="2000"/>
                                        <p:tgtEl>
                                          <p:spTgt spid="214"/>
                                        </p:tgtEl>
                                      </p:cBhvr>
                                    </p:animEffect>
                                  </p:childTnLst>
                                </p:cTn>
                              </p:par>
                              <p:par>
                                <p:cTn id="30" presetID="10" presetClass="entr" presetSubtype="0" fill="hold" nodeType="withEffect">
                                  <p:stCondLst>
                                    <p:cond delay="0"/>
                                  </p:stCondLst>
                                  <p:childTnLst>
                                    <p:set>
                                      <p:cBhvr>
                                        <p:cTn id="31" dur="1" fill="hold">
                                          <p:stCondLst>
                                            <p:cond delay="0"/>
                                          </p:stCondLst>
                                        </p:cTn>
                                        <p:tgtEl>
                                          <p:spTgt spid="215"/>
                                        </p:tgtEl>
                                        <p:attrNameLst>
                                          <p:attrName>style.visibility</p:attrName>
                                        </p:attrNameLst>
                                      </p:cBhvr>
                                      <p:to>
                                        <p:strVal val="visible"/>
                                      </p:to>
                                    </p:set>
                                    <p:animEffect transition="in" filter="fade">
                                      <p:cBhvr>
                                        <p:cTn id="32" dur="1000"/>
                                        <p:tgtEl>
                                          <p:spTgt spid="215"/>
                                        </p:tgtEl>
                                      </p:cBhvr>
                                    </p:animEffect>
                                  </p:childTnLst>
                                </p:cTn>
                              </p:par>
                              <p:par>
                                <p:cTn id="33" presetID="10" presetClass="entr" presetSubtype="0" fill="hold" nodeType="withEffect">
                                  <p:stCondLst>
                                    <p:cond delay="0"/>
                                  </p:stCondLst>
                                  <p:childTnLst>
                                    <p:set>
                                      <p:cBhvr>
                                        <p:cTn id="34" dur="1" fill="hold">
                                          <p:stCondLst>
                                            <p:cond delay="0"/>
                                          </p:stCondLst>
                                        </p:cTn>
                                        <p:tgtEl>
                                          <p:spTgt spid="217"/>
                                        </p:tgtEl>
                                        <p:attrNameLst>
                                          <p:attrName>style.visibility</p:attrName>
                                        </p:attrNameLst>
                                      </p:cBhvr>
                                      <p:to>
                                        <p:strVal val="visible"/>
                                      </p:to>
                                    </p:set>
                                    <p:animEffect transition="in" filter="fade">
                                      <p:cBhvr>
                                        <p:cTn id="35" dur="20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1E6F010-9D40-6C2D-1F22-1AF65580D8BD}"/>
              </a:ext>
            </a:extLst>
          </p:cNvPr>
          <p:cNvGraphicFramePr>
            <a:graphicFrameLocks noChangeAspect="1"/>
          </p:cNvGraphicFramePr>
          <p:nvPr>
            <p:custDataLst>
              <p:tags r:id="rId1"/>
            </p:custDataLst>
            <p:extLst>
              <p:ext uri="{D42A27DB-BD31-4B8C-83A1-F6EECF244321}">
                <p14:modId xmlns:p14="http://schemas.microsoft.com/office/powerpoint/2010/main" val="380096469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6" name="Picture 5" descr="A blue screen with a pink and blue background&#10;&#10;AI-generated content may be incorrect.">
            <a:extLst>
              <a:ext uri="{FF2B5EF4-FFF2-40B4-BE49-F238E27FC236}">
                <a16:creationId xmlns:a16="http://schemas.microsoft.com/office/drawing/2014/main" id="{734B0971-9D49-1E40-B944-F7408656CDC5}"/>
              </a:ext>
            </a:extLst>
          </p:cNvPr>
          <p:cNvPicPr>
            <a:picLocks noChangeAspect="1"/>
          </p:cNvPicPr>
          <p:nvPr/>
        </p:nvPicPr>
        <p:blipFill>
          <a:blip r:embed="rId6"/>
          <a:srcRect t="4136" r="10802" b="1873"/>
          <a:stretch>
            <a:fillRect/>
          </a:stretch>
        </p:blipFill>
        <p:spPr>
          <a:xfrm>
            <a:off x="621630" y="0"/>
            <a:ext cx="11570334" cy="6858000"/>
          </a:xfrm>
          <a:prstGeom prst="rect">
            <a:avLst/>
          </a:prstGeom>
        </p:spPr>
      </p:pic>
      <p:pic>
        <p:nvPicPr>
          <p:cNvPr id="228" name="Google Shape;228;g36d96405402_2_0"/>
          <p:cNvPicPr preferRelativeResize="0"/>
          <p:nvPr/>
        </p:nvPicPr>
        <p:blipFill rotWithShape="1">
          <a:blip r:embed="rId7">
            <a:alphaModFix amt="16000"/>
          </a:blip>
          <a:srcRect l="6068" t="7364" b="7881"/>
          <a:stretch>
            <a:fillRect/>
          </a:stretch>
        </p:blipFill>
        <p:spPr>
          <a:xfrm>
            <a:off x="621630" y="0"/>
            <a:ext cx="11570370" cy="6858000"/>
          </a:xfrm>
          <a:prstGeom prst="rect">
            <a:avLst/>
          </a:prstGeom>
          <a:noFill/>
          <a:ln>
            <a:noFill/>
          </a:ln>
        </p:spPr>
      </p:pic>
      <p:sp>
        <p:nvSpPr>
          <p:cNvPr id="230" name="Google Shape;230;g36d96405402_2_0"/>
          <p:cNvSpPr txBox="1">
            <a:spLocks noGrp="1"/>
          </p:cNvSpPr>
          <p:nvPr>
            <p:ph type="title" idx="4294967295"/>
          </p:nvPr>
        </p:nvSpPr>
        <p:spPr>
          <a:xfrm>
            <a:off x="-51637" y="674500"/>
            <a:ext cx="12243600" cy="7851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500" b="1" i="0" u="none" strike="noStrike" kern="0" cap="none" spc="0" normalizeH="0" baseline="0" noProof="0" dirty="0">
                <a:ln>
                  <a:noFill/>
                </a:ln>
                <a:solidFill>
                  <a:schemeClr val="lt1"/>
                </a:solidFill>
                <a:effectLst/>
                <a:uLnTx/>
                <a:uFillTx/>
                <a:latin typeface="Oswald"/>
                <a:ea typeface="Oswald"/>
                <a:cs typeface="Oswald"/>
                <a:sym typeface="Oswald"/>
              </a:rPr>
              <a:t>Keeping Tuition Costs Down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1" name="Google Shape;231;g36d96405402_2_0">
            <a:extLst>
              <a:ext uri="{C183D7F6-B498-43B3-948B-1728B52AA6E4}">
                <adec:decorative xmlns:adec="http://schemas.microsoft.com/office/drawing/2017/decorative" val="1"/>
              </a:ext>
            </a:extLst>
          </p:cNvPr>
          <p:cNvSpPr/>
          <p:nvPr/>
        </p:nvSpPr>
        <p:spPr>
          <a:xfrm>
            <a:off x="1282950" y="1884200"/>
            <a:ext cx="9558000" cy="4478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32" name="Google Shape;232;g36d96405402_2_0" title="tuition chart.png"/>
          <p:cNvPicPr preferRelativeResize="0"/>
          <p:nvPr/>
        </p:nvPicPr>
        <p:blipFill>
          <a:blip r:embed="rId8">
            <a:alphaModFix/>
          </a:blip>
          <a:stretch>
            <a:fillRect/>
          </a:stretch>
        </p:blipFill>
        <p:spPr>
          <a:xfrm>
            <a:off x="1736436" y="2514600"/>
            <a:ext cx="8296438" cy="3581075"/>
          </a:xfrm>
          <a:prstGeom prst="rect">
            <a:avLst/>
          </a:prstGeom>
          <a:noFill/>
          <a:ln>
            <a:noFill/>
          </a:ln>
        </p:spPr>
      </p:pic>
      <p:cxnSp>
        <p:nvCxnSpPr>
          <p:cNvPr id="233" name="Google Shape;233;g36d96405402_2_0">
            <a:extLst>
              <a:ext uri="{C183D7F6-B498-43B3-948B-1728B52AA6E4}">
                <adec:decorative xmlns:adec="http://schemas.microsoft.com/office/drawing/2017/decorative" val="1"/>
              </a:ext>
            </a:extLst>
          </p:cNvPr>
          <p:cNvCxnSpPr/>
          <p:nvPr/>
        </p:nvCxnSpPr>
        <p:spPr>
          <a:xfrm>
            <a:off x="4836182" y="1671890"/>
            <a:ext cx="2519633" cy="0"/>
          </a:xfrm>
          <a:prstGeom prst="straightConnector1">
            <a:avLst/>
          </a:prstGeom>
          <a:noFill/>
          <a:ln w="44450" cap="flat" cmpd="sng">
            <a:solidFill>
              <a:schemeClr val="lt1"/>
            </a:solidFill>
            <a:prstDash val="solid"/>
            <a:miter lim="800000"/>
            <a:headEnd type="none" w="sm" len="sm"/>
            <a:tailEnd type="none" w="sm" len="sm"/>
          </a:ln>
        </p:spPr>
      </p:cxnSp>
      <p:sp>
        <p:nvSpPr>
          <p:cNvPr id="234" name="Google Shape;234;g36d96405402_2_0"/>
          <p:cNvSpPr txBox="1"/>
          <p:nvPr/>
        </p:nvSpPr>
        <p:spPr>
          <a:xfrm>
            <a:off x="2604977" y="2052901"/>
            <a:ext cx="68580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400" b="1">
                <a:solidFill>
                  <a:srgbClr val="363636"/>
                </a:solidFill>
                <a:latin typeface="Lato"/>
                <a:ea typeface="Lato"/>
                <a:cs typeface="Lato"/>
                <a:sym typeface="Lato"/>
              </a:rPr>
              <a:t>Tuition vs. Inflation, cumulative change by year</a:t>
            </a:r>
            <a:endParaRPr sz="2400">
              <a:solidFill>
                <a:srgbClr val="363636"/>
              </a:solidFill>
              <a:latin typeface="Lato"/>
              <a:ea typeface="Lato"/>
              <a:cs typeface="Lato"/>
              <a:sym typeface="Lato"/>
            </a:endParaRPr>
          </a:p>
        </p:txBody>
      </p:sp>
      <p:sp>
        <p:nvSpPr>
          <p:cNvPr id="235" name="Google Shape;235;g36d96405402_2_0"/>
          <p:cNvSpPr txBox="1"/>
          <p:nvPr/>
        </p:nvSpPr>
        <p:spPr>
          <a:xfrm>
            <a:off x="9603929" y="3012805"/>
            <a:ext cx="827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Lato"/>
                <a:ea typeface="Lato"/>
                <a:cs typeface="Lato"/>
                <a:sym typeface="Lato"/>
              </a:rPr>
              <a:t>37.0%</a:t>
            </a:r>
            <a:endParaRPr/>
          </a:p>
        </p:txBody>
      </p:sp>
      <p:sp>
        <p:nvSpPr>
          <p:cNvPr id="236" name="Google Shape;236;g36d96405402_2_0"/>
          <p:cNvSpPr txBox="1"/>
          <p:nvPr/>
        </p:nvSpPr>
        <p:spPr>
          <a:xfrm>
            <a:off x="9699292" y="4711436"/>
            <a:ext cx="692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Lato"/>
                <a:ea typeface="Lato"/>
                <a:cs typeface="Lato"/>
                <a:sym typeface="Lato"/>
              </a:rPr>
              <a:t>7.9%</a:t>
            </a:r>
            <a:endParaRPr/>
          </a:p>
        </p:txBody>
      </p:sp>
      <p:sp>
        <p:nvSpPr>
          <p:cNvPr id="237" name="Google Shape;237;g36d96405402_2_0"/>
          <p:cNvSpPr txBox="1"/>
          <p:nvPr/>
        </p:nvSpPr>
        <p:spPr>
          <a:xfrm>
            <a:off x="9676524" y="4957868"/>
            <a:ext cx="692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Lato"/>
                <a:ea typeface="Lato"/>
                <a:cs typeface="Lato"/>
                <a:sym typeface="Lato"/>
              </a:rPr>
              <a:t>7.9%</a:t>
            </a:r>
            <a:endParaRPr/>
          </a:p>
        </p:txBody>
      </p:sp>
      <p:sp>
        <p:nvSpPr>
          <p:cNvPr id="238" name="Google Shape;238;g36d96405402_2_0"/>
          <p:cNvSpPr txBox="1"/>
          <p:nvPr/>
        </p:nvSpPr>
        <p:spPr>
          <a:xfrm>
            <a:off x="9643149" y="5312450"/>
            <a:ext cx="692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Lato"/>
                <a:ea typeface="Lato"/>
                <a:cs typeface="Lato"/>
                <a:sym typeface="Lato"/>
              </a:rPr>
              <a:t>4.6%</a:t>
            </a:r>
            <a:endParaRPr/>
          </a:p>
        </p:txBody>
      </p:sp>
      <p:pic>
        <p:nvPicPr>
          <p:cNvPr id="2" name="Google Shape;246;p6">
            <a:extLst>
              <a:ext uri="{FF2B5EF4-FFF2-40B4-BE49-F238E27FC236}">
                <a16:creationId xmlns:a16="http://schemas.microsoft.com/office/drawing/2014/main" id="{196303A4-280E-EB68-4057-5288BEA07D3D}"/>
              </a:ext>
            </a:extLst>
          </p:cNvPr>
          <p:cNvPicPr preferRelativeResize="0"/>
          <p:nvPr/>
        </p:nvPicPr>
        <p:blipFill rotWithShape="1">
          <a:blip r:embed="rId9">
            <a:alphaModFix/>
          </a:blip>
          <a:srcRect t="17948" r="570" b="15511"/>
          <a:stretch/>
        </p:blipFill>
        <p:spPr>
          <a:xfrm rot="-5400000" flipH="1">
            <a:off x="-3084932" y="3389680"/>
            <a:ext cx="6857999" cy="831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3000"/>
                                        <p:tgtEl>
                                          <p:spTgt spid="228"/>
                                        </p:tgtEl>
                                      </p:cBhvr>
                                    </p:animEffect>
                                  </p:childTnLst>
                                </p:cTn>
                              </p:par>
                              <p:par>
                                <p:cTn id="8" presetID="10" presetClass="entr" presetSubtype="0" fill="hold" nodeType="withEffect">
                                  <p:stCondLst>
                                    <p:cond delay="0"/>
                                  </p:stCondLst>
                                  <p:childTnLst>
                                    <p:set>
                                      <p:cBhvr>
                                        <p:cTn id="9" dur="1" fill="hold">
                                          <p:stCondLst>
                                            <p:cond delay="0"/>
                                          </p:stCondLst>
                                        </p:cTn>
                                        <p:tgtEl>
                                          <p:spTgt spid="230"/>
                                        </p:tgtEl>
                                        <p:attrNameLst>
                                          <p:attrName>style.visibility</p:attrName>
                                        </p:attrNameLst>
                                      </p:cBhvr>
                                      <p:to>
                                        <p:strVal val="visible"/>
                                      </p:to>
                                    </p:set>
                                    <p:animEffect transition="in" filter="fade">
                                      <p:cBhvr>
                                        <p:cTn id="10" dur="2000"/>
                                        <p:tgtEl>
                                          <p:spTgt spid="230"/>
                                        </p:tgtEl>
                                      </p:cBhvr>
                                    </p:animEffect>
                                  </p:childTnLst>
                                </p:cTn>
                              </p:par>
                              <p:par>
                                <p:cTn id="11" presetID="10" presetClass="entr" presetSubtype="0" fill="hold" nodeType="withEffect">
                                  <p:stCondLst>
                                    <p:cond delay="0"/>
                                  </p:stCondLst>
                                  <p:childTnLst>
                                    <p:set>
                                      <p:cBhvr>
                                        <p:cTn id="12" dur="1" fill="hold">
                                          <p:stCondLst>
                                            <p:cond delay="0"/>
                                          </p:stCondLst>
                                        </p:cTn>
                                        <p:tgtEl>
                                          <p:spTgt spid="233"/>
                                        </p:tgtEl>
                                        <p:attrNameLst>
                                          <p:attrName>style.visibility</p:attrName>
                                        </p:attrNameLst>
                                      </p:cBhvr>
                                      <p:to>
                                        <p:strVal val="visible"/>
                                      </p:to>
                                    </p:set>
                                    <p:animEffect transition="in" filter="fade">
                                      <p:cBhvr>
                                        <p:cTn id="13" dur="20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6"/>
          <p:cNvPicPr preferRelativeResize="0"/>
          <p:nvPr/>
        </p:nvPicPr>
        <p:blipFill rotWithShape="1">
          <a:blip r:embed="rId3">
            <a:alphaModFix/>
          </a:blip>
          <a:srcRect r="772" b="10030"/>
          <a:stretch/>
        </p:blipFill>
        <p:spPr>
          <a:xfrm>
            <a:off x="621630" y="-133003"/>
            <a:ext cx="11570367" cy="6991004"/>
          </a:xfrm>
          <a:prstGeom prst="rect">
            <a:avLst/>
          </a:prstGeom>
          <a:noFill/>
          <a:ln>
            <a:noFill/>
          </a:ln>
        </p:spPr>
      </p:pic>
      <p:sp>
        <p:nvSpPr>
          <p:cNvPr id="245" name="Google Shape;245;p6">
            <a:extLst>
              <a:ext uri="{C183D7F6-B498-43B3-948B-1728B52AA6E4}">
                <adec:decorative xmlns:adec="http://schemas.microsoft.com/office/drawing/2017/decorative" val="1"/>
              </a:ext>
            </a:extLst>
          </p:cNvPr>
          <p:cNvSpPr/>
          <p:nvPr/>
        </p:nvSpPr>
        <p:spPr>
          <a:xfrm>
            <a:off x="621633" y="1129355"/>
            <a:ext cx="11570366" cy="5735470"/>
          </a:xfrm>
          <a:prstGeom prst="rect">
            <a:avLst/>
          </a:prstGeom>
          <a:gradFill>
            <a:gsLst>
              <a:gs pos="0">
                <a:srgbClr val="13294B">
                  <a:alpha val="0"/>
                </a:srgbClr>
              </a:gs>
              <a:gs pos="91000">
                <a:srgbClr val="13294B"/>
              </a:gs>
              <a:gs pos="100000">
                <a:srgbClr val="13294B"/>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46" name="Google Shape;246;p6"/>
          <p:cNvPicPr preferRelativeResize="0"/>
          <p:nvPr/>
        </p:nvPicPr>
        <p:blipFill rotWithShape="1">
          <a:blip r:embed="rId4">
            <a:alphaModFix/>
          </a:blip>
          <a:srcRect t="17948" r="570" b="15511"/>
          <a:stretch/>
        </p:blipFill>
        <p:spPr>
          <a:xfrm rot="-5400000" flipH="1">
            <a:off x="-3084932" y="3389680"/>
            <a:ext cx="6857999" cy="83145"/>
          </a:xfrm>
          <a:prstGeom prst="rect">
            <a:avLst/>
          </a:prstGeom>
          <a:noFill/>
          <a:ln>
            <a:noFill/>
          </a:ln>
        </p:spPr>
      </p:pic>
      <p:pic>
        <p:nvPicPr>
          <p:cNvPr id="247" name="Google Shape;247;p6"/>
          <p:cNvPicPr preferRelativeResize="0"/>
          <p:nvPr/>
        </p:nvPicPr>
        <p:blipFill rotWithShape="1">
          <a:blip r:embed="rId5">
            <a:alphaModFix/>
          </a:blip>
          <a:srcRect l="492" t="52160" r="6105" b="26119"/>
          <a:stretch/>
        </p:blipFill>
        <p:spPr>
          <a:xfrm>
            <a:off x="621633" y="6078365"/>
            <a:ext cx="5181600" cy="779635"/>
          </a:xfrm>
          <a:prstGeom prst="rect">
            <a:avLst/>
          </a:prstGeom>
          <a:noFill/>
          <a:ln>
            <a:noFill/>
          </a:ln>
        </p:spPr>
      </p:pic>
      <p:sp>
        <p:nvSpPr>
          <p:cNvPr id="248" name="Google Shape;248;p6"/>
          <p:cNvSpPr txBox="1">
            <a:spLocks noGrp="1"/>
          </p:cNvSpPr>
          <p:nvPr>
            <p:ph type="ctrTitle"/>
          </p:nvPr>
        </p:nvSpPr>
        <p:spPr>
          <a:xfrm>
            <a:off x="621632" y="4014835"/>
            <a:ext cx="11570368" cy="2387600"/>
          </a:xfrm>
          <a:prstGeom prst="rect">
            <a:avLst/>
          </a:prstGeom>
          <a:noFill/>
          <a:ln>
            <a:noFill/>
          </a:ln>
        </p:spPr>
        <p:txBody>
          <a:bodyPr spcFirstLastPara="1" wrap="square" lIns="91425" tIns="45700" rIns="91425" bIns="45700" anchor="b" anchorCtr="0">
            <a:normAutofit/>
          </a:bodyPr>
          <a:lstStyle/>
          <a:p>
            <a:pPr marL="0" lvl="0" indent="0" algn="ctr" rtl="0">
              <a:lnSpc>
                <a:spcPct val="200000"/>
              </a:lnSpc>
              <a:spcBef>
                <a:spcPts val="0"/>
              </a:spcBef>
              <a:spcAft>
                <a:spcPts val="0"/>
              </a:spcAft>
              <a:buClr>
                <a:schemeClr val="lt1"/>
              </a:buClr>
              <a:buSzPts val="6000"/>
              <a:buFont typeface="Oswald"/>
              <a:buNone/>
            </a:pPr>
            <a:r>
              <a:rPr lang="en-US" b="1">
                <a:solidFill>
                  <a:schemeClr val="lt1"/>
                </a:solidFill>
                <a:latin typeface="Oswald"/>
                <a:ea typeface="Oswald"/>
                <a:cs typeface="Oswald"/>
                <a:sym typeface="Oswald"/>
              </a:rPr>
              <a:t>The Power of Partnership</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1000"/>
                                        <p:tgtEl>
                                          <p:spTgt spid="24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47"/>
                                        </p:tgtEl>
                                        <p:attrNameLst>
                                          <p:attrName>style.visibility</p:attrName>
                                        </p:attrNameLst>
                                      </p:cBhvr>
                                      <p:to>
                                        <p:strVal val="visible"/>
                                      </p:to>
                                    </p:set>
                                    <p:animEffect transition="in" filter="fade">
                                      <p:cBhvr>
                                        <p:cTn id="11" dur="30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7" descr="A collage of buildings and trees&#10;&#10;AI-generated content may be incorrect."/>
          <p:cNvPicPr preferRelativeResize="0"/>
          <p:nvPr/>
        </p:nvPicPr>
        <p:blipFill rotWithShape="1">
          <a:blip r:embed="rId3">
            <a:alphaModFix/>
          </a:blip>
          <a:srcRect l="5018" t="-132" r="70505" b="905"/>
          <a:stretch/>
        </p:blipFill>
        <p:spPr>
          <a:xfrm>
            <a:off x="621632" y="-42941"/>
            <a:ext cx="3979025" cy="6452200"/>
          </a:xfrm>
          <a:prstGeom prst="rect">
            <a:avLst/>
          </a:prstGeom>
          <a:noFill/>
          <a:ln>
            <a:noFill/>
          </a:ln>
        </p:spPr>
      </p:pic>
      <p:pic>
        <p:nvPicPr>
          <p:cNvPr id="255" name="Google Shape;255;p7" descr="A collage of buildings and trees&#10;&#10;AI-generated content may be incorrect."/>
          <p:cNvPicPr preferRelativeResize="0"/>
          <p:nvPr/>
        </p:nvPicPr>
        <p:blipFill rotWithShape="1">
          <a:blip r:embed="rId3">
            <a:alphaModFix/>
          </a:blip>
          <a:srcRect l="41278" t="1" r="35513" b="6016"/>
          <a:stretch/>
        </p:blipFill>
        <p:spPr>
          <a:xfrm>
            <a:off x="4600657" y="-42941"/>
            <a:ext cx="3979025" cy="6445376"/>
          </a:xfrm>
          <a:prstGeom prst="rect">
            <a:avLst/>
          </a:prstGeom>
          <a:noFill/>
          <a:ln>
            <a:noFill/>
          </a:ln>
        </p:spPr>
      </p:pic>
      <p:pic>
        <p:nvPicPr>
          <p:cNvPr id="256" name="Google Shape;256;p7" descr="A collage of buildings and trees&#10;&#10;AI-generated content may be incorrect."/>
          <p:cNvPicPr preferRelativeResize="0"/>
          <p:nvPr/>
        </p:nvPicPr>
        <p:blipFill rotWithShape="1">
          <a:blip r:embed="rId3">
            <a:alphaModFix/>
          </a:blip>
          <a:srcRect l="68282" r="9299"/>
          <a:stretch/>
        </p:blipFill>
        <p:spPr>
          <a:xfrm>
            <a:off x="8579681" y="-42941"/>
            <a:ext cx="3612318" cy="6445376"/>
          </a:xfrm>
          <a:prstGeom prst="rect">
            <a:avLst/>
          </a:prstGeom>
          <a:noFill/>
          <a:ln>
            <a:noFill/>
          </a:ln>
        </p:spPr>
      </p:pic>
      <p:sp>
        <p:nvSpPr>
          <p:cNvPr id="257" name="Google Shape;257;p7">
            <a:extLst>
              <a:ext uri="{C183D7F6-B498-43B3-948B-1728B52AA6E4}">
                <adec:decorative xmlns:adec="http://schemas.microsoft.com/office/drawing/2017/decorative" val="1"/>
              </a:ext>
            </a:extLst>
          </p:cNvPr>
          <p:cNvSpPr/>
          <p:nvPr/>
        </p:nvSpPr>
        <p:spPr>
          <a:xfrm>
            <a:off x="621633" y="2443941"/>
            <a:ext cx="11570366" cy="4420883"/>
          </a:xfrm>
          <a:prstGeom prst="rect">
            <a:avLst/>
          </a:prstGeom>
          <a:gradFill>
            <a:gsLst>
              <a:gs pos="0">
                <a:srgbClr val="13294B">
                  <a:alpha val="0"/>
                </a:srgbClr>
              </a:gs>
              <a:gs pos="91000">
                <a:srgbClr val="13294B"/>
              </a:gs>
              <a:gs pos="100000">
                <a:srgbClr val="13294B"/>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58" name="Google Shape;258;p7"/>
          <p:cNvPicPr preferRelativeResize="0"/>
          <p:nvPr/>
        </p:nvPicPr>
        <p:blipFill rotWithShape="1">
          <a:blip r:embed="rId4">
            <a:alphaModFix/>
          </a:blip>
          <a:srcRect t="17948" r="570" b="15511"/>
          <a:stretch/>
        </p:blipFill>
        <p:spPr>
          <a:xfrm rot="-5400000" flipH="1">
            <a:off x="-3084932" y="3429436"/>
            <a:ext cx="6857999" cy="83145"/>
          </a:xfrm>
          <a:prstGeom prst="rect">
            <a:avLst/>
          </a:prstGeom>
          <a:noFill/>
          <a:ln>
            <a:noFill/>
          </a:ln>
        </p:spPr>
      </p:pic>
      <p:pic>
        <p:nvPicPr>
          <p:cNvPr id="259" name="Google Shape;259;p7"/>
          <p:cNvPicPr preferRelativeResize="0"/>
          <p:nvPr/>
        </p:nvPicPr>
        <p:blipFill rotWithShape="1">
          <a:blip r:embed="rId5">
            <a:alphaModFix/>
          </a:blip>
          <a:srcRect l="492" t="52160" r="6105" b="26119"/>
          <a:stretch/>
        </p:blipFill>
        <p:spPr>
          <a:xfrm>
            <a:off x="621633" y="6078365"/>
            <a:ext cx="5181600" cy="779635"/>
          </a:xfrm>
          <a:prstGeom prst="rect">
            <a:avLst/>
          </a:prstGeom>
          <a:noFill/>
          <a:ln>
            <a:noFill/>
          </a:ln>
        </p:spPr>
      </p:pic>
      <p:sp>
        <p:nvSpPr>
          <p:cNvPr id="260" name="Google Shape;260;p7"/>
          <p:cNvSpPr txBox="1">
            <a:spLocks noGrp="1"/>
          </p:cNvSpPr>
          <p:nvPr>
            <p:ph type="ctrTitle"/>
          </p:nvPr>
        </p:nvSpPr>
        <p:spPr>
          <a:xfrm>
            <a:off x="621632" y="4014835"/>
            <a:ext cx="11570368" cy="2387600"/>
          </a:xfrm>
          <a:prstGeom prst="rect">
            <a:avLst/>
          </a:prstGeom>
          <a:noFill/>
          <a:ln>
            <a:noFill/>
          </a:ln>
        </p:spPr>
        <p:txBody>
          <a:bodyPr spcFirstLastPara="1" wrap="square" lIns="91425" tIns="45700" rIns="91425" bIns="45700" anchor="b" anchorCtr="0">
            <a:normAutofit/>
          </a:bodyPr>
          <a:lstStyle/>
          <a:p>
            <a:pPr marL="0" lvl="0" indent="0" algn="ctr" rtl="0">
              <a:lnSpc>
                <a:spcPct val="200000"/>
              </a:lnSpc>
              <a:spcBef>
                <a:spcPts val="0"/>
              </a:spcBef>
              <a:spcAft>
                <a:spcPts val="0"/>
              </a:spcAft>
              <a:buClr>
                <a:schemeClr val="lt1"/>
              </a:buClr>
              <a:buSzPts val="6000"/>
              <a:buFont typeface="Oswald"/>
              <a:buNone/>
            </a:pPr>
            <a:r>
              <a:rPr lang="en-US" b="1">
                <a:solidFill>
                  <a:schemeClr val="lt1"/>
                </a:solidFill>
                <a:latin typeface="Oswald"/>
                <a:ea typeface="Oswald"/>
                <a:cs typeface="Oswald"/>
                <a:sym typeface="Oswald"/>
              </a:rPr>
              <a:t>Shared Vision</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fade">
                                      <p:cBhvr>
                                        <p:cTn id="7" dur="1000"/>
                                        <p:tgtEl>
                                          <p:spTgt spid="26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9"/>
                                        </p:tgtEl>
                                        <p:attrNameLst>
                                          <p:attrName>style.visibility</p:attrName>
                                        </p:attrNameLst>
                                      </p:cBhvr>
                                      <p:to>
                                        <p:strVal val="visible"/>
                                      </p:to>
                                    </p:set>
                                    <p:animEffect transition="in" filter="fade">
                                      <p:cBhvr>
                                        <p:cTn id="11" dur="3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8" descr="A group of women in graduation gowns throwing confetti&#10;&#10;AI-generated content may be incorrect."/>
          <p:cNvPicPr preferRelativeResize="0"/>
          <p:nvPr/>
        </p:nvPicPr>
        <p:blipFill rotWithShape="1">
          <a:blip r:embed="rId3">
            <a:alphaModFix/>
          </a:blip>
          <a:srcRect t="24625" b="5258"/>
          <a:stretch/>
        </p:blipFill>
        <p:spPr>
          <a:xfrm>
            <a:off x="621630" y="42009"/>
            <a:ext cx="11570369" cy="6815991"/>
          </a:xfrm>
          <a:prstGeom prst="rect">
            <a:avLst/>
          </a:prstGeom>
          <a:noFill/>
          <a:ln>
            <a:noFill/>
          </a:ln>
        </p:spPr>
      </p:pic>
      <p:sp>
        <p:nvSpPr>
          <p:cNvPr id="267" name="Google Shape;267;p8">
            <a:extLst>
              <a:ext uri="{C183D7F6-B498-43B3-948B-1728B52AA6E4}">
                <adec:decorative xmlns:adec="http://schemas.microsoft.com/office/drawing/2017/decorative" val="1"/>
              </a:ext>
            </a:extLst>
          </p:cNvPr>
          <p:cNvSpPr/>
          <p:nvPr/>
        </p:nvSpPr>
        <p:spPr>
          <a:xfrm>
            <a:off x="621631" y="1164538"/>
            <a:ext cx="11570366" cy="5735470"/>
          </a:xfrm>
          <a:prstGeom prst="rect">
            <a:avLst/>
          </a:prstGeom>
          <a:gradFill>
            <a:gsLst>
              <a:gs pos="0">
                <a:srgbClr val="13294B">
                  <a:alpha val="0"/>
                </a:srgbClr>
              </a:gs>
              <a:gs pos="91000">
                <a:srgbClr val="13294B"/>
              </a:gs>
              <a:gs pos="100000">
                <a:srgbClr val="13294B"/>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68" name="Google Shape;268;p8"/>
          <p:cNvPicPr preferRelativeResize="0"/>
          <p:nvPr/>
        </p:nvPicPr>
        <p:blipFill rotWithShape="1">
          <a:blip r:embed="rId4">
            <a:alphaModFix/>
          </a:blip>
          <a:srcRect t="17948" r="570" b="15511"/>
          <a:stretch/>
        </p:blipFill>
        <p:spPr>
          <a:xfrm rot="-5400000" flipH="1">
            <a:off x="-3084932" y="3429436"/>
            <a:ext cx="6857999" cy="83145"/>
          </a:xfrm>
          <a:prstGeom prst="rect">
            <a:avLst/>
          </a:prstGeom>
          <a:noFill/>
          <a:ln>
            <a:noFill/>
          </a:ln>
        </p:spPr>
      </p:pic>
      <p:pic>
        <p:nvPicPr>
          <p:cNvPr id="269" name="Google Shape;269;p8"/>
          <p:cNvPicPr preferRelativeResize="0"/>
          <p:nvPr/>
        </p:nvPicPr>
        <p:blipFill rotWithShape="1">
          <a:blip r:embed="rId5">
            <a:alphaModFix/>
          </a:blip>
          <a:srcRect l="492" t="52160" r="6105" b="26119"/>
          <a:stretch/>
        </p:blipFill>
        <p:spPr>
          <a:xfrm>
            <a:off x="621633" y="6078365"/>
            <a:ext cx="5181600" cy="779635"/>
          </a:xfrm>
          <a:prstGeom prst="rect">
            <a:avLst/>
          </a:prstGeom>
          <a:noFill/>
          <a:ln>
            <a:noFill/>
          </a:ln>
        </p:spPr>
      </p:pic>
      <p:sp>
        <p:nvSpPr>
          <p:cNvPr id="270" name="Google Shape;270;p8"/>
          <p:cNvSpPr txBox="1">
            <a:spLocks noGrp="1"/>
          </p:cNvSpPr>
          <p:nvPr>
            <p:ph type="ctrTitle"/>
          </p:nvPr>
        </p:nvSpPr>
        <p:spPr>
          <a:xfrm>
            <a:off x="621632" y="4014835"/>
            <a:ext cx="11570368" cy="2387600"/>
          </a:xfrm>
          <a:prstGeom prst="rect">
            <a:avLst/>
          </a:prstGeom>
          <a:noFill/>
          <a:ln>
            <a:noFill/>
          </a:ln>
        </p:spPr>
        <p:txBody>
          <a:bodyPr spcFirstLastPara="1" wrap="square" lIns="91425" tIns="45700" rIns="91425" bIns="45700" anchor="b" anchorCtr="0">
            <a:normAutofit/>
          </a:bodyPr>
          <a:lstStyle/>
          <a:p>
            <a:pPr marL="0" lvl="0" indent="0" algn="ctr" rtl="0">
              <a:lnSpc>
                <a:spcPct val="200000"/>
              </a:lnSpc>
              <a:spcBef>
                <a:spcPts val="0"/>
              </a:spcBef>
              <a:spcAft>
                <a:spcPts val="0"/>
              </a:spcAft>
              <a:buClr>
                <a:schemeClr val="lt1"/>
              </a:buClr>
              <a:buSzPts val="6000"/>
              <a:buFont typeface="Oswald"/>
              <a:buNone/>
            </a:pPr>
            <a:r>
              <a:rPr lang="en-US" b="1">
                <a:solidFill>
                  <a:schemeClr val="lt1"/>
                </a:solidFill>
                <a:latin typeface="Oswald"/>
                <a:ea typeface="Oswald"/>
                <a:cs typeface="Oswald"/>
                <a:sym typeface="Oswald"/>
              </a:rPr>
              <a:t>What We Can Do Together</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fade">
                                      <p:cBhvr>
                                        <p:cTn id="7" dur="1000"/>
                                        <p:tgtEl>
                                          <p:spTgt spid="27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69"/>
                                        </p:tgtEl>
                                        <p:attrNameLst>
                                          <p:attrName>style.visibility</p:attrName>
                                        </p:attrNameLst>
                                      </p:cBhvr>
                                      <p:to>
                                        <p:strVal val="visible"/>
                                      </p:to>
                                    </p:set>
                                    <p:animEffect transition="in" filter="fade">
                                      <p:cBhvr>
                                        <p:cTn id="11" dur="30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10" descr="A person in a graduation gown and cap&#10;&#10;AI-generated content may be incorrect."/>
          <p:cNvPicPr preferRelativeResize="0"/>
          <p:nvPr/>
        </p:nvPicPr>
        <p:blipFill rotWithShape="1">
          <a:blip r:embed="rId3">
            <a:alphaModFix/>
          </a:blip>
          <a:srcRect l="4670" t="8839" b="13509"/>
          <a:stretch/>
        </p:blipFill>
        <p:spPr>
          <a:xfrm>
            <a:off x="621630" y="0"/>
            <a:ext cx="11570365" cy="6857999"/>
          </a:xfrm>
          <a:prstGeom prst="rect">
            <a:avLst/>
          </a:prstGeom>
          <a:noFill/>
          <a:ln>
            <a:noFill/>
          </a:ln>
        </p:spPr>
      </p:pic>
      <p:sp>
        <p:nvSpPr>
          <p:cNvPr id="277" name="Google Shape;277;p10">
            <a:extLst>
              <a:ext uri="{C183D7F6-B498-43B3-948B-1728B52AA6E4}">
                <adec:decorative xmlns:adec="http://schemas.microsoft.com/office/drawing/2017/decorative" val="1"/>
              </a:ext>
            </a:extLst>
          </p:cNvPr>
          <p:cNvSpPr/>
          <p:nvPr/>
        </p:nvSpPr>
        <p:spPr>
          <a:xfrm>
            <a:off x="621633" y="1147100"/>
            <a:ext cx="11570366" cy="5735470"/>
          </a:xfrm>
          <a:prstGeom prst="rect">
            <a:avLst/>
          </a:prstGeom>
          <a:gradFill>
            <a:gsLst>
              <a:gs pos="0">
                <a:srgbClr val="13294B">
                  <a:alpha val="0"/>
                </a:srgbClr>
              </a:gs>
              <a:gs pos="91000">
                <a:srgbClr val="13294B"/>
              </a:gs>
              <a:gs pos="100000">
                <a:srgbClr val="13294B"/>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78" name="Google Shape;278;p10"/>
          <p:cNvPicPr preferRelativeResize="0"/>
          <p:nvPr/>
        </p:nvPicPr>
        <p:blipFill rotWithShape="1">
          <a:blip r:embed="rId4">
            <a:alphaModFix/>
          </a:blip>
          <a:srcRect t="17948" r="570" b="15511"/>
          <a:stretch/>
        </p:blipFill>
        <p:spPr>
          <a:xfrm rot="-5400000" flipH="1">
            <a:off x="-3084932" y="3429436"/>
            <a:ext cx="6857999" cy="83145"/>
          </a:xfrm>
          <a:prstGeom prst="rect">
            <a:avLst/>
          </a:prstGeom>
          <a:noFill/>
          <a:ln>
            <a:noFill/>
          </a:ln>
        </p:spPr>
      </p:pic>
      <p:pic>
        <p:nvPicPr>
          <p:cNvPr id="279" name="Google Shape;279;p10"/>
          <p:cNvPicPr preferRelativeResize="0"/>
          <p:nvPr/>
        </p:nvPicPr>
        <p:blipFill rotWithShape="1">
          <a:blip r:embed="rId5">
            <a:alphaModFix/>
          </a:blip>
          <a:srcRect l="492" t="52160" r="6105" b="26119"/>
          <a:stretch/>
        </p:blipFill>
        <p:spPr>
          <a:xfrm>
            <a:off x="621633" y="6078365"/>
            <a:ext cx="5181600" cy="779635"/>
          </a:xfrm>
          <a:prstGeom prst="rect">
            <a:avLst/>
          </a:prstGeom>
          <a:noFill/>
          <a:ln>
            <a:noFill/>
          </a:ln>
        </p:spPr>
      </p:pic>
      <p:sp>
        <p:nvSpPr>
          <p:cNvPr id="280" name="Google Shape;280;p10"/>
          <p:cNvSpPr txBox="1">
            <a:spLocks noGrp="1"/>
          </p:cNvSpPr>
          <p:nvPr>
            <p:ph type="ctrTitle"/>
          </p:nvPr>
        </p:nvSpPr>
        <p:spPr>
          <a:xfrm>
            <a:off x="621632" y="4014835"/>
            <a:ext cx="11570368" cy="2387600"/>
          </a:xfrm>
          <a:prstGeom prst="rect">
            <a:avLst/>
          </a:prstGeom>
          <a:noFill/>
          <a:ln>
            <a:noFill/>
          </a:ln>
        </p:spPr>
        <p:txBody>
          <a:bodyPr spcFirstLastPara="1" wrap="square" lIns="91425" tIns="45700" rIns="91425" bIns="45700" anchor="b" anchorCtr="0">
            <a:normAutofit/>
          </a:bodyPr>
          <a:lstStyle/>
          <a:p>
            <a:pPr marL="0" lvl="0" indent="0" algn="ctr" rtl="0">
              <a:lnSpc>
                <a:spcPct val="200000"/>
              </a:lnSpc>
              <a:spcBef>
                <a:spcPts val="0"/>
              </a:spcBef>
              <a:spcAft>
                <a:spcPts val="0"/>
              </a:spcAft>
              <a:buClr>
                <a:schemeClr val="lt1"/>
              </a:buClr>
              <a:buSzPts val="6000"/>
              <a:buFont typeface="Oswald"/>
              <a:buNone/>
            </a:pPr>
            <a:r>
              <a:rPr lang="en-US" b="1">
                <a:solidFill>
                  <a:schemeClr val="lt1"/>
                </a:solidFill>
                <a:latin typeface="Oswald"/>
                <a:ea typeface="Oswald"/>
                <a:cs typeface="Oswald"/>
                <a:sym typeface="Oswald"/>
              </a:rPr>
              <a:t>What We Can Do Together</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1000"/>
                                        <p:tgtEl>
                                          <p:spTgt spid="28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79"/>
                                        </p:tgtEl>
                                        <p:attrNameLst>
                                          <p:attrName>style.visibility</p:attrName>
                                        </p:attrNameLst>
                                      </p:cBhvr>
                                      <p:to>
                                        <p:strVal val="visible"/>
                                      </p:to>
                                    </p:set>
                                    <p:animEffect transition="in" filter="fade">
                                      <p:cBhvr>
                                        <p:cTn id="11" dur="30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Them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2475</Words>
  <Application>Microsoft Office PowerPoint</Application>
  <PresentationFormat>Widescreen</PresentationFormat>
  <Paragraphs>163</Paragraphs>
  <Slides>13</Slides>
  <Notes>13</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13</vt:i4>
      </vt:variant>
    </vt:vector>
  </HeadingPairs>
  <TitlesOfParts>
    <vt:vector size="24" baseType="lpstr">
      <vt:lpstr>Oswald Light</vt:lpstr>
      <vt:lpstr>Arial</vt:lpstr>
      <vt:lpstr>Calibri</vt:lpstr>
      <vt:lpstr>Lato</vt:lpstr>
      <vt:lpstr>Oswald</vt:lpstr>
      <vt:lpstr>Noto Sans Symbols</vt:lpstr>
      <vt:lpstr>Oswald SemiBold</vt:lpstr>
      <vt:lpstr>Play</vt:lpstr>
      <vt:lpstr>Office Theme</vt:lpstr>
      <vt:lpstr>Office Theme</vt:lpstr>
      <vt:lpstr>think-cell Slide</vt:lpstr>
      <vt:lpstr>REMARKS TO THE BOARD OF TRUSTEES</vt:lpstr>
      <vt:lpstr> A beacon and a safe harbor</vt:lpstr>
      <vt:lpstr>There for  the people  of Illinois</vt:lpstr>
      <vt:lpstr>PowerPoint Presentation</vt:lpstr>
      <vt:lpstr>Keeping Tuition Costs Down</vt:lpstr>
      <vt:lpstr>The Power of Partnership</vt:lpstr>
      <vt:lpstr>Shared Vision</vt:lpstr>
      <vt:lpstr>What We Can Do Together</vt:lpstr>
      <vt:lpstr>What We Can Do Together</vt:lpstr>
      <vt:lpstr>What We Can Do Together</vt:lpstr>
      <vt:lpstr>What We Can Do Together</vt:lpstr>
      <vt:lpstr>Let’s Build for the Future — Together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Martin, Steven Dee</dc:creator>
  <cp:lastModifiedBy>Martin, Vance Scott</cp:lastModifiedBy>
  <cp:revision>5</cp:revision>
  <dcterms:created xsi:type="dcterms:W3CDTF">2025-01-06T16:43:08Z</dcterms:created>
  <dcterms:modified xsi:type="dcterms:W3CDTF">2025-07-14T20:13:56Z</dcterms:modified>
</cp:coreProperties>
</file>