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1444" r:id="rId2"/>
    <p:sldId id="268" r:id="rId3"/>
    <p:sldId id="269" r:id="rId4"/>
    <p:sldId id="1479" r:id="rId5"/>
    <p:sldId id="1476" r:id="rId6"/>
    <p:sldId id="262" r:id="rId7"/>
    <p:sldId id="1480" r:id="rId8"/>
    <p:sldId id="1483" r:id="rId9"/>
    <p:sldId id="14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89"/>
    <a:srgbClr val="A5C4C0"/>
    <a:srgbClr val="F3F3F3"/>
    <a:srgbClr val="FCFCF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0" autoAdjust="0"/>
    <p:restoredTop sz="86381" autoAdjust="0"/>
  </p:normalViewPr>
  <p:slideViewPr>
    <p:cSldViewPr snapToGrid="0" snapToObjects="1">
      <p:cViewPr varScale="1">
        <p:scale>
          <a:sx n="86" d="100"/>
          <a:sy n="86" d="100"/>
        </p:scale>
        <p:origin x="53" y="81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328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53D7B-5F39-9C40-99AC-0E3AFC3FA76B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4441A-58D3-6746-88D6-5EFBEFEA66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049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4441A-58D3-6746-88D6-5EFBEFEA66A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34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4441A-58D3-6746-88D6-5EFBEFEA66A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6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4441A-58D3-6746-88D6-5EFBEFEA66A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57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4441A-58D3-6746-88D6-5EFBEFEA66A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5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9ADCF-5C7C-D67F-F838-3253B8931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69401B-AE49-3915-5685-2AF5937C8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412FC-FAB6-051A-E2E0-0CDF257E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C5A0B-7A71-3CE2-B734-2742CE97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3CDAC-4761-8ED1-85D0-0EB483AB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7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134B-18AE-3179-C6AD-1477F566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81B48-2FEF-9EFF-9624-5A852D9ED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A3710-A351-C0D7-A82C-834CD198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B6873-3BCE-CEE6-08DB-725D23F8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9B367-AC4D-9686-1F5F-D06CA6572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9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7DC889-A101-4F2D-4561-B6996C9E4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BFE82-2493-0548-4B7D-EF72EA7E9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49EAE-5CDF-7E58-51DD-3E1390E5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4CA2A-482F-C327-851A-14A269D1B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D6078-1536-8AB3-A415-42CB70ED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254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oto: Caucasian Man and Grand Daughter at the park">
            <a:extLst>
              <a:ext uri="{FF2B5EF4-FFF2-40B4-BE49-F238E27FC236}">
                <a16:creationId xmlns:a16="http://schemas.microsoft.com/office/drawing/2014/main" id="{7824B668-2257-8D49-9D96-763E027DA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50" t="598" r="22049" b="4787"/>
          <a:stretch/>
        </p:blipFill>
        <p:spPr>
          <a:xfrm>
            <a:off x="2033159" y="381006"/>
            <a:ext cx="1793159" cy="2718428"/>
          </a:xfrm>
          <a:prstGeom prst="rect">
            <a:avLst/>
          </a:prstGeom>
        </p:spPr>
      </p:pic>
      <p:pic>
        <p:nvPicPr>
          <p:cNvPr id="13" name="Picture 12" descr="Photo: Asian American Woman smiling and looking at the viewer&#10;">
            <a:extLst>
              <a:ext uri="{FF2B5EF4-FFF2-40B4-BE49-F238E27FC236}">
                <a16:creationId xmlns:a16="http://schemas.microsoft.com/office/drawing/2014/main" id="{1E558BD3-9B99-3147-8467-F0ECA69440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835" r="23110" b="30870"/>
          <a:stretch/>
        </p:blipFill>
        <p:spPr>
          <a:xfrm>
            <a:off x="5" y="381006"/>
            <a:ext cx="1946191" cy="2718428"/>
          </a:xfrm>
          <a:prstGeom prst="rect">
            <a:avLst/>
          </a:prstGeom>
        </p:spPr>
      </p:pic>
      <p:pic>
        <p:nvPicPr>
          <p:cNvPr id="14" name="Picture 13" descr="Photo: Happy African American parents look at their yound daughter.">
            <a:extLst>
              <a:ext uri="{FF2B5EF4-FFF2-40B4-BE49-F238E27FC236}">
                <a16:creationId xmlns:a16="http://schemas.microsoft.com/office/drawing/2014/main" id="{39074FFF-B406-E648-9D03-F7D20D135D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9759" t="612" r="7234" b="2330"/>
          <a:stretch/>
        </p:blipFill>
        <p:spPr>
          <a:xfrm>
            <a:off x="3913277" y="381006"/>
            <a:ext cx="2641019" cy="27184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3995" y="3270623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28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D1817-9782-5FB1-08D4-E657A5ECF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DABDE-3DB8-662F-3AD2-A02CC7983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BF8D7-776D-60BA-4C8E-B9203EA9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BBABA-4DA4-70FB-07A1-1A48071B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99ADD-F5F8-CC98-E3FA-8477CB86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2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1A688-9ECE-A924-CEF3-DB7A1E86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71992-FE0B-D5F2-ED5F-A51BB545F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A40D5-B3D7-6516-750A-56D7A39C6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63D58-E289-A645-C48E-D0675552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391D0-17CC-F9DE-C9DC-C854EA9A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C7204-BAE7-F744-2BF4-5EE0F960B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6DD54-5F7B-69E7-0DCE-E55ECE34D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6E47E-4517-987F-AF1B-15D77612C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91D0B-88A7-A034-554C-AF68DEFBC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CDAE9-FDDF-051A-C2FE-C2A9008E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A6CED-29B6-A70E-9111-9D0CF508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02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F1CB-2603-9679-B8EE-D0061612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46345-748A-C286-CE81-3A3FE37E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73241-F7A9-8AC6-B31A-6614C96C3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348C61-AB9C-7691-4462-AE8B5C9E2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AD7535-1363-AAA2-07E9-ABC2CE066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6F6D75-1E99-2391-821D-6F6434C2F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683BF-2F65-336E-C876-790D9E7E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19E2E-603C-ABF2-5555-AE7401D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7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901D-A3F9-D725-0C66-01165837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2CB34-FC24-F232-9AD0-C80442F6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0C7E1-7C10-7F04-E8D1-3ABC589C0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F58F6-2722-4E0C-946F-BCBBA0CC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8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4CBA5-7922-0D2D-61F4-F7A67742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D7F266-7B50-ECE3-F9EC-922D02BAB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A46EB-85AF-0AF0-BEB0-EDBD87D4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0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B150-4EC0-9E12-A799-8CE7F3BC3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CD9E8-C64F-23FA-E7CF-9ADAB8687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017AB-5E2C-9ACC-8D35-61300B222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CCD61-A556-A3FA-7F06-AE0CACD9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4C201-309A-54F8-D2A4-3EE8AFF9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5E24D-6C15-C3D4-A86F-47DA984BB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3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BE7A-8775-9AF1-6AF8-A26E91649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3DD073-EA9E-3911-907A-42F1A006E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92B-07D6-039F-367A-A07CD1792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47C40-CDAC-FF86-13C2-C5D3276E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AE017-049A-D692-27B8-288B124C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ED318-2ADA-A1E2-0EBB-8A993D40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87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C24D03-F0A1-DF6E-E690-13BCFD1B3A2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-9833" y="-10293"/>
            <a:ext cx="12231977" cy="687812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8B2E51-1D24-0041-8D15-B0C36F897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3B5A5-3855-DEC5-5FEB-FE3AD46F8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25278-E2B6-480B-E751-774B0EE52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99C63-74AE-9D4A-ACCE-93E4FA826BCF}" type="datetimeFigureOut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8A0FC-91BE-FB89-C947-317126CCC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332F1-370B-4603-D244-401F24F54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E1641-5A03-1244-AD7D-8D0877C26D2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8DDA9B2-FC78-EA0C-93A7-183F3D1A889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02824" y="6052930"/>
            <a:ext cx="3650180" cy="66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8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43872" y="5032403"/>
            <a:ext cx="6926580" cy="14219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160" cap="all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Robert </a:t>
            </a:r>
            <a:r>
              <a:rPr lang="en-US" sz="2160" cap="all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barish</a:t>
            </a:r>
            <a:r>
              <a:rPr lang="en-US" sz="2160" cap="all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md, </a:t>
            </a:r>
            <a:r>
              <a:rPr lang="en-US" sz="2160" cap="all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mba</a:t>
            </a:r>
            <a:endParaRPr lang="en-US" sz="2160" cap="all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r>
              <a:rPr lang="en-US" sz="2160" cap="all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Vice chancellor for health affairs</a:t>
            </a:r>
          </a:p>
          <a:p>
            <a:r>
              <a:rPr lang="en-US" sz="2160" cap="all" dirty="0">
                <a:solidFill>
                  <a:schemeClr val="bg1"/>
                </a:solidFill>
                <a:ea typeface="Arial" charset="0"/>
                <a:cs typeface="Arial" charset="0"/>
              </a:rPr>
              <a:t>July 2022</a:t>
            </a:r>
            <a:endParaRPr lang="en-US" sz="2160" cap="all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160" b="1" cap="all" dirty="0">
              <a:solidFill>
                <a:srgbClr val="64CCC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3872" y="3380920"/>
            <a:ext cx="5452128" cy="1534061"/>
          </a:xfrm>
        </p:spPr>
        <p:txBody>
          <a:bodyPr>
            <a:noAutofit/>
          </a:bodyPr>
          <a:lstStyle/>
          <a:p>
            <a:r>
              <a:rPr lang="en-US" sz="3600" b="1" cap="all" dirty="0">
                <a:latin typeface="Arial" charset="0"/>
                <a:ea typeface="Arial" charset="0"/>
                <a:cs typeface="Arial" charset="0"/>
              </a:rPr>
              <a:t>THE FUTURE:</a:t>
            </a:r>
            <a:br>
              <a:rPr lang="en-US" sz="2880" b="1" cap="all" dirty="0">
                <a:latin typeface="Arial" charset="0"/>
                <a:ea typeface="Arial" charset="0"/>
                <a:cs typeface="Arial" charset="0"/>
              </a:rPr>
            </a:br>
            <a:r>
              <a:rPr lang="en-US" sz="2800" b="1" cap="all" dirty="0">
                <a:latin typeface="Arial" charset="0"/>
                <a:ea typeface="Arial" charset="0"/>
                <a:cs typeface="Arial" charset="0"/>
              </a:rPr>
              <a:t>Addressing the health &amp; well-being of our community</a:t>
            </a:r>
            <a:endParaRPr lang="en-US" sz="2800" dirty="0"/>
          </a:p>
        </p:txBody>
      </p:sp>
      <p:pic>
        <p:nvPicPr>
          <p:cNvPr id="6" name="Picture 5" descr="UI Health UIC building">
            <a:extLst>
              <a:ext uri="{FF2B5EF4-FFF2-40B4-BE49-F238E27FC236}">
                <a16:creationId xmlns:a16="http://schemas.microsoft.com/office/drawing/2014/main" id="{2152A5B7-11F5-F3DC-AA02-DF5054FE42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" r="103"/>
          <a:stretch/>
        </p:blipFill>
        <p:spPr>
          <a:xfrm>
            <a:off x="6649034" y="372688"/>
            <a:ext cx="5452127" cy="45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62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We are UI Health">
            <a:extLst>
              <a:ext uri="{FF2B5EF4-FFF2-40B4-BE49-F238E27FC236}">
                <a16:creationId xmlns:a16="http://schemas.microsoft.com/office/drawing/2014/main" id="{371869A4-7C0D-F365-5AB6-3E4F4768A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"/>
          <a:stretch/>
        </p:blipFill>
        <p:spPr bwMode="auto">
          <a:xfrm>
            <a:off x="-9626" y="-1"/>
            <a:ext cx="12262586" cy="5507183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4C33D2-7148-CBAA-8654-786BA6A93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7213" y="1058780"/>
            <a:ext cx="4023360" cy="414848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>
                    <a:lumMod val="75000"/>
                  </a:schemeClr>
                </a:solidFill>
              </a:ln>
              <a:noFill/>
            </a:endParaRPr>
          </a:p>
        </p:txBody>
      </p:sp>
      <p:sp>
        <p:nvSpPr>
          <p:cNvPr id="3" name="TextBox 2" descr="7 health sciences colleges&#10;Applied Health Sciences&#10;Dentistry&#10;Medicine&#10;Nursing&#10;Pharmacy&#10;Public Health &#10;Social Work&#10;&#10;40+ care locations&#10;Delivery quality care throughout Illinois&#10;&#10;UI Cancer Center&#10;&#10;Urban Health Program&#10;">
            <a:extLst>
              <a:ext uri="{FF2B5EF4-FFF2-40B4-BE49-F238E27FC236}">
                <a16:creationId xmlns:a16="http://schemas.microsoft.com/office/drawing/2014/main" id="{3B3F4BA3-EF01-EA4C-AA70-B90A30D4E6ED}"/>
              </a:ext>
            </a:extLst>
          </p:cNvPr>
          <p:cNvSpPr txBox="1"/>
          <p:nvPr/>
        </p:nvSpPr>
        <p:spPr>
          <a:xfrm>
            <a:off x="7931217" y="1098940"/>
            <a:ext cx="372497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B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health sciences colleges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Health Sciences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Work</a:t>
            </a:r>
          </a:p>
          <a:p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6B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40+ care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quality care throughout Illinois</a:t>
            </a:r>
          </a:p>
          <a:p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6B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 Cancer Center</a:t>
            </a:r>
          </a:p>
          <a:p>
            <a:endParaRPr lang="en-US" sz="105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6B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Health Program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315264-CE1E-4983-AB5A-A0B695C85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 are UI Health</a:t>
            </a:r>
          </a:p>
        </p:txBody>
      </p:sp>
    </p:spTree>
    <p:extLst>
      <p:ext uri="{BB962C8B-B14F-4D97-AF65-F5344CB8AC3E}">
        <p14:creationId xmlns:p14="http://schemas.microsoft.com/office/powerpoint/2010/main" val="278017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aching out: Map of Illinois with UI Health">
            <a:extLst>
              <a:ext uri="{FF2B5EF4-FFF2-40B4-BE49-F238E27FC236}">
                <a16:creationId xmlns:a16="http://schemas.microsoft.com/office/drawing/2014/main" id="{7FD9A84E-8355-98D5-B3BC-A072D6234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7" b="897"/>
          <a:stretch/>
        </p:blipFill>
        <p:spPr>
          <a:xfrm>
            <a:off x="214489" y="-1"/>
            <a:ext cx="4897579" cy="6858001"/>
          </a:xfrm>
          <a:prstGeom prst="rect">
            <a:avLst/>
          </a:prstGeom>
        </p:spPr>
      </p:pic>
      <p:sp>
        <p:nvSpPr>
          <p:cNvPr id="10" name="Callout: Line 9">
            <a:extLst>
              <a:ext uri="{FF2B5EF4-FFF2-40B4-BE49-F238E27FC236}">
                <a16:creationId xmlns:a16="http://schemas.microsoft.com/office/drawing/2014/main" id="{387AF023-4377-57B8-9CA4-673D52B03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11528" y="1463040"/>
            <a:ext cx="3423978" cy="5139890"/>
          </a:xfrm>
          <a:prstGeom prst="borderCallout1">
            <a:avLst>
              <a:gd name="adj1" fmla="val 47704"/>
              <a:gd name="adj2" fmla="val 36205"/>
              <a:gd name="adj3" fmla="val 5591"/>
              <a:gd name="adj4" fmla="val -44714"/>
            </a:avLst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FB5345-98DD-FBB9-10E0-3014D3E4EEFC}"/>
              </a:ext>
            </a:extLst>
          </p:cNvPr>
          <p:cNvSpPr/>
          <p:nvPr/>
        </p:nvSpPr>
        <p:spPr>
          <a:xfrm>
            <a:off x="5595974" y="255070"/>
            <a:ext cx="658047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Reaching Out: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&amp; Wellness in the Community</a:t>
            </a:r>
          </a:p>
        </p:txBody>
      </p:sp>
      <p:pic>
        <p:nvPicPr>
          <p:cNvPr id="3" name="Picture 2" descr="Locations in Chicago">
            <a:extLst>
              <a:ext uri="{FF2B5EF4-FFF2-40B4-BE49-F238E27FC236}">
                <a16:creationId xmlns:a16="http://schemas.microsoft.com/office/drawing/2014/main" id="{4328770C-D075-A7AB-7D66-6AEB58CF6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78" b="1650"/>
          <a:stretch/>
        </p:blipFill>
        <p:spPr>
          <a:xfrm>
            <a:off x="5723953" y="1546129"/>
            <a:ext cx="3216847" cy="4933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26B1B8-8C2C-4AAC-995D-2570F5A6D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Reaching out</a:t>
            </a:r>
          </a:p>
        </p:txBody>
      </p:sp>
    </p:spTree>
    <p:extLst>
      <p:ext uri="{BB962C8B-B14F-4D97-AF65-F5344CB8AC3E}">
        <p14:creationId xmlns:p14="http://schemas.microsoft.com/office/powerpoint/2010/main" val="156922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8BEFE0-6FD3-75F9-3B5B-46A06A0C3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748" y="1957052"/>
            <a:ext cx="12221496" cy="3943394"/>
          </a:xfrm>
          <a:prstGeom prst="rect">
            <a:avLst/>
          </a:prstGeom>
          <a:solidFill>
            <a:schemeClr val="accent5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D6312B-7DFA-0720-A635-43410115C0BA}"/>
              </a:ext>
            </a:extLst>
          </p:cNvPr>
          <p:cNvSpPr/>
          <p:nvPr/>
        </p:nvSpPr>
        <p:spPr>
          <a:xfrm>
            <a:off x="629265" y="1957051"/>
            <a:ext cx="4443249" cy="394339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55th &amp; Pulaski Health Collaborative was inaugurated with a ribbon cutting on May 20, 2022.</a:t>
            </a:r>
          </a:p>
          <a:p>
            <a:pPr marL="285750" indent="-285750">
              <a:lnSpc>
                <a:spcPct val="11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collaborative is a partnership between six clinical service providers.</a:t>
            </a:r>
          </a:p>
          <a:p>
            <a:pPr marL="285750" indent="-285750">
              <a:lnSpc>
                <a:spcPct val="11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facility will promote health equity by providing comprehensive specialty healthcare services.</a:t>
            </a:r>
          </a:p>
          <a:p>
            <a:pPr>
              <a:lnSpc>
                <a:spcPct val="11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nauguration">
            <a:extLst>
              <a:ext uri="{FF2B5EF4-FFF2-40B4-BE49-F238E27FC236}">
                <a16:creationId xmlns:a16="http://schemas.microsoft.com/office/drawing/2014/main" id="{FB620B9A-50F2-D145-7EC2-B52FDB3CB3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" t="17530" r="103" b="13307"/>
          <a:stretch/>
        </p:blipFill>
        <p:spPr>
          <a:xfrm>
            <a:off x="5397227" y="1957052"/>
            <a:ext cx="6809521" cy="39433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BE3A73-8310-DC41-A716-D031D80D1B4A}"/>
              </a:ext>
            </a:extLst>
          </p:cNvPr>
          <p:cNvSpPr/>
          <p:nvPr/>
        </p:nvSpPr>
        <p:spPr>
          <a:xfrm>
            <a:off x="629265" y="255070"/>
            <a:ext cx="658047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Reaching Out: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&amp; Wellness in the Community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CB506-1282-4C97-9C6B-F969755E8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Reaching Out 2</a:t>
            </a:r>
          </a:p>
        </p:txBody>
      </p:sp>
    </p:spTree>
    <p:extLst>
      <p:ext uri="{BB962C8B-B14F-4D97-AF65-F5344CB8AC3E}">
        <p14:creationId xmlns:p14="http://schemas.microsoft.com/office/powerpoint/2010/main" val="2755470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5BC1-4A01-A9BF-4779-C99BD1E4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06" y="524782"/>
            <a:ext cx="10515600" cy="1431985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FUTURE: 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Human Centered Design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Point of care and directions">
            <a:extLst>
              <a:ext uri="{FF2B5EF4-FFF2-40B4-BE49-F238E27FC236}">
                <a16:creationId xmlns:a16="http://schemas.microsoft.com/office/drawing/2014/main" id="{3938BE24-8C10-63D0-742B-967E57228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127" y="1725761"/>
            <a:ext cx="12310712" cy="4284398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06152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8BEFE0-6FD3-75F9-3B5B-46A06A0C3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832" y="1957051"/>
            <a:ext cx="12221496" cy="3943394"/>
          </a:xfrm>
          <a:prstGeom prst="rect">
            <a:avLst/>
          </a:prstGeom>
          <a:solidFill>
            <a:schemeClr val="accent5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3855CF-E5B2-8310-3FF7-AC4E3EFD6950}"/>
              </a:ext>
            </a:extLst>
          </p:cNvPr>
          <p:cNvSpPr/>
          <p:nvPr/>
        </p:nvSpPr>
        <p:spPr>
          <a:xfrm>
            <a:off x="0" y="2082179"/>
            <a:ext cx="4081112" cy="394339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/>
          <a:p>
            <a:pPr marL="225425" marR="0"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FUTURE:  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Cellular Therapy</a:t>
            </a:r>
            <a:endParaRPr lang="en-US" sz="3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5425" marR="0"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5425" marR="0"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University of Illinois Cancer Center is the only public university-based cancer center in Chicago dedicated to the pursuit of health equity and study of cancer disparities. </a:t>
            </a:r>
          </a:p>
          <a:p>
            <a:pPr marL="511175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University of Illinois Cancer Center logo">
            <a:extLst>
              <a:ext uri="{FF2B5EF4-FFF2-40B4-BE49-F238E27FC236}">
                <a16:creationId xmlns:a16="http://schemas.microsoft.com/office/drawing/2014/main" id="{770C52F8-4CC9-F1D3-A3EE-1561673F7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40" y="363194"/>
            <a:ext cx="9035856" cy="1174661"/>
          </a:xfrm>
          <a:prstGeom prst="rect">
            <a:avLst/>
          </a:prstGeom>
        </p:spPr>
      </p:pic>
      <p:pic>
        <p:nvPicPr>
          <p:cNvPr id="3074" name="Picture 2" descr="Flow Cytrometry image of a human cell">
            <a:extLst>
              <a:ext uri="{FF2B5EF4-FFF2-40B4-BE49-F238E27FC236}">
                <a16:creationId xmlns:a16="http://schemas.microsoft.com/office/drawing/2014/main" id="{DF06C60B-56E4-359E-5C8C-9805B1818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r="34144"/>
          <a:stretch/>
        </p:blipFill>
        <p:spPr bwMode="auto">
          <a:xfrm>
            <a:off x="4232690" y="1957051"/>
            <a:ext cx="7978974" cy="51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7EE876-1268-4EBA-9ABF-99D7B80D9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Future</a:t>
            </a:r>
          </a:p>
        </p:txBody>
      </p:sp>
    </p:spTree>
    <p:extLst>
      <p:ext uri="{BB962C8B-B14F-4D97-AF65-F5344CB8AC3E}">
        <p14:creationId xmlns:p14="http://schemas.microsoft.com/office/powerpoint/2010/main" val="3383137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augurating robotic surgery">
            <a:extLst>
              <a:ext uri="{FF2B5EF4-FFF2-40B4-BE49-F238E27FC236}">
                <a16:creationId xmlns:a16="http://schemas.microsoft.com/office/drawing/2014/main" id="{2CC3A91E-FA69-B634-3007-6AFB78A07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" t="17454" r="3132" b="23394"/>
          <a:stretch/>
        </p:blipFill>
        <p:spPr>
          <a:xfrm>
            <a:off x="0" y="2146386"/>
            <a:ext cx="12192000" cy="5144486"/>
          </a:xfrm>
          <a:prstGeom prst="rect">
            <a:avLst/>
          </a:prstGeom>
        </p:spPr>
      </p:pic>
      <p:pic>
        <p:nvPicPr>
          <p:cNvPr id="5" name="Picture 4" descr="Doctors analyzing a diagram on a monitor">
            <a:extLst>
              <a:ext uri="{FF2B5EF4-FFF2-40B4-BE49-F238E27FC236}">
                <a16:creationId xmlns:a16="http://schemas.microsoft.com/office/drawing/2014/main" id="{03018D2C-DDE0-B918-7368-983C04ABE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112" y="118066"/>
            <a:ext cx="5165175" cy="3443450"/>
          </a:xfrm>
          <a:prstGeom prst="rect">
            <a:avLst/>
          </a:prstGeom>
          <a:ln w="69850"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D7A13-02C7-48D6-36B2-981174770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16" y="675158"/>
            <a:ext cx="5524480" cy="2329266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FUTURE: Surgical Innovation</a:t>
            </a:r>
            <a:b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2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8BEFE0-6FD3-75F9-3B5B-46A06A0C3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748" y="1957052"/>
            <a:ext cx="12221496" cy="3943394"/>
          </a:xfrm>
          <a:prstGeom prst="rect">
            <a:avLst/>
          </a:prstGeom>
          <a:solidFill>
            <a:schemeClr val="accent5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large group of people sitting at tables">
            <a:extLst>
              <a:ext uri="{FF2B5EF4-FFF2-40B4-BE49-F238E27FC236}">
                <a16:creationId xmlns:a16="http://schemas.microsoft.com/office/drawing/2014/main" id="{12EE1817-1555-1D1F-4E4B-F2FE77CCB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917" y="1957052"/>
            <a:ext cx="8540083" cy="39433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E464BDF-AD5B-6A97-AB1D-A05A4CFBD432}"/>
              </a:ext>
            </a:extLst>
          </p:cNvPr>
          <p:cNvSpPr txBox="1">
            <a:spLocks/>
          </p:cNvSpPr>
          <p:nvPr/>
        </p:nvSpPr>
        <p:spPr>
          <a:xfrm>
            <a:off x="587943" y="104157"/>
            <a:ext cx="10515600" cy="170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FUTURE:</a:t>
            </a:r>
          </a:p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Interprofessional Education &amp;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Collaborative Practice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79C2EE-7C74-BAD0-7903-7EC2730E61BD}"/>
              </a:ext>
            </a:extLst>
          </p:cNvPr>
          <p:cNvSpPr txBox="1">
            <a:spLocks/>
          </p:cNvSpPr>
          <p:nvPr/>
        </p:nvSpPr>
        <p:spPr>
          <a:xfrm>
            <a:off x="268327" y="4167739"/>
            <a:ext cx="3368842" cy="17327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Center for the Advancement of Inter Professional Practice, Education and Research (CAIPPER)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DE43F-4854-4B7A-BAD7-F32EC00C7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Future 2</a:t>
            </a:r>
          </a:p>
        </p:txBody>
      </p:sp>
    </p:spTree>
    <p:extLst>
      <p:ext uri="{BB962C8B-B14F-4D97-AF65-F5344CB8AC3E}">
        <p14:creationId xmlns:p14="http://schemas.microsoft.com/office/powerpoint/2010/main" val="3657496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EE7D4F-7287-6AB0-711A-E51D1E515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>
                <a:latin typeface="Arial Black" panose="020B0A04020102020204" pitchFamily="34" charset="0"/>
              </a:rPr>
              <a:t>We are altogether extraordinary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6C471-A0F6-4351-A5EE-C553536C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/>
            <a:r>
              <a:rPr lang="en-US" dirty="0">
                <a:latin typeface="Arial Black" panose="020B0A04020102020204" pitchFamily="34" charset="0"/>
              </a:rPr>
              <a:t>We are altogether extraordinary</a:t>
            </a:r>
          </a:p>
        </p:txBody>
      </p:sp>
    </p:spTree>
    <p:extLst>
      <p:ext uri="{BB962C8B-B14F-4D97-AF65-F5344CB8AC3E}">
        <p14:creationId xmlns:p14="http://schemas.microsoft.com/office/powerpoint/2010/main" val="329125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2789</TotalTime>
  <Words>216</Words>
  <Application>Microsoft Office PowerPoint</Application>
  <PresentationFormat>Widescreen</PresentationFormat>
  <Paragraphs>45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Office Theme</vt:lpstr>
      <vt:lpstr>THE FUTURE: Addressing the health &amp; well-being of our community</vt:lpstr>
      <vt:lpstr>We are UI Health</vt:lpstr>
      <vt:lpstr>Reaching out</vt:lpstr>
      <vt:lpstr>Reaching Out 2</vt:lpstr>
      <vt:lpstr>THE FUTURE:  Human Centered Design  </vt:lpstr>
      <vt:lpstr>The Future</vt:lpstr>
      <vt:lpstr>THE FUTURE: Surgical Innovation  </vt:lpstr>
      <vt:lpstr>The Future 2</vt:lpstr>
      <vt:lpstr>We are altogether extraordinary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Tibbs, Brian</dc:creator>
  <cp:lastModifiedBy>Shubham Kumar</cp:lastModifiedBy>
  <cp:revision>67</cp:revision>
  <cp:lastPrinted>2022-06-30T19:17:45Z</cp:lastPrinted>
  <dcterms:created xsi:type="dcterms:W3CDTF">2022-06-29T14:56:03Z</dcterms:created>
  <dcterms:modified xsi:type="dcterms:W3CDTF">2022-07-25T21:35:38Z</dcterms:modified>
</cp:coreProperties>
</file>