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30"/>
  </p:notesMasterIdLst>
  <p:handoutMasterIdLst>
    <p:handoutMasterId r:id="rId31"/>
  </p:handoutMasterIdLst>
  <p:sldIdLst>
    <p:sldId id="272" r:id="rId6"/>
    <p:sldId id="276" r:id="rId7"/>
    <p:sldId id="869" r:id="rId8"/>
    <p:sldId id="892" r:id="rId9"/>
    <p:sldId id="889" r:id="rId10"/>
    <p:sldId id="870" r:id="rId11"/>
    <p:sldId id="891" r:id="rId12"/>
    <p:sldId id="873" r:id="rId13"/>
    <p:sldId id="890" r:id="rId14"/>
    <p:sldId id="872" r:id="rId15"/>
    <p:sldId id="874" r:id="rId16"/>
    <p:sldId id="875" r:id="rId17"/>
    <p:sldId id="895" r:id="rId18"/>
    <p:sldId id="886" r:id="rId19"/>
    <p:sldId id="877" r:id="rId20"/>
    <p:sldId id="878" r:id="rId21"/>
    <p:sldId id="879" r:id="rId22"/>
    <p:sldId id="885" r:id="rId23"/>
    <p:sldId id="881" r:id="rId24"/>
    <p:sldId id="888" r:id="rId25"/>
    <p:sldId id="887" r:id="rId26"/>
    <p:sldId id="883" r:id="rId27"/>
    <p:sldId id="884" r:id="rId28"/>
    <p:sldId id="893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 1" id="{102DB98C-50A0-4DB9-B897-DD6D1E0456B8}">
          <p14:sldIdLst>
            <p14:sldId id="272"/>
            <p14:sldId id="276"/>
            <p14:sldId id="869"/>
            <p14:sldId id="892"/>
            <p14:sldId id="889"/>
            <p14:sldId id="870"/>
            <p14:sldId id="891"/>
            <p14:sldId id="873"/>
            <p14:sldId id="890"/>
            <p14:sldId id="872"/>
            <p14:sldId id="874"/>
            <p14:sldId id="875"/>
            <p14:sldId id="895"/>
            <p14:sldId id="886"/>
            <p14:sldId id="877"/>
            <p14:sldId id="878"/>
            <p14:sldId id="879"/>
            <p14:sldId id="885"/>
            <p14:sldId id="881"/>
            <p14:sldId id="888"/>
            <p14:sldId id="887"/>
            <p14:sldId id="883"/>
            <p14:sldId id="884"/>
            <p14:sldId id="893"/>
          </p14:sldIdLst>
        </p14:section>
        <p14:section name="Slide Bank" id="{44CA82A6-DB78-4229-8748-6587AD53E91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EBB133-7DB3-6359-C9AC-9800315242A8}" name="Wilson, Mike" initials="WM" userId="S::mwils3@uillinois.edu::8551fc42-7798-47cc-af16-7c6dbd1fde1f" providerId="AD"/>
  <p188:author id="{DCDEF9DA-2572-EBFB-F3BE-D88BC98799CB}" name="Jacobs, Angela" initials="JA" userId="S::ajacobs1@illinois.edu::615b34e3-0cf0-4f6c-b581-1573f50ee6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90C7CA"/>
    <a:srgbClr val="B381D9"/>
    <a:srgbClr val="055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3307" autoAdjust="0"/>
  </p:normalViewPr>
  <p:slideViewPr>
    <p:cSldViewPr snapToGrid="0">
      <p:cViewPr varScale="1">
        <p:scale>
          <a:sx n="112" d="100"/>
          <a:sy n="112" d="100"/>
        </p:scale>
        <p:origin x="86" y="4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i.uillinois.edu\uofpp\Common\Business%20Services\Capital%20Planning\Board%20Presentations\May%202022%20BOT\033122_Capital%20Spend%20by%20Project%20Approval%20Year%20and%20Payment%20Perio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i.uillinois.edu\uofpp\Common\Business%20Services\Capital%20Planning\Board%20Presentations\May%202022%20BOT\033122_Active%20Projects%20by%20Fund%20Sour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i.uillinois.edu\uofpp\Common\Business%20Services\Capital%20Planning\Board%20Presentations\May%202022%20BOT\2018%20Fund%20Sourc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ui.uillinois.edu\uofpp\Common\Business%20Services\Capital%20Planning\2022%20Submissions\5%20Year%20Plan%20Summary%202022%20Collec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ui.uillinois.edu\uofpp\Common\Business%20Services\Capital%20Planning\2022%20Submissions\5%20Year%20Plan%20Summary%202022%20Colle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[033122_Capital Spend by Project Approval Year and Payment Period.xlsx]Sheet1!PivotTable1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Sheet1!$B$3:$B$4</c:f>
              <c:strCache>
                <c:ptCount val="1"/>
                <c:pt idx="0">
                  <c:v>UIC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Sheet1!$A$5:$A$11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Sheet1!$B$5:$B$11</c:f>
              <c:numCache>
                <c:formatCode>_(* #,##0.00_);_(* \(#,##0.00\);_(* "-"??_);_(@_)</c:formatCode>
                <c:ptCount val="6"/>
                <c:pt idx="0">
                  <c:v>56924499.829999998</c:v>
                </c:pt>
                <c:pt idx="1">
                  <c:v>44180834.760000028</c:v>
                </c:pt>
                <c:pt idx="2">
                  <c:v>69739200.900000021</c:v>
                </c:pt>
                <c:pt idx="3">
                  <c:v>76184809.750000045</c:v>
                </c:pt>
                <c:pt idx="4">
                  <c:v>57612145.140000001</c:v>
                </c:pt>
                <c:pt idx="5">
                  <c:v>124373480.30000001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D-481A-A2B5-667F39046A88}"/>
            </c:ext>
          </c:extLst>
        </c:ser>
        <c:ser>
          <c:idx val="1"/>
          <c:order val="1"/>
          <c:tx>
            <c:strRef>
              <c:f>Sheet1!$C$3:$C$4</c:f>
              <c:strCache>
                <c:ptCount val="1"/>
                <c:pt idx="0">
                  <c:v>UIS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Sheet1!$A$5:$A$11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Sheet1!$C$5:$C$11</c:f>
              <c:numCache>
                <c:formatCode>_(* #,##0.00_);_(* \(#,##0.00\);_(* "-"??_);_(@_)</c:formatCode>
                <c:ptCount val="6"/>
                <c:pt idx="0">
                  <c:v>14104154.419999998</c:v>
                </c:pt>
                <c:pt idx="1">
                  <c:v>8232570.8300000001</c:v>
                </c:pt>
                <c:pt idx="2">
                  <c:v>3577157.02</c:v>
                </c:pt>
                <c:pt idx="3">
                  <c:v>1805248.12</c:v>
                </c:pt>
                <c:pt idx="4">
                  <c:v>3751458.4999999995</c:v>
                </c:pt>
                <c:pt idx="5">
                  <c:v>979331.66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D-481A-A2B5-667F39046A88}"/>
            </c:ext>
          </c:extLst>
        </c:ser>
        <c:ser>
          <c:idx val="2"/>
          <c:order val="2"/>
          <c:tx>
            <c:strRef>
              <c:f>Sheet1!$D$3:$D$4</c:f>
              <c:strCache>
                <c:ptCount val="1"/>
                <c:pt idx="0">
                  <c:v>UIUC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Sheet1!$A$5:$A$11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strCache>
            </c:strRef>
          </c:cat>
          <c:val>
            <c:numRef>
              <c:f>Sheet1!$D$5:$D$11</c:f>
              <c:numCache>
                <c:formatCode>_(* #,##0.00_);_(* \(#,##0.00\);_(* "-"??_);_(@_)</c:formatCode>
                <c:ptCount val="6"/>
                <c:pt idx="0">
                  <c:v>158232467.77000013</c:v>
                </c:pt>
                <c:pt idx="1">
                  <c:v>158983635.57000026</c:v>
                </c:pt>
                <c:pt idx="2">
                  <c:v>185945753.25999996</c:v>
                </c:pt>
                <c:pt idx="3">
                  <c:v>251093415.21999982</c:v>
                </c:pt>
                <c:pt idx="4">
                  <c:v>206454194.95000014</c:v>
                </c:pt>
                <c:pt idx="5">
                  <c:v>166937405.55000028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FD-481A-A2B5-667F39046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7038936"/>
        <c:axId val="647044512"/>
      </c:barChart>
      <c:catAx>
        <c:axId val="64703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044512"/>
        <c:crosses val="autoZero"/>
        <c:auto val="1"/>
        <c:lblAlgn val="ctr"/>
        <c:lblOffset val="100"/>
        <c:noMultiLvlLbl val="0"/>
      </c:catAx>
      <c:valAx>
        <c:axId val="64704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038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2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[033122_Active Projects by Fund Source.xlsx]Fund Source Detail!PivotTable3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0000000000000002"/>
              <c:y val="0"/>
            </c:manualLayout>
          </c:layout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2"/>
        <c:dLbl>
          <c:idx val="0"/>
          <c:layout>
            <c:manualLayout>
              <c:x val="2.5000000000000001E-2"/>
              <c:y val="-0.1435185185185185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2.5000000000000001E-2"/>
              <c:y val="-5.0925925925925923E-2"/>
            </c:manualLayout>
          </c:layout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2.5000000000000001E-2"/>
              <c:y val="-5.0925925925925923E-2"/>
            </c:manualLayout>
          </c:layout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0000000000000002"/>
              <c:y val="0"/>
            </c:manualLayout>
          </c:layout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2.5000000000000001E-2"/>
              <c:y val="-5.0925925925925923E-2"/>
            </c:manualLayout>
          </c:layout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0000000000000002"/>
              <c:y val="0"/>
            </c:manualLayout>
          </c:layout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</c:ext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'Fund Source Detail'!$B$3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0A-4907-8FF4-4344C087884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0A-4907-8FF4-4344C087884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0A-4907-8FF4-4344C087884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0A-4907-8FF4-4344C087884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10A-4907-8FF4-4344C087884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10A-4907-8FF4-4344C0878843}"/>
              </c:ext>
            </c:extLst>
          </c:dPt>
          <c:dLbls>
            <c:dLbl>
              <c:idx val="2"/>
              <c:layout>
                <c:manualLayout>
                  <c:x val="-6.2711342398172436E-3"/>
                  <c:y val="1.01189548649849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0A-4907-8FF4-4344C0878843}"/>
                </c:ext>
              </c:extLst>
            </c:dLbl>
            <c:dLbl>
              <c:idx val="3"/>
              <c:layout>
                <c:manualLayout>
                  <c:x val="-7.9910649007913656E-2"/>
                  <c:y val="-8.651695827095190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0A-4907-8FF4-4344C0878843}"/>
                </c:ext>
              </c:extLst>
            </c:dLbl>
            <c:dLbl>
              <c:idx val="4"/>
              <c:layout>
                <c:manualLayout>
                  <c:x val="-1.9279971857510279E-3"/>
                  <c:y val="4.64464472938912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0A-4907-8FF4-4344C0878843}"/>
                </c:ext>
              </c:extLst>
            </c:dLbl>
            <c:dLbl>
              <c:idx val="5"/>
              <c:layout>
                <c:manualLayout>
                  <c:x val="1.5471125933751044E-2"/>
                  <c:y val="-6.15939393057556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0A-4907-8FF4-4344C08788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'Fund Source Detail'!$A$4:$A$10</c:f>
              <c:strCache>
                <c:ptCount val="6"/>
                <c:pt idx="0">
                  <c:v>Bonds</c:v>
                </c:pt>
                <c:pt idx="1">
                  <c:v>Gifts/Grants</c:v>
                </c:pt>
                <c:pt idx="2">
                  <c:v>Operating Funds</c:v>
                </c:pt>
                <c:pt idx="3">
                  <c:v>P3</c:v>
                </c:pt>
                <c:pt idx="4">
                  <c:v>State Capital Appropriation</c:v>
                </c:pt>
                <c:pt idx="5">
                  <c:v>Student Facility Fees</c:v>
                </c:pt>
              </c:strCache>
            </c:strRef>
          </c:cat>
          <c:val>
            <c:numRef>
              <c:f>'Fund Source Detail'!$B$4:$B$10</c:f>
              <c:numCache>
                <c:formatCode>_(* #,##0_);_(* \(#,##0\);_(* "-"??_);_(@_)</c:formatCode>
                <c:ptCount val="6"/>
                <c:pt idx="0">
                  <c:v>47950000</c:v>
                </c:pt>
                <c:pt idx="1">
                  <c:v>99477762.370000005</c:v>
                </c:pt>
                <c:pt idx="2">
                  <c:v>580490166.25999999</c:v>
                </c:pt>
                <c:pt idx="3">
                  <c:v>290000000</c:v>
                </c:pt>
                <c:pt idx="4">
                  <c:v>615811303</c:v>
                </c:pt>
                <c:pt idx="5">
                  <c:v>77494720.209999993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10A-4907-8FF4-4344C0878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[2018 Fund Sources.xlsx]Sheet1!PivotTable2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46-4C66-8E00-F00F1035686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46-4C66-8E00-F00F1035686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46-4C66-8E00-F00F10356860}"/>
              </c:ext>
            </c:extLst>
          </c:dPt>
          <c:dPt>
            <c:idx val="3"/>
            <c:bubble3D val="0"/>
            <c:spPr>
              <a:solidFill>
                <a:srgbClr val="63636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46-4C66-8E00-F00F10356860}"/>
              </c:ext>
            </c:extLst>
          </c:dPt>
          <c:dPt>
            <c:idx val="4"/>
            <c:bubble3D val="0"/>
            <c:explosion val="1"/>
            <c:spPr>
              <a:solidFill>
                <a:srgbClr val="2644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46-4C66-8E00-F00F10356860}"/>
              </c:ext>
            </c:extLst>
          </c:dPt>
          <c:dLbls>
            <c:dLbl>
              <c:idx val="0"/>
              <c:layout>
                <c:manualLayout>
                  <c:x val="3.9663145409967585E-2"/>
                  <c:y val="6.2025161402462593E-2"/>
                </c:manualLayout>
              </c:layout>
              <c:tx>
                <c:rich>
                  <a:bodyPr/>
                  <a:lstStyle/>
                  <a:p>
                    <a:fld id="{7253DC0A-2FE8-4484-A80E-87CA113573BE}" type="CATEGORYNAME">
                      <a:rPr lang="en-US" smtClean="0"/>
                      <a:pPr/>
                      <a:t>[CATEGORY NAME]</a:t>
                    </a:fld>
                    <a:br>
                      <a:rPr lang="en-US" baseline="0" dirty="0"/>
                    </a:br>
                    <a:fld id="{A66A62DC-4DB1-4820-BBAB-18E632840C31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46-4C66-8E00-F00F10356860}"/>
                </c:ext>
              </c:extLst>
            </c:dLbl>
            <c:dLbl>
              <c:idx val="1"/>
              <c:layout>
                <c:manualLayout>
                  <c:x val="7.6623648149806546E-3"/>
                  <c:y val="-4.9301332306128542E-2"/>
                </c:manualLayout>
              </c:layout>
              <c:tx>
                <c:rich>
                  <a:bodyPr/>
                  <a:lstStyle/>
                  <a:p>
                    <a:fld id="{BF9A50C0-12E4-4C06-9D55-272A39C0CDCB}" type="CATEGORYNAME">
                      <a:rPr lang="en-US" smtClean="0"/>
                      <a:pPr/>
                      <a:t>[CATEGORY NAME]</a:t>
                    </a:fld>
                    <a:br>
                      <a:rPr lang="en-US" baseline="0" dirty="0"/>
                    </a:br>
                    <a:r>
                      <a:rPr lang="en-US" baseline="0" dirty="0"/>
                      <a:t> </a:t>
                    </a:r>
                    <a:fld id="{F1063AD2-59DE-445B-8FF5-F6832F4C4282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46-4C66-8E00-F00F10356860}"/>
                </c:ext>
              </c:extLst>
            </c:dLbl>
            <c:dLbl>
              <c:idx val="2"/>
              <c:layout>
                <c:manualLayout>
                  <c:x val="-5.6288514112409906E-2"/>
                  <c:y val="-0.1208440998910799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46-4C66-8E00-F00F10356860}"/>
                </c:ext>
              </c:extLst>
            </c:dLbl>
            <c:dLbl>
              <c:idx val="4"/>
              <c:layout>
                <c:manualLayout>
                  <c:x val="-3.3854076687287446E-2"/>
                  <c:y val="7.559849803047062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46-4C66-8E00-F00F103568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Sheet1!$A$4:$A$9</c:f>
              <c:strCache>
                <c:ptCount val="5"/>
                <c:pt idx="0">
                  <c:v>Bonds</c:v>
                </c:pt>
                <c:pt idx="1">
                  <c:v>Gifts/Grants</c:v>
                </c:pt>
                <c:pt idx="2">
                  <c:v>Operating Funds</c:v>
                </c:pt>
                <c:pt idx="3">
                  <c:v>State Capital Appropriation</c:v>
                </c:pt>
                <c:pt idx="4">
                  <c:v>Student Facility Funds</c:v>
                </c:pt>
              </c:strCache>
            </c:strRef>
          </c:cat>
          <c:val>
            <c:numRef>
              <c:f>Sheet1!$B$4:$B$9</c:f>
              <c:numCache>
                <c:formatCode>General</c:formatCode>
                <c:ptCount val="5"/>
                <c:pt idx="0">
                  <c:v>213541750</c:v>
                </c:pt>
                <c:pt idx="1">
                  <c:v>109105210.92</c:v>
                </c:pt>
                <c:pt idx="2">
                  <c:v>450141209.44</c:v>
                </c:pt>
                <c:pt idx="3">
                  <c:v>22638316.25</c:v>
                </c:pt>
                <c:pt idx="4">
                  <c:v>89500875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46-4C66-8E00-F00F10356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Funding Source</c:v>
                </c:pt>
              </c:strCache>
            </c:strRef>
          </c:tx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BC3-4900-81CC-AA479A9CFBF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BC3-4900-81CC-AA479A9CFBF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BC3-4900-81CC-AA479A9CFBF3}"/>
              </c:ext>
            </c:extLst>
          </c:dPt>
          <c:dLbls>
            <c:dLbl>
              <c:idx val="0"/>
              <c:layout>
                <c:manualLayout>
                  <c:x val="-0.14664576648332767"/>
                  <c:y val="-7.5090916840321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C3-4900-81CC-AA479A9CFBF3}"/>
                </c:ext>
              </c:extLst>
            </c:dLbl>
            <c:dLbl>
              <c:idx val="1"/>
              <c:layout>
                <c:manualLayout>
                  <c:x val="0.15036807568455771"/>
                  <c:y val="-9.38888447312006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C3-4900-81CC-AA479A9CFBF3}"/>
                </c:ext>
              </c:extLst>
            </c:dLbl>
            <c:dLbl>
              <c:idx val="2"/>
              <c:layout>
                <c:manualLayout>
                  <c:x val="0.14084987493308432"/>
                  <c:y val="0.189371782008468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C3-4900-81CC-AA479A9CFB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State</c:v>
                </c:pt>
                <c:pt idx="1">
                  <c:v>P3</c:v>
                </c:pt>
                <c:pt idx="2">
                  <c:v>Institutional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593000000</c:v>
                </c:pt>
                <c:pt idx="1">
                  <c:v>297408527</c:v>
                </c:pt>
                <c:pt idx="2">
                  <c:v>181181000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C3-4900-81CC-AA479A9CFBF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Planned Use of Space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49847808749743"/>
          <c:y val="0.14356994759297823"/>
          <c:w val="0.54700304382500509"/>
          <c:h val="0.819470786703236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By Building Use</c:v>
                </c:pt>
              </c:strCache>
            </c:strRef>
          </c:tx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5C2-47E2-8C8D-904CADF7F73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5C2-47E2-8C8D-904CADF7F739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5C2-47E2-8C8D-904CADF7F739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bg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5C2-47E2-8C8D-904CADF7F739}"/>
              </c:ext>
            </c:extLst>
          </c:dPt>
          <c:dLbls>
            <c:dLbl>
              <c:idx val="0"/>
              <c:layout>
                <c:manualLayout>
                  <c:x val="-1.3208332346543582E-3"/>
                  <c:y val="2.28266605120549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C2-47E2-8C8D-904CADF7F739}"/>
                </c:ext>
              </c:extLst>
            </c:dLbl>
            <c:dLbl>
              <c:idx val="1"/>
              <c:layout>
                <c:manualLayout>
                  <c:x val="6.5353232748420698E-2"/>
                  <c:y val="-8.72437091864014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C2-47E2-8C8D-904CADF7F739}"/>
                </c:ext>
              </c:extLst>
            </c:dLbl>
            <c:dLbl>
              <c:idx val="2"/>
              <c:layout>
                <c:manualLayout>
                  <c:x val="8.2188219853311303E-3"/>
                  <c:y val="-2.529474154573332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C2-47E2-8C8D-904CADF7F739}"/>
                </c:ext>
              </c:extLst>
            </c:dLbl>
            <c:dLbl>
              <c:idx val="3"/>
              <c:layout>
                <c:manualLayout>
                  <c:x val="-5.0475116430368221E-2"/>
                  <c:y val="6.73454966444320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C2-47E2-8C8D-904CADF7F7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Auxiliaries</c:v>
                </c:pt>
                <c:pt idx="1">
                  <c:v>Teaching and Research</c:v>
                </c:pt>
                <c:pt idx="2">
                  <c:v>Healthcare</c:v>
                </c:pt>
                <c:pt idx="3">
                  <c:v>Site Work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75039268</c:v>
                </c:pt>
                <c:pt idx="1">
                  <c:v>1096439499</c:v>
                </c:pt>
                <c:pt idx="2">
                  <c:v>236730107</c:v>
                </c:pt>
                <c:pt idx="3">
                  <c:v>176771561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C2-47E2-8C8D-904CADF7F73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50800"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19.649999999999999</c:v>
                </c:pt>
                <c:pt idx="1">
                  <c:v>26.57</c:v>
                </c:pt>
                <c:pt idx="2">
                  <c:v>25.23</c:v>
                </c:pt>
                <c:pt idx="3">
                  <c:v>25.94</c:v>
                </c:pt>
                <c:pt idx="4">
                  <c:v>27.56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BC-415C-823A-A4B068FC2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0839488"/>
        <c:axId val="910839816"/>
      </c:lineChart>
      <c:catAx>
        <c:axId val="91083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839816"/>
        <c:crosses val="autoZero"/>
        <c:auto val="1"/>
        <c:lblAlgn val="ctr"/>
        <c:lblOffset val="100"/>
        <c:noMultiLvlLbl val="0"/>
      </c:catAx>
      <c:valAx>
        <c:axId val="910839816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83948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'Project Type'!$B$13</c:f>
              <c:strCache>
                <c:ptCount val="1"/>
                <c:pt idx="0">
                  <c:v> Deferred Maintenance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'Project Type'!$A$14:$A$16</c:f>
              <c:strCache>
                <c:ptCount val="3"/>
                <c:pt idx="0">
                  <c:v>Chicago</c:v>
                </c:pt>
                <c:pt idx="1">
                  <c:v>Springfield</c:v>
                </c:pt>
                <c:pt idx="2">
                  <c:v>Urbana</c:v>
                </c:pt>
              </c:strCache>
              <c:extLst/>
            </c:strRef>
          </c:cat>
          <c:val>
            <c:numRef>
              <c:f>'Project Type'!$B$14:$B$16</c:f>
              <c:numCache>
                <c:formatCode>_("$"* #,##0_);_("$"* \(#,##0\);_("$"* "-"??_);_(@_)</c:formatCode>
                <c:ptCount val="3"/>
                <c:pt idx="0">
                  <c:v>84.8</c:v>
                </c:pt>
                <c:pt idx="1">
                  <c:v>32.299999999999997</c:v>
                </c:pt>
                <c:pt idx="2">
                  <c:v>146.88999999999999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C0D-4EC8-B43D-821AEC95B930}"/>
            </c:ext>
          </c:extLst>
        </c:ser>
        <c:ser>
          <c:idx val="1"/>
          <c:order val="1"/>
          <c:tx>
            <c:strRef>
              <c:f>'Project Type'!$C$13</c:f>
              <c:strCache>
                <c:ptCount val="1"/>
                <c:pt idx="0">
                  <c:v> Remodeling/Addition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'Project Type'!$A$14:$A$16</c:f>
              <c:strCache>
                <c:ptCount val="3"/>
                <c:pt idx="0">
                  <c:v>Chicago</c:v>
                </c:pt>
                <c:pt idx="1">
                  <c:v>Springfield</c:v>
                </c:pt>
                <c:pt idx="2">
                  <c:v>Urbana</c:v>
                </c:pt>
              </c:strCache>
              <c:extLst/>
            </c:strRef>
          </c:cat>
          <c:val>
            <c:numRef>
              <c:f>'Project Type'!$C$14:$C$16</c:f>
              <c:numCache>
                <c:formatCode>_("$"* #,##0_);_("$"* \(#,##0\);_("$"* "-"??_);_(@_)</c:formatCode>
                <c:ptCount val="3"/>
                <c:pt idx="0">
                  <c:v>213</c:v>
                </c:pt>
                <c:pt idx="1">
                  <c:v>68.7</c:v>
                </c:pt>
                <c:pt idx="2">
                  <c:v>1069.066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C0D-4EC8-B43D-821AEC95B930}"/>
            </c:ext>
          </c:extLst>
        </c:ser>
        <c:ser>
          <c:idx val="2"/>
          <c:order val="2"/>
          <c:tx>
            <c:strRef>
              <c:f>'Project Type'!$D$13</c:f>
              <c:strCache>
                <c:ptCount val="1"/>
                <c:pt idx="0">
                  <c:v> New Building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'Project Type'!$A$14:$A$16</c:f>
              <c:strCache>
                <c:ptCount val="3"/>
                <c:pt idx="0">
                  <c:v>Chicago</c:v>
                </c:pt>
                <c:pt idx="1">
                  <c:v>Springfield</c:v>
                </c:pt>
                <c:pt idx="2">
                  <c:v>Urbana</c:v>
                </c:pt>
              </c:strCache>
              <c:extLst/>
            </c:strRef>
          </c:cat>
          <c:val>
            <c:numRef>
              <c:f>'Project Type'!$D$14:$D$16</c:f>
              <c:numCache>
                <c:formatCode>_("$"* #,##0_);_("$"* \(#,##0\);_("$"* "-"??_);_(@_)</c:formatCode>
                <c:ptCount val="3"/>
                <c:pt idx="0">
                  <c:v>710.5</c:v>
                </c:pt>
                <c:pt idx="1">
                  <c:v>139.506</c:v>
                </c:pt>
                <c:pt idx="2">
                  <c:v>345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C0D-4EC8-B43D-821AEC95B930}"/>
            </c:ext>
          </c:extLst>
        </c:ser>
        <c:ser>
          <c:idx val="3"/>
          <c:order val="3"/>
          <c:tx>
            <c:strRef>
              <c:f>'Project Type'!$E$13</c:f>
              <c:strCache>
                <c:ptCount val="1"/>
                <c:pt idx="0">
                  <c:v> Site Work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'Project Type'!$A$14:$A$16</c:f>
              <c:strCache>
                <c:ptCount val="3"/>
                <c:pt idx="0">
                  <c:v>Chicago</c:v>
                </c:pt>
                <c:pt idx="1">
                  <c:v>Springfield</c:v>
                </c:pt>
                <c:pt idx="2">
                  <c:v>Urbana</c:v>
                </c:pt>
              </c:strCache>
              <c:extLst/>
            </c:strRef>
          </c:cat>
          <c:val>
            <c:numRef>
              <c:f>'Project Type'!$E$14:$E$16</c:f>
              <c:numCache>
                <c:formatCode>_("$"* #,##0_);_("$"* \(#,##0\);_("$"* "-"??_);_(@_)</c:formatCode>
                <c:ptCount val="3"/>
                <c:pt idx="0">
                  <c:v>0</c:v>
                </c:pt>
                <c:pt idx="1">
                  <c:v>5</c:v>
                </c:pt>
                <c:pt idx="2">
                  <c:v>35.549999999999997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DC0D-4EC8-B43D-821AEC95B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6663760"/>
        <c:axId val="446661136"/>
      </c:barChart>
      <c:catAx>
        <c:axId val="44666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661136"/>
        <c:crosses val="autoZero"/>
        <c:auto val="1"/>
        <c:lblAlgn val="ctr"/>
        <c:lblOffset val="100"/>
        <c:noMultiLvlLbl val="0"/>
      </c:catAx>
      <c:valAx>
        <c:axId val="446661136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66376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25400">
              <a:solidFill>
                <a:schemeClr val="l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FB-4FB4-BC01-4E3A0975261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FB-4FB4-BC01-4E3A0975261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FB-4FB4-BC01-4E3A0975261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FB-4FB4-BC01-4E3A0975261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FB-4FB4-BC01-4E3A0975261B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FB-4FB4-BC01-4E3A0975261B}"/>
              </c:ext>
            </c:extLst>
          </c:dPt>
          <c:dLbls>
            <c:dLbl>
              <c:idx val="0"/>
              <c:layout>
                <c:manualLayout>
                  <c:x val="5.0367502091517691E-2"/>
                  <c:y val="3.10336577373644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FB-4FB4-BC01-4E3A0975261B}"/>
                </c:ext>
              </c:extLst>
            </c:dLbl>
            <c:dLbl>
              <c:idx val="1"/>
              <c:layout>
                <c:manualLayout>
                  <c:x val="0.13237593432798275"/>
                  <c:y val="-6.70640884444710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FB-4FB4-BC01-4E3A0975261B}"/>
                </c:ext>
              </c:extLst>
            </c:dLbl>
            <c:dLbl>
              <c:idx val="2"/>
              <c:layout>
                <c:manualLayout>
                  <c:x val="1.1602074261024393E-3"/>
                  <c:y val="4.60193755665079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FB-4FB4-BC01-4E3A0975261B}"/>
                </c:ext>
              </c:extLst>
            </c:dLbl>
            <c:dLbl>
              <c:idx val="4"/>
              <c:layout>
                <c:manualLayout>
                  <c:x val="-2.8524963646188221E-3"/>
                  <c:y val="3.06791654309978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FB-4FB4-BC01-4E3A0975261B}"/>
                </c:ext>
              </c:extLst>
            </c:dLbl>
            <c:dLbl>
              <c:idx val="5"/>
              <c:layout>
                <c:manualLayout>
                  <c:x val="9.1625911751215051E-4"/>
                  <c:y val="1.992058535777371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FB-4FB4-BC01-4E3A0975261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Sheet7!$B$17:$G$17</c:f>
              <c:strCache>
                <c:ptCount val="6"/>
                <c:pt idx="0">
                  <c:v>Institutional</c:v>
                </c:pt>
                <c:pt idx="1">
                  <c:v>State</c:v>
                </c:pt>
                <c:pt idx="2">
                  <c:v>Gift</c:v>
                </c:pt>
                <c:pt idx="3">
                  <c:v>Deferred Maintenance Funds</c:v>
                </c:pt>
                <c:pt idx="4">
                  <c:v>Debt</c:v>
                </c:pt>
                <c:pt idx="5">
                  <c:v>P3</c:v>
                </c:pt>
              </c:strCache>
            </c:strRef>
          </c:cat>
          <c:val>
            <c:numRef>
              <c:f>Sheet7!$B$18:$G$18</c:f>
              <c:numCache>
                <c:formatCode>_(* #,##0_);_(* \(#,##0\);_(* "-"??_);_(@_)</c:formatCode>
                <c:ptCount val="6"/>
                <c:pt idx="0">
                  <c:v>409436000</c:v>
                </c:pt>
                <c:pt idx="1">
                  <c:v>1367650000</c:v>
                </c:pt>
                <c:pt idx="2">
                  <c:v>228950000</c:v>
                </c:pt>
                <c:pt idx="3">
                  <c:v>131350000</c:v>
                </c:pt>
                <c:pt idx="4">
                  <c:v>451126000</c:v>
                </c:pt>
                <c:pt idx="5">
                  <c:v>197000000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FB-4FB4-BC01-4E3A09752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21875-6B93-456E-A156-F12A1C45D9E9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FF6B11F-7A95-40A5-ABFC-A6FC375F6773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Capital Spend and Trends</a:t>
          </a:r>
        </a:p>
      </dgm:t>
    </dgm:pt>
    <dgm:pt modelId="{4CAC3FCB-5E13-4771-BBA2-900E847EA164}" type="parTrans" cxnId="{E7A6E5C0-230E-49A6-A852-56682BEC91EE}">
      <dgm:prSet/>
      <dgm:spPr/>
      <dgm:t>
        <a:bodyPr/>
        <a:lstStyle/>
        <a:p>
          <a:endParaRPr lang="en-US"/>
        </a:p>
      </dgm:t>
    </dgm:pt>
    <dgm:pt modelId="{522A6393-5BB8-4891-9EBC-A225A8AAD837}" type="sibTrans" cxnId="{E7A6E5C0-230E-49A6-A852-56682BEC91EE}">
      <dgm:prSet/>
      <dgm:spPr/>
      <dgm:t>
        <a:bodyPr/>
        <a:lstStyle/>
        <a:p>
          <a:endParaRPr lang="en-US"/>
        </a:p>
      </dgm:t>
    </dgm:pt>
    <dgm:pt modelId="{14DC19AA-4712-481F-8A70-656175D98787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Board Oversight of Capital Projects</a:t>
          </a:r>
        </a:p>
      </dgm:t>
    </dgm:pt>
    <dgm:pt modelId="{6F8662B2-1916-4810-81E5-64A4F1BB26D0}" type="parTrans" cxnId="{6C18E4EF-D1B7-4862-8D12-5304B17ACD87}">
      <dgm:prSet/>
      <dgm:spPr/>
      <dgm:t>
        <a:bodyPr/>
        <a:lstStyle/>
        <a:p>
          <a:endParaRPr lang="en-US"/>
        </a:p>
      </dgm:t>
    </dgm:pt>
    <dgm:pt modelId="{1834F1D3-5A80-4E8A-8D90-9F8EA3044826}" type="sibTrans" cxnId="{6C18E4EF-D1B7-4862-8D12-5304B17ACD87}">
      <dgm:prSet/>
      <dgm:spPr/>
      <dgm:t>
        <a:bodyPr/>
        <a:lstStyle/>
        <a:p>
          <a:endParaRPr lang="en-US"/>
        </a:p>
      </dgm:t>
    </dgm:pt>
    <dgm:pt modelId="{2767C704-989B-4378-9D4C-197592903144}">
      <dgm:prSet phldrT="[Text]"/>
      <dgm:spPr/>
      <dgm:t>
        <a:bodyPr/>
        <a:lstStyle/>
        <a:p>
          <a:r>
            <a: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Capital Plan FY23 and Beyond</a:t>
          </a:r>
        </a:p>
      </dgm:t>
    </dgm:pt>
    <dgm:pt modelId="{B0580EC4-561A-4C52-B303-EB7341485345}" type="parTrans" cxnId="{74DABBE7-CAF5-4FA0-B8BF-4C81C31967B8}">
      <dgm:prSet/>
      <dgm:spPr/>
      <dgm:t>
        <a:bodyPr/>
        <a:lstStyle/>
        <a:p>
          <a:endParaRPr lang="en-US"/>
        </a:p>
      </dgm:t>
    </dgm:pt>
    <dgm:pt modelId="{DC461657-3A6E-4A19-AC72-EA31E5478740}" type="sibTrans" cxnId="{74DABBE7-CAF5-4FA0-B8BF-4C81C31967B8}">
      <dgm:prSet/>
      <dgm:spPr/>
      <dgm:t>
        <a:bodyPr/>
        <a:lstStyle/>
        <a:p>
          <a:endParaRPr lang="en-US"/>
        </a:p>
      </dgm:t>
    </dgm:pt>
    <dgm:pt modelId="{131F3150-3D56-4D7F-A1E1-45359B4B0FA8}" type="pres">
      <dgm:prSet presAssocID="{71221875-6B93-456E-A156-F12A1C45D9E9}" presName="outerComposite" presStyleCnt="0">
        <dgm:presLayoutVars>
          <dgm:chMax val="5"/>
          <dgm:dir/>
          <dgm:resizeHandles val="exact"/>
        </dgm:presLayoutVars>
      </dgm:prSet>
      <dgm:spPr/>
    </dgm:pt>
    <dgm:pt modelId="{CD058832-7888-4EE2-8913-169EA56E8EEE}" type="pres">
      <dgm:prSet presAssocID="{71221875-6B93-456E-A156-F12A1C45D9E9}" presName="dummyMaxCanvas" presStyleCnt="0">
        <dgm:presLayoutVars/>
      </dgm:prSet>
      <dgm:spPr/>
    </dgm:pt>
    <dgm:pt modelId="{20626131-83FD-40E5-9F56-AE8C5D4DD48B}" type="pres">
      <dgm:prSet presAssocID="{71221875-6B93-456E-A156-F12A1C45D9E9}" presName="ThreeNodes_1" presStyleLbl="node1" presStyleIdx="0" presStyleCnt="3">
        <dgm:presLayoutVars>
          <dgm:bulletEnabled val="1"/>
        </dgm:presLayoutVars>
      </dgm:prSet>
      <dgm:spPr/>
    </dgm:pt>
    <dgm:pt modelId="{05AABB77-114A-45BA-9DBD-58ED5C73BB81}" type="pres">
      <dgm:prSet presAssocID="{71221875-6B93-456E-A156-F12A1C45D9E9}" presName="ThreeNodes_2" presStyleLbl="node1" presStyleIdx="1" presStyleCnt="3">
        <dgm:presLayoutVars>
          <dgm:bulletEnabled val="1"/>
        </dgm:presLayoutVars>
      </dgm:prSet>
      <dgm:spPr/>
    </dgm:pt>
    <dgm:pt modelId="{D097906C-3E2A-4A9B-9FBD-8518349C8BCA}" type="pres">
      <dgm:prSet presAssocID="{71221875-6B93-456E-A156-F12A1C45D9E9}" presName="ThreeNodes_3" presStyleLbl="node1" presStyleIdx="2" presStyleCnt="3">
        <dgm:presLayoutVars>
          <dgm:bulletEnabled val="1"/>
        </dgm:presLayoutVars>
      </dgm:prSet>
      <dgm:spPr/>
    </dgm:pt>
    <dgm:pt modelId="{E4E8EC8F-C8BA-46B5-92D8-F44BBAE26945}" type="pres">
      <dgm:prSet presAssocID="{71221875-6B93-456E-A156-F12A1C45D9E9}" presName="ThreeConn_1-2" presStyleLbl="fgAccFollowNode1" presStyleIdx="0" presStyleCnt="2">
        <dgm:presLayoutVars>
          <dgm:bulletEnabled val="1"/>
        </dgm:presLayoutVars>
      </dgm:prSet>
      <dgm:spPr/>
    </dgm:pt>
    <dgm:pt modelId="{A47DDBC1-894F-4393-AA1A-6227B49C1668}" type="pres">
      <dgm:prSet presAssocID="{71221875-6B93-456E-A156-F12A1C45D9E9}" presName="ThreeConn_2-3" presStyleLbl="fgAccFollowNode1" presStyleIdx="1" presStyleCnt="2">
        <dgm:presLayoutVars>
          <dgm:bulletEnabled val="1"/>
        </dgm:presLayoutVars>
      </dgm:prSet>
      <dgm:spPr/>
    </dgm:pt>
    <dgm:pt modelId="{655C8078-81AD-4555-8E1B-68D86BC1D529}" type="pres">
      <dgm:prSet presAssocID="{71221875-6B93-456E-A156-F12A1C45D9E9}" presName="ThreeNodes_1_text" presStyleLbl="node1" presStyleIdx="2" presStyleCnt="3">
        <dgm:presLayoutVars>
          <dgm:bulletEnabled val="1"/>
        </dgm:presLayoutVars>
      </dgm:prSet>
      <dgm:spPr/>
    </dgm:pt>
    <dgm:pt modelId="{233D0286-2603-4D43-812B-9B14E181090D}" type="pres">
      <dgm:prSet presAssocID="{71221875-6B93-456E-A156-F12A1C45D9E9}" presName="ThreeNodes_2_text" presStyleLbl="node1" presStyleIdx="2" presStyleCnt="3">
        <dgm:presLayoutVars>
          <dgm:bulletEnabled val="1"/>
        </dgm:presLayoutVars>
      </dgm:prSet>
      <dgm:spPr/>
    </dgm:pt>
    <dgm:pt modelId="{D0C893C6-2411-4590-A3C3-F887E3D2236F}" type="pres">
      <dgm:prSet presAssocID="{71221875-6B93-456E-A156-F12A1C45D9E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0A7E23C-BCC1-4EA2-9996-FDE318D8983C}" type="presOf" srcId="{14DC19AA-4712-481F-8A70-656175D98787}" destId="{05AABB77-114A-45BA-9DBD-58ED5C73BB81}" srcOrd="0" destOrd="0" presId="urn:microsoft.com/office/officeart/2005/8/layout/vProcess5"/>
    <dgm:cxn modelId="{BE67215F-97A2-466E-892D-F74875260B12}" type="presOf" srcId="{14DC19AA-4712-481F-8A70-656175D98787}" destId="{233D0286-2603-4D43-812B-9B14E181090D}" srcOrd="1" destOrd="0" presId="urn:microsoft.com/office/officeart/2005/8/layout/vProcess5"/>
    <dgm:cxn modelId="{E80C5E50-7211-427F-9CE8-DEE09E45EED9}" type="presOf" srcId="{2767C704-989B-4378-9D4C-197592903144}" destId="{D097906C-3E2A-4A9B-9FBD-8518349C8BCA}" srcOrd="0" destOrd="0" presId="urn:microsoft.com/office/officeart/2005/8/layout/vProcess5"/>
    <dgm:cxn modelId="{B08EA977-F887-4B04-BFD6-3CB849067980}" type="presOf" srcId="{AFF6B11F-7A95-40A5-ABFC-A6FC375F6773}" destId="{20626131-83FD-40E5-9F56-AE8C5D4DD48B}" srcOrd="0" destOrd="0" presId="urn:microsoft.com/office/officeart/2005/8/layout/vProcess5"/>
    <dgm:cxn modelId="{5E10D486-FA66-462A-8A6E-25CFCE699E22}" type="presOf" srcId="{522A6393-5BB8-4891-9EBC-A225A8AAD837}" destId="{E4E8EC8F-C8BA-46B5-92D8-F44BBAE26945}" srcOrd="0" destOrd="0" presId="urn:microsoft.com/office/officeart/2005/8/layout/vProcess5"/>
    <dgm:cxn modelId="{C823F19A-C915-4AD9-8A53-C0FCB3559466}" type="presOf" srcId="{1834F1D3-5A80-4E8A-8D90-9F8EA3044826}" destId="{A47DDBC1-894F-4393-AA1A-6227B49C1668}" srcOrd="0" destOrd="0" presId="urn:microsoft.com/office/officeart/2005/8/layout/vProcess5"/>
    <dgm:cxn modelId="{AE50E4B5-212E-4385-802F-BBA9DB05AE7B}" type="presOf" srcId="{AFF6B11F-7A95-40A5-ABFC-A6FC375F6773}" destId="{655C8078-81AD-4555-8E1B-68D86BC1D529}" srcOrd="1" destOrd="0" presId="urn:microsoft.com/office/officeart/2005/8/layout/vProcess5"/>
    <dgm:cxn modelId="{E7A6E5C0-230E-49A6-A852-56682BEC91EE}" srcId="{71221875-6B93-456E-A156-F12A1C45D9E9}" destId="{AFF6B11F-7A95-40A5-ABFC-A6FC375F6773}" srcOrd="0" destOrd="0" parTransId="{4CAC3FCB-5E13-4771-BBA2-900E847EA164}" sibTransId="{522A6393-5BB8-4891-9EBC-A225A8AAD837}"/>
    <dgm:cxn modelId="{E450A1D0-5916-45FB-B784-FC0B0C1E80B0}" type="presOf" srcId="{71221875-6B93-456E-A156-F12A1C45D9E9}" destId="{131F3150-3D56-4D7F-A1E1-45359B4B0FA8}" srcOrd="0" destOrd="0" presId="urn:microsoft.com/office/officeart/2005/8/layout/vProcess5"/>
    <dgm:cxn modelId="{F68B58DD-2841-4ECE-96C0-2C77C576E4C6}" type="presOf" srcId="{2767C704-989B-4378-9D4C-197592903144}" destId="{D0C893C6-2411-4590-A3C3-F887E3D2236F}" srcOrd="1" destOrd="0" presId="urn:microsoft.com/office/officeart/2005/8/layout/vProcess5"/>
    <dgm:cxn modelId="{74DABBE7-CAF5-4FA0-B8BF-4C81C31967B8}" srcId="{71221875-6B93-456E-A156-F12A1C45D9E9}" destId="{2767C704-989B-4378-9D4C-197592903144}" srcOrd="2" destOrd="0" parTransId="{B0580EC4-561A-4C52-B303-EB7341485345}" sibTransId="{DC461657-3A6E-4A19-AC72-EA31E5478740}"/>
    <dgm:cxn modelId="{6C18E4EF-D1B7-4862-8D12-5304B17ACD87}" srcId="{71221875-6B93-456E-A156-F12A1C45D9E9}" destId="{14DC19AA-4712-481F-8A70-656175D98787}" srcOrd="1" destOrd="0" parTransId="{6F8662B2-1916-4810-81E5-64A4F1BB26D0}" sibTransId="{1834F1D3-5A80-4E8A-8D90-9F8EA3044826}"/>
    <dgm:cxn modelId="{ED2AF4B9-AB2B-46B6-8B5C-3E79CFEF8FA6}" type="presParOf" srcId="{131F3150-3D56-4D7F-A1E1-45359B4B0FA8}" destId="{CD058832-7888-4EE2-8913-169EA56E8EEE}" srcOrd="0" destOrd="0" presId="urn:microsoft.com/office/officeart/2005/8/layout/vProcess5"/>
    <dgm:cxn modelId="{CC0F4540-820F-41A6-8109-C85B73FA449E}" type="presParOf" srcId="{131F3150-3D56-4D7F-A1E1-45359B4B0FA8}" destId="{20626131-83FD-40E5-9F56-AE8C5D4DD48B}" srcOrd="1" destOrd="0" presId="urn:microsoft.com/office/officeart/2005/8/layout/vProcess5"/>
    <dgm:cxn modelId="{7FDBC548-6A79-4780-B7C2-287DE2396D3F}" type="presParOf" srcId="{131F3150-3D56-4D7F-A1E1-45359B4B0FA8}" destId="{05AABB77-114A-45BA-9DBD-58ED5C73BB81}" srcOrd="2" destOrd="0" presId="urn:microsoft.com/office/officeart/2005/8/layout/vProcess5"/>
    <dgm:cxn modelId="{5B65E14F-555A-4E45-9461-24A46BE608B2}" type="presParOf" srcId="{131F3150-3D56-4D7F-A1E1-45359B4B0FA8}" destId="{D097906C-3E2A-4A9B-9FBD-8518349C8BCA}" srcOrd="3" destOrd="0" presId="urn:microsoft.com/office/officeart/2005/8/layout/vProcess5"/>
    <dgm:cxn modelId="{E345204F-38E1-4FDE-BE19-5AA09552BD2D}" type="presParOf" srcId="{131F3150-3D56-4D7F-A1E1-45359B4B0FA8}" destId="{E4E8EC8F-C8BA-46B5-92D8-F44BBAE26945}" srcOrd="4" destOrd="0" presId="urn:microsoft.com/office/officeart/2005/8/layout/vProcess5"/>
    <dgm:cxn modelId="{89AFD321-22BB-4E13-A7EE-EED0EC1EEDC7}" type="presParOf" srcId="{131F3150-3D56-4D7F-A1E1-45359B4B0FA8}" destId="{A47DDBC1-894F-4393-AA1A-6227B49C1668}" srcOrd="5" destOrd="0" presId="urn:microsoft.com/office/officeart/2005/8/layout/vProcess5"/>
    <dgm:cxn modelId="{696F1316-CD0F-4949-BBCC-A072959FE857}" type="presParOf" srcId="{131F3150-3D56-4D7F-A1E1-45359B4B0FA8}" destId="{655C8078-81AD-4555-8E1B-68D86BC1D529}" srcOrd="6" destOrd="0" presId="urn:microsoft.com/office/officeart/2005/8/layout/vProcess5"/>
    <dgm:cxn modelId="{F94043A7-4214-4D20-933D-4DDAE0B8A7AC}" type="presParOf" srcId="{131F3150-3D56-4D7F-A1E1-45359B4B0FA8}" destId="{233D0286-2603-4D43-812B-9B14E181090D}" srcOrd="7" destOrd="0" presId="urn:microsoft.com/office/officeart/2005/8/layout/vProcess5"/>
    <dgm:cxn modelId="{C4F9C645-DBC6-43BA-BF60-AAC030A2A247}" type="presParOf" srcId="{131F3150-3D56-4D7F-A1E1-45359B4B0FA8}" destId="{D0C893C6-2411-4590-A3C3-F887E3D2236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DFFC34-027C-4F2E-B3D5-91522E46491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61B44C-4DF1-46BC-899D-6C7F9BE4BE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13294B"/>
              </a:solidFill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$819 Million in Planning and Design</a:t>
          </a:r>
        </a:p>
      </dgm:t>
    </dgm:pt>
    <dgm:pt modelId="{401ED203-EA01-4E4B-ACAD-38B0AF42F286}" type="parTrans" cxnId="{1C7B5407-0BD9-4722-8909-8C8C1596CD46}">
      <dgm:prSet/>
      <dgm:spPr/>
      <dgm:t>
        <a:bodyPr/>
        <a:lstStyle/>
        <a:p>
          <a:endParaRPr lang="en-US"/>
        </a:p>
      </dgm:t>
    </dgm:pt>
    <dgm:pt modelId="{F36AAC6F-1665-45DD-95FE-D10844F21CA6}" type="sibTrans" cxnId="{1C7B5407-0BD9-4722-8909-8C8C1596CD46}">
      <dgm:prSet/>
      <dgm:spPr/>
      <dgm:t>
        <a:bodyPr/>
        <a:lstStyle/>
        <a:p>
          <a:endParaRPr lang="en-US"/>
        </a:p>
      </dgm:t>
    </dgm:pt>
    <dgm:pt modelId="{584DA105-F71B-4F43-ACD5-8863F7E6BE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13294B"/>
              </a:solidFill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$766 Million In or Near Construction</a:t>
          </a:r>
        </a:p>
      </dgm:t>
    </dgm:pt>
    <dgm:pt modelId="{3F033F0F-E573-4A2F-9B81-FEAC6B1D365D}" type="parTrans" cxnId="{BFA2C91A-C5E8-4F94-AC75-2C84C30797A5}">
      <dgm:prSet/>
      <dgm:spPr/>
      <dgm:t>
        <a:bodyPr/>
        <a:lstStyle/>
        <a:p>
          <a:endParaRPr lang="en-US"/>
        </a:p>
      </dgm:t>
    </dgm:pt>
    <dgm:pt modelId="{26E3E278-FAC9-4CBE-A2FB-9DED68D361F1}" type="sibTrans" cxnId="{BFA2C91A-C5E8-4F94-AC75-2C84C30797A5}">
      <dgm:prSet/>
      <dgm:spPr/>
      <dgm:t>
        <a:bodyPr/>
        <a:lstStyle/>
        <a:p>
          <a:endParaRPr lang="en-US"/>
        </a:p>
      </dgm:t>
    </dgm:pt>
    <dgm:pt modelId="{5057F6DD-E2F3-45D3-8993-DFE7079AA48A}" type="pres">
      <dgm:prSet presAssocID="{98DFFC34-027C-4F2E-B3D5-91522E46491B}" presName="root" presStyleCnt="0">
        <dgm:presLayoutVars>
          <dgm:dir/>
          <dgm:resizeHandles val="exact"/>
        </dgm:presLayoutVars>
      </dgm:prSet>
      <dgm:spPr/>
    </dgm:pt>
    <dgm:pt modelId="{CD751B88-0E2F-4D8B-ADB8-F3BCB50D72A3}" type="pres">
      <dgm:prSet presAssocID="{B961B44C-4DF1-46BC-899D-6C7F9BE4BEF8}" presName="compNode" presStyleCnt="0"/>
      <dgm:spPr/>
    </dgm:pt>
    <dgm:pt modelId="{70D19904-B383-466E-9152-7C199A7E00D6}" type="pres">
      <dgm:prSet presAssocID="{B961B44C-4DF1-46BC-899D-6C7F9BE4BEF8}" presName="iconRect" presStyleLbl="node1" presStyleIdx="0" presStyleCnt="2" custLinFactNeighborY="119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of architectural tools"/>
        </a:ext>
      </dgm:extLst>
    </dgm:pt>
    <dgm:pt modelId="{28B7827D-2250-4B8D-B736-A8B935649A84}" type="pres">
      <dgm:prSet presAssocID="{B961B44C-4DF1-46BC-899D-6C7F9BE4BEF8}" presName="spaceRect" presStyleCnt="0"/>
      <dgm:spPr/>
    </dgm:pt>
    <dgm:pt modelId="{209AD5C8-AF8B-4064-98CA-93FC58841997}" type="pres">
      <dgm:prSet presAssocID="{B961B44C-4DF1-46BC-899D-6C7F9BE4BEF8}" presName="textRect" presStyleLbl="revTx" presStyleIdx="0" presStyleCnt="2">
        <dgm:presLayoutVars>
          <dgm:chMax val="1"/>
          <dgm:chPref val="1"/>
        </dgm:presLayoutVars>
      </dgm:prSet>
      <dgm:spPr/>
    </dgm:pt>
    <dgm:pt modelId="{CDC2BA41-7AB4-40F8-877A-0A3B36A18357}" type="pres">
      <dgm:prSet presAssocID="{F36AAC6F-1665-45DD-95FE-D10844F21CA6}" presName="sibTrans" presStyleCnt="0"/>
      <dgm:spPr/>
    </dgm:pt>
    <dgm:pt modelId="{9C1F17B5-189D-42F7-84AC-3D0C1192BCAB}" type="pres">
      <dgm:prSet presAssocID="{584DA105-F71B-4F43-ACD5-8863F7E6BE75}" presName="compNode" presStyleCnt="0"/>
      <dgm:spPr/>
    </dgm:pt>
    <dgm:pt modelId="{9C1BC915-BB30-47BB-BD97-D944368EA1FB}" type="pres">
      <dgm:prSet presAssocID="{584DA105-F71B-4F43-ACD5-8863F7E6BE75}" presName="iconRect" presStyleLbl="node1" presStyleIdx="1" presStyleCnt="2" custLinFactNeighborY="119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or icon"/>
        </a:ext>
      </dgm:extLst>
    </dgm:pt>
    <dgm:pt modelId="{9B4100E1-EC83-4910-94EA-138D9835CC33}" type="pres">
      <dgm:prSet presAssocID="{584DA105-F71B-4F43-ACD5-8863F7E6BE75}" presName="spaceRect" presStyleCnt="0"/>
      <dgm:spPr/>
    </dgm:pt>
    <dgm:pt modelId="{0578CD09-DF9F-4B7F-834F-57E7C04E9E98}" type="pres">
      <dgm:prSet presAssocID="{584DA105-F71B-4F43-ACD5-8863F7E6BE7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C7B5407-0BD9-4722-8909-8C8C1596CD46}" srcId="{98DFFC34-027C-4F2E-B3D5-91522E46491B}" destId="{B961B44C-4DF1-46BC-899D-6C7F9BE4BEF8}" srcOrd="0" destOrd="0" parTransId="{401ED203-EA01-4E4B-ACAD-38B0AF42F286}" sibTransId="{F36AAC6F-1665-45DD-95FE-D10844F21CA6}"/>
    <dgm:cxn modelId="{4635D510-673E-440D-B6C1-9D3C9DEDB3AC}" type="presOf" srcId="{98DFFC34-027C-4F2E-B3D5-91522E46491B}" destId="{5057F6DD-E2F3-45D3-8993-DFE7079AA48A}" srcOrd="0" destOrd="0" presId="urn:microsoft.com/office/officeart/2018/2/layout/IconLabelList"/>
    <dgm:cxn modelId="{BFA2C91A-C5E8-4F94-AC75-2C84C30797A5}" srcId="{98DFFC34-027C-4F2E-B3D5-91522E46491B}" destId="{584DA105-F71B-4F43-ACD5-8863F7E6BE75}" srcOrd="1" destOrd="0" parTransId="{3F033F0F-E573-4A2F-9B81-FEAC6B1D365D}" sibTransId="{26E3E278-FAC9-4CBE-A2FB-9DED68D361F1}"/>
    <dgm:cxn modelId="{7B5129D7-EC4C-4AF5-A063-BB7F6B849547}" type="presOf" srcId="{B961B44C-4DF1-46BC-899D-6C7F9BE4BEF8}" destId="{209AD5C8-AF8B-4064-98CA-93FC58841997}" srcOrd="0" destOrd="0" presId="urn:microsoft.com/office/officeart/2018/2/layout/IconLabelList"/>
    <dgm:cxn modelId="{8A21BADB-6EE0-4C1B-B233-AFE97A53B266}" type="presOf" srcId="{584DA105-F71B-4F43-ACD5-8863F7E6BE75}" destId="{0578CD09-DF9F-4B7F-834F-57E7C04E9E98}" srcOrd="0" destOrd="0" presId="urn:microsoft.com/office/officeart/2018/2/layout/IconLabelList"/>
    <dgm:cxn modelId="{4BEEDBB9-37DD-4884-842A-0BBEEF0317E6}" type="presParOf" srcId="{5057F6DD-E2F3-45D3-8993-DFE7079AA48A}" destId="{CD751B88-0E2F-4D8B-ADB8-F3BCB50D72A3}" srcOrd="0" destOrd="0" presId="urn:microsoft.com/office/officeart/2018/2/layout/IconLabelList"/>
    <dgm:cxn modelId="{C505EA92-90E7-487A-823D-C2DF39B74BC4}" type="presParOf" srcId="{CD751B88-0E2F-4D8B-ADB8-F3BCB50D72A3}" destId="{70D19904-B383-466E-9152-7C199A7E00D6}" srcOrd="0" destOrd="0" presId="urn:microsoft.com/office/officeart/2018/2/layout/IconLabelList"/>
    <dgm:cxn modelId="{CF79B899-9D9E-4981-A89A-1C1F04B699EA}" type="presParOf" srcId="{CD751B88-0E2F-4D8B-ADB8-F3BCB50D72A3}" destId="{28B7827D-2250-4B8D-B736-A8B935649A84}" srcOrd="1" destOrd="0" presId="urn:microsoft.com/office/officeart/2018/2/layout/IconLabelList"/>
    <dgm:cxn modelId="{D1C97BA8-7B4A-4377-B6D3-B990D9B84C5A}" type="presParOf" srcId="{CD751B88-0E2F-4D8B-ADB8-F3BCB50D72A3}" destId="{209AD5C8-AF8B-4064-98CA-93FC58841997}" srcOrd="2" destOrd="0" presId="urn:microsoft.com/office/officeart/2018/2/layout/IconLabelList"/>
    <dgm:cxn modelId="{E073036E-CF79-40D1-895A-DF4DE11DEAF7}" type="presParOf" srcId="{5057F6DD-E2F3-45D3-8993-DFE7079AA48A}" destId="{CDC2BA41-7AB4-40F8-877A-0A3B36A18357}" srcOrd="1" destOrd="0" presId="urn:microsoft.com/office/officeart/2018/2/layout/IconLabelList"/>
    <dgm:cxn modelId="{2FACA3B7-6EF5-451F-925F-F47B45A88A66}" type="presParOf" srcId="{5057F6DD-E2F3-45D3-8993-DFE7079AA48A}" destId="{9C1F17B5-189D-42F7-84AC-3D0C1192BCAB}" srcOrd="2" destOrd="0" presId="urn:microsoft.com/office/officeart/2018/2/layout/IconLabelList"/>
    <dgm:cxn modelId="{2835C565-91DF-4EE6-9634-C87547373BFA}" type="presParOf" srcId="{9C1F17B5-189D-42F7-84AC-3D0C1192BCAB}" destId="{9C1BC915-BB30-47BB-BD97-D944368EA1FB}" srcOrd="0" destOrd="0" presId="urn:microsoft.com/office/officeart/2018/2/layout/IconLabelList"/>
    <dgm:cxn modelId="{C6365806-6272-4FCC-8C30-BC397CCA52D8}" type="presParOf" srcId="{9C1F17B5-189D-42F7-84AC-3D0C1192BCAB}" destId="{9B4100E1-EC83-4910-94EA-138D9835CC33}" srcOrd="1" destOrd="0" presId="urn:microsoft.com/office/officeart/2018/2/layout/IconLabelList"/>
    <dgm:cxn modelId="{74E55E85-5725-4EB8-BCF8-ECFF4D8AEA9D}" type="presParOf" srcId="{9C1F17B5-189D-42F7-84AC-3D0C1192BCAB}" destId="{0578CD09-DF9F-4B7F-834F-57E7C04E9E9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686887-581F-4101-A5B2-65DF100445B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79A620-4926-43DC-BE67-95C32D05D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$326 Million in Remodeling and Additions</a:t>
          </a:r>
        </a:p>
      </dgm:t>
    </dgm:pt>
    <dgm:pt modelId="{A63D0F66-1AC1-4D57-9BF0-E90BF07F17B9}" type="parTrans" cxnId="{9BCCC71F-0EA8-476A-ADF1-45B0AE25E0FD}">
      <dgm:prSet/>
      <dgm:spPr/>
      <dgm:t>
        <a:bodyPr/>
        <a:lstStyle/>
        <a:p>
          <a:endParaRPr lang="en-US"/>
        </a:p>
      </dgm:t>
    </dgm:pt>
    <dgm:pt modelId="{63785601-C97C-4AF8-9BCF-B5E6B387ED96}" type="sibTrans" cxnId="{9BCCC71F-0EA8-476A-ADF1-45B0AE25E0FD}">
      <dgm:prSet/>
      <dgm:spPr/>
      <dgm:t>
        <a:bodyPr/>
        <a:lstStyle/>
        <a:p>
          <a:endParaRPr lang="en-US"/>
        </a:p>
      </dgm:t>
    </dgm:pt>
    <dgm:pt modelId="{A5D74BFF-16BF-4869-9205-232260BBB2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$187 Million in Site Work, Utilities and Infrastructure and Deferred Maintenance</a:t>
          </a:r>
        </a:p>
      </dgm:t>
    </dgm:pt>
    <dgm:pt modelId="{C80048E8-CAC2-41EA-A963-B93A914D2574}" type="parTrans" cxnId="{75E4420F-7856-4A85-AC96-CE64DA0765BD}">
      <dgm:prSet/>
      <dgm:spPr/>
      <dgm:t>
        <a:bodyPr/>
        <a:lstStyle/>
        <a:p>
          <a:endParaRPr lang="en-US"/>
        </a:p>
      </dgm:t>
    </dgm:pt>
    <dgm:pt modelId="{FE4D1A96-910C-49AC-AD9A-FCF829D4D9F6}" type="sibTrans" cxnId="{75E4420F-7856-4A85-AC96-CE64DA0765BD}">
      <dgm:prSet/>
      <dgm:spPr/>
      <dgm:t>
        <a:bodyPr/>
        <a:lstStyle/>
        <a:p>
          <a:endParaRPr lang="en-US"/>
        </a:p>
      </dgm:t>
    </dgm:pt>
    <dgm:pt modelId="{BC206C57-C89E-4869-8991-858C8CB9460A}" type="pres">
      <dgm:prSet presAssocID="{BF686887-581F-4101-A5B2-65DF100445B2}" presName="root" presStyleCnt="0">
        <dgm:presLayoutVars>
          <dgm:dir/>
          <dgm:resizeHandles val="exact"/>
        </dgm:presLayoutVars>
      </dgm:prSet>
      <dgm:spPr/>
    </dgm:pt>
    <dgm:pt modelId="{6B7C8435-910D-44AB-8B5C-D5285DF3B50E}" type="pres">
      <dgm:prSet presAssocID="{2479A620-4926-43DC-BE67-95C32D05D3C5}" presName="compNode" presStyleCnt="0"/>
      <dgm:spPr/>
    </dgm:pt>
    <dgm:pt modelId="{F80AAE7E-2A9F-49AD-89B0-4103FCA54FF7}" type="pres">
      <dgm:prSet presAssocID="{2479A620-4926-43DC-BE67-95C32D05D3C5}" presName="iconRect" presStyleLbl="node1" presStyleIdx="0" presStyleCnt="2" custScaleX="136964" custScaleY="13280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3C7FE116-29C0-4879-BDBC-D0A88C0D0D23}" type="pres">
      <dgm:prSet presAssocID="{2479A620-4926-43DC-BE67-95C32D05D3C5}" presName="spaceRect" presStyleCnt="0"/>
      <dgm:spPr/>
    </dgm:pt>
    <dgm:pt modelId="{E6D1BEEE-B7CB-45CF-82F8-95585100A305}" type="pres">
      <dgm:prSet presAssocID="{2479A620-4926-43DC-BE67-95C32D05D3C5}" presName="textRect" presStyleLbl="revTx" presStyleIdx="0" presStyleCnt="2">
        <dgm:presLayoutVars>
          <dgm:chMax val="1"/>
          <dgm:chPref val="1"/>
        </dgm:presLayoutVars>
      </dgm:prSet>
      <dgm:spPr/>
    </dgm:pt>
    <dgm:pt modelId="{D0A1FF07-CE75-4916-8030-CE62162E8D3D}" type="pres">
      <dgm:prSet presAssocID="{63785601-C97C-4AF8-9BCF-B5E6B387ED96}" presName="sibTrans" presStyleCnt="0"/>
      <dgm:spPr/>
    </dgm:pt>
    <dgm:pt modelId="{D0395B64-6A1C-4446-9280-8FA4A1C3BF50}" type="pres">
      <dgm:prSet presAssocID="{A5D74BFF-16BF-4869-9205-232260BBB23F}" presName="compNode" presStyleCnt="0"/>
      <dgm:spPr/>
    </dgm:pt>
    <dgm:pt modelId="{41EA3B84-0E55-4AC3-8163-CEE24376E013}" type="pres">
      <dgm:prSet presAssocID="{A5D74BFF-16BF-4869-9205-232260BBB23F}" presName="iconRect" presStyleLbl="node1" presStyleIdx="1" presStyleCnt="2" custScaleX="134753" custScaleY="1347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1F52739C-6652-4E68-8409-07CE12B14137}" type="pres">
      <dgm:prSet presAssocID="{A5D74BFF-16BF-4869-9205-232260BBB23F}" presName="spaceRect" presStyleCnt="0"/>
      <dgm:spPr/>
    </dgm:pt>
    <dgm:pt modelId="{69D277B5-8277-4C36-9FBE-BB68BC62E229}" type="pres">
      <dgm:prSet presAssocID="{A5D74BFF-16BF-4869-9205-232260BBB23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5E4420F-7856-4A85-AC96-CE64DA0765BD}" srcId="{BF686887-581F-4101-A5B2-65DF100445B2}" destId="{A5D74BFF-16BF-4869-9205-232260BBB23F}" srcOrd="1" destOrd="0" parTransId="{C80048E8-CAC2-41EA-A963-B93A914D2574}" sibTransId="{FE4D1A96-910C-49AC-AD9A-FCF829D4D9F6}"/>
    <dgm:cxn modelId="{9BCCC71F-0EA8-476A-ADF1-45B0AE25E0FD}" srcId="{BF686887-581F-4101-A5B2-65DF100445B2}" destId="{2479A620-4926-43DC-BE67-95C32D05D3C5}" srcOrd="0" destOrd="0" parTransId="{A63D0F66-1AC1-4D57-9BF0-E90BF07F17B9}" sibTransId="{63785601-C97C-4AF8-9BCF-B5E6B387ED96}"/>
    <dgm:cxn modelId="{77045635-5752-4CD7-BD5F-ABDE564EB1F4}" type="presOf" srcId="{BF686887-581F-4101-A5B2-65DF100445B2}" destId="{BC206C57-C89E-4869-8991-858C8CB9460A}" srcOrd="0" destOrd="0" presId="urn:microsoft.com/office/officeart/2018/2/layout/IconLabelList"/>
    <dgm:cxn modelId="{0AE7CA86-42B3-41C9-961A-F9932F0A17B9}" type="presOf" srcId="{A5D74BFF-16BF-4869-9205-232260BBB23F}" destId="{69D277B5-8277-4C36-9FBE-BB68BC62E229}" srcOrd="0" destOrd="0" presId="urn:microsoft.com/office/officeart/2018/2/layout/IconLabelList"/>
    <dgm:cxn modelId="{810AAE93-C164-48CB-BC80-55EE09937319}" type="presOf" srcId="{2479A620-4926-43DC-BE67-95C32D05D3C5}" destId="{E6D1BEEE-B7CB-45CF-82F8-95585100A305}" srcOrd="0" destOrd="0" presId="urn:microsoft.com/office/officeart/2018/2/layout/IconLabelList"/>
    <dgm:cxn modelId="{5F5CC79D-6622-47B8-BB5D-A62B08635EB5}" type="presParOf" srcId="{BC206C57-C89E-4869-8991-858C8CB9460A}" destId="{6B7C8435-910D-44AB-8B5C-D5285DF3B50E}" srcOrd="0" destOrd="0" presId="urn:microsoft.com/office/officeart/2018/2/layout/IconLabelList"/>
    <dgm:cxn modelId="{2124FCFF-3BC6-4FA8-AB1C-805831629023}" type="presParOf" srcId="{6B7C8435-910D-44AB-8B5C-D5285DF3B50E}" destId="{F80AAE7E-2A9F-49AD-89B0-4103FCA54FF7}" srcOrd="0" destOrd="0" presId="urn:microsoft.com/office/officeart/2018/2/layout/IconLabelList"/>
    <dgm:cxn modelId="{E5FEA98A-D69C-49E1-B6A5-6B54675D3C1A}" type="presParOf" srcId="{6B7C8435-910D-44AB-8B5C-D5285DF3B50E}" destId="{3C7FE116-29C0-4879-BDBC-D0A88C0D0D23}" srcOrd="1" destOrd="0" presId="urn:microsoft.com/office/officeart/2018/2/layout/IconLabelList"/>
    <dgm:cxn modelId="{CCEB74E1-D864-4261-B6AB-0F66F5DFE301}" type="presParOf" srcId="{6B7C8435-910D-44AB-8B5C-D5285DF3B50E}" destId="{E6D1BEEE-B7CB-45CF-82F8-95585100A305}" srcOrd="2" destOrd="0" presId="urn:microsoft.com/office/officeart/2018/2/layout/IconLabelList"/>
    <dgm:cxn modelId="{299AF8AC-B842-47C3-9F53-C86AFE455478}" type="presParOf" srcId="{BC206C57-C89E-4869-8991-858C8CB9460A}" destId="{D0A1FF07-CE75-4916-8030-CE62162E8D3D}" srcOrd="1" destOrd="0" presId="urn:microsoft.com/office/officeart/2018/2/layout/IconLabelList"/>
    <dgm:cxn modelId="{638C3077-F93C-419C-B92C-02F359A2931F}" type="presParOf" srcId="{BC206C57-C89E-4869-8991-858C8CB9460A}" destId="{D0395B64-6A1C-4446-9280-8FA4A1C3BF50}" srcOrd="2" destOrd="0" presId="urn:microsoft.com/office/officeart/2018/2/layout/IconLabelList"/>
    <dgm:cxn modelId="{0C5CF46A-522F-448C-A717-23B3F18AE748}" type="presParOf" srcId="{D0395B64-6A1C-4446-9280-8FA4A1C3BF50}" destId="{41EA3B84-0E55-4AC3-8163-CEE24376E013}" srcOrd="0" destOrd="0" presId="urn:microsoft.com/office/officeart/2018/2/layout/IconLabelList"/>
    <dgm:cxn modelId="{F78C6418-4785-4BE6-B674-3E06CA65A872}" type="presParOf" srcId="{D0395B64-6A1C-4446-9280-8FA4A1C3BF50}" destId="{1F52739C-6652-4E68-8409-07CE12B14137}" srcOrd="1" destOrd="0" presId="urn:microsoft.com/office/officeart/2018/2/layout/IconLabelList"/>
    <dgm:cxn modelId="{B6F19D6F-A1E0-4D63-AD94-8269B086513C}" type="presParOf" srcId="{D0395B64-6A1C-4446-9280-8FA4A1C3BF50}" destId="{69D277B5-8277-4C36-9FBE-BB68BC62E22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83F30C-C453-4DD6-8F05-A0E228B1B8D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440241-FCFC-4DC6-8C46-5FF262CEFA2C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Professional Services Consultant Contract Amendment</a:t>
          </a:r>
        </a:p>
      </dgm:t>
    </dgm:pt>
    <dgm:pt modelId="{7BCEDFBF-A3B1-4889-BCBD-B61F26F0AB28}" type="parTrans" cxnId="{7EBCC3DA-8381-4B67-86FB-2B191FDDBFF7}">
      <dgm:prSet/>
      <dgm:spPr/>
      <dgm:t>
        <a:bodyPr/>
        <a:lstStyle/>
        <a:p>
          <a:endParaRPr lang="en-US"/>
        </a:p>
      </dgm:t>
    </dgm:pt>
    <dgm:pt modelId="{4B71EA00-C849-4906-8042-7362108D88D0}" type="sibTrans" cxnId="{7EBCC3DA-8381-4B67-86FB-2B191FDDBFF7}">
      <dgm:prSet/>
      <dgm:spPr/>
      <dgm:t>
        <a:bodyPr/>
        <a:lstStyle/>
        <a:p>
          <a:endParaRPr lang="en-US"/>
        </a:p>
      </dgm:t>
    </dgm:pt>
    <dgm:pt modelId="{604293C8-BBE1-436D-AAA6-6EA1EC3CC1E1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/>
            <a:t>Amendment causes contract to exceed $1 million</a:t>
          </a:r>
        </a:p>
      </dgm:t>
    </dgm:pt>
    <dgm:pt modelId="{F9053E5A-4BDC-490D-A71C-0568D7D1EE22}" type="parTrans" cxnId="{F17E0B28-C1D1-46EC-B22B-7F6BE86820AE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4C41DE78-1751-4FF5-9EF9-56BDFBE1C460}" type="sibTrans" cxnId="{F17E0B28-C1D1-46EC-B22B-7F6BE86820AE}">
      <dgm:prSet/>
      <dgm:spPr/>
      <dgm:t>
        <a:bodyPr/>
        <a:lstStyle/>
        <a:p>
          <a:endParaRPr lang="en-US"/>
        </a:p>
      </dgm:t>
    </dgm:pt>
    <dgm:pt modelId="{0E444E31-4634-4B8C-8AD5-A641A94564C5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/>
            <a:t>Amendment requires associated budget increase</a:t>
          </a:r>
        </a:p>
      </dgm:t>
    </dgm:pt>
    <dgm:pt modelId="{4CB2F22C-95A8-4872-9746-B929C2A451C8}" type="parTrans" cxnId="{EB6BF8B2-DF33-4567-B088-B150E8832466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FCED6BCD-DD7E-49A4-8FE4-F102256783AF}" type="sibTrans" cxnId="{EB6BF8B2-DF33-4567-B088-B150E8832466}">
      <dgm:prSet/>
      <dgm:spPr/>
      <dgm:t>
        <a:bodyPr/>
        <a:lstStyle/>
        <a:p>
          <a:endParaRPr lang="en-US"/>
        </a:p>
      </dgm:t>
    </dgm:pt>
    <dgm:pt modelId="{DB1E965A-C521-4FA9-81FF-12C5786D355F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</a:rPr>
            <a:t>Project Budget Increase</a:t>
          </a:r>
        </a:p>
      </dgm:t>
    </dgm:pt>
    <dgm:pt modelId="{F61FB630-F736-419A-A740-56F69DA3C163}" type="parTrans" cxnId="{8357AD0A-BDE6-481F-86E1-C981694F3BAB}">
      <dgm:prSet/>
      <dgm:spPr/>
      <dgm:t>
        <a:bodyPr/>
        <a:lstStyle/>
        <a:p>
          <a:endParaRPr lang="en-US"/>
        </a:p>
      </dgm:t>
    </dgm:pt>
    <dgm:pt modelId="{ED8CAAB0-D978-4B19-87F6-C135C673CE7E}" type="sibTrans" cxnId="{8357AD0A-BDE6-481F-86E1-C981694F3BAB}">
      <dgm:prSet/>
      <dgm:spPr/>
      <dgm:t>
        <a:bodyPr/>
        <a:lstStyle/>
        <a:p>
          <a:endParaRPr lang="en-US"/>
        </a:p>
      </dgm:t>
    </dgm:pt>
    <dgm:pt modelId="{C5B14E55-8AD7-43BB-9C67-0A1ED14DE63D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/>
            <a:t>Any increase to budget must first be approved by the Board</a:t>
          </a:r>
        </a:p>
      </dgm:t>
    </dgm:pt>
    <dgm:pt modelId="{1572CB0B-CC21-4005-9B04-A54855712578}" type="parTrans" cxnId="{335C67EE-75CA-43C9-9BDE-29E7894D7619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93207916-9972-4A4D-B2B6-35DD8816D2A3}" type="sibTrans" cxnId="{335C67EE-75CA-43C9-9BDE-29E7894D7619}">
      <dgm:prSet/>
      <dgm:spPr/>
      <dgm:t>
        <a:bodyPr/>
        <a:lstStyle/>
        <a:p>
          <a:endParaRPr lang="en-US"/>
        </a:p>
      </dgm:t>
    </dgm:pt>
    <dgm:pt modelId="{197C6563-7CA2-4005-9851-EFC20A2B3801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>
              <a:solidFill>
                <a:schemeClr val="tx1"/>
              </a:solidFill>
            </a:rPr>
            <a:t>Change Orders</a:t>
          </a:r>
        </a:p>
      </dgm:t>
    </dgm:pt>
    <dgm:pt modelId="{247BD17F-9727-4125-B934-2158E6C2D845}" type="parTrans" cxnId="{8165355E-57B2-4FCD-B8FD-64DC26CB9192}">
      <dgm:prSet/>
      <dgm:spPr/>
      <dgm:t>
        <a:bodyPr/>
        <a:lstStyle/>
        <a:p>
          <a:endParaRPr lang="en-US"/>
        </a:p>
      </dgm:t>
    </dgm:pt>
    <dgm:pt modelId="{3C5441AA-3120-46C3-81AB-60F6A64727A2}" type="sibTrans" cxnId="{8165355E-57B2-4FCD-B8FD-64DC26CB9192}">
      <dgm:prSet/>
      <dgm:spPr/>
      <dgm:t>
        <a:bodyPr/>
        <a:lstStyle/>
        <a:p>
          <a:endParaRPr lang="en-US"/>
        </a:p>
      </dgm:t>
    </dgm:pt>
    <dgm:pt modelId="{BAF5020E-5D3B-4928-9E24-392EDC46BF20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dirty="0"/>
            <a:t>Report provided outlining all change orders that exceed 5% of originally approved contract value</a:t>
          </a:r>
        </a:p>
      </dgm:t>
    </dgm:pt>
    <dgm:pt modelId="{4C06CAE6-365E-4AEF-94D2-3E38450079A8}" type="parTrans" cxnId="{B2F76EA2-39A1-4434-BB84-ABAA6D906774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4FA49630-C4C1-42C3-8328-625F8E4DE0B2}" type="sibTrans" cxnId="{B2F76EA2-39A1-4434-BB84-ABAA6D906774}">
      <dgm:prSet/>
      <dgm:spPr/>
      <dgm:t>
        <a:bodyPr/>
        <a:lstStyle/>
        <a:p>
          <a:endParaRPr lang="en-US"/>
        </a:p>
      </dgm:t>
    </dgm:pt>
    <dgm:pt modelId="{37DAABB8-F6E9-4078-92D0-C3324C4C9AED}" type="pres">
      <dgm:prSet presAssocID="{F283F30C-C453-4DD6-8F05-A0E228B1B8D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37276E8-5617-48CC-B51F-B288B1A5240E}" type="pres">
      <dgm:prSet presAssocID="{76440241-FCFC-4DC6-8C46-5FF262CEFA2C}" presName="root" presStyleCnt="0"/>
      <dgm:spPr/>
    </dgm:pt>
    <dgm:pt modelId="{17E848EA-7419-454A-9098-20516452BF35}" type="pres">
      <dgm:prSet presAssocID="{76440241-FCFC-4DC6-8C46-5FF262CEFA2C}" presName="rootComposite" presStyleCnt="0"/>
      <dgm:spPr/>
    </dgm:pt>
    <dgm:pt modelId="{48D43CE3-7DCA-4D61-9102-B012483982C8}" type="pres">
      <dgm:prSet presAssocID="{76440241-FCFC-4DC6-8C46-5FF262CEFA2C}" presName="rootText" presStyleLbl="node1" presStyleIdx="0" presStyleCnt="3"/>
      <dgm:spPr>
        <a:prstGeom prst="rect">
          <a:avLst/>
        </a:prstGeom>
      </dgm:spPr>
    </dgm:pt>
    <dgm:pt modelId="{05FDB787-E045-4219-B51A-978E119C1EFB}" type="pres">
      <dgm:prSet presAssocID="{76440241-FCFC-4DC6-8C46-5FF262CEFA2C}" presName="rootConnector" presStyleLbl="node1" presStyleIdx="0" presStyleCnt="3"/>
      <dgm:spPr/>
    </dgm:pt>
    <dgm:pt modelId="{36E2DA05-8E6B-4CF5-9B00-1AEE5D7129C0}" type="pres">
      <dgm:prSet presAssocID="{76440241-FCFC-4DC6-8C46-5FF262CEFA2C}" presName="childShape" presStyleCnt="0"/>
      <dgm:spPr/>
    </dgm:pt>
    <dgm:pt modelId="{A092A833-2BA0-422D-870F-C36AABB2836C}" type="pres">
      <dgm:prSet presAssocID="{F9053E5A-4BDC-490D-A71C-0568D7D1EE22}" presName="Name13" presStyleLbl="parChTrans1D2" presStyleIdx="0" presStyleCnt="4"/>
      <dgm:spPr/>
    </dgm:pt>
    <dgm:pt modelId="{FBDC1984-AAA4-481E-ACBC-CF769781BAF5}" type="pres">
      <dgm:prSet presAssocID="{604293C8-BBE1-436D-AAA6-6EA1EC3CC1E1}" presName="childText" presStyleLbl="bgAcc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12DDF8D3-9C4C-4BE7-9E14-AB587AC3A228}" type="pres">
      <dgm:prSet presAssocID="{4CB2F22C-95A8-4872-9746-B929C2A451C8}" presName="Name13" presStyleLbl="parChTrans1D2" presStyleIdx="1" presStyleCnt="4"/>
      <dgm:spPr/>
    </dgm:pt>
    <dgm:pt modelId="{9E20A581-DF61-4CF6-A7B6-96CE830C467C}" type="pres">
      <dgm:prSet presAssocID="{0E444E31-4634-4B8C-8AD5-A641A94564C5}" presName="childText" presStyleLbl="bgAcc1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11704ADA-3B51-4686-AC9E-77633BE8CD19}" type="pres">
      <dgm:prSet presAssocID="{DB1E965A-C521-4FA9-81FF-12C5786D355F}" presName="root" presStyleCnt="0"/>
      <dgm:spPr/>
    </dgm:pt>
    <dgm:pt modelId="{B0A8BA4E-9200-402E-BBDD-903EA13427D3}" type="pres">
      <dgm:prSet presAssocID="{DB1E965A-C521-4FA9-81FF-12C5786D355F}" presName="rootComposite" presStyleCnt="0"/>
      <dgm:spPr/>
    </dgm:pt>
    <dgm:pt modelId="{48279250-D060-4966-A787-7CC3F4618E70}" type="pres">
      <dgm:prSet presAssocID="{DB1E965A-C521-4FA9-81FF-12C5786D355F}" presName="rootText" presStyleLbl="node1" presStyleIdx="1" presStyleCnt="3"/>
      <dgm:spPr>
        <a:prstGeom prst="rect">
          <a:avLst/>
        </a:prstGeom>
      </dgm:spPr>
    </dgm:pt>
    <dgm:pt modelId="{0E8CCE92-7353-41B0-BEC8-512338A0F255}" type="pres">
      <dgm:prSet presAssocID="{DB1E965A-C521-4FA9-81FF-12C5786D355F}" presName="rootConnector" presStyleLbl="node1" presStyleIdx="1" presStyleCnt="3"/>
      <dgm:spPr/>
    </dgm:pt>
    <dgm:pt modelId="{9F84390D-DCBF-4073-855F-6677473E3A75}" type="pres">
      <dgm:prSet presAssocID="{DB1E965A-C521-4FA9-81FF-12C5786D355F}" presName="childShape" presStyleCnt="0"/>
      <dgm:spPr/>
    </dgm:pt>
    <dgm:pt modelId="{F28CCA81-73D8-4F63-9F4B-4D7F0AB872D3}" type="pres">
      <dgm:prSet presAssocID="{1572CB0B-CC21-4005-9B04-A54855712578}" presName="Name13" presStyleLbl="parChTrans1D2" presStyleIdx="2" presStyleCnt="4"/>
      <dgm:spPr/>
    </dgm:pt>
    <dgm:pt modelId="{9159318B-D194-470C-B4DE-3D5ED3119477}" type="pres">
      <dgm:prSet presAssocID="{C5B14E55-8AD7-43BB-9C67-0A1ED14DE63D}" presName="childText" presStyleLbl="bgAcc1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193ED513-A05B-4FBA-BE0F-2966B553F79B}" type="pres">
      <dgm:prSet presAssocID="{197C6563-7CA2-4005-9851-EFC20A2B3801}" presName="root" presStyleCnt="0"/>
      <dgm:spPr/>
    </dgm:pt>
    <dgm:pt modelId="{8E0A4E1B-6AA7-45DA-B440-F6D258D23E9B}" type="pres">
      <dgm:prSet presAssocID="{197C6563-7CA2-4005-9851-EFC20A2B3801}" presName="rootComposite" presStyleCnt="0"/>
      <dgm:spPr/>
    </dgm:pt>
    <dgm:pt modelId="{51ED3859-1773-493B-9308-D0C562E65C3C}" type="pres">
      <dgm:prSet presAssocID="{197C6563-7CA2-4005-9851-EFC20A2B3801}" presName="rootText" presStyleLbl="node1" presStyleIdx="2" presStyleCnt="3"/>
      <dgm:spPr>
        <a:prstGeom prst="rect">
          <a:avLst/>
        </a:prstGeom>
      </dgm:spPr>
    </dgm:pt>
    <dgm:pt modelId="{5E1F316C-DF9E-433B-89E0-A3836052A605}" type="pres">
      <dgm:prSet presAssocID="{197C6563-7CA2-4005-9851-EFC20A2B3801}" presName="rootConnector" presStyleLbl="node1" presStyleIdx="2" presStyleCnt="3"/>
      <dgm:spPr/>
    </dgm:pt>
    <dgm:pt modelId="{CE446B39-CD0F-4D71-9153-C9E7A50A05B6}" type="pres">
      <dgm:prSet presAssocID="{197C6563-7CA2-4005-9851-EFC20A2B3801}" presName="childShape" presStyleCnt="0"/>
      <dgm:spPr/>
    </dgm:pt>
    <dgm:pt modelId="{77D53B64-EDA1-4387-A9E1-FEBD506BD67C}" type="pres">
      <dgm:prSet presAssocID="{4C06CAE6-365E-4AEF-94D2-3E38450079A8}" presName="Name13" presStyleLbl="parChTrans1D2" presStyleIdx="3" presStyleCnt="4"/>
      <dgm:spPr/>
    </dgm:pt>
    <dgm:pt modelId="{9502F60F-5AB4-4027-98F7-403680CBE3AD}" type="pres">
      <dgm:prSet presAssocID="{BAF5020E-5D3B-4928-9E24-392EDC46BF20}" presName="childText" presStyleLbl="bgAcc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FB1BA300-621D-4768-9FC1-958C8985007F}" type="presOf" srcId="{1572CB0B-CC21-4005-9B04-A54855712578}" destId="{F28CCA81-73D8-4F63-9F4B-4D7F0AB872D3}" srcOrd="0" destOrd="0" presId="urn:microsoft.com/office/officeart/2005/8/layout/hierarchy3"/>
    <dgm:cxn modelId="{8357AD0A-BDE6-481F-86E1-C981694F3BAB}" srcId="{F283F30C-C453-4DD6-8F05-A0E228B1B8DC}" destId="{DB1E965A-C521-4FA9-81FF-12C5786D355F}" srcOrd="1" destOrd="0" parTransId="{F61FB630-F736-419A-A740-56F69DA3C163}" sibTransId="{ED8CAAB0-D978-4B19-87F6-C135C673CE7E}"/>
    <dgm:cxn modelId="{7FA3F617-D530-4029-ABD1-A5EC62C2E814}" type="presOf" srcId="{BAF5020E-5D3B-4928-9E24-392EDC46BF20}" destId="{9502F60F-5AB4-4027-98F7-403680CBE3AD}" srcOrd="0" destOrd="0" presId="urn:microsoft.com/office/officeart/2005/8/layout/hierarchy3"/>
    <dgm:cxn modelId="{50DC011C-82D4-4C74-8E63-3E9325AF4956}" type="presOf" srcId="{4C06CAE6-365E-4AEF-94D2-3E38450079A8}" destId="{77D53B64-EDA1-4387-A9E1-FEBD506BD67C}" srcOrd="0" destOrd="0" presId="urn:microsoft.com/office/officeart/2005/8/layout/hierarchy3"/>
    <dgm:cxn modelId="{53CD5126-5E9D-41CC-BF43-79F36516B847}" type="presOf" srcId="{76440241-FCFC-4DC6-8C46-5FF262CEFA2C}" destId="{05FDB787-E045-4219-B51A-978E119C1EFB}" srcOrd="1" destOrd="0" presId="urn:microsoft.com/office/officeart/2005/8/layout/hierarchy3"/>
    <dgm:cxn modelId="{F17E0B28-C1D1-46EC-B22B-7F6BE86820AE}" srcId="{76440241-FCFC-4DC6-8C46-5FF262CEFA2C}" destId="{604293C8-BBE1-436D-AAA6-6EA1EC3CC1E1}" srcOrd="0" destOrd="0" parTransId="{F9053E5A-4BDC-490D-A71C-0568D7D1EE22}" sibTransId="{4C41DE78-1751-4FF5-9EF9-56BDFBE1C460}"/>
    <dgm:cxn modelId="{AE4ACC31-F189-4C88-A0BA-C58583C82C85}" type="presOf" srcId="{0E444E31-4634-4B8C-8AD5-A641A94564C5}" destId="{9E20A581-DF61-4CF6-A7B6-96CE830C467C}" srcOrd="0" destOrd="0" presId="urn:microsoft.com/office/officeart/2005/8/layout/hierarchy3"/>
    <dgm:cxn modelId="{38901D3F-CC65-4EAC-8D03-1C7D907CD7AD}" type="presOf" srcId="{C5B14E55-8AD7-43BB-9C67-0A1ED14DE63D}" destId="{9159318B-D194-470C-B4DE-3D5ED3119477}" srcOrd="0" destOrd="0" presId="urn:microsoft.com/office/officeart/2005/8/layout/hierarchy3"/>
    <dgm:cxn modelId="{8165355E-57B2-4FCD-B8FD-64DC26CB9192}" srcId="{F283F30C-C453-4DD6-8F05-A0E228B1B8DC}" destId="{197C6563-7CA2-4005-9851-EFC20A2B3801}" srcOrd="2" destOrd="0" parTransId="{247BD17F-9727-4125-B934-2158E6C2D845}" sibTransId="{3C5441AA-3120-46C3-81AB-60F6A64727A2}"/>
    <dgm:cxn modelId="{9EBBD945-BCFC-4240-A3F8-4A4ED3DDA0AA}" type="presOf" srcId="{76440241-FCFC-4DC6-8C46-5FF262CEFA2C}" destId="{48D43CE3-7DCA-4D61-9102-B012483982C8}" srcOrd="0" destOrd="0" presId="urn:microsoft.com/office/officeart/2005/8/layout/hierarchy3"/>
    <dgm:cxn modelId="{2B972159-93E4-4DBD-B365-5E373EE3D750}" type="presOf" srcId="{DB1E965A-C521-4FA9-81FF-12C5786D355F}" destId="{48279250-D060-4966-A787-7CC3F4618E70}" srcOrd="0" destOrd="0" presId="urn:microsoft.com/office/officeart/2005/8/layout/hierarchy3"/>
    <dgm:cxn modelId="{358DD489-A590-421C-AC2F-914CB5C63E36}" type="presOf" srcId="{F9053E5A-4BDC-490D-A71C-0568D7D1EE22}" destId="{A092A833-2BA0-422D-870F-C36AABB2836C}" srcOrd="0" destOrd="0" presId="urn:microsoft.com/office/officeart/2005/8/layout/hierarchy3"/>
    <dgm:cxn modelId="{B2F76EA2-39A1-4434-BB84-ABAA6D906774}" srcId="{197C6563-7CA2-4005-9851-EFC20A2B3801}" destId="{BAF5020E-5D3B-4928-9E24-392EDC46BF20}" srcOrd="0" destOrd="0" parTransId="{4C06CAE6-365E-4AEF-94D2-3E38450079A8}" sibTransId="{4FA49630-C4C1-42C3-8328-625F8E4DE0B2}"/>
    <dgm:cxn modelId="{EFACD6AB-40F4-4C22-8972-5BB453D35290}" type="presOf" srcId="{F283F30C-C453-4DD6-8F05-A0E228B1B8DC}" destId="{37DAABB8-F6E9-4078-92D0-C3324C4C9AED}" srcOrd="0" destOrd="0" presId="urn:microsoft.com/office/officeart/2005/8/layout/hierarchy3"/>
    <dgm:cxn modelId="{EB3E2CAC-59AA-4CDF-AF98-EF199D8411DB}" type="presOf" srcId="{4CB2F22C-95A8-4872-9746-B929C2A451C8}" destId="{12DDF8D3-9C4C-4BE7-9E14-AB587AC3A228}" srcOrd="0" destOrd="0" presId="urn:microsoft.com/office/officeart/2005/8/layout/hierarchy3"/>
    <dgm:cxn modelId="{EB6BF8B2-DF33-4567-B088-B150E8832466}" srcId="{76440241-FCFC-4DC6-8C46-5FF262CEFA2C}" destId="{0E444E31-4634-4B8C-8AD5-A641A94564C5}" srcOrd="1" destOrd="0" parTransId="{4CB2F22C-95A8-4872-9746-B929C2A451C8}" sibTransId="{FCED6BCD-DD7E-49A4-8FE4-F102256783AF}"/>
    <dgm:cxn modelId="{0F1173B8-EB1D-404F-835D-4DAB57091024}" type="presOf" srcId="{197C6563-7CA2-4005-9851-EFC20A2B3801}" destId="{51ED3859-1773-493B-9308-D0C562E65C3C}" srcOrd="0" destOrd="0" presId="urn:microsoft.com/office/officeart/2005/8/layout/hierarchy3"/>
    <dgm:cxn modelId="{BD343CCD-2E48-492D-984E-E50412B56772}" type="presOf" srcId="{197C6563-7CA2-4005-9851-EFC20A2B3801}" destId="{5E1F316C-DF9E-433B-89E0-A3836052A605}" srcOrd="1" destOrd="0" presId="urn:microsoft.com/office/officeart/2005/8/layout/hierarchy3"/>
    <dgm:cxn modelId="{DC6A0FD3-0051-4CD8-B0C8-A1EBFF954889}" type="presOf" srcId="{604293C8-BBE1-436D-AAA6-6EA1EC3CC1E1}" destId="{FBDC1984-AAA4-481E-ACBC-CF769781BAF5}" srcOrd="0" destOrd="0" presId="urn:microsoft.com/office/officeart/2005/8/layout/hierarchy3"/>
    <dgm:cxn modelId="{7EBCC3DA-8381-4B67-86FB-2B191FDDBFF7}" srcId="{F283F30C-C453-4DD6-8F05-A0E228B1B8DC}" destId="{76440241-FCFC-4DC6-8C46-5FF262CEFA2C}" srcOrd="0" destOrd="0" parTransId="{7BCEDFBF-A3B1-4889-BCBD-B61F26F0AB28}" sibTransId="{4B71EA00-C849-4906-8042-7362108D88D0}"/>
    <dgm:cxn modelId="{E6098DE1-D5CC-4732-9B3A-5B0487FFAFCC}" type="presOf" srcId="{DB1E965A-C521-4FA9-81FF-12C5786D355F}" destId="{0E8CCE92-7353-41B0-BEC8-512338A0F255}" srcOrd="1" destOrd="0" presId="urn:microsoft.com/office/officeart/2005/8/layout/hierarchy3"/>
    <dgm:cxn modelId="{335C67EE-75CA-43C9-9BDE-29E7894D7619}" srcId="{DB1E965A-C521-4FA9-81FF-12C5786D355F}" destId="{C5B14E55-8AD7-43BB-9C67-0A1ED14DE63D}" srcOrd="0" destOrd="0" parTransId="{1572CB0B-CC21-4005-9B04-A54855712578}" sibTransId="{93207916-9972-4A4D-B2B6-35DD8816D2A3}"/>
    <dgm:cxn modelId="{0DD53533-701B-4332-A107-F1A60D292153}" type="presParOf" srcId="{37DAABB8-F6E9-4078-92D0-C3324C4C9AED}" destId="{037276E8-5617-48CC-B51F-B288B1A5240E}" srcOrd="0" destOrd="0" presId="urn:microsoft.com/office/officeart/2005/8/layout/hierarchy3"/>
    <dgm:cxn modelId="{6CAB9FD5-EE6E-4972-AA97-17EE780BD2AB}" type="presParOf" srcId="{037276E8-5617-48CC-B51F-B288B1A5240E}" destId="{17E848EA-7419-454A-9098-20516452BF35}" srcOrd="0" destOrd="0" presId="urn:microsoft.com/office/officeart/2005/8/layout/hierarchy3"/>
    <dgm:cxn modelId="{6A2CE58B-26CB-4A9C-AAD2-4AD89B55BDA9}" type="presParOf" srcId="{17E848EA-7419-454A-9098-20516452BF35}" destId="{48D43CE3-7DCA-4D61-9102-B012483982C8}" srcOrd="0" destOrd="0" presId="urn:microsoft.com/office/officeart/2005/8/layout/hierarchy3"/>
    <dgm:cxn modelId="{19633FF9-31BB-48AF-89AE-1678A1AB64BD}" type="presParOf" srcId="{17E848EA-7419-454A-9098-20516452BF35}" destId="{05FDB787-E045-4219-B51A-978E119C1EFB}" srcOrd="1" destOrd="0" presId="urn:microsoft.com/office/officeart/2005/8/layout/hierarchy3"/>
    <dgm:cxn modelId="{A24D3562-85CB-4104-9419-E7A3FA2EE61A}" type="presParOf" srcId="{037276E8-5617-48CC-B51F-B288B1A5240E}" destId="{36E2DA05-8E6B-4CF5-9B00-1AEE5D7129C0}" srcOrd="1" destOrd="0" presId="urn:microsoft.com/office/officeart/2005/8/layout/hierarchy3"/>
    <dgm:cxn modelId="{5DF5D02D-964B-456B-A5A3-353BCF8DD125}" type="presParOf" srcId="{36E2DA05-8E6B-4CF5-9B00-1AEE5D7129C0}" destId="{A092A833-2BA0-422D-870F-C36AABB2836C}" srcOrd="0" destOrd="0" presId="urn:microsoft.com/office/officeart/2005/8/layout/hierarchy3"/>
    <dgm:cxn modelId="{5ED20098-CA10-4A9B-9E4C-F4637118A74B}" type="presParOf" srcId="{36E2DA05-8E6B-4CF5-9B00-1AEE5D7129C0}" destId="{FBDC1984-AAA4-481E-ACBC-CF769781BAF5}" srcOrd="1" destOrd="0" presId="urn:microsoft.com/office/officeart/2005/8/layout/hierarchy3"/>
    <dgm:cxn modelId="{59C9EFD2-9049-4E4F-B4AD-759AF3E17578}" type="presParOf" srcId="{36E2DA05-8E6B-4CF5-9B00-1AEE5D7129C0}" destId="{12DDF8D3-9C4C-4BE7-9E14-AB587AC3A228}" srcOrd="2" destOrd="0" presId="urn:microsoft.com/office/officeart/2005/8/layout/hierarchy3"/>
    <dgm:cxn modelId="{95BCF59F-F79A-4C61-B48B-B99FC9AECE69}" type="presParOf" srcId="{36E2DA05-8E6B-4CF5-9B00-1AEE5D7129C0}" destId="{9E20A581-DF61-4CF6-A7B6-96CE830C467C}" srcOrd="3" destOrd="0" presId="urn:microsoft.com/office/officeart/2005/8/layout/hierarchy3"/>
    <dgm:cxn modelId="{DCE39530-FCD5-4EFD-98E0-94E23D81368F}" type="presParOf" srcId="{37DAABB8-F6E9-4078-92D0-C3324C4C9AED}" destId="{11704ADA-3B51-4686-AC9E-77633BE8CD19}" srcOrd="1" destOrd="0" presId="urn:microsoft.com/office/officeart/2005/8/layout/hierarchy3"/>
    <dgm:cxn modelId="{A29B2417-1BBF-45FC-8182-59DAFCE4E511}" type="presParOf" srcId="{11704ADA-3B51-4686-AC9E-77633BE8CD19}" destId="{B0A8BA4E-9200-402E-BBDD-903EA13427D3}" srcOrd="0" destOrd="0" presId="urn:microsoft.com/office/officeart/2005/8/layout/hierarchy3"/>
    <dgm:cxn modelId="{34A20FD0-6383-4500-9063-7ADF7841926C}" type="presParOf" srcId="{B0A8BA4E-9200-402E-BBDD-903EA13427D3}" destId="{48279250-D060-4966-A787-7CC3F4618E70}" srcOrd="0" destOrd="0" presId="urn:microsoft.com/office/officeart/2005/8/layout/hierarchy3"/>
    <dgm:cxn modelId="{D05CD955-13D6-49FF-9EE4-417114FA77D6}" type="presParOf" srcId="{B0A8BA4E-9200-402E-BBDD-903EA13427D3}" destId="{0E8CCE92-7353-41B0-BEC8-512338A0F255}" srcOrd="1" destOrd="0" presId="urn:microsoft.com/office/officeart/2005/8/layout/hierarchy3"/>
    <dgm:cxn modelId="{09BB5979-6ED2-4542-9A46-09B6AD8ACFE9}" type="presParOf" srcId="{11704ADA-3B51-4686-AC9E-77633BE8CD19}" destId="{9F84390D-DCBF-4073-855F-6677473E3A75}" srcOrd="1" destOrd="0" presId="urn:microsoft.com/office/officeart/2005/8/layout/hierarchy3"/>
    <dgm:cxn modelId="{6F0931F6-9388-407C-9A8D-73FCE08821FE}" type="presParOf" srcId="{9F84390D-DCBF-4073-855F-6677473E3A75}" destId="{F28CCA81-73D8-4F63-9F4B-4D7F0AB872D3}" srcOrd="0" destOrd="0" presId="urn:microsoft.com/office/officeart/2005/8/layout/hierarchy3"/>
    <dgm:cxn modelId="{F59170F9-8D8B-4619-B9FE-94CC1D21CDC9}" type="presParOf" srcId="{9F84390D-DCBF-4073-855F-6677473E3A75}" destId="{9159318B-D194-470C-B4DE-3D5ED3119477}" srcOrd="1" destOrd="0" presId="urn:microsoft.com/office/officeart/2005/8/layout/hierarchy3"/>
    <dgm:cxn modelId="{8A17A60D-49F7-4F5A-AC19-C87B53335992}" type="presParOf" srcId="{37DAABB8-F6E9-4078-92D0-C3324C4C9AED}" destId="{193ED513-A05B-4FBA-BE0F-2966B553F79B}" srcOrd="2" destOrd="0" presId="urn:microsoft.com/office/officeart/2005/8/layout/hierarchy3"/>
    <dgm:cxn modelId="{55279024-4CB5-4BC8-A0FC-9D1F835578CF}" type="presParOf" srcId="{193ED513-A05B-4FBA-BE0F-2966B553F79B}" destId="{8E0A4E1B-6AA7-45DA-B440-F6D258D23E9B}" srcOrd="0" destOrd="0" presId="urn:microsoft.com/office/officeart/2005/8/layout/hierarchy3"/>
    <dgm:cxn modelId="{0AC169EF-972A-4CC5-A1EA-E5B925FFBF9E}" type="presParOf" srcId="{8E0A4E1B-6AA7-45DA-B440-F6D258D23E9B}" destId="{51ED3859-1773-493B-9308-D0C562E65C3C}" srcOrd="0" destOrd="0" presId="urn:microsoft.com/office/officeart/2005/8/layout/hierarchy3"/>
    <dgm:cxn modelId="{81764C9A-0037-4CA5-AC16-78ADEA438EA3}" type="presParOf" srcId="{8E0A4E1B-6AA7-45DA-B440-F6D258D23E9B}" destId="{5E1F316C-DF9E-433B-89E0-A3836052A605}" srcOrd="1" destOrd="0" presId="urn:microsoft.com/office/officeart/2005/8/layout/hierarchy3"/>
    <dgm:cxn modelId="{9B761E3C-4891-442F-967E-224130F6FD19}" type="presParOf" srcId="{193ED513-A05B-4FBA-BE0F-2966B553F79B}" destId="{CE446B39-CD0F-4D71-9153-C9E7A50A05B6}" srcOrd="1" destOrd="0" presId="urn:microsoft.com/office/officeart/2005/8/layout/hierarchy3"/>
    <dgm:cxn modelId="{42B05766-39C9-4766-956A-DD628A9D9C5C}" type="presParOf" srcId="{CE446B39-CD0F-4D71-9153-C9E7A50A05B6}" destId="{77D53B64-EDA1-4387-A9E1-FEBD506BD67C}" srcOrd="0" destOrd="0" presId="urn:microsoft.com/office/officeart/2005/8/layout/hierarchy3"/>
    <dgm:cxn modelId="{B75E3E3E-7597-4719-BE03-46915A92814C}" type="presParOf" srcId="{CE446B39-CD0F-4D71-9153-C9E7A50A05B6}" destId="{9502F60F-5AB4-4027-98F7-403680CBE3A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26131-83FD-40E5-9F56-AE8C5D4DD48B}">
      <dsp:nvSpPr>
        <dsp:cNvPr id="0" name=""/>
        <dsp:cNvSpPr/>
      </dsp:nvSpPr>
      <dsp:spPr>
        <a:xfrm>
          <a:off x="0" y="0"/>
          <a:ext cx="9288654" cy="11068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Capital Spend and Trends</a:t>
          </a:r>
        </a:p>
      </dsp:txBody>
      <dsp:txXfrm>
        <a:off x="32418" y="32418"/>
        <a:ext cx="8094307" cy="1041985"/>
      </dsp:txXfrm>
    </dsp:sp>
    <dsp:sp modelId="{05AABB77-114A-45BA-9DBD-58ED5C73BB81}">
      <dsp:nvSpPr>
        <dsp:cNvPr id="0" name=""/>
        <dsp:cNvSpPr/>
      </dsp:nvSpPr>
      <dsp:spPr>
        <a:xfrm>
          <a:off x="819587" y="1291291"/>
          <a:ext cx="9288654" cy="11068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Board Oversight of Capital Projects</a:t>
          </a:r>
        </a:p>
      </dsp:txBody>
      <dsp:txXfrm>
        <a:off x="852005" y="1323709"/>
        <a:ext cx="7684797" cy="1041985"/>
      </dsp:txXfrm>
    </dsp:sp>
    <dsp:sp modelId="{D097906C-3E2A-4A9B-9FBD-8518349C8BCA}">
      <dsp:nvSpPr>
        <dsp:cNvPr id="0" name=""/>
        <dsp:cNvSpPr/>
      </dsp:nvSpPr>
      <dsp:spPr>
        <a:xfrm>
          <a:off x="1639174" y="2582583"/>
          <a:ext cx="9288654" cy="11068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Capital Plan FY23 and Beyond</a:t>
          </a:r>
        </a:p>
      </dsp:txBody>
      <dsp:txXfrm>
        <a:off x="1671592" y="2615001"/>
        <a:ext cx="7684797" cy="1041985"/>
      </dsp:txXfrm>
    </dsp:sp>
    <dsp:sp modelId="{E4E8EC8F-C8BA-46B5-92D8-F44BBAE26945}">
      <dsp:nvSpPr>
        <dsp:cNvPr id="0" name=""/>
        <dsp:cNvSpPr/>
      </dsp:nvSpPr>
      <dsp:spPr>
        <a:xfrm>
          <a:off x="8569220" y="839339"/>
          <a:ext cx="719433" cy="71943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8731092" y="839339"/>
        <a:ext cx="395689" cy="541373"/>
      </dsp:txXfrm>
    </dsp:sp>
    <dsp:sp modelId="{A47DDBC1-894F-4393-AA1A-6227B49C1668}">
      <dsp:nvSpPr>
        <dsp:cNvPr id="0" name=""/>
        <dsp:cNvSpPr/>
      </dsp:nvSpPr>
      <dsp:spPr>
        <a:xfrm>
          <a:off x="9388807" y="2123252"/>
          <a:ext cx="719433" cy="71943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9550679" y="2123252"/>
        <a:ext cx="395689" cy="541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19904-B383-466E-9152-7C199A7E00D6}">
      <dsp:nvSpPr>
        <dsp:cNvPr id="0" name=""/>
        <dsp:cNvSpPr/>
      </dsp:nvSpPr>
      <dsp:spPr>
        <a:xfrm>
          <a:off x="2223640" y="55496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AD5C8-AF8B-4064-98CA-93FC58841997}">
      <dsp:nvSpPr>
        <dsp:cNvPr id="0" name=""/>
        <dsp:cNvSpPr/>
      </dsp:nvSpPr>
      <dsp:spPr>
        <a:xfrm>
          <a:off x="1035640" y="273759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13294B"/>
              </a:solidFill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$819 Million in Planning and Design</a:t>
          </a:r>
        </a:p>
      </dsp:txBody>
      <dsp:txXfrm>
        <a:off x="1035640" y="2737594"/>
        <a:ext cx="4320000" cy="720000"/>
      </dsp:txXfrm>
    </dsp:sp>
    <dsp:sp modelId="{9C1BC915-BB30-47BB-BD97-D944368EA1FB}">
      <dsp:nvSpPr>
        <dsp:cNvPr id="0" name=""/>
        <dsp:cNvSpPr/>
      </dsp:nvSpPr>
      <dsp:spPr>
        <a:xfrm>
          <a:off x="7299640" y="55496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8CD09-DF9F-4B7F-834F-57E7C04E9E98}">
      <dsp:nvSpPr>
        <dsp:cNvPr id="0" name=""/>
        <dsp:cNvSpPr/>
      </dsp:nvSpPr>
      <dsp:spPr>
        <a:xfrm>
          <a:off x="6111640" y="273759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13294B"/>
              </a:solidFill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$766 Million In or Near Construction</a:t>
          </a:r>
        </a:p>
      </dsp:txBody>
      <dsp:txXfrm>
        <a:off x="6111640" y="2737594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AAE7E-2A9F-49AD-89B0-4103FCA54FF7}">
      <dsp:nvSpPr>
        <dsp:cNvPr id="0" name=""/>
        <dsp:cNvSpPr/>
      </dsp:nvSpPr>
      <dsp:spPr>
        <a:xfrm>
          <a:off x="518754" y="686587"/>
          <a:ext cx="1594774" cy="15463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1BEEE-B7CB-45CF-82F8-95585100A305}">
      <dsp:nvSpPr>
        <dsp:cNvPr id="0" name=""/>
        <dsp:cNvSpPr/>
      </dsp:nvSpPr>
      <dsp:spPr>
        <a:xfrm>
          <a:off x="22391" y="2374478"/>
          <a:ext cx="258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$326 Million in Remodeling and Additions</a:t>
          </a:r>
        </a:p>
      </dsp:txBody>
      <dsp:txXfrm>
        <a:off x="22391" y="2374478"/>
        <a:ext cx="2587500" cy="720000"/>
      </dsp:txXfrm>
    </dsp:sp>
    <dsp:sp modelId="{41EA3B84-0E55-4AC3-8163-CEE24376E013}">
      <dsp:nvSpPr>
        <dsp:cNvPr id="0" name=""/>
        <dsp:cNvSpPr/>
      </dsp:nvSpPr>
      <dsp:spPr>
        <a:xfrm>
          <a:off x="3571939" y="680910"/>
          <a:ext cx="1569030" cy="15690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277B5-8277-4C36-9FBE-BB68BC62E229}">
      <dsp:nvSpPr>
        <dsp:cNvPr id="0" name=""/>
        <dsp:cNvSpPr/>
      </dsp:nvSpPr>
      <dsp:spPr>
        <a:xfrm>
          <a:off x="3062704" y="2380155"/>
          <a:ext cx="258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Lato Black" panose="020F0A02020204030203" pitchFamily="34" charset="0"/>
              <a:ea typeface="Lato" panose="020F0502020204030203" pitchFamily="34" charset="0"/>
              <a:cs typeface="Lato" panose="020F0502020204030203" pitchFamily="34" charset="0"/>
            </a:rPr>
            <a:t>$187 Million in Site Work, Utilities and Infrastructure and Deferred Maintenance</a:t>
          </a:r>
        </a:p>
      </dsp:txBody>
      <dsp:txXfrm>
        <a:off x="3062704" y="2380155"/>
        <a:ext cx="25875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43CE3-7DCA-4D61-9102-B012483982C8}">
      <dsp:nvSpPr>
        <dsp:cNvPr id="0" name=""/>
        <dsp:cNvSpPr/>
      </dsp:nvSpPr>
      <dsp:spPr>
        <a:xfrm>
          <a:off x="1497151" y="1815"/>
          <a:ext cx="2035730" cy="101786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Professional Services Consultant Contract Amendment</a:t>
          </a:r>
        </a:p>
      </dsp:txBody>
      <dsp:txXfrm>
        <a:off x="1497151" y="1815"/>
        <a:ext cx="2035730" cy="1017865"/>
      </dsp:txXfrm>
    </dsp:sp>
    <dsp:sp modelId="{A092A833-2BA0-422D-870F-C36AABB2836C}">
      <dsp:nvSpPr>
        <dsp:cNvPr id="0" name=""/>
        <dsp:cNvSpPr/>
      </dsp:nvSpPr>
      <dsp:spPr>
        <a:xfrm>
          <a:off x="1700724" y="1019681"/>
          <a:ext cx="203573" cy="763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3398"/>
              </a:lnTo>
              <a:lnTo>
                <a:pt x="203573" y="763398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C1984-AAA4-481E-ACBC-CF769781BAF5}">
      <dsp:nvSpPr>
        <dsp:cNvPr id="0" name=""/>
        <dsp:cNvSpPr/>
      </dsp:nvSpPr>
      <dsp:spPr>
        <a:xfrm>
          <a:off x="1904297" y="1274147"/>
          <a:ext cx="1628584" cy="101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Amendment causes contract to exceed $1 million</a:t>
          </a:r>
        </a:p>
      </dsp:txBody>
      <dsp:txXfrm>
        <a:off x="1904297" y="1274147"/>
        <a:ext cx="1628584" cy="1017865"/>
      </dsp:txXfrm>
    </dsp:sp>
    <dsp:sp modelId="{12DDF8D3-9C4C-4BE7-9E14-AB587AC3A228}">
      <dsp:nvSpPr>
        <dsp:cNvPr id="0" name=""/>
        <dsp:cNvSpPr/>
      </dsp:nvSpPr>
      <dsp:spPr>
        <a:xfrm>
          <a:off x="1700724" y="1019681"/>
          <a:ext cx="203573" cy="2035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730"/>
              </a:lnTo>
              <a:lnTo>
                <a:pt x="203573" y="2035730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0A581-DF61-4CF6-A7B6-96CE830C467C}">
      <dsp:nvSpPr>
        <dsp:cNvPr id="0" name=""/>
        <dsp:cNvSpPr/>
      </dsp:nvSpPr>
      <dsp:spPr>
        <a:xfrm>
          <a:off x="1904297" y="2546478"/>
          <a:ext cx="1628584" cy="101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Amendment requires associated budget increase</a:t>
          </a:r>
        </a:p>
      </dsp:txBody>
      <dsp:txXfrm>
        <a:off x="1904297" y="2546478"/>
        <a:ext cx="1628584" cy="1017865"/>
      </dsp:txXfrm>
    </dsp:sp>
    <dsp:sp modelId="{48279250-D060-4966-A787-7CC3F4618E70}">
      <dsp:nvSpPr>
        <dsp:cNvPr id="0" name=""/>
        <dsp:cNvSpPr/>
      </dsp:nvSpPr>
      <dsp:spPr>
        <a:xfrm>
          <a:off x="4041814" y="1815"/>
          <a:ext cx="2035730" cy="101786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Project Budget Increase</a:t>
          </a:r>
        </a:p>
      </dsp:txBody>
      <dsp:txXfrm>
        <a:off x="4041814" y="1815"/>
        <a:ext cx="2035730" cy="1017865"/>
      </dsp:txXfrm>
    </dsp:sp>
    <dsp:sp modelId="{F28CCA81-73D8-4F63-9F4B-4D7F0AB872D3}">
      <dsp:nvSpPr>
        <dsp:cNvPr id="0" name=""/>
        <dsp:cNvSpPr/>
      </dsp:nvSpPr>
      <dsp:spPr>
        <a:xfrm>
          <a:off x="4245387" y="1019681"/>
          <a:ext cx="203573" cy="763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3398"/>
              </a:lnTo>
              <a:lnTo>
                <a:pt x="203573" y="763398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9318B-D194-470C-B4DE-3D5ED3119477}">
      <dsp:nvSpPr>
        <dsp:cNvPr id="0" name=""/>
        <dsp:cNvSpPr/>
      </dsp:nvSpPr>
      <dsp:spPr>
        <a:xfrm>
          <a:off x="4448960" y="1274147"/>
          <a:ext cx="1628584" cy="101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Any increase to budget must first be approved by the Board</a:t>
          </a:r>
        </a:p>
      </dsp:txBody>
      <dsp:txXfrm>
        <a:off x="4448960" y="1274147"/>
        <a:ext cx="1628584" cy="1017865"/>
      </dsp:txXfrm>
    </dsp:sp>
    <dsp:sp modelId="{51ED3859-1773-493B-9308-D0C562E65C3C}">
      <dsp:nvSpPr>
        <dsp:cNvPr id="0" name=""/>
        <dsp:cNvSpPr/>
      </dsp:nvSpPr>
      <dsp:spPr>
        <a:xfrm>
          <a:off x="6586477" y="1815"/>
          <a:ext cx="2035730" cy="1017865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Change Orders</a:t>
          </a:r>
        </a:p>
      </dsp:txBody>
      <dsp:txXfrm>
        <a:off x="6586477" y="1815"/>
        <a:ext cx="2035730" cy="1017865"/>
      </dsp:txXfrm>
    </dsp:sp>
    <dsp:sp modelId="{77D53B64-EDA1-4387-A9E1-FEBD506BD67C}">
      <dsp:nvSpPr>
        <dsp:cNvPr id="0" name=""/>
        <dsp:cNvSpPr/>
      </dsp:nvSpPr>
      <dsp:spPr>
        <a:xfrm>
          <a:off x="6790051" y="1019681"/>
          <a:ext cx="203573" cy="763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3398"/>
              </a:lnTo>
              <a:lnTo>
                <a:pt x="203573" y="763398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2F60F-5AB4-4027-98F7-403680CBE3AD}">
      <dsp:nvSpPr>
        <dsp:cNvPr id="0" name=""/>
        <dsp:cNvSpPr/>
      </dsp:nvSpPr>
      <dsp:spPr>
        <a:xfrm>
          <a:off x="6993624" y="1274147"/>
          <a:ext cx="1628584" cy="101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Report provided outlining all change orders that exceed 5% of originally approved contract value</a:t>
          </a:r>
        </a:p>
      </dsp:txBody>
      <dsp:txXfrm>
        <a:off x="6993624" y="1274147"/>
        <a:ext cx="1628584" cy="1017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0.61582</cdr:x>
      <cdr:y>0.90948</cdr:y>
    </cdr:from>
    <cdr:to>
      <cdr:x>0.75209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400447F-5108-24AA-3B0D-7DACF3AF1EFF}"/>
            </a:ext>
          </a:extLst>
        </cdr:cNvPr>
        <cdr:cNvSpPr txBox="1"/>
      </cdr:nvSpPr>
      <cdr:spPr>
        <a:xfrm xmlns:a="http://schemas.openxmlformats.org/drawingml/2006/main">
          <a:off x="4132428" y="4348666"/>
          <a:ext cx="914431" cy="432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/>
            <a:t>$2.85 Billion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1F97AA-C4CD-4C01-B5BF-E2BA65FBBD9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841FBB-A2C1-492C-A43F-351304695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79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2773C2-EBF2-4E70-9760-14D5612CD56D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361F45-E5BB-401A-B948-8447FA8C2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1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Altgeld/Illini Hall</a:t>
            </a:r>
          </a:p>
          <a:p>
            <a:r>
              <a:rPr lang="en-US" dirty="0"/>
              <a:t>Undergrad Library Redevelopment</a:t>
            </a:r>
          </a:p>
          <a:p>
            <a:r>
              <a:rPr lang="en-US" dirty="0"/>
              <a:t>DKC Illinois Extension Center</a:t>
            </a:r>
          </a:p>
          <a:p>
            <a:r>
              <a:rPr lang="en-US" dirty="0"/>
              <a:t>Ubben</a:t>
            </a:r>
          </a:p>
          <a:p>
            <a:r>
              <a:rPr lang="en-US" dirty="0"/>
              <a:t>Swine Research Center?</a:t>
            </a:r>
          </a:p>
          <a:p>
            <a:r>
              <a:rPr lang="en-US" dirty="0"/>
              <a:t>Library Commons</a:t>
            </a:r>
          </a:p>
          <a:p>
            <a:r>
              <a:rPr lang="en-US" dirty="0"/>
              <a:t>Capitol Innovation Center</a:t>
            </a:r>
          </a:p>
          <a:p>
            <a:r>
              <a:rPr lang="en-US" dirty="0"/>
              <a:t>CDRLC</a:t>
            </a:r>
          </a:p>
          <a:p>
            <a:r>
              <a:rPr lang="en-US" dirty="0"/>
              <a:t>OSC</a:t>
            </a:r>
          </a:p>
          <a:p>
            <a:r>
              <a:rPr lang="en-US" dirty="0"/>
              <a:t>Welcome Atrium</a:t>
            </a:r>
          </a:p>
          <a:p>
            <a:r>
              <a:rPr lang="en-US" dirty="0"/>
              <a:t>ADA Patient Rooms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Altgeld/Illini Hall</a:t>
            </a:r>
          </a:p>
          <a:p>
            <a:r>
              <a:rPr lang="en-US" dirty="0"/>
              <a:t>Undergrad Library Redevelopment</a:t>
            </a:r>
          </a:p>
          <a:p>
            <a:r>
              <a:rPr lang="en-US" dirty="0"/>
              <a:t>DKC Illinois Extension Center</a:t>
            </a:r>
          </a:p>
          <a:p>
            <a:r>
              <a:rPr lang="en-US" dirty="0"/>
              <a:t>Ubben</a:t>
            </a:r>
          </a:p>
          <a:p>
            <a:r>
              <a:rPr lang="en-US" dirty="0"/>
              <a:t>Swine Research Center?</a:t>
            </a:r>
          </a:p>
          <a:p>
            <a:r>
              <a:rPr lang="en-US" dirty="0"/>
              <a:t>Library Commons</a:t>
            </a:r>
          </a:p>
          <a:p>
            <a:r>
              <a:rPr lang="en-US" dirty="0"/>
              <a:t>Capitol Innovation Center</a:t>
            </a:r>
          </a:p>
          <a:p>
            <a:r>
              <a:rPr lang="en-US" dirty="0"/>
              <a:t>CDRLC</a:t>
            </a:r>
          </a:p>
          <a:p>
            <a:r>
              <a:rPr lang="en-US" dirty="0"/>
              <a:t>OSC</a:t>
            </a:r>
          </a:p>
          <a:p>
            <a:r>
              <a:rPr lang="en-US" dirty="0"/>
              <a:t>Welcome Atrium</a:t>
            </a:r>
          </a:p>
          <a:p>
            <a:r>
              <a:rPr lang="en-US" dirty="0"/>
              <a:t>ADA Patient Rooms</a:t>
            </a:r>
          </a:p>
          <a:p>
            <a:r>
              <a:rPr lang="en-US" dirty="0">
                <a:cs typeface="Calibri" panose="020F0502020204030204"/>
              </a:rPr>
              <a:t>CQE</a:t>
            </a:r>
          </a:p>
          <a:p>
            <a:r>
              <a:rPr lang="en-US" dirty="0">
                <a:cs typeface="Calibri" panose="020F0502020204030204"/>
              </a:rPr>
              <a:t>Clinical Decision Unit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2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6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1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60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4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the $1.43B in planned use of state funds, $333M (23%) has already been appropriated, the majority of this is R&amp;R funds that have been appropriated but not yet released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3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3A1E8-C096-463C-BF8B-4CB4AA05D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16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Initiated projects for 2022 figures include DPI ($250M), DKC Illinois Extension Center ($40M)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61F45-E5BB-401A-B948-8447FA8C2D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Planning &amp; Design = Planning, AE Select, Design</a:t>
            </a:r>
          </a:p>
          <a:p>
            <a:r>
              <a:rPr lang="en-US">
                <a:cs typeface="Calibri"/>
              </a:rPr>
              <a:t>Examples: DPI ($250M), Altgeld/Illini ($192M), Drug Discovery ($165M), Undergrad Library ($50M), All other: $172M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In or Near Construction = Bid/Award, Construction</a:t>
            </a:r>
          </a:p>
          <a:p>
            <a:r>
              <a:rPr lang="en-US">
                <a:cs typeface="Calibri"/>
              </a:rPr>
              <a:t>Examples: UIC Specialty Care Building P3 ($196M), CDRLC ($118M), Ubben ($40M), Parking Decks ($21M), All other: $390M, 130+ Projects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  <a:p>
            <a:endParaRPr lang="en-US" dirty="0"/>
          </a:p>
          <a:p>
            <a:r>
              <a:rPr lang="en-US" dirty="0"/>
              <a:t>UI Health Specialty Care Building $196M</a:t>
            </a:r>
          </a:p>
          <a:p>
            <a:r>
              <a:rPr lang="en-US" dirty="0"/>
              <a:t>CDRLC $118M</a:t>
            </a:r>
          </a:p>
          <a:p>
            <a:r>
              <a:rPr lang="en-US" dirty="0"/>
              <a:t>DPI $250M</a:t>
            </a:r>
          </a:p>
          <a:p>
            <a:r>
              <a:rPr lang="en-US" dirty="0"/>
              <a:t>Drug Discover $165M</a:t>
            </a:r>
          </a:p>
          <a:p>
            <a:r>
              <a:rPr lang="en-US" dirty="0"/>
              <a:t>Library Commons $35M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Deferred Maintenance, Site Work: EPC Project ($34M), Replace Mechanical Equipment at BRL (UIC) ($17M), All others under $7M</a:t>
            </a:r>
          </a:p>
          <a:p>
            <a:endParaRPr lang="en-US" dirty="0"/>
          </a:p>
          <a:p>
            <a:r>
              <a:rPr lang="en-US" dirty="0"/>
              <a:t>Remodel/Additions: Undergrad Library ($50M), Ubben ($40M), Welcome Atrium UI Hospital $18M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944446"/>
            <a:ext cx="10515600" cy="96910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298463"/>
            <a:ext cx="10515600" cy="20578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3BAD46-FCB2-40F5-BD4A-5D02E065CD2C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EBD7BF-BFE1-4C16-BF7F-3645F4EF43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2" y="306182"/>
            <a:ext cx="3096057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6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12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70414060-A387-CA4B-989C-1A20B1E8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5" y="457206"/>
            <a:ext cx="6390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7F2A9-999D-FE45-A9AB-0C353B6A0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5" y="2084388"/>
            <a:ext cx="6390167" cy="41640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 marL="1142942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3pPr>
            <a:lvl4pPr marL="1600120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4pPr>
            <a:lvl5pPr marL="2057298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6284B-BFE5-4131-9245-3CACEC6F3F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1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180">
          <p15:clr>
            <a:srgbClr val="FBAE40"/>
          </p15:clr>
        </p15:guide>
        <p15:guide id="4" pos="5562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39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70414060-A387-CA4B-989C-1A20B1E8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5" y="457206"/>
            <a:ext cx="6390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7F2A9-999D-FE45-A9AB-0C353B6A0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5" y="2084388"/>
            <a:ext cx="6390167" cy="41640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 marL="1142942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3pPr>
            <a:lvl4pPr marL="1600120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4pPr>
            <a:lvl5pPr marL="2057298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EBAD76-8FD6-004C-9187-BBCC211639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7708" y="-17807"/>
            <a:ext cx="5756193" cy="5894500"/>
          </a:xfrm>
          <a:custGeom>
            <a:avLst/>
            <a:gdLst>
              <a:gd name="connsiteX0" fmla="*/ 0 w 4983162"/>
              <a:gd name="connsiteY0" fmla="*/ 5954713 h 5954713"/>
              <a:gd name="connsiteX1" fmla="*/ 0 w 4983162"/>
              <a:gd name="connsiteY1" fmla="*/ 0 h 5954713"/>
              <a:gd name="connsiteX2" fmla="*/ 4983162 w 4983162"/>
              <a:gd name="connsiteY2" fmla="*/ 5954713 h 5954713"/>
              <a:gd name="connsiteX3" fmla="*/ 0 w 4983162"/>
              <a:gd name="connsiteY3" fmla="*/ 5954713 h 5954713"/>
              <a:gd name="connsiteX0" fmla="*/ 0 w 5015059"/>
              <a:gd name="connsiteY0" fmla="*/ 5954713 h 5954713"/>
              <a:gd name="connsiteX1" fmla="*/ 0 w 5015059"/>
              <a:gd name="connsiteY1" fmla="*/ 0 h 5954713"/>
              <a:gd name="connsiteX2" fmla="*/ 5015059 w 5015059"/>
              <a:gd name="connsiteY2" fmla="*/ 481 h 5954713"/>
              <a:gd name="connsiteX3" fmla="*/ 0 w 5015059"/>
              <a:gd name="connsiteY3" fmla="*/ 5954713 h 5954713"/>
              <a:gd name="connsiteX0" fmla="*/ 4997303 w 5015059"/>
              <a:gd name="connsiteY0" fmla="*/ 5986611 h 5986611"/>
              <a:gd name="connsiteX1" fmla="*/ 0 w 5015059"/>
              <a:gd name="connsiteY1" fmla="*/ 0 h 5986611"/>
              <a:gd name="connsiteX2" fmla="*/ 5015059 w 5015059"/>
              <a:gd name="connsiteY2" fmla="*/ 481 h 5986611"/>
              <a:gd name="connsiteX3" fmla="*/ 4997303 w 5015059"/>
              <a:gd name="connsiteY3" fmla="*/ 5986611 h 5986611"/>
              <a:gd name="connsiteX0" fmla="*/ 5411973 w 5429729"/>
              <a:gd name="connsiteY0" fmla="*/ 5997244 h 5997244"/>
              <a:gd name="connsiteX1" fmla="*/ 0 w 5429729"/>
              <a:gd name="connsiteY1" fmla="*/ 0 h 5997244"/>
              <a:gd name="connsiteX2" fmla="*/ 5429729 w 5429729"/>
              <a:gd name="connsiteY2" fmla="*/ 11114 h 5997244"/>
              <a:gd name="connsiteX3" fmla="*/ 5411973 w 5429729"/>
              <a:gd name="connsiteY3" fmla="*/ 5997244 h 5997244"/>
              <a:gd name="connsiteX0" fmla="*/ 5411973 w 5429729"/>
              <a:gd name="connsiteY0" fmla="*/ 6263058 h 6263058"/>
              <a:gd name="connsiteX1" fmla="*/ 0 w 5429729"/>
              <a:gd name="connsiteY1" fmla="*/ 0 h 6263058"/>
              <a:gd name="connsiteX2" fmla="*/ 5429729 w 5429729"/>
              <a:gd name="connsiteY2" fmla="*/ 11114 h 6263058"/>
              <a:gd name="connsiteX3" fmla="*/ 5411973 w 5429729"/>
              <a:gd name="connsiteY3" fmla="*/ 6263058 h 6263058"/>
              <a:gd name="connsiteX0" fmla="*/ 5411973 w 5429729"/>
              <a:gd name="connsiteY0" fmla="*/ 6270232 h 6270232"/>
              <a:gd name="connsiteX1" fmla="*/ 0 w 5429729"/>
              <a:gd name="connsiteY1" fmla="*/ 7174 h 6270232"/>
              <a:gd name="connsiteX2" fmla="*/ 5429729 w 5429729"/>
              <a:gd name="connsiteY2" fmla="*/ 0 h 6270232"/>
              <a:gd name="connsiteX3" fmla="*/ 5411973 w 5429729"/>
              <a:gd name="connsiteY3" fmla="*/ 6270232 h 627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729" h="6270232">
                <a:moveTo>
                  <a:pt x="5411973" y="6270232"/>
                </a:moveTo>
                <a:lnTo>
                  <a:pt x="0" y="7174"/>
                </a:lnTo>
                <a:lnTo>
                  <a:pt x="5429729" y="0"/>
                </a:lnTo>
                <a:cubicBezTo>
                  <a:pt x="5423810" y="1995377"/>
                  <a:pt x="5417892" y="4274855"/>
                  <a:pt x="5411973" y="6270232"/>
                </a:cubicBezTo>
                <a:close/>
              </a:path>
            </a:pathLst>
          </a:custGeom>
          <a:solidFill>
            <a:schemeClr val="bg2"/>
          </a:solidFill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2DEF6-3A8B-42A6-A30E-0DB7A1B7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1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180">
          <p15:clr>
            <a:srgbClr val="FBAE40"/>
          </p15:clr>
        </p15:guide>
        <p15:guide id="4" pos="5562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39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70414060-A387-CA4B-989C-1A20B1E8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84962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7F2A9-999D-FE45-A9AB-0C353B6A0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679700"/>
            <a:ext cx="11277600" cy="3162300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 marL="1142942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3pPr>
            <a:lvl4pPr marL="1600120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4pPr>
            <a:lvl5pPr marL="2057298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BFF86-290C-4287-9983-3D7DEB94D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180">
          <p15:clr>
            <a:srgbClr val="FBAE40"/>
          </p15:clr>
        </p15:guide>
        <p15:guide id="4" pos="5562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39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70414060-A387-CA4B-989C-1A20B1E8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63626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7F2A9-999D-FE45-A9AB-0C353B6A0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3" y="2679700"/>
            <a:ext cx="6362700" cy="3568700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 marL="1142942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3pPr>
            <a:lvl4pPr marL="1600120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4pPr>
            <a:lvl5pPr marL="2057298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D5C77F-41C2-514B-AC6F-2EFC826EA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47000" y="0"/>
            <a:ext cx="4445000" cy="62484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46C844-4891-4395-B2D7-8208682A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0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180">
          <p15:clr>
            <a:srgbClr val="FBAE40"/>
          </p15:clr>
        </p15:guide>
        <p15:guide id="4" pos="5562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39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93638-3A72-4163-9C06-5AD3A0B2EA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92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180">
          <p15:clr>
            <a:srgbClr val="FBAE40"/>
          </p15:clr>
        </p15:guide>
        <p15:guide id="4" pos="5562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39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70414060-A387-CA4B-989C-1A20B1E8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57200"/>
            <a:ext cx="63626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7F2A9-999D-FE45-A9AB-0C353B6A0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3" y="2679700"/>
            <a:ext cx="6362700" cy="3568700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 marL="1142942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3pPr>
            <a:lvl4pPr marL="1600120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4pPr>
            <a:lvl5pPr marL="2057298" indent="-228589">
              <a:buClr>
                <a:srgbClr val="E84A00"/>
              </a:buClr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D5C77F-41C2-514B-AC6F-2EFC826EA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47000" y="0"/>
            <a:ext cx="4445000" cy="62484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310B3-C047-47C7-B2D5-06709C6A0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9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180">
          <p15:clr>
            <a:srgbClr val="FBAE40"/>
          </p15:clr>
        </p15:guide>
        <p15:guide id="4" pos="5562">
          <p15:clr>
            <a:srgbClr val="FBAE40"/>
          </p15:clr>
        </p15:guide>
        <p15:guide id="5" orient="horz" pos="288">
          <p15:clr>
            <a:srgbClr val="FBAE40"/>
          </p15:clr>
        </p15:guide>
        <p15:guide id="6" orient="horz" pos="3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6650443" cy="6858000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400" b="0" i="0">
                <a:ln>
                  <a:noFill/>
                </a:ln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F6422-98BA-4165-AB6B-9C766714E70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6650443" cy="6858000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400" b="0" i="0">
                <a:ln>
                  <a:noFill/>
                </a:ln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7F5C8A-2E4C-4029-83F6-459B4E6686B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65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"/>
            <a:ext cx="12191999" cy="685800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450475" y="684709"/>
            <a:ext cx="1226240" cy="105878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0475" y="1092644"/>
            <a:ext cx="11406886" cy="4755328"/>
          </a:xfrm>
        </p:spPr>
        <p:txBody>
          <a:bodyPr/>
          <a:lstStyle>
            <a:lvl1pPr marL="0" indent="0" algn="l">
              <a:buNone/>
              <a:defRPr sz="4400">
                <a:solidFill>
                  <a:srgbClr val="13294B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475" y="6277802"/>
            <a:ext cx="2743200" cy="365125"/>
          </a:xfrm>
        </p:spPr>
        <p:txBody>
          <a:bodyPr/>
          <a:lstStyle>
            <a:lvl1pPr algn="l">
              <a:defRPr b="0">
                <a:solidFill>
                  <a:srgbClr val="13294B"/>
                </a:solidFill>
              </a:defRPr>
            </a:lvl1pPr>
          </a:lstStyle>
          <a:p>
            <a:fld id="{F6EBD7BF-BFE1-4C16-BF7F-3645F4EF433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0475" y="6064972"/>
            <a:ext cx="11430000" cy="0"/>
          </a:xfrm>
          <a:prstGeom prst="line">
            <a:avLst/>
          </a:prstGeom>
          <a:ln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80" y="6454013"/>
            <a:ext cx="3956295" cy="365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55DD0C-825D-7546-8E91-CB8907CCDAD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H="1">
            <a:off x="6017844" y="-6017847"/>
            <a:ext cx="15630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6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8894692-F77E-624B-A62D-B173783B9F1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6650443" cy="6858000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400" b="0" i="0">
                <a:ln>
                  <a:noFill/>
                </a:ln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37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rgbClr val="E84A26"/>
                </a:solidFill>
                <a:latin typeface="+mj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25985" y="6501945"/>
            <a:ext cx="606425" cy="261610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algn="ctr">
              <a:defRPr sz="1100" b="0">
                <a:solidFill>
                  <a:srgbClr val="F26322"/>
                </a:solidFill>
                <a:latin typeface="Helvetica Neue"/>
              </a:defRPr>
            </a:lvl1pPr>
          </a:lstStyle>
          <a:p>
            <a:fld id="{13E0FC72-BE53-5D40-AF22-484DB7934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47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(empt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9980150" y="6490927"/>
            <a:ext cx="606425" cy="261610"/>
          </a:xfrm>
          <a:prstGeom prst="rect">
            <a:avLst/>
          </a:prstGeom>
        </p:spPr>
        <p:txBody>
          <a:bodyPr anchor="ctr" anchorCtr="1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b="0" kern="1200">
                <a:solidFill>
                  <a:srgbClr val="F26322"/>
                </a:solidFill>
                <a:latin typeface="Helvetica Neue"/>
                <a:ea typeface="Gotham Book" charset="0"/>
                <a:cs typeface="Gotham Book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E0FC72-BE53-5D40-AF22-484DB7934151}" type="slidenum">
              <a:rPr lang="en-US" sz="1100" smtClean="0"/>
              <a:pPr/>
              <a:t>‹#›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63093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3294B"/>
                </a:solidFill>
                <a:latin typeface="+mn-lt"/>
                <a:cs typeface="Helvetica" panose="020B0604020202020204" pitchFamily="34" charset="0"/>
              </a:defRPr>
            </a:lvl1pPr>
            <a:lvl2pPr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Helvetica" panose="020B0604020202020204" pitchFamily="34" charset="0"/>
              </a:defRPr>
            </a:lvl2pPr>
            <a:lvl3pPr>
              <a:defRPr sz="2000">
                <a:solidFill>
                  <a:srgbClr val="13294B"/>
                </a:solidFill>
                <a:latin typeface="+mn-lt"/>
                <a:cs typeface="Helvetica" panose="020B0604020202020204" pitchFamily="34" charset="0"/>
              </a:defRPr>
            </a:lvl3pPr>
            <a:lvl4pPr>
              <a:defRPr sz="1800">
                <a:solidFill>
                  <a:srgbClr val="F26322"/>
                </a:solidFill>
                <a:latin typeface="+mn-lt"/>
                <a:cs typeface="Helvetica" panose="020B060402020202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15982" y="6500138"/>
            <a:ext cx="606425" cy="261610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algn="ctr">
              <a:defRPr sz="1100" b="0">
                <a:solidFill>
                  <a:srgbClr val="F26322"/>
                </a:solidFill>
                <a:latin typeface="Helvetica Neue"/>
              </a:defRPr>
            </a:lvl1pPr>
          </a:lstStyle>
          <a:p>
            <a:fld id="{13E0FC72-BE53-5D40-AF22-484DB79341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0644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F26322"/>
                </a:solidFill>
                <a:latin typeface="Avenir" charset="0"/>
                <a:ea typeface="Avenir" charset="0"/>
                <a:cs typeface="Avenir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015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6986" y="6477000"/>
            <a:ext cx="606425" cy="261610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algn="ctr">
              <a:defRPr sz="1100" b="0">
                <a:solidFill>
                  <a:srgbClr val="F26322"/>
                </a:solidFill>
                <a:latin typeface="Helvetica Neue"/>
              </a:defRPr>
            </a:lvl1pPr>
          </a:lstStyle>
          <a:p>
            <a:fld id="{13E0FC72-BE53-5D40-AF22-484DB7934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20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2018_FEG No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3A996A-A448-4B66-BF0B-B4381FD2AA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32651" y="6628765"/>
            <a:ext cx="4665133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Aft>
                <a:spcPts val="300"/>
              </a:spcAft>
              <a:defRPr/>
            </a:pPr>
            <a:r>
              <a:rPr lang="en-US" sz="800">
                <a:solidFill>
                  <a:schemeClr val="accent4"/>
                </a:solidFill>
                <a:latin typeface="Calibri" pitchFamily="34" charset="0"/>
              </a:rPr>
              <a:t>Confidential – Not for Redistribution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3EB60C7-4A6C-4A9F-BA01-A2DB191CFB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10618" y="6628765"/>
            <a:ext cx="3177116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ts val="300"/>
              </a:spcAft>
              <a:defRPr/>
            </a:pPr>
            <a:fld id="{8D222099-C786-4A2B-BA5B-FDF200A0AA7D}" type="slidenum">
              <a:rPr lang="en-US" sz="800" smtClean="0">
                <a:solidFill>
                  <a:schemeClr val="accent4"/>
                </a:solidFill>
                <a:latin typeface="Calibri" pitchFamily="34" charset="0"/>
              </a:rPr>
              <a:pPr algn="ctr" eaLnBrk="1" hangingPunct="1">
                <a:spcAft>
                  <a:spcPts val="300"/>
                </a:spcAft>
                <a:defRPr/>
              </a:pPr>
              <a:t>‹#›</a:t>
            </a:fld>
            <a:endParaRPr lang="en-US" sz="800">
              <a:solidFill>
                <a:schemeClr val="accent4"/>
              </a:solidFill>
              <a:latin typeface="Calibri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80F12C5-BE14-4C36-BEE1-B12A534CD4B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4800" y="6628765"/>
            <a:ext cx="3177117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en-US" sz="800">
                <a:solidFill>
                  <a:schemeClr val="accent4"/>
                </a:solidFill>
                <a:latin typeface="Calibri" pitchFamily="34" charset="0"/>
              </a:rPr>
              <a:t>©2021 Fund Evaluation Group, LLC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4FE713-95F5-4F64-9485-96E19C6811F2}"/>
              </a:ext>
            </a:extLst>
          </p:cNvPr>
          <p:cNvCxnSpPr/>
          <p:nvPr userDrawn="1"/>
        </p:nvCxnSpPr>
        <p:spPr>
          <a:xfrm>
            <a:off x="-19352" y="6614251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B272B70-C9E3-4577-ABB1-72ED3CF8E9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0"/>
            <a:ext cx="12191999" cy="461198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EBB364D-A9CA-449C-863B-DAC4EAFC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87" y="25399"/>
            <a:ext cx="11582400" cy="4075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200" b="0" cap="all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6C6CB7-93CC-40C0-A0A2-87ADAD0C635B}"/>
              </a:ext>
            </a:extLst>
          </p:cNvPr>
          <p:cNvCxnSpPr/>
          <p:nvPr userDrawn="1"/>
        </p:nvCxnSpPr>
        <p:spPr>
          <a:xfrm>
            <a:off x="-19352" y="456435"/>
            <a:ext cx="12192000" cy="0"/>
          </a:xfrm>
          <a:prstGeom prst="line">
            <a:avLst/>
          </a:prstGeom>
          <a:ln>
            <a:solidFill>
              <a:srgbClr val="FBB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23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94B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450475" y="684709"/>
            <a:ext cx="1226240" cy="105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0475" y="1092644"/>
            <a:ext cx="11406886" cy="4755328"/>
          </a:xfrm>
        </p:spPr>
        <p:txBody>
          <a:bodyPr/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277802"/>
            <a:ext cx="3932561" cy="363198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450475" y="6064972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475" y="627780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6EBD7BF-BFE1-4C16-BF7F-3645F4EF43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5DD0C-825D-7546-8E91-CB8907CCDAD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H="1">
            <a:off x="6017844" y="-6017847"/>
            <a:ext cx="15630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6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72673" y="3743569"/>
            <a:ext cx="3789744" cy="2108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042399" y="3424461"/>
            <a:ext cx="185029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193592" y="3743569"/>
            <a:ext cx="3730588" cy="2108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33740" y="3424461"/>
            <a:ext cx="185029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259281" y="3743569"/>
            <a:ext cx="3789746" cy="2108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25081" y="3424461"/>
            <a:ext cx="185029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79" y="6277802"/>
            <a:ext cx="3956295" cy="3653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55DD0C-825D-7546-8E91-CB8907CCDAD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H="1">
            <a:off x="6017844" y="-6017847"/>
            <a:ext cx="156309" cy="121920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259281" y="6064972"/>
            <a:ext cx="11621193" cy="0"/>
          </a:xfrm>
          <a:prstGeom prst="line">
            <a:avLst/>
          </a:prstGeom>
          <a:ln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05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6199594" y="2071077"/>
            <a:ext cx="5662823" cy="378106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259281" y="2071077"/>
            <a:ext cx="5672596" cy="378106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5735" y="2227385"/>
            <a:ext cx="0" cy="362475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259281" y="6064972"/>
            <a:ext cx="11621193" cy="0"/>
          </a:xfrm>
          <a:prstGeom prst="line">
            <a:avLst/>
          </a:prstGeom>
          <a:ln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79" y="6277802"/>
            <a:ext cx="3956295" cy="365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55DD0C-825D-7546-8E91-CB8907CCDAD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H="1">
            <a:off x="6017844" y="-6017847"/>
            <a:ext cx="15630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1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C67C-D199-4845-B89E-1BDD2F4A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772"/>
            <a:ext cx="4872135" cy="10895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E57AC6-A6C8-A545-ACCD-BABCD96DF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42138" y="0"/>
            <a:ext cx="5249862" cy="341632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3EFBB7F-0A17-E040-AE74-B18E05252F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20900"/>
            <a:ext cx="4872136" cy="1094659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9525" indent="0">
              <a:buClr>
                <a:srgbClr val="FF552E"/>
              </a:buClr>
              <a:buSzPct val="110000"/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6400" indent="-176213">
              <a:buClr>
                <a:srgbClr val="FF552E"/>
              </a:buClr>
              <a:buSzPct val="110000"/>
              <a:buFont typeface="Arial" panose="020B0604020202020204" pitchFamily="34" charset="0"/>
              <a:buChar char="•"/>
              <a:tabLst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3838">
              <a:buClr>
                <a:srgbClr val="FF552E"/>
              </a:buClr>
              <a:buSzPct val="110000"/>
              <a:buFont typeface="Courier New" panose="02070309020205020404" pitchFamily="49" charset="0"/>
              <a:buChar char="o"/>
              <a:tabLst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74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9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5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781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BAD46-FCB2-40F5-BD4A-5D02E065CD2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BD7BF-BFE1-4C16-BF7F-3645F4EF4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1" r:id="rId3"/>
    <p:sldLayoutId id="2147483650" r:id="rId4"/>
    <p:sldLayoutId id="2147483660" r:id="rId5"/>
    <p:sldLayoutId id="2147483686" r:id="rId6"/>
    <p:sldLayoutId id="2147483689" r:id="rId7"/>
    <p:sldLayoutId id="2147483691" r:id="rId8"/>
    <p:sldLayoutId id="2147483692" r:id="rId9"/>
    <p:sldLayoutId id="214748369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3294B"/>
          </a:solidFill>
          <a:latin typeface="Georgia" panose="02040502050405020303" pitchFamily="18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556A5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C4B00D0-43EA-AB45-BC4C-45FB2AE7DDC5}"/>
              </a:ext>
            </a:extLst>
          </p:cNvPr>
          <p:cNvSpPr/>
          <p:nvPr userDrawn="1"/>
        </p:nvSpPr>
        <p:spPr>
          <a:xfrm>
            <a:off x="-1" y="6248400"/>
            <a:ext cx="12191996" cy="609600"/>
          </a:xfrm>
          <a:prstGeom prst="rect">
            <a:avLst/>
          </a:prstGeom>
          <a:solidFill>
            <a:srgbClr val="E84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76E4C5-1CA2-3841-93D4-6E736ACF875C}"/>
              </a:ext>
            </a:extLst>
          </p:cNvPr>
          <p:cNvCxnSpPr>
            <a:cxnSpLocks/>
          </p:cNvCxnSpPr>
          <p:nvPr userDrawn="1"/>
        </p:nvCxnSpPr>
        <p:spPr>
          <a:xfrm>
            <a:off x="9087813" y="6339251"/>
            <a:ext cx="0" cy="42789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0A0FC1-9CBC-9E4F-ADF3-8F4623CB2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5" y="2083982"/>
            <a:ext cx="6390167" cy="2991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Click to edit list item.</a:t>
            </a:r>
          </a:p>
          <a:p>
            <a:pPr marL="800069" marR="0" lvl="1" indent="-342891" algn="l" defTabSz="914354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4A00"/>
              </a:buClr>
              <a:buSzPct val="114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list item.</a:t>
            </a:r>
          </a:p>
          <a:p>
            <a:pPr marL="800069" marR="0" lvl="1" indent="-342891" algn="l" defTabSz="914354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4A00"/>
              </a:buClr>
              <a:buSzPct val="114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list item.</a:t>
            </a:r>
          </a:p>
          <a:p>
            <a:pPr marL="800069" marR="0" lvl="1" indent="-342891" algn="l" defTabSz="914354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4A00"/>
              </a:buClr>
              <a:buSzPct val="114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list item.</a:t>
            </a:r>
          </a:p>
          <a:p>
            <a:pPr marL="800069" marR="0" lvl="1" indent="-342891" algn="l" defTabSz="914354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84A00"/>
              </a:buClr>
              <a:buSzPct val="114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list item.</a:t>
            </a:r>
          </a:p>
          <a:p>
            <a:pPr lvl="1"/>
            <a:endParaRPr lang="en-US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2B08CBD7-65FA-E444-B71B-D4B54A1D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5" y="457206"/>
            <a:ext cx="63901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CE71282-8289-334E-9412-B6292086E36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50973" y="6424462"/>
            <a:ext cx="2057009" cy="266855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43E343-F3C8-B64B-BDDC-C8B9279A03E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365176" y="6350001"/>
            <a:ext cx="2369624" cy="3824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F3711-A50A-43C2-8978-FDBDA5345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89597"/>
            <a:ext cx="698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D5A3952-2C4C-4B60-86CF-D129451087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3" r:id="rId5"/>
    <p:sldLayoutId id="2147483674" r:id="rId6"/>
    <p:sldLayoutId id="2147483675" r:id="rId7"/>
    <p:sldLayoutId id="2147483676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84A00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b="1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1pPr>
      <a:lvl2pPr marL="800069" marR="0" indent="-342891" algn="l" defTabSz="914354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E84A00"/>
        </a:buClr>
        <a:buSzPct val="114000"/>
        <a:buFont typeface="Arial" panose="020B0604020202020204" pitchFamily="34" charset="0"/>
        <a:buChar char="•"/>
        <a:tabLst/>
        <a:defRPr sz="2000" b="0" i="0" kern="1200">
          <a:solidFill>
            <a:schemeClr val="tx1">
              <a:lumMod val="85000"/>
              <a:lumOff val="15000"/>
            </a:schemeClr>
          </a:solidFill>
          <a:latin typeface="Montserrat" pitchFamily="2" charset="77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544">
          <p15:clr>
            <a:srgbClr val="F26B43"/>
          </p15:clr>
        </p15:guide>
        <p15:guide id="4" pos="216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pos="1530">
          <p15:clr>
            <a:srgbClr val="F26B43"/>
          </p15:clr>
        </p15:guide>
        <p15:guide id="8" pos="42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6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022604" y="5401270"/>
            <a:ext cx="63582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July 21,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73E7D-D9A7-4DA9-BB33-B03E617E0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5486400"/>
            <a:ext cx="82296" cy="329184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DC5A2-4EA6-490C-AAF6-B7C91A5E50BF}"/>
              </a:ext>
            </a:extLst>
          </p:cNvPr>
          <p:cNvSpPr txBox="1"/>
          <p:nvPr/>
        </p:nvSpPr>
        <p:spPr>
          <a:xfrm>
            <a:off x="716280" y="4295290"/>
            <a:ext cx="65056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13294B"/>
                </a:solidFill>
                <a:latin typeface="Lato Black" panose="020F0A02020204030203" pitchFamily="34" charset="0"/>
              </a:rPr>
              <a:t>Board of Trustee Meeting</a:t>
            </a: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/>
          <p:nvPr/>
        </p:nvSpPr>
        <p:spPr>
          <a:xfrm>
            <a:off x="716280" y="2138381"/>
            <a:ext cx="6746838" cy="20762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400"/>
              </a:lnSpc>
            </a:pPr>
            <a:r>
              <a:rPr lang="en-US" sz="9000" dirty="0">
                <a:solidFill>
                  <a:srgbClr val="13294B"/>
                </a:solidFill>
                <a:latin typeface="Oswald SemiBold" pitchFamily="2" charset="0"/>
              </a:rPr>
              <a:t>CAPITAL UPDATES</a:t>
            </a:r>
            <a:endParaRPr lang="en-US" sz="9000" dirty="0">
              <a:solidFill>
                <a:srgbClr val="13294B"/>
              </a:solidFill>
              <a:latin typeface="Lato Black" panose="020F0A02020204030203" pitchFamily="34" charset="0"/>
            </a:endParaRPr>
          </a:p>
        </p:txBody>
      </p:sp>
      <p:pic>
        <p:nvPicPr>
          <p:cNvPr id="10" name="Picture 9" descr="University of Illinois System logo&#10;">
            <a:extLst>
              <a:ext uri="{FF2B5EF4-FFF2-40B4-BE49-F238E27FC236}">
                <a16:creationId xmlns:a16="http://schemas.microsoft.com/office/drawing/2014/main" id="{4AE2935D-4E92-40C1-8F68-ED75CA0F7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43170"/>
            <a:ext cx="2098040" cy="798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9C5BD-14E6-4A26-A904-7FFD90F9BE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8400"/>
              </a:lnSpc>
            </a:pPr>
            <a:r>
              <a:rPr lang="en-US" dirty="0">
                <a:latin typeface="Oswald SemiBold" pitchFamily="2" charset="0"/>
              </a:rPr>
              <a:t>CAPITAL UPDATES</a:t>
            </a:r>
            <a:endParaRPr lang="en-US" dirty="0"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6" descr="Planned use of space: 69% teaching and research, 15% healthcare, 11% site work, 5% auxiliaries">
            <a:extLst>
              <a:ext uri="{FF2B5EF4-FFF2-40B4-BE49-F238E27FC236}">
                <a16:creationId xmlns:a16="http://schemas.microsoft.com/office/drawing/2014/main" id="{8873689B-4C0A-31D3-9843-D10E272E52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362773"/>
              </p:ext>
            </p:extLst>
          </p:nvPr>
        </p:nvGraphicFramePr>
        <p:xfrm>
          <a:off x="5847192" y="1341120"/>
          <a:ext cx="5911420" cy="4298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 descr="$326 Million in Remodeling and Additions&#10;$187 Million in Site Work, Utilities and Infrastructure and Deferred Maintenance">
            <a:extLst>
              <a:ext uri="{FF2B5EF4-FFF2-40B4-BE49-F238E27FC236}">
                <a16:creationId xmlns:a16="http://schemas.microsoft.com/office/drawing/2014/main" id="{358B6253-BA31-5D81-E0D0-95379C7C65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768744"/>
              </p:ext>
            </p:extLst>
          </p:nvPr>
        </p:nvGraphicFramePr>
        <p:xfrm>
          <a:off x="259281" y="2071077"/>
          <a:ext cx="5672596" cy="378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F89C00-E784-BD38-B1E7-48A56AEEE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20108" y="2397746"/>
            <a:ext cx="0" cy="31277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5" y="677322"/>
            <a:ext cx="10682465" cy="1313848"/>
          </a:xfrm>
        </p:spPr>
        <p:txBody>
          <a:bodyPr/>
          <a:lstStyle/>
          <a:p>
            <a:pPr algn="l"/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ACTIVE PROJECTS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0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chitectural rendering of the new library commons">
            <a:extLst>
              <a:ext uri="{FF2B5EF4-FFF2-40B4-BE49-F238E27FC236}">
                <a16:creationId xmlns:a16="http://schemas.microsoft.com/office/drawing/2014/main" id="{9621DC3C-069A-0A04-AE6D-D91156F94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35" y="1664598"/>
            <a:ext cx="3099183" cy="2031397"/>
          </a:xfrm>
          <a:prstGeom prst="rect">
            <a:avLst/>
          </a:prstGeom>
          <a:ln>
            <a:solidFill>
              <a:srgbClr val="13294B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EXAMPLE PROJECTS IN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B13AD-4724-E510-D295-EA06D015814A}"/>
              </a:ext>
            </a:extLst>
          </p:cNvPr>
          <p:cNvSpPr txBox="1"/>
          <p:nvPr/>
        </p:nvSpPr>
        <p:spPr>
          <a:xfrm>
            <a:off x="3563318" y="1674674"/>
            <a:ext cx="2638283" cy="1754326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Library Commons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$35M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State-Funded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702D1-C7E1-F7F7-D677-07A3644074CF}"/>
              </a:ext>
            </a:extLst>
          </p:cNvPr>
          <p:cNvSpPr txBox="1"/>
          <p:nvPr/>
        </p:nvSpPr>
        <p:spPr>
          <a:xfrm>
            <a:off x="9377942" y="1665800"/>
            <a:ext cx="2638283" cy="2031325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Undergrad Library Redevelopment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$50M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96CBC-726F-6802-0AEF-315B66004997}"/>
              </a:ext>
            </a:extLst>
          </p:cNvPr>
          <p:cNvSpPr txBox="1"/>
          <p:nvPr/>
        </p:nvSpPr>
        <p:spPr>
          <a:xfrm>
            <a:off x="3557914" y="3913816"/>
            <a:ext cx="2485883" cy="2308324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Discovery Partners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$250M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+ University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rchitectural rendering of Innovation center expansion">
            <a:extLst>
              <a:ext uri="{FF2B5EF4-FFF2-40B4-BE49-F238E27FC236}">
                <a16:creationId xmlns:a16="http://schemas.microsoft.com/office/drawing/2014/main" id="{BB61F563-DE5C-C2CE-A201-FCA86A601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4" t="-1" r="8952" b="2950"/>
          <a:stretch/>
        </p:blipFill>
        <p:spPr>
          <a:xfrm>
            <a:off x="6201601" y="3946580"/>
            <a:ext cx="3200400" cy="1920240"/>
          </a:xfrm>
          <a:prstGeom prst="rect">
            <a:avLst/>
          </a:prstGeom>
          <a:ln>
            <a:solidFill>
              <a:srgbClr val="13294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4C40C-CFCD-1C04-BB33-6141EB5B0996}"/>
              </a:ext>
            </a:extLst>
          </p:cNvPr>
          <p:cNvSpPr txBox="1"/>
          <p:nvPr/>
        </p:nvSpPr>
        <p:spPr>
          <a:xfrm>
            <a:off x="9377942" y="3913816"/>
            <a:ext cx="2638283" cy="2308324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Innovation Center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$10M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+ University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 descr="Architectural rendering of Discovery partners institute headquarters">
            <a:extLst>
              <a:ext uri="{FF2B5EF4-FFF2-40B4-BE49-F238E27FC236}">
                <a16:creationId xmlns:a16="http://schemas.microsoft.com/office/drawing/2014/main" id="{812D0FB9-402D-793E-6E18-A96DF7D3B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33" y="3940484"/>
            <a:ext cx="3099181" cy="1912371"/>
          </a:xfrm>
          <a:prstGeom prst="rect">
            <a:avLst/>
          </a:prstGeom>
          <a:ln>
            <a:solidFill>
              <a:srgbClr val="13294B"/>
            </a:solidFill>
          </a:ln>
        </p:spPr>
      </p:pic>
      <p:pic>
        <p:nvPicPr>
          <p:cNvPr id="15" name="Picture 14" descr="Architectural rendering of Undergrad Library ">
            <a:extLst>
              <a:ext uri="{FF2B5EF4-FFF2-40B4-BE49-F238E27FC236}">
                <a16:creationId xmlns:a16="http://schemas.microsoft.com/office/drawing/2014/main" id="{F533A407-F2E6-5CB0-7664-76CBA3A07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920" y="1664598"/>
            <a:ext cx="3143703" cy="2025301"/>
          </a:xfrm>
          <a:prstGeom prst="rect">
            <a:avLst/>
          </a:prstGeom>
          <a:ln>
            <a:solidFill>
              <a:srgbClr val="13294B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E6F1E4-BD7B-4112-BFAA-C76D4C73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1890582"/>
            <a:ext cx="0" cy="3917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F4F380-4146-42AB-BA29-7515632B5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39165" y="3818239"/>
            <a:ext cx="498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B9E553-FD77-4451-8797-F6D3D919F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98503" y="3818239"/>
            <a:ext cx="498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00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EXAMPLE PROJECTS IN CONSTRUCTION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22F203-5BA0-B696-95BE-252EA9F5B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1890582"/>
            <a:ext cx="0" cy="3917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acade of UII Health Specialty Care Building">
            <a:extLst>
              <a:ext uri="{FF2B5EF4-FFF2-40B4-BE49-F238E27FC236}">
                <a16:creationId xmlns:a16="http://schemas.microsoft.com/office/drawing/2014/main" id="{CA681F15-0BBE-F879-FAD4-7D80C2366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28"/>
          <a:stretch/>
        </p:blipFill>
        <p:spPr>
          <a:xfrm>
            <a:off x="6239165" y="3917393"/>
            <a:ext cx="3041845" cy="2127003"/>
          </a:xfrm>
          <a:prstGeom prst="rect">
            <a:avLst/>
          </a:prstGeom>
          <a:ln>
            <a:solidFill>
              <a:srgbClr val="13294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434CE-B1FF-CFDB-7DC3-04A649DC59C6}"/>
              </a:ext>
            </a:extLst>
          </p:cNvPr>
          <p:cNvSpPr txBox="1"/>
          <p:nvPr/>
        </p:nvSpPr>
        <p:spPr>
          <a:xfrm>
            <a:off x="9282807" y="3924222"/>
            <a:ext cx="2638283" cy="175432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 Health Specialty Care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$195M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 descr="Facade of Computer Design Research and Learning Center">
            <a:extLst>
              <a:ext uri="{FF2B5EF4-FFF2-40B4-BE49-F238E27FC236}">
                <a16:creationId xmlns:a16="http://schemas.microsoft.com/office/drawing/2014/main" id="{485E0ACD-ECE3-A91B-B9E0-7DE637AA5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48" y="1687690"/>
            <a:ext cx="3041846" cy="2026882"/>
          </a:xfrm>
          <a:prstGeom prst="rect">
            <a:avLst/>
          </a:prstGeom>
          <a:ln>
            <a:solidFill>
              <a:srgbClr val="13294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2AAEC-2F49-0ABD-920B-BDA67E4A988F}"/>
              </a:ext>
            </a:extLst>
          </p:cNvPr>
          <p:cNvSpPr txBox="1"/>
          <p:nvPr/>
        </p:nvSpPr>
        <p:spPr>
          <a:xfrm>
            <a:off x="9281010" y="1687690"/>
            <a:ext cx="2638283" cy="1754326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Ubben Basketball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Remodel/Addition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$39.8M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Donor-Funded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E1522-4C7F-7AF9-7AC8-87C5BA0383DB}"/>
              </a:ext>
            </a:extLst>
          </p:cNvPr>
          <p:cNvSpPr txBox="1"/>
          <p:nvPr/>
        </p:nvSpPr>
        <p:spPr>
          <a:xfrm>
            <a:off x="3528401" y="1698709"/>
            <a:ext cx="2638283" cy="2308324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Design Research and Learning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$117.8M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+ University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4" name="Picture 3" descr="UIUC Parking structure construction">
            <a:extLst>
              <a:ext uri="{FF2B5EF4-FFF2-40B4-BE49-F238E27FC236}">
                <a16:creationId xmlns:a16="http://schemas.microsoft.com/office/drawing/2014/main" id="{D467ECDB-D1E6-F082-B3EE-5E9362066E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" r="12177"/>
          <a:stretch/>
        </p:blipFill>
        <p:spPr>
          <a:xfrm>
            <a:off x="450475" y="3921949"/>
            <a:ext cx="3049920" cy="2122446"/>
          </a:xfrm>
          <a:prstGeom prst="rect">
            <a:avLst/>
          </a:prstGeom>
          <a:ln>
            <a:solidFill>
              <a:srgbClr val="13294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68E4B0-491D-01AA-59D3-2FDC8AF927C9}"/>
              </a:ext>
            </a:extLst>
          </p:cNvPr>
          <p:cNvSpPr txBox="1"/>
          <p:nvPr/>
        </p:nvSpPr>
        <p:spPr>
          <a:xfrm>
            <a:off x="3526605" y="3924222"/>
            <a:ext cx="2638283" cy="1754326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>
                <a:solidFill>
                  <a:schemeClr val="accent5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UIUC Parking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$21.3M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Bond Funded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16" name="Picture 15" descr="Facade of Ubben Basketball Complex">
            <a:extLst>
              <a:ext uri="{FF2B5EF4-FFF2-40B4-BE49-F238E27FC236}">
                <a16:creationId xmlns:a16="http://schemas.microsoft.com/office/drawing/2014/main" id="{5D1DA8DF-0232-4125-9C43-8B1508989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165" y="1687690"/>
            <a:ext cx="3041846" cy="2031397"/>
          </a:xfrm>
          <a:prstGeom prst="rect">
            <a:avLst/>
          </a:prstGeom>
          <a:ln>
            <a:solidFill>
              <a:srgbClr val="13294B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2513ED-2B4D-415C-96E4-3B10DD8F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39165" y="3818239"/>
            <a:ext cx="498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377341-1D9F-4F4D-BE72-EFDA43B76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98503" y="3818239"/>
            <a:ext cx="498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68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35" y="677322"/>
            <a:ext cx="10682465" cy="1313848"/>
          </a:xfrm>
        </p:spPr>
        <p:txBody>
          <a:bodyPr/>
          <a:lstStyle/>
          <a:p>
            <a:pPr algn="l"/>
            <a:r>
              <a:rPr lang="en-US" sz="4800" dirty="0">
                <a:latin typeface="Oswald" pitchFamily="2" charset="0"/>
              </a:rPr>
              <a:t>DIVERSE BUSINESS SPEND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F89C00-E784-BD38-B1E7-48A56AEEE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20108" y="2397746"/>
            <a:ext cx="0" cy="31277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DB6133-1B72-3D16-4CDB-96240A1BBCE2}"/>
              </a:ext>
            </a:extLst>
          </p:cNvPr>
          <p:cNvSpPr txBox="1"/>
          <p:nvPr/>
        </p:nvSpPr>
        <p:spPr>
          <a:xfrm>
            <a:off x="7555568" y="2162943"/>
            <a:ext cx="4094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Oswald" panose="00000500000000000000" pitchFamily="2" charset="0"/>
                <a:ea typeface="Calibri" panose="020F0502020204030204" pitchFamily="34" charset="0"/>
              </a:rPr>
              <a:t>The University of Illinois System continues to support and promote the use of Business Enterprise Program (BEP) and Veterans Business Program (VBP) certified vendors on all capital projects.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Oswald" panose="00000500000000000000" pitchFamily="2" charset="0"/>
                <a:ea typeface="Calibri" panose="020F0502020204030204" pitchFamily="34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Oswald" panose="00000500000000000000" pitchFamily="2" charset="0"/>
                <a:ea typeface="Calibri" panose="020F0502020204030204" pitchFamily="34" charset="0"/>
              </a:rPr>
              <a:t>Beginning August 2021, capital professional service and construction service BEP certified vendor participation goals increased to 30% as well as the addition of a VBP certified vendor participation goal of 3% to construction services.  </a:t>
            </a:r>
          </a:p>
        </p:txBody>
      </p:sp>
      <p:graphicFrame>
        <p:nvGraphicFramePr>
          <p:cNvPr id="12" name="Chart 11" descr="% diverse spend from 2018 to 2022">
            <a:extLst>
              <a:ext uri="{FF2B5EF4-FFF2-40B4-BE49-F238E27FC236}">
                <a16:creationId xmlns:a16="http://schemas.microsoft.com/office/drawing/2014/main" id="{BCF2310E-7D4F-DEDE-BE4B-F4D712E87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089189"/>
              </p:ext>
            </p:extLst>
          </p:nvPr>
        </p:nvGraphicFramePr>
        <p:xfrm>
          <a:off x="760652" y="2536246"/>
          <a:ext cx="4958214" cy="3478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73C0F11-A01C-5185-DD57-B0F2EE43D0A4}"/>
              </a:ext>
            </a:extLst>
          </p:cNvPr>
          <p:cNvSpPr txBox="1"/>
          <p:nvPr/>
        </p:nvSpPr>
        <p:spPr>
          <a:xfrm>
            <a:off x="430404" y="2259246"/>
            <a:ext cx="2266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% Diverse Spend</a:t>
            </a:r>
          </a:p>
        </p:txBody>
      </p:sp>
      <p:sp>
        <p:nvSpPr>
          <p:cNvPr id="14" name="Rectangle 13" descr="% diverse spend from 2018 to 2022">
            <a:extLst>
              <a:ext uri="{FF2B5EF4-FFF2-40B4-BE49-F238E27FC236}">
                <a16:creationId xmlns:a16="http://schemas.microsoft.com/office/drawing/2014/main" id="{57F8B4AD-53B7-245E-7671-42C206161EEE}"/>
              </a:ext>
            </a:extLst>
          </p:cNvPr>
          <p:cNvSpPr/>
          <p:nvPr/>
        </p:nvSpPr>
        <p:spPr>
          <a:xfrm>
            <a:off x="430404" y="2103929"/>
            <a:ext cx="5665593" cy="434542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2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/>
          <p:nvPr/>
        </p:nvSpPr>
        <p:spPr>
          <a:xfrm>
            <a:off x="0" y="22748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BOARD OVERSIGHT OF</a:t>
            </a:r>
            <a:b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</a:br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CAPITAL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406B2-1946-47DF-892C-22808ACB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BOARD OVERSIGHT OF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CAPITAL PROJECTS</a:t>
            </a:r>
          </a:p>
        </p:txBody>
      </p:sp>
    </p:spTree>
    <p:extLst>
      <p:ext uri="{BB962C8B-B14F-4D97-AF65-F5344CB8AC3E}">
        <p14:creationId xmlns:p14="http://schemas.microsoft.com/office/powerpoint/2010/main" val="25691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800" b="1">
                <a:solidFill>
                  <a:schemeClr val="bg1">
                    <a:lumMod val="75000"/>
                  </a:schemeClr>
                </a:solidFill>
                <a:latin typeface="Oswald" pitchFamily="2" charset="0"/>
              </a:rPr>
              <a:t>CAPITAL DELIVERY PROCESS OVERVIEW</a:t>
            </a:r>
            <a:br>
              <a:rPr lang="en-US" sz="4800" b="1">
                <a:solidFill>
                  <a:srgbClr val="13294B"/>
                </a:solidFill>
                <a:latin typeface="Oswald" pitchFamily="2" charset="0"/>
              </a:rPr>
            </a:br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INTERNALLY FUNDED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D90ED-C868-A711-4504-A8EA9E77934E}"/>
              </a:ext>
            </a:extLst>
          </p:cNvPr>
          <p:cNvSpPr/>
          <p:nvPr/>
        </p:nvSpPr>
        <p:spPr>
          <a:xfrm>
            <a:off x="2144424" y="2593640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Need Identified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67C33-F25D-9C33-D52A-6C3641F076F2}"/>
              </a:ext>
            </a:extLst>
          </p:cNvPr>
          <p:cNvSpPr/>
          <p:nvPr/>
        </p:nvSpPr>
        <p:spPr>
          <a:xfrm>
            <a:off x="6797820" y="2585090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Conceptualization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0EB19-2C1C-240B-1F3F-B30E8EE791A6}"/>
              </a:ext>
            </a:extLst>
          </p:cNvPr>
          <p:cNvSpPr/>
          <p:nvPr/>
        </p:nvSpPr>
        <p:spPr>
          <a:xfrm>
            <a:off x="9127116" y="2593640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Professional Services Consultant Selection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EE28EF-6D96-EAE0-1A3A-BA4D5D2DDFDB}"/>
              </a:ext>
            </a:extLst>
          </p:cNvPr>
          <p:cNvSpPr/>
          <p:nvPr/>
        </p:nvSpPr>
        <p:spPr>
          <a:xfrm>
            <a:off x="2144423" y="4757417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9FE0C-DB76-B8D0-5AC8-E7F407913F17}"/>
              </a:ext>
            </a:extLst>
          </p:cNvPr>
          <p:cNvSpPr/>
          <p:nvPr/>
        </p:nvSpPr>
        <p:spPr>
          <a:xfrm>
            <a:off x="4468524" y="4757417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Bid &amp; Award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1E60CD-96DF-F882-82B1-3A2F44B9CF08}"/>
              </a:ext>
            </a:extLst>
          </p:cNvPr>
          <p:cNvSpPr/>
          <p:nvPr/>
        </p:nvSpPr>
        <p:spPr>
          <a:xfrm>
            <a:off x="6797820" y="4757417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Construction</a:t>
            </a:r>
          </a:p>
        </p:txBody>
      </p:sp>
      <p:sp>
        <p:nvSpPr>
          <p:cNvPr id="11" name="Rectangle 10" descr="Legend: Blue: Project phases; Gray: Board of Trustees Touchpoints">
            <a:extLst>
              <a:ext uri="{FF2B5EF4-FFF2-40B4-BE49-F238E27FC236}">
                <a16:creationId xmlns:a16="http://schemas.microsoft.com/office/drawing/2014/main" id="{8D1FA480-BD18-F829-1BF3-BF83C1DFBB70}"/>
              </a:ext>
            </a:extLst>
          </p:cNvPr>
          <p:cNvSpPr/>
          <p:nvPr/>
        </p:nvSpPr>
        <p:spPr>
          <a:xfrm>
            <a:off x="200891" y="2698361"/>
            <a:ext cx="1531359" cy="300297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0D787F-6C69-89E4-5FC5-1C13F6FAA7BE}"/>
              </a:ext>
            </a:extLst>
          </p:cNvPr>
          <p:cNvSpPr/>
          <p:nvPr/>
        </p:nvSpPr>
        <p:spPr>
          <a:xfrm>
            <a:off x="9127115" y="4757417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Post-Construction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CC3148-C4C0-1ECE-1D92-7377B27462E1}"/>
              </a:ext>
            </a:extLst>
          </p:cNvPr>
          <p:cNvSpPr/>
          <p:nvPr/>
        </p:nvSpPr>
        <p:spPr>
          <a:xfrm>
            <a:off x="4468524" y="2593640"/>
            <a:ext cx="1828800" cy="137160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Project Initiated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CAB97F-206A-EB53-D7BC-07B5D3B27997}"/>
              </a:ext>
            </a:extLst>
          </p:cNvPr>
          <p:cNvSpPr/>
          <p:nvPr/>
        </p:nvSpPr>
        <p:spPr>
          <a:xfrm>
            <a:off x="4742844" y="5786117"/>
            <a:ext cx="128016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Construction Contract Approvals for Contracts &gt; $2.5 million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32D699-7E58-2CA6-9C8E-FE3996B761E3}"/>
              </a:ext>
            </a:extLst>
          </p:cNvPr>
          <p:cNvSpPr/>
          <p:nvPr/>
        </p:nvSpPr>
        <p:spPr>
          <a:xfrm>
            <a:off x="2418743" y="5788923"/>
            <a:ext cx="128016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Design Approval for New Buildings or Significant Renovations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29886C-920A-9F53-27F9-8900E14F496A}"/>
              </a:ext>
            </a:extLst>
          </p:cNvPr>
          <p:cNvSpPr/>
          <p:nvPr/>
        </p:nvSpPr>
        <p:spPr>
          <a:xfrm>
            <a:off x="7130814" y="3586090"/>
            <a:ext cx="128016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Project Approval for Projects with Budgets &gt; $5 million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7796B7-5544-7FC5-8A6B-3991B5D59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973223" y="3279440"/>
            <a:ext cx="4953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658BDF-3341-0D61-53A1-F814BC87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97324" y="3256421"/>
            <a:ext cx="500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EA1E7A-6E97-8B6A-2967-422D2BC2F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26620" y="3237695"/>
            <a:ext cx="498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66F1B9E-4E51-E363-FEF5-60BD0942D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3"/>
            <a:endCxn id="8" idx="0"/>
          </p:cNvCxnSpPr>
          <p:nvPr/>
        </p:nvCxnSpPr>
        <p:spPr>
          <a:xfrm flipH="1">
            <a:off x="3058823" y="3279440"/>
            <a:ext cx="7897093" cy="1477977"/>
          </a:xfrm>
          <a:prstGeom prst="bentConnector4">
            <a:avLst>
              <a:gd name="adj1" fmla="val -2895"/>
              <a:gd name="adj2" fmla="val 775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97141F4-E6B0-508D-3232-C85E64C7D9E2}"/>
              </a:ext>
            </a:extLst>
          </p:cNvPr>
          <p:cNvSpPr/>
          <p:nvPr/>
        </p:nvSpPr>
        <p:spPr>
          <a:xfrm>
            <a:off x="343011" y="4417423"/>
            <a:ext cx="1224721" cy="8237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/>
              <a:t>Board of Trustees Touchpoints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0BF0BD-8D48-30DE-5CE1-7305AA13DF3E}"/>
              </a:ext>
            </a:extLst>
          </p:cNvPr>
          <p:cNvSpPr/>
          <p:nvPr/>
        </p:nvSpPr>
        <p:spPr>
          <a:xfrm>
            <a:off x="343011" y="3409752"/>
            <a:ext cx="1214004" cy="823776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/>
              <a:t>Project Phases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740F00A8-64C8-3525-EFBB-7277F58E91F2}"/>
              </a:ext>
            </a:extLst>
          </p:cNvPr>
          <p:cNvSpPr txBox="1"/>
          <p:nvPr/>
        </p:nvSpPr>
        <p:spPr>
          <a:xfrm>
            <a:off x="530801" y="2869888"/>
            <a:ext cx="1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Legend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9C7430-312C-8480-7ECF-4BA592006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73223" y="5486538"/>
            <a:ext cx="4953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F846C1-5BCC-A315-DBCB-B45E6A396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97324" y="5463519"/>
            <a:ext cx="500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7E6859-B25F-8DDD-9527-463CBAE97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26620" y="5444793"/>
            <a:ext cx="498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35E54-2947-C05A-872A-4C7D7FA3BAB5}"/>
              </a:ext>
            </a:extLst>
          </p:cNvPr>
          <p:cNvSpPr/>
          <p:nvPr/>
        </p:nvSpPr>
        <p:spPr>
          <a:xfrm>
            <a:off x="9454914" y="3586090"/>
            <a:ext cx="128016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/>
              <a:t>Design Contract Approval for Contracts &gt; $1 million</a:t>
            </a:r>
          </a:p>
        </p:txBody>
      </p:sp>
    </p:spTree>
    <p:extLst>
      <p:ext uri="{BB962C8B-B14F-4D97-AF65-F5344CB8AC3E}">
        <p14:creationId xmlns:p14="http://schemas.microsoft.com/office/powerpoint/2010/main" val="23536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800" b="1">
                <a:solidFill>
                  <a:schemeClr val="bg1">
                    <a:lumMod val="75000"/>
                  </a:schemeClr>
                </a:solidFill>
                <a:latin typeface="Oswald" pitchFamily="2" charset="0"/>
              </a:rPr>
              <a:t>CAPITAL DELIVERY PROCESS OVERVIEW</a:t>
            </a:r>
            <a:br>
              <a:rPr lang="en-US" sz="4800" b="1">
                <a:solidFill>
                  <a:srgbClr val="13294B"/>
                </a:solidFill>
                <a:latin typeface="Oswald" pitchFamily="2" charset="0"/>
              </a:rPr>
            </a:br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STATE-FUNDED/CDB-MANAGED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B5DC30-1352-E974-CD8E-58BB2945BE6E}"/>
              </a:ext>
            </a:extLst>
          </p:cNvPr>
          <p:cNvSpPr/>
          <p:nvPr/>
        </p:nvSpPr>
        <p:spPr>
          <a:xfrm>
            <a:off x="104341" y="2375605"/>
            <a:ext cx="1531359" cy="39063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[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C8A458-2D9D-6F58-97B1-9D0D3818257B}"/>
              </a:ext>
            </a:extLst>
          </p:cNvPr>
          <p:cNvSpPr/>
          <p:nvPr/>
        </p:nvSpPr>
        <p:spPr>
          <a:xfrm>
            <a:off x="2118874" y="2630794"/>
            <a:ext cx="1730351" cy="1303180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Need Identified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72F9B62-34BB-4D80-802E-990BBBBF0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30387" y="5508784"/>
            <a:ext cx="1886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40C66A-F8D4-83A1-8B57-7B0037177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34090" y="5508784"/>
            <a:ext cx="190390" cy="10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41F36-E81A-F042-4594-F062F3506BC8}"/>
              </a:ext>
            </a:extLst>
          </p:cNvPr>
          <p:cNvSpPr/>
          <p:nvPr/>
        </p:nvSpPr>
        <p:spPr>
          <a:xfrm>
            <a:off x="246003" y="3933974"/>
            <a:ext cx="1245394" cy="1146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Board of Trustees Touchpoints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56558-2E35-24E1-04B7-583EA3C80AEF}"/>
              </a:ext>
            </a:extLst>
          </p:cNvPr>
          <p:cNvSpPr/>
          <p:nvPr/>
        </p:nvSpPr>
        <p:spPr>
          <a:xfrm>
            <a:off x="266263" y="2959619"/>
            <a:ext cx="1214004" cy="823776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/>
              <a:t>Project Phases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BB5DB-0BC1-2C38-52EA-12CADB2455C3}"/>
              </a:ext>
            </a:extLst>
          </p:cNvPr>
          <p:cNvSpPr/>
          <p:nvPr/>
        </p:nvSpPr>
        <p:spPr>
          <a:xfrm>
            <a:off x="2306618" y="3642980"/>
            <a:ext cx="137160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Approve Capital Request to IBHE for Projects Seeking State Funding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3B9D99-B0E5-8130-228E-D9D64F4768BB}"/>
              </a:ext>
            </a:extLst>
          </p:cNvPr>
          <p:cNvSpPr/>
          <p:nvPr/>
        </p:nvSpPr>
        <p:spPr>
          <a:xfrm>
            <a:off x="4111328" y="2323177"/>
            <a:ext cx="1454472" cy="874499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Project Funds Appropriated by Legislature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CD4D7-2B4D-0C04-B7EC-6B89FA6B3AB4}"/>
              </a:ext>
            </a:extLst>
          </p:cNvPr>
          <p:cNvSpPr/>
          <p:nvPr/>
        </p:nvSpPr>
        <p:spPr>
          <a:xfrm>
            <a:off x="246003" y="5263295"/>
            <a:ext cx="1248709" cy="917472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Actions Taken by State Agencies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EDE4C-F5AE-3E50-9DB2-8B7EACD529E1}"/>
              </a:ext>
            </a:extLst>
          </p:cNvPr>
          <p:cNvSpPr txBox="1"/>
          <p:nvPr/>
        </p:nvSpPr>
        <p:spPr>
          <a:xfrm>
            <a:off x="434251" y="2547132"/>
            <a:ext cx="1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Legend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7D36C-748F-4302-47ED-8DD3F65C9657}"/>
              </a:ext>
            </a:extLst>
          </p:cNvPr>
          <p:cNvSpPr/>
          <p:nvPr/>
        </p:nvSpPr>
        <p:spPr>
          <a:xfrm>
            <a:off x="4111328" y="3306612"/>
            <a:ext cx="1454472" cy="874499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Governor’s Office of Management and Budget (GOMB) Decision to Release Project Funds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61C1C4-898A-2DD6-C26F-E4FAB9D4D9ED}"/>
              </a:ext>
            </a:extLst>
          </p:cNvPr>
          <p:cNvSpPr/>
          <p:nvPr/>
        </p:nvSpPr>
        <p:spPr>
          <a:xfrm>
            <a:off x="5831243" y="2934257"/>
            <a:ext cx="1454472" cy="874499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CDB Obtains Project Statement and Assumes Project Management Responsibilities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7DE67A-B47C-B231-1CF5-B5CA07C5D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57629" y="5504538"/>
            <a:ext cx="198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1AA39E-D4E8-076D-5ACB-C9AAA30DF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849225" y="2760427"/>
            <a:ext cx="262103" cy="52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51E354-1DB4-7E2B-399B-9458BFF7C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38564" y="3197676"/>
            <a:ext cx="0" cy="10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6F52EA-4EC2-C8EC-9DC0-974DE34FD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565800" y="3371507"/>
            <a:ext cx="265443" cy="372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78D676-BD66-0FCD-AB3C-7140DC999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285715" y="3371506"/>
            <a:ext cx="21553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978955-D9EF-1458-953A-96A0668AF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46281" y="3371506"/>
            <a:ext cx="502572" cy="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8F4FE9F-CA08-9DA4-A68F-E37D90DC2704}"/>
              </a:ext>
            </a:extLst>
          </p:cNvPr>
          <p:cNvSpPr/>
          <p:nvPr/>
        </p:nvSpPr>
        <p:spPr>
          <a:xfrm>
            <a:off x="7501782" y="2709565"/>
            <a:ext cx="1845241" cy="1314113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Project Initiated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D0AD18-F701-A193-3AC9-BB2812F35F17}"/>
              </a:ext>
            </a:extLst>
          </p:cNvPr>
          <p:cNvSpPr/>
          <p:nvPr/>
        </p:nvSpPr>
        <p:spPr>
          <a:xfrm>
            <a:off x="9846397" y="2709565"/>
            <a:ext cx="1845241" cy="1314113"/>
          </a:xfrm>
          <a:prstGeom prst="rect">
            <a:avLst/>
          </a:prstGeom>
          <a:solidFill>
            <a:srgbClr val="13294B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Conceptualization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310504-3340-CC1D-158B-F1C488E4D49E}"/>
              </a:ext>
            </a:extLst>
          </p:cNvPr>
          <p:cNvSpPr/>
          <p:nvPr/>
        </p:nvSpPr>
        <p:spPr>
          <a:xfrm>
            <a:off x="2011474" y="4852921"/>
            <a:ext cx="1845241" cy="1314113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Professional Services Consultant Selection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06D40E-788E-006B-0798-89A2634FDE32}"/>
              </a:ext>
            </a:extLst>
          </p:cNvPr>
          <p:cNvSpPr/>
          <p:nvPr/>
        </p:nvSpPr>
        <p:spPr>
          <a:xfrm>
            <a:off x="4023935" y="4852921"/>
            <a:ext cx="1845241" cy="1314113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Design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39731B-FF0E-DD8F-4981-0B337C72ACE7}"/>
              </a:ext>
            </a:extLst>
          </p:cNvPr>
          <p:cNvSpPr/>
          <p:nvPr/>
        </p:nvSpPr>
        <p:spPr>
          <a:xfrm>
            <a:off x="6016857" y="4862690"/>
            <a:ext cx="1845241" cy="1314113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Bid and Award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12DBC4-FC3B-0C31-2F5D-50AE3BF229E9}"/>
              </a:ext>
            </a:extLst>
          </p:cNvPr>
          <p:cNvSpPr/>
          <p:nvPr/>
        </p:nvSpPr>
        <p:spPr>
          <a:xfrm>
            <a:off x="8000011" y="4862689"/>
            <a:ext cx="1845241" cy="1314113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Construction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19D590-760D-BD40-8A17-00BBDBC5F064}"/>
              </a:ext>
            </a:extLst>
          </p:cNvPr>
          <p:cNvSpPr/>
          <p:nvPr/>
        </p:nvSpPr>
        <p:spPr>
          <a:xfrm>
            <a:off x="10002702" y="4862689"/>
            <a:ext cx="1845241" cy="1314113"/>
          </a:xfrm>
          <a:prstGeom prst="rect">
            <a:avLst/>
          </a:prstGeom>
          <a:solidFill>
            <a:srgbClr val="0556A5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/>
              <a:t>Post-Construction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556FE5-80CE-340D-5454-B76F1E4D2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17243" y="5518553"/>
            <a:ext cx="190390" cy="10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3AE25-4F2C-62AB-862C-D8BAE7055E73}"/>
              </a:ext>
            </a:extLst>
          </p:cNvPr>
          <p:cNvSpPr/>
          <p:nvPr/>
        </p:nvSpPr>
        <p:spPr>
          <a:xfrm>
            <a:off x="8911767" y="3642980"/>
            <a:ext cx="137160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Project Approval for Projects with Budgets &gt; $5 million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45DC54-EB7C-473C-D28C-CF43AA4C1990}"/>
              </a:ext>
            </a:extLst>
          </p:cNvPr>
          <p:cNvSpPr/>
          <p:nvPr/>
        </p:nvSpPr>
        <p:spPr>
          <a:xfrm>
            <a:off x="3213622" y="5849987"/>
            <a:ext cx="137160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Employ Architect/ Engineer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218A3-DD93-BF27-7B94-66645A0772EE}"/>
              </a:ext>
            </a:extLst>
          </p:cNvPr>
          <p:cNvSpPr/>
          <p:nvPr/>
        </p:nvSpPr>
        <p:spPr>
          <a:xfrm>
            <a:off x="5252332" y="5849987"/>
            <a:ext cx="137160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Design Approval for New Buildings or Significant Renovations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2EA03C7A-0839-8F00-26E5-273268E73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3"/>
            <a:endCxn id="25" idx="0"/>
          </p:cNvCxnSpPr>
          <p:nvPr/>
        </p:nvCxnSpPr>
        <p:spPr>
          <a:xfrm flipH="1">
            <a:off x="2934095" y="3366622"/>
            <a:ext cx="8757543" cy="1486299"/>
          </a:xfrm>
          <a:prstGeom prst="bentConnector4">
            <a:avLst>
              <a:gd name="adj1" fmla="val -2610"/>
              <a:gd name="adj2" fmla="val 7210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897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 descr="Professional Services Consultant Contract Amendment: Amendment causes contract to exceed $1 million, Amendment requires associated budget increase.&#10;Project Budget Increase: Any increase to budget must first be approved by the Board.&#10;Change Orders: Report provided outlining all change orders that exceed 5% of originally approved contract value.">
            <a:extLst>
              <a:ext uri="{FF2B5EF4-FFF2-40B4-BE49-F238E27FC236}">
                <a16:creationId xmlns:a16="http://schemas.microsoft.com/office/drawing/2014/main" id="{86FBA264-80EC-482D-831C-D1C97947DA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958556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8CC13DD2-6381-4630-A59A-2473E159C7B0}"/>
              </a:ext>
            </a:extLst>
          </p:cNvPr>
          <p:cNvSpPr txBox="1">
            <a:spLocks/>
          </p:cNvSpPr>
          <p:nvPr/>
        </p:nvSpPr>
        <p:spPr>
          <a:xfrm>
            <a:off x="729205" y="677322"/>
            <a:ext cx="10624595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13294B"/>
                </a:solidFill>
                <a:latin typeface="Georgia" panose="02040502050405020303" pitchFamily="18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n-US" sz="4800" dirty="0">
                <a:latin typeface="Oswald" pitchFamily="2" charset="0"/>
              </a:rPr>
              <a:t>BOARD OF TRUSTEE TOUCHPOINTS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48A91-41D8-4337-9B8D-289FEDA31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A0E90-594D-44A2-BBC1-584271B0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Oswald" pitchFamily="2" charset="0"/>
              </a:rPr>
              <a:t>BOARD OF TRUSTEE TOUCHPOINTS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FY23 &amp; BEYOND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5A019-9933-43CB-9BB1-DC63D11F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FY23 &amp; BEYOND</a:t>
            </a:r>
          </a:p>
        </p:txBody>
      </p:sp>
    </p:spTree>
    <p:extLst>
      <p:ext uri="{BB962C8B-B14F-4D97-AF65-F5344CB8AC3E}">
        <p14:creationId xmlns:p14="http://schemas.microsoft.com/office/powerpoint/2010/main" val="386314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677322"/>
            <a:ext cx="10624595" cy="1313848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latin typeface="Oswald"/>
                <a:ea typeface="Verdana"/>
              </a:rPr>
              <a:t>CAPITAL PROCESS RECOMMENDATIONS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E2C8D-F3BD-7513-B0DD-F3C9BB850228}"/>
              </a:ext>
            </a:extLst>
          </p:cNvPr>
          <p:cNvSpPr txBox="1"/>
          <p:nvPr/>
        </p:nvSpPr>
        <p:spPr>
          <a:xfrm>
            <a:off x="838200" y="2168165"/>
            <a:ext cx="1003954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Ernst &amp; Young Consulting Engagement</a:t>
            </a:r>
            <a:endParaRPr lang="en-US" dirty="0">
              <a:cs typeface="Lato"/>
            </a:endParaRP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Implement contractor evaluations</a:t>
            </a:r>
          </a:p>
          <a:p>
            <a:pPr marL="1188720" lvl="2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Architect evaluations forthcoming</a:t>
            </a:r>
            <a:endParaRPr lang="en-US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Streamline approval processes</a:t>
            </a:r>
          </a:p>
          <a:p>
            <a:pPr marL="1188720" lvl="2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Increased university delegated authority for change order approvals</a:t>
            </a: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Increase staffing to meet project demands</a:t>
            </a: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Increase utilization of retainer work orders</a:t>
            </a: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274320" lvl="0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274320" lvl="0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628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 descr="Capital Spend and Trends&#10;Board Oversight of Capital Projects&#10;Capital Plan FY23 and Beyond">
            <a:extLst>
              <a:ext uri="{FF2B5EF4-FFF2-40B4-BE49-F238E27FC236}">
                <a16:creationId xmlns:a16="http://schemas.microsoft.com/office/drawing/2014/main" id="{BB62C2F0-CE41-79A2-E55A-6005EFDE11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510346"/>
              </p:ext>
            </p:extLst>
          </p:nvPr>
        </p:nvGraphicFramePr>
        <p:xfrm>
          <a:off x="632085" y="1584297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4A93F03-16CC-49FB-A237-23551F7D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Spend and Trends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Board Oversight of Capital Projects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Plan FY23 and Beyond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49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669675"/>
            <a:ext cx="10624595" cy="1313848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Oswald"/>
                <a:ea typeface="Verdana"/>
              </a:rPr>
              <a:t>CAPITAL PROCESS RECOMMENDATIONS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BE5B4-86C5-10F6-A2A6-4DED2D0F3F01}"/>
              </a:ext>
            </a:extLst>
          </p:cNvPr>
          <p:cNvSpPr txBox="1"/>
          <p:nvPr/>
        </p:nvSpPr>
        <p:spPr>
          <a:xfrm>
            <a:off x="838200" y="2309567"/>
            <a:ext cx="8833701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Ernst &amp; Young Engagement, continued</a:t>
            </a:r>
            <a:endParaRPr lang="en-US" dirty="0">
              <a:cs typeface="Lato"/>
            </a:endParaRPr>
          </a:p>
          <a:p>
            <a:pPr marL="731520" lvl="1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Implement Capital Project Audits</a:t>
            </a:r>
          </a:p>
          <a:p>
            <a:pPr marL="1188720" lvl="2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Engaged with FTI Consultants</a:t>
            </a:r>
            <a:endParaRPr lang="en-US" sz="28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1188720" lvl="2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Observations include:</a:t>
            </a:r>
          </a:p>
          <a:p>
            <a:pPr marL="1645920" lvl="3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Multiple project management systems lead to errors, duplication of efforts</a:t>
            </a:r>
          </a:p>
          <a:p>
            <a:pPr marL="1645920" lvl="3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System scheduling capabilities need to be enhanced</a:t>
            </a:r>
          </a:p>
          <a:p>
            <a:pPr marL="1645920" lvl="3" indent="-27432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Standardize file retention policies</a:t>
            </a:r>
          </a:p>
          <a:p>
            <a:pPr marL="1645920" lvl="3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27432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27432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54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677322"/>
            <a:ext cx="10624595" cy="1313848"/>
          </a:xfrm>
        </p:spPr>
        <p:txBody>
          <a:bodyPr/>
          <a:lstStyle/>
          <a:p>
            <a:pPr algn="l"/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CAPITAL INITIATIVES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6AA03EB-2B0A-782B-E936-FEB37AC69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245383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Condition Assessment</a:t>
            </a: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Develop a comprehensive approach to deferred maintenance</a:t>
            </a:r>
          </a:p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Project Management Software</a:t>
            </a: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Effort to replace 10-15 year old systems</a:t>
            </a:r>
          </a:p>
          <a:p>
            <a:pPr marL="27432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Crowe: Small Construction Project Processes Assessment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2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27432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Legislative: Changes to procurement and construction services</a:t>
            </a: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Design Build and Single Prime</a:t>
            </a:r>
          </a:p>
          <a:p>
            <a:pPr marL="27432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Capital Project Audits</a:t>
            </a: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Evaluation of current processes and delivery ongoing</a:t>
            </a:r>
          </a:p>
          <a:p>
            <a:pPr marL="27432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  <a:latin typeface="Lato"/>
                <a:ea typeface="Lato"/>
                <a:cs typeface="Lato"/>
              </a:rPr>
              <a:t>Updated 5 year Capital Plan</a:t>
            </a:r>
          </a:p>
          <a:p>
            <a:pPr marL="731520" lvl="1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0455A4"/>
              </a:solidFill>
              <a:latin typeface="Lato"/>
              <a:ea typeface="Lato"/>
              <a:cs typeface="Lato"/>
            </a:endParaRPr>
          </a:p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0455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1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725E2E95-A14E-4EFB-AB4F-20512D97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58" y="677322"/>
            <a:ext cx="10601442" cy="13138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5-YEAR CAPITAL PLAN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996C46D-F8E6-C57A-6A67-3E0230F13FE2}"/>
              </a:ext>
            </a:extLst>
          </p:cNvPr>
          <p:cNvSpPr txBox="1">
            <a:spLocks/>
          </p:cNvSpPr>
          <p:nvPr/>
        </p:nvSpPr>
        <p:spPr>
          <a:xfrm>
            <a:off x="425196" y="2085233"/>
            <a:ext cx="5672596" cy="37810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3294B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556A5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$2.85 Billion in Identified Need</a:t>
            </a:r>
          </a:p>
        </p:txBody>
      </p:sp>
      <p:graphicFrame>
        <p:nvGraphicFramePr>
          <p:cNvPr id="11" name="Chart 10" descr="5-year capital plan for Chicago, Springfield, Urbana with areas such as deferred maintenance, remodeling/addition, new building and site work">
            <a:extLst>
              <a:ext uri="{FF2B5EF4-FFF2-40B4-BE49-F238E27FC236}">
                <a16:creationId xmlns:a16="http://schemas.microsoft.com/office/drawing/2014/main" id="{CF20D12B-CCCF-C0BD-5A26-58F8EFB05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729018"/>
              </p:ext>
            </p:extLst>
          </p:nvPr>
        </p:nvGraphicFramePr>
        <p:xfrm>
          <a:off x="405861" y="2897906"/>
          <a:ext cx="9557004" cy="335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D136860-7D80-48A7-99B5-17D72718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8ACC7-5389-DDE6-0FC6-DDD66A082B4C}"/>
              </a:ext>
            </a:extLst>
          </p:cNvPr>
          <p:cNvSpPr txBox="1"/>
          <p:nvPr/>
        </p:nvSpPr>
        <p:spPr>
          <a:xfrm>
            <a:off x="435685" y="2590129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6CD85-83F8-25A3-EEC0-3B6E01948D97}"/>
              </a:ext>
            </a:extLst>
          </p:cNvPr>
          <p:cNvSpPr txBox="1"/>
          <p:nvPr/>
        </p:nvSpPr>
        <p:spPr>
          <a:xfrm>
            <a:off x="10264140" y="3764280"/>
            <a:ext cx="152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74% Identified for   Academic, Research, and UI Health</a:t>
            </a:r>
          </a:p>
        </p:txBody>
      </p:sp>
    </p:spTree>
    <p:extLst>
      <p:ext uri="{BB962C8B-B14F-4D97-AF65-F5344CB8AC3E}">
        <p14:creationId xmlns:p14="http://schemas.microsoft.com/office/powerpoint/2010/main" val="3099252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30" y="677322"/>
            <a:ext cx="10636170" cy="1313848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atin typeface="Oswald" panose="00000500000000000000" pitchFamily="2" charset="0"/>
              </a:rPr>
              <a:t>PROPOSED FUNDING SOURCES</a:t>
            </a:r>
          </a:p>
        </p:txBody>
      </p:sp>
      <p:graphicFrame>
        <p:nvGraphicFramePr>
          <p:cNvPr id="5" name="Chart 4" descr="Proposed funding sources. 49% state, 15% institutional, 7% P3, 16% debt, 5% deferred maintenance funds, 8% gift. Total of $2.85 billion.">
            <a:extLst>
              <a:ext uri="{FF2B5EF4-FFF2-40B4-BE49-F238E27FC236}">
                <a16:creationId xmlns:a16="http://schemas.microsoft.com/office/drawing/2014/main" id="{F50136E0-FBD2-A5F2-AC10-D4CA843B08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82394"/>
              </p:ext>
            </p:extLst>
          </p:nvPr>
        </p:nvGraphicFramePr>
        <p:xfrm>
          <a:off x="122616" y="1948582"/>
          <a:ext cx="6710438" cy="4781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C4E8226-CD01-4989-972E-498114D74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0BC9A-C517-3987-AAC2-680E51CA003E}"/>
              </a:ext>
            </a:extLst>
          </p:cNvPr>
          <p:cNvSpPr txBox="1"/>
          <p:nvPr/>
        </p:nvSpPr>
        <p:spPr>
          <a:xfrm>
            <a:off x="7997437" y="3257788"/>
            <a:ext cx="278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Planned Use of State Funds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83217-A7E4-B641-EB77-65A9E5D69F7F}"/>
              </a:ext>
            </a:extLst>
          </p:cNvPr>
          <p:cNvSpPr txBox="1"/>
          <p:nvPr/>
        </p:nvSpPr>
        <p:spPr>
          <a:xfrm>
            <a:off x="8601432" y="3611880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$1.4 Billion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32691-B192-2F38-BE6F-120624EC5583}"/>
              </a:ext>
            </a:extLst>
          </p:cNvPr>
          <p:cNvSpPr txBox="1"/>
          <p:nvPr/>
        </p:nvSpPr>
        <p:spPr>
          <a:xfrm>
            <a:off x="7940040" y="3947160"/>
            <a:ext cx="30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23% Existing appropriation</a:t>
            </a:r>
          </a:p>
          <a:p>
            <a:r>
              <a:rPr lang="en-US" dirty="0"/>
              <a:t>24% Requested appropriation </a:t>
            </a:r>
          </a:p>
          <a:p>
            <a:r>
              <a:rPr lang="en-US" dirty="0"/>
              <a:t>53% Future request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50EE87-DB0A-BDDB-FC9B-019C4951A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57060" y="411164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BDC1C349-9C66-9550-8EBB-9FEF2BDBC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71460" y="3432485"/>
            <a:ext cx="68580" cy="136941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/>
          <p:nvPr/>
        </p:nvSpPr>
        <p:spPr>
          <a:xfrm>
            <a:off x="0" y="2828835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Oswald SemiBold" pitchFamily="2" charset="0"/>
              </a:rPr>
              <a:t>DISCUSSION </a:t>
            </a:r>
            <a:br>
              <a:rPr lang="en-US" sz="7200" dirty="0">
                <a:solidFill>
                  <a:prstClr val="white">
                    <a:lumMod val="95000"/>
                  </a:prstClr>
                </a:solidFill>
                <a:latin typeface="Oswald SemiBold" pitchFamily="2" charset="0"/>
              </a:rPr>
            </a:b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Oswald SemiBold" pitchFamily="2" charset="0"/>
              </a:rPr>
              <a:t>Projects Coming Soon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Oswald SemiBold" pitchFamily="2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80B6F-656C-46DB-8CF4-CAB37CAC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600" dirty="0">
                <a:solidFill>
                  <a:prstClr val="white">
                    <a:lumMod val="95000"/>
                  </a:prstClr>
                </a:solidFill>
                <a:latin typeface="Oswald SemiBold" pitchFamily="2" charset="0"/>
              </a:rPr>
              <a:t>DISCUSSION </a:t>
            </a:r>
            <a:br>
              <a:rPr lang="en-US" sz="6600" dirty="0">
                <a:solidFill>
                  <a:prstClr val="white">
                    <a:lumMod val="95000"/>
                  </a:prstClr>
                </a:solidFill>
                <a:latin typeface="Oswald SemiBold" pitchFamily="2" charset="0"/>
              </a:rPr>
            </a:br>
            <a:r>
              <a:rPr lang="en-US" dirty="0">
                <a:solidFill>
                  <a:prstClr val="white">
                    <a:lumMod val="95000"/>
                  </a:prstClr>
                </a:solidFill>
                <a:latin typeface="Oswald SemiBold" pitchFamily="2" charset="0"/>
              </a:rPr>
              <a:t>Projects Coming Soon</a:t>
            </a:r>
            <a:endParaRPr lang="en-US" sz="6600" b="0" dirty="0">
              <a:solidFill>
                <a:prstClr val="white">
                  <a:lumMod val="95000"/>
                </a:prstClr>
              </a:solidFill>
              <a:latin typeface="Oswald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5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/>
          <p:nvPr/>
        </p:nvSpPr>
        <p:spPr>
          <a:xfrm>
            <a:off x="0" y="22748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CAPITAL SPEND</a:t>
            </a:r>
            <a:b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</a:br>
            <a:r>
              <a:rPr lang="en-US" sz="7200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&amp; TRENDS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7F9B2-A93B-4B3B-A8A3-D2F4D86A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CAPITAL SPEND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swald SemiBold" pitchFamily="2" charset="0"/>
              </a:rPr>
              <a:t>&amp; TRENDS</a:t>
            </a:r>
          </a:p>
        </p:txBody>
      </p:sp>
    </p:spTree>
    <p:extLst>
      <p:ext uri="{BB962C8B-B14F-4D97-AF65-F5344CB8AC3E}">
        <p14:creationId xmlns:p14="http://schemas.microsoft.com/office/powerpoint/2010/main" val="222888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E394-5535-302B-D923-FC4DC98C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Context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610E84-B672-2F42-0B0F-32F0B26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24000" y="1882140"/>
            <a:ext cx="0" cy="441198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D3974CD-4544-1DA3-D069-32FD0FF59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702" y="1831150"/>
            <a:ext cx="228596" cy="2438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0F15F-794B-D2C2-E579-3148F6C9AA2D}"/>
              </a:ext>
            </a:extLst>
          </p:cNvPr>
          <p:cNvSpPr txBox="1"/>
          <p:nvPr/>
        </p:nvSpPr>
        <p:spPr>
          <a:xfrm>
            <a:off x="506734" y="1768404"/>
            <a:ext cx="84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77193-7CE9-FBA9-0185-934535F4CCCD}"/>
              </a:ext>
            </a:extLst>
          </p:cNvPr>
          <p:cNvSpPr txBox="1"/>
          <p:nvPr/>
        </p:nvSpPr>
        <p:spPr>
          <a:xfrm>
            <a:off x="1969764" y="1768404"/>
            <a:ext cx="581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than $25 million appropriated from State of Illinois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876A8-972C-A66A-B935-26EB470696DD}"/>
              </a:ext>
            </a:extLst>
          </p:cNvPr>
          <p:cNvSpPr txBox="1"/>
          <p:nvPr/>
        </p:nvSpPr>
        <p:spPr>
          <a:xfrm>
            <a:off x="1969764" y="2210364"/>
            <a:ext cx="645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10-year capital plan presented to the Board of Trustees: </a:t>
            </a:r>
            <a:br>
              <a:rPr lang="en-US" dirty="0"/>
            </a:br>
            <a:r>
              <a:rPr lang="en-US" dirty="0"/>
              <a:t>510 projects  $6 Billion</a:t>
            </a:r>
          </a:p>
          <a:p>
            <a:endParaRPr lang="en-US" dirty="0"/>
          </a:p>
          <a:p>
            <a:r>
              <a:rPr lang="en-US" dirty="0"/>
              <a:t>Expanded financing with Public Private Partnership (P3) Model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7E4BB-C403-C706-0E51-2CFEF3B69B3A}"/>
              </a:ext>
            </a:extLst>
          </p:cNvPr>
          <p:cNvSpPr txBox="1"/>
          <p:nvPr/>
        </p:nvSpPr>
        <p:spPr>
          <a:xfrm>
            <a:off x="552453" y="3620064"/>
            <a:ext cx="84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355CFC-220B-13D1-44C1-84150B486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702" y="3662585"/>
            <a:ext cx="228596" cy="2438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9B897-C0A9-A5C6-9A78-BC848A7D8160}"/>
              </a:ext>
            </a:extLst>
          </p:cNvPr>
          <p:cNvSpPr txBox="1"/>
          <p:nvPr/>
        </p:nvSpPr>
        <p:spPr>
          <a:xfrm>
            <a:off x="1969764" y="3666230"/>
            <a:ext cx="5948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$1.4 Billion State appropriation supporting $2 billion projects </a:t>
            </a:r>
          </a:p>
          <a:p>
            <a:r>
              <a:rPr lang="en-US" dirty="0"/>
              <a:t>Completed 87 projects: $346 million</a:t>
            </a:r>
            <a:br>
              <a:rPr lang="en-US" dirty="0"/>
            </a:br>
            <a:r>
              <a:rPr lang="en-US" dirty="0"/>
              <a:t>Initiated 120 projects:  $434 million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9CAD2-609E-32FF-3B4A-726C1E484902}"/>
              </a:ext>
            </a:extLst>
          </p:cNvPr>
          <p:cNvSpPr txBox="1"/>
          <p:nvPr/>
        </p:nvSpPr>
        <p:spPr>
          <a:xfrm>
            <a:off x="527694" y="4728331"/>
            <a:ext cx="84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2020-2021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E98BE0-1488-E59E-0BE1-E8AC1E2D7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9702" y="4929577"/>
            <a:ext cx="228596" cy="2438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8FEAE-BEA1-2104-A9CC-4973E564C218}"/>
              </a:ext>
            </a:extLst>
          </p:cNvPr>
          <p:cNvSpPr txBox="1"/>
          <p:nvPr/>
        </p:nvSpPr>
        <p:spPr>
          <a:xfrm>
            <a:off x="1969764" y="4784234"/>
            <a:ext cx="3702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Completed 300 projects: $602 million</a:t>
            </a:r>
            <a:br>
              <a:rPr lang="en-US" dirty="0"/>
            </a:br>
            <a:r>
              <a:rPr lang="en-US" dirty="0"/>
              <a:t>Initiated 216 projects:  $382 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F1C07-B8CC-DFF1-E45B-52753ECDC944}"/>
              </a:ext>
            </a:extLst>
          </p:cNvPr>
          <p:cNvSpPr txBox="1"/>
          <p:nvPr/>
        </p:nvSpPr>
        <p:spPr>
          <a:xfrm>
            <a:off x="552451" y="5924788"/>
            <a:ext cx="84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62A444-E298-5A68-429C-770E36D42F73}"/>
              </a:ext>
            </a:extLst>
          </p:cNvPr>
          <p:cNvSpPr txBox="1"/>
          <p:nvPr/>
        </p:nvSpPr>
        <p:spPr>
          <a:xfrm>
            <a:off x="1969764" y="5832455"/>
            <a:ext cx="3797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Completed 127 projects: $313 million</a:t>
            </a:r>
            <a:br>
              <a:rPr lang="en-US" dirty="0"/>
            </a:br>
            <a:r>
              <a:rPr lang="en-US" dirty="0"/>
              <a:t>Initiated 257 projects:  $602 million</a:t>
            </a:r>
            <a:br>
              <a:rPr lang="en-US" dirty="0"/>
            </a:br>
            <a:r>
              <a:rPr lang="en-US" dirty="0"/>
              <a:t>Requested 5-year updated capital plan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928A96-C04E-110B-C4B7-7E6D1CC11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3989" y="6109454"/>
            <a:ext cx="228596" cy="24384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4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82" y="677322"/>
            <a:ext cx="10515600" cy="873611"/>
          </a:xfrm>
        </p:spPr>
        <p:txBody>
          <a:bodyPr/>
          <a:lstStyle/>
          <a:p>
            <a:pPr algn="l"/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CAPITAL SPEND BY YEAR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6C0A7DB-17D2-89C5-D287-6CE9987E8405}"/>
              </a:ext>
            </a:extLst>
          </p:cNvPr>
          <p:cNvSpPr txBox="1">
            <a:spLocks/>
          </p:cNvSpPr>
          <p:nvPr/>
        </p:nvSpPr>
        <p:spPr>
          <a:xfrm>
            <a:off x="838200" y="2397125"/>
            <a:ext cx="10515600" cy="37798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5 year average 2017 – 2021: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$259 million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2022 projected spend: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$390 million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graphicFrame>
        <p:nvGraphicFramePr>
          <p:cNvPr id="6" name="Content Placeholder 4" descr="Capital spend by year from 2017 to 2022 for UIUC, UIS and UIC">
            <a:extLst>
              <a:ext uri="{FF2B5EF4-FFF2-40B4-BE49-F238E27FC236}">
                <a16:creationId xmlns:a16="http://schemas.microsoft.com/office/drawing/2014/main" id="{B04EED50-8CBB-FF62-2803-E452DDAAC2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348205"/>
              </p:ext>
            </p:extLst>
          </p:nvPr>
        </p:nvGraphicFramePr>
        <p:xfrm>
          <a:off x="5814279" y="2257063"/>
          <a:ext cx="6147425" cy="385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A8FD05-9F28-BCBF-E3EF-D0B131E62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45861" y="2257063"/>
            <a:ext cx="0" cy="4008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82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31" y="677322"/>
            <a:ext cx="11008930" cy="1313848"/>
          </a:xfrm>
        </p:spPr>
        <p:txBody>
          <a:bodyPr>
            <a:noAutofit/>
          </a:bodyPr>
          <a:lstStyle/>
          <a:p>
            <a:pPr algn="l"/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$1.6 BILLION IN ACTIVE CAPITAL PROJECTS</a:t>
            </a:r>
          </a:p>
        </p:txBody>
      </p:sp>
      <p:graphicFrame>
        <p:nvGraphicFramePr>
          <p:cNvPr id="4" name="Content Placeholder 3" descr="$819 Million in Planning and Design&#10;$766 Million In or Near Construction">
            <a:extLst>
              <a:ext uri="{FF2B5EF4-FFF2-40B4-BE49-F238E27FC236}">
                <a16:creationId xmlns:a16="http://schemas.microsoft.com/office/drawing/2014/main" id="{B5872C95-74EB-B1C6-3066-039FEB8B0A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521874"/>
              </p:ext>
            </p:extLst>
          </p:nvPr>
        </p:nvGraphicFramePr>
        <p:xfrm>
          <a:off x="259280" y="2071077"/>
          <a:ext cx="11467281" cy="378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18E934D-747A-FDC9-C301-30A429BC5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5DD9F93-3220-45F5-94D1-13C3E1F9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393478"/>
              </p:ext>
            </p:extLst>
          </p:nvPr>
        </p:nvGraphicFramePr>
        <p:xfrm>
          <a:off x="4085393" y="3023419"/>
          <a:ext cx="3960650" cy="266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9374D48-17F5-EE34-544F-D06478985193}"/>
              </a:ext>
            </a:extLst>
          </p:cNvPr>
          <p:cNvSpPr txBox="1"/>
          <p:nvPr/>
        </p:nvSpPr>
        <p:spPr>
          <a:xfrm>
            <a:off x="10074629" y="6062452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$1.711 Billion</a:t>
            </a:r>
          </a:p>
        </p:txBody>
      </p:sp>
      <p:graphicFrame>
        <p:nvGraphicFramePr>
          <p:cNvPr id="16" name="Content Placeholder 4" descr="Capital Fund:&#10;36% state capital appropriation, 34% operating funds, 17% P3, 6% gifts/grants, 3% bonds, 4% student facility fees. Total of $1.711 billion.">
            <a:extLst>
              <a:ext uri="{FF2B5EF4-FFF2-40B4-BE49-F238E27FC236}">
                <a16:creationId xmlns:a16="http://schemas.microsoft.com/office/drawing/2014/main" id="{FD5C2784-D568-A01D-BA6E-022B64887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949438"/>
              </p:ext>
            </p:extLst>
          </p:nvPr>
        </p:nvGraphicFramePr>
        <p:xfrm>
          <a:off x="5815474" y="2363952"/>
          <a:ext cx="6177637" cy="4123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189BE7-3A41-7E04-6BAA-149FC2957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2650637"/>
            <a:ext cx="21127" cy="271823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A4D0B2A-DB42-F9DE-D60B-39D6A9B87168}"/>
              </a:ext>
            </a:extLst>
          </p:cNvPr>
          <p:cNvSpPr txBox="1"/>
          <p:nvPr/>
        </p:nvSpPr>
        <p:spPr>
          <a:xfrm>
            <a:off x="4002790" y="606245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$885 Million</a:t>
            </a:r>
          </a:p>
        </p:txBody>
      </p:sp>
      <p:graphicFrame>
        <p:nvGraphicFramePr>
          <p:cNvPr id="23" name="Chart 22" descr="Pie chart of Capital Funding: 51% operating funds, 12% gifts/grants, 24% bonds, 10% student facility funds, 3% state capital appropriation. Total of $885 million.">
            <a:extLst>
              <a:ext uri="{FF2B5EF4-FFF2-40B4-BE49-F238E27FC236}">
                <a16:creationId xmlns:a16="http://schemas.microsoft.com/office/drawing/2014/main" id="{952F9C66-007D-64D6-0A37-5130E0FB9E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41434"/>
              </p:ext>
            </p:extLst>
          </p:nvPr>
        </p:nvGraphicFramePr>
        <p:xfrm>
          <a:off x="-17920" y="2413666"/>
          <a:ext cx="6113920" cy="4073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178D887-266A-49F9-AFE9-03D4E1068CE8}"/>
              </a:ext>
            </a:extLst>
          </p:cNvPr>
          <p:cNvSpPr txBox="1"/>
          <p:nvPr/>
        </p:nvSpPr>
        <p:spPr>
          <a:xfrm>
            <a:off x="756139" y="1954866"/>
            <a:ext cx="10515600" cy="409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00" dirty="0">
                <a:solidFill>
                  <a:srgbClr val="0455A4"/>
                </a:solidFill>
                <a:latin typeface="Lato" panose="020F0502020204030203" pitchFamily="34" charset="0"/>
                <a:cs typeface="Times New Roman" panose="02020603050405020304" pitchFamily="18" charset="0"/>
              </a:rPr>
              <a:t>Capital Fund Sources for Projects with Budgets Greater Than $5 million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8A9BC7-0EB2-4487-B4E5-99084477A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25E2E95-A14E-4EFB-AB4F-20512D97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677322"/>
            <a:ext cx="10597661" cy="13138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CAPITAL FUNDING 2018 VS. 2022</a:t>
            </a:r>
          </a:p>
        </p:txBody>
      </p:sp>
    </p:spTree>
    <p:extLst>
      <p:ext uri="{BB962C8B-B14F-4D97-AF65-F5344CB8AC3E}">
        <p14:creationId xmlns:p14="http://schemas.microsoft.com/office/powerpoint/2010/main" val="71242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80" y="677322"/>
            <a:ext cx="10613020" cy="1313848"/>
          </a:xfrm>
        </p:spPr>
        <p:txBody>
          <a:bodyPr/>
          <a:lstStyle/>
          <a:p>
            <a:pPr algn="l"/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ACTIVE STATE INVESTMENT IN CAPITAL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870937B-C139-9F1B-0E28-677F08C1E712}"/>
              </a:ext>
            </a:extLst>
          </p:cNvPr>
          <p:cNvSpPr txBox="1">
            <a:spLocks/>
          </p:cNvSpPr>
          <p:nvPr/>
        </p:nvSpPr>
        <p:spPr>
          <a:xfrm>
            <a:off x="634073" y="2592730"/>
            <a:ext cx="10719727" cy="2361236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55A4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2018: Less than $25 million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2019: Now: $1.4 billion appropriated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supporting $2 billion in projects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2022: $615 million in active state-funded projects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4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30" y="1177927"/>
            <a:ext cx="5081286" cy="22510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>
                <a:solidFill>
                  <a:srgbClr val="13294B"/>
                </a:solidFill>
                <a:latin typeface="Oswald" pitchFamily="2" charset="0"/>
              </a:rPr>
              <a:t>$1.1 BILLION IN ACTIVE NEW CONSTRUCTION PROJECTS</a:t>
            </a:r>
          </a:p>
        </p:txBody>
      </p:sp>
      <p:graphicFrame>
        <p:nvGraphicFramePr>
          <p:cNvPr id="4" name="Chart 3" descr="Funding source:&#10;55% State, 28% P3, and 17% Institutional">
            <a:extLst>
              <a:ext uri="{FF2B5EF4-FFF2-40B4-BE49-F238E27FC236}">
                <a16:creationId xmlns:a16="http://schemas.microsoft.com/office/drawing/2014/main" id="{BA37B839-0C58-48C7-A962-91A6A4B67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673767"/>
              </p:ext>
            </p:extLst>
          </p:nvPr>
        </p:nvGraphicFramePr>
        <p:xfrm>
          <a:off x="3820522" y="657002"/>
          <a:ext cx="7929755" cy="520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CA2BCE6-A97B-4197-9EF1-56D8CA5A0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881253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41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9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C72720A414CB4A952855A6308D610F" ma:contentTypeVersion="12" ma:contentTypeDescription="Create a new document." ma:contentTypeScope="" ma:versionID="9da8c5713d11bafba581a6f0d76c3e56">
  <xsd:schema xmlns:xsd="http://www.w3.org/2001/XMLSchema" xmlns:xs="http://www.w3.org/2001/XMLSchema" xmlns:p="http://schemas.microsoft.com/office/2006/metadata/properties" xmlns:ns2="6b569e4f-7587-4081-b728-0af76d6cb278" xmlns:ns3="db1d383b-4c95-4671-a973-a8c8d8db95cd" targetNamespace="http://schemas.microsoft.com/office/2006/metadata/properties" ma:root="true" ma:fieldsID="6efc76aca51daf0c152bf23571df0706" ns2:_="" ns3:_="">
    <xsd:import namespace="6b569e4f-7587-4081-b728-0af76d6cb278"/>
    <xsd:import namespace="db1d383b-4c95-4671-a973-a8c8d8db95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69e4f-7587-4081-b728-0af76d6cb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d383b-4c95-4671-a973-a8c8d8db95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C99C9D-D7CE-483A-AFE2-5B63D97D96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1715F4-C5B1-44A1-837B-47DFDCF77B7A}">
  <ds:schemaRefs>
    <ds:schemaRef ds:uri="6b569e4f-7587-4081-b728-0af76d6cb278"/>
    <ds:schemaRef ds:uri="db1d383b-4c95-4671-a973-a8c8d8db95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4360FE-1A8B-491F-9A66-3C0600D46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b1d383b-4c95-4671-a973-a8c8d8db95cd"/>
    <ds:schemaRef ds:uri="6b569e4f-7587-4081-b728-0af76d6cb278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</TotalTime>
  <Words>1251</Words>
  <Application>Microsoft Office PowerPoint</Application>
  <PresentationFormat>Widescreen</PresentationFormat>
  <Paragraphs>276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Arial</vt:lpstr>
      <vt:lpstr>Avenir</vt:lpstr>
      <vt:lpstr>Calibri</vt:lpstr>
      <vt:lpstr>Calibri Light</vt:lpstr>
      <vt:lpstr>Cambria</vt:lpstr>
      <vt:lpstr>Courier New</vt:lpstr>
      <vt:lpstr>Georgia</vt:lpstr>
      <vt:lpstr>Helvetica</vt:lpstr>
      <vt:lpstr>Helvetica Neue</vt:lpstr>
      <vt:lpstr>Lato</vt:lpstr>
      <vt:lpstr>Lato Black</vt:lpstr>
      <vt:lpstr>Montserrat</vt:lpstr>
      <vt:lpstr>Montserrat Light</vt:lpstr>
      <vt:lpstr>Oswald</vt:lpstr>
      <vt:lpstr>Oswald SemiBold</vt:lpstr>
      <vt:lpstr>Verdana</vt:lpstr>
      <vt:lpstr>Wingdings</vt:lpstr>
      <vt:lpstr>Office Theme</vt:lpstr>
      <vt:lpstr>4_Office Theme</vt:lpstr>
      <vt:lpstr>CAPITAL UPDATES</vt:lpstr>
      <vt:lpstr>Capital Spend and Trends Board Oversight of Capital Projects Capital Plan FY23 and Beyond</vt:lpstr>
      <vt:lpstr>CAPITAL SPEND &amp; TRENDS</vt:lpstr>
      <vt:lpstr>Historical Context</vt:lpstr>
      <vt:lpstr>CAPITAL SPEND BY YEAR</vt:lpstr>
      <vt:lpstr>$1.6 BILLION IN ACTIVE CAPITAL PROJECTS</vt:lpstr>
      <vt:lpstr>CAPITAL FUNDING 2018 VS. 2022</vt:lpstr>
      <vt:lpstr>ACTIVE STATE INVESTMENT IN CAPITAL</vt:lpstr>
      <vt:lpstr>$1.1 BILLION IN ACTIVE NEW CONSTRUCTION PROJECTS</vt:lpstr>
      <vt:lpstr>ACTIVE PROJECTS</vt:lpstr>
      <vt:lpstr>EXAMPLE PROJECTS IN DESIGN</vt:lpstr>
      <vt:lpstr>EXAMPLE PROJECTS IN CONSTRUCTION</vt:lpstr>
      <vt:lpstr>DIVERSE BUSINESS SPEND</vt:lpstr>
      <vt:lpstr>BOARD OVERSIGHT OF CAPITAL PROJECTS</vt:lpstr>
      <vt:lpstr>CAPITAL DELIVERY PROCESS OVERVIEW INTERNALLY FUNDED PROJECTS</vt:lpstr>
      <vt:lpstr>CAPITAL DELIVERY PROCESS OVERVIEW STATE-FUNDED/CDB-MANAGED PROJECTS</vt:lpstr>
      <vt:lpstr>BOARD OF TRUSTEE TOUCHPOINTS</vt:lpstr>
      <vt:lpstr>FY23 &amp; BEYOND</vt:lpstr>
      <vt:lpstr>CAPITAL PROCESS RECOMMENDATIONS</vt:lpstr>
      <vt:lpstr>CAPITAL PROCESS RECOMMENDATIONS</vt:lpstr>
      <vt:lpstr>CAPITAL INITIATIVES</vt:lpstr>
      <vt:lpstr>5-YEAR CAPITAL PLAN</vt:lpstr>
      <vt:lpstr>PROPOSED FUNDING SOURCES</vt:lpstr>
      <vt:lpstr>DISCUSSION  Projects Coming Soon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Shubham Kumar</cp:lastModifiedBy>
  <cp:revision>34</cp:revision>
  <cp:lastPrinted>2022-07-01T16:10:03Z</cp:lastPrinted>
  <dcterms:created xsi:type="dcterms:W3CDTF">2020-01-03T16:38:09Z</dcterms:created>
  <dcterms:modified xsi:type="dcterms:W3CDTF">2022-07-25T21:09:30Z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0x010100D9C72720A414CB4A952855A6308D610F</vt:lpwstr>
  </property>
</Properties>
</file>