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14"/>
  </p:notesMasterIdLst>
  <p:sldIdLst>
    <p:sldId id="313" r:id="rId3"/>
    <p:sldId id="383" r:id="rId4"/>
    <p:sldId id="382" r:id="rId5"/>
    <p:sldId id="394" r:id="rId6"/>
    <p:sldId id="395" r:id="rId7"/>
    <p:sldId id="397" r:id="rId8"/>
    <p:sldId id="398" r:id="rId9"/>
    <p:sldId id="399" r:id="rId10"/>
    <p:sldId id="401" r:id="rId11"/>
    <p:sldId id="400" r:id="rId12"/>
    <p:sldId id="40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55A4"/>
    <a:srgbClr val="13294B"/>
    <a:srgbClr val="EEEC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5" autoAdjust="0"/>
    <p:restoredTop sz="96652" autoAdjust="0"/>
  </p:normalViewPr>
  <p:slideViewPr>
    <p:cSldViewPr snapToGrid="0" showGuides="1">
      <p:cViewPr varScale="1">
        <p:scale>
          <a:sx n="113" d="100"/>
          <a:sy n="113" d="100"/>
        </p:scale>
        <p:origin x="86" y="5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5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30C836-AE7B-4EDC-8492-6FB85F55D330}" type="datetimeFigureOut">
              <a:rPr lang="en-US" smtClean="0"/>
              <a:t>7/25/2022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0D77B5-946C-4D39-A2DA-20B9006366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940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63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D42742-FF7F-AA4E-AE2D-B8A00F6F6A3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663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9396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2" y="2840432"/>
            <a:ext cx="12192002" cy="4017568"/>
          </a:xfrm>
          <a:prstGeom prst="rect">
            <a:avLst/>
          </a:prstGeom>
          <a:solidFill>
            <a:srgbClr val="0455A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Placeholder 4"/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" y="0"/>
            <a:ext cx="12192000" cy="27432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-2" y="2743200"/>
            <a:ext cx="12192000" cy="1374729"/>
          </a:xfrm>
          <a:prstGeom prst="rect">
            <a:avLst/>
          </a:prstGeom>
          <a:solidFill>
            <a:srgbClr val="13294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998" y="2840431"/>
            <a:ext cx="9144000" cy="1075585"/>
          </a:xfrm>
          <a:prstGeom prst="rect">
            <a:avLst/>
          </a:prstGeom>
        </p:spPr>
        <p:txBody>
          <a:bodyPr anchor="b"/>
          <a:lstStyle>
            <a:lvl1pPr algn="ctr">
              <a:defRPr sz="4800" spc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364037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866" y="6484477"/>
            <a:ext cx="3199215" cy="23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318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C7354D-7746-48BF-A632-834BCDEC7CE4}" type="datetime1">
              <a:rPr lang="en-US" smtClean="0"/>
              <a:t>7/25/2022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5CE6-403F-EA48-BE30-2515D483D7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339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BF77D9-123E-4BE5-BFCC-46C861CDE700}" type="datetime1">
              <a:rPr lang="en-US" smtClean="0"/>
              <a:t>7/25/2022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5CE6-403F-EA48-BE30-2515D483D7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5747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mpl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233109"/>
            <a:ext cx="12192000" cy="818230"/>
          </a:xfrm>
        </p:spPr>
        <p:txBody>
          <a:bodyPr>
            <a:noAutofit/>
          </a:bodyPr>
          <a:lstStyle>
            <a:lvl1pPr marL="0" indent="0" algn="ctr">
              <a:buNone/>
              <a:defRPr sz="4800" baseline="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Add Title Here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2682875" y="1449091"/>
            <a:ext cx="6826249" cy="4283075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the icon below to insert picture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D845CE6-403F-EA48-BE30-2515D483D7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3379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12192001" cy="371661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3721768"/>
            <a:ext cx="12192000" cy="31362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venir Book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5405" y="3721768"/>
            <a:ext cx="10548395" cy="1105951"/>
          </a:xfrm>
        </p:spPr>
        <p:txBody>
          <a:bodyPr anchor="b">
            <a:noAutofit/>
          </a:bodyPr>
          <a:lstStyle>
            <a:lvl1pPr algn="ctr">
              <a:defRPr sz="3200" b="0" i="0" baseline="0">
                <a:solidFill>
                  <a:schemeClr val="tx2"/>
                </a:solidFill>
                <a:latin typeface="Avenir Light" charset="0"/>
                <a:ea typeface="Avenir Light" charset="0"/>
                <a:cs typeface="Avenir Light" charset="0"/>
              </a:defRPr>
            </a:lvl1pPr>
          </a:lstStyle>
          <a:p>
            <a:r>
              <a:rPr lang="en-US" dirty="0"/>
              <a:t>Auxiliary Facilities System Revenue Bonds, Series 2019A $43,150,000* (Tax Exempt)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44372-B929-4867-8B43-07021B0015AB}" type="datetime1">
              <a:rPr lang="en-US" smtClean="0"/>
              <a:t>7/25/2022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6733-B904-C84A-937B-5FAEB6B69CA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827720"/>
            <a:ext cx="10515600" cy="514302"/>
          </a:xfrm>
        </p:spPr>
        <p:txBody>
          <a:bodyPr/>
          <a:lstStyle>
            <a:lvl1pPr marL="0" indent="0" algn="ctr">
              <a:buNone/>
              <a:defRPr sz="24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Moody’s Rating Agency Review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821802" y="5585708"/>
            <a:ext cx="10515600" cy="514302"/>
          </a:xfrm>
        </p:spPr>
        <p:txBody>
          <a:bodyPr/>
          <a:lstStyle>
            <a:lvl1pPr marL="0" indent="0" algn="ctr">
              <a:buNone/>
              <a:defRPr sz="2400" b="1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May 20, 2019 10:00 CT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5047" y="191171"/>
            <a:ext cx="8448879" cy="509194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2815"/>
          <a:stretch/>
        </p:blipFill>
        <p:spPr>
          <a:xfrm>
            <a:off x="752518" y="212377"/>
            <a:ext cx="1962823" cy="81635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9467480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99223"/>
            <a:ext cx="10515600" cy="442182"/>
          </a:xfrm>
        </p:spPr>
        <p:txBody>
          <a:bodyPr>
            <a:normAutofit/>
          </a:bodyPr>
          <a:lstStyle>
            <a:lvl1pPr algn="ctr">
              <a:defRPr sz="2800" spc="600">
                <a:solidFill>
                  <a:schemeClr val="accent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dirty="0"/>
              <a:t>CONTENTS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 algn="r">
              <a:buNone/>
              <a:defRPr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  <a:lvl2pPr>
              <a:defRPr sz="2000" spc="300">
                <a:solidFill>
                  <a:schemeClr val="accent4"/>
                </a:solidFill>
                <a:latin typeface="Tahoma" charset="0"/>
                <a:ea typeface="Tahoma" charset="0"/>
                <a:cs typeface="Tahoma" charset="0"/>
              </a:defRPr>
            </a:lvl2pPr>
            <a:lvl3pPr>
              <a:defRPr sz="1800" b="1">
                <a:solidFill>
                  <a:srgbClr val="002060"/>
                </a:solidFill>
                <a:latin typeface="Tahoma" charset="0"/>
                <a:ea typeface="Tahoma" charset="0"/>
                <a:cs typeface="Tahoma" charset="0"/>
              </a:defRPr>
            </a:lvl3pPr>
            <a:lvl4pPr>
              <a:defRPr sz="1600" b="1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4pPr>
            <a:lvl5pPr>
              <a:defRPr sz="1600" b="1" spc="300">
                <a:solidFill>
                  <a:schemeClr val="accent6"/>
                </a:solidFill>
                <a:latin typeface="Tahoma" charset="0"/>
                <a:ea typeface="Tahoma" charset="0"/>
                <a:cs typeface="Tahoma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F86F2-7F52-4F1E-9751-F8A223B91372}" type="datetime1">
              <a:rPr lang="en-US" smtClean="0"/>
              <a:t>7/25/2022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6733-B904-C84A-937B-5FAEB6B69CA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B63B63-7428-0F49-BC98-BF722B39EA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9230" y="6504279"/>
            <a:ext cx="3040743" cy="21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3496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99223"/>
            <a:ext cx="10515600" cy="442182"/>
          </a:xfrm>
        </p:spPr>
        <p:txBody>
          <a:bodyPr>
            <a:normAutofit/>
          </a:bodyPr>
          <a:lstStyle>
            <a:lvl1pPr algn="ctr">
              <a:defRPr sz="2800" spc="600">
                <a:solidFill>
                  <a:schemeClr val="accent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  <a:lvl2pPr>
              <a:defRPr sz="2000" spc="300">
                <a:solidFill>
                  <a:schemeClr val="accent4"/>
                </a:solidFill>
                <a:latin typeface="Tahoma" charset="0"/>
                <a:ea typeface="Tahoma" charset="0"/>
                <a:cs typeface="Tahoma" charset="0"/>
              </a:defRPr>
            </a:lvl2pPr>
            <a:lvl3pPr>
              <a:defRPr sz="1800" b="1">
                <a:solidFill>
                  <a:srgbClr val="002060"/>
                </a:solidFill>
                <a:latin typeface="Tahoma" charset="0"/>
                <a:ea typeface="Tahoma" charset="0"/>
                <a:cs typeface="Tahoma" charset="0"/>
              </a:defRPr>
            </a:lvl3pPr>
            <a:lvl4pPr>
              <a:defRPr sz="1600" b="1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4pPr>
            <a:lvl5pPr>
              <a:defRPr sz="1600" b="1" spc="300">
                <a:solidFill>
                  <a:schemeClr val="accent6"/>
                </a:solidFill>
                <a:latin typeface="Tahoma" charset="0"/>
                <a:ea typeface="Tahoma" charset="0"/>
                <a:cs typeface="Tahoma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FA8F7-681A-44A6-8A13-235280D02FD7}" type="datetime1">
              <a:rPr lang="en-US" smtClean="0"/>
              <a:t>7/25/2022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6733-B904-C84A-937B-5FAEB6B69CA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B63B63-7428-0F49-BC98-BF722B39EA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9230" y="6504279"/>
            <a:ext cx="3040743" cy="21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4978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75398-316E-4C4C-99FE-2064F8FA126F}" type="datetime1">
              <a:rPr lang="en-US" smtClean="0"/>
              <a:t>7/25/2022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6733-B904-C84A-937B-5FAEB6B69CA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2C2F03-DA30-9147-B8A5-9DF15E6826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9230" y="6504279"/>
            <a:ext cx="3040743" cy="21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6223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ection Header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557486"/>
            <a:ext cx="10515600" cy="84870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99062-0FEE-4B66-9D9D-3FC3E5CCE1D4}" type="datetime1">
              <a:rPr lang="en-US" smtClean="0"/>
              <a:t>7/25/2022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6733-B904-C84A-937B-5FAEB6B69CA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AFB1C9-2685-3C4F-BDE6-421CCC25A4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6166" y="6448197"/>
            <a:ext cx="2540006" cy="18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2293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1D341-D458-401B-A7AA-4E15CA475A7D}" type="datetime1">
              <a:rPr lang="en-US" smtClean="0"/>
              <a:t>7/25/2022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6733-B904-C84A-937B-5FAEB6B69CA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D0110B-4173-2557-337F-1EB9D9E119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027" y="6384481"/>
            <a:ext cx="3040743" cy="21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077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4096512"/>
            <a:ext cx="12192000" cy="27614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venir Book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43235-AB11-4131-B984-F9191DCCCC5B}" type="datetime1">
              <a:rPr lang="en-US" smtClean="0"/>
              <a:t>7/25/2022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6733-B904-C84A-937B-5FAEB6B69CA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2204" y="6403626"/>
            <a:ext cx="3324098" cy="240487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4096512"/>
            <a:ext cx="12192000" cy="27614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venir Book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9967A87-11CC-7449-A458-F2E1A35F3CC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9230" y="6504279"/>
            <a:ext cx="3040743" cy="21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199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6282"/>
            <a:ext cx="10515600" cy="43000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C95FB5-7A25-410A-9F7B-403D96A1E34F}" type="datetime1">
              <a:rPr lang="en-US" smtClean="0"/>
              <a:t>7/25/2022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5CE6-403F-EA48-BE30-2515D483D7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3050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5A798-8D56-45F3-8C46-3CCCEB2C4695}" type="datetime1">
              <a:rPr lang="en-US" smtClean="0"/>
              <a:t>7/25/2022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6733-B904-C84A-937B-5FAEB6B69CA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4D59B4-DBBE-394E-9FEB-90A7123C3C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9230" y="6504279"/>
            <a:ext cx="3040743" cy="21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8144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81288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>
                <a:latin typeface="Avenir Heavy" charset="0"/>
                <a:ea typeface="Avenir Heavy" charset="0"/>
                <a:cs typeface="Avenir Heavy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  <a:lvl2pPr>
              <a:defRPr sz="20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 i="0">
                <a:latin typeface="Avenir Heavy" charset="0"/>
                <a:ea typeface="Avenir Heavy" charset="0"/>
                <a:cs typeface="Avenir Heavy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  <a:lvl2pPr>
              <a:defRPr sz="20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038AD-85A0-45B5-B366-BE5CDB6B2427}" type="datetime1">
              <a:rPr lang="en-US" smtClean="0"/>
              <a:t>7/25/2022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6733-B904-C84A-937B-5FAEB6B69CA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87940C-5CD3-DD47-9E62-5CE517D579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9230" y="6504279"/>
            <a:ext cx="3040743" cy="21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2777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43A83-9F75-4DCB-93CD-BE33675957EE}" type="datetime1">
              <a:rPr lang="en-US" smtClean="0"/>
              <a:t>7/25/2022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CC5277-6859-42E8-85D3-559D0FD1DB0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4183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6AF005-6507-4587-82BB-D0F2462574FB}" type="datetime1">
              <a:rPr lang="en-US" smtClean="0">
                <a:solidFill>
                  <a:srgbClr val="000000"/>
                </a:solidFill>
              </a:rPr>
              <a:t>7/25/2022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B37FD3-D3D6-4314-BDBD-715DB73E09A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6342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421DE-B7BF-4C7D-8120-3BE666914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1927"/>
            <a:ext cx="10515600" cy="1395136"/>
          </a:xfrm>
          <a:prstGeom prst="rect">
            <a:avLst/>
          </a:prstGeom>
        </p:spPr>
        <p:txBody>
          <a:bodyPr lIns="0" tIns="0" rIns="0" anchor="t" anchorCtr="0"/>
          <a:lstStyle>
            <a:lvl1pPr>
              <a:defRPr spc="0">
                <a:solidFill>
                  <a:srgbClr val="E8E9EA"/>
                </a:solidFill>
                <a:latin typeface="Oswald SemiBo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84F32-0E70-4457-82F0-52E995F39E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57063"/>
            <a:ext cx="10515600" cy="3919900"/>
          </a:xfrm>
        </p:spPr>
        <p:txBody>
          <a:bodyPr/>
          <a:lstStyle>
            <a:lvl1pPr marL="0" indent="0">
              <a:buNone/>
              <a:defRPr sz="3000" baseline="0">
                <a:solidFill>
                  <a:srgbClr val="E8E9EA"/>
                </a:solidFill>
                <a:latin typeface="Lato" panose="020F0502020204030203" pitchFamily="34" charset="0"/>
              </a:defRPr>
            </a:lvl1pPr>
            <a:lvl2pPr>
              <a:defRPr baseline="0">
                <a:solidFill>
                  <a:srgbClr val="E8E9EA"/>
                </a:solidFill>
              </a:defRPr>
            </a:lvl2pPr>
            <a:lvl3pPr>
              <a:defRPr baseline="0">
                <a:solidFill>
                  <a:srgbClr val="E8E9EA"/>
                </a:solidFill>
              </a:defRPr>
            </a:lvl3pPr>
            <a:lvl4pPr>
              <a:defRPr baseline="0">
                <a:solidFill>
                  <a:srgbClr val="E8E9EA"/>
                </a:solidFill>
              </a:defRPr>
            </a:lvl4pPr>
            <a:lvl5pPr>
              <a:defRPr baseline="0">
                <a:solidFill>
                  <a:srgbClr val="E8E9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E8E9EA"/>
                </a:solidFill>
              </a:defRPr>
            </a:lvl1pPr>
          </a:lstStyle>
          <a:p>
            <a:fld id="{D4EBE3CD-9D77-4126-B7ED-9E1F8FB2D6C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E8E9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50871" y="6385982"/>
            <a:ext cx="3702929" cy="26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393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7007"/>
            <a:ext cx="10515600" cy="2943879"/>
          </a:xfrm>
          <a:prstGeom prst="rect">
            <a:avLst/>
          </a:prstGeom>
        </p:spPr>
        <p:txBody>
          <a:bodyPr anchor="b"/>
          <a:lstStyle>
            <a:lvl1pPr>
              <a:defRPr sz="4400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299791"/>
            <a:ext cx="10515600" cy="278986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265" y="6476011"/>
            <a:ext cx="3199215" cy="23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807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3600" spc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A37617-F085-4FBC-BFEB-18D278E31287}" type="datetime1">
              <a:rPr lang="en-US" smtClean="0"/>
              <a:t>7/25/2022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5CE6-403F-EA48-BE30-2515D483D7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10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8813A0-CE8A-47ED-8889-32380D2EE052}" type="datetime1">
              <a:rPr lang="en-US" smtClean="0"/>
              <a:t>7/25/2022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5CE6-403F-EA48-BE30-2515D483D73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7008"/>
            <a:ext cx="10515600" cy="429279"/>
          </a:xfrm>
          <a:prstGeom prst="rect">
            <a:avLst/>
          </a:prstGeom>
        </p:spPr>
        <p:txBody>
          <a:bodyPr anchor="b"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95409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C72D1D-1B1E-4011-9F81-1DF6EA181994}" type="datetime1">
              <a:rPr lang="en-US" smtClean="0"/>
              <a:t>7/25/2022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5CE6-403F-EA48-BE30-2515D483D73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7008"/>
            <a:ext cx="10515600" cy="429279"/>
          </a:xfrm>
          <a:prstGeom prst="rect">
            <a:avLst/>
          </a:prstGeom>
        </p:spPr>
        <p:txBody>
          <a:bodyPr anchor="b"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2553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F1506F-05FD-4F6B-9C01-46002987DD6B}" type="datetime1">
              <a:rPr lang="en-US" smtClean="0"/>
              <a:t>7/25/2022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5CE6-403F-EA48-BE30-2515D483D7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373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 algn="r">
              <a:defRPr sz="3200" spc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 algn="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417FE0-445A-41B8-BEAC-6DD82437909F}" type="datetime1">
              <a:rPr lang="en-US" smtClean="0"/>
              <a:t>7/25/2022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5CE6-403F-EA48-BE30-2515D483D7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539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 algn="r">
              <a:defRPr sz="3200" spc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 algn="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B3C291-DF00-4449-9D8F-089D7F0E6849}" type="datetime1">
              <a:rPr lang="en-US" smtClean="0"/>
              <a:t>7/25/2022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5CE6-403F-EA48-BE30-2515D483D7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308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41174"/>
            <a:ext cx="10515600" cy="4735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845CE6-403F-EA48-BE30-2515D483D7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706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spc="6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3600" b="0" kern="1200">
          <a:solidFill>
            <a:schemeClr val="accent1"/>
          </a:solidFill>
          <a:latin typeface="Bookman Old Style" panose="0205060405050502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Bookman Old Style" panose="0205060405050502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Bookman Old Style" panose="0205060405050502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Bookman Old Style" panose="0205060405050502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Bookman Old Style" panose="02050604050505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46453" y="103869"/>
            <a:ext cx="10515600" cy="677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venir Book" charset="0"/>
              </a:defRPr>
            </a:lvl1pPr>
          </a:lstStyle>
          <a:p>
            <a:fld id="{0702E67B-8ECD-418C-9C04-2C84438F1502}" type="datetime1">
              <a:rPr lang="en-US" smtClean="0"/>
              <a:t>7/25/2022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venir Book" charset="0"/>
              </a:defRPr>
            </a:lvl1pPr>
          </a:lstStyle>
          <a:p>
            <a:fld id="{29866733-B904-C84A-937B-5FAEB6B69C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224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400" b="0" i="0" kern="1200">
          <a:solidFill>
            <a:schemeClr val="accent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0" i="0" kern="1200">
          <a:solidFill>
            <a:schemeClr val="accent1">
              <a:lumMod val="50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0070C0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i="0" kern="1200">
          <a:solidFill>
            <a:schemeClr val="accent4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accent1">
              <a:lumMod val="7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b="1" i="0" kern="1200" spc="300">
          <a:solidFill>
            <a:srgbClr val="0070C0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5187" y="2840431"/>
            <a:ext cx="10869561" cy="1075585"/>
          </a:xfrm>
        </p:spPr>
        <p:txBody>
          <a:bodyPr/>
          <a:lstStyle/>
          <a:p>
            <a:r>
              <a:rPr lang="en-US" sz="4400" dirty="0">
                <a:latin typeface="Georgia Pro Semibold" panose="020B0604020202020204" pitchFamily="18" charset="0"/>
              </a:rPr>
              <a:t>Creating Tomorrow’s University Today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BOT Retreat 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July 21, 2022</a:t>
            </a:r>
          </a:p>
          <a:p>
            <a:endParaRPr lang="en-US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254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A55895-42B6-4AF0-8BE1-9A19695C2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6733-B904-C84A-937B-5FAEB6B69CA7}" type="slidenum">
              <a:rPr lang="en-US" smtClean="0"/>
              <a:t>10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1A790F-5AA0-4668-A7E3-839EA2467623}"/>
              </a:ext>
            </a:extLst>
          </p:cNvPr>
          <p:cNvSpPr txBox="1"/>
          <p:nvPr/>
        </p:nvSpPr>
        <p:spPr>
          <a:xfrm>
            <a:off x="1556657" y="2111828"/>
            <a:ext cx="9100457" cy="2758346"/>
          </a:xfrm>
          <a:prstGeom prst="rect">
            <a:avLst/>
          </a:prstGeom>
          <a:solidFill>
            <a:srgbClr val="0455A4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tIns="91440" rtlCol="0">
            <a:noAutofit/>
          </a:bodyPr>
          <a:lstStyle/>
          <a:p>
            <a:pPr algn="ctr"/>
            <a:r>
              <a:rPr lang="en-US" sz="3200" b="1" dirty="0">
                <a:latin typeface="Georgia Pro Semibold" panose="02040702050405020303" pitchFamily="18" charset="0"/>
              </a:rPr>
              <a:t>To enhance our impact,</a:t>
            </a:r>
          </a:p>
          <a:p>
            <a:pPr algn="ctr"/>
            <a:r>
              <a:rPr lang="en-US" sz="3200" b="1" dirty="0">
                <a:latin typeface="Georgia Pro Semibold" panose="02040702050405020303" pitchFamily="18" charset="0"/>
              </a:rPr>
              <a:t>we must challenge tradition,</a:t>
            </a:r>
          </a:p>
          <a:p>
            <a:pPr algn="ctr"/>
            <a:r>
              <a:rPr lang="en-US" sz="3200" b="1" dirty="0">
                <a:latin typeface="Georgia Pro Semibold" panose="02040702050405020303" pitchFamily="18" charset="0"/>
              </a:rPr>
              <a:t>be inclusive as well as expansive,</a:t>
            </a:r>
          </a:p>
          <a:p>
            <a:pPr algn="ctr"/>
            <a:r>
              <a:rPr lang="en-US" sz="3200" b="1" dirty="0">
                <a:latin typeface="Georgia Pro Semibold" panose="02040702050405020303" pitchFamily="18" charset="0"/>
              </a:rPr>
              <a:t>create new partnerships</a:t>
            </a:r>
          </a:p>
          <a:p>
            <a:pPr algn="ctr"/>
            <a:r>
              <a:rPr lang="en-US" sz="3200" b="1" dirty="0">
                <a:latin typeface="Georgia Pro Semibold" panose="02040702050405020303" pitchFamily="18" charset="0"/>
              </a:rPr>
              <a:t>and embrace change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5C29972-B2DC-DE4E-2D06-5B4FD7EA9E4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46453" y="823397"/>
            <a:ext cx="10515600" cy="67761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Enhance our impact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73B475-B745-4B64-BC1F-5AB33AE6C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424543"/>
          </a:xfrm>
          <a:prstGeom prst="rect">
            <a:avLst/>
          </a:prstGeom>
          <a:solidFill>
            <a:srgbClr val="0455A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5940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DCF0F84-33A8-F3AF-C5CB-A1AFBCA9AF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60"/>
          <a:stretch/>
        </p:blipFill>
        <p:spPr>
          <a:xfrm>
            <a:off x="0" y="251012"/>
            <a:ext cx="12192000" cy="660698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3A985C1-0760-4EB6-A0AF-9073257B5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424543"/>
          </a:xfrm>
          <a:prstGeom prst="rect">
            <a:avLst/>
          </a:prstGeom>
          <a:solidFill>
            <a:srgbClr val="045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9F817FA-69BD-4DF8-ECCB-CE60AADC347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090194"/>
            <a:ext cx="10515600" cy="677612"/>
          </a:xfrm>
        </p:spPr>
        <p:txBody>
          <a:bodyPr>
            <a:noAutofit/>
          </a:bodyPr>
          <a:lstStyle/>
          <a:p>
            <a:r>
              <a:rPr lang="en-US" sz="5400" dirty="0">
                <a:solidFill>
                  <a:schemeClr val="tx1"/>
                </a:solidFill>
                <a:latin typeface="Georgia Pro Semibold" panose="02040702050405020303" pitchFamily="18" charset="0"/>
              </a:rPr>
              <a:t>Thank</a:t>
            </a:r>
            <a:r>
              <a:rPr lang="en-US" sz="5400" baseline="0" dirty="0">
                <a:solidFill>
                  <a:schemeClr val="tx1"/>
                </a:solidFill>
                <a:latin typeface="Georgia Pro Semibold" panose="02040702050405020303" pitchFamily="18" charset="0"/>
              </a:rPr>
              <a:t> You</a:t>
            </a:r>
            <a:endParaRPr lang="en-US" sz="5400" dirty="0">
              <a:solidFill>
                <a:schemeClr val="tx1"/>
              </a:solidFill>
              <a:latin typeface="Georgia Pro Semibold" panose="02040702050405020303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AC8799-D262-44E5-85A3-8836EEC6E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6733-B904-C84A-937B-5FAEB6B69CA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230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72281B-EE99-4A9A-BAB0-BA0CD4B19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3"/>
          <a:stretch/>
        </p:blipFill>
        <p:spPr>
          <a:xfrm>
            <a:off x="-1" y="0"/>
            <a:ext cx="1248772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BDAB23-D4F3-42F6-9BA7-A51AFE54A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0" y="870857"/>
            <a:ext cx="12228544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4000" dirty="0">
              <a:latin typeface="Georgia Pro Semibold" panose="02040702050405020303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0EDA2A-8F52-E8B5-EB74-C3990BF521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027" y="6384093"/>
            <a:ext cx="3040743" cy="219988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CE7E27D0-F671-65EF-9F92-4EF79AAA2C6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927251"/>
            <a:ext cx="10515600" cy="634440"/>
          </a:xfrm>
          <a:prstGeom prst="rect">
            <a:avLst/>
          </a:prstGeom>
        </p:spPr>
        <p:txBody>
          <a:bodyPr/>
          <a:lstStyle/>
          <a:p>
            <a:pPr rtl="0" eaLnBrk="1" latinLnBrk="0" hangingPunct="1"/>
            <a:r>
              <a:rPr lang="en-US" sz="4000" kern="1200" spc="0" dirty="0">
                <a:solidFill>
                  <a:srgbClr val="FFFFFF"/>
                </a:solidFill>
                <a:effectLst/>
                <a:latin typeface="Georgia Pro Semibold" panose="02040702050405020303" pitchFamily="18" charset="0"/>
                <a:ea typeface="+mn-ea"/>
                <a:cs typeface="+mn-cs"/>
              </a:rPr>
              <a:t>Creating Tomorrow’s University Today</a:t>
            </a:r>
            <a:endParaRPr lang="en-US" spc="0" dirty="0">
              <a:effectLst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6D3858-11CE-44F2-BAC3-A1F0139EEBB8}"/>
              </a:ext>
            </a:extLst>
          </p:cNvPr>
          <p:cNvSpPr txBox="1"/>
          <p:nvPr/>
        </p:nvSpPr>
        <p:spPr>
          <a:xfrm>
            <a:off x="1640542" y="3429000"/>
            <a:ext cx="8772366" cy="999565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tIns="182880" rtlCol="0">
            <a:no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Programmatic Transformations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3EEE45-43B9-405E-931A-1C3D6D252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6733-B904-C84A-937B-5FAEB6B69CA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2807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FAF1FAA-6DA9-E812-3663-7638C1E58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3" r="23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0930B5E0-9DCF-DFE4-1BB5-77BC36DBD10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28898" y="486114"/>
            <a:ext cx="10515600" cy="677612"/>
          </a:xfrm>
        </p:spPr>
        <p:txBody>
          <a:bodyPr/>
          <a:lstStyle/>
          <a:p>
            <a:pPr rtl="0" eaLnBrk="1" latinLnBrk="0" hangingPunct="1"/>
            <a:r>
              <a:rPr lang="en-US" sz="3600" b="1" kern="1200" dirty="0">
                <a:solidFill>
                  <a:srgbClr val="131F11"/>
                </a:solidFill>
                <a:effectLst/>
                <a:latin typeface="Georgia Pro Semibold" panose="02040702050405020303" pitchFamily="18" charset="0"/>
                <a:ea typeface="Cambria" panose="02040503050406030204" pitchFamily="18" charset="0"/>
                <a:cs typeface="+mn-cs"/>
              </a:rPr>
              <a:t>A Legacy of Impact Benefiting Society</a:t>
            </a:r>
            <a:endParaRPr lang="en-US" dirty="0">
              <a:effectLst/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3A2635-AE2D-4472-BD3F-EBF1206A7C39}"/>
              </a:ext>
            </a:extLst>
          </p:cNvPr>
          <p:cNvSpPr txBox="1"/>
          <p:nvPr/>
        </p:nvSpPr>
        <p:spPr>
          <a:xfrm>
            <a:off x="0" y="2139632"/>
            <a:ext cx="12192000" cy="3037675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182880">
            <a:noAutofit/>
          </a:bodyPr>
          <a:lstStyle/>
          <a:p>
            <a:pPr algn="ctr"/>
            <a:r>
              <a:rPr lang="en-US" sz="2400" b="1" i="0" u="none" strike="noStrike" baseline="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Ever since the first student walked onto the campus in 1868, </a:t>
            </a:r>
          </a:p>
          <a:p>
            <a:pPr algn="ctr"/>
            <a:r>
              <a:rPr lang="en-US" sz="2400" b="1" i="0" u="none" strike="noStrike" baseline="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the University of Illinois has been a priceless resource </a:t>
            </a:r>
          </a:p>
          <a:p>
            <a:pPr algn="ctr"/>
            <a:r>
              <a:rPr lang="en-US" sz="2400" b="1" i="0" u="none" strike="noStrike" baseline="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for the State of Illinois and the nation. </a:t>
            </a:r>
          </a:p>
          <a:p>
            <a:pPr algn="ctr"/>
            <a:r>
              <a:rPr lang="en-US" sz="2400" b="1" i="0" u="none" strike="noStrike" baseline="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It has provided opportunities for education to citizens and </a:t>
            </a:r>
            <a:br>
              <a:rPr lang="en-US" sz="2400" b="1" i="0" u="none" strike="noStrike" baseline="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</a:br>
            <a:r>
              <a:rPr lang="en-US" sz="2400" b="1" i="0" u="none" strike="noStrike" baseline="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helped create a thriving economy for the State. </a:t>
            </a:r>
          </a:p>
          <a:p>
            <a:pPr algn="ctr"/>
            <a:r>
              <a:rPr lang="en-US" sz="2400" b="1" i="0" u="none" strike="noStrike" baseline="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It has played created generations of innovators, entrepreneurs, leaders, and thinkers and advanced the frontiers of knowledge to benefit society.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University of Illinois System">
            <a:extLst>
              <a:ext uri="{FF2B5EF4-FFF2-40B4-BE49-F238E27FC236}">
                <a16:creationId xmlns:a16="http://schemas.microsoft.com/office/drawing/2014/main" id="{12ACD269-5E93-6750-44EA-299875859C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027" y="6384093"/>
            <a:ext cx="3040743" cy="21998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3EEE45-43B9-405E-931A-1C3D6D252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6733-B904-C84A-937B-5FAEB6B69CA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9937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3C760F6-F712-4010-BD2E-F2E94512F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424543"/>
          </a:xfrm>
          <a:prstGeom prst="rect">
            <a:avLst/>
          </a:prstGeom>
          <a:solidFill>
            <a:srgbClr val="045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0ACA871-44E2-F482-4FFC-7AB405B741E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6393" y="733449"/>
            <a:ext cx="10515600" cy="677612"/>
          </a:xfrm>
        </p:spPr>
        <p:txBody>
          <a:bodyPr/>
          <a:lstStyle/>
          <a:p>
            <a:pPr rtl="0" eaLnBrk="1" latinLnBrk="0" hangingPunct="1"/>
            <a:r>
              <a:rPr lang="en-US" sz="3600" kern="1200" dirty="0">
                <a:solidFill>
                  <a:srgbClr val="131F11"/>
                </a:solidFill>
                <a:effectLst/>
                <a:latin typeface="Georgia Pro Semibold" panose="02040702050405020303" pitchFamily="18" charset="0"/>
                <a:ea typeface="+mn-ea"/>
                <a:cs typeface="+mn-cs"/>
              </a:rPr>
              <a:t>Extending the Historical Legacy</a:t>
            </a:r>
            <a:endParaRPr lang="en-US" dirty="0">
              <a:effectLst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2A515E-A17C-4EE3-B763-36AD52858862}"/>
              </a:ext>
            </a:extLst>
          </p:cNvPr>
          <p:cNvSpPr txBox="1"/>
          <p:nvPr/>
        </p:nvSpPr>
        <p:spPr>
          <a:xfrm>
            <a:off x="598715" y="3027317"/>
            <a:ext cx="10994572" cy="954107"/>
          </a:xfrm>
          <a:prstGeom prst="rect">
            <a:avLst/>
          </a:prstGeom>
          <a:ln w="28575">
            <a:solidFill>
              <a:srgbClr val="0455A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Technology driven transformation of industry requires</a:t>
            </a:r>
          </a:p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diverse talented workforce to create growth and prosperity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0BF22C-1DCD-4F53-97AF-EC5254792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6733-B904-C84A-937B-5FAEB6B69CA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326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3C760F6-F712-4010-BD2E-F2E94512F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424543"/>
          </a:xfrm>
          <a:prstGeom prst="rect">
            <a:avLst/>
          </a:prstGeom>
          <a:solidFill>
            <a:srgbClr val="045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8DD195E-25FF-247B-5D33-CA9C0F87A9F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28898" y="838383"/>
            <a:ext cx="10515600" cy="677612"/>
          </a:xfrm>
        </p:spPr>
        <p:txBody>
          <a:bodyPr/>
          <a:lstStyle/>
          <a:p>
            <a:pPr rtl="0" eaLnBrk="1" latinLnBrk="0" hangingPunct="1"/>
            <a:r>
              <a:rPr lang="en-US" sz="3200" kern="1200" dirty="0">
                <a:solidFill>
                  <a:srgbClr val="131F11"/>
                </a:solidFill>
                <a:effectLst/>
                <a:latin typeface="Georgia Pro Semibold" panose="02040702050405020303" pitchFamily="18" charset="0"/>
                <a:ea typeface="+mn-ea"/>
                <a:cs typeface="+mn-cs"/>
              </a:rPr>
              <a:t>Two Pathways to Greater Impact</a:t>
            </a:r>
            <a:endParaRPr lang="en-US" dirty="0">
              <a:effectLst/>
            </a:endParaRP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01A38A-159F-4BC2-98B5-75F78BF7E668}"/>
              </a:ext>
            </a:extLst>
          </p:cNvPr>
          <p:cNvSpPr txBox="1"/>
          <p:nvPr/>
        </p:nvSpPr>
        <p:spPr>
          <a:xfrm>
            <a:off x="1719943" y="2513542"/>
            <a:ext cx="3722914" cy="2062103"/>
          </a:xfrm>
          <a:prstGeom prst="rect">
            <a:avLst/>
          </a:prstGeom>
          <a:solidFill>
            <a:srgbClr val="0455A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Improve and Extend Current Model of Education Delivery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D6AD68-0FE4-4C04-9ED2-1B8333C32794}"/>
              </a:ext>
            </a:extLst>
          </p:cNvPr>
          <p:cNvSpPr txBox="1"/>
          <p:nvPr/>
        </p:nvSpPr>
        <p:spPr>
          <a:xfrm>
            <a:off x="6659202" y="2496658"/>
            <a:ext cx="3722914" cy="2062103"/>
          </a:xfrm>
          <a:prstGeom prst="rect">
            <a:avLst/>
          </a:prstGeom>
          <a:solidFill>
            <a:srgbClr val="0455A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Create Innovative, New Models of Delivery to Reach Broader Audiences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0BF22C-1DCD-4F53-97AF-EC5254792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6733-B904-C84A-937B-5FAEB6B69CA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0613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CC171D5-56C1-4715-9DBF-B0AB95840B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424543"/>
          </a:xfrm>
          <a:prstGeom prst="rect">
            <a:avLst/>
          </a:prstGeom>
          <a:solidFill>
            <a:srgbClr val="045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A4784D-D48F-46F7-8AFF-A0451CE72A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97915" y="2076418"/>
            <a:ext cx="9796169" cy="2031756"/>
          </a:xfrm>
          <a:prstGeom prst="rect">
            <a:avLst/>
          </a:prstGeom>
          <a:solidFill>
            <a:srgbClr val="EEECE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>
              <a:lnSpc>
                <a:spcPct val="114000"/>
              </a:lnSpc>
            </a:pPr>
            <a:endParaRPr lang="en-US" sz="3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 Pro Semibold" panose="02040702050405020303" pitchFamily="18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015F410-37C5-FA99-4349-FB58162F0A5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97915" y="2869554"/>
            <a:ext cx="9796169" cy="677612"/>
          </a:xfrm>
        </p:spPr>
        <p:txBody>
          <a:bodyPr>
            <a:noAutofit/>
          </a:bodyPr>
          <a:lstStyle/>
          <a:p>
            <a:pPr rtl="0" eaLnBrk="1" latinLnBrk="0" hangingPunct="1"/>
            <a:r>
              <a:rPr lang="en-US" sz="4000" kern="1200" dirty="0">
                <a:solidFill>
                  <a:srgbClr val="131F1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Georgia Pro Semibold" panose="02040702050405020303" pitchFamily="18" charset="0"/>
                <a:ea typeface="+mn-ea"/>
                <a:cs typeface="+mn-cs"/>
              </a:rPr>
              <a:t>Nearly 100,000 students</a:t>
            </a:r>
            <a:endParaRPr lang="en-US" sz="2800" dirty="0">
              <a:effectLst/>
            </a:endParaRPr>
          </a:p>
          <a:p>
            <a:pPr rtl="0" eaLnBrk="1" latinLnBrk="0" hangingPunct="1"/>
            <a:r>
              <a:rPr lang="en-US" sz="4000" kern="1200" dirty="0">
                <a:solidFill>
                  <a:srgbClr val="131F1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Georgia Pro Semibold" panose="02040702050405020303" pitchFamily="18" charset="0"/>
                <a:ea typeface="+mn-ea"/>
                <a:cs typeface="+mn-cs"/>
              </a:rPr>
              <a:t>25,000 annual graduates</a:t>
            </a:r>
            <a:endParaRPr lang="en-US" sz="2800" dirty="0">
              <a:effectLst/>
            </a:endParaRPr>
          </a:p>
          <a:p>
            <a:endParaRPr lang="en-US" sz="28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60855F6-BF62-4C23-B8A1-84E2CF667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6733-B904-C84A-937B-5FAEB6B69CA7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6734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473B475-B745-4B64-BC1F-5AB33AE6C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424543"/>
          </a:xfrm>
          <a:prstGeom prst="rect">
            <a:avLst/>
          </a:prstGeom>
          <a:solidFill>
            <a:srgbClr val="045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0E80285-7DF4-92D6-FB96-91022489882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51383" y="905835"/>
            <a:ext cx="10515600" cy="677612"/>
          </a:xfrm>
        </p:spPr>
        <p:txBody>
          <a:bodyPr/>
          <a:lstStyle/>
          <a:p>
            <a:pPr rtl="0" eaLnBrk="1" latinLnBrk="0" hangingPunct="1"/>
            <a:r>
              <a:rPr lang="en-US" sz="4000" kern="1200" dirty="0">
                <a:solidFill>
                  <a:srgbClr val="131F11"/>
                </a:solidFill>
                <a:effectLst/>
                <a:latin typeface="Georgia Pro Semibold" panose="02040702050405020303" pitchFamily="18" charset="0"/>
                <a:ea typeface="+mn-ea"/>
                <a:cs typeface="+mn-cs"/>
              </a:rPr>
              <a:t>Enhancing Inclusivity</a:t>
            </a:r>
            <a:endParaRPr lang="en-US" dirty="0">
              <a:effectLst/>
            </a:endParaRP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5D50B2-7E7B-4280-B939-9C5336B9906C}"/>
              </a:ext>
            </a:extLst>
          </p:cNvPr>
          <p:cNvSpPr txBox="1"/>
          <p:nvPr/>
        </p:nvSpPr>
        <p:spPr>
          <a:xfrm>
            <a:off x="2999014" y="2660118"/>
            <a:ext cx="6193972" cy="2038507"/>
          </a:xfrm>
          <a:prstGeom prst="rect">
            <a:avLst/>
          </a:prstGeom>
          <a:solidFill>
            <a:srgbClr val="EEECE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endParaRPr lang="en-US" sz="3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 Pro Semibold" panose="02040702050405020303" pitchFamily="18" charset="0"/>
            </a:endParaRPr>
          </a:p>
          <a:p>
            <a:pPr algn="ctr">
              <a:lnSpc>
                <a:spcPct val="114000"/>
              </a:lnSpc>
            </a:pPr>
            <a:r>
              <a:rPr lang="en-US" sz="3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Semibold" panose="02040702050405020303" pitchFamily="18" charset="0"/>
              </a:rPr>
              <a:t>Access 2030 Program</a:t>
            </a:r>
          </a:p>
          <a:p>
            <a:pPr algn="ctr">
              <a:lnSpc>
                <a:spcPct val="114000"/>
              </a:lnSpc>
            </a:pPr>
            <a:endParaRPr lang="en-US" sz="3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 Pro Semibold" panose="02040702050405020303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A55895-42B6-4AF0-8BE1-9A19695C2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6733-B904-C84A-937B-5FAEB6B69CA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5741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473B475-B745-4B64-BC1F-5AB33AE6C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424543"/>
          </a:xfrm>
          <a:prstGeom prst="rect">
            <a:avLst/>
          </a:prstGeom>
          <a:solidFill>
            <a:srgbClr val="045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7452B6A-FA23-6285-AC36-40DA8CF4A96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28898" y="875855"/>
            <a:ext cx="10515600" cy="677612"/>
          </a:xfrm>
        </p:spPr>
        <p:txBody>
          <a:bodyPr/>
          <a:lstStyle/>
          <a:p>
            <a:pPr rtl="0" eaLnBrk="1" latinLnBrk="0" hangingPunct="1"/>
            <a:r>
              <a:rPr lang="en-US" sz="3600" kern="1200" dirty="0">
                <a:solidFill>
                  <a:srgbClr val="131F11"/>
                </a:solidFill>
                <a:effectLst/>
                <a:latin typeface="Georgia Pro Semibold" panose="02040702050405020303" pitchFamily="18" charset="0"/>
                <a:ea typeface="+mn-ea"/>
                <a:cs typeface="+mn-cs"/>
              </a:rPr>
              <a:t>New Innovative Models of Program Delivery</a:t>
            </a:r>
            <a:endParaRPr lang="en-US" dirty="0">
              <a:effectLst/>
            </a:endParaRP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C8261E-9331-464D-823B-9A0DF967D6D5}"/>
              </a:ext>
            </a:extLst>
          </p:cNvPr>
          <p:cNvSpPr txBox="1"/>
          <p:nvPr/>
        </p:nvSpPr>
        <p:spPr>
          <a:xfrm>
            <a:off x="1197915" y="2473467"/>
            <a:ext cx="9796169" cy="2584234"/>
          </a:xfrm>
          <a:prstGeom prst="rect">
            <a:avLst/>
          </a:prstGeom>
          <a:solidFill>
            <a:srgbClr val="EEECE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Semibold" panose="02040702050405020303" pitchFamily="18" charset="0"/>
              </a:rPr>
              <a:t>Degree Programs will Continue </a:t>
            </a:r>
          </a:p>
          <a:p>
            <a:pPr algn="ctr">
              <a:lnSpc>
                <a:spcPct val="114000"/>
              </a:lnSpc>
            </a:pPr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Semibold" panose="02040702050405020303" pitchFamily="18" charset="0"/>
              </a:rPr>
              <a:t>But </a:t>
            </a:r>
          </a:p>
          <a:p>
            <a:pPr algn="ctr">
              <a:lnSpc>
                <a:spcPct val="114000"/>
              </a:lnSpc>
            </a:pPr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Semibold" panose="02040702050405020303" pitchFamily="18" charset="0"/>
              </a:rPr>
              <a:t>We need to Consider Additional Forms of Education Delivery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A55895-42B6-4AF0-8BE1-9A19695C2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6733-B904-C84A-937B-5FAEB6B69CA7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6066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473B475-B745-4B64-BC1F-5AB33AE6C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424543"/>
          </a:xfrm>
          <a:prstGeom prst="rect">
            <a:avLst/>
          </a:prstGeom>
          <a:solidFill>
            <a:srgbClr val="045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7EC2FA4F-582B-8CBA-092E-AC6D3C00880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28898" y="875854"/>
            <a:ext cx="10515600" cy="677612"/>
          </a:xfrm>
        </p:spPr>
        <p:txBody>
          <a:bodyPr/>
          <a:lstStyle/>
          <a:p>
            <a:pPr rtl="0" eaLnBrk="1" latinLnBrk="0" hangingPunct="1"/>
            <a:r>
              <a:rPr lang="en-US" sz="3600" kern="1200" dirty="0">
                <a:solidFill>
                  <a:srgbClr val="131F11"/>
                </a:solidFill>
                <a:effectLst/>
                <a:latin typeface="Georgia Pro Semibold" panose="02040702050405020303" pitchFamily="18" charset="0"/>
                <a:ea typeface="+mn-ea"/>
                <a:cs typeface="+mn-cs"/>
              </a:rPr>
              <a:t>New Innovative Models of Program Delivery </a:t>
            </a:r>
            <a:endParaRPr lang="en-US" dirty="0">
              <a:effectLst/>
            </a:endParaRP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C8261E-9331-464D-823B-9A0DF967D6D5}"/>
              </a:ext>
            </a:extLst>
          </p:cNvPr>
          <p:cNvSpPr txBox="1"/>
          <p:nvPr/>
        </p:nvSpPr>
        <p:spPr>
          <a:xfrm>
            <a:off x="598715" y="2246143"/>
            <a:ext cx="4408228" cy="1321067"/>
          </a:xfrm>
          <a:prstGeom prst="rect">
            <a:avLst/>
          </a:prstGeom>
          <a:solidFill>
            <a:srgbClr val="EEECE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Semibold" panose="02040702050405020303" pitchFamily="18" charset="0"/>
              </a:rPr>
              <a:t>Alternative  Credentials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36C2A8-8DCE-4400-835D-099BB90146EA}"/>
              </a:ext>
            </a:extLst>
          </p:cNvPr>
          <p:cNvSpPr txBox="1"/>
          <p:nvPr/>
        </p:nvSpPr>
        <p:spPr>
          <a:xfrm>
            <a:off x="7185058" y="2219431"/>
            <a:ext cx="4408228" cy="1321067"/>
          </a:xfrm>
          <a:prstGeom prst="rect">
            <a:avLst/>
          </a:prstGeom>
          <a:solidFill>
            <a:srgbClr val="EEECE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Semibold" panose="02040702050405020303" pitchFamily="18" charset="0"/>
              </a:rPr>
              <a:t>New Audiences</a:t>
            </a:r>
          </a:p>
          <a:p>
            <a:pPr algn="ctr">
              <a:lnSpc>
                <a:spcPct val="114000"/>
              </a:lnSpc>
            </a:pPr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Semibold" panose="02040702050405020303" pitchFamily="18" charset="0"/>
              </a:rPr>
              <a:t>Life-Long Learners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7197EC-3375-491A-A4FA-3CC4945A87C3}"/>
              </a:ext>
            </a:extLst>
          </p:cNvPr>
          <p:cNvSpPr txBox="1"/>
          <p:nvPr/>
        </p:nvSpPr>
        <p:spPr>
          <a:xfrm>
            <a:off x="3891886" y="3972099"/>
            <a:ext cx="4408228" cy="1952650"/>
          </a:xfrm>
          <a:prstGeom prst="rect">
            <a:avLst/>
          </a:prstGeom>
          <a:solidFill>
            <a:srgbClr val="EEECE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Semibold" panose="02040702050405020303" pitchFamily="18" charset="0"/>
              </a:rPr>
              <a:t>Leveraging New Educational Technologies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A55895-42B6-4AF0-8BE1-9A19695C2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6733-B904-C84A-937B-5FAEB6B69CA7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03351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ustom 8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A_master" id="{01FF48F1-DAA2-1C47-83E5-F8A7F616E984}" vid="{54D90AB1-BEFB-5548-BF31-77FFECAA9768}"/>
    </a:ext>
  </a:extLst>
</a:theme>
</file>

<file path=ppt/theme/theme2.xml><?xml version="1.0" encoding="utf-8"?>
<a:theme xmlns:a="http://schemas.openxmlformats.org/drawingml/2006/main" name="System">
  <a:themeElements>
    <a:clrScheme name="UI System 1">
      <a:dk1>
        <a:srgbClr val="131F11"/>
      </a:dk1>
      <a:lt1>
        <a:srgbClr val="FFFFFF"/>
      </a:lt1>
      <a:dk2>
        <a:srgbClr val="242852"/>
      </a:dk2>
      <a:lt2>
        <a:srgbClr val="E8E9EA"/>
      </a:lt2>
      <a:accent1>
        <a:srgbClr val="0556AC"/>
      </a:accent1>
      <a:accent2>
        <a:srgbClr val="2040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517FB7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ystem2018-template" id="{8A552260-A253-BC45-A09C-93DDB43630E6}" vid="{D268F7F8-4C2B-C34D-AB3D-D0263FD2705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1774</TotalTime>
  <Words>224</Words>
  <Application>Microsoft Office PowerPoint</Application>
  <PresentationFormat>Widescreen</PresentationFormat>
  <Paragraphs>49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6" baseType="lpstr">
      <vt:lpstr>Arial</vt:lpstr>
      <vt:lpstr>Avenir Book</vt:lpstr>
      <vt:lpstr>Avenir Heavy</vt:lpstr>
      <vt:lpstr>Avenir Light</vt:lpstr>
      <vt:lpstr>Bookman Old Style</vt:lpstr>
      <vt:lpstr>Calibri</vt:lpstr>
      <vt:lpstr>Cambria</vt:lpstr>
      <vt:lpstr>Georgia</vt:lpstr>
      <vt:lpstr>Georgia Pro Semibold</vt:lpstr>
      <vt:lpstr>Lato</vt:lpstr>
      <vt:lpstr>Oswald SemiBold</vt:lpstr>
      <vt:lpstr>Tahoma</vt:lpstr>
      <vt:lpstr>Verdana</vt:lpstr>
      <vt:lpstr>1_Office Theme</vt:lpstr>
      <vt:lpstr>System</vt:lpstr>
      <vt:lpstr>Creating Tomorrow’s University Today</vt:lpstr>
      <vt:lpstr>Creating Tomorrow’s University Today</vt:lpstr>
      <vt:lpstr>A Legacy of Impact Benefiting Society </vt:lpstr>
      <vt:lpstr>Extending the Historical Legacy</vt:lpstr>
      <vt:lpstr>Two Pathways to Greater Impact </vt:lpstr>
      <vt:lpstr>Nearly 100,000 students 25,000 annual graduates </vt:lpstr>
      <vt:lpstr>Enhancing Inclusivity </vt:lpstr>
      <vt:lpstr>New Innovative Models of Program Delivery </vt:lpstr>
      <vt:lpstr>New Innovative Models of Program Delivery  </vt:lpstr>
      <vt:lpstr>Enhance our impact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Ghosh, Avijit</dc:creator>
  <cp:lastModifiedBy>Shubham Kumar</cp:lastModifiedBy>
  <cp:revision>11</cp:revision>
  <dcterms:created xsi:type="dcterms:W3CDTF">2022-07-16T20:19:05Z</dcterms:created>
  <dcterms:modified xsi:type="dcterms:W3CDTF">2022-07-25T20:07:18Z</dcterms:modified>
</cp:coreProperties>
</file>