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0" r:id="rId1"/>
  </p:sldMasterIdLst>
  <p:notesMasterIdLst>
    <p:notesMasterId r:id="rId10"/>
  </p:notesMasterIdLst>
  <p:sldIdLst>
    <p:sldId id="256" r:id="rId2"/>
    <p:sldId id="317" r:id="rId3"/>
    <p:sldId id="302" r:id="rId4"/>
    <p:sldId id="318" r:id="rId5"/>
    <p:sldId id="319" r:id="rId6"/>
    <p:sldId id="320" r:id="rId7"/>
    <p:sldId id="321" r:id="rId8"/>
    <p:sldId id="301" r:id="rId9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Lato Black" panose="020F0502020204030203" pitchFamily="34" charset="0"/>
      <p:bold r:id="rId17"/>
      <p:italic r:id="rId18"/>
      <p:boldItalic r:id="rId19"/>
    </p:embeddedFont>
    <p:embeddedFont>
      <p:font typeface="Oswald SemiBold" pitchFamily="2" charset="77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 Kar" initials="MO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556A5"/>
    <a:srgbClr val="003366"/>
    <a:srgbClr val="204097"/>
    <a:srgbClr val="13294B"/>
    <a:srgbClr val="D50032"/>
    <a:srgbClr val="E84A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7D541B-6B13-314F-AC69-7C38DB6BA95D}" type="datetimeFigureOut">
              <a:rPr lang="en-US" smtClean="0"/>
              <a:t>7/6/22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F13B8-C4D7-B54E-BEBE-A838073B3F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894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F13B8-C4D7-B54E-BEBE-A838073B3F5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769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F13B8-C4D7-B54E-BEBE-A838073B3F5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792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F13B8-C4D7-B54E-BEBE-A838073B3F5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777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F24C6-03B4-47FF-BA28-60B502849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36F5C3-A006-4A7C-B7BF-11983D503C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2C6CE-23E8-48F4-A915-549E39ABE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8AF1E-A8E3-45FE-A7F5-6DE27AF28E43}" type="datetime1">
              <a:rPr lang="en-US" smtClean="0"/>
              <a:t>7/6/22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D320A-DD77-4F86-8951-7D4CE7782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CA43C-3EEC-4D08-AC84-64F8FC0BF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CD41-BD61-1A45-8304-02EAFE265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489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084E-36B7-4E12-9323-59F137E5B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6B9A74-2A1C-48B3-A2DF-528EC7C514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17EA2-186E-4DF7-8357-7CC607CC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005B7-8A3F-4B6F-8382-320F7F54800C}" type="datetime1">
              <a:rPr lang="en-US" smtClean="0"/>
              <a:t>7/6/22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678F8-836D-4396-9965-2F993B7A4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1C0E1-6D34-41D1-8AB0-A3FB288AF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CD41-BD61-1A45-8304-02EAFE265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900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7F77B5-738B-41E8-BC4A-58CE35C45D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4E9D00-9800-4DC4-BC3D-2F42D764D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140DB-DA8F-452F-84E1-9CF1844B6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5F7F4-C049-4052-95CB-DA1441246504}" type="datetime1">
              <a:rPr lang="en-US" smtClean="0"/>
              <a:t>7/6/22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483FD-50CC-4256-A249-26AECC963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95AD6-EDB9-4F07-9BE3-B1ED50397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CD41-BD61-1A45-8304-02EAFE265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767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78B2C-7846-4997-9258-1EC6658A3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567BB-04EC-4B3F-A1CF-7BCA35B4A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7FDA42-116B-4164-B543-2A1FF33DC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740BC-A97D-4E4F-9955-C4C6042D9588}" type="datetime1">
              <a:rPr lang="en-US" smtClean="0"/>
              <a:t>7/6/22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9B3DC-F798-46D6-96BA-4E915C4BD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A62FD-38EA-4D5B-A15A-5E6E116FB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CD41-BD61-1A45-8304-02EAFE265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650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236C7-7677-4FCD-9755-4406514B9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42933B-3F8C-49B4-90B7-80FDA309C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0CC90-B296-4790-9CC6-2EC1B7C34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9CC26-929A-4E73-B11A-44CC237BC041}" type="datetime1">
              <a:rPr lang="en-US" smtClean="0"/>
              <a:t>7/6/22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9B462-D775-4295-9906-014176333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A5A42-92AE-4B8B-8125-7CA7E7F11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CD41-BD61-1A45-8304-02EAFE265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4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8ADEDEF2-5968-F25D-E0BC-FE622A911C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170C1A-A77F-4F93-96AD-07E613FB9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5"/>
            <a:ext cx="10439400" cy="1325563"/>
          </a:xfrm>
        </p:spPr>
        <p:txBody>
          <a:bodyPr anchor="b" anchorCtr="0">
            <a:noAutofit/>
          </a:bodyPr>
          <a:lstStyle>
            <a:lvl1pPr>
              <a:defRPr>
                <a:solidFill>
                  <a:srgbClr val="13294B"/>
                </a:solidFill>
                <a:latin typeface="Oswald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917B9-911A-4CCB-8E26-EE2CD4E22C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5105400" cy="4351338"/>
          </a:xfrm>
        </p:spPr>
        <p:txBody>
          <a:bodyPr/>
          <a:lstStyle>
            <a:lvl1pPr>
              <a:defRPr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>
              <a:defRPr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2pPr>
            <a:lvl3pPr>
              <a:defRPr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3pPr>
            <a:lvl4pPr>
              <a:defRPr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4pPr>
            <a:lvl5pPr>
              <a:defRPr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7BBCF7-F228-4132-BF3B-FFCFA616D3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>
              <a:defRPr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2pPr>
            <a:lvl3pPr>
              <a:defRPr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3pPr>
            <a:lvl4pPr>
              <a:defRPr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4pPr>
            <a:lvl5pPr>
              <a:defRPr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598821-0B53-4AA4-83E0-4A8C1210A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" y="6356350"/>
            <a:ext cx="2743200" cy="365125"/>
          </a:xfrm>
        </p:spPr>
        <p:txBody>
          <a:bodyPr/>
          <a:lstStyle/>
          <a:p>
            <a:fld id="{74A4CD41-BD61-1A45-8304-02EAFE265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792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4D908-24D3-40FE-ABCC-5679C318B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C06B21-6166-4657-8548-CC7C1D993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2129C8-DDB8-43D2-BB70-2DCEC1105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2697EF-CB90-428E-B025-5FCBE86808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8481-CF45-42C5-8DA4-383DED272E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0CD828-50CC-4158-9967-F21C8F950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B6E78-55C6-415F-88EA-531B4D6C5F41}" type="datetime1">
              <a:rPr lang="en-US" smtClean="0"/>
              <a:t>7/6/22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E5A38-67DB-444A-B0C2-EFF0BC1FA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425AD1-6628-4CCB-8644-D9B8B014E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CD41-BD61-1A45-8304-02EAFE265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545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7F7A9-6CA5-456B-89C4-5F2158BE2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B5C210-67DB-44F2-B66D-9531F13BD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FBCED-6C3A-42FA-AE0C-AFED55897090}" type="datetime1">
              <a:rPr lang="en-US" smtClean="0"/>
              <a:t>7/6/22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C95968-64DD-43F0-9CDF-A066AEA93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46D631-967A-4710-AE01-2BC0D47D0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CD41-BD61-1A45-8304-02EAFE265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762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38940-E911-4D34-853E-BC99C96C4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D8A1C-F6C0-4FBD-ADC1-422F0F4F1A44}" type="datetime1">
              <a:rPr lang="en-US" smtClean="0"/>
              <a:t>7/6/22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1F41F6-4E6A-40EC-8921-B22F4199E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9AC3D0-CB47-4216-A778-B49F9CFD0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CD41-BD61-1A45-8304-02EAFE265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504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32F7E-53A1-42F3-8340-D05B0D7F8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37F63-BC1B-4431-8C36-AA59DED52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D7FB88-3FF9-4320-A749-0360CEC023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D35BA7-56B9-4480-AF38-4ECA6F881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F849D-41EC-4C90-B316-163A58D20944}" type="datetime1">
              <a:rPr lang="en-US" smtClean="0"/>
              <a:t>7/6/22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29318A-040D-478E-8FB3-5D40F8131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CFD9B-7026-4C9E-84D3-9F09E8085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CD41-BD61-1A45-8304-02EAFE265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155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1B7C3-2B72-4DF9-825B-786CCF10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8ACFD7-B854-4402-9797-A912263C5D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46B112-5F9B-4A9E-ABE7-3FAB7A1D07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6F2364-267A-4985-BF38-68DA9FBEE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35C1E-F8DC-459B-9F90-DAE15521088E}" type="datetime1">
              <a:rPr lang="en-US" smtClean="0"/>
              <a:t>7/6/22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2F5AFA-DD60-416D-8CC4-817554C8D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AFD12D-95B5-4CFA-8EC1-8A09F384B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CD41-BD61-1A45-8304-02EAFE265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649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9B8FA2-571C-45D5-9D15-B30B7BA30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EA5B5-8873-465B-BA4C-33D4C203E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C816A-BBE7-4E73-9CFF-F4AAAAA6CC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B18B0-3D56-4344-964F-885DEFAC0503}" type="datetime1">
              <a:rPr lang="en-US" smtClean="0"/>
              <a:t>7/6/22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8577A-9FC7-4DA6-8626-1AB602C099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29062-F0BC-4406-983C-8F3300E20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4CD41-BD61-1A45-8304-02EAFE265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86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1A3BD47-AB64-4762-B502-C89DFBEC0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2684978"/>
            <a:ext cx="12192000" cy="3030022"/>
          </a:xfrm>
          <a:prstGeom prst="rect">
            <a:avLst/>
          </a:prstGeom>
          <a:solidFill>
            <a:srgbClr val="FFFFFF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8E7A38-56AA-0C4B-A4C3-1B9B7673F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848321"/>
            <a:ext cx="9016409" cy="1392238"/>
          </a:xfrm>
        </p:spPr>
        <p:txBody>
          <a:bodyPr anchor="t">
            <a:noAutofit/>
          </a:bodyPr>
          <a:lstStyle/>
          <a:p>
            <a:pPr algn="l"/>
            <a:r>
              <a:rPr lang="en-US" sz="5400" b="1" dirty="0">
                <a:solidFill>
                  <a:srgbClr val="0556A5"/>
                </a:solidFill>
                <a:latin typeface="Oswald SemiBold" panose="00000700000000000000" pitchFamily="2" charset="0"/>
              </a:rPr>
              <a:t>University Senates Conference Annual Report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FEF7F4-EEF3-E047-9C86-C5C566EB5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9166" y="4457242"/>
            <a:ext cx="6992601" cy="1655762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solidFill>
                  <a:srgbClr val="13294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Presentation to the Board of Trustees</a:t>
            </a:r>
          </a:p>
          <a:p>
            <a:pPr algn="l"/>
            <a:r>
              <a:rPr lang="en-US" sz="2000" dirty="0">
                <a:solidFill>
                  <a:srgbClr val="13294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Robin Kar, USC Chair</a:t>
            </a:r>
          </a:p>
          <a:p>
            <a:pPr algn="l"/>
            <a:r>
              <a:rPr lang="en-US" sz="1600" dirty="0">
                <a:solidFill>
                  <a:srgbClr val="13294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July 21, 2022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978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7AF84-288F-652A-84DE-78301EC83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00336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We began this year (AY2021-22) hoping to: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3017C8-4E72-8A44-2E06-BB724EFDE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CD41-BD61-1A45-8304-02EAFE2650D3}" type="slidenum">
              <a:rPr lang="en-US" smtClean="0"/>
              <a:t>2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986F16-D21F-F8F7-EB24-ECC91EB16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1080" y="2316480"/>
            <a:ext cx="2987040" cy="2987040"/>
          </a:xfrm>
          <a:prstGeom prst="rect">
            <a:avLst/>
          </a:prstGeom>
          <a:solidFill>
            <a:srgbClr val="FFFFFF">
              <a:alpha val="40000"/>
            </a:srgbClr>
          </a:solidFill>
          <a:ln w="76200"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AD2093-85B3-3A38-172F-FA1982AA0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33786" y="2316480"/>
            <a:ext cx="2987040" cy="2987040"/>
          </a:xfrm>
          <a:prstGeom prst="rect">
            <a:avLst/>
          </a:prstGeom>
          <a:solidFill>
            <a:srgbClr val="FFFFFF">
              <a:alpha val="40000"/>
            </a:srgbClr>
          </a:solidFill>
          <a:ln w="76200"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BD031E-55F7-D7E6-2862-FB4AF4932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70349" y="2316480"/>
            <a:ext cx="2987040" cy="2987040"/>
          </a:xfrm>
          <a:prstGeom prst="rect">
            <a:avLst/>
          </a:prstGeom>
          <a:solidFill>
            <a:srgbClr val="FFFFFF">
              <a:alpha val="40000"/>
            </a:srgbClr>
          </a:solidFill>
          <a:ln w="76200"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68FB4-0978-2BE1-5F8E-CCA2811F4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3052445"/>
            <a:ext cx="10042990" cy="1656715"/>
          </a:xfrm>
        </p:spPr>
        <p:txBody>
          <a:bodyPr numCol="3" spcCol="640080">
            <a:noAutofit/>
          </a:bodyPr>
          <a:lstStyle/>
          <a:p>
            <a:pPr marL="0" indent="0" algn="ctr">
              <a:buNone/>
            </a:pPr>
            <a:r>
              <a:rPr lang="en-US" sz="2800" b="1" dirty="0">
                <a:ea typeface="Verdana" panose="020B0604030504040204" pitchFamily="34" charset="0"/>
                <a:cs typeface="Verdana" panose="020B0604030504040204" pitchFamily="34" charset="0"/>
              </a:rPr>
              <a:t>Build on </a:t>
            </a:r>
            <a:br>
              <a:rPr lang="en-US" sz="2800" b="1" dirty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b="1" dirty="0">
                <a:ea typeface="Verdana" panose="020B0604030504040204" pitchFamily="34" charset="0"/>
                <a:cs typeface="Verdana" panose="020B0604030504040204" pitchFamily="34" charset="0"/>
              </a:rPr>
              <a:t>strong </a:t>
            </a:r>
            <a:br>
              <a:rPr lang="en-US" sz="2800" b="1" dirty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b="1" dirty="0">
                <a:ea typeface="Verdana" panose="020B0604030504040204" pitchFamily="34" charset="0"/>
                <a:cs typeface="Verdana" panose="020B0604030504040204" pitchFamily="34" charset="0"/>
              </a:rPr>
              <a:t>foundations  </a:t>
            </a:r>
            <a:br>
              <a:rPr lang="en-US" b="1" dirty="0"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b="1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br>
              <a:rPr lang="en-US" sz="2800" b="1" dirty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b="1" dirty="0">
                <a:ea typeface="Verdana" panose="020B0604030504040204" pitchFamily="34" charset="0"/>
                <a:cs typeface="Verdana" panose="020B0604030504040204" pitchFamily="34" charset="0"/>
              </a:rPr>
              <a:t>Build </a:t>
            </a:r>
            <a:br>
              <a:rPr lang="en-US" sz="2800" b="1" dirty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b="1" dirty="0">
                <a:ea typeface="Verdana" panose="020B0604030504040204" pitchFamily="34" charset="0"/>
                <a:cs typeface="Verdana" panose="020B0604030504040204" pitchFamily="34" charset="0"/>
              </a:rPr>
              <a:t>momentum</a:t>
            </a:r>
            <a:br>
              <a:rPr lang="en-US" sz="2800" b="1" dirty="0"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2800" b="1" dirty="0"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800" b="1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en-US" sz="2800" b="1" dirty="0">
                <a:ea typeface="Verdana" panose="020B0604030504040204" pitchFamily="34" charset="0"/>
                <a:cs typeface="Verdana" panose="020B0604030504040204" pitchFamily="34" charset="0"/>
              </a:rPr>
              <a:t>Grounded in </a:t>
            </a:r>
            <a:br>
              <a:rPr lang="en-US" sz="2800" b="1" dirty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b="1" dirty="0">
                <a:ea typeface="Verdana" panose="020B0604030504040204" pitchFamily="34" charset="0"/>
                <a:cs typeface="Verdana" panose="020B0604030504040204" pitchFamily="34" charset="0"/>
              </a:rPr>
              <a:t>basic ideals </a:t>
            </a:r>
            <a:br>
              <a:rPr lang="en-US" sz="2800" b="1" dirty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b="1" dirty="0">
                <a:ea typeface="Verdana" panose="020B0604030504040204" pitchFamily="34" charset="0"/>
                <a:cs typeface="Verdana" panose="020B0604030504040204" pitchFamily="34" charset="0"/>
              </a:rPr>
              <a:t>of shared governance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367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49407-B1B4-5048-9142-8A5BEA5DC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44280"/>
            <a:ext cx="10439400" cy="882024"/>
          </a:xfrm>
        </p:spPr>
        <p:txBody>
          <a:bodyPr>
            <a:noAutofit/>
          </a:bodyPr>
          <a:lstStyle/>
          <a:p>
            <a:br>
              <a:rPr lang="en-US" sz="3600" dirty="0"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3600" dirty="0"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3600" dirty="0"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3600" dirty="0"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3600" dirty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dirty="0">
                <a:ea typeface="Verdana" panose="020B0604030504040204" pitchFamily="34" charset="0"/>
                <a:cs typeface="Verdana" panose="020B0604030504040204" pitchFamily="34" charset="0"/>
              </a:rPr>
              <a:t>Shared governance provides: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A45B-B95D-604B-9A75-185C065AE8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628202"/>
            <a:ext cx="10100045" cy="1374077"/>
          </a:xfrm>
        </p:spPr>
        <p:txBody>
          <a:bodyPr>
            <a:noAutofit/>
          </a:bodyPr>
          <a:lstStyle/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rgbClr val="0556A5"/>
                </a:solidFill>
                <a:ea typeface="Tahoma" panose="020B0604030504040204" pitchFamily="34" charset="0"/>
                <a:cs typeface="Agency FB" panose="020F0502020204030204" pitchFamily="34" charset="0"/>
              </a:rPr>
              <a:t>A necessary vehicle </a:t>
            </a:r>
          </a:p>
          <a:p>
            <a:pPr lvl="1">
              <a:lnSpc>
                <a:spcPct val="120000"/>
              </a:lnSpc>
              <a:spcBef>
                <a:spcPts val="480"/>
              </a:spcBef>
            </a:pPr>
            <a:r>
              <a:rPr lang="en-US" sz="2000" dirty="0">
                <a:solidFill>
                  <a:srgbClr val="0556A5"/>
                </a:solidFill>
                <a:ea typeface="Tahoma" panose="020B0604030504040204" pitchFamily="34" charset="0"/>
                <a:cs typeface="Agency FB" panose="020F0502020204030204" pitchFamily="34" charset="0"/>
              </a:rPr>
              <a:t>An effective platform for communication</a:t>
            </a:r>
          </a:p>
          <a:p>
            <a:pPr lvl="1">
              <a:lnSpc>
                <a:spcPct val="120000"/>
              </a:lnSpc>
              <a:spcBef>
                <a:spcPts val="480"/>
              </a:spcBef>
            </a:pPr>
            <a:r>
              <a:rPr lang="en-US" sz="2000" b="1" dirty="0">
                <a:solidFill>
                  <a:srgbClr val="0556A5"/>
                </a:solidFill>
                <a:ea typeface="Tahoma" panose="020B0604030504040204" pitchFamily="34" charset="0"/>
                <a:cs typeface="Agency FB" panose="020F0502020204030204" pitchFamily="34" charset="0"/>
              </a:rPr>
              <a:t>B</a:t>
            </a:r>
            <a:r>
              <a:rPr lang="en-US" sz="2000" dirty="0">
                <a:solidFill>
                  <a:srgbClr val="0556A5"/>
                </a:solidFill>
                <a:ea typeface="Tahoma" panose="020B0604030504040204" pitchFamily="34" charset="0"/>
                <a:cs typeface="Agency FB" panose="020F0502020204030204" pitchFamily="34" charset="0"/>
              </a:rPr>
              <a:t>etween faculty and administrators</a:t>
            </a:r>
            <a:endParaRPr lang="en-US" sz="2000" u="sng" dirty="0">
              <a:solidFill>
                <a:srgbClr val="0556A5"/>
              </a:solidFill>
              <a:ea typeface="Tahoma" panose="020B0604030504040204" pitchFamily="34" charset="0"/>
              <a:cs typeface="Agency FB" panose="020F0502020204030204" pitchFamily="34" charset="0"/>
            </a:endParaRPr>
          </a:p>
          <a:p>
            <a:endParaRPr lang="en-US" sz="2800" u="sng" dirty="0">
              <a:solidFill>
                <a:srgbClr val="0556A5"/>
              </a:solidFill>
              <a:latin typeface="+mj-lt"/>
              <a:ea typeface="Tahoma" panose="020B0604030504040204" pitchFamily="34" charset="0"/>
              <a:cs typeface="Agency FB" panose="020F0502020204030204" pitchFamily="34" charset="0"/>
            </a:endParaRPr>
          </a:p>
          <a:p>
            <a:pPr marL="0" indent="0">
              <a:buNone/>
            </a:pPr>
            <a:endParaRPr lang="en-US" sz="2800" u="sng" dirty="0">
              <a:solidFill>
                <a:srgbClr val="0556A5"/>
              </a:solidFill>
              <a:latin typeface="+mj-lt"/>
              <a:ea typeface="Tahoma" panose="020B0604030504040204" pitchFamily="34" charset="0"/>
              <a:cs typeface="Agency FB" panose="020F0502020204030204" pitchFamily="34" charset="0"/>
            </a:endParaRPr>
          </a:p>
          <a:p>
            <a:pPr lvl="2"/>
            <a:endParaRPr lang="en-US" sz="2200" dirty="0">
              <a:solidFill>
                <a:srgbClr val="0556A5"/>
              </a:solidFill>
              <a:latin typeface="+mj-lt"/>
              <a:ea typeface="Tahoma" panose="020B0604030504040204" pitchFamily="34" charset="0"/>
              <a:cs typeface="Agency FB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579EC1-435B-D341-9BBF-F0832389B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399" y="3163536"/>
            <a:ext cx="9692641" cy="28756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13294B"/>
                </a:solidFill>
                <a:latin typeface="Oswald SemiBold" panose="00000700000000000000" pitchFamily="2" charset="0"/>
                <a:ea typeface="Tahoma" panose="020B0604030504040204" pitchFamily="34" charset="0"/>
                <a:cs typeface="Agency FB" panose="020F0502020204030204" pitchFamily="34" charset="0"/>
              </a:rPr>
              <a:t>Benefits of decisions made with shared governance: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rgbClr val="0556A5"/>
                </a:solidFill>
                <a:ea typeface="Tahoma" panose="020B0604030504040204" pitchFamily="34" charset="0"/>
                <a:cs typeface="Agency FB" panose="020F0502020204030204" pitchFamily="34" charset="0"/>
              </a:rPr>
              <a:t>Profit from extraordinary network of expertise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ea typeface="Tahoma" panose="020B0604030504040204" pitchFamily="34" charset="0"/>
                <a:cs typeface="Agency FB" panose="020F0502020204030204" pitchFamily="34" charset="0"/>
              </a:rPr>
              <a:t>Broader community acceptance</a:t>
            </a:r>
            <a:endParaRPr lang="en-US" sz="2000" dirty="0">
              <a:solidFill>
                <a:srgbClr val="0556A5"/>
              </a:solidFill>
              <a:ea typeface="Tahoma" panose="020B0604030504040204" pitchFamily="34" charset="0"/>
              <a:cs typeface="Agency FB" panose="020F050202020403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rgbClr val="0556A5"/>
                </a:solidFill>
                <a:ea typeface="Tahoma" panose="020B0604030504040204" pitchFamily="34" charset="0"/>
                <a:cs typeface="Agency FB" panose="020F0502020204030204" pitchFamily="34" charset="0"/>
              </a:rPr>
              <a:t>Academic decisions made on the basis of academic expertise, which is sensitive to evolving academic</a:t>
            </a:r>
            <a:r>
              <a:rPr lang="en-US" sz="2000" dirty="0">
                <a:ea typeface="Tahoma" panose="020B0604030504040204" pitchFamily="34" charset="0"/>
                <a:cs typeface="Agency FB" panose="020F0502020204030204" pitchFamily="34" charset="0"/>
              </a:rPr>
              <a:t> standards and insights</a:t>
            </a:r>
            <a:endParaRPr lang="en-US" sz="2000" dirty="0">
              <a:solidFill>
                <a:srgbClr val="0556A5"/>
              </a:solidFill>
              <a:ea typeface="Tahoma" panose="020B0604030504040204" pitchFamily="34" charset="0"/>
              <a:cs typeface="Agency FB" panose="020F050202020403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rgbClr val="0556A5"/>
                </a:solidFill>
                <a:ea typeface="Tahoma" panose="020B0604030504040204" pitchFamily="34" charset="0"/>
                <a:cs typeface="Agency FB" panose="020F0502020204030204" pitchFamily="34" charset="0"/>
              </a:rPr>
              <a:t>Promotes a culture of engagement and respect</a:t>
            </a:r>
          </a:p>
          <a:p>
            <a:endParaRPr lang="en-US" dirty="0">
              <a:solidFill>
                <a:srgbClr val="0556A5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9F7824-4F0A-4BBE-8B76-DBDC583AD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CD41-BD61-1A45-8304-02EAFE2650D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422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E6125C-AC7F-6655-1C92-5218E1371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D36D64-F515-0E5B-70A8-49EACB4C9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Focal points for USC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575FE-7E5A-A1EF-F34C-A69DC023F9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187574"/>
            <a:ext cx="5295900" cy="4351338"/>
          </a:xfrm>
        </p:spPr>
        <p:txBody>
          <a:bodyPr>
            <a:noAutofit/>
          </a:bodyPr>
          <a:lstStyle/>
          <a:p>
            <a:pPr marL="971550" lvl="1" indent="-514350">
              <a:lnSpc>
                <a:spcPct val="100000"/>
              </a:lnSpc>
              <a:spcAft>
                <a:spcPts val="2400"/>
              </a:spcAft>
              <a:buAutoNum type="arabicPeriod"/>
            </a:pPr>
            <a:r>
              <a:rPr lang="en-US" dirty="0"/>
              <a:t>Changing modalities</a:t>
            </a:r>
          </a:p>
          <a:p>
            <a:pPr marL="971550" lvl="1" indent="-514350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AutoNum type="arabicPeriod"/>
            </a:pPr>
            <a:r>
              <a:rPr lang="en-US" dirty="0"/>
              <a:t>Shared governance mechanisms for DPI</a:t>
            </a:r>
          </a:p>
          <a:p>
            <a:pPr marL="457200" lvl="1" indent="0">
              <a:lnSpc>
                <a:spcPct val="100000"/>
              </a:lnSpc>
              <a:spcAft>
                <a:spcPts val="2400"/>
              </a:spcAft>
              <a:buNone/>
            </a:pPr>
            <a:r>
              <a:rPr lang="en-US" dirty="0"/>
              <a:t>3.	COVID-19 Response</a:t>
            </a:r>
          </a:p>
          <a:p>
            <a:pPr marL="457200" lvl="1" indent="0">
              <a:lnSpc>
                <a:spcPct val="100000"/>
              </a:lnSpc>
              <a:spcAft>
                <a:spcPts val="2400"/>
              </a:spcAft>
              <a:buNone/>
            </a:pPr>
            <a:r>
              <a:rPr lang="en-US" dirty="0"/>
              <a:t>4.	Statute revisions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41BC7-134F-BF47-F82C-7560E31F6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CD41-BD61-1A45-8304-02EAFE2650D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17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7F308B7-6E8A-401D-E5C1-ABE68E85B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3BC2E4-7D1A-1B85-1EB4-17824ADEF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Advice and progress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FAA74-AC74-8B05-196B-640080E06A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4785360" cy="4351338"/>
          </a:xfrm>
        </p:spPr>
        <p:txBody>
          <a:bodyPr/>
          <a:lstStyle/>
          <a:p>
            <a:pPr marL="971550" lvl="1" indent="-514350">
              <a:spcAft>
                <a:spcPts val="2400"/>
              </a:spcAft>
              <a:buFont typeface="+mj-lt"/>
              <a:buAutoNum type="arabicPeriod" startAt="5"/>
            </a:pPr>
            <a:r>
              <a:rPr lang="en-US" dirty="0"/>
              <a:t>Strengthening role in larger educational pipeline</a:t>
            </a:r>
          </a:p>
          <a:p>
            <a:pPr marL="914400" lvl="1" indent="-457200">
              <a:spcAft>
                <a:spcPts val="2400"/>
              </a:spcAft>
              <a:buAutoNum type="arabicPeriod" startAt="6"/>
            </a:pPr>
            <a:r>
              <a:rPr lang="en-US" dirty="0"/>
              <a:t>Tuition considerations</a:t>
            </a:r>
          </a:p>
          <a:p>
            <a:pPr marL="914400" lvl="1" indent="-457200">
              <a:spcAft>
                <a:spcPts val="2400"/>
              </a:spcAft>
              <a:buAutoNum type="arabicPeriod" startAt="7"/>
            </a:pPr>
            <a:r>
              <a:rPr lang="en-US" dirty="0"/>
              <a:t>Legislative and governmental priorities</a:t>
            </a:r>
          </a:p>
          <a:p>
            <a:pPr marL="914400" lvl="1" indent="-457200">
              <a:spcAft>
                <a:spcPts val="2400"/>
              </a:spcAft>
              <a:buAutoNum type="arabicPeriod" startAt="7"/>
            </a:pPr>
            <a:r>
              <a:rPr lang="en-US" dirty="0"/>
              <a:t>Support all three universities’ excellence and branding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B938D6-22D0-DE9E-AC56-F4FD74549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CD41-BD61-1A45-8304-02EAFE2650D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675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B68098F-25C0-D231-291C-9958BA3B5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283DB2-1C80-4D03-C771-CC54D0A14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Initiatives still in early stages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2DFD8-2A5A-AA64-AD57-581D9E3C2E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2040" y="1825625"/>
            <a:ext cx="4907280" cy="4351338"/>
          </a:xfrm>
        </p:spPr>
        <p:txBody>
          <a:bodyPr/>
          <a:lstStyle/>
          <a:p>
            <a:pPr marL="971550" lvl="1" indent="-514350">
              <a:spcAft>
                <a:spcPts val="2400"/>
              </a:spcAft>
              <a:buFont typeface="+mj-lt"/>
              <a:buAutoNum type="arabicPeriod" startAt="9"/>
            </a:pPr>
            <a:r>
              <a:rPr lang="en-US" dirty="0"/>
              <a:t>Mentorship for Mid-Level and Underrepresented Faculty</a:t>
            </a:r>
          </a:p>
          <a:p>
            <a:pPr marL="971550" lvl="1" indent="-514350">
              <a:spcAft>
                <a:spcPts val="2400"/>
              </a:spcAft>
              <a:buFont typeface="+mj-lt"/>
              <a:buAutoNum type="arabicPeriod" startAt="9"/>
            </a:pPr>
            <a:r>
              <a:rPr lang="en-US" dirty="0"/>
              <a:t>Strengthening culture of accountability from top to bottom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7ED07C-167A-024D-1D08-5FF7F5D20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CD41-BD61-1A45-8304-02EAFE2650D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106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C2BA4AC6-E687-71F1-E899-5AE960F9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993554-626F-B3B0-F1C3-10F613A28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1080" y="2316480"/>
            <a:ext cx="2987040" cy="2987040"/>
          </a:xfrm>
          <a:prstGeom prst="rect">
            <a:avLst/>
          </a:prstGeom>
          <a:solidFill>
            <a:srgbClr val="FFFFFF">
              <a:alpha val="40000"/>
            </a:srgbClr>
          </a:solidFill>
          <a:ln w="76200"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BA37D7-75CD-867E-DE70-FBCB99015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33786" y="2316480"/>
            <a:ext cx="2987040" cy="2987040"/>
          </a:xfrm>
          <a:prstGeom prst="rect">
            <a:avLst/>
          </a:prstGeom>
          <a:solidFill>
            <a:srgbClr val="FFFFFF">
              <a:alpha val="40000"/>
            </a:srgbClr>
          </a:solidFill>
          <a:ln w="76200"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F8430D-E138-B411-6D13-F8639713D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Shared governance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E6A46-0E05-88DF-52A9-5B6AA46F40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9049" y="2852102"/>
            <a:ext cx="2271102" cy="191579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dirty="0">
                <a:ea typeface="Verdana" panose="020B0604030504040204" pitchFamily="34" charset="0"/>
                <a:cs typeface="Verdana" panose="020B0604030504040204" pitchFamily="34" charset="0"/>
              </a:rPr>
              <a:t>The state of the union is stronger than where we found it</a:t>
            </a: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7AF77-97AB-1E91-B94F-BD2061C01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3801" y="2573337"/>
            <a:ext cx="2747010" cy="33559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ea typeface="Verdana" panose="020B0604030504040204" pitchFamily="34" charset="0"/>
                <a:cs typeface="Verdana" panose="020B0604030504040204" pitchFamily="34" charset="0"/>
              </a:rPr>
              <a:t>We hope we’ve identified constructive </a:t>
            </a:r>
            <a:br>
              <a:rPr lang="en-US" sz="2400" b="1" dirty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b="1" dirty="0">
                <a:ea typeface="Verdana" panose="020B0604030504040204" pitchFamily="34" charset="0"/>
                <a:cs typeface="Verdana" panose="020B0604030504040204" pitchFamily="34" charset="0"/>
              </a:rPr>
              <a:t>ideas to </a:t>
            </a:r>
            <a:br>
              <a:rPr lang="en-US" sz="2400" b="1" dirty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b="1" dirty="0">
                <a:ea typeface="Verdana" panose="020B0604030504040204" pitchFamily="34" charset="0"/>
                <a:cs typeface="Verdana" panose="020B0604030504040204" pitchFamily="34" charset="0"/>
              </a:rPr>
              <a:t>continue further developments in the future</a:t>
            </a: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960305-FCEA-FDFE-015D-85146614B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CD41-BD61-1A45-8304-02EAFE2650D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472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A2A93F5-1304-4670-89AD-A08AE8F69B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B741F66-71E4-414C-AF89-6615FF85E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1271921"/>
          </a:xfrm>
        </p:spPr>
        <p:txBody>
          <a:bodyPr/>
          <a:lstStyle/>
          <a:p>
            <a:r>
              <a:rPr lang="en-US" dirty="0">
                <a:solidFill>
                  <a:srgbClr val="003366"/>
                </a:solidFill>
                <a:latin typeface="Oswald SemiBold" panose="00000700000000000000" pitchFamily="2" charset="0"/>
              </a:rPr>
              <a:t>Thank You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18BD34D-6304-904D-95F0-A05F3B600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2422943"/>
            <a:ext cx="12192000" cy="1655762"/>
          </a:xfrm>
        </p:spPr>
        <p:txBody>
          <a:bodyPr/>
          <a:lstStyle/>
          <a:p>
            <a:pPr algn="l"/>
            <a:endParaRPr lang="en-US" dirty="0">
              <a:solidFill>
                <a:srgbClr val="204097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r>
              <a:rPr lang="en-US" sz="3200" dirty="0">
                <a:solidFill>
                  <a:srgbClr val="204097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Any questions?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D15D0E-1CC5-4B9E-9BF1-8A8396D09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CD41-BD61-1A45-8304-02EAFE2650D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317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</TotalTime>
  <Words>223</Words>
  <Application>Microsoft Macintosh PowerPoint</Application>
  <PresentationFormat>Widescreen</PresentationFormat>
  <Paragraphs>47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Calibri</vt:lpstr>
      <vt:lpstr>Oswald SemiBold</vt:lpstr>
      <vt:lpstr>Arial</vt:lpstr>
      <vt:lpstr>Lato Black</vt:lpstr>
      <vt:lpstr>Calibri Light</vt:lpstr>
      <vt:lpstr>Office Theme</vt:lpstr>
      <vt:lpstr>University Senates Conference Annual Report</vt:lpstr>
      <vt:lpstr>We began this year (AY2021-22) hoping to:</vt:lpstr>
      <vt:lpstr>     Shared governance provides:</vt:lpstr>
      <vt:lpstr>Focal points for USC</vt:lpstr>
      <vt:lpstr>Advice and progress</vt:lpstr>
      <vt:lpstr>Initiatives still in early stages</vt:lpstr>
      <vt:lpstr>Shared governance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Looking Forward: USC Goals for the Year</dc:title>
  <dc:creator>Rob Kar</dc:creator>
  <cp:lastModifiedBy>Foran, Ellen</cp:lastModifiedBy>
  <cp:revision>9</cp:revision>
  <dcterms:created xsi:type="dcterms:W3CDTF">2021-09-02T12:17:35Z</dcterms:created>
  <dcterms:modified xsi:type="dcterms:W3CDTF">2022-07-06T22:25:16Z</dcterms:modified>
</cp:coreProperties>
</file>