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Lst>
  <p:notesMasterIdLst>
    <p:notesMasterId r:id="rId14"/>
  </p:notesMasterIdLst>
  <p:handoutMasterIdLst>
    <p:handoutMasterId r:id="rId15"/>
  </p:handoutMasterIdLst>
  <p:sldIdLst>
    <p:sldId id="289" r:id="rId6"/>
    <p:sldId id="291" r:id="rId7"/>
    <p:sldId id="317" r:id="rId8"/>
    <p:sldId id="319" r:id="rId9"/>
    <p:sldId id="297" r:id="rId10"/>
    <p:sldId id="287" r:id="rId11"/>
    <p:sldId id="300" r:id="rId12"/>
    <p:sldId id="290"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Lato" panose="020F0502020204030203" pitchFamily="34" charset="0"/>
      <p:regular r:id="rId20"/>
      <p:bold r:id="rId21"/>
      <p:italic r:id="rId22"/>
      <p:boldItalic r:id="rId23"/>
    </p:embeddedFont>
    <p:embeddedFont>
      <p:font typeface="Lato Black" panose="020F0502020204030204" pitchFamily="34" charset="0"/>
      <p:bold r:id="rId24"/>
      <p:italic r:id="rId25"/>
      <p:boldItalic r:id="rId26"/>
    </p:embeddedFont>
    <p:embeddedFont>
      <p:font typeface="Oswald" pitchFamily="2" charset="77"/>
      <p:regular r:id="rId27"/>
      <p:bold r:id="rId28"/>
    </p:embeddedFont>
    <p:embeddedFont>
      <p:font typeface="Oswald SemiBold" panose="020F050202020403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3"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455A4"/>
    <a:srgbClr val="A5A8AA"/>
    <a:srgbClr val="E8E9EA"/>
    <a:srgbClr val="13294B"/>
    <a:srgbClr val="E84A27"/>
    <a:srgbClr val="D50032"/>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02" autoAdjust="0"/>
    <p:restoredTop sz="57523" autoAdjust="0"/>
  </p:normalViewPr>
  <p:slideViewPr>
    <p:cSldViewPr snapToGrid="0">
      <p:cViewPr varScale="1">
        <p:scale>
          <a:sx n="72" d="100"/>
          <a:sy n="72" d="100"/>
        </p:scale>
        <p:origin x="2352" y="200"/>
      </p:cViewPr>
      <p:guideLst>
        <p:guide orient="horz" pos="912"/>
        <p:guide pos="60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66" d="100"/>
          <a:sy n="66" d="100"/>
        </p:scale>
        <p:origin x="306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E6833-1F3F-4FC8-97F4-FDE94F723B49}" type="datetimeFigureOut">
              <a:rPr lang="en-US" smtClean="0"/>
              <a:t>7/19/22</a:t>
            </a:fld>
            <a:endParaRPr lang="en-US"/>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D90FA-BBDF-4623-B686-0831D6C73D31}" type="slidenum">
              <a:rPr lang="en-US" smtClean="0"/>
              <a:t>‹#›</a:t>
            </a:fld>
            <a:endParaRPr lang="en-US"/>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7/19/22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Chairman Edwards.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good morning. It’s wonderful to see everyone.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July trustees’ meeting brings with it a time for reflection, a sense of renewal and the prospect of fresh and exciting opportunities. The current academic year has come to a close, and we can now set our sights on what FY2023 will bring.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also always a joyous time as we anticipate the new class of students who will arrive next month, bringing a great buzz of energy and activity onto all our campuses.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Preliminary numbers show applications moving steadily in a positive direction. Although it’s still early, we anticipate system enrollment being on par with last year.</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gratified to see interest remain strong in our three universities, validating our efforts to open our doors wide and provide access to tens of thousands of students seeking a world-class U of I education.</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have final enrollment numbers in the coming month and plan to present them at the September board meeting.</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the new academic year, we also welcome several new faces to our board meeting.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I’d like to extend my personal welcome to University of Illinois Springfield Chancellor and Vice President for the U of I System Janet L. Gooch. As you’ve heard, Janet is an accomplished educator and leader of higher education, and we’re excited to have her on board.</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also offer my personal welcome to our newest trustee, Joe Gutman. Joe’s expertise and insights will be a great addition to our board as we continue to advance our strategic goals and chart greater success in the future. I appreciate his willingness to serve the University of Illinois System and the State of Illinois.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my congratulations to our three new student trustees for the coming year, who will offer important insights to the governance process from the student perspective.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Mr. Rafael Camacho </a:t>
            </a:r>
            <a:r>
              <a:rPr lang="en-US" sz="1800" dirty="0">
                <a:effectLst/>
                <a:latin typeface="Calibri" panose="020F0502020204030204" pitchFamily="34" charset="0"/>
                <a:ea typeface="Calibri" panose="020F0502020204030204" pitchFamily="34" charset="0"/>
              </a:rPr>
              <a:t>(Kaw-MA-Cho)</a:t>
            </a:r>
            <a:r>
              <a:rPr lang="en-US" sz="1800" dirty="0">
                <a:effectLst/>
                <a:latin typeface="Calibri" panose="020F0502020204030204" pitchFamily="34" charset="0"/>
                <a:ea typeface="Calibri" panose="020F0502020204030204" pitchFamily="34" charset="0"/>
                <a:cs typeface="Times New Roman" panose="02020603050405020304" pitchFamily="18" charset="0"/>
              </a:rPr>
              <a:t>, representing Urbana-Champaign, who will serve as the voting student member;</a:t>
            </a:r>
          </a:p>
          <a:p>
            <a:pPr marL="342900" marR="0" lvl="0" indent="-342900">
              <a:lnSpc>
                <a:spcPct val="150000"/>
              </a:lnSpc>
              <a:spcBef>
                <a:spcPts val="0"/>
              </a:spcBef>
              <a:spcAft>
                <a:spcPts val="0"/>
              </a:spcAft>
              <a:buFont typeface="Symbol" panose="05050102010706020507" pitchFamily="18" charset="2"/>
              <a:buChar char=""/>
              <a:tabLst>
                <a:tab pos="9144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Mr. Mohammed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Haq</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(Hawk)</a:t>
            </a:r>
            <a:r>
              <a:rPr lang="en-US" sz="1800" dirty="0">
                <a:effectLst/>
                <a:latin typeface="Calibri" panose="020F0502020204030204" pitchFamily="34" charset="0"/>
                <a:ea typeface="Calibri" panose="020F0502020204030204" pitchFamily="34" charset="0"/>
                <a:cs typeface="Times New Roman" panose="02020603050405020304" pitchFamily="18" charset="0"/>
              </a:rPr>
              <a:t>, representing Chicago; and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Mr. Will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Formea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(For-ME-ah)</a:t>
            </a:r>
            <a:r>
              <a:rPr lang="en-US" sz="1800" dirty="0">
                <a:effectLst/>
                <a:latin typeface="Calibri" panose="020F0502020204030204" pitchFamily="34" charset="0"/>
                <a:ea typeface="Calibri" panose="020F0502020204030204" pitchFamily="34" charset="0"/>
                <a:cs typeface="Times New Roman" panose="02020603050405020304" pitchFamily="18" charset="0"/>
              </a:rPr>
              <a:t>, representing Springfield.</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and thanks to each of you – we’re delighted to have you join us. </a:t>
            </a: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 mentioned earlier, this time of year provides an opportunity to step back and evaluate the higher education landscape --  to look at what’s next …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level-set on priorities and articulate our aspirations for the future -- what we hope to accomplish in the coming academic year and beyond …</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 and to inform how we will continue to fulfill our mission in the new world order</a:t>
            </a: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 building upon the system’s rich legacy of service to students and to the public good. </a:t>
            </a:r>
            <a:endParaRPr lang="en-US" sz="1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look to the future, we continue to be diligent in evaluating key aspects of our work, identifying opportunities to further achieve objectives in light of changes in both internal and external environments.</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193512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area of particular importance is ensuring our faculty resources are in proper ratio and alignment to best serve the needs of our students and help advance our strategic goals.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new faculty hiring initiative that I’m about to discuss is specific to the needs of our universities in Urbana-Champaign and Chicago. However, it’s important to note the thoughtful work in this area that the University of Illinois Springfield is already undertaking.</a:t>
            </a:r>
          </a:p>
          <a:p>
            <a:pPr marL="342900" marR="0" lvl="0" indent="-342900">
              <a:lnSpc>
                <a:spcPct val="150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Because of its recent Academic Reorganization, UIS is now able to make more strategic investments in the university’s programs and in the re-alignment of faculty hires to best meet student demand and workforce needs.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building on the path that UIS has set forth, I’d like to share more about a process of careful analysis undertaken recently to further evaluate faculty resources.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results of those analyses include plans to increase the number of top-notch faculty at our universities at Urbana-Champaign and Chicago.</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important and pressing need as both student enrollment and research activities have grown significantly over the past few years at both universities.</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ability to put these plans in motion will depend on continued investment by the state. We appreciate the ongoing support of Governor Pritzker and the General Assembly, and will further advocate to make these critical additions to our faculty possible. </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spring of 2022, both UIC and UIUC, in consultation with individual colleges and programs and other stakeholders, developed specific targets for new faculty hires for the next three years.</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292844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plans include increasing the universities’ faculty by adding 300 net new positions over the next three years.  One hundred of these faculty will be hired at UIC, and 200 more are expected to join at Urbana-Champaign.</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new hires are in addition to those hired to fill vacancies caused by resignations and retirements among current faculty.</a:t>
            </a: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12680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plans are based on student demand for specific programs, expanding the reach of our educational programs, and the level of investments required to achieve those targets.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also include recruitment strategies to enhance diversity among the faculty within colleges and set specific targets to increase the number of underrepresented faculty.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Concurrently, the proposed plans will enhance the research and innovation agenda through strategic hiring in emerging areas to accelerate the discovery of solutions to complex global challenges and to foster collaborations with DPI and IIN.</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decision to increase the number of faculty at these two universities goes directly to our commitment to provide a world-class education to our students.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ability to drive research priorities to expand the frontiers of knowledge and innovation that create a vibrant economy for the state depend greatly on recruiting the best faculty.</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I’m pleased to be able to share these exciting plans with you and look forward to continued partnership with the state to bring them to fruition.</a:t>
            </a:r>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356786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As the public’s University and in our commitment to serve the people and industries across Illinois, we recognize the state’s economy and demographics continue to change and evolve. And, so too, must the system’s approach to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economic development</a:t>
            </a:r>
            <a:r>
              <a:rPr lang="en-US" sz="1800" u="none" strike="noStrike" dirty="0">
                <a:solidFill>
                  <a:srgbClr val="0054A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At the same time, we have the opportunity to take on a leadership role among other Midwestern institutions in reinvigorating the region’s economy, making the U of I System an international magnet for investment and talent.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important element in fulfilling this aspect of our mission is regularly measuring how well we’re doing on key economic impact metrics.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 our last meeting, I was excited to report some early findings from our most recent economic impact study. The top takeaway deserves mention here again, because it is truly significant and underscores the enormity of our contributions.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285411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FY 2021, the U of I </a:t>
            </a:r>
            <a:r>
              <a:rPr lang="en-US" sz="1800">
                <a:effectLst/>
                <a:latin typeface="Calibri" panose="020F0502020204030204" pitchFamily="34" charset="0"/>
                <a:ea typeface="Calibri" panose="020F0502020204030204" pitchFamily="34" charset="0"/>
                <a:cs typeface="Calibri" panose="020F0502020204030204" pitchFamily="34" charset="0"/>
              </a:rPr>
              <a:t>System </a:t>
            </a:r>
            <a:r>
              <a:rPr lang="en-US" sz="1800">
                <a:effectLst/>
                <a:latin typeface="Calibri" panose="020F0502020204030204" pitchFamily="34" charset="0"/>
                <a:ea typeface="Calibri" panose="020F0502020204030204" pitchFamily="34" charset="0"/>
              </a:rPr>
              <a:t>contributed</a:t>
            </a:r>
            <a:r>
              <a:rPr lang="en-US" sz="180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$19 billion in added income for the Illinois economy!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This is up from $17.5 billion in FY17, an increase of 8.6 percent, and represents a value approximately equal to 2.1 percent of Illinois’ gross state product (GSP).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added income is based on operations, research, hospital, construction, entrepreneurial, visitor, and student spending of our universities, together with the enhanced productivity of our alumni.</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 our retreat later today, w</a:t>
            </a: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e’ll hear from other system leadership, who will discuss </a:t>
            </a:r>
            <a:r>
              <a:rPr lang="en-US" sz="1800" dirty="0">
                <a:effectLst/>
                <a:latin typeface="Calibri" panose="020F0502020204030204" pitchFamily="34" charset="0"/>
                <a:ea typeface="Calibri" panose="020F0502020204030204" pitchFamily="34" charset="0"/>
                <a:cs typeface="Calibri" panose="020F0502020204030204" pitchFamily="34" charset="0"/>
              </a:rPr>
              <a:t>the impact of their areas on the economic and social priorities of the state and 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And, we’ll take </a:t>
            </a:r>
            <a:r>
              <a:rPr lang="en-US" sz="1800" dirty="0">
                <a:effectLst/>
                <a:latin typeface="Calibri" panose="020F0502020204030204" pitchFamily="34" charset="0"/>
                <a:ea typeface="Calibri" panose="020F0502020204030204" pitchFamily="34" charset="0"/>
                <a:cs typeface="Calibri" panose="020F0502020204030204" pitchFamily="34" charset="0"/>
              </a:rPr>
              <a:t>a deeper dive into some of the initiatives driving these impressive impacts.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I look forward to seeing everyone there.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79729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Mr. Chairman, that concludes my remarks. I thank you and our trustees for the commitment and service you demonstrate day in and day out in guiding and growing this extraordinary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Thank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3674756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4">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5">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6">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65"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7/19/22</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96" r:id="rId1"/>
    <p:sldLayoutId id="2147483695" r:id="rId2"/>
    <p:sldLayoutId id="2147483680" r:id="rId3"/>
    <p:sldLayoutId id="2147483679" r:id="rId4"/>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gif"/><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gif"/><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3F405B8-2FA5-3BEA-77A7-C75329D40BC1}"/>
              </a:ext>
            </a:extLst>
          </p:cNvPr>
          <p:cNvSpPr>
            <a:spLocks noGrp="1"/>
          </p:cNvSpPr>
          <p:nvPr>
            <p:ph type="title" idx="4294967295"/>
          </p:nvPr>
        </p:nvSpPr>
        <p:spPr>
          <a:xfrm>
            <a:off x="615745" y="2103437"/>
            <a:ext cx="10738055" cy="1325563"/>
          </a:xfrm>
          <a:prstGeom prst="rect">
            <a:avLst/>
          </a:prstGeom>
        </p:spPr>
        <p:txBody>
          <a:bodyPr/>
          <a:lstStyle/>
          <a:p>
            <a:pPr rtl="0" eaLnBrk="1" latinLnBrk="0" hangingPunct="1">
              <a:lnSpc>
                <a:spcPts val="13000"/>
              </a:lnSpc>
            </a:pPr>
            <a:r>
              <a:rPr lang="en-US" sz="13600" kern="1200" spc="-150" dirty="0">
                <a:solidFill>
                  <a:srgbClr val="13294B"/>
                </a:solidFill>
                <a:effectLst/>
                <a:latin typeface="Oswald SemiBold" pitchFamily="2" charset="0"/>
                <a:ea typeface="+mn-ea"/>
                <a:cs typeface="+mn-cs"/>
              </a:rPr>
              <a:t>BOARD OF  TRUSTEES</a:t>
            </a:r>
            <a:endParaRPr lang="en-US" dirty="0">
              <a:effectLst/>
            </a:endParaRPr>
          </a:p>
        </p:txBody>
      </p:sp>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July 21, 2022</a:t>
            </a:r>
          </a:p>
        </p:txBody>
      </p:sp>
    </p:spTree>
    <p:extLst>
      <p:ext uri="{BB962C8B-B14F-4D97-AF65-F5344CB8AC3E}">
        <p14:creationId xmlns:p14="http://schemas.microsoft.com/office/powerpoint/2010/main" val="1408898964"/>
      </p:ext>
    </p:extLst>
  </p:cSld>
  <p:clrMapOvr>
    <a:masterClrMapping/>
  </p:clrMapOvr>
  <p:transition>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892C-4A69-256E-3A06-50DF329AF247}"/>
              </a:ext>
            </a:extLst>
          </p:cNvPr>
          <p:cNvSpPr>
            <a:spLocks noGrp="1"/>
          </p:cNvSpPr>
          <p:nvPr>
            <p:ph type="title"/>
          </p:nvPr>
        </p:nvSpPr>
        <p:spPr>
          <a:xfrm>
            <a:off x="838200" y="-1658824"/>
            <a:ext cx="10515600" cy="1313848"/>
          </a:xfrm>
        </p:spPr>
        <p:txBody>
          <a:bodyPr/>
          <a:lstStyle/>
          <a:p>
            <a:r>
              <a:rPr lang="en-US" dirty="0"/>
              <a:t>Looking to What’s Next</a:t>
            </a:r>
          </a:p>
        </p:txBody>
      </p:sp>
      <p:pic>
        <p:nvPicPr>
          <p:cNvPr id="4" name="antarctic-nature-beautiful-colorful-sunset-cloudy-sky-bright-orange-clouds-reflecte-SBV-314538571-HD" descr="Video of the horizon with clouds moving past ">
            <a:hlinkClick r:id="" action="ppaction://media"/>
            <a:extLst>
              <a:ext uri="{FF2B5EF4-FFF2-40B4-BE49-F238E27FC236}">
                <a16:creationId xmlns:a16="http://schemas.microsoft.com/office/drawing/2014/main" id="{EDB8B3CC-820A-6216-44E8-9BD6EDA986B5}"/>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schemeClr val="accent5">
                <a:shade val="45000"/>
                <a:satMod val="135000"/>
              </a:schemeClr>
              <a:prstClr val="white"/>
            </a:duotone>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3328368"/>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B883A4A-F324-444E-BC81-A6D3C202BD40}"/>
              </a:ext>
            </a:extLst>
          </p:cNvPr>
          <p:cNvSpPr txBox="1">
            <a:spLocks/>
          </p:cNvSpPr>
          <p:nvPr/>
        </p:nvSpPr>
        <p:spPr>
          <a:xfrm>
            <a:off x="1996139" y="200380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003366"/>
                </a:solidFill>
                <a:latin typeface="Oswald SemiBold" pitchFamily="2" charset="0"/>
              </a:rPr>
              <a:t>Looking to</a:t>
            </a:r>
            <a:endParaRPr lang="en-US" sz="24000" dirty="0">
              <a:solidFill>
                <a:srgbClr val="003366"/>
              </a:solidFill>
              <a:latin typeface="Oswald SemiBold" pitchFamily="2" charset="0"/>
            </a:endParaRPr>
          </a:p>
        </p:txBody>
      </p:sp>
      <p:sp>
        <p:nvSpPr>
          <p:cNvPr id="6" name="TextBox 5">
            <a:extLst>
              <a:ext uri="{FF2B5EF4-FFF2-40B4-BE49-F238E27FC236}">
                <a16:creationId xmlns:a16="http://schemas.microsoft.com/office/drawing/2014/main" id="{CF25862D-9D20-4686-84C8-F4B5641A3DE0}"/>
              </a:ext>
            </a:extLst>
          </p:cNvPr>
          <p:cNvSpPr txBox="1"/>
          <p:nvPr/>
        </p:nvSpPr>
        <p:spPr>
          <a:xfrm>
            <a:off x="-18081" y="4206122"/>
            <a:ext cx="12529820" cy="2400657"/>
          </a:xfrm>
          <a:prstGeom prst="rect">
            <a:avLst/>
          </a:prstGeom>
          <a:noFill/>
        </p:spPr>
        <p:txBody>
          <a:bodyPr wrap="square">
            <a:spAutoFit/>
          </a:bodyPr>
          <a:lstStyle/>
          <a:p>
            <a:pPr algn="ctr"/>
            <a:r>
              <a:rPr lang="en-US" sz="15000" dirty="0">
                <a:ln w="60325">
                  <a:solidFill>
                    <a:srgbClr val="003366"/>
                  </a:solidFill>
                </a:ln>
                <a:noFill/>
                <a:latin typeface="Oswald SemiBold" pitchFamily="2" charset="0"/>
              </a:rPr>
              <a:t>WHAT’S NEXT</a:t>
            </a:r>
            <a:endParaRPr lang="en-US" sz="15000" dirty="0">
              <a:ln w="60325">
                <a:solidFill>
                  <a:srgbClr val="003366"/>
                </a:solidFill>
              </a:ln>
              <a:solidFill>
                <a:srgbClr val="E8E9EA"/>
              </a:solidFill>
            </a:endParaRPr>
          </a:p>
        </p:txBody>
      </p:sp>
    </p:spTree>
    <p:extLst>
      <p:ext uri="{BB962C8B-B14F-4D97-AF65-F5344CB8AC3E}">
        <p14:creationId xmlns:p14="http://schemas.microsoft.com/office/powerpoint/2010/main" val="192005818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DE47D8-B9A3-1B94-1029-2C613638E155}"/>
              </a:ext>
            </a:extLst>
          </p:cNvPr>
          <p:cNvSpPr>
            <a:spLocks noGrp="1"/>
          </p:cNvSpPr>
          <p:nvPr>
            <p:ph type="title"/>
          </p:nvPr>
        </p:nvSpPr>
        <p:spPr>
          <a:xfrm>
            <a:off x="838200" y="-1658824"/>
            <a:ext cx="10515600" cy="1313848"/>
          </a:xfrm>
        </p:spPr>
        <p:txBody>
          <a:bodyPr/>
          <a:lstStyle/>
          <a:p>
            <a:r>
              <a:rPr lang="en-US" dirty="0"/>
              <a:t>Faculty recruitment plans AND NEEDS</a:t>
            </a:r>
          </a:p>
        </p:txBody>
      </p:sp>
      <p:pic>
        <p:nvPicPr>
          <p:cNvPr id="2" name="male-college-tutor-with-digital-tablet-teaching-class-SBV-323492388-HD" descr="member of faculty addressing students in a classroom setting">
            <a:hlinkClick r:id="" action="ppaction://media"/>
            <a:extLst>
              <a:ext uri="{FF2B5EF4-FFF2-40B4-BE49-F238E27FC236}">
                <a16:creationId xmlns:a16="http://schemas.microsoft.com/office/drawing/2014/main" id="{67CF3CA8-D325-D23D-13D9-AD9B7ED2C6D5}"/>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3964944"/>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B883A4A-F324-444E-BC81-A6D3C202BD40}"/>
              </a:ext>
            </a:extLst>
          </p:cNvPr>
          <p:cNvSpPr txBox="1">
            <a:spLocks/>
          </p:cNvSpPr>
          <p:nvPr/>
        </p:nvSpPr>
        <p:spPr>
          <a:xfrm>
            <a:off x="1788914" y="2640376"/>
            <a:ext cx="10722825"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Faculty Recruitment</a:t>
            </a:r>
            <a:endParaRPr lang="en-US" sz="24000" dirty="0">
              <a:solidFill>
                <a:srgbClr val="E8E9EA"/>
              </a:solidFill>
              <a:latin typeface="Oswald SemiBold" pitchFamily="2" charset="0"/>
            </a:endParaRPr>
          </a:p>
        </p:txBody>
      </p:sp>
      <p:sp>
        <p:nvSpPr>
          <p:cNvPr id="6" name="TextBox 5">
            <a:extLst>
              <a:ext uri="{FF2B5EF4-FFF2-40B4-BE49-F238E27FC236}">
                <a16:creationId xmlns:a16="http://schemas.microsoft.com/office/drawing/2014/main" id="{CF25862D-9D20-4686-84C8-F4B5641A3DE0}"/>
              </a:ext>
            </a:extLst>
          </p:cNvPr>
          <p:cNvSpPr txBox="1"/>
          <p:nvPr/>
        </p:nvSpPr>
        <p:spPr>
          <a:xfrm>
            <a:off x="836415" y="4901692"/>
            <a:ext cx="11675324" cy="1985159"/>
          </a:xfrm>
          <a:prstGeom prst="rect">
            <a:avLst/>
          </a:prstGeom>
          <a:noFill/>
        </p:spPr>
        <p:txBody>
          <a:bodyPr wrap="square">
            <a:spAutoFit/>
          </a:bodyPr>
          <a:lstStyle/>
          <a:p>
            <a:r>
              <a:rPr lang="en-US" sz="12300" spc="300" dirty="0">
                <a:ln w="60325">
                  <a:solidFill>
                    <a:srgbClr val="E8E9EA"/>
                  </a:solidFill>
                </a:ln>
                <a:noFill/>
                <a:latin typeface="Oswald SemiBold" pitchFamily="2" charset="0"/>
              </a:rPr>
              <a:t> PLANS &amp; NEEDS</a:t>
            </a:r>
            <a:endParaRPr lang="en-US" sz="12300" spc="300" dirty="0">
              <a:ln w="60325">
                <a:solidFill>
                  <a:srgbClr val="E8E9EA"/>
                </a:solidFill>
              </a:ln>
              <a:solidFill>
                <a:srgbClr val="E8E9EA"/>
              </a:solidFill>
            </a:endParaRPr>
          </a:p>
        </p:txBody>
      </p:sp>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387351247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7A57-B7B6-913C-D38C-E518ADA5E67A}"/>
              </a:ext>
            </a:extLst>
          </p:cNvPr>
          <p:cNvSpPr>
            <a:spLocks noGrp="1"/>
          </p:cNvSpPr>
          <p:nvPr>
            <p:ph type="title"/>
          </p:nvPr>
        </p:nvSpPr>
        <p:spPr/>
        <p:txBody>
          <a:bodyPr>
            <a:normAutofit/>
          </a:bodyPr>
          <a:lstStyle/>
          <a:p>
            <a:r>
              <a:rPr lang="en-US" dirty="0"/>
              <a:t>Faculty Recruitment plans</a:t>
            </a:r>
          </a:p>
        </p:txBody>
      </p:sp>
      <p:sp>
        <p:nvSpPr>
          <p:cNvPr id="10" name="Rectangle 9">
            <a:extLst>
              <a:ext uri="{FF2B5EF4-FFF2-40B4-BE49-F238E27FC236}">
                <a16:creationId xmlns:a16="http://schemas.microsoft.com/office/drawing/2014/main" id="{64D0F541-CE37-6DBD-78D4-1853B07DBD9B}"/>
              </a:ext>
              <a:ext uri="{C183D7F6-B498-43B3-948B-1728B52AA6E4}">
                <adec:decorative xmlns:adec="http://schemas.microsoft.com/office/drawing/2017/decorative" val="1"/>
              </a:ext>
            </a:extLst>
          </p:cNvPr>
          <p:cNvSpPr/>
          <p:nvPr/>
        </p:nvSpPr>
        <p:spPr>
          <a:xfrm>
            <a:off x="915790" y="1646499"/>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University of Illinois logo">
            <a:extLst>
              <a:ext uri="{FF2B5EF4-FFF2-40B4-BE49-F238E27FC236}">
                <a16:creationId xmlns:a16="http://schemas.microsoft.com/office/drawing/2014/main" id="{C3C28401-F009-EF53-9934-C2C1A3C614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84605" y="2222580"/>
            <a:ext cx="613578" cy="887788"/>
          </a:xfrm>
          <a:prstGeom prst="rect">
            <a:avLst/>
          </a:prstGeom>
        </p:spPr>
      </p:pic>
      <p:sp>
        <p:nvSpPr>
          <p:cNvPr id="8" name="TextBox 7">
            <a:extLst>
              <a:ext uri="{FF2B5EF4-FFF2-40B4-BE49-F238E27FC236}">
                <a16:creationId xmlns:a16="http://schemas.microsoft.com/office/drawing/2014/main" id="{2709CA10-D720-2736-5267-FF7396DC0932}"/>
              </a:ext>
            </a:extLst>
          </p:cNvPr>
          <p:cNvSpPr txBox="1"/>
          <p:nvPr/>
        </p:nvSpPr>
        <p:spPr>
          <a:xfrm>
            <a:off x="915790" y="3429000"/>
            <a:ext cx="4551208" cy="2390398"/>
          </a:xfrm>
          <a:prstGeom prst="rect">
            <a:avLst/>
          </a:prstGeom>
          <a:noFill/>
        </p:spPr>
        <p:txBody>
          <a:bodyPr wrap="square" rtlCol="0">
            <a:spAutoFit/>
          </a:bodyPr>
          <a:lstStyle/>
          <a:p>
            <a:pPr algn="ctr"/>
            <a:r>
              <a:rPr lang="en-US" sz="12000" b="1" spc="-300" dirty="0">
                <a:solidFill>
                  <a:schemeClr val="tx1">
                    <a:lumMod val="75000"/>
                    <a:lumOff val="25000"/>
                  </a:schemeClr>
                </a:solidFill>
                <a:latin typeface="+mj-lt"/>
              </a:rPr>
              <a:t>200</a:t>
            </a:r>
            <a:br>
              <a:rPr lang="en-US" sz="6000" b="1" dirty="0">
                <a:solidFill>
                  <a:schemeClr val="tx1">
                    <a:lumMod val="75000"/>
                    <a:lumOff val="25000"/>
                  </a:schemeClr>
                </a:solidFill>
                <a:latin typeface="+mj-lt"/>
              </a:rPr>
            </a:br>
            <a:endParaRPr lang="en-US" sz="800" b="1" dirty="0">
              <a:solidFill>
                <a:schemeClr val="tx1">
                  <a:lumMod val="75000"/>
                  <a:lumOff val="25000"/>
                </a:schemeClr>
              </a:solidFill>
              <a:latin typeface="+mj-lt"/>
            </a:endParaRPr>
          </a:p>
          <a:p>
            <a:pPr algn="ctr"/>
            <a:r>
              <a:rPr lang="en-US" sz="3200" b="1" baseline="30000" dirty="0">
                <a:solidFill>
                  <a:srgbClr val="003366"/>
                </a:solidFill>
                <a:latin typeface="Lato Black" panose="020F0A02020204030203" pitchFamily="34" charset="0"/>
              </a:rPr>
              <a:t>NEW POSITIONS</a:t>
            </a:r>
          </a:p>
        </p:txBody>
      </p:sp>
      <p:cxnSp>
        <p:nvCxnSpPr>
          <p:cNvPr id="7" name="Straight Connector 6">
            <a:extLst>
              <a:ext uri="{FF2B5EF4-FFF2-40B4-BE49-F238E27FC236}">
                <a16:creationId xmlns:a16="http://schemas.microsoft.com/office/drawing/2014/main" id="{1C95F670-7F17-EC2B-2EE0-8B20E24A8BB5}"/>
              </a:ext>
              <a:ext uri="{C183D7F6-B498-43B3-948B-1728B52AA6E4}">
                <adec:decorative xmlns:adec="http://schemas.microsoft.com/office/drawing/2017/decorative" val="1"/>
              </a:ext>
            </a:extLst>
          </p:cNvPr>
          <p:cNvCxnSpPr>
            <a:cxnSpLocks/>
          </p:cNvCxnSpPr>
          <p:nvPr/>
        </p:nvCxnSpPr>
        <p:spPr>
          <a:xfrm>
            <a:off x="6096000" y="2441927"/>
            <a:ext cx="0" cy="3158836"/>
          </a:xfrm>
          <a:prstGeom prst="line">
            <a:avLst/>
          </a:prstGeom>
        </p:spPr>
        <p:style>
          <a:lnRef idx="1">
            <a:schemeClr val="accent3"/>
          </a:lnRef>
          <a:fillRef idx="0">
            <a:schemeClr val="accent3"/>
          </a:fillRef>
          <a:effectRef idx="0">
            <a:schemeClr val="accent3"/>
          </a:effectRef>
          <a:fontRef idx="minor">
            <a:schemeClr val="tx1"/>
          </a:fontRef>
        </p:style>
      </p:cxnSp>
      <p:pic>
        <p:nvPicPr>
          <p:cNvPr id="5" name="Picture 4" descr="University of Illinois at Chicago logo">
            <a:extLst>
              <a:ext uri="{FF2B5EF4-FFF2-40B4-BE49-F238E27FC236}">
                <a16:creationId xmlns:a16="http://schemas.microsoft.com/office/drawing/2014/main" id="{1A27DF40-E648-2FC0-062C-0FE2798F99E0}"/>
              </a:ext>
            </a:extLst>
          </p:cNvPr>
          <p:cNvPicPr>
            <a:picLocks noChangeAspect="1"/>
          </p:cNvPicPr>
          <p:nvPr/>
        </p:nvPicPr>
        <p:blipFill>
          <a:blip r:embed="rId4"/>
          <a:stretch>
            <a:fillRect/>
          </a:stretch>
        </p:blipFill>
        <p:spPr>
          <a:xfrm>
            <a:off x="8449284" y="2115152"/>
            <a:ext cx="1102644" cy="1102644"/>
          </a:xfrm>
          <a:prstGeom prst="rect">
            <a:avLst/>
          </a:prstGeom>
        </p:spPr>
      </p:pic>
      <p:sp>
        <p:nvSpPr>
          <p:cNvPr id="9" name="TextBox 8">
            <a:extLst>
              <a:ext uri="{FF2B5EF4-FFF2-40B4-BE49-F238E27FC236}">
                <a16:creationId xmlns:a16="http://schemas.microsoft.com/office/drawing/2014/main" id="{34822C1C-C36E-CA42-C03C-17013325AC96}"/>
              </a:ext>
            </a:extLst>
          </p:cNvPr>
          <p:cNvSpPr txBox="1"/>
          <p:nvPr/>
        </p:nvSpPr>
        <p:spPr>
          <a:xfrm>
            <a:off x="6725002" y="3429000"/>
            <a:ext cx="4551208" cy="2390398"/>
          </a:xfrm>
          <a:prstGeom prst="rect">
            <a:avLst/>
          </a:prstGeom>
          <a:noFill/>
        </p:spPr>
        <p:txBody>
          <a:bodyPr wrap="square" rtlCol="0">
            <a:spAutoFit/>
          </a:bodyPr>
          <a:lstStyle/>
          <a:p>
            <a:pPr algn="ctr"/>
            <a:r>
              <a:rPr lang="en-US" sz="12000" b="1" spc="-300" dirty="0">
                <a:solidFill>
                  <a:schemeClr val="tx1">
                    <a:lumMod val="75000"/>
                    <a:lumOff val="25000"/>
                  </a:schemeClr>
                </a:solidFill>
                <a:latin typeface="+mj-lt"/>
              </a:rPr>
              <a:t>100</a:t>
            </a:r>
            <a:br>
              <a:rPr lang="en-US" sz="6000" b="1" dirty="0">
                <a:solidFill>
                  <a:schemeClr val="tx1">
                    <a:lumMod val="75000"/>
                    <a:lumOff val="25000"/>
                  </a:schemeClr>
                </a:solidFill>
                <a:latin typeface="+mj-lt"/>
              </a:rPr>
            </a:br>
            <a:endParaRPr lang="en-US" sz="800" b="1" dirty="0">
              <a:solidFill>
                <a:schemeClr val="tx1">
                  <a:lumMod val="75000"/>
                  <a:lumOff val="25000"/>
                </a:schemeClr>
              </a:solidFill>
              <a:latin typeface="+mj-lt"/>
            </a:endParaRPr>
          </a:p>
          <a:p>
            <a:pPr algn="ctr"/>
            <a:r>
              <a:rPr lang="en-US" sz="3200" b="1" baseline="30000" dirty="0">
                <a:solidFill>
                  <a:srgbClr val="003366"/>
                </a:solidFill>
                <a:latin typeface="Lato Black" panose="020F0A02020204030203" pitchFamily="34" charset="0"/>
              </a:rPr>
              <a:t>NEW POSITIONS</a:t>
            </a:r>
          </a:p>
        </p:txBody>
      </p:sp>
    </p:spTree>
    <p:extLst>
      <p:ext uri="{BB962C8B-B14F-4D97-AF65-F5344CB8AC3E}">
        <p14:creationId xmlns:p14="http://schemas.microsoft.com/office/powerpoint/2010/main" val="15688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36F54-ABCE-43F4-AF68-73AD7EB9597B}"/>
              </a:ext>
            </a:extLst>
          </p:cNvPr>
          <p:cNvSpPr>
            <a:spLocks noGrp="1"/>
          </p:cNvSpPr>
          <p:nvPr>
            <p:ph type="title"/>
          </p:nvPr>
        </p:nvSpPr>
        <p:spPr/>
        <p:txBody>
          <a:bodyPr/>
          <a:lstStyle/>
          <a:p>
            <a:r>
              <a:rPr lang="en-US" dirty="0"/>
              <a:t>Faculty Recruitment needs</a:t>
            </a:r>
          </a:p>
        </p:txBody>
      </p:sp>
      <p:sp>
        <p:nvSpPr>
          <p:cNvPr id="25" name="Rectangle 24">
            <a:extLst>
              <a:ext uri="{FF2B5EF4-FFF2-40B4-BE49-F238E27FC236}">
                <a16:creationId xmlns:a16="http://schemas.microsoft.com/office/drawing/2014/main" id="{339B063E-5D4A-3649-4E52-5188586B2AB5}"/>
              </a:ext>
              <a:ext uri="{C183D7F6-B498-43B3-948B-1728B52AA6E4}">
                <adec:decorative xmlns:adec="http://schemas.microsoft.com/office/drawing/2017/decorative" val="1"/>
              </a:ext>
            </a:extLst>
          </p:cNvPr>
          <p:cNvSpPr/>
          <p:nvPr/>
        </p:nvSpPr>
        <p:spPr>
          <a:xfrm>
            <a:off x="915790" y="1646499"/>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0DC21AA-F0D5-48AB-B1B4-890759179C4E}"/>
              </a:ext>
            </a:extLst>
          </p:cNvPr>
          <p:cNvSpPr txBox="1"/>
          <p:nvPr/>
        </p:nvSpPr>
        <p:spPr>
          <a:xfrm>
            <a:off x="177851" y="2602820"/>
            <a:ext cx="2358394"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MEET STUDENT DEMAND</a:t>
            </a:r>
            <a:endParaRPr lang="en-US" b="1" dirty="0">
              <a:solidFill>
                <a:srgbClr val="003366"/>
              </a:solidFill>
              <a:latin typeface="Lato Black" panose="020F0A02020204030203" pitchFamily="34" charset="0"/>
            </a:endParaRPr>
          </a:p>
        </p:txBody>
      </p:sp>
      <p:pic>
        <p:nvPicPr>
          <p:cNvPr id="24" name="Graphic 23" descr="Classroom icon">
            <a:extLst>
              <a:ext uri="{FF2B5EF4-FFF2-40B4-BE49-F238E27FC236}">
                <a16:creationId xmlns:a16="http://schemas.microsoft.com/office/drawing/2014/main" id="{1480C5A4-A2C6-B303-5DA2-FA6F3E6A15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279" y="3429000"/>
            <a:ext cx="1623060" cy="1623060"/>
          </a:xfrm>
          <a:prstGeom prst="rect">
            <a:avLst/>
          </a:prstGeom>
        </p:spPr>
      </p:pic>
      <p:cxnSp>
        <p:nvCxnSpPr>
          <p:cNvPr id="26" name="Straight Connector 25">
            <a:extLst>
              <a:ext uri="{FF2B5EF4-FFF2-40B4-BE49-F238E27FC236}">
                <a16:creationId xmlns:a16="http://schemas.microsoft.com/office/drawing/2014/main" id="{6AFC0EF3-AAAF-471B-93DD-DDFBB3554A98}"/>
              </a:ext>
              <a:ext uri="{C183D7F6-B498-43B3-948B-1728B52AA6E4}">
                <adec:decorative xmlns:adec="http://schemas.microsoft.com/office/drawing/2017/decorative" val="1"/>
              </a:ext>
            </a:extLst>
          </p:cNvPr>
          <p:cNvCxnSpPr>
            <a:cxnSpLocks/>
          </p:cNvCxnSpPr>
          <p:nvPr/>
        </p:nvCxnSpPr>
        <p:spPr>
          <a:xfrm>
            <a:off x="2536245"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D7CE73F-C0AE-5719-D77C-116CF622313F}"/>
              </a:ext>
            </a:extLst>
          </p:cNvPr>
          <p:cNvSpPr txBox="1"/>
          <p:nvPr/>
        </p:nvSpPr>
        <p:spPr>
          <a:xfrm>
            <a:off x="2568622" y="2602820"/>
            <a:ext cx="2293640"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EXPAND PROGRAM REACH</a:t>
            </a:r>
            <a:endParaRPr lang="en-US" b="1" dirty="0">
              <a:solidFill>
                <a:srgbClr val="003366"/>
              </a:solidFill>
              <a:latin typeface="Lato Black" panose="020F0A02020204030203" pitchFamily="34" charset="0"/>
            </a:endParaRPr>
          </a:p>
        </p:txBody>
      </p:sp>
      <p:pic>
        <p:nvPicPr>
          <p:cNvPr id="31" name="Graphic 30" descr="Plant icon">
            <a:extLst>
              <a:ext uri="{FF2B5EF4-FFF2-40B4-BE49-F238E27FC236}">
                <a16:creationId xmlns:a16="http://schemas.microsoft.com/office/drawing/2014/main" id="{9308619C-557E-A02E-962A-6FCA5960BB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888673" y="3429000"/>
            <a:ext cx="1623060" cy="1623060"/>
          </a:xfrm>
          <a:prstGeom prst="rect">
            <a:avLst/>
          </a:prstGeom>
        </p:spPr>
      </p:pic>
      <p:cxnSp>
        <p:nvCxnSpPr>
          <p:cNvPr id="30" name="Straight Connector 29">
            <a:extLst>
              <a:ext uri="{FF2B5EF4-FFF2-40B4-BE49-F238E27FC236}">
                <a16:creationId xmlns:a16="http://schemas.microsoft.com/office/drawing/2014/main" id="{9BC09DF2-4696-24CE-95E2-C31252748757}"/>
              </a:ext>
              <a:ext uri="{C183D7F6-B498-43B3-948B-1728B52AA6E4}">
                <adec:decorative xmlns:adec="http://schemas.microsoft.com/office/drawing/2017/decorative" val="1"/>
              </a:ext>
            </a:extLst>
          </p:cNvPr>
          <p:cNvCxnSpPr>
            <a:cxnSpLocks/>
          </p:cNvCxnSpPr>
          <p:nvPr/>
        </p:nvCxnSpPr>
        <p:spPr>
          <a:xfrm>
            <a:off x="4894639"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9898851-940A-F0EF-9BDB-6F3284EBC30D}"/>
              </a:ext>
            </a:extLst>
          </p:cNvPr>
          <p:cNvSpPr txBox="1"/>
          <p:nvPr/>
        </p:nvSpPr>
        <p:spPr>
          <a:xfrm>
            <a:off x="4894638" y="2602820"/>
            <a:ext cx="2358394"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ENHANCE DIVERSITY</a:t>
            </a:r>
            <a:endParaRPr lang="en-US" b="1" dirty="0">
              <a:solidFill>
                <a:srgbClr val="003366"/>
              </a:solidFill>
              <a:latin typeface="Lato Black" panose="020F0A02020204030203" pitchFamily="34" charset="0"/>
            </a:endParaRPr>
          </a:p>
        </p:txBody>
      </p:sp>
      <p:cxnSp>
        <p:nvCxnSpPr>
          <p:cNvPr id="34" name="Straight Connector 33">
            <a:extLst>
              <a:ext uri="{FF2B5EF4-FFF2-40B4-BE49-F238E27FC236}">
                <a16:creationId xmlns:a16="http://schemas.microsoft.com/office/drawing/2014/main" id="{27FB4136-9ECF-A425-D2D6-29ECCE6E5152}"/>
              </a:ext>
              <a:ext uri="{C183D7F6-B498-43B3-948B-1728B52AA6E4}">
                <adec:decorative xmlns:adec="http://schemas.microsoft.com/office/drawing/2017/decorative" val="1"/>
              </a:ext>
            </a:extLst>
          </p:cNvPr>
          <p:cNvCxnSpPr>
            <a:cxnSpLocks/>
          </p:cNvCxnSpPr>
          <p:nvPr/>
        </p:nvCxnSpPr>
        <p:spPr>
          <a:xfrm>
            <a:off x="7253032"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pic>
        <p:nvPicPr>
          <p:cNvPr id="38" name="Graphic 37" descr="Children icon">
            <a:extLst>
              <a:ext uri="{FF2B5EF4-FFF2-40B4-BE49-F238E27FC236}">
                <a16:creationId xmlns:a16="http://schemas.microsoft.com/office/drawing/2014/main" id="{26C8D294-6C81-0A44-CDB7-CBA4BE24FE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47066" y="3429000"/>
            <a:ext cx="1623060" cy="1623060"/>
          </a:xfrm>
          <a:prstGeom prst="rect">
            <a:avLst/>
          </a:prstGeom>
        </p:spPr>
      </p:pic>
      <p:sp>
        <p:nvSpPr>
          <p:cNvPr id="39" name="TextBox 38">
            <a:extLst>
              <a:ext uri="{FF2B5EF4-FFF2-40B4-BE49-F238E27FC236}">
                <a16:creationId xmlns:a16="http://schemas.microsoft.com/office/drawing/2014/main" id="{1D5A519A-CAFF-9F96-08D1-EFEE0033E116}"/>
              </a:ext>
            </a:extLst>
          </p:cNvPr>
          <p:cNvSpPr txBox="1"/>
          <p:nvPr/>
        </p:nvSpPr>
        <p:spPr>
          <a:xfrm>
            <a:off x="7283510" y="2602820"/>
            <a:ext cx="2358394"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ACCELERATE DISCOVERY</a:t>
            </a:r>
            <a:endParaRPr lang="en-US" b="1" dirty="0">
              <a:solidFill>
                <a:srgbClr val="003366"/>
              </a:solidFill>
              <a:latin typeface="Lato Black" panose="020F0A02020204030203" pitchFamily="34" charset="0"/>
            </a:endParaRPr>
          </a:p>
        </p:txBody>
      </p:sp>
      <p:pic>
        <p:nvPicPr>
          <p:cNvPr id="41" name="Graphic 40" descr="Lightbulb icon">
            <a:extLst>
              <a:ext uri="{FF2B5EF4-FFF2-40B4-BE49-F238E27FC236}">
                <a16:creationId xmlns:a16="http://schemas.microsoft.com/office/drawing/2014/main" id="{91FCCA13-2C1B-5A5B-F6CC-2666F52BF4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35938" y="3429000"/>
            <a:ext cx="1623060" cy="1623060"/>
          </a:xfrm>
          <a:prstGeom prst="rect">
            <a:avLst/>
          </a:prstGeom>
        </p:spPr>
      </p:pic>
      <p:cxnSp>
        <p:nvCxnSpPr>
          <p:cNvPr id="40" name="Straight Connector 39">
            <a:extLst>
              <a:ext uri="{FF2B5EF4-FFF2-40B4-BE49-F238E27FC236}">
                <a16:creationId xmlns:a16="http://schemas.microsoft.com/office/drawing/2014/main" id="{F60846DA-5493-EF72-DAD5-F3231842612D}"/>
              </a:ext>
              <a:ext uri="{C183D7F6-B498-43B3-948B-1728B52AA6E4}">
                <adec:decorative xmlns:adec="http://schemas.microsoft.com/office/drawing/2017/decorative" val="1"/>
              </a:ext>
            </a:extLst>
          </p:cNvPr>
          <p:cNvCxnSpPr>
            <a:cxnSpLocks/>
          </p:cNvCxnSpPr>
          <p:nvPr/>
        </p:nvCxnSpPr>
        <p:spPr>
          <a:xfrm>
            <a:off x="9641904"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9E64DAA-9AC1-3E7A-51C5-B880AD84FF58}"/>
              </a:ext>
            </a:extLst>
          </p:cNvPr>
          <p:cNvSpPr txBox="1"/>
          <p:nvPr/>
        </p:nvSpPr>
        <p:spPr>
          <a:xfrm>
            <a:off x="9674278" y="2602820"/>
            <a:ext cx="2358394"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FOSTER DPI/IIN COLLABORATION</a:t>
            </a:r>
            <a:endParaRPr lang="en-US" b="1" dirty="0">
              <a:solidFill>
                <a:srgbClr val="003366"/>
              </a:solidFill>
              <a:latin typeface="Lato Black" panose="020F0A02020204030203" pitchFamily="34" charset="0"/>
            </a:endParaRPr>
          </a:p>
        </p:txBody>
      </p:sp>
      <p:pic>
        <p:nvPicPr>
          <p:cNvPr id="44" name="Graphic 43" descr="Handshake icon">
            <a:extLst>
              <a:ext uri="{FF2B5EF4-FFF2-40B4-BE49-F238E27FC236}">
                <a16:creationId xmlns:a16="http://schemas.microsoft.com/office/drawing/2014/main" id="{067A79FB-0672-6ED6-F9F9-409C2283C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026706" y="3429000"/>
            <a:ext cx="1623060" cy="1623060"/>
          </a:xfrm>
          <a:prstGeom prst="rect">
            <a:avLst/>
          </a:prstGeom>
        </p:spPr>
      </p:pic>
    </p:spTree>
    <p:extLst>
      <p:ext uri="{BB962C8B-B14F-4D97-AF65-F5344CB8AC3E}">
        <p14:creationId xmlns:p14="http://schemas.microsoft.com/office/powerpoint/2010/main" val="3386238365"/>
      </p:ext>
    </p:extLst>
  </p:cSld>
  <p:clrMapOvr>
    <a:masterClrMapping/>
  </p:clrMapOvr>
  <p:transition>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55789C-B332-9753-5E9C-F7F06A7D40B5}"/>
              </a:ext>
            </a:extLst>
          </p:cNvPr>
          <p:cNvSpPr>
            <a:spLocks noGrp="1"/>
          </p:cNvSpPr>
          <p:nvPr>
            <p:ph type="title"/>
          </p:nvPr>
        </p:nvSpPr>
        <p:spPr>
          <a:xfrm>
            <a:off x="838200" y="-1658824"/>
            <a:ext cx="10515600" cy="1313848"/>
          </a:xfrm>
        </p:spPr>
        <p:txBody>
          <a:bodyPr>
            <a:normAutofit fontScale="90000"/>
          </a:bodyPr>
          <a:lstStyle/>
          <a:p>
            <a:r>
              <a:rPr lang="en-US" dirty="0"/>
              <a:t>Evolving our economic and social impact</a:t>
            </a:r>
          </a:p>
        </p:txBody>
      </p:sp>
      <p:pic>
        <p:nvPicPr>
          <p:cNvPr id="2" name="hands-of-mother-and-grandmother-family-teaching-asian-little-girl-in-thai-kindergar-SBV-320070084-HD" descr="A close up of a small child wearing glasses doing homework with help from parents">
            <a:hlinkClick r:id="" action="ppaction://media"/>
            <a:extLst>
              <a:ext uri="{FF2B5EF4-FFF2-40B4-BE49-F238E27FC236}">
                <a16:creationId xmlns:a16="http://schemas.microsoft.com/office/drawing/2014/main" id="{2A323FDE-3FED-4AF0-B368-0D920F0A8ADF}"/>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schemeClr val="accent1">
                <a:shade val="45000"/>
                <a:satMod val="135000"/>
              </a:schemeClr>
              <a:prstClr val="white"/>
            </a:duotone>
            <a:lum bright="20000" contrast="-40000"/>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2297101"/>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B883A4A-F324-444E-BC81-A6D3C202BD40}"/>
              </a:ext>
            </a:extLst>
          </p:cNvPr>
          <p:cNvSpPr txBox="1">
            <a:spLocks/>
          </p:cNvSpPr>
          <p:nvPr/>
        </p:nvSpPr>
        <p:spPr>
          <a:xfrm>
            <a:off x="1611922" y="972533"/>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003366"/>
                </a:solidFill>
                <a:latin typeface="Oswald SemiBold" pitchFamily="2" charset="0"/>
              </a:rPr>
              <a:t>Evolving our </a:t>
            </a:r>
            <a:endParaRPr lang="en-US" sz="24000" dirty="0">
              <a:solidFill>
                <a:srgbClr val="003366"/>
              </a:solidFill>
              <a:latin typeface="Oswald SemiBold" pitchFamily="2" charset="0"/>
            </a:endParaRPr>
          </a:p>
        </p:txBody>
      </p:sp>
      <p:sp>
        <p:nvSpPr>
          <p:cNvPr id="6" name="TextBox 5">
            <a:extLst>
              <a:ext uri="{FF2B5EF4-FFF2-40B4-BE49-F238E27FC236}">
                <a16:creationId xmlns:a16="http://schemas.microsoft.com/office/drawing/2014/main" id="{CF25862D-9D20-4686-84C8-F4B5641A3DE0}"/>
              </a:ext>
            </a:extLst>
          </p:cNvPr>
          <p:cNvSpPr txBox="1"/>
          <p:nvPr/>
        </p:nvSpPr>
        <p:spPr>
          <a:xfrm>
            <a:off x="1087820" y="3571761"/>
            <a:ext cx="11256579" cy="3272691"/>
          </a:xfrm>
          <a:prstGeom prst="rect">
            <a:avLst/>
          </a:prstGeom>
          <a:noFill/>
        </p:spPr>
        <p:txBody>
          <a:bodyPr wrap="square">
            <a:spAutoFit/>
          </a:bodyPr>
          <a:lstStyle/>
          <a:p>
            <a:pPr>
              <a:lnSpc>
                <a:spcPts val="12000"/>
              </a:lnSpc>
            </a:pPr>
            <a:r>
              <a:rPr lang="en-US" sz="12400" spc="-300" dirty="0">
                <a:ln w="60325">
                  <a:solidFill>
                    <a:srgbClr val="003366"/>
                  </a:solidFill>
                </a:ln>
                <a:noFill/>
                <a:latin typeface="Oswald SemiBold" pitchFamily="2" charset="0"/>
              </a:rPr>
              <a:t>ECONOMIC &amp; SOCIAL IMPACT</a:t>
            </a:r>
            <a:endParaRPr lang="en-US" sz="12400" spc="-300" dirty="0">
              <a:ln w="60325">
                <a:solidFill>
                  <a:srgbClr val="003366"/>
                </a:solidFill>
              </a:ln>
              <a:solidFill>
                <a:srgbClr val="E8E9EA"/>
              </a:solidFill>
            </a:endParaRPr>
          </a:p>
        </p:txBody>
      </p:sp>
    </p:spTree>
    <p:extLst>
      <p:ext uri="{BB962C8B-B14F-4D97-AF65-F5344CB8AC3E}">
        <p14:creationId xmlns:p14="http://schemas.microsoft.com/office/powerpoint/2010/main" val="288716639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9B72E0-9BBD-E467-F0D1-B5A231D9375A}"/>
              </a:ext>
            </a:extLst>
          </p:cNvPr>
          <p:cNvSpPr>
            <a:spLocks noGrp="1"/>
          </p:cNvSpPr>
          <p:nvPr>
            <p:ph type="title"/>
          </p:nvPr>
        </p:nvSpPr>
        <p:spPr>
          <a:xfrm>
            <a:off x="838200" y="-1658824"/>
            <a:ext cx="10515600" cy="1313848"/>
          </a:xfrm>
        </p:spPr>
        <p:txBody>
          <a:bodyPr/>
          <a:lstStyle/>
          <a:p>
            <a:r>
              <a:rPr lang="en-US" dirty="0" err="1"/>
              <a:t>Fy</a:t>
            </a:r>
            <a:r>
              <a:rPr lang="en-US" dirty="0"/>
              <a:t> 2021 impact</a:t>
            </a: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FY 2021 Impact</a:t>
            </a:r>
            <a:endParaRPr lang="en-US" sz="24000" dirty="0">
              <a:solidFill>
                <a:schemeClr val="bg1"/>
              </a:solidFill>
              <a:latin typeface="Oswald SemiBold" pitchFamily="2" charset="0"/>
            </a:endParaRPr>
          </a:p>
        </p:txBody>
      </p:sp>
      <p:sp>
        <p:nvSpPr>
          <p:cNvPr id="9" name="TextBox 8">
            <a:extLst>
              <a:ext uri="{FF2B5EF4-FFF2-40B4-BE49-F238E27FC236}">
                <a16:creationId xmlns:a16="http://schemas.microsoft.com/office/drawing/2014/main" id="{AE13114E-BBF5-44FA-98AF-FFDF0E997540}"/>
              </a:ext>
            </a:extLst>
          </p:cNvPr>
          <p:cNvSpPr txBox="1"/>
          <p:nvPr/>
        </p:nvSpPr>
        <p:spPr>
          <a:xfrm>
            <a:off x="689552" y="2649825"/>
            <a:ext cx="5799859" cy="3323987"/>
          </a:xfrm>
          <a:prstGeom prst="rect">
            <a:avLst/>
          </a:prstGeom>
          <a:noFill/>
        </p:spPr>
        <p:txBody>
          <a:bodyPr wrap="square">
            <a:spAutoFit/>
          </a:bodyPr>
          <a:lstStyle/>
          <a:p>
            <a:pPr algn="r"/>
            <a:r>
              <a:rPr lang="en-US" sz="21000" baseline="30000" dirty="0">
                <a:solidFill>
                  <a:schemeClr val="bg1"/>
                </a:solidFill>
                <a:latin typeface="Oswald SemiBold" pitchFamily="2" charset="0"/>
              </a:rPr>
              <a:t>$</a:t>
            </a:r>
            <a:r>
              <a:rPr lang="en-US" sz="21000" dirty="0">
                <a:solidFill>
                  <a:schemeClr val="bg1"/>
                </a:solidFill>
                <a:latin typeface="Oswald SemiBold" pitchFamily="2" charset="0"/>
              </a:rPr>
              <a:t>19B</a:t>
            </a:r>
            <a:endParaRPr lang="en-US" sz="21000" dirty="0">
              <a:solidFill>
                <a:schemeClr val="bg1"/>
              </a:solidFill>
            </a:endParaRPr>
          </a:p>
        </p:txBody>
      </p:sp>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689474" y="3129660"/>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30CF79-AB7A-4852-8BD8-412EC4CD2922}"/>
              </a:ext>
            </a:extLst>
          </p:cNvPr>
          <p:cNvSpPr txBox="1"/>
          <p:nvPr/>
        </p:nvSpPr>
        <p:spPr>
          <a:xfrm>
            <a:off x="6889538" y="3106012"/>
            <a:ext cx="4445870" cy="2128140"/>
          </a:xfrm>
          <a:prstGeom prst="rect">
            <a:avLst/>
          </a:prstGeom>
          <a:noFill/>
        </p:spPr>
        <p:txBody>
          <a:bodyPr wrap="square" anchor="ctr" anchorCtr="0">
            <a:noAutofit/>
          </a:bodyPr>
          <a:lstStyle/>
          <a:p>
            <a:r>
              <a:rPr lang="en-US" sz="3300" dirty="0">
                <a:solidFill>
                  <a:schemeClr val="bg1"/>
                </a:solidFill>
                <a:effectLst/>
                <a:latin typeface="Lato Black" panose="020F0A02020204030203" pitchFamily="34" charset="0"/>
                <a:ea typeface="Times New Roman" panose="02020603050405020304" pitchFamily="18" charset="0"/>
              </a:rPr>
              <a:t>TOTAL INCOME</a:t>
            </a:r>
            <a:br>
              <a:rPr lang="en-US" sz="3300" dirty="0">
                <a:solidFill>
                  <a:schemeClr val="bg1"/>
                </a:solidFill>
                <a:effectLst/>
                <a:latin typeface="Lato Black" panose="020F0A02020204030203" pitchFamily="34" charset="0"/>
                <a:ea typeface="Times New Roman" panose="02020603050405020304" pitchFamily="18" charset="0"/>
              </a:rPr>
            </a:br>
            <a:r>
              <a:rPr lang="en-US" sz="3300" dirty="0">
                <a:solidFill>
                  <a:schemeClr val="bg1"/>
                </a:solidFill>
                <a:effectLst/>
                <a:latin typeface="Lato Black" panose="020F0A02020204030203" pitchFamily="34" charset="0"/>
                <a:ea typeface="Times New Roman" panose="02020603050405020304" pitchFamily="18" charset="0"/>
              </a:rPr>
              <a:t>TO THE ILLINOIS</a:t>
            </a:r>
            <a:br>
              <a:rPr lang="en-US" sz="3300" dirty="0">
                <a:solidFill>
                  <a:schemeClr val="bg1"/>
                </a:solidFill>
                <a:effectLst/>
                <a:latin typeface="Lato Black" panose="020F0A02020204030203" pitchFamily="34" charset="0"/>
                <a:ea typeface="Times New Roman" panose="02020603050405020304" pitchFamily="18" charset="0"/>
              </a:rPr>
            </a:br>
            <a:r>
              <a:rPr lang="en-US" sz="3300" dirty="0">
                <a:solidFill>
                  <a:schemeClr val="bg1"/>
                </a:solidFill>
                <a:effectLst/>
                <a:latin typeface="Lato Black" panose="020F0A02020204030203" pitchFamily="34" charset="0"/>
                <a:ea typeface="Times New Roman" panose="02020603050405020304" pitchFamily="18" charset="0"/>
              </a:rPr>
              <a:t>ECONOMY</a:t>
            </a:r>
            <a:endParaRPr lang="en-US" sz="3300" dirty="0">
              <a:solidFill>
                <a:schemeClr val="bg1"/>
              </a:solidFill>
              <a:latin typeface="Lato Black" panose="020F0A02020204030203" pitchFamily="34" charset="0"/>
            </a:endParaRPr>
          </a:p>
        </p:txBody>
      </p:sp>
    </p:spTree>
    <p:extLst>
      <p:ext uri="{BB962C8B-B14F-4D97-AF65-F5344CB8AC3E}">
        <p14:creationId xmlns:p14="http://schemas.microsoft.com/office/powerpoint/2010/main" val="1006387906"/>
      </p:ext>
    </p:extLst>
  </p:cSld>
  <p:clrMapOvr>
    <a:masterClrMapping/>
  </p:clrMapOvr>
  <p:transition>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7F8622-DA54-AD49-BA38-7CBC02B94BCA}"/>
              </a:ext>
            </a:extLst>
          </p:cNvPr>
          <p:cNvSpPr>
            <a:spLocks noGrp="1"/>
          </p:cNvSpPr>
          <p:nvPr>
            <p:ph type="title"/>
          </p:nvPr>
        </p:nvSpPr>
        <p:spPr>
          <a:xfrm>
            <a:off x="838200" y="-1658824"/>
            <a:ext cx="10515600" cy="1313848"/>
          </a:xfrm>
        </p:spPr>
        <p:txBody>
          <a:bodyPr/>
          <a:lstStyle/>
          <a:p>
            <a:r>
              <a:rPr lang="en-US" dirty="0"/>
              <a:t>Thank you</a:t>
            </a:r>
          </a:p>
        </p:txBody>
      </p:sp>
      <p:sp>
        <p:nvSpPr>
          <p:cNvPr id="12" name="Title 3">
            <a:extLst>
              <a:ext uri="{FF2B5EF4-FFF2-40B4-BE49-F238E27FC236}">
                <a16:creationId xmlns:a16="http://schemas.microsoft.com/office/drawing/2014/main" id="{90465011-CCD2-43D2-8C5C-A109196BF574}"/>
              </a:ext>
            </a:extLst>
          </p:cNvPr>
          <p:cNvSpPr txBox="1">
            <a:spLocks/>
          </p:cNvSpPr>
          <p:nvPr/>
        </p:nvSpPr>
        <p:spPr>
          <a:xfrm>
            <a:off x="752928" y="2414956"/>
            <a:ext cx="10686143"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THANK YOU</a:t>
            </a:r>
          </a:p>
        </p:txBody>
      </p:sp>
    </p:spTree>
    <p:extLst>
      <p:ext uri="{BB962C8B-B14F-4D97-AF65-F5344CB8AC3E}">
        <p14:creationId xmlns:p14="http://schemas.microsoft.com/office/powerpoint/2010/main" val="2748499908"/>
      </p:ext>
    </p:extLst>
  </p:cSld>
  <p:clrMapOvr>
    <a:masterClrMapping/>
  </p:clrMapOvr>
  <p:transition>
    <p:cover dir="u"/>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55B062D1-1817-40C6-935B-64CF43EB75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24556</TotalTime>
  <Words>1456</Words>
  <Application>Microsoft Macintosh PowerPoint</Application>
  <PresentationFormat>Widescreen</PresentationFormat>
  <Paragraphs>84</Paragraphs>
  <Slides>8</Slides>
  <Notes>8</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Calibri</vt:lpstr>
      <vt:lpstr>Oswald</vt:lpstr>
      <vt:lpstr>Arial</vt:lpstr>
      <vt:lpstr>Oswald SemiBold</vt:lpstr>
      <vt:lpstr>Symbol</vt:lpstr>
      <vt:lpstr>Lato</vt:lpstr>
      <vt:lpstr>Lato Black</vt:lpstr>
      <vt:lpstr>2_Custom Design</vt:lpstr>
      <vt:lpstr>Office Theme</vt:lpstr>
      <vt:lpstr>BOARD OF  TRUSTEES</vt:lpstr>
      <vt:lpstr>Looking to What’s Next</vt:lpstr>
      <vt:lpstr>Faculty recruitment plans AND NEEDS</vt:lpstr>
      <vt:lpstr>Faculty Recruitment plans</vt:lpstr>
      <vt:lpstr>Faculty Recruitment needs</vt:lpstr>
      <vt:lpstr>Evolving our economic and social impact</vt:lpstr>
      <vt:lpstr>Fy 2021 impact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Foran, Ellen</cp:lastModifiedBy>
  <cp:revision>152</cp:revision>
  <dcterms:created xsi:type="dcterms:W3CDTF">2021-03-01T19:31:35Z</dcterms:created>
  <dcterms:modified xsi:type="dcterms:W3CDTF">2022-07-19T20:30:30Z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