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5.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drawings/drawing2.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4.xml" ContentType="application/vnd.openxmlformats-officedocument.drawingml.chart+xml"/>
  <Override PartName="/ppt/theme/themeOverride3.xml" ContentType="application/vnd.openxmlformats-officedocument.themeOverride+xml"/>
  <Override PartName="/ppt/notesSlides/notesSlide8.xml" ContentType="application/vnd.openxmlformats-officedocument.presentationml.notesSl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4.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5.xml" ContentType="application/vnd.openxmlformats-officedocument.themeOverride+xml"/>
  <Override PartName="/ppt/notesSlides/notesSlide12.xml" ContentType="application/vnd.openxmlformats-officedocument.presentationml.notesSl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6.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16" r:id="rId4"/>
    <p:sldMasterId id="2147483731" r:id="rId5"/>
    <p:sldMasterId id="2147483743" r:id="rId6"/>
  </p:sldMasterIdLst>
  <p:notesMasterIdLst>
    <p:notesMasterId r:id="rId29"/>
  </p:notesMasterIdLst>
  <p:sldIdLst>
    <p:sldId id="264" r:id="rId7"/>
    <p:sldId id="260" r:id="rId8"/>
    <p:sldId id="267" r:id="rId9"/>
    <p:sldId id="2788" r:id="rId10"/>
    <p:sldId id="269" r:id="rId11"/>
    <p:sldId id="270" r:id="rId12"/>
    <p:sldId id="272" r:id="rId13"/>
    <p:sldId id="273" r:id="rId14"/>
    <p:sldId id="2789" r:id="rId15"/>
    <p:sldId id="275" r:id="rId16"/>
    <p:sldId id="277" r:id="rId17"/>
    <p:sldId id="276" r:id="rId18"/>
    <p:sldId id="294" r:id="rId19"/>
    <p:sldId id="2513" r:id="rId20"/>
    <p:sldId id="3195" r:id="rId21"/>
    <p:sldId id="3196" r:id="rId22"/>
    <p:sldId id="3197" r:id="rId23"/>
    <p:sldId id="3198" r:id="rId24"/>
    <p:sldId id="284" r:id="rId25"/>
    <p:sldId id="263" r:id="rId26"/>
    <p:sldId id="293" r:id="rId27"/>
    <p:sldId id="262" r:id="rId2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0" userDrawn="1">
          <p15:clr>
            <a:srgbClr val="A4A3A4"/>
          </p15:clr>
        </p15:guide>
        <p15:guide id="2" pos="1200" userDrawn="1">
          <p15:clr>
            <a:srgbClr val="A4A3A4"/>
          </p15:clr>
        </p15:guide>
        <p15:guide id="3" pos="453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03" autoAdjust="0"/>
    <p:restoredTop sz="86418" autoAdjust="0"/>
  </p:normalViewPr>
  <p:slideViewPr>
    <p:cSldViewPr snapToGrid="0">
      <p:cViewPr varScale="1">
        <p:scale>
          <a:sx n="74" d="100"/>
          <a:sy n="74" d="100"/>
        </p:scale>
        <p:origin x="1661" y="91"/>
      </p:cViewPr>
      <p:guideLst>
        <p:guide orient="horz" pos="1200"/>
        <p:guide pos="1200"/>
        <p:guide pos="4536"/>
      </p:guideLst>
    </p:cSldViewPr>
  </p:slideViewPr>
  <p:outlineViewPr>
    <p:cViewPr>
      <p:scale>
        <a:sx n="33" d="100"/>
        <a:sy n="33" d="100"/>
      </p:scale>
      <p:origin x="0" y="-11274"/>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4.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b="1"/>
            </a:pPr>
            <a:r>
              <a:rPr lang="en-US" sz="2000" b="1" i="0" u="none" strike="noStrike" kern="1200" baseline="0">
                <a:solidFill>
                  <a:srgbClr val="4D4D4D"/>
                </a:solidFill>
                <a:effectLst/>
                <a:latin typeface="+mn-lt"/>
                <a:ea typeface="+mn-ea"/>
                <a:cs typeface="Arial" pitchFamily="34" charset="0"/>
              </a:rPr>
              <a:t>First Quarter 2022 – </a:t>
            </a:r>
            <a:r>
              <a:rPr lang="en-US" sz="2000" b="1" baseline="0"/>
              <a:t>Market </a:t>
            </a:r>
            <a:r>
              <a:rPr lang="en-US" sz="2000" b="1"/>
              <a:t>Returns</a:t>
            </a:r>
          </a:p>
        </c:rich>
      </c:tx>
      <c:layout>
        <c:manualLayout>
          <c:xMode val="edge"/>
          <c:yMode val="edge"/>
          <c:x val="0.33253302543356283"/>
          <c:y val="2.0551300586667946E-5"/>
        </c:manualLayout>
      </c:layout>
      <c:overlay val="1"/>
    </c:title>
    <c:autoTitleDeleted val="0"/>
    <c:plotArea>
      <c:layout>
        <c:manualLayout>
          <c:layoutTarget val="inner"/>
          <c:xMode val="edge"/>
          <c:yMode val="edge"/>
          <c:x val="0.14752714434659836"/>
          <c:y val="8.4591272320443153E-2"/>
          <c:w val="0.85247285565340281"/>
          <c:h val="0.64634773360331677"/>
        </c:manualLayout>
      </c:layout>
      <c:barChart>
        <c:barDir val="col"/>
        <c:grouping val="clustered"/>
        <c:varyColors val="0"/>
        <c:ser>
          <c:idx val="0"/>
          <c:order val="0"/>
          <c:tx>
            <c:strRef>
              <c:f>Sheet1!$B$1</c:f>
              <c:strCache>
                <c:ptCount val="1"/>
                <c:pt idx="0">
                  <c:v>Quarter</c:v>
                </c:pt>
              </c:strCache>
            </c:strRef>
          </c:tx>
          <c:spPr>
            <a:solidFill>
              <a:srgbClr val="00B0F0"/>
            </a:solidFill>
          </c:spPr>
          <c:invertIfNegative val="0"/>
          <c:dLbls>
            <c:dLbl>
              <c:idx val="5"/>
              <c:layout>
                <c:manualLayout>
                  <c:x val="-2.9285098853926504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CFA-4DB0-ACEA-69FE1EDDD7C8}"/>
                </c:ext>
              </c:extLst>
            </c:dLbl>
            <c:spPr>
              <a:noFill/>
              <a:ln>
                <a:noFill/>
              </a:ln>
              <a:effectLst/>
            </c:spPr>
            <c:txPr>
              <a:bodyPr/>
              <a:lstStyle/>
              <a:p>
                <a:pPr>
                  <a:defRPr sz="7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7"/>
                <c:pt idx="0">
                  <c:v>Russell 3000 Index</c:v>
                </c:pt>
                <c:pt idx="1">
                  <c:v>MSCI ACWI ex-U.S.</c:v>
                </c:pt>
                <c:pt idx="2">
                  <c:v>Barclays U.S. Agg Index</c:v>
                </c:pt>
                <c:pt idx="3">
                  <c:v>Barclays HY Index</c:v>
                </c:pt>
                <c:pt idx="4">
                  <c:v>FTSE NAREIT All Equity Index</c:v>
                </c:pt>
                <c:pt idx="5">
                  <c:v>Blmbrg Cmdty Index</c:v>
                </c:pt>
                <c:pt idx="6">
                  <c:v>HFRI FOF Conservatve Index</c:v>
                </c:pt>
              </c:strCache>
              <c:extLst/>
            </c:strRef>
          </c:cat>
          <c:val>
            <c:numRef>
              <c:f>Sheet1!$B$2:$B$11</c:f>
              <c:numCache>
                <c:formatCode>0.0%</c:formatCode>
                <c:ptCount val="7"/>
                <c:pt idx="0">
                  <c:v>-5.2784147262573244E-2</c:v>
                </c:pt>
                <c:pt idx="1">
                  <c:v>-5.4409265518188477E-2</c:v>
                </c:pt>
                <c:pt idx="2">
                  <c:v>-5.9342861175537109E-2</c:v>
                </c:pt>
                <c:pt idx="3">
                  <c:v>-4.8366189002990723E-2</c:v>
                </c:pt>
                <c:pt idx="4">
                  <c:v>-5.2621364593505859E-2</c:v>
                </c:pt>
                <c:pt idx="5">
                  <c:v>0.25547504425048828</c:v>
                </c:pt>
                <c:pt idx="6">
                  <c:v>1.2288182973861695E-3</c:v>
                </c:pt>
              </c:numCache>
              <c:extLst/>
            </c:numRef>
          </c:val>
          <c:extLst>
            <c:ext xmlns:c16="http://schemas.microsoft.com/office/drawing/2014/chart" uri="{C3380CC4-5D6E-409C-BE32-E72D297353CC}">
              <c16:uniqueId val="{00000001-6CFA-4DB0-ACEA-69FE1EDDD7C8}"/>
            </c:ext>
          </c:extLst>
        </c:ser>
        <c:ser>
          <c:idx val="1"/>
          <c:order val="1"/>
          <c:tx>
            <c:strRef>
              <c:f>Sheet1!$C$1</c:f>
              <c:strCache>
                <c:ptCount val="1"/>
                <c:pt idx="0">
                  <c:v>1 Yr</c:v>
                </c:pt>
              </c:strCache>
            </c:strRef>
          </c:tx>
          <c:spPr>
            <a:solidFill>
              <a:srgbClr val="FCB34F"/>
            </a:solidFill>
          </c:spPr>
          <c:invertIfNegative val="0"/>
          <c:dLbls>
            <c:dLbl>
              <c:idx val="5"/>
              <c:layout>
                <c:manualLayout>
                  <c:x val="-4.410143329658214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CFA-4DB0-ACEA-69FE1EDDD7C8}"/>
                </c:ext>
              </c:extLst>
            </c:dLbl>
            <c:spPr>
              <a:noFill/>
              <a:ln>
                <a:noFill/>
              </a:ln>
              <a:effectLst/>
            </c:spPr>
            <c:txPr>
              <a:bodyPr/>
              <a:lstStyle/>
              <a:p>
                <a:pPr>
                  <a:defRPr sz="7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7"/>
                <c:pt idx="0">
                  <c:v>Russell 3000 Index</c:v>
                </c:pt>
                <c:pt idx="1">
                  <c:v>MSCI ACWI ex-U.S.</c:v>
                </c:pt>
                <c:pt idx="2">
                  <c:v>Barclays U.S. Agg Index</c:v>
                </c:pt>
                <c:pt idx="3">
                  <c:v>Barclays HY Index</c:v>
                </c:pt>
                <c:pt idx="4">
                  <c:v>FTSE NAREIT All Equity Index</c:v>
                </c:pt>
                <c:pt idx="5">
                  <c:v>Blmbrg Cmdty Index</c:v>
                </c:pt>
                <c:pt idx="6">
                  <c:v>HFRI FOF Conservatve Index</c:v>
                </c:pt>
              </c:strCache>
              <c:extLst/>
            </c:strRef>
          </c:cat>
          <c:val>
            <c:numRef>
              <c:f>Sheet1!$C$2:$C$11</c:f>
              <c:numCache>
                <c:formatCode>0.0%</c:formatCode>
                <c:ptCount val="7"/>
                <c:pt idx="0">
                  <c:v>0.11924421310424804</c:v>
                </c:pt>
                <c:pt idx="1">
                  <c:v>-1.4839470386505127E-2</c:v>
                </c:pt>
                <c:pt idx="2">
                  <c:v>-4.1521129608154295E-2</c:v>
                </c:pt>
                <c:pt idx="3">
                  <c:v>-6.5905451774597168E-3</c:v>
                </c:pt>
                <c:pt idx="4">
                  <c:v>0.23578596115112305</c:v>
                </c:pt>
                <c:pt idx="5">
                  <c:v>0.4925371551513672</c:v>
                </c:pt>
                <c:pt idx="6">
                  <c:v>4.0154275894165037E-2</c:v>
                </c:pt>
              </c:numCache>
              <c:extLst/>
            </c:numRef>
          </c:val>
          <c:extLst>
            <c:ext xmlns:c16="http://schemas.microsoft.com/office/drawing/2014/chart" uri="{C3380CC4-5D6E-409C-BE32-E72D297353CC}">
              <c16:uniqueId val="{00000003-6CFA-4DB0-ACEA-69FE1EDDD7C8}"/>
            </c:ext>
          </c:extLst>
        </c:ser>
        <c:ser>
          <c:idx val="2"/>
          <c:order val="2"/>
          <c:tx>
            <c:strRef>
              <c:f>Sheet1!$D$1</c:f>
              <c:strCache>
                <c:ptCount val="1"/>
                <c:pt idx="0">
                  <c:v>5 Yrs Annualized</c:v>
                </c:pt>
              </c:strCache>
            </c:strRef>
          </c:tx>
          <c:spPr>
            <a:solidFill>
              <a:srgbClr val="717171"/>
            </a:solidFill>
          </c:spPr>
          <c:invertIfNegative val="0"/>
          <c:dLbls>
            <c:dLbl>
              <c:idx val="5"/>
              <c:layout>
                <c:manualLayout>
                  <c:x val="-1.0780225827298075E-16"/>
                  <c:y val="1.011649719809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CFA-4DB0-ACEA-69FE1EDDD7C8}"/>
                </c:ext>
              </c:extLst>
            </c:dLbl>
            <c:spPr>
              <a:noFill/>
              <a:ln>
                <a:noFill/>
              </a:ln>
              <a:effectLst/>
            </c:spPr>
            <c:txPr>
              <a:bodyPr/>
              <a:lstStyle/>
              <a:p>
                <a:pPr>
                  <a:defRPr sz="7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7"/>
                <c:pt idx="0">
                  <c:v>Russell 3000 Index</c:v>
                </c:pt>
                <c:pt idx="1">
                  <c:v>MSCI ACWI ex-U.S.</c:v>
                </c:pt>
                <c:pt idx="2">
                  <c:v>Barclays U.S. Agg Index</c:v>
                </c:pt>
                <c:pt idx="3">
                  <c:v>Barclays HY Index</c:v>
                </c:pt>
                <c:pt idx="4">
                  <c:v>FTSE NAREIT All Equity Index</c:v>
                </c:pt>
                <c:pt idx="5">
                  <c:v>Blmbrg Cmdty Index</c:v>
                </c:pt>
                <c:pt idx="6">
                  <c:v>HFRI FOF Conservatve Index</c:v>
                </c:pt>
              </c:strCache>
              <c:extLst/>
            </c:strRef>
          </c:cat>
          <c:val>
            <c:numRef>
              <c:f>Sheet1!$D$2:$D$11</c:f>
              <c:numCache>
                <c:formatCode>0.0%</c:formatCode>
                <c:ptCount val="7"/>
                <c:pt idx="0">
                  <c:v>0.15397632598876954</c:v>
                </c:pt>
                <c:pt idx="1">
                  <c:v>6.7629098892211914E-2</c:v>
                </c:pt>
                <c:pt idx="2">
                  <c:v>2.1432161331176758E-2</c:v>
                </c:pt>
                <c:pt idx="3">
                  <c:v>4.6882033348083496E-2</c:v>
                </c:pt>
                <c:pt idx="4">
                  <c:v>0.10690557479858398</c:v>
                </c:pt>
                <c:pt idx="5">
                  <c:v>8.9999675750732422E-2</c:v>
                </c:pt>
                <c:pt idx="6">
                  <c:v>4.4575719833374022E-2</c:v>
                </c:pt>
              </c:numCache>
              <c:extLst/>
            </c:numRef>
          </c:val>
          <c:extLst>
            <c:ext xmlns:c16="http://schemas.microsoft.com/office/drawing/2014/chart" uri="{C3380CC4-5D6E-409C-BE32-E72D297353CC}">
              <c16:uniqueId val="{00000005-6CFA-4DB0-ACEA-69FE1EDDD7C8}"/>
            </c:ext>
          </c:extLst>
        </c:ser>
        <c:dLbls>
          <c:showLegendKey val="0"/>
          <c:showVal val="1"/>
          <c:showCatName val="0"/>
          <c:showSerName val="0"/>
          <c:showPercent val="0"/>
          <c:showBubbleSize val="0"/>
        </c:dLbls>
        <c:gapWidth val="69"/>
        <c:axId val="898220720"/>
        <c:axId val="898219936"/>
      </c:barChart>
      <c:catAx>
        <c:axId val="898220720"/>
        <c:scaling>
          <c:orientation val="minMax"/>
        </c:scaling>
        <c:delete val="0"/>
        <c:axPos val="b"/>
        <c:numFmt formatCode="General" sourceLinked="0"/>
        <c:majorTickMark val="none"/>
        <c:minorTickMark val="none"/>
        <c:tickLblPos val="nextTo"/>
        <c:spPr>
          <a:ln>
            <a:noFill/>
          </a:ln>
        </c:spPr>
        <c:txPr>
          <a:bodyPr/>
          <a:lstStyle/>
          <a:p>
            <a:pPr>
              <a:defRPr sz="1150"/>
            </a:pPr>
            <a:endParaRPr lang="en-US"/>
          </a:p>
        </c:txPr>
        <c:crossAx val="898219936"/>
        <c:crosses val="autoZero"/>
        <c:auto val="0"/>
        <c:lblAlgn val="ctr"/>
        <c:lblOffset val="50"/>
        <c:noMultiLvlLbl val="0"/>
      </c:catAx>
      <c:valAx>
        <c:axId val="898219936"/>
        <c:scaling>
          <c:orientation val="minMax"/>
        </c:scaling>
        <c:delete val="0"/>
        <c:axPos val="l"/>
        <c:majorGridlines>
          <c:spPr>
            <a:ln w="3175">
              <a:solidFill>
                <a:schemeClr val="bg1">
                  <a:lumMod val="85000"/>
                </a:schemeClr>
              </a:solidFill>
            </a:ln>
          </c:spPr>
        </c:majorGridlines>
        <c:numFmt formatCode="0%" sourceLinked="0"/>
        <c:majorTickMark val="none"/>
        <c:minorTickMark val="none"/>
        <c:tickLblPos val="nextTo"/>
        <c:spPr>
          <a:ln>
            <a:noFill/>
          </a:ln>
        </c:spPr>
        <c:txPr>
          <a:bodyPr/>
          <a:lstStyle/>
          <a:p>
            <a:pPr>
              <a:defRPr sz="1100"/>
            </a:pPr>
            <a:endParaRPr lang="en-US"/>
          </a:p>
        </c:txPr>
        <c:crossAx val="898220720"/>
        <c:crosses val="autoZero"/>
        <c:crossBetween val="between"/>
      </c:valAx>
      <c:dTable>
        <c:showHorzBorder val="1"/>
        <c:showVertBorder val="1"/>
        <c:showOutline val="1"/>
        <c:showKeys val="1"/>
        <c:spPr>
          <a:noFill/>
          <a:ln>
            <a:noFill/>
          </a:ln>
        </c:spPr>
        <c:txPr>
          <a:bodyPr/>
          <a:lstStyle/>
          <a:p>
            <a:pPr rtl="0">
              <a:defRPr sz="1100"/>
            </a:pPr>
            <a:endParaRPr lang="en-US"/>
          </a:p>
        </c:txPr>
      </c:dTable>
      <c:spPr>
        <a:noFill/>
        <a:ln>
          <a:noFill/>
        </a:ln>
      </c:spPr>
    </c:plotArea>
    <c:plotVisOnly val="1"/>
    <c:dispBlanksAs val="gap"/>
    <c:showDLblsOverMax val="0"/>
  </c:chart>
  <c:spPr>
    <a:noFill/>
    <a:ln>
      <a:noFill/>
    </a:ln>
  </c:spPr>
  <c:txPr>
    <a:bodyPr/>
    <a:lstStyle/>
    <a:p>
      <a:pPr>
        <a:defRPr sz="1000">
          <a:solidFill>
            <a:srgbClr val="4D4D4D"/>
          </a:solidFill>
          <a:latin typeface="+mn-lt"/>
          <a:cs typeface="Arial" pitchFamily="34" charset="0"/>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00" b="0" i="0" u="none" strike="noStrike" baseline="0">
                <a:solidFill>
                  <a:srgbClr val="000000"/>
                </a:solidFill>
                <a:latin typeface="Calibri"/>
                <a:ea typeface="Calibri"/>
                <a:cs typeface="Calibri"/>
              </a:defRPr>
            </a:pPr>
            <a:r>
              <a:rPr lang="en-US" sz="2000" b="1" i="0" u="none" strike="noStrike" baseline="0">
                <a:solidFill>
                  <a:srgbClr val="333399"/>
                </a:solidFill>
                <a:latin typeface="Calibri"/>
                <a:cs typeface="Calibri"/>
              </a:rPr>
              <a:t>University Operating and Endowment Funds</a:t>
            </a:r>
          </a:p>
          <a:p>
            <a:pPr>
              <a:defRPr sz="1000" b="0" i="0" u="none" strike="noStrike" baseline="0">
                <a:solidFill>
                  <a:srgbClr val="000000"/>
                </a:solidFill>
                <a:latin typeface="Calibri"/>
                <a:ea typeface="Calibri"/>
                <a:cs typeface="Calibri"/>
              </a:defRPr>
            </a:pPr>
            <a:r>
              <a:rPr lang="en-US" sz="1800" b="0" i="0" u="none" strike="noStrike" baseline="0">
                <a:solidFill>
                  <a:srgbClr val="333399"/>
                </a:solidFill>
                <a:latin typeface="Calibri"/>
                <a:cs typeface="Calibri"/>
              </a:rPr>
              <a:t>$4.40 Billion as of March 31, 2022</a:t>
            </a:r>
          </a:p>
        </c:rich>
      </c:tx>
      <c:overlay val="0"/>
      <c:spPr>
        <a:noFill/>
        <a:ln w="25400">
          <a:noFill/>
        </a:ln>
      </c:spPr>
    </c:title>
    <c:autoTitleDeleted val="0"/>
    <c:plotArea>
      <c:layout/>
      <c:barChart>
        <c:barDir val="col"/>
        <c:grouping val="stacked"/>
        <c:varyColors val="0"/>
        <c:ser>
          <c:idx val="0"/>
          <c:order val="0"/>
          <c:tx>
            <c:strRef>
              <c:f>'BOT5'!$B$2</c:f>
              <c:strCache>
                <c:ptCount val="1"/>
                <c:pt idx="0">
                  <c:v>Permanent Core</c:v>
                </c:pt>
              </c:strCache>
            </c:strRef>
          </c:tx>
          <c:spPr>
            <a:solidFill>
              <a:schemeClr val="bg1">
                <a:lumMod val="50000"/>
              </a:schemeClr>
            </a:solidFill>
            <a:ln>
              <a:solidFill>
                <a:schemeClr val="tx1"/>
              </a:solidFill>
              <a:prstDash val="dash"/>
            </a:ln>
            <a:effectLst/>
          </c:spPr>
          <c:invertIfNegative val="0"/>
          <c:dLbls>
            <c:spPr>
              <a:noFill/>
              <a:ln w="25400">
                <a:noFill/>
              </a:ln>
            </c:spPr>
            <c:txPr>
              <a:bodyPr wrap="square" lIns="38100" tIns="19050" rIns="38100" bIns="19050" anchor="ctr">
                <a:spAutoFit/>
              </a:bodyPr>
              <a:lstStyle/>
              <a:p>
                <a:pPr>
                  <a:defRPr sz="1200" b="1" i="0" u="none" strike="noStrike" baseline="0">
                    <a:solidFill>
                      <a:srgbClr val="FFFFFF"/>
                    </a:solidFill>
                    <a:latin typeface="Calibri"/>
                    <a:ea typeface="Calibri"/>
                    <a:cs typeface="Calibri"/>
                  </a:defRPr>
                </a:pPr>
                <a:endParaRPr lang="en-US"/>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0"/>
              </c:ext>
            </c:extLst>
          </c:dLbls>
          <c:cat>
            <c:strRef>
              <c:f>'BOT5'!$A$3:$A$4</c:f>
              <c:strCache>
                <c:ptCount val="2"/>
                <c:pt idx="0">
                  <c:v>Operating Pool</c:v>
                </c:pt>
                <c:pt idx="1">
                  <c:v>Endowment Funds</c:v>
                </c:pt>
              </c:strCache>
            </c:strRef>
          </c:cat>
          <c:val>
            <c:numRef>
              <c:f>'BOT5'!$B$3:$B$4</c:f>
              <c:numCache>
                <c:formatCode>"$"#,##0.0</c:formatCode>
                <c:ptCount val="2"/>
                <c:pt idx="0">
                  <c:v>518.15352600000006</c:v>
                </c:pt>
                <c:pt idx="1">
                  <c:v>518.15352600000006</c:v>
                </c:pt>
              </c:numCache>
            </c:numRef>
          </c:val>
          <c:extLst>
            <c:ext xmlns:c16="http://schemas.microsoft.com/office/drawing/2014/chart" uri="{C3380CC4-5D6E-409C-BE32-E72D297353CC}">
              <c16:uniqueId val="{00000000-CF72-46DE-9F61-7DF3F6A31556}"/>
            </c:ext>
          </c:extLst>
        </c:ser>
        <c:ser>
          <c:idx val="1"/>
          <c:order val="1"/>
          <c:tx>
            <c:strRef>
              <c:f>'BOT5'!$C$2</c:f>
              <c:strCache>
                <c:ptCount val="1"/>
                <c:pt idx="0">
                  <c:v>Operating Pool (ex-Permanent Core)</c:v>
                </c:pt>
              </c:strCache>
            </c:strRef>
          </c:tx>
          <c:spPr>
            <a:solidFill>
              <a:srgbClr val="C0504D"/>
            </a:solidFill>
            <a:ln w="25400">
              <a:noFill/>
            </a:ln>
          </c:spPr>
          <c:invertIfNegative val="0"/>
          <c:dPt>
            <c:idx val="0"/>
            <c:invertIfNegative val="0"/>
            <c:bubble3D val="0"/>
            <c:spPr>
              <a:solidFill>
                <a:schemeClr val="tx2">
                  <a:lumMod val="75000"/>
                </a:schemeClr>
              </a:solidFill>
              <a:ln>
                <a:noFill/>
              </a:ln>
              <a:effectLst/>
            </c:spPr>
            <c:extLst>
              <c:ext xmlns:c16="http://schemas.microsoft.com/office/drawing/2014/chart" uri="{C3380CC4-5D6E-409C-BE32-E72D297353CC}">
                <c16:uniqueId val="{00000002-CF72-46DE-9F61-7DF3F6A31556}"/>
              </c:ext>
            </c:extLst>
          </c:dPt>
          <c:dLbls>
            <c:dLbl>
              <c:idx val="1"/>
              <c:delete val="1"/>
              <c:extLst>
                <c:ext xmlns:c15="http://schemas.microsoft.com/office/drawing/2012/chart" uri="{CE6537A1-D6FC-4f65-9D91-7224C49458BB}"/>
                <c:ext xmlns:c16="http://schemas.microsoft.com/office/drawing/2014/chart" uri="{C3380CC4-5D6E-409C-BE32-E72D297353CC}">
                  <c16:uniqueId val="{00000003-CF72-46DE-9F61-7DF3F6A31556}"/>
                </c:ext>
              </c:extLst>
            </c:dLbl>
            <c:spPr>
              <a:noFill/>
              <a:ln w="25400">
                <a:noFill/>
              </a:ln>
            </c:spPr>
            <c:txPr>
              <a:bodyPr wrap="square" lIns="38100" tIns="19050" rIns="38100" bIns="19050" anchor="ctr">
                <a:spAutoFit/>
              </a:bodyPr>
              <a:lstStyle/>
              <a:p>
                <a:pPr>
                  <a:defRPr sz="1200" b="1" i="0" u="none" strike="noStrike" baseline="0">
                    <a:solidFill>
                      <a:srgbClr val="FFFFFF"/>
                    </a:solidFill>
                    <a:latin typeface="Calibri"/>
                    <a:ea typeface="Calibri"/>
                    <a:cs typeface="Calibri"/>
                  </a:defRPr>
                </a:pPr>
                <a:endParaRPr lang="en-US"/>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0"/>
              </c:ext>
            </c:extLst>
          </c:dLbls>
          <c:cat>
            <c:strRef>
              <c:f>'BOT5'!$A$3:$A$4</c:f>
              <c:strCache>
                <c:ptCount val="2"/>
                <c:pt idx="0">
                  <c:v>Operating Pool</c:v>
                </c:pt>
                <c:pt idx="1">
                  <c:v>Endowment Funds</c:v>
                </c:pt>
              </c:strCache>
            </c:strRef>
          </c:cat>
          <c:val>
            <c:numRef>
              <c:f>'BOT5'!$C$3:$C$4</c:f>
              <c:numCache>
                <c:formatCode>"$"#,##0.0</c:formatCode>
                <c:ptCount val="2"/>
                <c:pt idx="0">
                  <c:v>3324.489877</c:v>
                </c:pt>
                <c:pt idx="1">
                  <c:v>0</c:v>
                </c:pt>
              </c:numCache>
            </c:numRef>
          </c:val>
          <c:extLst>
            <c:ext xmlns:c16="http://schemas.microsoft.com/office/drawing/2014/chart" uri="{C3380CC4-5D6E-409C-BE32-E72D297353CC}">
              <c16:uniqueId val="{00000004-CF72-46DE-9F61-7DF3F6A31556}"/>
            </c:ext>
          </c:extLst>
        </c:ser>
        <c:ser>
          <c:idx val="2"/>
          <c:order val="2"/>
          <c:tx>
            <c:strRef>
              <c:f>'BOT5'!$D$2</c:f>
              <c:strCache>
                <c:ptCount val="1"/>
                <c:pt idx="0">
                  <c:v>Gifts</c:v>
                </c:pt>
              </c:strCache>
            </c:strRef>
          </c:tx>
          <c:spPr>
            <a:solidFill>
              <a:srgbClr val="9BBB59"/>
            </a:solidFill>
            <a:ln w="25400">
              <a:noFill/>
            </a:ln>
          </c:spPr>
          <c:invertIfNegative val="0"/>
          <c:dPt>
            <c:idx val="1"/>
            <c:invertIfNegative val="0"/>
            <c:bubble3D val="0"/>
            <c:spPr>
              <a:solidFill>
                <a:schemeClr val="accent6">
                  <a:lumMod val="75000"/>
                </a:schemeClr>
              </a:solidFill>
              <a:ln>
                <a:noFill/>
              </a:ln>
              <a:effectLst/>
            </c:spPr>
            <c:extLst>
              <c:ext xmlns:c16="http://schemas.microsoft.com/office/drawing/2014/chart" uri="{C3380CC4-5D6E-409C-BE32-E72D297353CC}">
                <c16:uniqueId val="{00000006-CF72-46DE-9F61-7DF3F6A31556}"/>
              </c:ext>
            </c:extLst>
          </c:dPt>
          <c:dLbls>
            <c:dLbl>
              <c:idx val="0"/>
              <c:delete val="1"/>
              <c:extLst>
                <c:ext xmlns:c15="http://schemas.microsoft.com/office/drawing/2012/chart" uri="{CE6537A1-D6FC-4f65-9D91-7224C49458BB}"/>
                <c:ext xmlns:c16="http://schemas.microsoft.com/office/drawing/2014/chart" uri="{C3380CC4-5D6E-409C-BE32-E72D297353CC}">
                  <c16:uniqueId val="{00000007-CF72-46DE-9F61-7DF3F6A31556}"/>
                </c:ext>
              </c:extLst>
            </c:dLbl>
            <c:dLbl>
              <c:idx val="1"/>
              <c:numFmt formatCode="\$#,##0.0" sourceLinked="0"/>
              <c:spPr>
                <a:noFill/>
                <a:ln w="25400">
                  <a:noFill/>
                </a:ln>
              </c:spPr>
              <c:txPr>
                <a:bodyPr/>
                <a:lstStyle/>
                <a:p>
                  <a:pPr>
                    <a:defRPr sz="1200" b="1" i="0" u="none" strike="noStrike" baseline="0">
                      <a:solidFill>
                        <a:srgbClr val="FFFFFF"/>
                      </a:solidFill>
                      <a:latin typeface="Calibri"/>
                      <a:ea typeface="Calibri"/>
                      <a:cs typeface="Calibri"/>
                    </a:defRPr>
                  </a:pPr>
                  <a:endParaRPr lang="en-US"/>
                </a:p>
              </c:txPr>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6-CF72-46DE-9F61-7DF3F6A31556}"/>
                </c:ext>
              </c:extLst>
            </c:dLbl>
            <c:spPr>
              <a:noFill/>
              <a:ln w="25400">
                <a:noFill/>
              </a:ln>
            </c:spPr>
            <c:txPr>
              <a:bodyPr wrap="square" lIns="38100" tIns="19050" rIns="38100" bIns="19050" anchor="ctr">
                <a:spAutoFit/>
              </a:bodyPr>
              <a:lstStyle/>
              <a:p>
                <a:pPr>
                  <a:defRPr sz="1200" b="1" i="0" u="none" strike="noStrike" baseline="0">
                    <a:solidFill>
                      <a:srgbClr val="FFFFFF"/>
                    </a:solidFill>
                    <a:latin typeface="Calibri"/>
                    <a:ea typeface="Calibri"/>
                    <a:cs typeface="Calibri"/>
                  </a:defRPr>
                </a:pPr>
                <a:endParaRPr lang="en-US"/>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0"/>
              </c:ext>
            </c:extLst>
          </c:dLbls>
          <c:cat>
            <c:strRef>
              <c:f>'BOT5'!$A$3:$A$4</c:f>
              <c:strCache>
                <c:ptCount val="2"/>
                <c:pt idx="0">
                  <c:v>Operating Pool</c:v>
                </c:pt>
                <c:pt idx="1">
                  <c:v>Endowment Funds</c:v>
                </c:pt>
              </c:strCache>
            </c:strRef>
          </c:cat>
          <c:val>
            <c:numRef>
              <c:f>'BOT5'!$D$3:$D$4</c:f>
              <c:numCache>
                <c:formatCode>"$"#,##0.000000</c:formatCode>
                <c:ptCount val="2"/>
                <c:pt idx="0" formatCode="&quot;$&quot;#,##0.0">
                  <c:v>0</c:v>
                </c:pt>
                <c:pt idx="1">
                  <c:v>476.04544899999996</c:v>
                </c:pt>
              </c:numCache>
            </c:numRef>
          </c:val>
          <c:extLst>
            <c:ext xmlns:c16="http://schemas.microsoft.com/office/drawing/2014/chart" uri="{C3380CC4-5D6E-409C-BE32-E72D297353CC}">
              <c16:uniqueId val="{00000008-CF72-46DE-9F61-7DF3F6A31556}"/>
            </c:ext>
          </c:extLst>
        </c:ser>
        <c:ser>
          <c:idx val="3"/>
          <c:order val="3"/>
          <c:tx>
            <c:strRef>
              <c:f>'BOT5'!$E$2</c:f>
              <c:strCache>
                <c:ptCount val="1"/>
                <c:pt idx="0">
                  <c:v>Farms</c:v>
                </c:pt>
              </c:strCache>
            </c:strRef>
          </c:tx>
          <c:spPr>
            <a:solidFill>
              <a:srgbClr val="8064A2"/>
            </a:solidFill>
            <a:ln w="25400">
              <a:noFill/>
            </a:ln>
          </c:spPr>
          <c:invertIfNegative val="0"/>
          <c:dPt>
            <c:idx val="1"/>
            <c:invertIfNegative val="0"/>
            <c:bubble3D val="0"/>
            <c:spPr>
              <a:solidFill>
                <a:schemeClr val="accent2">
                  <a:lumMod val="75000"/>
                </a:schemeClr>
              </a:solidFill>
              <a:ln>
                <a:noFill/>
              </a:ln>
              <a:effectLst/>
            </c:spPr>
            <c:extLst>
              <c:ext xmlns:c16="http://schemas.microsoft.com/office/drawing/2014/chart" uri="{C3380CC4-5D6E-409C-BE32-E72D297353CC}">
                <c16:uniqueId val="{0000000A-CF72-46DE-9F61-7DF3F6A31556}"/>
              </c:ext>
            </c:extLst>
          </c:dPt>
          <c:dLbls>
            <c:dLbl>
              <c:idx val="0"/>
              <c:delete val="1"/>
              <c:extLst>
                <c:ext xmlns:c15="http://schemas.microsoft.com/office/drawing/2012/chart" uri="{CE6537A1-D6FC-4f65-9D91-7224C49458BB}"/>
                <c:ext xmlns:c16="http://schemas.microsoft.com/office/drawing/2014/chart" uri="{C3380CC4-5D6E-409C-BE32-E72D297353CC}">
                  <c16:uniqueId val="{0000000B-CF72-46DE-9F61-7DF3F6A31556}"/>
                </c:ext>
              </c:extLst>
            </c:dLbl>
            <c:dLbl>
              <c:idx val="1"/>
              <c:layout>
                <c:manualLayout>
                  <c:x val="-0.1706001958968241"/>
                  <c:y val="-3.396638523838369E-2"/>
                </c:manualLayout>
              </c:layout>
              <c:spPr>
                <a:noFill/>
                <a:ln w="25400">
                  <a:noFill/>
                </a:ln>
              </c:spPr>
              <c:txPr>
                <a:bodyPr/>
                <a:lstStyle/>
                <a:p>
                  <a:pPr>
                    <a:defRPr sz="1200" b="1" i="0" u="none" strike="noStrike" baseline="0">
                      <a:solidFill>
                        <a:srgbClr val="000000"/>
                      </a:solidFill>
                      <a:latin typeface="Calibri"/>
                      <a:ea typeface="Calibri"/>
                      <a:cs typeface="Calibri"/>
                    </a:defRPr>
                  </a:pPr>
                  <a:endParaRPr lang="en-US"/>
                </a:p>
              </c:txPr>
              <c:dLblPos val="ctr"/>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A-CF72-46DE-9F61-7DF3F6A31556}"/>
                </c:ext>
              </c:extLst>
            </c:dLbl>
            <c:spPr>
              <a:noFill/>
              <a:ln w="25400">
                <a:noFill/>
              </a:ln>
            </c:spPr>
            <c:txPr>
              <a:bodyPr wrap="square" lIns="38100" tIns="19050" rIns="38100" bIns="19050" anchor="ctr">
                <a:spAutoFit/>
              </a:bodyPr>
              <a:lstStyle/>
              <a:p>
                <a:pPr>
                  <a:defRPr sz="1200" b="0"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'BOT5'!$A$3:$A$4</c:f>
              <c:strCache>
                <c:ptCount val="2"/>
                <c:pt idx="0">
                  <c:v>Operating Pool</c:v>
                </c:pt>
                <c:pt idx="1">
                  <c:v>Endowment Funds</c:v>
                </c:pt>
              </c:strCache>
            </c:strRef>
          </c:cat>
          <c:val>
            <c:numRef>
              <c:f>'BOT5'!$E$3:$E$4</c:f>
              <c:numCache>
                <c:formatCode>"$"#,##0.0</c:formatCode>
                <c:ptCount val="2"/>
                <c:pt idx="0">
                  <c:v>0</c:v>
                </c:pt>
                <c:pt idx="1">
                  <c:v>77.281861989999996</c:v>
                </c:pt>
              </c:numCache>
            </c:numRef>
          </c:val>
          <c:extLst>
            <c:ext xmlns:c16="http://schemas.microsoft.com/office/drawing/2014/chart" uri="{C3380CC4-5D6E-409C-BE32-E72D297353CC}">
              <c16:uniqueId val="{0000000C-CF72-46DE-9F61-7DF3F6A31556}"/>
            </c:ext>
          </c:extLst>
        </c:ser>
        <c:ser>
          <c:idx val="4"/>
          <c:order val="4"/>
          <c:tx>
            <c:strRef>
              <c:f>'BOT5'!$F$2</c:f>
              <c:strCache>
                <c:ptCount val="1"/>
                <c:pt idx="0">
                  <c:v>Separately Invested</c:v>
                </c:pt>
              </c:strCache>
            </c:strRef>
          </c:tx>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D-CF72-46DE-9F61-7DF3F6A31556}"/>
                </c:ext>
              </c:extLst>
            </c:dLbl>
            <c:dLbl>
              <c:idx val="1"/>
              <c:layout>
                <c:manualLayout>
                  <c:x val="0.11741323832475206"/>
                  <c:y val="-7.8107049972319473E-2"/>
                </c:manualLayout>
              </c:layout>
              <c:tx>
                <c:rich>
                  <a:bodyPr/>
                  <a:lstStyle/>
                  <a:p>
                    <a:pPr>
                      <a:defRPr sz="1200" b="1" i="0" u="none" strike="noStrike" baseline="0">
                        <a:solidFill>
                          <a:srgbClr val="000000"/>
                        </a:solidFill>
                        <a:latin typeface="Calibri"/>
                        <a:ea typeface="Calibri"/>
                        <a:cs typeface="Calibri"/>
                      </a:defRPr>
                    </a:pPr>
                    <a:r>
                      <a:rPr lang="en-US" sz="1200"/>
                      <a:t>Separately Invested          $0.5</a:t>
                    </a:r>
                  </a:p>
                </c:rich>
              </c:tx>
              <c:spPr>
                <a:noFill/>
                <a:ln w="25400">
                  <a:noFill/>
                </a:ln>
              </c:spPr>
              <c:dLblPos val="ct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CF72-46DE-9F61-7DF3F6A31556}"/>
                </c:ext>
              </c:extLst>
            </c:dLbl>
            <c:spPr>
              <a:noFill/>
              <a:ln w="25400">
                <a:noFill/>
              </a:ln>
            </c:spPr>
            <c:txPr>
              <a:bodyPr wrap="square" lIns="38100" tIns="19050" rIns="38100" bIns="19050" anchor="ctr">
                <a:spAutoFit/>
              </a:bodyPr>
              <a:lstStyle/>
              <a:p>
                <a:pPr>
                  <a:defRPr sz="1200" b="0"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'BOT5'!$A$3:$A$4</c:f>
              <c:strCache>
                <c:ptCount val="2"/>
                <c:pt idx="0">
                  <c:v>Operating Pool</c:v>
                </c:pt>
                <c:pt idx="1">
                  <c:v>Endowment Funds</c:v>
                </c:pt>
              </c:strCache>
            </c:strRef>
          </c:cat>
          <c:val>
            <c:numRef>
              <c:f>'BOT5'!$F$3:$F$4</c:f>
              <c:numCache>
                <c:formatCode>"$"#,##0.0</c:formatCode>
                <c:ptCount val="2"/>
                <c:pt idx="0">
                  <c:v>0</c:v>
                </c:pt>
                <c:pt idx="1">
                  <c:v>0.53943509000000012</c:v>
                </c:pt>
              </c:numCache>
            </c:numRef>
          </c:val>
          <c:extLst>
            <c:ext xmlns:c16="http://schemas.microsoft.com/office/drawing/2014/chart" uri="{C3380CC4-5D6E-409C-BE32-E72D297353CC}">
              <c16:uniqueId val="{0000000F-CF72-46DE-9F61-7DF3F6A31556}"/>
            </c:ext>
          </c:extLst>
        </c:ser>
        <c:dLbls>
          <c:showLegendKey val="0"/>
          <c:showVal val="0"/>
          <c:showCatName val="0"/>
          <c:showSerName val="0"/>
          <c:showPercent val="0"/>
          <c:showBubbleSize val="0"/>
        </c:dLbls>
        <c:gapWidth val="150"/>
        <c:overlap val="100"/>
        <c:axId val="842740280"/>
        <c:axId val="1"/>
      </c:barChart>
      <c:catAx>
        <c:axId val="842740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vert="horz"/>
          <a:lstStyle/>
          <a:p>
            <a:pPr>
              <a:defRPr sz="1600" b="1" i="0" u="none" strike="noStrike" baseline="0">
                <a:solidFill>
                  <a:srgbClr val="333333"/>
                </a:solidFill>
                <a:latin typeface="Calibri"/>
                <a:ea typeface="Calibri"/>
                <a:cs typeface="Calibri"/>
              </a:defRPr>
            </a:pPr>
            <a:endParaRPr lang="en-US"/>
          </a:p>
        </c:txPr>
        <c:crossAx val="1"/>
        <c:crosses val="autoZero"/>
        <c:auto val="1"/>
        <c:lblAlgn val="ctr"/>
        <c:lblOffset val="100"/>
        <c:noMultiLvlLbl val="0"/>
      </c:catAx>
      <c:valAx>
        <c:axId val="1"/>
        <c:scaling>
          <c:orientation val="minMax"/>
        </c:scaling>
        <c:delete val="0"/>
        <c:axPos val="l"/>
        <c:majorGridlines>
          <c:spPr>
            <a:ln w="9525" cap="flat" cmpd="sng" algn="ctr">
              <a:solidFill>
                <a:schemeClr val="tx1">
                  <a:lumMod val="15000"/>
                  <a:lumOff val="85000"/>
                </a:schemeClr>
              </a:solidFill>
              <a:round/>
            </a:ln>
            <a:effectLst/>
          </c:spPr>
        </c:majorGridlines>
        <c:title>
          <c:tx>
            <c:rich>
              <a:bodyPr/>
              <a:lstStyle/>
              <a:p>
                <a:pPr>
                  <a:defRPr sz="1600" b="0" i="0" u="none" strike="noStrike" baseline="0">
                    <a:solidFill>
                      <a:srgbClr val="333333"/>
                    </a:solidFill>
                    <a:latin typeface="Calibri"/>
                    <a:ea typeface="Calibri"/>
                    <a:cs typeface="Calibri"/>
                  </a:defRPr>
                </a:pPr>
                <a:r>
                  <a:rPr lang="en-US"/>
                  <a:t>Millions</a:t>
                </a:r>
              </a:p>
            </c:rich>
          </c:tx>
          <c:overlay val="0"/>
          <c:spPr>
            <a:noFill/>
            <a:ln w="25400">
              <a:noFill/>
            </a:ln>
          </c:spPr>
        </c:title>
        <c:numFmt formatCode="&quot;$&quot;#,##0.0" sourceLinked="1"/>
        <c:majorTickMark val="none"/>
        <c:minorTickMark val="none"/>
        <c:tickLblPos val="nextTo"/>
        <c:spPr>
          <a:ln w="9525">
            <a:noFill/>
          </a:ln>
        </c:spPr>
        <c:txPr>
          <a:bodyPr rot="0" vert="horz"/>
          <a:lstStyle/>
          <a:p>
            <a:pPr>
              <a:defRPr sz="1200" b="0" i="0" u="none" strike="noStrike" baseline="0">
                <a:solidFill>
                  <a:srgbClr val="333333"/>
                </a:solidFill>
                <a:latin typeface="Calibri"/>
                <a:ea typeface="Calibri"/>
                <a:cs typeface="Calibri"/>
              </a:defRPr>
            </a:pPr>
            <a:endParaRPr lang="en-US"/>
          </a:p>
        </c:txPr>
        <c:crossAx val="842740280"/>
        <c:crosses val="autoZero"/>
        <c:crossBetween val="between"/>
      </c:valAx>
      <c:spPr>
        <a:noFill/>
        <a:ln w="25400">
          <a:noFill/>
        </a:ln>
      </c:spPr>
    </c:plotArea>
    <c:plotVisOnly val="1"/>
    <c:dispBlanksAs val="gap"/>
    <c:showDLblsOverMax val="0"/>
  </c:chart>
  <c:spPr>
    <a:solidFill>
      <a:schemeClr val="bg1"/>
    </a:solidFill>
    <a:ln w="9525" cap="flat" cmpd="sng" algn="ctr">
      <a:solidFill>
        <a:schemeClr val="tx1"/>
      </a:solidFill>
      <a:round/>
    </a:ln>
    <a:effectLst/>
  </c:spPr>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9754412262361774"/>
          <c:y val="3.4188009088088084E-2"/>
          <c:w val="0.63764192731653813"/>
          <c:h val="0.89371175568274708"/>
        </c:manualLayout>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00AEEF"/>
              </a:solidFill>
              <a:ln>
                <a:noFill/>
              </a:ln>
              <a:effectLst/>
            </c:spPr>
            <c:extLst>
              <c:ext xmlns:c16="http://schemas.microsoft.com/office/drawing/2014/chart" uri="{C3380CC4-5D6E-409C-BE32-E72D297353CC}">
                <c16:uniqueId val="{00000001-4235-4FD8-B739-4A953E763AE8}"/>
              </c:ext>
            </c:extLst>
          </c:dPt>
          <c:dPt>
            <c:idx val="1"/>
            <c:invertIfNegative val="0"/>
            <c:bubble3D val="0"/>
            <c:spPr>
              <a:solidFill>
                <a:srgbClr val="72A492"/>
              </a:solidFill>
              <a:ln>
                <a:noFill/>
              </a:ln>
              <a:effectLst/>
            </c:spPr>
            <c:extLst>
              <c:ext xmlns:c16="http://schemas.microsoft.com/office/drawing/2014/chart" uri="{C3380CC4-5D6E-409C-BE32-E72D297353CC}">
                <c16:uniqueId val="{00000003-4235-4FD8-B739-4A953E763AE8}"/>
              </c:ext>
            </c:extLst>
          </c:dPt>
          <c:dPt>
            <c:idx val="2"/>
            <c:invertIfNegative val="0"/>
            <c:bubble3D val="0"/>
            <c:spPr>
              <a:solidFill>
                <a:srgbClr val="919191"/>
              </a:solidFill>
              <a:ln>
                <a:noFill/>
              </a:ln>
              <a:effectLst/>
            </c:spPr>
            <c:extLst>
              <c:ext xmlns:c16="http://schemas.microsoft.com/office/drawing/2014/chart" uri="{C3380CC4-5D6E-409C-BE32-E72D297353CC}">
                <c16:uniqueId val="{00000005-4235-4FD8-B739-4A953E763AE8}"/>
              </c:ext>
            </c:extLst>
          </c:dPt>
          <c:dPt>
            <c:idx val="3"/>
            <c:invertIfNegative val="0"/>
            <c:bubble3D val="0"/>
            <c:spPr>
              <a:solidFill>
                <a:srgbClr val="B5121B"/>
              </a:solidFill>
              <a:ln>
                <a:noFill/>
              </a:ln>
              <a:effectLst/>
            </c:spPr>
            <c:extLst>
              <c:ext xmlns:c16="http://schemas.microsoft.com/office/drawing/2014/chart" uri="{C3380CC4-5D6E-409C-BE32-E72D297353CC}">
                <c16:uniqueId val="{00000007-4235-4FD8-B739-4A953E763AE8}"/>
              </c:ext>
            </c:extLst>
          </c:dPt>
          <c:dPt>
            <c:idx val="4"/>
            <c:invertIfNegative val="0"/>
            <c:bubble3D val="0"/>
            <c:spPr>
              <a:solidFill>
                <a:srgbClr val="FBB161"/>
              </a:solidFill>
              <a:ln>
                <a:noFill/>
              </a:ln>
              <a:effectLst/>
            </c:spPr>
            <c:extLst>
              <c:ext xmlns:c16="http://schemas.microsoft.com/office/drawing/2014/chart" uri="{C3380CC4-5D6E-409C-BE32-E72D297353CC}">
                <c16:uniqueId val="{00000009-4235-4FD8-B739-4A953E763AE8}"/>
              </c:ext>
            </c:extLst>
          </c:dPt>
          <c:dLbls>
            <c:dLbl>
              <c:idx val="3"/>
              <c:layout>
                <c:manualLayout>
                  <c:x val="-1.1821084488394492E-2"/>
                  <c:y val="-3.107511377240705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235-4FD8-B739-4A953E763AE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Assets!$C$39:$C$47</c:f>
              <c:strCache>
                <c:ptCount val="5"/>
                <c:pt idx="0">
                  <c:v> Global Equity
$599.7 M </c:v>
                </c:pt>
                <c:pt idx="1">
                  <c:v> Global Fixed Income
$178.5 M </c:v>
                </c:pt>
                <c:pt idx="2">
                  <c:v> Real Assets
$132.3 M </c:v>
                </c:pt>
                <c:pt idx="3">
                  <c:v> Diversifying Strategies
$74.8 M </c:v>
                </c:pt>
                <c:pt idx="4">
                  <c:v> Cash
$8.9 M </c:v>
                </c:pt>
              </c:strCache>
              <c:extLst/>
            </c:strRef>
          </c:cat>
          <c:val>
            <c:numRef>
              <c:f>Assets!$F$39:$F$47</c:f>
              <c:numCache>
                <c:formatCode>0.0%</c:formatCode>
                <c:ptCount val="5"/>
                <c:pt idx="0">
                  <c:v>2.3218641260259187E-2</c:v>
                </c:pt>
                <c:pt idx="1">
                  <c:v>-2.0472582629793595E-2</c:v>
                </c:pt>
                <c:pt idx="2">
                  <c:v>-6.9188511987201273E-3</c:v>
                </c:pt>
                <c:pt idx="3">
                  <c:v>-4.7764935807688008E-3</c:v>
                </c:pt>
                <c:pt idx="4">
                  <c:v>8.9492861490233586E-3</c:v>
                </c:pt>
              </c:numCache>
              <c:extLst/>
            </c:numRef>
          </c:val>
          <c:extLst>
            <c:ext xmlns:c16="http://schemas.microsoft.com/office/drawing/2014/chart" uri="{C3380CC4-5D6E-409C-BE32-E72D297353CC}">
              <c16:uniqueId val="{0000000A-4235-4FD8-B739-4A953E763AE8}"/>
            </c:ext>
          </c:extLst>
        </c:ser>
        <c:dLbls>
          <c:dLblPos val="outEnd"/>
          <c:showLegendKey val="0"/>
          <c:showVal val="1"/>
          <c:showCatName val="0"/>
          <c:showSerName val="0"/>
          <c:showPercent val="0"/>
          <c:showBubbleSize val="0"/>
        </c:dLbls>
        <c:gapWidth val="100"/>
        <c:axId val="620206920"/>
        <c:axId val="620208232"/>
      </c:barChart>
      <c:catAx>
        <c:axId val="620206920"/>
        <c:scaling>
          <c:orientation val="maxMin"/>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0" spcFirstLastPara="1" vertOverflow="ellipsis" wrap="square" anchor="ctr" anchorCtr="0"/>
          <a:lstStyle/>
          <a:p>
            <a:pPr>
              <a:defRPr sz="900" b="0" i="0" u="none" strike="noStrike" kern="1200" baseline="0">
                <a:solidFill>
                  <a:schemeClr val="tx1">
                    <a:lumMod val="65000"/>
                    <a:lumOff val="35000"/>
                  </a:schemeClr>
                </a:solidFill>
                <a:latin typeface="+mn-lt"/>
                <a:ea typeface="+mn-ea"/>
                <a:cs typeface="+mn-cs"/>
              </a:defRPr>
            </a:pPr>
            <a:endParaRPr lang="en-US"/>
          </a:p>
        </c:txPr>
        <c:crossAx val="620208232"/>
        <c:crosses val="autoZero"/>
        <c:auto val="1"/>
        <c:lblAlgn val="ctr"/>
        <c:lblOffset val="100"/>
        <c:noMultiLvlLbl val="0"/>
      </c:catAx>
      <c:valAx>
        <c:axId val="620208232"/>
        <c:scaling>
          <c:orientation val="minMax"/>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20206920"/>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baseline="0">
                <a:solidFill>
                  <a:schemeClr val="tx1">
                    <a:lumMod val="65000"/>
                    <a:lumOff val="35000"/>
                  </a:schemeClr>
                </a:solidFill>
                <a:latin typeface="+mn-lt"/>
                <a:ea typeface="+mn-ea"/>
                <a:cs typeface="+mn-cs"/>
              </a:defRPr>
            </a:pPr>
            <a:r>
              <a:rPr lang="en-US"/>
              <a:t>Total Pool: $994.2 Million as of 3/31/2022</a:t>
            </a:r>
          </a:p>
        </c:rich>
      </c:tx>
      <c:layout>
        <c:manualLayout>
          <c:xMode val="edge"/>
          <c:yMode val="edge"/>
          <c:x val="0.14391615309546407"/>
          <c:y val="2.4008571248979753E-2"/>
        </c:manualLayout>
      </c:layout>
      <c:overlay val="0"/>
      <c:spPr>
        <a:noFill/>
        <a:ln>
          <a:noFill/>
        </a:ln>
        <a:effectLst/>
      </c:spPr>
    </c:title>
    <c:autoTitleDeleted val="0"/>
    <c:plotArea>
      <c:layout>
        <c:manualLayout>
          <c:layoutTarget val="inner"/>
          <c:xMode val="edge"/>
          <c:yMode val="edge"/>
          <c:x val="0.22716140329152956"/>
          <c:y val="0.19578996119988862"/>
          <c:w val="0.61398416260486932"/>
          <c:h val="0.76623580621967735"/>
        </c:manualLayout>
      </c:layout>
      <c:doughnutChart>
        <c:varyColors val="1"/>
        <c:ser>
          <c:idx val="2"/>
          <c:order val="0"/>
          <c:tx>
            <c:strRef>
              <c:f>Assets!$H$39:$H$45</c:f>
              <c:strCache>
                <c:ptCount val="7"/>
                <c:pt idx="0">
                  <c:v>U.S. Equity</c:v>
                </c:pt>
                <c:pt idx="1">
                  <c:v>Non-U.S. Equity</c:v>
                </c:pt>
                <c:pt idx="2">
                  <c:v>Private Equity</c:v>
                </c:pt>
                <c:pt idx="3">
                  <c:v>Global Fixed Income</c:v>
                </c:pt>
                <c:pt idx="4">
                  <c:v>Real Estate</c:v>
                </c:pt>
                <c:pt idx="5">
                  <c:v>Farmland</c:v>
                </c:pt>
                <c:pt idx="6">
                  <c:v>Diversifying Strategies</c:v>
                </c:pt>
              </c:strCache>
            </c:strRef>
          </c:tx>
          <c:spPr>
            <a:ln w="9525"/>
          </c:spPr>
          <c:dPt>
            <c:idx val="0"/>
            <c:bubble3D val="0"/>
            <c:spPr>
              <a:solidFill>
                <a:srgbClr val="00AEEF">
                  <a:alpha val="85000"/>
                </a:srgbClr>
              </a:solidFill>
              <a:ln w="9525">
                <a:solidFill>
                  <a:schemeClr val="lt1"/>
                </a:solidFill>
              </a:ln>
              <a:effectLst/>
            </c:spPr>
            <c:extLst>
              <c:ext xmlns:c16="http://schemas.microsoft.com/office/drawing/2014/chart" uri="{C3380CC4-5D6E-409C-BE32-E72D297353CC}">
                <c16:uniqueId val="{00000001-4DD8-4C19-9CC4-08FD114BB76D}"/>
              </c:ext>
            </c:extLst>
          </c:dPt>
          <c:dPt>
            <c:idx val="1"/>
            <c:bubble3D val="0"/>
            <c:spPr>
              <a:solidFill>
                <a:srgbClr val="00AEEF">
                  <a:alpha val="50000"/>
                </a:srgbClr>
              </a:solidFill>
              <a:ln w="9525">
                <a:solidFill>
                  <a:schemeClr val="lt1"/>
                </a:solidFill>
              </a:ln>
              <a:effectLst/>
            </c:spPr>
            <c:extLst>
              <c:ext xmlns:c16="http://schemas.microsoft.com/office/drawing/2014/chart" uri="{C3380CC4-5D6E-409C-BE32-E72D297353CC}">
                <c16:uniqueId val="{00000003-4DD8-4C19-9CC4-08FD114BB76D}"/>
              </c:ext>
            </c:extLst>
          </c:dPt>
          <c:dPt>
            <c:idx val="2"/>
            <c:bubble3D val="0"/>
            <c:spPr>
              <a:solidFill>
                <a:srgbClr val="00AEEF">
                  <a:alpha val="25000"/>
                </a:srgbClr>
              </a:solidFill>
              <a:ln w="9525">
                <a:solidFill>
                  <a:schemeClr val="lt1"/>
                </a:solidFill>
              </a:ln>
              <a:effectLst/>
            </c:spPr>
            <c:extLst>
              <c:ext xmlns:c16="http://schemas.microsoft.com/office/drawing/2014/chart" uri="{C3380CC4-5D6E-409C-BE32-E72D297353CC}">
                <c16:uniqueId val="{00000005-4DD8-4C19-9CC4-08FD114BB76D}"/>
              </c:ext>
            </c:extLst>
          </c:dPt>
          <c:dPt>
            <c:idx val="3"/>
            <c:bubble3D val="0"/>
            <c:spPr>
              <a:solidFill>
                <a:srgbClr val="72A492">
                  <a:alpha val="85000"/>
                </a:srgbClr>
              </a:solidFill>
              <a:ln w="9525">
                <a:solidFill>
                  <a:schemeClr val="lt1"/>
                </a:solidFill>
              </a:ln>
              <a:effectLst/>
            </c:spPr>
            <c:extLst>
              <c:ext xmlns:c16="http://schemas.microsoft.com/office/drawing/2014/chart" uri="{C3380CC4-5D6E-409C-BE32-E72D297353CC}">
                <c16:uniqueId val="{00000007-4DD8-4C19-9CC4-08FD114BB76D}"/>
              </c:ext>
            </c:extLst>
          </c:dPt>
          <c:dPt>
            <c:idx val="4"/>
            <c:bubble3D val="0"/>
            <c:spPr>
              <a:solidFill>
                <a:srgbClr val="919191">
                  <a:alpha val="75000"/>
                </a:srgbClr>
              </a:solidFill>
              <a:ln w="9525">
                <a:solidFill>
                  <a:schemeClr val="lt1"/>
                </a:solidFill>
              </a:ln>
              <a:effectLst/>
            </c:spPr>
            <c:extLst>
              <c:ext xmlns:c16="http://schemas.microsoft.com/office/drawing/2014/chart" uri="{C3380CC4-5D6E-409C-BE32-E72D297353CC}">
                <c16:uniqueId val="{00000009-4DD8-4C19-9CC4-08FD114BB76D}"/>
              </c:ext>
            </c:extLst>
          </c:dPt>
          <c:dPt>
            <c:idx val="5"/>
            <c:bubble3D val="0"/>
            <c:spPr>
              <a:solidFill>
                <a:srgbClr val="919191">
                  <a:alpha val="50000"/>
                </a:srgbClr>
              </a:solidFill>
              <a:ln w="9525">
                <a:solidFill>
                  <a:schemeClr val="lt1"/>
                </a:solidFill>
              </a:ln>
              <a:effectLst/>
            </c:spPr>
            <c:extLst>
              <c:ext xmlns:c16="http://schemas.microsoft.com/office/drawing/2014/chart" uri="{C3380CC4-5D6E-409C-BE32-E72D297353CC}">
                <c16:uniqueId val="{0000000B-4DD8-4C19-9CC4-08FD114BB76D}"/>
              </c:ext>
            </c:extLst>
          </c:dPt>
          <c:dPt>
            <c:idx val="6"/>
            <c:bubble3D val="0"/>
            <c:spPr>
              <a:solidFill>
                <a:srgbClr val="C00000">
                  <a:alpha val="75000"/>
                </a:srgbClr>
              </a:solidFill>
              <a:ln w="9525">
                <a:solidFill>
                  <a:schemeClr val="lt1"/>
                </a:solidFill>
              </a:ln>
              <a:effectLst/>
            </c:spPr>
            <c:extLst>
              <c:ext xmlns:c16="http://schemas.microsoft.com/office/drawing/2014/chart" uri="{C3380CC4-5D6E-409C-BE32-E72D297353CC}">
                <c16:uniqueId val="{0000000D-4DD8-4C19-9CC4-08FD114BB76D}"/>
              </c:ext>
            </c:extLst>
          </c:dPt>
          <c:dPt>
            <c:idx val="7"/>
            <c:bubble3D val="0"/>
            <c:spPr>
              <a:solidFill>
                <a:schemeClr val="accent2">
                  <a:lumMod val="60000"/>
                </a:schemeClr>
              </a:solidFill>
              <a:ln w="9525">
                <a:solidFill>
                  <a:schemeClr val="lt1"/>
                </a:solidFill>
              </a:ln>
              <a:effectLst/>
            </c:spPr>
            <c:extLst>
              <c:ext xmlns:c16="http://schemas.microsoft.com/office/drawing/2014/chart" uri="{C3380CC4-5D6E-409C-BE32-E72D297353CC}">
                <c16:uniqueId val="{0000000F-4DD8-4C19-9CC4-08FD114BB76D}"/>
              </c:ext>
            </c:extLst>
          </c:dPt>
          <c:dPt>
            <c:idx val="8"/>
            <c:bubble3D val="0"/>
            <c:spPr>
              <a:solidFill>
                <a:srgbClr val="FBB161"/>
              </a:solidFill>
              <a:ln w="9525">
                <a:solidFill>
                  <a:schemeClr val="lt1"/>
                </a:solidFill>
              </a:ln>
              <a:effectLst/>
            </c:spPr>
            <c:extLst>
              <c:ext xmlns:c16="http://schemas.microsoft.com/office/drawing/2014/chart" uri="{C3380CC4-5D6E-409C-BE32-E72D297353CC}">
                <c16:uniqueId val="{00000011-4DD8-4C19-9CC4-08FD114BB76D}"/>
              </c:ext>
            </c:extLst>
          </c:dPt>
          <c:dLbls>
            <c:dLbl>
              <c:idx val="0"/>
              <c:tx>
                <c:rich>
                  <a:bodyPr/>
                  <a:lstStyle/>
                  <a:p>
                    <a:fld id="{78BA23E8-B27C-491F-80E0-B9305CC2A685}" type="CELLRANGE">
                      <a:rPr lang="en-US"/>
                      <a:pPr/>
                      <a:t>[CELLRANGE]</a:t>
                    </a:fld>
                    <a:endParaRPr lang="en-US" baseline="0"/>
                  </a:p>
                  <a:p>
                    <a:fld id="{9D9B7182-ACF1-438C-9029-B28F26BB3EA0}" type="PERCENTAGE">
                      <a:rPr lang="en-US"/>
                      <a:pPr/>
                      <a:t>[PERCENTAGE]</a:t>
                    </a:fld>
                    <a:endParaRPr lang="en-US"/>
                  </a:p>
                </c:rich>
              </c:tx>
              <c:showLegendKey val="0"/>
              <c:showVal val="0"/>
              <c:showCatName val="0"/>
              <c:showSerName val="0"/>
              <c:showPercent val="1"/>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1-4DD8-4C19-9CC4-08FD114BB76D}"/>
                </c:ext>
              </c:extLst>
            </c:dLbl>
            <c:dLbl>
              <c:idx val="1"/>
              <c:tx>
                <c:rich>
                  <a:bodyPr rot="0" spcFirstLastPara="1" vertOverflow="ellipsis" vert="horz" wrap="square" lIns="38100" tIns="19050" rIns="38100" bIns="19050" anchor="ctr" anchorCtr="1">
                    <a:noAutofit/>
                  </a:bodyPr>
                  <a:lstStyle/>
                  <a:p>
                    <a:pPr>
                      <a:defRPr sz="1000" b="0" i="0" u="none" strike="noStrike" baseline="0">
                        <a:solidFill>
                          <a:schemeClr val="tx1">
                            <a:lumMod val="75000"/>
                            <a:lumOff val="25000"/>
                          </a:schemeClr>
                        </a:solidFill>
                        <a:latin typeface="+mn-lt"/>
                        <a:ea typeface="+mn-ea"/>
                        <a:cs typeface="+mn-cs"/>
                      </a:defRPr>
                    </a:pPr>
                    <a:fld id="{CB0B154D-6EBB-46ED-96DD-1C0E4D3B1B91}" type="CELLRANGE">
                      <a:rPr lang="en-US"/>
                      <a:pPr>
                        <a:defRPr sz="1000" b="0" i="0" u="none" strike="noStrike" baseline="0">
                          <a:solidFill>
                            <a:schemeClr val="tx1">
                              <a:lumMod val="75000"/>
                              <a:lumOff val="25000"/>
                            </a:schemeClr>
                          </a:solidFill>
                          <a:latin typeface="+mn-lt"/>
                          <a:ea typeface="+mn-ea"/>
                          <a:cs typeface="+mn-cs"/>
                        </a:defRPr>
                      </a:pPr>
                      <a:t>[CELLRANGE]</a:t>
                    </a:fld>
                    <a:endParaRPr lang="en-US" baseline="0"/>
                  </a:p>
                  <a:p>
                    <a:pPr>
                      <a:defRPr sz="1000" b="0" i="0" u="none" strike="noStrike" baseline="0">
                        <a:solidFill>
                          <a:schemeClr val="tx1">
                            <a:lumMod val="75000"/>
                            <a:lumOff val="25000"/>
                          </a:schemeClr>
                        </a:solidFill>
                        <a:latin typeface="+mn-lt"/>
                        <a:ea typeface="+mn-ea"/>
                        <a:cs typeface="+mn-cs"/>
                      </a:defRPr>
                    </a:pPr>
                    <a:fld id="{E7F80175-DC83-4CEC-B1B3-C7BCAD503140}" type="PERCENTAGE">
                      <a:rPr lang="en-US"/>
                      <a:pPr>
                        <a:defRPr sz="1000" b="0" i="0" u="none" strike="noStrike" baseline="0">
                          <a:solidFill>
                            <a:schemeClr val="tx1">
                              <a:lumMod val="75000"/>
                              <a:lumOff val="25000"/>
                            </a:schemeClr>
                          </a:solidFill>
                          <a:latin typeface="+mn-lt"/>
                          <a:ea typeface="+mn-ea"/>
                          <a:cs typeface="+mn-cs"/>
                        </a:defRPr>
                      </a:pPr>
                      <a:t>[PERCENTAGE]</a:t>
                    </a:fld>
                    <a:endParaRPr lang="en-US"/>
                  </a:p>
                </c:rich>
              </c:tx>
              <c:spPr>
                <a:noFill/>
                <a:ln>
                  <a:noFill/>
                </a:ln>
                <a:effectLst/>
              </c:spPr>
              <c:showLegendKey val="0"/>
              <c:showVal val="0"/>
              <c:showCatName val="0"/>
              <c:showSerName val="0"/>
              <c:showPercent val="1"/>
              <c:showBubbleSize val="0"/>
              <c:separator>
</c:separator>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3-4DD8-4C19-9CC4-08FD114BB76D}"/>
                </c:ext>
              </c:extLst>
            </c:dLbl>
            <c:dLbl>
              <c:idx val="2"/>
              <c:layout>
                <c:manualLayout>
                  <c:x val="2.3722566725496693E-3"/>
                  <c:y val="2.8927240659808319E-2"/>
                </c:manualLayout>
              </c:layout>
              <c:tx>
                <c:rich>
                  <a:bodyPr rot="0" spcFirstLastPara="1" vertOverflow="ellipsis" vert="horz" wrap="square" lIns="38100" tIns="19050" rIns="38100" bIns="19050" anchor="ctr" anchorCtr="1">
                    <a:noAutofit/>
                  </a:bodyPr>
                  <a:lstStyle/>
                  <a:p>
                    <a:pPr>
                      <a:defRPr sz="1000" b="0" i="0" u="none" strike="noStrike" baseline="0">
                        <a:solidFill>
                          <a:schemeClr val="tx1">
                            <a:lumMod val="75000"/>
                            <a:lumOff val="25000"/>
                          </a:schemeClr>
                        </a:solidFill>
                        <a:latin typeface="+mn-lt"/>
                        <a:ea typeface="+mn-ea"/>
                        <a:cs typeface="+mn-cs"/>
                      </a:defRPr>
                    </a:pPr>
                    <a:fld id="{AEDDA36E-3DBC-4437-B254-82E4DD2C029A}" type="CELLRANGE">
                      <a:rPr lang="en-US"/>
                      <a:pPr>
                        <a:defRPr sz="1000" b="0" i="0" u="none" strike="noStrike" baseline="0">
                          <a:solidFill>
                            <a:schemeClr val="tx1">
                              <a:lumMod val="75000"/>
                              <a:lumOff val="25000"/>
                            </a:schemeClr>
                          </a:solidFill>
                          <a:latin typeface="+mn-lt"/>
                          <a:ea typeface="+mn-ea"/>
                          <a:cs typeface="+mn-cs"/>
                        </a:defRPr>
                      </a:pPr>
                      <a:t>[CELLRANGE]</a:t>
                    </a:fld>
                    <a:endParaRPr lang="en-US" baseline="0"/>
                  </a:p>
                  <a:p>
                    <a:pPr>
                      <a:defRPr sz="1000" b="0" i="0" u="none" strike="noStrike" baseline="0">
                        <a:solidFill>
                          <a:schemeClr val="tx1">
                            <a:lumMod val="75000"/>
                            <a:lumOff val="25000"/>
                          </a:schemeClr>
                        </a:solidFill>
                        <a:latin typeface="+mn-lt"/>
                        <a:ea typeface="+mn-ea"/>
                        <a:cs typeface="+mn-cs"/>
                      </a:defRPr>
                    </a:pPr>
                    <a:fld id="{0D620811-410A-41FC-A2CC-470CFDAF600F}" type="PERCENTAGE">
                      <a:rPr lang="en-US"/>
                      <a:pPr>
                        <a:defRPr sz="1000" b="0" i="0" u="none" strike="noStrike" baseline="0">
                          <a:solidFill>
                            <a:schemeClr val="tx1">
                              <a:lumMod val="75000"/>
                              <a:lumOff val="25000"/>
                            </a:schemeClr>
                          </a:solidFill>
                          <a:latin typeface="+mn-lt"/>
                          <a:ea typeface="+mn-ea"/>
                          <a:cs typeface="+mn-cs"/>
                        </a:defRPr>
                      </a:pPr>
                      <a:t>[PERCENTAGE]</a:t>
                    </a:fld>
                    <a:endParaRPr lang="en-US"/>
                  </a:p>
                </c:rich>
              </c:tx>
              <c:spPr>
                <a:noFill/>
                <a:ln>
                  <a:noFill/>
                </a:ln>
                <a:effectLst/>
              </c:spPr>
              <c:showLegendKey val="0"/>
              <c:showVal val="0"/>
              <c:showCatName val="0"/>
              <c:showSerName val="0"/>
              <c:showPercent val="1"/>
              <c:showBubbleSize val="0"/>
              <c:separator>
</c:separator>
              <c:extLst>
                <c:ext xmlns:c15="http://schemas.microsoft.com/office/drawing/2012/chart" uri="{CE6537A1-D6FC-4f65-9D91-7224C49458BB}">
                  <c15:layout>
                    <c:manualLayout>
                      <c:w val="0.12904568244802767"/>
                      <c:h val="0.14660038636975839"/>
                    </c:manualLayout>
                  </c15:layout>
                  <c15:dlblFieldTable/>
                  <c15:showDataLabelsRange val="1"/>
                </c:ext>
                <c:ext xmlns:c16="http://schemas.microsoft.com/office/drawing/2014/chart" uri="{C3380CC4-5D6E-409C-BE32-E72D297353CC}">
                  <c16:uniqueId val="{00000005-4DD8-4C19-9CC4-08FD114BB76D}"/>
                </c:ext>
              </c:extLst>
            </c:dLbl>
            <c:dLbl>
              <c:idx val="3"/>
              <c:delete val="1"/>
              <c:extLst>
                <c:ext xmlns:c15="http://schemas.microsoft.com/office/drawing/2012/chart" uri="{CE6537A1-D6FC-4f65-9D91-7224C49458BB}"/>
                <c:ext xmlns:c16="http://schemas.microsoft.com/office/drawing/2014/chart" uri="{C3380CC4-5D6E-409C-BE32-E72D297353CC}">
                  <c16:uniqueId val="{00000007-4DD8-4C19-9CC4-08FD114BB76D}"/>
                </c:ext>
              </c:extLst>
            </c:dLbl>
            <c:dLbl>
              <c:idx val="4"/>
              <c:layout>
                <c:manualLayout>
                  <c:x val="-4.8218421323469119E-3"/>
                  <c:y val="1.5253322906772008E-2"/>
                </c:manualLayout>
              </c:layout>
              <c:tx>
                <c:rich>
                  <a:bodyPr rot="0" spcFirstLastPara="1" vertOverflow="ellipsis" vert="horz" wrap="square" lIns="38100" tIns="19050" rIns="38100" bIns="19050" anchor="ctr" anchorCtr="1">
                    <a:noAutofit/>
                  </a:bodyPr>
                  <a:lstStyle/>
                  <a:p>
                    <a:pPr>
                      <a:defRPr sz="1000" b="0" i="0" u="none" strike="noStrike" baseline="0">
                        <a:solidFill>
                          <a:schemeClr val="tx1">
                            <a:lumMod val="75000"/>
                            <a:lumOff val="25000"/>
                          </a:schemeClr>
                        </a:solidFill>
                        <a:latin typeface="+mn-lt"/>
                        <a:ea typeface="+mn-ea"/>
                        <a:cs typeface="+mn-cs"/>
                      </a:defRPr>
                    </a:pPr>
                    <a:fld id="{17D4C22D-A6DD-4421-A501-93CEB685B4EE}" type="CELLRANGE">
                      <a:rPr lang="en-US"/>
                      <a:pPr>
                        <a:defRPr sz="1000" b="0" i="0" u="none" strike="noStrike" baseline="0">
                          <a:solidFill>
                            <a:schemeClr val="tx1">
                              <a:lumMod val="75000"/>
                              <a:lumOff val="25000"/>
                            </a:schemeClr>
                          </a:solidFill>
                          <a:latin typeface="+mn-lt"/>
                          <a:ea typeface="+mn-ea"/>
                          <a:cs typeface="+mn-cs"/>
                        </a:defRPr>
                      </a:pPr>
                      <a:t>[CELLRANGE]</a:t>
                    </a:fld>
                    <a:endParaRPr lang="en-US" baseline="0"/>
                  </a:p>
                  <a:p>
                    <a:pPr>
                      <a:defRPr sz="1000" b="0" i="0" u="none" strike="noStrike" baseline="0">
                        <a:solidFill>
                          <a:schemeClr val="tx1">
                            <a:lumMod val="75000"/>
                            <a:lumOff val="25000"/>
                          </a:schemeClr>
                        </a:solidFill>
                        <a:latin typeface="+mn-lt"/>
                        <a:ea typeface="+mn-ea"/>
                        <a:cs typeface="+mn-cs"/>
                      </a:defRPr>
                    </a:pPr>
                    <a:fld id="{490BB17F-AED2-4087-910B-C4A331B8B59A}" type="PERCENTAGE">
                      <a:rPr lang="en-US"/>
                      <a:pPr>
                        <a:defRPr sz="1000" b="0" i="0" u="none" strike="noStrike" baseline="0">
                          <a:solidFill>
                            <a:schemeClr val="tx1">
                              <a:lumMod val="75000"/>
                              <a:lumOff val="25000"/>
                            </a:schemeClr>
                          </a:solidFill>
                          <a:latin typeface="+mn-lt"/>
                          <a:ea typeface="+mn-ea"/>
                          <a:cs typeface="+mn-cs"/>
                        </a:defRPr>
                      </a:pPr>
                      <a:t>[PERCENTAGE]</a:t>
                    </a:fld>
                    <a:endParaRPr lang="en-US"/>
                  </a:p>
                </c:rich>
              </c:tx>
              <c:spPr>
                <a:noFill/>
                <a:ln>
                  <a:noFill/>
                </a:ln>
                <a:effectLst/>
              </c:spPr>
              <c:showLegendKey val="0"/>
              <c:showVal val="0"/>
              <c:showCatName val="0"/>
              <c:showSerName val="0"/>
              <c:showPercent val="1"/>
              <c:showBubbleSize val="0"/>
              <c:separator>
</c:separator>
              <c:extLst>
                <c:ext xmlns:c15="http://schemas.microsoft.com/office/drawing/2012/chart" uri="{CE6537A1-D6FC-4f65-9D91-7224C49458BB}">
                  <c15:layout>
                    <c:manualLayout>
                      <c:w val="0.10202674268547188"/>
                      <c:h val="0.13080633483240023"/>
                    </c:manualLayout>
                  </c15:layout>
                  <c15:dlblFieldTable/>
                  <c15:showDataLabelsRange val="1"/>
                </c:ext>
                <c:ext xmlns:c16="http://schemas.microsoft.com/office/drawing/2014/chart" uri="{C3380CC4-5D6E-409C-BE32-E72D297353CC}">
                  <c16:uniqueId val="{00000009-4DD8-4C19-9CC4-08FD114BB76D}"/>
                </c:ext>
              </c:extLst>
            </c:dLbl>
            <c:dLbl>
              <c:idx val="5"/>
              <c:layout>
                <c:manualLayout>
                  <c:x val="-2.6278712748397801E-2"/>
                  <c:y val="-3.7133183153044855E-2"/>
                </c:manualLayout>
              </c:layout>
              <c:tx>
                <c:rich>
                  <a:bodyPr/>
                  <a:lstStyle/>
                  <a:p>
                    <a:fld id="{F494BA18-6377-408A-9868-6DC9B1DE062F}" type="CELLRANGE">
                      <a:rPr lang="en-US"/>
                      <a:pPr/>
                      <a:t>[CELLRANGE]</a:t>
                    </a:fld>
                    <a:endParaRPr lang="en-US" baseline="0"/>
                  </a:p>
                  <a:p>
                    <a:fld id="{005798F0-C53F-40FE-8DF3-C68DCE4B8A77}" type="PERCENTAGE">
                      <a:rPr lang="en-US"/>
                      <a:pPr/>
                      <a:t>[PERCENTAGE]</a:t>
                    </a:fld>
                    <a:endParaRPr lang="en-US"/>
                  </a:p>
                </c:rich>
              </c:tx>
              <c:showLegendKey val="0"/>
              <c:showVal val="0"/>
              <c:showCatName val="0"/>
              <c:showSerName val="0"/>
              <c:showPercent val="1"/>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B-4DD8-4C19-9CC4-08FD114BB76D}"/>
                </c:ext>
              </c:extLst>
            </c:dLbl>
            <c:dLbl>
              <c:idx val="6"/>
              <c:delete val="1"/>
              <c:extLst>
                <c:ext xmlns:c15="http://schemas.microsoft.com/office/drawing/2012/chart" uri="{CE6537A1-D6FC-4f65-9D91-7224C49458BB}"/>
                <c:ext xmlns:c16="http://schemas.microsoft.com/office/drawing/2014/chart" uri="{C3380CC4-5D6E-409C-BE32-E72D297353CC}">
                  <c16:uniqueId val="{0000000D-4DD8-4C19-9CC4-08FD114BB76D}"/>
                </c:ext>
              </c:extLst>
            </c:dLbl>
            <c:dLbl>
              <c:idx val="7"/>
              <c:tx>
                <c:rich>
                  <a:bodyPr/>
                  <a:lstStyle/>
                  <a:p>
                    <a:endParaRPr lang="en-US"/>
                  </a:p>
                </c:rich>
              </c:tx>
              <c:showLegendKey val="0"/>
              <c:showVal val="0"/>
              <c:showCatName val="0"/>
              <c:showSerName val="0"/>
              <c:showPercent val="1"/>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F-4DD8-4C19-9CC4-08FD114BB76D}"/>
                </c:ext>
              </c:extLst>
            </c:dLbl>
            <c:dLbl>
              <c:idx val="8"/>
              <c:delete val="1"/>
              <c:extLst>
                <c:ext xmlns:c15="http://schemas.microsoft.com/office/drawing/2012/chart" uri="{CE6537A1-D6FC-4f65-9D91-7224C49458BB}"/>
                <c:ext xmlns:c16="http://schemas.microsoft.com/office/drawing/2014/chart" uri="{C3380CC4-5D6E-409C-BE32-E72D297353CC}">
                  <c16:uniqueId val="{00000011-4DD8-4C19-9CC4-08FD114BB76D}"/>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howDataLabelsRange val="1"/>
              </c:ext>
            </c:extLst>
          </c:dLbls>
          <c:val>
            <c:numRef>
              <c:f>Assets!$I$39:$I$47</c:f>
              <c:numCache>
                <c:formatCode>0.0%</c:formatCode>
                <c:ptCount val="9"/>
                <c:pt idx="0">
                  <c:v>0.26363064438604794</c:v>
                </c:pt>
                <c:pt idx="1">
                  <c:v>0.22217411045737945</c:v>
                </c:pt>
                <c:pt idx="2">
                  <c:v>0.11741388641683173</c:v>
                </c:pt>
                <c:pt idx="3">
                  <c:v>0.17952741737020642</c:v>
                </c:pt>
                <c:pt idx="4">
                  <c:v>8.4315926934150243E-2</c:v>
                </c:pt>
                <c:pt idx="5">
                  <c:v>4.7765221867129649E-2</c:v>
                </c:pt>
                <c:pt idx="6">
                  <c:v>7.5223506419231201E-2</c:v>
                </c:pt>
                <c:pt idx="8">
                  <c:v>8.9492861490233586E-3</c:v>
                </c:pt>
              </c:numCache>
            </c:numRef>
          </c:val>
          <c:extLst>
            <c:ext xmlns:c15="http://schemas.microsoft.com/office/drawing/2012/chart" uri="{02D57815-91ED-43cb-92C2-25804820EDAC}">
              <c15:datalabelsRange>
                <c15:f>Assets!$H$39:$H$47</c15:f>
                <c15:dlblRangeCache>
                  <c:ptCount val="9"/>
                  <c:pt idx="0">
                    <c:v>U.S. Equity</c:v>
                  </c:pt>
                  <c:pt idx="1">
                    <c:v>Non-U.S. Equity</c:v>
                  </c:pt>
                  <c:pt idx="2">
                    <c:v>Private Equity</c:v>
                  </c:pt>
                  <c:pt idx="3">
                    <c:v>Global Fixed Income</c:v>
                  </c:pt>
                  <c:pt idx="4">
                    <c:v>Real Estate</c:v>
                  </c:pt>
                  <c:pt idx="5">
                    <c:v>Farmland</c:v>
                  </c:pt>
                  <c:pt idx="6">
                    <c:v>Diversifying Strategies</c:v>
                  </c:pt>
                  <c:pt idx="8">
                    <c:v>Cash</c:v>
                  </c:pt>
                </c15:dlblRangeCache>
              </c15:datalabelsRange>
            </c:ext>
            <c:ext xmlns:c16="http://schemas.microsoft.com/office/drawing/2014/chart" uri="{C3380CC4-5D6E-409C-BE32-E72D297353CC}">
              <c16:uniqueId val="{00000012-4DD8-4C19-9CC4-08FD114BB76D}"/>
            </c:ext>
          </c:extLst>
        </c:ser>
        <c:ser>
          <c:idx val="1"/>
          <c:order val="1"/>
          <c:tx>
            <c:strRef>
              <c:f>Assets!$A$39:$A$47</c:f>
              <c:strCache>
                <c:ptCount val="9"/>
                <c:pt idx="0">
                  <c:v>Global Equity</c:v>
                </c:pt>
                <c:pt idx="3">
                  <c:v>Global Fixed Income</c:v>
                </c:pt>
                <c:pt idx="4">
                  <c:v>Real Assets</c:v>
                </c:pt>
                <c:pt idx="6">
                  <c:v>Diversifying Strategies</c:v>
                </c:pt>
                <c:pt idx="8">
                  <c:v>Cash</c:v>
                </c:pt>
              </c:strCache>
            </c:strRef>
          </c:tx>
          <c:dPt>
            <c:idx val="0"/>
            <c:bubble3D val="0"/>
            <c:spPr>
              <a:solidFill>
                <a:srgbClr val="00AEEF"/>
              </a:solidFill>
              <a:ln w="19050">
                <a:solidFill>
                  <a:schemeClr val="lt1"/>
                </a:solidFill>
              </a:ln>
              <a:effectLst/>
            </c:spPr>
            <c:extLst>
              <c:ext xmlns:c16="http://schemas.microsoft.com/office/drawing/2014/chart" uri="{C3380CC4-5D6E-409C-BE32-E72D297353CC}">
                <c16:uniqueId val="{00000014-4DD8-4C19-9CC4-08FD114BB76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6-4DD8-4C19-9CC4-08FD114BB76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8-4DD8-4C19-9CC4-08FD114BB76D}"/>
              </c:ext>
            </c:extLst>
          </c:dPt>
          <c:dPt>
            <c:idx val="3"/>
            <c:bubble3D val="0"/>
            <c:spPr>
              <a:solidFill>
                <a:srgbClr val="72A492"/>
              </a:solidFill>
              <a:ln w="19050">
                <a:solidFill>
                  <a:schemeClr val="lt1"/>
                </a:solidFill>
              </a:ln>
              <a:effectLst/>
            </c:spPr>
            <c:extLst>
              <c:ext xmlns:c16="http://schemas.microsoft.com/office/drawing/2014/chart" uri="{C3380CC4-5D6E-409C-BE32-E72D297353CC}">
                <c16:uniqueId val="{0000001A-4DD8-4C19-9CC4-08FD114BB76D}"/>
              </c:ext>
            </c:extLst>
          </c:dPt>
          <c:dPt>
            <c:idx val="4"/>
            <c:bubble3D val="0"/>
            <c:spPr>
              <a:solidFill>
                <a:srgbClr val="919191"/>
              </a:solidFill>
              <a:ln w="19050">
                <a:solidFill>
                  <a:schemeClr val="lt1"/>
                </a:solidFill>
              </a:ln>
              <a:effectLst/>
            </c:spPr>
            <c:extLst>
              <c:ext xmlns:c16="http://schemas.microsoft.com/office/drawing/2014/chart" uri="{C3380CC4-5D6E-409C-BE32-E72D297353CC}">
                <c16:uniqueId val="{0000001C-4DD8-4C19-9CC4-08FD114BB76D}"/>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1E-4DD8-4C19-9CC4-08FD114BB76D}"/>
              </c:ext>
            </c:extLst>
          </c:dPt>
          <c:dPt>
            <c:idx val="6"/>
            <c:bubble3D val="0"/>
            <c:spPr>
              <a:solidFill>
                <a:srgbClr val="C00000"/>
              </a:solidFill>
              <a:ln w="19050">
                <a:solidFill>
                  <a:schemeClr val="lt1"/>
                </a:solidFill>
              </a:ln>
              <a:effectLst/>
            </c:spPr>
            <c:extLst>
              <c:ext xmlns:c16="http://schemas.microsoft.com/office/drawing/2014/chart" uri="{C3380CC4-5D6E-409C-BE32-E72D297353CC}">
                <c16:uniqueId val="{00000020-4DD8-4C19-9CC4-08FD114BB76D}"/>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22-4DD8-4C19-9CC4-08FD114BB76D}"/>
              </c:ext>
            </c:extLst>
          </c:dPt>
          <c:dPt>
            <c:idx val="8"/>
            <c:bubble3D val="0"/>
            <c:spPr>
              <a:solidFill>
                <a:srgbClr val="FBB161"/>
              </a:solidFill>
              <a:ln w="19050">
                <a:solidFill>
                  <a:schemeClr val="lt1"/>
                </a:solidFill>
              </a:ln>
              <a:effectLst/>
            </c:spPr>
            <c:extLst>
              <c:ext xmlns:c16="http://schemas.microsoft.com/office/drawing/2014/chart" uri="{C3380CC4-5D6E-409C-BE32-E72D297353CC}">
                <c16:uniqueId val="{00000024-4DD8-4C19-9CC4-08FD114BB76D}"/>
              </c:ext>
            </c:extLst>
          </c:dPt>
          <c:dLbls>
            <c:dLbl>
              <c:idx val="0"/>
              <c:layout>
                <c:manualLayout>
                  <c:x val="0.10440347757888498"/>
                  <c:y val="0.13507987812341823"/>
                </c:manualLayout>
              </c:layout>
              <c:tx>
                <c:rich>
                  <a:bodyPr/>
                  <a:lstStyle/>
                  <a:p>
                    <a:fld id="{4A76813E-6473-49D8-9FD8-E5052B00551C}" type="CELLRANGE">
                      <a:rPr lang="en-US"/>
                      <a:pPr/>
                      <a:t>[CELLRANGE]</a:t>
                    </a:fld>
                    <a:endParaRPr lang="en-US" baseline="0"/>
                  </a:p>
                  <a:p>
                    <a:fld id="{4C9683CD-B562-4333-80F1-025B7CA3F674}" type="PERCENTAGE">
                      <a:rPr lang="en-US"/>
                      <a:pPr/>
                      <a:t>[PERCENTAGE]</a:t>
                    </a:fld>
                    <a:endParaRPr lang="en-US"/>
                  </a:p>
                </c:rich>
              </c:tx>
              <c:showLegendKey val="0"/>
              <c:showVal val="0"/>
              <c:showCatName val="0"/>
              <c:showSerName val="0"/>
              <c:showPercent val="1"/>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14-4DD8-4C19-9CC4-08FD114BB76D}"/>
                </c:ext>
              </c:extLst>
            </c:dLbl>
            <c:dLbl>
              <c:idx val="1"/>
              <c:tx>
                <c:rich>
                  <a:bodyPr/>
                  <a:lstStyle/>
                  <a:p>
                    <a:endParaRPr lang="en-US"/>
                  </a:p>
                </c:rich>
              </c:tx>
              <c:showLegendKey val="0"/>
              <c:showVal val="0"/>
              <c:showCatName val="0"/>
              <c:showSerName val="0"/>
              <c:showPercent val="1"/>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16-4DD8-4C19-9CC4-08FD114BB76D}"/>
                </c:ext>
              </c:extLst>
            </c:dLbl>
            <c:dLbl>
              <c:idx val="2"/>
              <c:tx>
                <c:rich>
                  <a:bodyPr/>
                  <a:lstStyle/>
                  <a:p>
                    <a:endParaRPr lang="en-US"/>
                  </a:p>
                </c:rich>
              </c:tx>
              <c:showLegendKey val="0"/>
              <c:showVal val="0"/>
              <c:showCatName val="0"/>
              <c:showSerName val="0"/>
              <c:showPercent val="1"/>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18-4DD8-4C19-9CC4-08FD114BB76D}"/>
                </c:ext>
              </c:extLst>
            </c:dLbl>
            <c:dLbl>
              <c:idx val="3"/>
              <c:layout>
                <c:manualLayout>
                  <c:x val="-0.12241930502760738"/>
                  <c:y val="8.667100966347635E-2"/>
                </c:manualLayout>
              </c:layout>
              <c:tx>
                <c:rich>
                  <a:bodyPr rot="0" spcFirstLastPara="1" vertOverflow="ellipsis" vert="horz" wrap="square" lIns="38100" tIns="19050" rIns="38100" bIns="19050" anchor="ctr" anchorCtr="1">
                    <a:noAutofit/>
                  </a:bodyPr>
                  <a:lstStyle/>
                  <a:p>
                    <a:pPr>
                      <a:defRPr sz="1000" b="0" i="0" u="none" strike="noStrike" baseline="0">
                        <a:solidFill>
                          <a:schemeClr val="tx1">
                            <a:lumMod val="75000"/>
                            <a:lumOff val="25000"/>
                          </a:schemeClr>
                        </a:solidFill>
                        <a:latin typeface="+mn-lt"/>
                        <a:ea typeface="+mn-ea"/>
                        <a:cs typeface="+mn-cs"/>
                      </a:defRPr>
                    </a:pPr>
                    <a:fld id="{DBB93B52-28F0-4575-97F9-1940F3B98AB8}" type="CELLRANGE">
                      <a:rPr lang="en-US" sz="1000"/>
                      <a:pPr>
                        <a:defRPr sz="1000" b="0" i="0" u="none" strike="noStrike" baseline="0">
                          <a:solidFill>
                            <a:schemeClr val="tx1">
                              <a:lumMod val="75000"/>
                              <a:lumOff val="25000"/>
                            </a:schemeClr>
                          </a:solidFill>
                          <a:latin typeface="+mn-lt"/>
                          <a:ea typeface="+mn-ea"/>
                          <a:cs typeface="+mn-cs"/>
                        </a:defRPr>
                      </a:pPr>
                      <a:t>[CELLRANGE]</a:t>
                    </a:fld>
                    <a:endParaRPr lang="en-US" sz="1000" baseline="0"/>
                  </a:p>
                  <a:p>
                    <a:pPr>
                      <a:defRPr sz="1000" b="0" i="0" u="none" strike="noStrike" baseline="0">
                        <a:solidFill>
                          <a:schemeClr val="tx1">
                            <a:lumMod val="75000"/>
                            <a:lumOff val="25000"/>
                          </a:schemeClr>
                        </a:solidFill>
                        <a:latin typeface="+mn-lt"/>
                        <a:ea typeface="+mn-ea"/>
                        <a:cs typeface="+mn-cs"/>
                      </a:defRPr>
                    </a:pPr>
                    <a:fld id="{8689F21F-1E02-49A6-89B0-FB6F585CD629}" type="PERCENTAGE">
                      <a:rPr lang="en-US" sz="1000"/>
                      <a:pPr>
                        <a:defRPr sz="1000" b="0" i="0" u="none" strike="noStrike" baseline="0">
                          <a:solidFill>
                            <a:schemeClr val="tx1">
                              <a:lumMod val="75000"/>
                              <a:lumOff val="25000"/>
                            </a:schemeClr>
                          </a:solidFill>
                          <a:latin typeface="+mn-lt"/>
                          <a:ea typeface="+mn-ea"/>
                          <a:cs typeface="+mn-cs"/>
                        </a:defRPr>
                      </a:pPr>
                      <a:t>[PERCENTAGE]</a:t>
                    </a:fld>
                    <a:endParaRPr lang="en-US"/>
                  </a:p>
                </c:rich>
              </c:tx>
              <c:spPr>
                <a:noFill/>
                <a:ln>
                  <a:noFill/>
                </a:ln>
                <a:effectLst/>
              </c:spPr>
              <c:showLegendKey val="0"/>
              <c:showVal val="0"/>
              <c:showCatName val="0"/>
              <c:showSerName val="0"/>
              <c:showPercent val="1"/>
              <c:showBubbleSize val="0"/>
              <c:separator>
</c:separator>
              <c:extLst>
                <c:ext xmlns:c15="http://schemas.microsoft.com/office/drawing/2012/chart" uri="{CE6537A1-D6FC-4f65-9D91-7224C49458BB}">
                  <c15:layout>
                    <c:manualLayout>
                      <c:w val="0.15112907895971023"/>
                      <c:h val="0.15268787702409717"/>
                    </c:manualLayout>
                  </c15:layout>
                  <c15:dlblFieldTable/>
                  <c15:showDataLabelsRange val="1"/>
                </c:ext>
                <c:ext xmlns:c16="http://schemas.microsoft.com/office/drawing/2014/chart" uri="{C3380CC4-5D6E-409C-BE32-E72D297353CC}">
                  <c16:uniqueId val="{0000001A-4DD8-4C19-9CC4-08FD114BB76D}"/>
                </c:ext>
              </c:extLst>
            </c:dLbl>
            <c:dLbl>
              <c:idx val="4"/>
              <c:layout>
                <c:manualLayout>
                  <c:x val="-0.11064821800572207"/>
                  <c:y val="-3.5256003930905638E-2"/>
                </c:manualLayout>
              </c:layout>
              <c:tx>
                <c:rich>
                  <a:bodyPr/>
                  <a:lstStyle/>
                  <a:p>
                    <a:fld id="{1F15B147-B02E-4C90-94AB-9C0667C77283}" type="CELLRANGE">
                      <a:rPr lang="en-US"/>
                      <a:pPr/>
                      <a:t>[CELLRANGE]</a:t>
                    </a:fld>
                    <a:endParaRPr lang="en-US" baseline="0"/>
                  </a:p>
                  <a:p>
                    <a:fld id="{5877AAB4-5DB7-4547-BF2C-693394264BC5}" type="PERCENTAGE">
                      <a:rPr lang="en-US"/>
                      <a:pPr/>
                      <a:t>[PERCENTAGE]</a:t>
                    </a:fld>
                    <a:endParaRPr lang="en-US"/>
                  </a:p>
                </c:rich>
              </c:tx>
              <c:showLegendKey val="0"/>
              <c:showVal val="0"/>
              <c:showCatName val="0"/>
              <c:showSerName val="0"/>
              <c:showPercent val="1"/>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1C-4DD8-4C19-9CC4-08FD114BB76D}"/>
                </c:ext>
              </c:extLst>
            </c:dLbl>
            <c:dLbl>
              <c:idx val="5"/>
              <c:tx>
                <c:rich>
                  <a:bodyPr/>
                  <a:lstStyle/>
                  <a:p>
                    <a:endParaRPr lang="en-US"/>
                  </a:p>
                </c:rich>
              </c:tx>
              <c:showLegendKey val="0"/>
              <c:showVal val="0"/>
              <c:showCatName val="0"/>
              <c:showSerName val="0"/>
              <c:showPercent val="1"/>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1E-4DD8-4C19-9CC4-08FD114BB76D}"/>
                </c:ext>
              </c:extLst>
            </c:dLbl>
            <c:dLbl>
              <c:idx val="6"/>
              <c:layout>
                <c:manualLayout>
                  <c:x val="-6.3686181106879222E-2"/>
                  <c:y val="-0.10911173570093741"/>
                </c:manualLayout>
              </c:layout>
              <c:tx>
                <c:rich>
                  <a:bodyPr/>
                  <a:lstStyle/>
                  <a:p>
                    <a:fld id="{A648EF4C-CCF7-4F93-AC3E-AB7125F50A8D}" type="CELLRANGE">
                      <a:rPr lang="en-US"/>
                      <a:pPr/>
                      <a:t>[CELLRANGE]</a:t>
                    </a:fld>
                    <a:endParaRPr lang="en-US" baseline="0"/>
                  </a:p>
                  <a:p>
                    <a:fld id="{E1712430-0067-41D2-BB3C-411513C211AA}" type="PERCENTAGE">
                      <a:rPr lang="en-US"/>
                      <a:pPr/>
                      <a:t>[PERCENTAGE]</a:t>
                    </a:fld>
                    <a:endParaRPr lang="en-US"/>
                  </a:p>
                </c:rich>
              </c:tx>
              <c:showLegendKey val="0"/>
              <c:showVal val="0"/>
              <c:showCatName val="0"/>
              <c:showSerName val="0"/>
              <c:showPercent val="1"/>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20-4DD8-4C19-9CC4-08FD114BB76D}"/>
                </c:ext>
              </c:extLst>
            </c:dLbl>
            <c:dLbl>
              <c:idx val="7"/>
              <c:tx>
                <c:rich>
                  <a:bodyPr/>
                  <a:lstStyle/>
                  <a:p>
                    <a:endParaRPr lang="en-US"/>
                  </a:p>
                </c:rich>
              </c:tx>
              <c:showLegendKey val="0"/>
              <c:showVal val="0"/>
              <c:showCatName val="0"/>
              <c:showSerName val="0"/>
              <c:showPercent val="1"/>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22-4DD8-4C19-9CC4-08FD114BB76D}"/>
                </c:ext>
              </c:extLst>
            </c:dLbl>
            <c:dLbl>
              <c:idx val="8"/>
              <c:layout>
                <c:manualLayout>
                  <c:x val="0"/>
                  <c:y val="-0.12098548328992896"/>
                </c:manualLayout>
              </c:layout>
              <c:tx>
                <c:rich>
                  <a:bodyPr/>
                  <a:lstStyle/>
                  <a:p>
                    <a:fld id="{DD55AEDF-06F0-4769-BBA6-6B27C55C0435}" type="CELLRANGE">
                      <a:rPr lang="en-US"/>
                      <a:pPr/>
                      <a:t>[CELLRANGE]</a:t>
                    </a:fld>
                    <a:endParaRPr lang="en-US" baseline="0"/>
                  </a:p>
                  <a:p>
                    <a:fld id="{CAD9FB6B-16A3-4F61-AC66-387BFB004FED}" type="PERCENTAGE">
                      <a:rPr lang="en-US"/>
                      <a:pPr/>
                      <a:t>[PERCENTAGE]</a:t>
                    </a:fld>
                    <a:endParaRPr lang="en-US"/>
                  </a:p>
                </c:rich>
              </c:tx>
              <c:showLegendKey val="0"/>
              <c:showVal val="0"/>
              <c:showCatName val="0"/>
              <c:showSerName val="0"/>
              <c:showPercent val="1"/>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24-4DD8-4C19-9CC4-08FD114BB76D}"/>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howDataLabelsRange val="1"/>
              </c:ext>
            </c:extLst>
          </c:dLbls>
          <c:val>
            <c:numRef>
              <c:f>Assets!$D$39:$D$47</c:f>
              <c:numCache>
                <c:formatCode>General</c:formatCode>
                <c:ptCount val="9"/>
                <c:pt idx="0" formatCode="0.0%">
                  <c:v>0.60321864126025915</c:v>
                </c:pt>
                <c:pt idx="3" formatCode="0.0%">
                  <c:v>0.17952741737020642</c:v>
                </c:pt>
                <c:pt idx="4" formatCode="0.0%">
                  <c:v>0.13308114880127989</c:v>
                </c:pt>
                <c:pt idx="6" formatCode="0.0%">
                  <c:v>7.5223506419231201E-2</c:v>
                </c:pt>
                <c:pt idx="8" formatCode="0.0%">
                  <c:v>8.9492861490233586E-3</c:v>
                </c:pt>
              </c:numCache>
            </c:numRef>
          </c:val>
          <c:extLst>
            <c:ext xmlns:c15="http://schemas.microsoft.com/office/drawing/2012/chart" uri="{02D57815-91ED-43cb-92C2-25804820EDAC}">
              <c15:datalabelsRange>
                <c15:f>Assets!$A$39:$A$47</c15:f>
                <c15:dlblRangeCache>
                  <c:ptCount val="9"/>
                  <c:pt idx="0">
                    <c:v>Global Equity</c:v>
                  </c:pt>
                  <c:pt idx="3">
                    <c:v>Global Fixed Income</c:v>
                  </c:pt>
                  <c:pt idx="4">
                    <c:v>Real Assets</c:v>
                  </c:pt>
                  <c:pt idx="6">
                    <c:v>Diversifying Strategies</c:v>
                  </c:pt>
                  <c:pt idx="8">
                    <c:v>Cash</c:v>
                  </c:pt>
                </c15:dlblRangeCache>
              </c15:datalabelsRange>
            </c:ext>
            <c:ext xmlns:c16="http://schemas.microsoft.com/office/drawing/2014/chart" uri="{C3380CC4-5D6E-409C-BE32-E72D297353CC}">
              <c16:uniqueId val="{00000025-4DD8-4C19-9CC4-08FD114BB76D}"/>
            </c:ext>
          </c:extLst>
        </c:ser>
        <c:dLbls>
          <c:showLegendKey val="0"/>
          <c:showVal val="0"/>
          <c:showCatName val="0"/>
          <c:showSerName val="0"/>
          <c:showPercent val="0"/>
          <c:showBubbleSize val="0"/>
          <c:showLeaderLines val="1"/>
        </c:dLbls>
        <c:firstSliceAng val="0"/>
        <c:holeSize val="12"/>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Performance!$A$2</c:f>
          <c:strCache>
            <c:ptCount val="1"/>
            <c:pt idx="0">
              <c:v>Total Pool: $994.2 Million</c:v>
            </c:pt>
          </c:strCache>
        </c:strRef>
      </c:tx>
      <c:layout>
        <c:manualLayout>
          <c:xMode val="edge"/>
          <c:yMode val="edge"/>
          <c:x val="3.0811115715798825E-3"/>
          <c:y val="1.1111111111111112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901586314868538E-2"/>
          <c:y val="0.168509186351706"/>
          <c:w val="0.93098413685131465"/>
          <c:h val="0.61380493438320205"/>
        </c:manualLayout>
      </c:layout>
      <c:barChart>
        <c:barDir val="col"/>
        <c:grouping val="clustered"/>
        <c:varyColors val="0"/>
        <c:ser>
          <c:idx val="0"/>
          <c:order val="0"/>
          <c:tx>
            <c:strRef>
              <c:f>Performance!$F$3:$G$3</c:f>
              <c:strCache>
                <c:ptCount val="2"/>
                <c:pt idx="0">
                  <c:v>Endowment Pool</c:v>
                </c:pt>
              </c:strCache>
            </c:strRef>
          </c:tx>
          <c:spPr>
            <a:solidFill>
              <a:schemeClr val="accent1"/>
            </a:solidFill>
            <a:ln>
              <a:noFill/>
            </a:ln>
            <a:effectLst/>
          </c:spPr>
          <c:invertIfNegative val="0"/>
          <c:dLbls>
            <c:dLbl>
              <c:idx val="1"/>
              <c:layout>
                <c:manualLayout>
                  <c:x val="-2.8897292914411643E-3"/>
                  <c:y val="-4.031199729066206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AAA-428D-AD88-50FADC45F0CF}"/>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Performance!$H$2:$M$2</c:f>
              <c:strCache>
                <c:ptCount val="6"/>
                <c:pt idx="0">
                  <c:v>Qtr</c:v>
                </c:pt>
                <c:pt idx="1">
                  <c:v>1 Year</c:v>
                </c:pt>
                <c:pt idx="2">
                  <c:v>3 Years</c:v>
                </c:pt>
                <c:pt idx="3">
                  <c:v>5 Years</c:v>
                </c:pt>
                <c:pt idx="4">
                  <c:v>10 Years</c:v>
                </c:pt>
                <c:pt idx="5">
                  <c:v>Since Inception 9/30/87</c:v>
                </c:pt>
              </c:strCache>
            </c:strRef>
          </c:cat>
          <c:val>
            <c:numRef>
              <c:f>Performance!$H$3:$M$3</c:f>
              <c:numCache>
                <c:formatCode>0.0</c:formatCode>
                <c:ptCount val="6"/>
                <c:pt idx="0">
                  <c:v>-3.5716149806976318</c:v>
                </c:pt>
                <c:pt idx="1">
                  <c:v>8.1001138687133789</c:v>
                </c:pt>
                <c:pt idx="2">
                  <c:v>10.63014030456543</c:v>
                </c:pt>
                <c:pt idx="3">
                  <c:v>8.8796958923339844</c:v>
                </c:pt>
                <c:pt idx="4">
                  <c:v>8.4295167922973633</c:v>
                </c:pt>
                <c:pt idx="5">
                  <c:v>8.346038818359375</c:v>
                </c:pt>
              </c:numCache>
            </c:numRef>
          </c:val>
          <c:extLst>
            <c:ext xmlns:c16="http://schemas.microsoft.com/office/drawing/2014/chart" uri="{C3380CC4-5D6E-409C-BE32-E72D297353CC}">
              <c16:uniqueId val="{00000001-5AAA-428D-AD88-50FADC45F0CF}"/>
            </c:ext>
          </c:extLst>
        </c:ser>
        <c:ser>
          <c:idx val="1"/>
          <c:order val="1"/>
          <c:tx>
            <c:strRef>
              <c:f>Performance!$F$4:$G$4</c:f>
              <c:strCache>
                <c:ptCount val="2"/>
                <c:pt idx="0">
                  <c:v>Performance Benchmark</c:v>
                </c:pt>
              </c:strCache>
            </c:strRef>
          </c:tx>
          <c:spPr>
            <a:solidFill>
              <a:srgbClr val="FBB16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Performance!$H$2:$M$2</c:f>
              <c:strCache>
                <c:ptCount val="6"/>
                <c:pt idx="0">
                  <c:v>Qtr</c:v>
                </c:pt>
                <c:pt idx="1">
                  <c:v>1 Year</c:v>
                </c:pt>
                <c:pt idx="2">
                  <c:v>3 Years</c:v>
                </c:pt>
                <c:pt idx="3">
                  <c:v>5 Years</c:v>
                </c:pt>
                <c:pt idx="4">
                  <c:v>10 Years</c:v>
                </c:pt>
                <c:pt idx="5">
                  <c:v>Since Inception 9/30/87</c:v>
                </c:pt>
              </c:strCache>
            </c:strRef>
          </c:cat>
          <c:val>
            <c:numRef>
              <c:f>Performance!$H$4:$M$4</c:f>
              <c:numCache>
                <c:formatCode>0.0</c:formatCode>
                <c:ptCount val="6"/>
                <c:pt idx="0">
                  <c:v>-3.1809709072113037</c:v>
                </c:pt>
                <c:pt idx="1">
                  <c:v>7.0527987480163574</c:v>
                </c:pt>
                <c:pt idx="2">
                  <c:v>11.076355934143066</c:v>
                </c:pt>
                <c:pt idx="3">
                  <c:v>9.3139247894287109</c:v>
                </c:pt>
                <c:pt idx="4">
                  <c:v>8.8890972137451172</c:v>
                </c:pt>
                <c:pt idx="5">
                  <c:v>8.5459575653076172</c:v>
                </c:pt>
              </c:numCache>
            </c:numRef>
          </c:val>
          <c:extLst>
            <c:ext xmlns:c16="http://schemas.microsoft.com/office/drawing/2014/chart" uri="{C3380CC4-5D6E-409C-BE32-E72D297353CC}">
              <c16:uniqueId val="{00000002-5AAA-428D-AD88-50FADC45F0CF}"/>
            </c:ext>
          </c:extLst>
        </c:ser>
        <c:dLbls>
          <c:showLegendKey val="0"/>
          <c:showVal val="0"/>
          <c:showCatName val="0"/>
          <c:showSerName val="0"/>
          <c:showPercent val="0"/>
          <c:showBubbleSize val="0"/>
        </c:dLbls>
        <c:gapWidth val="100"/>
        <c:axId val="754195072"/>
        <c:axId val="822559272"/>
      </c:barChart>
      <c:catAx>
        <c:axId val="75419507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822559272"/>
        <c:crosses val="autoZero"/>
        <c:auto val="1"/>
        <c:lblAlgn val="ctr"/>
        <c:lblOffset val="100"/>
        <c:noMultiLvlLbl val="0"/>
      </c:catAx>
      <c:valAx>
        <c:axId val="8225592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r>
                  <a:rPr lang="en-US" b="1"/>
                  <a:t>Return</a:t>
                </a:r>
              </a:p>
            </c:rich>
          </c:tx>
          <c:overlay val="0"/>
          <c:spPr>
            <a:noFill/>
            <a:ln>
              <a:noFill/>
            </a:ln>
            <a:effectLst/>
          </c:spPr>
          <c:txPr>
            <a:bodyPr rot="-54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754195072"/>
        <c:crosses val="autoZero"/>
        <c:crossBetween val="between"/>
      </c:valAx>
      <c:spPr>
        <a:noFill/>
        <a:ln>
          <a:noFill/>
        </a:ln>
        <a:effectLst/>
      </c:spPr>
    </c:plotArea>
    <c:legend>
      <c:legendPos val="b"/>
      <c:layout>
        <c:manualLayout>
          <c:xMode val="edge"/>
          <c:yMode val="edge"/>
          <c:x val="0.32738614909978359"/>
          <c:y val="0.88628258967629048"/>
          <c:w val="0.37154337615692773"/>
          <c:h val="0.11284017129437768"/>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sz="1100"/>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Liquidity!$B$21</c:f>
              <c:strCache>
                <c:ptCount val="1"/>
                <c:pt idx="0">
                  <c:v>Low</c:v>
                </c:pt>
              </c:strCache>
            </c:strRef>
          </c:tx>
          <c:spPr>
            <a:noFill/>
            <a:ln>
              <a:noFill/>
            </a:ln>
            <a:effectLst/>
          </c:spPr>
          <c:invertIfNegative val="0"/>
          <c:cat>
            <c:strRef>
              <c:f>Liquidity!$A$22:$A$25</c:f>
              <c:strCache>
                <c:ptCount val="4"/>
                <c:pt idx="0">
                  <c:v>Primary Liquidity               (0-1 Year)</c:v>
                </c:pt>
                <c:pt idx="1">
                  <c:v>Liquid Core                         (1-3 Years)</c:v>
                </c:pt>
                <c:pt idx="2">
                  <c:v>Core                                      (3-5 Years)</c:v>
                </c:pt>
                <c:pt idx="3">
                  <c:v>Permanent Core                  (5+ Years)</c:v>
                </c:pt>
              </c:strCache>
            </c:strRef>
          </c:cat>
          <c:val>
            <c:numRef>
              <c:f>Liquidity!$B$22:$B$25</c:f>
              <c:numCache>
                <c:formatCode>0%</c:formatCode>
                <c:ptCount val="4"/>
                <c:pt idx="0">
                  <c:v>0.3</c:v>
                </c:pt>
                <c:pt idx="1">
                  <c:v>0.1</c:v>
                </c:pt>
                <c:pt idx="2">
                  <c:v>0.1</c:v>
                </c:pt>
                <c:pt idx="3">
                  <c:v>0.05</c:v>
                </c:pt>
              </c:numCache>
            </c:numRef>
          </c:val>
          <c:extLst>
            <c:ext xmlns:c16="http://schemas.microsoft.com/office/drawing/2014/chart" uri="{C3380CC4-5D6E-409C-BE32-E72D297353CC}">
              <c16:uniqueId val="{00000000-F3B0-47FA-AE46-5EA7C287DD34}"/>
            </c:ext>
          </c:extLst>
        </c:ser>
        <c:ser>
          <c:idx val="1"/>
          <c:order val="1"/>
          <c:tx>
            <c:strRef>
              <c:f>Liquidity!$C$21</c:f>
              <c:strCache>
                <c:ptCount val="1"/>
                <c:pt idx="0">
                  <c:v>High</c:v>
                </c:pt>
              </c:strCache>
            </c:strRef>
          </c:tx>
          <c:spPr>
            <a:solidFill>
              <a:schemeClr val="accent1"/>
            </a:solidFill>
            <a:ln>
              <a:noFill/>
            </a:ln>
            <a:effectLst/>
          </c:spPr>
          <c:invertIfNegative val="0"/>
          <c:cat>
            <c:strRef>
              <c:f>Liquidity!$A$22:$A$25</c:f>
              <c:strCache>
                <c:ptCount val="4"/>
                <c:pt idx="0">
                  <c:v>Primary Liquidity               (0-1 Year)</c:v>
                </c:pt>
                <c:pt idx="1">
                  <c:v>Liquid Core                         (1-3 Years)</c:v>
                </c:pt>
                <c:pt idx="2">
                  <c:v>Core                                      (3-5 Years)</c:v>
                </c:pt>
                <c:pt idx="3">
                  <c:v>Permanent Core                  (5+ Years)</c:v>
                </c:pt>
              </c:strCache>
            </c:strRef>
          </c:cat>
          <c:val>
            <c:numRef>
              <c:f>Liquidity!$C$22:$C$25</c:f>
              <c:numCache>
                <c:formatCode>0%</c:formatCode>
                <c:ptCount val="4"/>
                <c:pt idx="0">
                  <c:v>0.45</c:v>
                </c:pt>
                <c:pt idx="1">
                  <c:v>0.30000000000000004</c:v>
                </c:pt>
                <c:pt idx="2">
                  <c:v>0.30000000000000004</c:v>
                </c:pt>
                <c:pt idx="3">
                  <c:v>0.2</c:v>
                </c:pt>
              </c:numCache>
            </c:numRef>
          </c:val>
          <c:extLst>
            <c:ext xmlns:c16="http://schemas.microsoft.com/office/drawing/2014/chart" uri="{C3380CC4-5D6E-409C-BE32-E72D297353CC}">
              <c16:uniqueId val="{00000001-F3B0-47FA-AE46-5EA7C287DD34}"/>
            </c:ext>
          </c:extLst>
        </c:ser>
        <c:dLbls>
          <c:showLegendKey val="0"/>
          <c:showVal val="0"/>
          <c:showCatName val="0"/>
          <c:showSerName val="0"/>
          <c:showPercent val="0"/>
          <c:showBubbleSize val="0"/>
        </c:dLbls>
        <c:gapWidth val="219"/>
        <c:overlap val="100"/>
        <c:axId val="502523320"/>
        <c:axId val="502522336"/>
      </c:barChart>
      <c:lineChart>
        <c:grouping val="stacked"/>
        <c:varyColors val="0"/>
        <c:ser>
          <c:idx val="2"/>
          <c:order val="2"/>
          <c:tx>
            <c:strRef>
              <c:f>Liquidity!$D$14</c:f>
              <c:strCache>
                <c:ptCount val="1"/>
                <c:pt idx="0">
                  <c:v>3/31/2022</c:v>
                </c:pt>
              </c:strCache>
            </c:strRef>
          </c:tx>
          <c:spPr>
            <a:ln w="28575" cap="rnd">
              <a:noFill/>
              <a:round/>
            </a:ln>
            <a:effectLst/>
          </c:spPr>
          <c:marker>
            <c:symbol val="diamond"/>
            <c:size val="9"/>
            <c:spPr>
              <a:solidFill>
                <a:srgbClr val="FBB161"/>
              </a:solidFill>
              <a:ln w="9525">
                <a:noFill/>
              </a:ln>
              <a:effectLst/>
            </c:spPr>
          </c:marker>
          <c:dLbls>
            <c:dLbl>
              <c:idx val="0"/>
              <c:layout>
                <c:manualLayout>
                  <c:x val="2.2222222222222171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3B0-47FA-AE46-5EA7C287DD34}"/>
                </c:ext>
              </c:extLst>
            </c:dLbl>
            <c:dLbl>
              <c:idx val="1"/>
              <c:layout>
                <c:manualLayout>
                  <c:x val="3.3333333333333229E-2"/>
                  <c:y val="-8.4875562720133283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3B0-47FA-AE46-5EA7C287DD34}"/>
                </c:ext>
              </c:extLst>
            </c:dLbl>
            <c:dLbl>
              <c:idx val="2"/>
              <c:layout>
                <c:manualLayout>
                  <c:x val="2.2222222222222119E-2"/>
                  <c:y val="-8.4875562720133283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3B0-47FA-AE46-5EA7C287DD34}"/>
                </c:ext>
              </c:extLst>
            </c:dLbl>
            <c:dLbl>
              <c:idx val="3"/>
              <c:layout>
                <c:manualLayout>
                  <c:x val="1.6666666666666666E-2"/>
                  <c:y val="-8.4875562720133283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3B0-47FA-AE46-5EA7C287DD3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Liquidity!$A$22:$A$25</c:f>
              <c:strCache>
                <c:ptCount val="4"/>
                <c:pt idx="0">
                  <c:v>Primary Liquidity               (0-1 Year)</c:v>
                </c:pt>
                <c:pt idx="1">
                  <c:v>Liquid Core                         (1-3 Years)</c:v>
                </c:pt>
                <c:pt idx="2">
                  <c:v>Core                                      (3-5 Years)</c:v>
                </c:pt>
                <c:pt idx="3">
                  <c:v>Permanent Core                  (5+ Years)</c:v>
                </c:pt>
              </c:strCache>
            </c:strRef>
          </c:cat>
          <c:val>
            <c:numRef>
              <c:f>Liquidity!$D$22:$D$25</c:f>
              <c:numCache>
                <c:formatCode>0%</c:formatCode>
                <c:ptCount val="4"/>
                <c:pt idx="0">
                  <c:v>0.57871223891766832</c:v>
                </c:pt>
                <c:pt idx="1">
                  <c:v>0.16117522863221323</c:v>
                </c:pt>
                <c:pt idx="2">
                  <c:v>0.12014880318620513</c:v>
                </c:pt>
                <c:pt idx="3">
                  <c:v>0.13996372926391329</c:v>
                </c:pt>
              </c:numCache>
            </c:numRef>
          </c:val>
          <c:smooth val="0"/>
          <c:extLst>
            <c:ext xmlns:c16="http://schemas.microsoft.com/office/drawing/2014/chart" uri="{C3380CC4-5D6E-409C-BE32-E72D297353CC}">
              <c16:uniqueId val="{00000006-F3B0-47FA-AE46-5EA7C287DD34}"/>
            </c:ext>
          </c:extLst>
        </c:ser>
        <c:dLbls>
          <c:showLegendKey val="0"/>
          <c:showVal val="0"/>
          <c:showCatName val="0"/>
          <c:showSerName val="0"/>
          <c:showPercent val="0"/>
          <c:showBubbleSize val="0"/>
        </c:dLbls>
        <c:marker val="1"/>
        <c:smooth val="0"/>
        <c:axId val="502523320"/>
        <c:axId val="502522336"/>
      </c:lineChart>
      <c:catAx>
        <c:axId val="502523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2522336"/>
        <c:crosses val="autoZero"/>
        <c:auto val="1"/>
        <c:lblAlgn val="ctr"/>
        <c:lblOffset val="100"/>
        <c:noMultiLvlLbl val="0"/>
      </c:catAx>
      <c:valAx>
        <c:axId val="5025223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2523320"/>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Performance!$A$22</c:f>
          <c:strCache>
            <c:ptCount val="1"/>
            <c:pt idx="0">
              <c:v>TOTAL POOL: $3.32 BILLION</c:v>
            </c:pt>
          </c:strCache>
        </c:strRef>
      </c:tx>
      <c:layout>
        <c:manualLayout>
          <c:xMode val="edge"/>
          <c:yMode val="edge"/>
          <c:x val="1.4162982916609099E-2"/>
          <c:y val="3.5087719298245612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5331553786340613E-2"/>
          <c:y val="0.20930687664041997"/>
          <c:w val="0.91334393739366471"/>
          <c:h val="0.56328440944881886"/>
        </c:manualLayout>
      </c:layout>
      <c:barChart>
        <c:barDir val="col"/>
        <c:grouping val="clustered"/>
        <c:varyColors val="0"/>
        <c:ser>
          <c:idx val="0"/>
          <c:order val="0"/>
          <c:tx>
            <c:strRef>
              <c:f>Performance!$F$21:$G$21</c:f>
              <c:strCache>
                <c:ptCount val="2"/>
                <c:pt idx="0">
                  <c:v>Operating Pool</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Performance!$H$20:$M$20</c:f>
              <c:strCache>
                <c:ptCount val="6"/>
                <c:pt idx="0">
                  <c:v>Qtr</c:v>
                </c:pt>
                <c:pt idx="1">
                  <c:v>1 Year</c:v>
                </c:pt>
                <c:pt idx="2">
                  <c:v>3 Years</c:v>
                </c:pt>
                <c:pt idx="3">
                  <c:v>5 Years</c:v>
                </c:pt>
                <c:pt idx="4">
                  <c:v>10 Years</c:v>
                </c:pt>
                <c:pt idx="5">
                  <c:v>Since Inception 8/31/89</c:v>
                </c:pt>
              </c:strCache>
            </c:strRef>
          </c:cat>
          <c:val>
            <c:numRef>
              <c:f>Performance!$H$21:$M$21</c:f>
              <c:numCache>
                <c:formatCode>0.0</c:formatCode>
                <c:ptCount val="6"/>
                <c:pt idx="0">
                  <c:v>-1.2294483184814453</c:v>
                </c:pt>
                <c:pt idx="1">
                  <c:v>-1.1603488922119141</c:v>
                </c:pt>
                <c:pt idx="2">
                  <c:v>1.3311647176742554</c:v>
                </c:pt>
                <c:pt idx="3">
                  <c:v>1.5424767732620239</c:v>
                </c:pt>
                <c:pt idx="4">
                  <c:v>1.2739089727401733</c:v>
                </c:pt>
                <c:pt idx="5">
                  <c:v>3.835784912109375</c:v>
                </c:pt>
              </c:numCache>
            </c:numRef>
          </c:val>
          <c:extLst>
            <c:ext xmlns:c16="http://schemas.microsoft.com/office/drawing/2014/chart" uri="{C3380CC4-5D6E-409C-BE32-E72D297353CC}">
              <c16:uniqueId val="{00000000-AEBF-4AD5-B1C5-C9B929AD1C45}"/>
            </c:ext>
          </c:extLst>
        </c:ser>
        <c:ser>
          <c:idx val="1"/>
          <c:order val="1"/>
          <c:tx>
            <c:strRef>
              <c:f>Performance!$F$22:$G$22</c:f>
              <c:strCache>
                <c:ptCount val="2"/>
                <c:pt idx="0">
                  <c:v>Performance Benchmark</c:v>
                </c:pt>
              </c:strCache>
            </c:strRef>
          </c:tx>
          <c:spPr>
            <a:solidFill>
              <a:srgbClr val="FBB16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Performance!$H$20:$M$20</c:f>
              <c:strCache>
                <c:ptCount val="6"/>
                <c:pt idx="0">
                  <c:v>Qtr</c:v>
                </c:pt>
                <c:pt idx="1">
                  <c:v>1 Year</c:v>
                </c:pt>
                <c:pt idx="2">
                  <c:v>3 Years</c:v>
                </c:pt>
                <c:pt idx="3">
                  <c:v>5 Years</c:v>
                </c:pt>
                <c:pt idx="4">
                  <c:v>10 Years</c:v>
                </c:pt>
                <c:pt idx="5">
                  <c:v>Since Inception 8/31/89</c:v>
                </c:pt>
              </c:strCache>
            </c:strRef>
          </c:cat>
          <c:val>
            <c:numRef>
              <c:f>Performance!$H$22:$M$22</c:f>
              <c:numCache>
                <c:formatCode>0.0</c:formatCode>
                <c:ptCount val="6"/>
                <c:pt idx="0">
                  <c:v>-1.3226083517074585</c:v>
                </c:pt>
                <c:pt idx="1">
                  <c:v>-1.3469538688659668</c:v>
                </c:pt>
                <c:pt idx="2">
                  <c:v>1.2181503772735596</c:v>
                </c:pt>
                <c:pt idx="3">
                  <c:v>1.4035056829452515</c:v>
                </c:pt>
                <c:pt idx="4">
                  <c:v>1.0882644653320313</c:v>
                </c:pt>
                <c:pt idx="5">
                  <c:v>3.7387814521789551</c:v>
                </c:pt>
              </c:numCache>
            </c:numRef>
          </c:val>
          <c:extLst>
            <c:ext xmlns:c16="http://schemas.microsoft.com/office/drawing/2014/chart" uri="{C3380CC4-5D6E-409C-BE32-E72D297353CC}">
              <c16:uniqueId val="{00000001-AEBF-4AD5-B1C5-C9B929AD1C45}"/>
            </c:ext>
          </c:extLst>
        </c:ser>
        <c:dLbls>
          <c:showLegendKey val="0"/>
          <c:showVal val="0"/>
          <c:showCatName val="0"/>
          <c:showSerName val="0"/>
          <c:showPercent val="0"/>
          <c:showBubbleSize val="0"/>
        </c:dLbls>
        <c:gapWidth val="100"/>
        <c:axId val="754195072"/>
        <c:axId val="822559272"/>
      </c:barChart>
      <c:catAx>
        <c:axId val="75419507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822559272"/>
        <c:crosses val="autoZero"/>
        <c:auto val="1"/>
        <c:lblAlgn val="ctr"/>
        <c:lblOffset val="100"/>
        <c:noMultiLvlLbl val="0"/>
      </c:catAx>
      <c:valAx>
        <c:axId val="8225592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r>
                  <a:rPr lang="en-US" b="1"/>
                  <a:t>Return</a:t>
                </a:r>
              </a:p>
            </c:rich>
          </c:tx>
          <c:layout>
            <c:manualLayout>
              <c:xMode val="edge"/>
              <c:yMode val="edge"/>
              <c:x val="7.8417129983805491E-3"/>
              <c:y val="0.39353574803149599"/>
            </c:manualLayout>
          </c:layout>
          <c:overlay val="0"/>
          <c:spPr>
            <a:noFill/>
            <a:ln>
              <a:noFill/>
            </a:ln>
            <a:effectLst/>
          </c:spPr>
          <c:txPr>
            <a:bodyPr rot="-54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754195072"/>
        <c:crosses val="autoZero"/>
        <c:crossBetween val="between"/>
        <c:majorUnit val="1"/>
      </c:valAx>
      <c:spPr>
        <a:noFill/>
        <a:ln>
          <a:noFill/>
        </a:ln>
        <a:effectLst/>
      </c:spPr>
    </c:plotArea>
    <c:legend>
      <c:legendPos val="b"/>
      <c:layout>
        <c:manualLayout>
          <c:xMode val="edge"/>
          <c:yMode val="edge"/>
          <c:x val="0.31029320631521295"/>
          <c:y val="0.89708976377952754"/>
          <c:w val="0.37941346429000011"/>
          <c:h val="0.10291023622047243"/>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sz="1100"/>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0.39381</cdr:x>
      <cdr:y>0.17574</cdr:y>
    </cdr:from>
    <cdr:to>
      <cdr:x>0.39535</cdr:x>
      <cdr:y>0.73132</cdr:y>
    </cdr:to>
    <cdr:sp macro="" textlink="">
      <cdr:nvSpPr>
        <cdr:cNvPr id="19" name="Straight Connector 18">
          <a:extLst xmlns:a="http://schemas.openxmlformats.org/drawingml/2006/main">
            <a:ext uri="{FF2B5EF4-FFF2-40B4-BE49-F238E27FC236}">
              <a16:creationId xmlns:a16="http://schemas.microsoft.com/office/drawing/2014/main" id="{48174B8F-84BC-4C99-AD0F-E94745908F2D}"/>
            </a:ext>
          </a:extLst>
        </cdr:cNvPr>
        <cdr:cNvSpPr/>
      </cdr:nvSpPr>
      <cdr:spPr>
        <a:xfrm xmlns:a="http://schemas.openxmlformats.org/drawingml/2006/main" flipH="1" flipV="1">
          <a:off x="3415664" y="1106759"/>
          <a:ext cx="13357" cy="3498879"/>
        </a:xfrm>
        <a:prstGeom xmlns:a="http://schemas.openxmlformats.org/drawingml/2006/main" prst="line">
          <a:avLst/>
        </a:prstGeom>
        <a:ln xmlns:a="http://schemas.openxmlformats.org/drawingml/2006/main">
          <a:solidFill>
            <a:srgbClr val="7F7F7F"/>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cdr:x>
      <cdr:y>0.96961</cdr:y>
    </cdr:from>
    <cdr:to>
      <cdr:x>0.33464</cdr:x>
      <cdr:y>1</cdr:y>
    </cdr:to>
    <cdr:sp macro="" textlink="">
      <cdr:nvSpPr>
        <cdr:cNvPr id="12" name="TextBox 11">
          <a:extLst xmlns:a="http://schemas.openxmlformats.org/drawingml/2006/main">
            <a:ext uri="{FF2B5EF4-FFF2-40B4-BE49-F238E27FC236}">
              <a16:creationId xmlns:a16="http://schemas.microsoft.com/office/drawing/2014/main" id="{D20826EE-776E-40A1-85A4-2BD68FDA9312}"/>
            </a:ext>
          </a:extLst>
        </cdr:cNvPr>
        <cdr:cNvSpPr txBox="1"/>
      </cdr:nvSpPr>
      <cdr:spPr>
        <a:xfrm xmlns:a="http://schemas.openxmlformats.org/drawingml/2006/main">
          <a:off x="0" y="6095453"/>
          <a:ext cx="2897035" cy="19104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850" b="0">
              <a:solidFill>
                <a:srgbClr val="4D4D4D"/>
              </a:solidFill>
            </a:rPr>
            <a:t>Data sources:  Lipper and Hedge</a:t>
          </a:r>
          <a:r>
            <a:rPr lang="en-US" sz="850" b="0" baseline="0">
              <a:solidFill>
                <a:srgbClr val="4D4D4D"/>
              </a:solidFill>
            </a:rPr>
            <a:t> Fund Research</a:t>
          </a:r>
          <a:endParaRPr lang="en-US" sz="850" b="0">
            <a:solidFill>
              <a:srgbClr val="4D4D4D"/>
            </a:solidFill>
          </a:endParaRPr>
        </a:p>
      </cdr:txBody>
    </cdr:sp>
  </cdr:relSizeAnchor>
  <cdr:relSizeAnchor xmlns:cdr="http://schemas.openxmlformats.org/drawingml/2006/chartDrawing">
    <cdr:from>
      <cdr:x>0.13691</cdr:x>
      <cdr:y>0.04825</cdr:y>
    </cdr:from>
    <cdr:to>
      <cdr:x>0.39188</cdr:x>
      <cdr:y>0.10198</cdr:y>
    </cdr:to>
    <cdr:sp macro="" textlink="">
      <cdr:nvSpPr>
        <cdr:cNvPr id="13" name="TextBox 1">
          <a:extLst xmlns:a="http://schemas.openxmlformats.org/drawingml/2006/main">
            <a:ext uri="{FF2B5EF4-FFF2-40B4-BE49-F238E27FC236}">
              <a16:creationId xmlns:a16="http://schemas.microsoft.com/office/drawing/2014/main" id="{E330AE9F-BB81-4776-BFBA-92711441C6A5}"/>
            </a:ext>
          </a:extLst>
        </cdr:cNvPr>
        <cdr:cNvSpPr txBox="1"/>
      </cdr:nvSpPr>
      <cdr:spPr>
        <a:xfrm xmlns:a="http://schemas.openxmlformats.org/drawingml/2006/main">
          <a:off x="1182766" y="302837"/>
          <a:ext cx="2202731" cy="33726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b="0" i="1">
              <a:solidFill>
                <a:srgbClr val="4D4D4D"/>
              </a:solidFill>
              <a:latin typeface="+mn-lt"/>
              <a:cs typeface="Arial" pitchFamily="34" charset="0"/>
            </a:rPr>
            <a:t>Global Equity</a:t>
          </a:r>
        </a:p>
      </cdr:txBody>
    </cdr:sp>
  </cdr:relSizeAnchor>
  <cdr:relSizeAnchor xmlns:cdr="http://schemas.openxmlformats.org/drawingml/2006/chartDrawing">
    <cdr:from>
      <cdr:x>0.41608</cdr:x>
      <cdr:y>0.04849</cdr:y>
    </cdr:from>
    <cdr:to>
      <cdr:x>0.61214</cdr:x>
      <cdr:y>0.10221</cdr:y>
    </cdr:to>
    <cdr:sp macro="" textlink="">
      <cdr:nvSpPr>
        <cdr:cNvPr id="14" name="TextBox 1">
          <a:extLst xmlns:a="http://schemas.openxmlformats.org/drawingml/2006/main">
            <a:ext uri="{FF2B5EF4-FFF2-40B4-BE49-F238E27FC236}">
              <a16:creationId xmlns:a16="http://schemas.microsoft.com/office/drawing/2014/main" id="{1C330ACD-CFFD-4342-956B-567566A41E7C}"/>
            </a:ext>
          </a:extLst>
        </cdr:cNvPr>
        <cdr:cNvSpPr txBox="1"/>
      </cdr:nvSpPr>
      <cdr:spPr>
        <a:xfrm xmlns:a="http://schemas.openxmlformats.org/drawingml/2006/main">
          <a:off x="3594575" y="304344"/>
          <a:ext cx="1693796" cy="33719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b="0" i="1">
              <a:solidFill>
                <a:srgbClr val="4D4D4D"/>
              </a:solidFill>
              <a:latin typeface="+mn-lt"/>
              <a:cs typeface="Arial" pitchFamily="34" charset="0"/>
            </a:rPr>
            <a:t> Fixed Income</a:t>
          </a:r>
        </a:p>
      </cdr:txBody>
    </cdr:sp>
  </cdr:relSizeAnchor>
  <cdr:relSizeAnchor xmlns:cdr="http://schemas.openxmlformats.org/drawingml/2006/chartDrawing">
    <cdr:from>
      <cdr:x>0.63047</cdr:x>
      <cdr:y>0.04869</cdr:y>
    </cdr:from>
    <cdr:to>
      <cdr:x>0.88788</cdr:x>
      <cdr:y>0.10242</cdr:y>
    </cdr:to>
    <cdr:sp macro="" textlink="">
      <cdr:nvSpPr>
        <cdr:cNvPr id="15" name="TextBox 1">
          <a:extLst xmlns:a="http://schemas.openxmlformats.org/drawingml/2006/main">
            <a:ext uri="{FF2B5EF4-FFF2-40B4-BE49-F238E27FC236}">
              <a16:creationId xmlns:a16="http://schemas.microsoft.com/office/drawing/2014/main" id="{3979AECB-938F-470B-9460-1E9C309DA757}"/>
            </a:ext>
          </a:extLst>
        </cdr:cNvPr>
        <cdr:cNvSpPr txBox="1"/>
      </cdr:nvSpPr>
      <cdr:spPr>
        <a:xfrm xmlns:a="http://schemas.openxmlformats.org/drawingml/2006/main">
          <a:off x="5446734" y="305599"/>
          <a:ext cx="2223810" cy="33726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b="0" i="1">
              <a:solidFill>
                <a:srgbClr val="4D4D4D"/>
              </a:solidFill>
              <a:latin typeface="+mn-lt"/>
              <a:cs typeface="Arial" pitchFamily="34" charset="0"/>
            </a:rPr>
            <a:t>Real </a:t>
          </a:r>
          <a:r>
            <a:rPr lang="en-US" sz="1100" b="0" i="1">
              <a:solidFill>
                <a:srgbClr val="4D4D4D"/>
              </a:solidFill>
              <a:latin typeface="+mn-lt"/>
              <a:cs typeface="Arial" pitchFamily="34" charset="0"/>
            </a:rPr>
            <a:t>Assets</a:t>
          </a:r>
          <a:endParaRPr lang="en-US" sz="1200" b="0" i="1">
            <a:solidFill>
              <a:srgbClr val="4D4D4D"/>
            </a:solidFill>
            <a:latin typeface="+mn-lt"/>
            <a:cs typeface="Arial" pitchFamily="34" charset="0"/>
          </a:endParaRPr>
        </a:p>
      </cdr:txBody>
    </cdr:sp>
  </cdr:relSizeAnchor>
  <cdr:relSizeAnchor xmlns:cdr="http://schemas.openxmlformats.org/drawingml/2006/chartDrawing">
    <cdr:from>
      <cdr:x>0.89195</cdr:x>
      <cdr:y>0.0234</cdr:y>
    </cdr:from>
    <cdr:to>
      <cdr:x>0.99742</cdr:x>
      <cdr:y>0.07712</cdr:y>
    </cdr:to>
    <cdr:sp macro="" textlink="">
      <cdr:nvSpPr>
        <cdr:cNvPr id="16" name="TextBox 1">
          <a:extLst xmlns:a="http://schemas.openxmlformats.org/drawingml/2006/main">
            <a:ext uri="{FF2B5EF4-FFF2-40B4-BE49-F238E27FC236}">
              <a16:creationId xmlns:a16="http://schemas.microsoft.com/office/drawing/2014/main" id="{941B0E75-8CFE-4F3E-8794-1322E6A3F321}"/>
            </a:ext>
          </a:extLst>
        </cdr:cNvPr>
        <cdr:cNvSpPr txBox="1"/>
      </cdr:nvSpPr>
      <cdr:spPr>
        <a:xfrm xmlns:a="http://schemas.openxmlformats.org/drawingml/2006/main">
          <a:off x="7705690" y="146855"/>
          <a:ext cx="911174" cy="33719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b="0" i="1">
              <a:solidFill>
                <a:srgbClr val="4D4D4D"/>
              </a:solidFill>
              <a:latin typeface="+mn-lt"/>
              <a:cs typeface="Arial" pitchFamily="34" charset="0"/>
            </a:rPr>
            <a:t>Diversifying Strategies</a:t>
          </a:r>
        </a:p>
      </cdr:txBody>
    </cdr:sp>
  </cdr:relSizeAnchor>
  <cdr:relSizeAnchor xmlns:cdr="http://schemas.openxmlformats.org/drawingml/2006/chartDrawing">
    <cdr:from>
      <cdr:x>0.87835</cdr:x>
      <cdr:y>0.17666</cdr:y>
    </cdr:from>
    <cdr:to>
      <cdr:x>0.87868</cdr:x>
      <cdr:y>0.72776</cdr:y>
    </cdr:to>
    <cdr:sp macro="" textlink="">
      <cdr:nvSpPr>
        <cdr:cNvPr id="17" name="Straight Connector 16">
          <a:extLst xmlns:a="http://schemas.openxmlformats.org/drawingml/2006/main">
            <a:ext uri="{FF2B5EF4-FFF2-40B4-BE49-F238E27FC236}">
              <a16:creationId xmlns:a16="http://schemas.microsoft.com/office/drawing/2014/main" id="{20DB947E-37BE-4193-8E29-3C22C40E450A}"/>
            </a:ext>
          </a:extLst>
        </cdr:cNvPr>
        <cdr:cNvSpPr/>
      </cdr:nvSpPr>
      <cdr:spPr>
        <a:xfrm xmlns:a="http://schemas.openxmlformats.org/drawingml/2006/main" flipV="1">
          <a:off x="7588189" y="1108890"/>
          <a:ext cx="2851" cy="3459241"/>
        </a:xfrm>
        <a:prstGeom xmlns:a="http://schemas.openxmlformats.org/drawingml/2006/main" prst="line">
          <a:avLst/>
        </a:prstGeom>
        <a:ln xmlns:a="http://schemas.openxmlformats.org/drawingml/2006/main">
          <a:solidFill>
            <a:schemeClr val="tx1">
              <a:lumMod val="50000"/>
              <a:lumOff val="5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0.63374</cdr:x>
      <cdr:y>0.17185</cdr:y>
    </cdr:from>
    <cdr:to>
      <cdr:x>0.63466</cdr:x>
      <cdr:y>0.73185</cdr:y>
    </cdr:to>
    <cdr:sp macro="" textlink="">
      <cdr:nvSpPr>
        <cdr:cNvPr id="18" name="Straight Connector 17">
          <a:extLst xmlns:a="http://schemas.openxmlformats.org/drawingml/2006/main">
            <a:ext uri="{FF2B5EF4-FFF2-40B4-BE49-F238E27FC236}">
              <a16:creationId xmlns:a16="http://schemas.microsoft.com/office/drawing/2014/main" id="{F92995C8-2DE1-463B-8E96-72094007B312}"/>
            </a:ext>
          </a:extLst>
        </cdr:cNvPr>
        <cdr:cNvSpPr/>
      </cdr:nvSpPr>
      <cdr:spPr>
        <a:xfrm xmlns:a="http://schemas.openxmlformats.org/drawingml/2006/main" flipH="1" flipV="1">
          <a:off x="5475029" y="1078667"/>
          <a:ext cx="7948" cy="3515106"/>
        </a:xfrm>
        <a:prstGeom xmlns:a="http://schemas.openxmlformats.org/drawingml/2006/main" prst="line">
          <a:avLst/>
        </a:prstGeom>
        <a:ln xmlns:a="http://schemas.openxmlformats.org/drawingml/2006/main">
          <a:solidFill>
            <a:schemeClr val="tx1">
              <a:lumMod val="50000"/>
              <a:lumOff val="5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0.44008</cdr:x>
      <cdr:y>0.85914</cdr:y>
    </cdr:from>
    <cdr:to>
      <cdr:x>0.67475</cdr:x>
      <cdr:y>0.85914</cdr:y>
    </cdr:to>
    <cdr:cxnSp macro="">
      <cdr:nvCxnSpPr>
        <cdr:cNvPr id="3" name="Straight Arrow Connector 2">
          <a:extLst xmlns:a="http://schemas.openxmlformats.org/drawingml/2006/main">
            <a:ext uri="{FF2B5EF4-FFF2-40B4-BE49-F238E27FC236}">
              <a16:creationId xmlns:a16="http://schemas.microsoft.com/office/drawing/2014/main" id="{879550FD-91B6-413B-AD8A-C39A086C6D62}"/>
            </a:ext>
          </a:extLst>
        </cdr:cNvPr>
        <cdr:cNvCxnSpPr/>
      </cdr:nvCxnSpPr>
      <cdr:spPr>
        <a:xfrm xmlns:a="http://schemas.openxmlformats.org/drawingml/2006/main">
          <a:off x="3617260" y="3762774"/>
          <a:ext cx="1928901" cy="0"/>
        </a:xfrm>
        <a:prstGeom xmlns:a="http://schemas.openxmlformats.org/drawingml/2006/main" prst="straightConnector1">
          <a:avLst/>
        </a:prstGeom>
        <a:ln xmlns:a="http://schemas.openxmlformats.org/drawingml/2006/main">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0.65937</cdr:x>
      <cdr:y>0.71109</cdr:y>
    </cdr:from>
    <cdr:to>
      <cdr:x>0.68485</cdr:x>
      <cdr:y>0.73244</cdr:y>
    </cdr:to>
    <cdr:cxnSp macro="">
      <cdr:nvCxnSpPr>
        <cdr:cNvPr id="4" name="Straight Connector 3">
          <a:extLst xmlns:a="http://schemas.openxmlformats.org/drawingml/2006/main">
            <a:ext uri="{FF2B5EF4-FFF2-40B4-BE49-F238E27FC236}">
              <a16:creationId xmlns:a16="http://schemas.microsoft.com/office/drawing/2014/main" id="{F2113488-1F8B-4639-BEBB-D53ED335553E}"/>
            </a:ext>
          </a:extLst>
        </cdr:cNvPr>
        <cdr:cNvCxnSpPr/>
      </cdr:nvCxnSpPr>
      <cdr:spPr>
        <a:xfrm xmlns:a="http://schemas.openxmlformats.org/drawingml/2006/main">
          <a:off x="5419748" y="3114354"/>
          <a:ext cx="209436" cy="93506"/>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0.63176</cdr:x>
      <cdr:y>0.71256</cdr:y>
    </cdr:from>
    <cdr:to>
      <cdr:x>0.65716</cdr:x>
      <cdr:y>0.71256</cdr:y>
    </cdr:to>
    <cdr:cxnSp macro="">
      <cdr:nvCxnSpPr>
        <cdr:cNvPr id="6" name="Straight Connector 5">
          <a:extLst xmlns:a="http://schemas.openxmlformats.org/drawingml/2006/main">
            <a:ext uri="{FF2B5EF4-FFF2-40B4-BE49-F238E27FC236}">
              <a16:creationId xmlns:a16="http://schemas.microsoft.com/office/drawing/2014/main" id="{4B36F8CC-B7D0-458C-A053-E18E33D6D5E0}"/>
            </a:ext>
          </a:extLst>
        </cdr:cNvPr>
        <cdr:cNvCxnSpPr/>
      </cdr:nvCxnSpPr>
      <cdr:spPr>
        <a:xfrm xmlns:a="http://schemas.openxmlformats.org/drawingml/2006/main">
          <a:off x="5192835" y="3120791"/>
          <a:ext cx="208779" cy="0"/>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0.79325</cdr:x>
      <cdr:y>0.65287</cdr:y>
    </cdr:from>
    <cdr:to>
      <cdr:x>0.81692</cdr:x>
      <cdr:y>0.65287</cdr:y>
    </cdr:to>
    <cdr:cxnSp macro="">
      <cdr:nvCxnSpPr>
        <cdr:cNvPr id="5" name="Straight Connector 4">
          <a:extLst xmlns:a="http://schemas.openxmlformats.org/drawingml/2006/main">
            <a:ext uri="{FF2B5EF4-FFF2-40B4-BE49-F238E27FC236}">
              <a16:creationId xmlns:a16="http://schemas.microsoft.com/office/drawing/2014/main" id="{7C1AA520-98B6-4CBC-A531-570D2D718A49}"/>
            </a:ext>
          </a:extLst>
        </cdr:cNvPr>
        <cdr:cNvCxnSpPr/>
      </cdr:nvCxnSpPr>
      <cdr:spPr>
        <a:xfrm xmlns:a="http://schemas.openxmlformats.org/drawingml/2006/main">
          <a:off x="6520241" y="2859380"/>
          <a:ext cx="194559" cy="0"/>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0.75627</cdr:x>
      <cdr:y>0.65287</cdr:y>
    </cdr:from>
    <cdr:to>
      <cdr:x>0.79451</cdr:x>
      <cdr:y>0.72387</cdr:y>
    </cdr:to>
    <cdr:cxnSp macro="">
      <cdr:nvCxnSpPr>
        <cdr:cNvPr id="7" name="Straight Connector 6">
          <a:extLst xmlns:a="http://schemas.openxmlformats.org/drawingml/2006/main">
            <a:ext uri="{FF2B5EF4-FFF2-40B4-BE49-F238E27FC236}">
              <a16:creationId xmlns:a16="http://schemas.microsoft.com/office/drawing/2014/main" id="{9582788A-313A-4057-8908-F4B5BD064A68}"/>
            </a:ext>
          </a:extLst>
        </cdr:cNvPr>
        <cdr:cNvCxnSpPr/>
      </cdr:nvCxnSpPr>
      <cdr:spPr>
        <a:xfrm xmlns:a="http://schemas.openxmlformats.org/drawingml/2006/main" flipV="1">
          <a:off x="6216269" y="2859380"/>
          <a:ext cx="314319" cy="310958"/>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9A8184E-F10C-44D0-9FA3-7EA5D4D34FB9}" type="datetimeFigureOut">
              <a:rPr lang="en-US" smtClean="0"/>
              <a:t>7/21/2022</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42B7772-8374-4142-9987-87C2B01C6B34}" type="slidenum">
              <a:rPr lang="en-US" smtClean="0"/>
              <a:t>‹#›</a:t>
            </a:fld>
            <a:endParaRPr lang="en-US" dirty="0"/>
          </a:p>
        </p:txBody>
      </p:sp>
    </p:spTree>
    <p:extLst>
      <p:ext uri="{BB962C8B-B14F-4D97-AF65-F5344CB8AC3E}">
        <p14:creationId xmlns:p14="http://schemas.microsoft.com/office/powerpoint/2010/main" val="2437889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2B7772-8374-4142-9987-87C2B01C6B34}" type="slidenum">
              <a:rPr lang="en-US" smtClean="0"/>
              <a:t>1</a:t>
            </a:fld>
            <a:endParaRPr lang="en-US" dirty="0"/>
          </a:p>
        </p:txBody>
      </p:sp>
    </p:spTree>
    <p:extLst>
      <p:ext uri="{BB962C8B-B14F-4D97-AF65-F5344CB8AC3E}">
        <p14:creationId xmlns:p14="http://schemas.microsoft.com/office/powerpoint/2010/main" val="41018679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2B7772-8374-4142-9987-87C2B01C6B34}" type="slidenum">
              <a:rPr lang="en-US" smtClean="0"/>
              <a:t>10</a:t>
            </a:fld>
            <a:endParaRPr lang="en-US" dirty="0"/>
          </a:p>
        </p:txBody>
      </p:sp>
    </p:spTree>
    <p:extLst>
      <p:ext uri="{BB962C8B-B14F-4D97-AF65-F5344CB8AC3E}">
        <p14:creationId xmlns:p14="http://schemas.microsoft.com/office/powerpoint/2010/main" val="33242200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2B7772-8374-4142-9987-87C2B01C6B34}" type="slidenum">
              <a:rPr lang="en-US" smtClean="0"/>
              <a:t>11</a:t>
            </a:fld>
            <a:endParaRPr lang="en-US" dirty="0"/>
          </a:p>
        </p:txBody>
      </p:sp>
    </p:spTree>
    <p:extLst>
      <p:ext uri="{BB962C8B-B14F-4D97-AF65-F5344CB8AC3E}">
        <p14:creationId xmlns:p14="http://schemas.microsoft.com/office/powerpoint/2010/main" val="1795582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2B7772-8374-4142-9987-87C2B01C6B34}" type="slidenum">
              <a:rPr lang="en-US" smtClean="0"/>
              <a:t>12</a:t>
            </a:fld>
            <a:endParaRPr lang="en-US" dirty="0"/>
          </a:p>
        </p:txBody>
      </p:sp>
    </p:spTree>
    <p:extLst>
      <p:ext uri="{BB962C8B-B14F-4D97-AF65-F5344CB8AC3E}">
        <p14:creationId xmlns:p14="http://schemas.microsoft.com/office/powerpoint/2010/main" val="36987770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2B7772-8374-4142-9987-87C2B01C6B34}" type="slidenum">
              <a:rPr lang="en-US" smtClean="0"/>
              <a:t>13</a:t>
            </a:fld>
            <a:endParaRPr lang="en-US" dirty="0"/>
          </a:p>
        </p:txBody>
      </p:sp>
    </p:spTree>
    <p:extLst>
      <p:ext uri="{BB962C8B-B14F-4D97-AF65-F5344CB8AC3E}">
        <p14:creationId xmlns:p14="http://schemas.microsoft.com/office/powerpoint/2010/main" val="30872882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7269" y="4490037"/>
            <a:ext cx="5731650" cy="4341548"/>
          </a:xfrm>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07601CE-B65D-4D7B-A615-C54500DCDF8F}" type="slidenum">
              <a:rPr lang="en-US" smtClean="0"/>
              <a:pPr>
                <a:defRPr/>
              </a:pPr>
              <a:t>20</a:t>
            </a:fld>
            <a:endParaRPr lang="en-US" dirty="0"/>
          </a:p>
        </p:txBody>
      </p:sp>
    </p:spTree>
    <p:extLst>
      <p:ext uri="{BB962C8B-B14F-4D97-AF65-F5344CB8AC3E}">
        <p14:creationId xmlns:p14="http://schemas.microsoft.com/office/powerpoint/2010/main" val="22855912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7269" y="4490037"/>
            <a:ext cx="5731650" cy="4341548"/>
          </a:xfrm>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07601CE-B65D-4D7B-A615-C54500DCDF8F}" type="slidenum">
              <a:rPr lang="en-US" smtClean="0"/>
              <a:pPr>
                <a:defRPr/>
              </a:pPr>
              <a:t>21</a:t>
            </a:fld>
            <a:endParaRPr lang="en-US" dirty="0"/>
          </a:p>
        </p:txBody>
      </p:sp>
    </p:spTree>
    <p:extLst>
      <p:ext uri="{BB962C8B-B14F-4D97-AF65-F5344CB8AC3E}">
        <p14:creationId xmlns:p14="http://schemas.microsoft.com/office/powerpoint/2010/main" val="1713413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2B7772-8374-4142-9987-87C2B01C6B34}" type="slidenum">
              <a:rPr lang="en-US" smtClean="0"/>
              <a:t>2</a:t>
            </a:fld>
            <a:endParaRPr lang="en-US" dirty="0"/>
          </a:p>
        </p:txBody>
      </p:sp>
    </p:spTree>
    <p:extLst>
      <p:ext uri="{BB962C8B-B14F-4D97-AF65-F5344CB8AC3E}">
        <p14:creationId xmlns:p14="http://schemas.microsoft.com/office/powerpoint/2010/main" val="2007359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2B7772-8374-4142-9987-87C2B01C6B34}" type="slidenum">
              <a:rPr lang="en-US" smtClean="0"/>
              <a:t>3</a:t>
            </a:fld>
            <a:endParaRPr lang="en-US" dirty="0"/>
          </a:p>
        </p:txBody>
      </p:sp>
    </p:spTree>
    <p:extLst>
      <p:ext uri="{BB962C8B-B14F-4D97-AF65-F5344CB8AC3E}">
        <p14:creationId xmlns:p14="http://schemas.microsoft.com/office/powerpoint/2010/main" val="3553463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p>
            <a:pPr defTabSz="887354"/>
            <a:fld id="{AB2D25E0-23BE-41F1-99B2-5510D8953AE5}" type="slidenum">
              <a:rPr lang="en-US" smtClean="0">
                <a:latin typeface="Times New Roman" pitchFamily="18" charset="0"/>
              </a:rPr>
              <a:pPr defTabSz="887354"/>
              <a:t>4</a:t>
            </a:fld>
            <a:endParaRPr lang="en-US" dirty="0">
              <a:latin typeface="Times New Roman" pitchFamily="18" charset="0"/>
            </a:endParaRPr>
          </a:p>
        </p:txBody>
      </p:sp>
      <p:sp>
        <p:nvSpPr>
          <p:cNvPr id="11267" name="Rectangle 2"/>
          <p:cNvSpPr>
            <a:spLocks noGrp="1" noRot="1" noChangeAspect="1" noChangeArrowheads="1" noTextEdit="1"/>
          </p:cNvSpPr>
          <p:nvPr>
            <p:ph type="sldImg"/>
          </p:nvPr>
        </p:nvSpPr>
        <p:spPr>
          <a:xfrm>
            <a:off x="831850" y="338138"/>
            <a:ext cx="4181475" cy="3136900"/>
          </a:xfrm>
          <a:ln/>
        </p:spPr>
      </p:sp>
      <p:sp>
        <p:nvSpPr>
          <p:cNvPr id="11268"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715804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solidFill>
                <a:srgbClr val="FF0000"/>
              </a:solidFill>
            </a:endParaRPr>
          </a:p>
        </p:txBody>
      </p:sp>
      <p:sp>
        <p:nvSpPr>
          <p:cNvPr id="4" name="Slide Number Placeholder 3"/>
          <p:cNvSpPr>
            <a:spLocks noGrp="1"/>
          </p:cNvSpPr>
          <p:nvPr>
            <p:ph type="sldNum" sz="quarter" idx="10"/>
          </p:nvPr>
        </p:nvSpPr>
        <p:spPr/>
        <p:txBody>
          <a:bodyPr/>
          <a:lstStyle/>
          <a:p>
            <a:fld id="{342B7772-8374-4142-9987-87C2B01C6B34}" type="slidenum">
              <a:rPr lang="en-US" smtClean="0"/>
              <a:t>5</a:t>
            </a:fld>
            <a:endParaRPr lang="en-US" dirty="0"/>
          </a:p>
        </p:txBody>
      </p:sp>
    </p:spTree>
    <p:extLst>
      <p:ext uri="{BB962C8B-B14F-4D97-AF65-F5344CB8AC3E}">
        <p14:creationId xmlns:p14="http://schemas.microsoft.com/office/powerpoint/2010/main" val="2915725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2B7772-8374-4142-9987-87C2B01C6B34}" type="slidenum">
              <a:rPr lang="en-US" smtClean="0"/>
              <a:t>6</a:t>
            </a:fld>
            <a:endParaRPr lang="en-US" dirty="0"/>
          </a:p>
        </p:txBody>
      </p:sp>
    </p:spTree>
    <p:extLst>
      <p:ext uri="{BB962C8B-B14F-4D97-AF65-F5344CB8AC3E}">
        <p14:creationId xmlns:p14="http://schemas.microsoft.com/office/powerpoint/2010/main" val="38755362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2B7772-8374-4142-9987-87C2B01C6B34}" type="slidenum">
              <a:rPr lang="en-US" smtClean="0"/>
              <a:t>7</a:t>
            </a:fld>
            <a:endParaRPr lang="en-US" dirty="0"/>
          </a:p>
        </p:txBody>
      </p:sp>
    </p:spTree>
    <p:extLst>
      <p:ext uri="{BB962C8B-B14F-4D97-AF65-F5344CB8AC3E}">
        <p14:creationId xmlns:p14="http://schemas.microsoft.com/office/powerpoint/2010/main" val="5205716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2B7772-8374-4142-9987-87C2B01C6B34}" type="slidenum">
              <a:rPr lang="en-US" smtClean="0"/>
              <a:t>8</a:t>
            </a:fld>
            <a:endParaRPr lang="en-US" dirty="0"/>
          </a:p>
        </p:txBody>
      </p:sp>
    </p:spTree>
    <p:extLst>
      <p:ext uri="{BB962C8B-B14F-4D97-AF65-F5344CB8AC3E}">
        <p14:creationId xmlns:p14="http://schemas.microsoft.com/office/powerpoint/2010/main" val="36235403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2B7772-8374-4142-9987-87C2B01C6B34}" type="slidenum">
              <a:rPr lang="en-US" smtClean="0"/>
              <a:t>9</a:t>
            </a:fld>
            <a:endParaRPr lang="en-US" dirty="0"/>
          </a:p>
        </p:txBody>
      </p:sp>
    </p:spTree>
    <p:extLst>
      <p:ext uri="{BB962C8B-B14F-4D97-AF65-F5344CB8AC3E}">
        <p14:creationId xmlns:p14="http://schemas.microsoft.com/office/powerpoint/2010/main" val="27792281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jpeg"/><Relationship Id="rId4" Type="http://schemas.openxmlformats.org/officeDocument/2006/relationships/image" Target="../media/image2.jpe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4.jpeg"/><Relationship Id="rId4" Type="http://schemas.openxmlformats.org/officeDocument/2006/relationships/image" Target="../media/image2.jpe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2.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EW 2018_FEG Cover">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16234B7-9CDE-48D7-8F21-ECF7E5DC11F3}"/>
              </a:ext>
            </a:extLst>
          </p:cNvPr>
          <p:cNvSpPr/>
          <p:nvPr userDrawn="1"/>
        </p:nvSpPr>
        <p:spPr bwMode="gray">
          <a:xfrm>
            <a:off x="1" y="1100513"/>
            <a:ext cx="240632" cy="3434856"/>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355881A4-C75F-4FA9-BF7A-C2E5D3420BC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6624657" y="190574"/>
            <a:ext cx="2138765" cy="694797"/>
          </a:xfrm>
          <a:prstGeom prst="rect">
            <a:avLst/>
          </a:prstGeom>
        </p:spPr>
      </p:pic>
      <p:sp>
        <p:nvSpPr>
          <p:cNvPr id="6" name="Rectangle 5">
            <a:extLst>
              <a:ext uri="{FF2B5EF4-FFF2-40B4-BE49-F238E27FC236}">
                <a16:creationId xmlns:a16="http://schemas.microsoft.com/office/drawing/2014/main" id="{016234B7-9CDE-48D7-8F21-ECF7E5DC11F3}"/>
              </a:ext>
            </a:extLst>
          </p:cNvPr>
          <p:cNvSpPr/>
          <p:nvPr userDrawn="1"/>
        </p:nvSpPr>
        <p:spPr bwMode="gray">
          <a:xfrm>
            <a:off x="6438900" y="1100513"/>
            <a:ext cx="2705100" cy="3434856"/>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sz="quarter" idx="10" hasCustomPrompt="1"/>
          </p:nvPr>
        </p:nvSpPr>
        <p:spPr>
          <a:xfrm>
            <a:off x="297782" y="4853099"/>
            <a:ext cx="8316829" cy="593195"/>
          </a:xfrm>
          <a:prstGeom prst="rect">
            <a:avLst/>
          </a:prstGeom>
        </p:spPr>
        <p:txBody>
          <a:bodyPr anchor="t"/>
          <a:lstStyle>
            <a:lvl1pPr marL="0" indent="0">
              <a:lnSpc>
                <a:spcPts val="4500"/>
              </a:lnSpc>
              <a:spcBef>
                <a:spcPts val="0"/>
              </a:spcBef>
              <a:buNone/>
              <a:defRPr sz="4800" cap="all" spc="120" baseline="0">
                <a:solidFill>
                  <a:schemeClr val="tx1"/>
                </a:solidFill>
                <a:latin typeface="+mj-lt"/>
                <a:ea typeface="Myriad Pro" charset="0"/>
                <a:cs typeface="Myriad Pro" charset="0"/>
              </a:defRPr>
            </a:lvl1pPr>
          </a:lstStyle>
          <a:p>
            <a:pPr lvl="0"/>
            <a:r>
              <a:rPr lang="en-US" dirty="0"/>
              <a:t>CLICK TO EDIT MASTER</a:t>
            </a:r>
          </a:p>
        </p:txBody>
      </p:sp>
      <p:sp>
        <p:nvSpPr>
          <p:cNvPr id="5" name="Text Placeholder 4"/>
          <p:cNvSpPr>
            <a:spLocks noGrp="1"/>
          </p:cNvSpPr>
          <p:nvPr>
            <p:ph type="body" sz="quarter" idx="11" hasCustomPrompt="1"/>
          </p:nvPr>
        </p:nvSpPr>
        <p:spPr>
          <a:xfrm>
            <a:off x="361230" y="6228432"/>
            <a:ext cx="7161933" cy="609600"/>
          </a:xfrm>
          <a:prstGeom prst="rect">
            <a:avLst/>
          </a:prstGeom>
        </p:spPr>
        <p:txBody>
          <a:bodyPr/>
          <a:lstStyle>
            <a:lvl1pPr marL="0" indent="0">
              <a:buNone/>
              <a:defRPr sz="1600" kern="800" spc="120" baseline="0">
                <a:solidFill>
                  <a:schemeClr val="tx1"/>
                </a:solidFill>
                <a:latin typeface="+mn-lt"/>
                <a:ea typeface="Myriad Pro" charset="0"/>
                <a:cs typeface="Myriad Pro" charset="0"/>
              </a:defRPr>
            </a:lvl1pPr>
          </a:lstStyle>
          <a:p>
            <a:pPr lvl="0"/>
            <a:r>
              <a:rPr lang="en-US" dirty="0"/>
              <a:t>Subtitle Here</a:t>
            </a:r>
          </a:p>
        </p:txBody>
      </p:sp>
      <p:pic>
        <p:nvPicPr>
          <p:cNvPr id="8" name="Picture 7">
            <a:extLst>
              <a:ext uri="{FF2B5EF4-FFF2-40B4-BE49-F238E27FC236}">
                <a16:creationId xmlns:a16="http://schemas.microsoft.com/office/drawing/2014/main" id="{B1F8350F-DDBC-4638-B179-32440D070683}"/>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8321" r="37914" b="3787"/>
          <a:stretch/>
        </p:blipFill>
        <p:spPr bwMode="gray">
          <a:xfrm>
            <a:off x="357032" y="1100512"/>
            <a:ext cx="3639271" cy="3434858"/>
          </a:xfrm>
          <a:prstGeom prst="rect">
            <a:avLst/>
          </a:prstGeom>
        </p:spPr>
      </p:pic>
      <p:pic>
        <p:nvPicPr>
          <p:cNvPr id="10" name="Picture 9">
            <a:extLst>
              <a:ext uri="{FF2B5EF4-FFF2-40B4-BE49-F238E27FC236}">
                <a16:creationId xmlns:a16="http://schemas.microsoft.com/office/drawing/2014/main" id="{DCFBD77F-6164-4DA5-B3EF-43BF8CDBC24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2086" t="8321" r="216" b="3787"/>
          <a:stretch/>
        </p:blipFill>
        <p:spPr bwMode="gray">
          <a:xfrm>
            <a:off x="4112702" y="1100512"/>
            <a:ext cx="2209800" cy="3434858"/>
          </a:xfrm>
          <a:prstGeom prst="rect">
            <a:avLst/>
          </a:prstGeom>
        </p:spPr>
      </p:pic>
    </p:spTree>
    <p:extLst>
      <p:ext uri="{BB962C8B-B14F-4D97-AF65-F5344CB8AC3E}">
        <p14:creationId xmlns:p14="http://schemas.microsoft.com/office/powerpoint/2010/main" val="3473149625"/>
      </p:ext>
    </p:extLst>
  </p:cSld>
  <p:clrMapOvr>
    <a:masterClrMapping/>
  </p:clrMapOvr>
  <p:extLst>
    <p:ext uri="{DCECCB84-F9BA-43D5-87BE-67443E8EF086}">
      <p15:sldGuideLst xmlns:p15="http://schemas.microsoft.com/office/powerpoint/2012/main">
        <p15:guide id="1" pos="216">
          <p15:clr>
            <a:srgbClr val="FBAE40"/>
          </p15:clr>
        </p15:guide>
        <p15:guide id="2" pos="556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028043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NEW 2018_FEG Divider">
    <p:bg bwMode="gray">
      <p:bgRef idx="1001">
        <a:schemeClr val="bg1"/>
      </p:bgRef>
    </p:bg>
    <p:spTree>
      <p:nvGrpSpPr>
        <p:cNvPr id="1" name=""/>
        <p:cNvGrpSpPr/>
        <p:nvPr/>
      </p:nvGrpSpPr>
      <p:grpSpPr>
        <a:xfrm>
          <a:off x="0" y="0"/>
          <a:ext cx="0" cy="0"/>
          <a:chOff x="0" y="0"/>
          <a:chExt cx="0" cy="0"/>
        </a:xfrm>
      </p:grpSpPr>
      <p:sp>
        <p:nvSpPr>
          <p:cNvPr id="5" name="Rectangle 4"/>
          <p:cNvSpPr/>
          <p:nvPr userDrawn="1"/>
        </p:nvSpPr>
        <p:spPr bwMode="gray">
          <a:xfrm>
            <a:off x="2614706" y="1063957"/>
            <a:ext cx="6529294" cy="2766060"/>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7"/>
          <p:cNvSpPr>
            <a:spLocks noGrp="1"/>
          </p:cNvSpPr>
          <p:nvPr>
            <p:ph type="body" sz="quarter" idx="10"/>
          </p:nvPr>
        </p:nvSpPr>
        <p:spPr bwMode="gray">
          <a:xfrm>
            <a:off x="2896412" y="1357772"/>
            <a:ext cx="5855701" cy="480131"/>
          </a:xfrm>
          <a:prstGeom prst="rect">
            <a:avLst/>
          </a:prstGeom>
        </p:spPr>
        <p:txBody>
          <a:bodyPr wrap="square">
            <a:spAutoFit/>
          </a:bodyPr>
          <a:lstStyle>
            <a:lvl1pPr marL="0" indent="0">
              <a:lnSpc>
                <a:spcPct val="90000"/>
              </a:lnSpc>
              <a:spcBef>
                <a:spcPts val="600"/>
              </a:spcBef>
              <a:buNone/>
              <a:defRPr lang="en-US" sz="2800" b="0" i="0" cap="all" spc="0" baseline="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defRPr>
            </a:lvl1pPr>
          </a:lstStyle>
          <a:p>
            <a:pPr marL="0" lvl="0" defTabSz="914400" latinLnBrk="0">
              <a:spcBef>
                <a:spcPct val="0"/>
              </a:spcBef>
            </a:pPr>
            <a:r>
              <a:rPr lang="en-US" dirty="0"/>
              <a:t>Click to edit Master text styles</a:t>
            </a:r>
          </a:p>
        </p:txBody>
      </p:sp>
      <p:sp>
        <p:nvSpPr>
          <p:cNvPr id="7" name="Rectangle 6">
            <a:extLst>
              <a:ext uri="{FF2B5EF4-FFF2-40B4-BE49-F238E27FC236}">
                <a16:creationId xmlns:a16="http://schemas.microsoft.com/office/drawing/2014/main" id="{124E7AD3-F032-4FA6-B4DE-A6B935B8A368}"/>
              </a:ext>
            </a:extLst>
          </p:cNvPr>
          <p:cNvSpPr/>
          <p:nvPr userDrawn="1"/>
        </p:nvSpPr>
        <p:spPr bwMode="gray">
          <a:xfrm>
            <a:off x="-1" y="1063957"/>
            <a:ext cx="2473853" cy="2766060"/>
          </a:xfrm>
          <a:prstGeom prst="rect">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547155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NEW 2018_FEG Full Text Box">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5424488" y="6628765"/>
            <a:ext cx="3498850" cy="215900"/>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spcAft>
                <a:spcPts val="300"/>
              </a:spcAft>
              <a:defRPr/>
            </a:pPr>
            <a:r>
              <a:rPr lang="en-US" sz="800" dirty="0">
                <a:solidFill>
                  <a:schemeClr val="accent4"/>
                </a:solidFill>
                <a:latin typeface="Calibri" pitchFamily="34" charset="0"/>
              </a:rPr>
              <a:t>Confidential – Not for Redistribution</a:t>
            </a:r>
          </a:p>
        </p:txBody>
      </p:sp>
      <p:sp>
        <p:nvSpPr>
          <p:cNvPr id="5" name="TextBox 12"/>
          <p:cNvSpPr txBox="1">
            <a:spLocks noChangeArrowheads="1"/>
          </p:cNvSpPr>
          <p:nvPr userDrawn="1"/>
        </p:nvSpPr>
        <p:spPr bwMode="auto">
          <a:xfrm>
            <a:off x="3382963" y="6628765"/>
            <a:ext cx="2382837" cy="215900"/>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Aft>
                <a:spcPts val="300"/>
              </a:spcAft>
              <a:defRPr/>
            </a:pPr>
            <a:fld id="{8D222099-C786-4A2B-BA5B-FDF200A0AA7D}" type="slidenum">
              <a:rPr lang="en-US" sz="800" smtClean="0">
                <a:solidFill>
                  <a:schemeClr val="accent4"/>
                </a:solidFill>
                <a:latin typeface="Calibri" pitchFamily="34" charset="0"/>
              </a:rPr>
              <a:pPr algn="ctr" eaLnBrk="1" hangingPunct="1">
                <a:spcAft>
                  <a:spcPts val="300"/>
                </a:spcAft>
                <a:defRPr/>
              </a:pPr>
              <a:t>‹#›</a:t>
            </a:fld>
            <a:endParaRPr lang="en-US" sz="800" dirty="0">
              <a:solidFill>
                <a:schemeClr val="accent4"/>
              </a:solidFill>
              <a:latin typeface="Calibri" pitchFamily="34" charset="0"/>
            </a:endParaRPr>
          </a:p>
        </p:txBody>
      </p:sp>
      <p:sp>
        <p:nvSpPr>
          <p:cNvPr id="6" name="TextBox 12"/>
          <p:cNvSpPr txBox="1">
            <a:spLocks noChangeArrowheads="1"/>
          </p:cNvSpPr>
          <p:nvPr userDrawn="1"/>
        </p:nvSpPr>
        <p:spPr bwMode="auto">
          <a:xfrm>
            <a:off x="228600" y="6628765"/>
            <a:ext cx="2382838" cy="215900"/>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Aft>
                <a:spcPts val="300"/>
              </a:spcAft>
              <a:defRPr/>
            </a:pPr>
            <a:r>
              <a:rPr lang="en-US" sz="800" dirty="0">
                <a:solidFill>
                  <a:schemeClr val="accent4"/>
                </a:solidFill>
                <a:latin typeface="Calibri" pitchFamily="34" charset="0"/>
              </a:rPr>
              <a:t>©2018 Fund Evaluation Group, LLC </a:t>
            </a:r>
          </a:p>
        </p:txBody>
      </p:sp>
      <p:sp>
        <p:nvSpPr>
          <p:cNvPr id="8" name="Rectangle 7"/>
          <p:cNvSpPr>
            <a:spLocks noChangeArrowheads="1"/>
          </p:cNvSpPr>
          <p:nvPr userDrawn="1"/>
        </p:nvSpPr>
        <p:spPr bwMode="auto">
          <a:xfrm>
            <a:off x="0" y="0"/>
            <a:ext cx="9143999" cy="461198"/>
          </a:xfrm>
          <a:prstGeom prst="rect">
            <a:avLst/>
          </a:prstGeom>
          <a:solidFill>
            <a:srgbClr val="000000">
              <a:alpha val="10196"/>
            </a:srgbClr>
          </a:solid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dirty="0">
              <a:solidFill>
                <a:srgbClr val="FFFFFF"/>
              </a:solidFill>
              <a:latin typeface="Calibri" panose="020F0502020204030204" pitchFamily="34" charset="0"/>
            </a:endParaRPr>
          </a:p>
        </p:txBody>
      </p:sp>
      <p:sp>
        <p:nvSpPr>
          <p:cNvPr id="10" name="Content Placeholder 2"/>
          <p:cNvSpPr>
            <a:spLocks noGrp="1"/>
          </p:cNvSpPr>
          <p:nvPr>
            <p:ph idx="1"/>
          </p:nvPr>
        </p:nvSpPr>
        <p:spPr>
          <a:xfrm>
            <a:off x="238124" y="694264"/>
            <a:ext cx="8677275" cy="5715000"/>
          </a:xfrm>
          <a:prstGeom prst="rect">
            <a:avLst/>
          </a:prstGeom>
        </p:spPr>
        <p:txBody>
          <a:bodyPr>
            <a:normAutofit/>
          </a:bodyPr>
          <a:lstStyle>
            <a:lvl1pPr marL="228600" indent="-228600" algn="just">
              <a:lnSpc>
                <a:spcPct val="100000"/>
              </a:lnSpc>
              <a:spcBef>
                <a:spcPts val="600"/>
              </a:spcBef>
              <a:buClr>
                <a:schemeClr val="accent1"/>
              </a:buClr>
              <a:defRPr sz="1800">
                <a:solidFill>
                  <a:schemeClr val="tx1"/>
                </a:solidFill>
                <a:latin typeface="+mn-lt"/>
              </a:defRPr>
            </a:lvl1pPr>
            <a:lvl2pPr marL="457200" indent="-228600" algn="just">
              <a:lnSpc>
                <a:spcPct val="100000"/>
              </a:lnSpc>
              <a:spcBef>
                <a:spcPts val="600"/>
              </a:spcBef>
              <a:buClr>
                <a:schemeClr val="accent1"/>
              </a:buClr>
              <a:buFont typeface="Wingdings" panose="05000000000000000000" pitchFamily="2" charset="2"/>
              <a:buChar char="§"/>
              <a:defRPr sz="1600">
                <a:solidFill>
                  <a:schemeClr val="tx1"/>
                </a:solidFill>
                <a:latin typeface="+mn-lt"/>
              </a:defRPr>
            </a:lvl2pPr>
            <a:lvl3pPr marL="685800" indent="-228600" algn="just">
              <a:lnSpc>
                <a:spcPct val="100000"/>
              </a:lnSpc>
              <a:spcBef>
                <a:spcPts val="600"/>
              </a:spcBef>
              <a:buClr>
                <a:schemeClr val="accent1"/>
              </a:buClr>
              <a:defRPr sz="1400">
                <a:solidFill>
                  <a:schemeClr val="tx1"/>
                </a:solidFill>
                <a:latin typeface="+mn-lt"/>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19" name="Title 1"/>
          <p:cNvSpPr>
            <a:spLocks noGrp="1"/>
          </p:cNvSpPr>
          <p:nvPr>
            <p:ph type="title"/>
          </p:nvPr>
        </p:nvSpPr>
        <p:spPr>
          <a:xfrm>
            <a:off x="246590" y="25399"/>
            <a:ext cx="8686800" cy="407587"/>
          </a:xfrm>
          <a:prstGeom prst="rect">
            <a:avLst/>
          </a:prstGeom>
        </p:spPr>
        <p:txBody>
          <a:bodyPr>
            <a:noAutofit/>
          </a:bodyPr>
          <a:lstStyle>
            <a:lvl1pPr algn="l">
              <a:defRPr sz="2200" b="0" cap="all" spc="100" baseline="0">
                <a:solidFill>
                  <a:schemeClr val="tx1"/>
                </a:solidFill>
                <a:latin typeface="+mn-lt"/>
              </a:defRPr>
            </a:lvl1pPr>
          </a:lstStyle>
          <a:p>
            <a:r>
              <a:rPr lang="en-US" dirty="0"/>
              <a:t>Click to edit Master title style</a:t>
            </a:r>
          </a:p>
        </p:txBody>
      </p:sp>
      <p:cxnSp>
        <p:nvCxnSpPr>
          <p:cNvPr id="3" name="Straight Connector 2">
            <a:extLst>
              <a:ext uri="{FF2B5EF4-FFF2-40B4-BE49-F238E27FC236}">
                <a16:creationId xmlns:a16="http://schemas.microsoft.com/office/drawing/2014/main" id="{C09A5B32-2867-4072-8AFF-4C7BB5B3EDB5}"/>
              </a:ext>
            </a:extLst>
          </p:cNvPr>
          <p:cNvCxnSpPr/>
          <p:nvPr userDrawn="1"/>
        </p:nvCxnSpPr>
        <p:spPr>
          <a:xfrm>
            <a:off x="-14514" y="456435"/>
            <a:ext cx="9144000" cy="0"/>
          </a:xfrm>
          <a:prstGeom prst="line">
            <a:avLst/>
          </a:prstGeom>
          <a:ln>
            <a:solidFill>
              <a:srgbClr val="FBB16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36BA9F4-BF46-453D-8B11-F9406A7BB2F6}"/>
              </a:ext>
            </a:extLst>
          </p:cNvPr>
          <p:cNvCxnSpPr/>
          <p:nvPr userDrawn="1"/>
        </p:nvCxnSpPr>
        <p:spPr>
          <a:xfrm>
            <a:off x="-14514" y="6614251"/>
            <a:ext cx="9144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56259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EW 2018_FEG Cover">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16234B7-9CDE-48D7-8F21-ECF7E5DC11F3}"/>
              </a:ext>
            </a:extLst>
          </p:cNvPr>
          <p:cNvSpPr/>
          <p:nvPr userDrawn="1"/>
        </p:nvSpPr>
        <p:spPr bwMode="gray">
          <a:xfrm>
            <a:off x="1" y="1100513"/>
            <a:ext cx="240632" cy="3434856"/>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355881A4-C75F-4FA9-BF7A-C2E5D3420BC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6624657" y="190574"/>
            <a:ext cx="2138765" cy="694797"/>
          </a:xfrm>
          <a:prstGeom prst="rect">
            <a:avLst/>
          </a:prstGeom>
        </p:spPr>
      </p:pic>
      <p:sp>
        <p:nvSpPr>
          <p:cNvPr id="6" name="Rectangle 5">
            <a:extLst>
              <a:ext uri="{FF2B5EF4-FFF2-40B4-BE49-F238E27FC236}">
                <a16:creationId xmlns:a16="http://schemas.microsoft.com/office/drawing/2014/main" id="{016234B7-9CDE-48D7-8F21-ECF7E5DC11F3}"/>
              </a:ext>
            </a:extLst>
          </p:cNvPr>
          <p:cNvSpPr/>
          <p:nvPr userDrawn="1"/>
        </p:nvSpPr>
        <p:spPr bwMode="gray">
          <a:xfrm>
            <a:off x="6438900" y="1100513"/>
            <a:ext cx="2705100" cy="3434856"/>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sz="quarter" idx="10" hasCustomPrompt="1"/>
          </p:nvPr>
        </p:nvSpPr>
        <p:spPr>
          <a:xfrm>
            <a:off x="297782" y="4853099"/>
            <a:ext cx="8316829" cy="593195"/>
          </a:xfrm>
          <a:prstGeom prst="rect">
            <a:avLst/>
          </a:prstGeom>
        </p:spPr>
        <p:txBody>
          <a:bodyPr anchor="t"/>
          <a:lstStyle>
            <a:lvl1pPr marL="0" indent="0">
              <a:lnSpc>
                <a:spcPts val="4500"/>
              </a:lnSpc>
              <a:spcBef>
                <a:spcPts val="0"/>
              </a:spcBef>
              <a:buNone/>
              <a:defRPr sz="4800" cap="all" spc="120" baseline="0">
                <a:solidFill>
                  <a:schemeClr val="tx1"/>
                </a:solidFill>
                <a:latin typeface="+mj-lt"/>
                <a:ea typeface="Myriad Pro" charset="0"/>
                <a:cs typeface="Myriad Pro" charset="0"/>
              </a:defRPr>
            </a:lvl1pPr>
          </a:lstStyle>
          <a:p>
            <a:pPr lvl="0"/>
            <a:r>
              <a:rPr lang="en-US" dirty="0"/>
              <a:t>CLICK TO EDIT MASTER</a:t>
            </a:r>
          </a:p>
        </p:txBody>
      </p:sp>
      <p:sp>
        <p:nvSpPr>
          <p:cNvPr id="5" name="Text Placeholder 4"/>
          <p:cNvSpPr>
            <a:spLocks noGrp="1"/>
          </p:cNvSpPr>
          <p:nvPr>
            <p:ph type="body" sz="quarter" idx="11" hasCustomPrompt="1"/>
          </p:nvPr>
        </p:nvSpPr>
        <p:spPr>
          <a:xfrm>
            <a:off x="361230" y="6228432"/>
            <a:ext cx="7161933" cy="609600"/>
          </a:xfrm>
          <a:prstGeom prst="rect">
            <a:avLst/>
          </a:prstGeom>
        </p:spPr>
        <p:txBody>
          <a:bodyPr/>
          <a:lstStyle>
            <a:lvl1pPr marL="0" indent="0">
              <a:buNone/>
              <a:defRPr sz="1600" kern="800" spc="120" baseline="0">
                <a:solidFill>
                  <a:schemeClr val="tx1"/>
                </a:solidFill>
                <a:latin typeface="+mn-lt"/>
                <a:ea typeface="Myriad Pro" charset="0"/>
                <a:cs typeface="Myriad Pro" charset="0"/>
              </a:defRPr>
            </a:lvl1pPr>
          </a:lstStyle>
          <a:p>
            <a:pPr lvl="0"/>
            <a:r>
              <a:rPr lang="en-US" dirty="0"/>
              <a:t>Subtitle Here</a:t>
            </a:r>
          </a:p>
        </p:txBody>
      </p:sp>
      <p:pic>
        <p:nvPicPr>
          <p:cNvPr id="8" name="Picture 7">
            <a:extLst>
              <a:ext uri="{FF2B5EF4-FFF2-40B4-BE49-F238E27FC236}">
                <a16:creationId xmlns:a16="http://schemas.microsoft.com/office/drawing/2014/main" id="{B1F8350F-DDBC-4638-B179-32440D070683}"/>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8321" r="37914" b="3787"/>
          <a:stretch/>
        </p:blipFill>
        <p:spPr bwMode="gray">
          <a:xfrm>
            <a:off x="357032" y="1100512"/>
            <a:ext cx="3639271" cy="3434858"/>
          </a:xfrm>
          <a:prstGeom prst="rect">
            <a:avLst/>
          </a:prstGeom>
        </p:spPr>
      </p:pic>
      <p:pic>
        <p:nvPicPr>
          <p:cNvPr id="10" name="Picture 9">
            <a:extLst>
              <a:ext uri="{FF2B5EF4-FFF2-40B4-BE49-F238E27FC236}">
                <a16:creationId xmlns:a16="http://schemas.microsoft.com/office/drawing/2014/main" id="{DCFBD77F-6164-4DA5-B3EF-43BF8CDBC24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2086" t="8321" r="216" b="3787"/>
          <a:stretch/>
        </p:blipFill>
        <p:spPr bwMode="gray">
          <a:xfrm>
            <a:off x="4112702" y="1100512"/>
            <a:ext cx="2209800" cy="3434858"/>
          </a:xfrm>
          <a:prstGeom prst="rect">
            <a:avLst/>
          </a:prstGeom>
        </p:spPr>
      </p:pic>
    </p:spTree>
    <p:extLst>
      <p:ext uri="{BB962C8B-B14F-4D97-AF65-F5344CB8AC3E}">
        <p14:creationId xmlns:p14="http://schemas.microsoft.com/office/powerpoint/2010/main" val="3599824823"/>
      </p:ext>
    </p:extLst>
  </p:cSld>
  <p:clrMapOvr>
    <a:masterClrMapping/>
  </p:clrMapOvr>
  <p:extLst>
    <p:ext uri="{DCECCB84-F9BA-43D5-87BE-67443E8EF086}">
      <p15:sldGuideLst xmlns:p15="http://schemas.microsoft.com/office/powerpoint/2012/main">
        <p15:guide id="1" pos="216">
          <p15:clr>
            <a:srgbClr val="FBAE40"/>
          </p15:clr>
        </p15:guide>
        <p15:guide id="2" pos="556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EW 2018_FEG Divider">
    <p:bg bwMode="gray">
      <p:bgRef idx="1001">
        <a:schemeClr val="bg1"/>
      </p:bgRef>
    </p:bg>
    <p:spTree>
      <p:nvGrpSpPr>
        <p:cNvPr id="1" name=""/>
        <p:cNvGrpSpPr/>
        <p:nvPr/>
      </p:nvGrpSpPr>
      <p:grpSpPr>
        <a:xfrm>
          <a:off x="0" y="0"/>
          <a:ext cx="0" cy="0"/>
          <a:chOff x="0" y="0"/>
          <a:chExt cx="0" cy="0"/>
        </a:xfrm>
      </p:grpSpPr>
      <p:sp>
        <p:nvSpPr>
          <p:cNvPr id="5" name="Rectangle 4"/>
          <p:cNvSpPr/>
          <p:nvPr userDrawn="1"/>
        </p:nvSpPr>
        <p:spPr bwMode="gray">
          <a:xfrm>
            <a:off x="2614706" y="1063957"/>
            <a:ext cx="6529294" cy="2766060"/>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p:cNvSpPr>
            <a:spLocks noGrp="1"/>
          </p:cNvSpPr>
          <p:nvPr>
            <p:ph type="body" sz="quarter" idx="10"/>
          </p:nvPr>
        </p:nvSpPr>
        <p:spPr bwMode="gray">
          <a:xfrm>
            <a:off x="2896412" y="1357772"/>
            <a:ext cx="5855701" cy="480131"/>
          </a:xfrm>
          <a:prstGeom prst="rect">
            <a:avLst/>
          </a:prstGeom>
        </p:spPr>
        <p:txBody>
          <a:bodyPr wrap="square">
            <a:spAutoFit/>
          </a:bodyPr>
          <a:lstStyle>
            <a:lvl1pPr marL="0" indent="0">
              <a:lnSpc>
                <a:spcPct val="90000"/>
              </a:lnSpc>
              <a:spcBef>
                <a:spcPts val="600"/>
              </a:spcBef>
              <a:buNone/>
              <a:defRPr lang="en-US" sz="2800" b="0" i="0" cap="all" spc="0" baseline="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defRPr>
            </a:lvl1pPr>
          </a:lstStyle>
          <a:p>
            <a:pPr marL="0" lvl="0" defTabSz="914400" latinLnBrk="0">
              <a:spcBef>
                <a:spcPct val="0"/>
              </a:spcBef>
            </a:pPr>
            <a:r>
              <a:rPr lang="en-US" dirty="0"/>
              <a:t>Click to edit Master text styles</a:t>
            </a:r>
          </a:p>
        </p:txBody>
      </p:sp>
      <p:sp>
        <p:nvSpPr>
          <p:cNvPr id="7" name="Rectangle 6">
            <a:extLst>
              <a:ext uri="{FF2B5EF4-FFF2-40B4-BE49-F238E27FC236}">
                <a16:creationId xmlns:a16="http://schemas.microsoft.com/office/drawing/2014/main" id="{124E7AD3-F032-4FA6-B4DE-A6B935B8A368}"/>
              </a:ext>
            </a:extLst>
          </p:cNvPr>
          <p:cNvSpPr/>
          <p:nvPr userDrawn="1"/>
        </p:nvSpPr>
        <p:spPr bwMode="gray">
          <a:xfrm>
            <a:off x="-1" y="1063957"/>
            <a:ext cx="2473853" cy="2766060"/>
          </a:xfrm>
          <a:prstGeom prst="rect">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53934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EW 2018_FEG Full Text Box">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5424488" y="6628765"/>
            <a:ext cx="3498850" cy="215900"/>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spcAft>
                <a:spcPts val="300"/>
              </a:spcAft>
              <a:defRPr/>
            </a:pPr>
            <a:r>
              <a:rPr lang="en-US" sz="800" dirty="0">
                <a:solidFill>
                  <a:schemeClr val="accent4"/>
                </a:solidFill>
                <a:latin typeface="Calibri" pitchFamily="34" charset="0"/>
              </a:rPr>
              <a:t>Confidential – Not for Redistribution</a:t>
            </a:r>
          </a:p>
        </p:txBody>
      </p:sp>
      <p:sp>
        <p:nvSpPr>
          <p:cNvPr id="5" name="TextBox 12"/>
          <p:cNvSpPr txBox="1">
            <a:spLocks noChangeArrowheads="1"/>
          </p:cNvSpPr>
          <p:nvPr userDrawn="1"/>
        </p:nvSpPr>
        <p:spPr bwMode="auto">
          <a:xfrm>
            <a:off x="3382963" y="6628765"/>
            <a:ext cx="2382837" cy="215900"/>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Aft>
                <a:spcPts val="300"/>
              </a:spcAft>
              <a:defRPr/>
            </a:pPr>
            <a:fld id="{8D222099-C786-4A2B-BA5B-FDF200A0AA7D}" type="slidenum">
              <a:rPr lang="en-US" sz="800" smtClean="0">
                <a:solidFill>
                  <a:schemeClr val="accent4"/>
                </a:solidFill>
                <a:latin typeface="Calibri" pitchFamily="34" charset="0"/>
              </a:rPr>
              <a:pPr algn="ctr" eaLnBrk="1" hangingPunct="1">
                <a:spcAft>
                  <a:spcPts val="300"/>
                </a:spcAft>
                <a:defRPr/>
              </a:pPr>
              <a:t>‹#›</a:t>
            </a:fld>
            <a:endParaRPr lang="en-US" sz="800">
              <a:solidFill>
                <a:schemeClr val="accent4"/>
              </a:solidFill>
              <a:latin typeface="Calibri" pitchFamily="34" charset="0"/>
            </a:endParaRPr>
          </a:p>
        </p:txBody>
      </p:sp>
      <p:sp>
        <p:nvSpPr>
          <p:cNvPr id="6" name="TextBox 12"/>
          <p:cNvSpPr txBox="1">
            <a:spLocks noChangeArrowheads="1"/>
          </p:cNvSpPr>
          <p:nvPr userDrawn="1"/>
        </p:nvSpPr>
        <p:spPr bwMode="auto">
          <a:xfrm>
            <a:off x="228600" y="6628765"/>
            <a:ext cx="2382838" cy="215900"/>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Aft>
                <a:spcPts val="300"/>
              </a:spcAft>
              <a:defRPr/>
            </a:pPr>
            <a:r>
              <a:rPr lang="en-US" sz="800" dirty="0">
                <a:solidFill>
                  <a:schemeClr val="accent4"/>
                </a:solidFill>
                <a:latin typeface="Calibri" pitchFamily="34" charset="0"/>
              </a:rPr>
              <a:t>©2019 Fund Evaluation Group, LLC </a:t>
            </a:r>
          </a:p>
        </p:txBody>
      </p:sp>
      <p:sp>
        <p:nvSpPr>
          <p:cNvPr id="8" name="Rectangle 7"/>
          <p:cNvSpPr>
            <a:spLocks noChangeArrowheads="1"/>
          </p:cNvSpPr>
          <p:nvPr userDrawn="1"/>
        </p:nvSpPr>
        <p:spPr bwMode="auto">
          <a:xfrm>
            <a:off x="0" y="0"/>
            <a:ext cx="9143999" cy="461198"/>
          </a:xfrm>
          <a:prstGeom prst="rect">
            <a:avLst/>
          </a:prstGeom>
          <a:solidFill>
            <a:srgbClr val="000000">
              <a:alpha val="10196"/>
            </a:srgbClr>
          </a:solid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a:solidFill>
                <a:srgbClr val="FFFFFF"/>
              </a:solidFill>
              <a:latin typeface="Calibri" panose="020F0502020204030204" pitchFamily="34" charset="0"/>
            </a:endParaRPr>
          </a:p>
        </p:txBody>
      </p:sp>
      <p:sp>
        <p:nvSpPr>
          <p:cNvPr id="10" name="Content Placeholder 2"/>
          <p:cNvSpPr>
            <a:spLocks noGrp="1"/>
          </p:cNvSpPr>
          <p:nvPr>
            <p:ph idx="1"/>
          </p:nvPr>
        </p:nvSpPr>
        <p:spPr>
          <a:xfrm>
            <a:off x="238124" y="694264"/>
            <a:ext cx="8677275" cy="5715000"/>
          </a:xfrm>
          <a:prstGeom prst="rect">
            <a:avLst/>
          </a:prstGeom>
        </p:spPr>
        <p:txBody>
          <a:bodyPr>
            <a:normAutofit/>
          </a:bodyPr>
          <a:lstStyle>
            <a:lvl1pPr marL="228600" indent="-228600" algn="just">
              <a:lnSpc>
                <a:spcPct val="100000"/>
              </a:lnSpc>
              <a:spcBef>
                <a:spcPts val="600"/>
              </a:spcBef>
              <a:buClr>
                <a:schemeClr val="accent1"/>
              </a:buClr>
              <a:defRPr sz="1800">
                <a:solidFill>
                  <a:schemeClr val="tx1"/>
                </a:solidFill>
                <a:latin typeface="+mn-lt"/>
              </a:defRPr>
            </a:lvl1pPr>
            <a:lvl2pPr marL="457200" indent="-228600" algn="just">
              <a:lnSpc>
                <a:spcPct val="100000"/>
              </a:lnSpc>
              <a:spcBef>
                <a:spcPts val="600"/>
              </a:spcBef>
              <a:buClr>
                <a:schemeClr val="accent1"/>
              </a:buClr>
              <a:buFont typeface="Wingdings" panose="05000000000000000000" pitchFamily="2" charset="2"/>
              <a:buChar char="§"/>
              <a:defRPr sz="1600">
                <a:solidFill>
                  <a:schemeClr val="tx1"/>
                </a:solidFill>
                <a:latin typeface="+mn-lt"/>
              </a:defRPr>
            </a:lvl2pPr>
            <a:lvl3pPr marL="685800" indent="-228600" algn="just">
              <a:lnSpc>
                <a:spcPct val="100000"/>
              </a:lnSpc>
              <a:spcBef>
                <a:spcPts val="600"/>
              </a:spcBef>
              <a:buClr>
                <a:schemeClr val="accent1"/>
              </a:buClr>
              <a:defRPr sz="1400">
                <a:solidFill>
                  <a:schemeClr val="tx1"/>
                </a:solidFill>
                <a:latin typeface="+mn-lt"/>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19" name="Title 1"/>
          <p:cNvSpPr>
            <a:spLocks noGrp="1"/>
          </p:cNvSpPr>
          <p:nvPr>
            <p:ph type="title"/>
          </p:nvPr>
        </p:nvSpPr>
        <p:spPr>
          <a:xfrm>
            <a:off x="246590" y="25399"/>
            <a:ext cx="8686800" cy="407587"/>
          </a:xfrm>
          <a:prstGeom prst="rect">
            <a:avLst/>
          </a:prstGeom>
        </p:spPr>
        <p:txBody>
          <a:bodyPr>
            <a:noAutofit/>
          </a:bodyPr>
          <a:lstStyle>
            <a:lvl1pPr algn="l">
              <a:defRPr sz="2200" b="0" cap="all" spc="100" baseline="0">
                <a:solidFill>
                  <a:schemeClr val="tx1"/>
                </a:solidFill>
                <a:latin typeface="+mn-lt"/>
              </a:defRPr>
            </a:lvl1pPr>
          </a:lstStyle>
          <a:p>
            <a:r>
              <a:rPr lang="en-US" dirty="0"/>
              <a:t>Click to edit Master title style</a:t>
            </a:r>
          </a:p>
        </p:txBody>
      </p:sp>
      <p:cxnSp>
        <p:nvCxnSpPr>
          <p:cNvPr id="3" name="Straight Connector 2">
            <a:extLst>
              <a:ext uri="{FF2B5EF4-FFF2-40B4-BE49-F238E27FC236}">
                <a16:creationId xmlns:a16="http://schemas.microsoft.com/office/drawing/2014/main" id="{C09A5B32-2867-4072-8AFF-4C7BB5B3EDB5}"/>
              </a:ext>
            </a:extLst>
          </p:cNvPr>
          <p:cNvCxnSpPr/>
          <p:nvPr userDrawn="1"/>
        </p:nvCxnSpPr>
        <p:spPr>
          <a:xfrm>
            <a:off x="-14514" y="456435"/>
            <a:ext cx="9144000" cy="0"/>
          </a:xfrm>
          <a:prstGeom prst="line">
            <a:avLst/>
          </a:prstGeom>
          <a:ln>
            <a:solidFill>
              <a:srgbClr val="FBB16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36BA9F4-BF46-453D-8B11-F9406A7BB2F6}"/>
              </a:ext>
            </a:extLst>
          </p:cNvPr>
          <p:cNvCxnSpPr/>
          <p:nvPr userDrawn="1"/>
        </p:nvCxnSpPr>
        <p:spPr>
          <a:xfrm>
            <a:off x="-14514" y="6614251"/>
            <a:ext cx="9144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02048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EW 2018_FEG Quarter Text Box">
    <p:spTree>
      <p:nvGrpSpPr>
        <p:cNvPr id="1" name=""/>
        <p:cNvGrpSpPr/>
        <p:nvPr/>
      </p:nvGrpSpPr>
      <p:grpSpPr>
        <a:xfrm>
          <a:off x="0" y="0"/>
          <a:ext cx="0" cy="0"/>
          <a:chOff x="0" y="0"/>
          <a:chExt cx="0" cy="0"/>
        </a:xfrm>
      </p:grpSpPr>
      <p:sp>
        <p:nvSpPr>
          <p:cNvPr id="10" name="Content Placeholder 2"/>
          <p:cNvSpPr>
            <a:spLocks noGrp="1"/>
          </p:cNvSpPr>
          <p:nvPr>
            <p:ph idx="1"/>
          </p:nvPr>
        </p:nvSpPr>
        <p:spPr>
          <a:xfrm>
            <a:off x="238124" y="694263"/>
            <a:ext cx="3840480" cy="2926080"/>
          </a:xfrm>
          <a:prstGeom prst="rect">
            <a:avLst/>
          </a:prstGeom>
        </p:spPr>
        <p:txBody>
          <a:bodyPr>
            <a:normAutofit/>
          </a:bodyPr>
          <a:lstStyle>
            <a:lvl1pPr marL="228600" indent="-228600" algn="just">
              <a:lnSpc>
                <a:spcPct val="100000"/>
              </a:lnSpc>
              <a:spcBef>
                <a:spcPts val="600"/>
              </a:spcBef>
              <a:buClr>
                <a:schemeClr val="accent1"/>
              </a:buClr>
              <a:defRPr sz="1800">
                <a:solidFill>
                  <a:schemeClr val="tx1"/>
                </a:solidFill>
                <a:latin typeface="+mn-lt"/>
              </a:defRPr>
            </a:lvl1pPr>
            <a:lvl2pPr marL="457200" indent="-228600" algn="just">
              <a:lnSpc>
                <a:spcPct val="100000"/>
              </a:lnSpc>
              <a:spcBef>
                <a:spcPts val="600"/>
              </a:spcBef>
              <a:buClr>
                <a:schemeClr val="accent1"/>
              </a:buClr>
              <a:buFont typeface="Wingdings" panose="05000000000000000000" pitchFamily="2" charset="2"/>
              <a:buChar char="§"/>
              <a:defRPr sz="1600">
                <a:solidFill>
                  <a:schemeClr val="tx1"/>
                </a:solidFill>
                <a:latin typeface="+mn-lt"/>
              </a:defRPr>
            </a:lvl2pPr>
            <a:lvl3pPr marL="685800" indent="-228600" algn="just">
              <a:lnSpc>
                <a:spcPct val="100000"/>
              </a:lnSpc>
              <a:spcBef>
                <a:spcPts val="600"/>
              </a:spcBef>
              <a:buClr>
                <a:schemeClr val="accent1"/>
              </a:buClr>
              <a:defRPr sz="1400">
                <a:solidFill>
                  <a:schemeClr val="tx1"/>
                </a:solidFill>
                <a:latin typeface="+mn-lt"/>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11" name="TextBox 10">
            <a:extLst>
              <a:ext uri="{FF2B5EF4-FFF2-40B4-BE49-F238E27FC236}">
                <a16:creationId xmlns:a16="http://schemas.microsoft.com/office/drawing/2014/main" id="{5EAB6F56-8E1B-4F37-B760-AACFF190F415}"/>
              </a:ext>
            </a:extLst>
          </p:cNvPr>
          <p:cNvSpPr txBox="1">
            <a:spLocks noChangeArrowheads="1"/>
          </p:cNvSpPr>
          <p:nvPr userDrawn="1"/>
        </p:nvSpPr>
        <p:spPr bwMode="auto">
          <a:xfrm>
            <a:off x="5424488" y="6628765"/>
            <a:ext cx="3498850" cy="215900"/>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spcAft>
                <a:spcPts val="300"/>
              </a:spcAft>
              <a:defRPr/>
            </a:pPr>
            <a:r>
              <a:rPr lang="en-US" sz="800" dirty="0">
                <a:solidFill>
                  <a:schemeClr val="accent4"/>
                </a:solidFill>
                <a:latin typeface="Calibri" pitchFamily="34" charset="0"/>
              </a:rPr>
              <a:t>Confidential – Not for Redistribution</a:t>
            </a:r>
          </a:p>
        </p:txBody>
      </p:sp>
      <p:sp>
        <p:nvSpPr>
          <p:cNvPr id="12" name="TextBox 12">
            <a:extLst>
              <a:ext uri="{FF2B5EF4-FFF2-40B4-BE49-F238E27FC236}">
                <a16:creationId xmlns:a16="http://schemas.microsoft.com/office/drawing/2014/main" id="{48F2F5B3-118C-4BA2-A959-DE9538BC7B7D}"/>
              </a:ext>
            </a:extLst>
          </p:cNvPr>
          <p:cNvSpPr txBox="1">
            <a:spLocks noChangeArrowheads="1"/>
          </p:cNvSpPr>
          <p:nvPr userDrawn="1"/>
        </p:nvSpPr>
        <p:spPr bwMode="auto">
          <a:xfrm>
            <a:off x="3382963" y="6628765"/>
            <a:ext cx="2382837" cy="215900"/>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Aft>
                <a:spcPts val="300"/>
              </a:spcAft>
              <a:defRPr/>
            </a:pPr>
            <a:fld id="{8D222099-C786-4A2B-BA5B-FDF200A0AA7D}" type="slidenum">
              <a:rPr lang="en-US" sz="800" smtClean="0">
                <a:solidFill>
                  <a:schemeClr val="accent4"/>
                </a:solidFill>
                <a:latin typeface="Calibri" pitchFamily="34" charset="0"/>
              </a:rPr>
              <a:pPr algn="ctr" eaLnBrk="1" hangingPunct="1">
                <a:spcAft>
                  <a:spcPts val="300"/>
                </a:spcAft>
                <a:defRPr/>
              </a:pPr>
              <a:t>‹#›</a:t>
            </a:fld>
            <a:endParaRPr lang="en-US" sz="800">
              <a:solidFill>
                <a:schemeClr val="accent4"/>
              </a:solidFill>
              <a:latin typeface="Calibri" pitchFamily="34" charset="0"/>
            </a:endParaRPr>
          </a:p>
        </p:txBody>
      </p:sp>
      <p:sp>
        <p:nvSpPr>
          <p:cNvPr id="13" name="TextBox 12">
            <a:extLst>
              <a:ext uri="{FF2B5EF4-FFF2-40B4-BE49-F238E27FC236}">
                <a16:creationId xmlns:a16="http://schemas.microsoft.com/office/drawing/2014/main" id="{8C46D692-6CF9-4B81-AFDF-A2C44A3C41D2}"/>
              </a:ext>
            </a:extLst>
          </p:cNvPr>
          <p:cNvSpPr txBox="1">
            <a:spLocks noChangeArrowheads="1"/>
          </p:cNvSpPr>
          <p:nvPr userDrawn="1"/>
        </p:nvSpPr>
        <p:spPr bwMode="auto">
          <a:xfrm>
            <a:off x="228600" y="6628765"/>
            <a:ext cx="2382838" cy="215900"/>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Aft>
                <a:spcPts val="300"/>
              </a:spcAft>
              <a:defRPr/>
            </a:pPr>
            <a:r>
              <a:rPr lang="en-US" sz="800" dirty="0">
                <a:solidFill>
                  <a:schemeClr val="accent4"/>
                </a:solidFill>
                <a:latin typeface="Calibri" pitchFamily="34" charset="0"/>
              </a:rPr>
              <a:t>©2019 Fund Evaluation Group, LLC </a:t>
            </a:r>
          </a:p>
        </p:txBody>
      </p:sp>
      <p:cxnSp>
        <p:nvCxnSpPr>
          <p:cNvPr id="14" name="Straight Connector 13">
            <a:extLst>
              <a:ext uri="{FF2B5EF4-FFF2-40B4-BE49-F238E27FC236}">
                <a16:creationId xmlns:a16="http://schemas.microsoft.com/office/drawing/2014/main" id="{4D5A8D6E-BDE4-4E9F-8C55-006B16952921}"/>
              </a:ext>
            </a:extLst>
          </p:cNvPr>
          <p:cNvCxnSpPr/>
          <p:nvPr userDrawn="1"/>
        </p:nvCxnSpPr>
        <p:spPr>
          <a:xfrm>
            <a:off x="-14514" y="6614251"/>
            <a:ext cx="9144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58E3FE11-C952-4240-A878-195AD9D9C6B2}"/>
              </a:ext>
            </a:extLst>
          </p:cNvPr>
          <p:cNvSpPr>
            <a:spLocks noChangeArrowheads="1"/>
          </p:cNvSpPr>
          <p:nvPr userDrawn="1"/>
        </p:nvSpPr>
        <p:spPr bwMode="auto">
          <a:xfrm>
            <a:off x="0" y="0"/>
            <a:ext cx="9143999" cy="461198"/>
          </a:xfrm>
          <a:prstGeom prst="rect">
            <a:avLst/>
          </a:prstGeom>
          <a:solidFill>
            <a:srgbClr val="000000">
              <a:alpha val="10196"/>
            </a:srgbClr>
          </a:solid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a:solidFill>
                <a:srgbClr val="FFFFFF"/>
              </a:solidFill>
              <a:latin typeface="Calibri" panose="020F0502020204030204" pitchFamily="34" charset="0"/>
            </a:endParaRPr>
          </a:p>
        </p:txBody>
      </p:sp>
      <p:sp>
        <p:nvSpPr>
          <p:cNvPr id="20" name="Title 1">
            <a:extLst>
              <a:ext uri="{FF2B5EF4-FFF2-40B4-BE49-F238E27FC236}">
                <a16:creationId xmlns:a16="http://schemas.microsoft.com/office/drawing/2014/main" id="{F4978217-D10A-4AA0-B510-7C4E94D012BD}"/>
              </a:ext>
            </a:extLst>
          </p:cNvPr>
          <p:cNvSpPr>
            <a:spLocks noGrp="1"/>
          </p:cNvSpPr>
          <p:nvPr>
            <p:ph type="title"/>
          </p:nvPr>
        </p:nvSpPr>
        <p:spPr>
          <a:xfrm>
            <a:off x="246590" y="25399"/>
            <a:ext cx="8686800" cy="407587"/>
          </a:xfrm>
          <a:prstGeom prst="rect">
            <a:avLst/>
          </a:prstGeom>
        </p:spPr>
        <p:txBody>
          <a:bodyPr>
            <a:noAutofit/>
          </a:bodyPr>
          <a:lstStyle>
            <a:lvl1pPr algn="l">
              <a:defRPr sz="2200" b="0" cap="all" spc="100" baseline="0">
                <a:solidFill>
                  <a:schemeClr val="tx1"/>
                </a:solidFill>
                <a:latin typeface="+mn-lt"/>
              </a:defRPr>
            </a:lvl1pPr>
          </a:lstStyle>
          <a:p>
            <a:r>
              <a:rPr lang="en-US" dirty="0"/>
              <a:t>Click to edit Master title style</a:t>
            </a:r>
          </a:p>
        </p:txBody>
      </p:sp>
      <p:cxnSp>
        <p:nvCxnSpPr>
          <p:cNvPr id="21" name="Straight Connector 20">
            <a:extLst>
              <a:ext uri="{FF2B5EF4-FFF2-40B4-BE49-F238E27FC236}">
                <a16:creationId xmlns:a16="http://schemas.microsoft.com/office/drawing/2014/main" id="{00E14632-F63B-459B-8E09-9D868EFA1DA8}"/>
              </a:ext>
            </a:extLst>
          </p:cNvPr>
          <p:cNvCxnSpPr/>
          <p:nvPr userDrawn="1"/>
        </p:nvCxnSpPr>
        <p:spPr>
          <a:xfrm>
            <a:off x="-14514" y="456435"/>
            <a:ext cx="9144000" cy="0"/>
          </a:xfrm>
          <a:prstGeom prst="line">
            <a:avLst/>
          </a:prstGeom>
          <a:ln>
            <a:solidFill>
              <a:srgbClr val="FBB1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19691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EW 2018_FEG Half Text Box">
    <p:spTree>
      <p:nvGrpSpPr>
        <p:cNvPr id="1" name=""/>
        <p:cNvGrpSpPr/>
        <p:nvPr/>
      </p:nvGrpSpPr>
      <p:grpSpPr>
        <a:xfrm>
          <a:off x="0" y="0"/>
          <a:ext cx="0" cy="0"/>
          <a:chOff x="0" y="0"/>
          <a:chExt cx="0" cy="0"/>
        </a:xfrm>
      </p:grpSpPr>
      <p:sp>
        <p:nvSpPr>
          <p:cNvPr id="10" name="Content Placeholder 2"/>
          <p:cNvSpPr>
            <a:spLocks noGrp="1"/>
          </p:cNvSpPr>
          <p:nvPr>
            <p:ph idx="1"/>
          </p:nvPr>
        </p:nvSpPr>
        <p:spPr>
          <a:xfrm>
            <a:off x="238125" y="694264"/>
            <a:ext cx="3840480" cy="5715000"/>
          </a:xfrm>
          <a:prstGeom prst="rect">
            <a:avLst/>
          </a:prstGeom>
        </p:spPr>
        <p:txBody>
          <a:bodyPr>
            <a:normAutofit/>
          </a:bodyPr>
          <a:lstStyle>
            <a:lvl1pPr marL="228600" indent="-228600" algn="just">
              <a:lnSpc>
                <a:spcPct val="100000"/>
              </a:lnSpc>
              <a:spcBef>
                <a:spcPts val="600"/>
              </a:spcBef>
              <a:buClr>
                <a:schemeClr val="accent1"/>
              </a:buClr>
              <a:defRPr sz="1800">
                <a:solidFill>
                  <a:schemeClr val="tx1"/>
                </a:solidFill>
                <a:latin typeface="+mn-lt"/>
              </a:defRPr>
            </a:lvl1pPr>
            <a:lvl2pPr marL="457200" indent="-228600" algn="just">
              <a:lnSpc>
                <a:spcPct val="100000"/>
              </a:lnSpc>
              <a:spcBef>
                <a:spcPts val="600"/>
              </a:spcBef>
              <a:buClr>
                <a:schemeClr val="accent1"/>
              </a:buClr>
              <a:buFont typeface="Wingdings" panose="05000000000000000000" pitchFamily="2" charset="2"/>
              <a:buChar char="§"/>
              <a:defRPr sz="1600">
                <a:solidFill>
                  <a:schemeClr val="tx1"/>
                </a:solidFill>
                <a:latin typeface="+mn-lt"/>
              </a:defRPr>
            </a:lvl2pPr>
            <a:lvl3pPr marL="685800" indent="-228600" algn="just">
              <a:lnSpc>
                <a:spcPct val="100000"/>
              </a:lnSpc>
              <a:spcBef>
                <a:spcPts val="600"/>
              </a:spcBef>
              <a:buClr>
                <a:schemeClr val="accent1"/>
              </a:buClr>
              <a:defRPr sz="1400">
                <a:solidFill>
                  <a:schemeClr val="tx1"/>
                </a:solidFill>
                <a:latin typeface="+mn-lt"/>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11" name="TextBox 10">
            <a:extLst>
              <a:ext uri="{FF2B5EF4-FFF2-40B4-BE49-F238E27FC236}">
                <a16:creationId xmlns:a16="http://schemas.microsoft.com/office/drawing/2014/main" id="{C6794FF0-FC87-4ABB-9285-C7C03CE93F79}"/>
              </a:ext>
            </a:extLst>
          </p:cNvPr>
          <p:cNvSpPr txBox="1">
            <a:spLocks noChangeArrowheads="1"/>
          </p:cNvSpPr>
          <p:nvPr userDrawn="1"/>
        </p:nvSpPr>
        <p:spPr bwMode="auto">
          <a:xfrm>
            <a:off x="5424488" y="6628765"/>
            <a:ext cx="3498850" cy="215900"/>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spcAft>
                <a:spcPts val="300"/>
              </a:spcAft>
              <a:defRPr/>
            </a:pPr>
            <a:r>
              <a:rPr lang="en-US" sz="800" dirty="0">
                <a:solidFill>
                  <a:schemeClr val="accent4"/>
                </a:solidFill>
                <a:latin typeface="Calibri" pitchFamily="34" charset="0"/>
              </a:rPr>
              <a:t>Confidential – Not for Redistribution</a:t>
            </a:r>
          </a:p>
        </p:txBody>
      </p:sp>
      <p:sp>
        <p:nvSpPr>
          <p:cNvPr id="12" name="TextBox 12">
            <a:extLst>
              <a:ext uri="{FF2B5EF4-FFF2-40B4-BE49-F238E27FC236}">
                <a16:creationId xmlns:a16="http://schemas.microsoft.com/office/drawing/2014/main" id="{8C09A8FE-253E-4F17-B4C3-CBDACFD5A391}"/>
              </a:ext>
            </a:extLst>
          </p:cNvPr>
          <p:cNvSpPr txBox="1">
            <a:spLocks noChangeArrowheads="1"/>
          </p:cNvSpPr>
          <p:nvPr userDrawn="1"/>
        </p:nvSpPr>
        <p:spPr bwMode="auto">
          <a:xfrm>
            <a:off x="3382963" y="6628765"/>
            <a:ext cx="2382837" cy="215900"/>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Aft>
                <a:spcPts val="300"/>
              </a:spcAft>
              <a:defRPr/>
            </a:pPr>
            <a:fld id="{8D222099-C786-4A2B-BA5B-FDF200A0AA7D}" type="slidenum">
              <a:rPr lang="en-US" sz="800" smtClean="0">
                <a:solidFill>
                  <a:schemeClr val="accent4"/>
                </a:solidFill>
                <a:latin typeface="Calibri" pitchFamily="34" charset="0"/>
              </a:rPr>
              <a:pPr algn="ctr" eaLnBrk="1" hangingPunct="1">
                <a:spcAft>
                  <a:spcPts val="300"/>
                </a:spcAft>
                <a:defRPr/>
              </a:pPr>
              <a:t>‹#›</a:t>
            </a:fld>
            <a:endParaRPr lang="en-US" sz="800">
              <a:solidFill>
                <a:schemeClr val="accent4"/>
              </a:solidFill>
              <a:latin typeface="Calibri" pitchFamily="34" charset="0"/>
            </a:endParaRPr>
          </a:p>
        </p:txBody>
      </p:sp>
      <p:sp>
        <p:nvSpPr>
          <p:cNvPr id="13" name="TextBox 12">
            <a:extLst>
              <a:ext uri="{FF2B5EF4-FFF2-40B4-BE49-F238E27FC236}">
                <a16:creationId xmlns:a16="http://schemas.microsoft.com/office/drawing/2014/main" id="{66437000-2B5E-45CE-8072-98A63710776F}"/>
              </a:ext>
            </a:extLst>
          </p:cNvPr>
          <p:cNvSpPr txBox="1">
            <a:spLocks noChangeArrowheads="1"/>
          </p:cNvSpPr>
          <p:nvPr userDrawn="1"/>
        </p:nvSpPr>
        <p:spPr bwMode="auto">
          <a:xfrm>
            <a:off x="228600" y="6628765"/>
            <a:ext cx="2382838" cy="215900"/>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Aft>
                <a:spcPts val="300"/>
              </a:spcAft>
              <a:defRPr/>
            </a:pPr>
            <a:r>
              <a:rPr lang="en-US" sz="800" dirty="0">
                <a:solidFill>
                  <a:schemeClr val="accent4"/>
                </a:solidFill>
                <a:latin typeface="Calibri" pitchFamily="34" charset="0"/>
              </a:rPr>
              <a:t>©2019 Fund Evaluation Group, LLC </a:t>
            </a:r>
          </a:p>
        </p:txBody>
      </p:sp>
      <p:cxnSp>
        <p:nvCxnSpPr>
          <p:cNvPr id="14" name="Straight Connector 13">
            <a:extLst>
              <a:ext uri="{FF2B5EF4-FFF2-40B4-BE49-F238E27FC236}">
                <a16:creationId xmlns:a16="http://schemas.microsoft.com/office/drawing/2014/main" id="{8B3C84CC-297F-43C7-A83F-52A00638D405}"/>
              </a:ext>
            </a:extLst>
          </p:cNvPr>
          <p:cNvCxnSpPr/>
          <p:nvPr userDrawn="1"/>
        </p:nvCxnSpPr>
        <p:spPr>
          <a:xfrm>
            <a:off x="-14514" y="6614251"/>
            <a:ext cx="9144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CFCAC222-2412-448D-9270-ABB2133AD5F3}"/>
              </a:ext>
            </a:extLst>
          </p:cNvPr>
          <p:cNvSpPr>
            <a:spLocks noChangeArrowheads="1"/>
          </p:cNvSpPr>
          <p:nvPr userDrawn="1"/>
        </p:nvSpPr>
        <p:spPr bwMode="auto">
          <a:xfrm>
            <a:off x="0" y="0"/>
            <a:ext cx="9143999" cy="461198"/>
          </a:xfrm>
          <a:prstGeom prst="rect">
            <a:avLst/>
          </a:prstGeom>
          <a:solidFill>
            <a:srgbClr val="000000">
              <a:alpha val="10196"/>
            </a:srgbClr>
          </a:solid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a:solidFill>
                <a:srgbClr val="FFFFFF"/>
              </a:solidFill>
              <a:latin typeface="Calibri" panose="020F0502020204030204" pitchFamily="34" charset="0"/>
            </a:endParaRPr>
          </a:p>
        </p:txBody>
      </p:sp>
      <p:sp>
        <p:nvSpPr>
          <p:cNvPr id="16" name="Title 1">
            <a:extLst>
              <a:ext uri="{FF2B5EF4-FFF2-40B4-BE49-F238E27FC236}">
                <a16:creationId xmlns:a16="http://schemas.microsoft.com/office/drawing/2014/main" id="{13198E45-CA1A-4126-86A3-79B15A70C5C9}"/>
              </a:ext>
            </a:extLst>
          </p:cNvPr>
          <p:cNvSpPr>
            <a:spLocks noGrp="1"/>
          </p:cNvSpPr>
          <p:nvPr>
            <p:ph type="title"/>
          </p:nvPr>
        </p:nvSpPr>
        <p:spPr>
          <a:xfrm>
            <a:off x="246590" y="25399"/>
            <a:ext cx="8686800" cy="407587"/>
          </a:xfrm>
          <a:prstGeom prst="rect">
            <a:avLst/>
          </a:prstGeom>
        </p:spPr>
        <p:txBody>
          <a:bodyPr>
            <a:noAutofit/>
          </a:bodyPr>
          <a:lstStyle>
            <a:lvl1pPr algn="l">
              <a:defRPr sz="2200" b="0" cap="all" spc="100" baseline="0">
                <a:solidFill>
                  <a:schemeClr val="tx1"/>
                </a:solidFill>
                <a:latin typeface="+mn-lt"/>
              </a:defRPr>
            </a:lvl1pPr>
          </a:lstStyle>
          <a:p>
            <a:r>
              <a:rPr lang="en-US" dirty="0"/>
              <a:t>Click to edit Master title style</a:t>
            </a:r>
          </a:p>
        </p:txBody>
      </p:sp>
      <p:cxnSp>
        <p:nvCxnSpPr>
          <p:cNvPr id="17" name="Straight Connector 16">
            <a:extLst>
              <a:ext uri="{FF2B5EF4-FFF2-40B4-BE49-F238E27FC236}">
                <a16:creationId xmlns:a16="http://schemas.microsoft.com/office/drawing/2014/main" id="{C5CBE5E5-6164-4670-A0DE-FC7F6494ADAD}"/>
              </a:ext>
            </a:extLst>
          </p:cNvPr>
          <p:cNvCxnSpPr/>
          <p:nvPr userDrawn="1"/>
        </p:nvCxnSpPr>
        <p:spPr>
          <a:xfrm>
            <a:off x="-14514" y="456435"/>
            <a:ext cx="9144000" cy="0"/>
          </a:xfrm>
          <a:prstGeom prst="line">
            <a:avLst/>
          </a:prstGeom>
          <a:ln>
            <a:solidFill>
              <a:srgbClr val="FBB1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49675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EW 2018_FEG No Text Box">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93A996A-A448-4B66-BF0B-B4381FD2AA17}"/>
              </a:ext>
            </a:extLst>
          </p:cNvPr>
          <p:cNvSpPr txBox="1">
            <a:spLocks noChangeArrowheads="1"/>
          </p:cNvSpPr>
          <p:nvPr userDrawn="1"/>
        </p:nvSpPr>
        <p:spPr bwMode="auto">
          <a:xfrm>
            <a:off x="5424488" y="6628765"/>
            <a:ext cx="3498850" cy="215900"/>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spcAft>
                <a:spcPts val="300"/>
              </a:spcAft>
              <a:defRPr/>
            </a:pPr>
            <a:r>
              <a:rPr lang="en-US" sz="800" dirty="0">
                <a:solidFill>
                  <a:schemeClr val="accent4"/>
                </a:solidFill>
                <a:latin typeface="Calibri" pitchFamily="34" charset="0"/>
              </a:rPr>
              <a:t>Confidential – Not for Redistribution</a:t>
            </a:r>
          </a:p>
        </p:txBody>
      </p:sp>
      <p:sp>
        <p:nvSpPr>
          <p:cNvPr id="11" name="TextBox 12">
            <a:extLst>
              <a:ext uri="{FF2B5EF4-FFF2-40B4-BE49-F238E27FC236}">
                <a16:creationId xmlns:a16="http://schemas.microsoft.com/office/drawing/2014/main" id="{B3EB60C7-4A6C-4A9F-BA01-A2DB191CFB72}"/>
              </a:ext>
            </a:extLst>
          </p:cNvPr>
          <p:cNvSpPr txBox="1">
            <a:spLocks noChangeArrowheads="1"/>
          </p:cNvSpPr>
          <p:nvPr userDrawn="1"/>
        </p:nvSpPr>
        <p:spPr bwMode="auto">
          <a:xfrm>
            <a:off x="3382963" y="6628765"/>
            <a:ext cx="2382837" cy="215900"/>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Aft>
                <a:spcPts val="300"/>
              </a:spcAft>
              <a:defRPr/>
            </a:pPr>
            <a:fld id="{8D222099-C786-4A2B-BA5B-FDF200A0AA7D}" type="slidenum">
              <a:rPr lang="en-US" sz="800" smtClean="0">
                <a:solidFill>
                  <a:schemeClr val="accent4"/>
                </a:solidFill>
                <a:latin typeface="Calibri" pitchFamily="34" charset="0"/>
              </a:rPr>
              <a:pPr algn="ctr" eaLnBrk="1" hangingPunct="1">
                <a:spcAft>
                  <a:spcPts val="300"/>
                </a:spcAft>
                <a:defRPr/>
              </a:pPr>
              <a:t>‹#›</a:t>
            </a:fld>
            <a:endParaRPr lang="en-US" sz="800">
              <a:solidFill>
                <a:schemeClr val="accent4"/>
              </a:solidFill>
              <a:latin typeface="Calibri" pitchFamily="34" charset="0"/>
            </a:endParaRPr>
          </a:p>
        </p:txBody>
      </p:sp>
      <p:sp>
        <p:nvSpPr>
          <p:cNvPr id="12" name="TextBox 12">
            <a:extLst>
              <a:ext uri="{FF2B5EF4-FFF2-40B4-BE49-F238E27FC236}">
                <a16:creationId xmlns:a16="http://schemas.microsoft.com/office/drawing/2014/main" id="{B80F12C5-BE14-4C36-BEE1-B12A534CD4BF}"/>
              </a:ext>
            </a:extLst>
          </p:cNvPr>
          <p:cNvSpPr txBox="1">
            <a:spLocks noChangeArrowheads="1"/>
          </p:cNvSpPr>
          <p:nvPr userDrawn="1"/>
        </p:nvSpPr>
        <p:spPr bwMode="auto">
          <a:xfrm>
            <a:off x="228600" y="6628765"/>
            <a:ext cx="2382838" cy="215900"/>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Aft>
                <a:spcPts val="300"/>
              </a:spcAft>
              <a:defRPr/>
            </a:pPr>
            <a:r>
              <a:rPr lang="en-US" sz="800" dirty="0">
                <a:solidFill>
                  <a:schemeClr val="accent4"/>
                </a:solidFill>
                <a:latin typeface="Calibri" pitchFamily="34" charset="0"/>
              </a:rPr>
              <a:t>©2019 Fund Evaluation Group, LLC </a:t>
            </a:r>
          </a:p>
        </p:txBody>
      </p:sp>
      <p:cxnSp>
        <p:nvCxnSpPr>
          <p:cNvPr id="13" name="Straight Connector 12">
            <a:extLst>
              <a:ext uri="{FF2B5EF4-FFF2-40B4-BE49-F238E27FC236}">
                <a16:creationId xmlns:a16="http://schemas.microsoft.com/office/drawing/2014/main" id="{144FE713-95F5-4F64-9485-96E19C6811F2}"/>
              </a:ext>
            </a:extLst>
          </p:cNvPr>
          <p:cNvCxnSpPr/>
          <p:nvPr userDrawn="1"/>
        </p:nvCxnSpPr>
        <p:spPr>
          <a:xfrm>
            <a:off x="-14514" y="6614251"/>
            <a:ext cx="9144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EB272B70-C9E3-4577-ABB1-72ED3CF8E9DE}"/>
              </a:ext>
            </a:extLst>
          </p:cNvPr>
          <p:cNvSpPr>
            <a:spLocks noChangeArrowheads="1"/>
          </p:cNvSpPr>
          <p:nvPr userDrawn="1"/>
        </p:nvSpPr>
        <p:spPr bwMode="auto">
          <a:xfrm>
            <a:off x="0" y="0"/>
            <a:ext cx="9143999" cy="461198"/>
          </a:xfrm>
          <a:prstGeom prst="rect">
            <a:avLst/>
          </a:prstGeom>
          <a:solidFill>
            <a:srgbClr val="000000">
              <a:alpha val="10196"/>
            </a:srgbClr>
          </a:solid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a:solidFill>
                <a:srgbClr val="FFFFFF"/>
              </a:solidFill>
              <a:latin typeface="Calibri" panose="020F0502020204030204" pitchFamily="34" charset="0"/>
            </a:endParaRPr>
          </a:p>
        </p:txBody>
      </p:sp>
      <p:sp>
        <p:nvSpPr>
          <p:cNvPr id="15" name="Title 1">
            <a:extLst>
              <a:ext uri="{FF2B5EF4-FFF2-40B4-BE49-F238E27FC236}">
                <a16:creationId xmlns:a16="http://schemas.microsoft.com/office/drawing/2014/main" id="{7EBB364D-A9CA-449C-863B-DAC4EAFC911A}"/>
              </a:ext>
            </a:extLst>
          </p:cNvPr>
          <p:cNvSpPr>
            <a:spLocks noGrp="1"/>
          </p:cNvSpPr>
          <p:nvPr>
            <p:ph type="title"/>
          </p:nvPr>
        </p:nvSpPr>
        <p:spPr>
          <a:xfrm>
            <a:off x="246590" y="25399"/>
            <a:ext cx="8686800" cy="407587"/>
          </a:xfrm>
          <a:prstGeom prst="rect">
            <a:avLst/>
          </a:prstGeom>
        </p:spPr>
        <p:txBody>
          <a:bodyPr>
            <a:noAutofit/>
          </a:bodyPr>
          <a:lstStyle>
            <a:lvl1pPr algn="l">
              <a:defRPr sz="2200" b="0" cap="all" spc="100" baseline="0">
                <a:solidFill>
                  <a:schemeClr val="tx1"/>
                </a:solidFill>
                <a:latin typeface="+mn-lt"/>
              </a:defRPr>
            </a:lvl1pPr>
          </a:lstStyle>
          <a:p>
            <a:r>
              <a:rPr lang="en-US" dirty="0"/>
              <a:t>Click to edit Master title style</a:t>
            </a:r>
          </a:p>
        </p:txBody>
      </p:sp>
      <p:cxnSp>
        <p:nvCxnSpPr>
          <p:cNvPr id="16" name="Straight Connector 15">
            <a:extLst>
              <a:ext uri="{FF2B5EF4-FFF2-40B4-BE49-F238E27FC236}">
                <a16:creationId xmlns:a16="http://schemas.microsoft.com/office/drawing/2014/main" id="{6E6C6CB7-93CC-40C0-A0A2-87ADAD0C635B}"/>
              </a:ext>
            </a:extLst>
          </p:cNvPr>
          <p:cNvCxnSpPr/>
          <p:nvPr userDrawn="1"/>
        </p:nvCxnSpPr>
        <p:spPr>
          <a:xfrm>
            <a:off x="-14514" y="456435"/>
            <a:ext cx="9144000" cy="0"/>
          </a:xfrm>
          <a:prstGeom prst="line">
            <a:avLst/>
          </a:prstGeom>
          <a:ln>
            <a:solidFill>
              <a:srgbClr val="FBB1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29204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NEW 2018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6789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EW 2018_FEG Divider">
    <p:bg bwMode="gray">
      <p:bgRef idx="1001">
        <a:schemeClr val="bg1"/>
      </p:bgRef>
    </p:bg>
    <p:spTree>
      <p:nvGrpSpPr>
        <p:cNvPr id="1" name=""/>
        <p:cNvGrpSpPr/>
        <p:nvPr/>
      </p:nvGrpSpPr>
      <p:grpSpPr>
        <a:xfrm>
          <a:off x="0" y="0"/>
          <a:ext cx="0" cy="0"/>
          <a:chOff x="0" y="0"/>
          <a:chExt cx="0" cy="0"/>
        </a:xfrm>
      </p:grpSpPr>
      <p:sp>
        <p:nvSpPr>
          <p:cNvPr id="5" name="Rectangle 4"/>
          <p:cNvSpPr/>
          <p:nvPr userDrawn="1"/>
        </p:nvSpPr>
        <p:spPr bwMode="gray">
          <a:xfrm>
            <a:off x="2614706" y="1063957"/>
            <a:ext cx="6529294" cy="2766060"/>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7"/>
          <p:cNvSpPr>
            <a:spLocks noGrp="1"/>
          </p:cNvSpPr>
          <p:nvPr>
            <p:ph type="body" sz="quarter" idx="10"/>
          </p:nvPr>
        </p:nvSpPr>
        <p:spPr bwMode="gray">
          <a:xfrm>
            <a:off x="2896412" y="1357772"/>
            <a:ext cx="5855701" cy="480131"/>
          </a:xfrm>
          <a:prstGeom prst="rect">
            <a:avLst/>
          </a:prstGeom>
        </p:spPr>
        <p:txBody>
          <a:bodyPr wrap="square">
            <a:spAutoFit/>
          </a:bodyPr>
          <a:lstStyle>
            <a:lvl1pPr marL="0" indent="0">
              <a:lnSpc>
                <a:spcPct val="90000"/>
              </a:lnSpc>
              <a:spcBef>
                <a:spcPts val="600"/>
              </a:spcBef>
              <a:buNone/>
              <a:defRPr lang="en-US" sz="2800" b="0" i="0" cap="all" spc="0" baseline="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defRPr>
            </a:lvl1pPr>
          </a:lstStyle>
          <a:p>
            <a:pPr marL="0" lvl="0" defTabSz="914400" latinLnBrk="0">
              <a:spcBef>
                <a:spcPct val="0"/>
              </a:spcBef>
            </a:pPr>
            <a:r>
              <a:rPr lang="en-US" dirty="0"/>
              <a:t>Click to edit Master text styles</a:t>
            </a:r>
          </a:p>
        </p:txBody>
      </p:sp>
      <p:sp>
        <p:nvSpPr>
          <p:cNvPr id="7" name="Rectangle 6">
            <a:extLst>
              <a:ext uri="{FF2B5EF4-FFF2-40B4-BE49-F238E27FC236}">
                <a16:creationId xmlns:a16="http://schemas.microsoft.com/office/drawing/2014/main" id="{124E7AD3-F032-4FA6-B4DE-A6B935B8A368}"/>
              </a:ext>
            </a:extLst>
          </p:cNvPr>
          <p:cNvSpPr/>
          <p:nvPr userDrawn="1"/>
        </p:nvSpPr>
        <p:spPr bwMode="gray">
          <a:xfrm>
            <a:off x="-1" y="1063957"/>
            <a:ext cx="2473853" cy="2766060"/>
          </a:xfrm>
          <a:prstGeom prst="rect">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702431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EW 2018_Backe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87E7097-6C05-4E7F-861D-8FFDD54ECBBC}"/>
              </a:ext>
            </a:extLst>
          </p:cNvPr>
          <p:cNvSpPr/>
          <p:nvPr userDrawn="1"/>
        </p:nvSpPr>
        <p:spPr bwMode="gray">
          <a:xfrm>
            <a:off x="1" y="4379161"/>
            <a:ext cx="9143999" cy="456535"/>
          </a:xfrm>
          <a:prstGeom prst="rect">
            <a:avLst/>
          </a:prstGeom>
        </p:spPr>
        <p:txBody>
          <a:bodyPr wrap="square">
            <a:spAutoFit/>
          </a:bodyPr>
          <a:lstStyle/>
          <a:p>
            <a:pPr algn="ctr">
              <a:defRPr/>
            </a:pPr>
            <a:r>
              <a:rPr lang="en-US" sz="1050" kern="0" spc="50" dirty="0">
                <a:solidFill>
                  <a:schemeClr val="tx1"/>
                </a:solidFill>
                <a:latin typeface="Calibri (Body)"/>
                <a:ea typeface="Myriad Pro Condensed" charset="0"/>
                <a:cs typeface="Calibri Light"/>
              </a:rPr>
              <a:t>Fund Evaluation Group, LLC | 201 East Fifth Street, Suite 1600 Cincinnati, OH 45202 | </a:t>
            </a:r>
            <a:r>
              <a:rPr lang="en-US" sz="1050" kern="0" cap="all" spc="50" dirty="0">
                <a:solidFill>
                  <a:schemeClr val="tx1"/>
                </a:solidFill>
                <a:latin typeface="Calibri (Body)"/>
                <a:ea typeface="Myriad Pro Condensed" charset="0"/>
                <a:cs typeface="Calibri Light"/>
              </a:rPr>
              <a:t>513.977.4400 | </a:t>
            </a:r>
            <a:r>
              <a:rPr lang="en-US" sz="1050" kern="0" spc="50" dirty="0">
                <a:solidFill>
                  <a:schemeClr val="tx1"/>
                </a:solidFill>
                <a:latin typeface="Calibri (Body)"/>
                <a:ea typeface="Myriad Pro Condensed" charset="0"/>
                <a:cs typeface="Calibri Light"/>
              </a:rPr>
              <a:t>information@feg.com | www.feg.com</a:t>
            </a:r>
          </a:p>
          <a:p>
            <a:pPr algn="ctr">
              <a:spcBef>
                <a:spcPts val="200"/>
              </a:spcBef>
              <a:defRPr/>
            </a:pPr>
            <a:r>
              <a:rPr lang="en-US" sz="1050" kern="0" spc="50" dirty="0">
                <a:solidFill>
                  <a:schemeClr val="tx1"/>
                </a:solidFill>
                <a:latin typeface="Calibri (Body)"/>
                <a:ea typeface="Myriad Pro Condensed" charset="0"/>
                <a:cs typeface="Calibri Light"/>
              </a:rPr>
              <a:t>Dallas </a:t>
            </a:r>
            <a:r>
              <a:rPr lang="en-US" sz="1050" spc="50" dirty="0">
                <a:solidFill>
                  <a:schemeClr val="tx1"/>
                </a:solidFill>
                <a:latin typeface="Calibri (Body)"/>
                <a:cs typeface="Calibri Light"/>
              </a:rPr>
              <a:t>│ </a:t>
            </a:r>
            <a:r>
              <a:rPr lang="en-US" sz="1050" kern="0" spc="50" dirty="0">
                <a:solidFill>
                  <a:schemeClr val="tx1"/>
                </a:solidFill>
                <a:latin typeface="Calibri (Body)"/>
                <a:ea typeface="Myriad Pro Condensed" charset="0"/>
                <a:cs typeface="Calibri Light"/>
              </a:rPr>
              <a:t>Indianapolis</a:t>
            </a:r>
          </a:p>
        </p:txBody>
      </p:sp>
      <p:pic>
        <p:nvPicPr>
          <p:cNvPr id="3" name="Picture 2">
            <a:extLst>
              <a:ext uri="{FF2B5EF4-FFF2-40B4-BE49-F238E27FC236}">
                <a16:creationId xmlns:a16="http://schemas.microsoft.com/office/drawing/2014/main" id="{56DE13F3-FB48-4806-BEA3-9618E8B51D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3437099" y="5367362"/>
            <a:ext cx="2269803" cy="737367"/>
          </a:xfrm>
          <a:prstGeom prst="rect">
            <a:avLst/>
          </a:prstGeom>
        </p:spPr>
      </p:pic>
      <p:grpSp>
        <p:nvGrpSpPr>
          <p:cNvPr id="4" name="Group 3">
            <a:extLst>
              <a:ext uri="{FF2B5EF4-FFF2-40B4-BE49-F238E27FC236}">
                <a16:creationId xmlns:a16="http://schemas.microsoft.com/office/drawing/2014/main" id="{B8D98D41-ADA5-482F-9BE4-A337ECCE63D5}"/>
              </a:ext>
            </a:extLst>
          </p:cNvPr>
          <p:cNvGrpSpPr/>
          <p:nvPr userDrawn="1"/>
        </p:nvGrpSpPr>
        <p:grpSpPr>
          <a:xfrm>
            <a:off x="1" y="1286729"/>
            <a:ext cx="9144000" cy="2766060"/>
            <a:chOff x="0" y="1141589"/>
            <a:chExt cx="9144000" cy="2766060"/>
          </a:xfrm>
        </p:grpSpPr>
        <p:pic>
          <p:nvPicPr>
            <p:cNvPr id="5" name="Picture 4">
              <a:extLst>
                <a:ext uri="{FF2B5EF4-FFF2-40B4-BE49-F238E27FC236}">
                  <a16:creationId xmlns:a16="http://schemas.microsoft.com/office/drawing/2014/main" id="{7D3C04F2-637D-423B-A7CF-57BDC48C5CD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0999"/>
            <a:stretch/>
          </p:blipFill>
          <p:spPr>
            <a:xfrm>
              <a:off x="6698797" y="1141589"/>
              <a:ext cx="2445203" cy="2766060"/>
            </a:xfrm>
            <a:prstGeom prst="rect">
              <a:avLst/>
            </a:prstGeom>
          </p:spPr>
        </p:pic>
        <p:sp>
          <p:nvSpPr>
            <p:cNvPr id="6" name="Rectangle 5">
              <a:extLst>
                <a:ext uri="{FF2B5EF4-FFF2-40B4-BE49-F238E27FC236}">
                  <a16:creationId xmlns:a16="http://schemas.microsoft.com/office/drawing/2014/main" id="{7B819FBA-B5BB-43B3-81E0-6BC071FD717C}"/>
                </a:ext>
              </a:extLst>
            </p:cNvPr>
            <p:cNvSpPr/>
            <p:nvPr/>
          </p:nvSpPr>
          <p:spPr bwMode="gray">
            <a:xfrm>
              <a:off x="4135089" y="1141589"/>
              <a:ext cx="2464592" cy="1031851"/>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BCA669EC-A514-4E6F-B9BE-4041E05FC8A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0319" r="12762" b="-1"/>
            <a:stretch/>
          </p:blipFill>
          <p:spPr bwMode="gray">
            <a:xfrm>
              <a:off x="0" y="1141589"/>
              <a:ext cx="4035973" cy="2766060"/>
            </a:xfrm>
            <a:prstGeom prst="rect">
              <a:avLst/>
            </a:prstGeom>
          </p:spPr>
        </p:pic>
        <p:pic>
          <p:nvPicPr>
            <p:cNvPr id="8" name="Picture 7">
              <a:extLst>
                <a:ext uri="{FF2B5EF4-FFF2-40B4-BE49-F238E27FC236}">
                  <a16:creationId xmlns:a16="http://schemas.microsoft.com/office/drawing/2014/main" id="{70F7A6F2-95F6-4CC9-AE7A-5A77F8A282E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1479" t="25824" r="37426" b="38337"/>
            <a:stretch/>
          </p:blipFill>
          <p:spPr>
            <a:xfrm>
              <a:off x="4134679" y="2257514"/>
              <a:ext cx="2465412" cy="1650135"/>
            </a:xfrm>
            <a:prstGeom prst="rect">
              <a:avLst/>
            </a:prstGeom>
          </p:spPr>
        </p:pic>
      </p:grpSp>
    </p:spTree>
    <p:extLst>
      <p:ext uri="{BB962C8B-B14F-4D97-AF65-F5344CB8AC3E}">
        <p14:creationId xmlns:p14="http://schemas.microsoft.com/office/powerpoint/2010/main" val="2979505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1_FEG Full Text Box">
    <p:spTree>
      <p:nvGrpSpPr>
        <p:cNvPr id="1" name=""/>
        <p:cNvGrpSpPr/>
        <p:nvPr/>
      </p:nvGrpSpPr>
      <p:grpSpPr>
        <a:xfrm>
          <a:off x="0" y="0"/>
          <a:ext cx="0" cy="0"/>
          <a:chOff x="0" y="0"/>
          <a:chExt cx="0" cy="0"/>
        </a:xfrm>
      </p:grpSpPr>
      <p:sp>
        <p:nvSpPr>
          <p:cNvPr id="6" name="TextBox 5"/>
          <p:cNvSpPr txBox="1">
            <a:spLocks noChangeArrowheads="1"/>
          </p:cNvSpPr>
          <p:nvPr userDrawn="1"/>
        </p:nvSpPr>
        <p:spPr bwMode="auto">
          <a:xfrm>
            <a:off x="5486400" y="6643688"/>
            <a:ext cx="3498850" cy="215900"/>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spcAft>
                <a:spcPts val="300"/>
              </a:spcAft>
              <a:defRPr/>
            </a:pPr>
            <a:r>
              <a:rPr lang="en-US" sz="800" i="0" dirty="0">
                <a:solidFill>
                  <a:schemeClr val="tx1"/>
                </a:solidFill>
                <a:latin typeface="Calibri" pitchFamily="34" charset="0"/>
              </a:rPr>
              <a:t>Confidential</a:t>
            </a:r>
            <a:r>
              <a:rPr lang="en-US" sz="800" i="0" baseline="0" dirty="0">
                <a:solidFill>
                  <a:schemeClr val="tx1"/>
                </a:solidFill>
                <a:latin typeface="Calibri" pitchFamily="34" charset="0"/>
              </a:rPr>
              <a:t> – </a:t>
            </a:r>
            <a:r>
              <a:rPr lang="en-US" sz="800" i="0" dirty="0">
                <a:solidFill>
                  <a:schemeClr val="tx1"/>
                </a:solidFill>
                <a:latin typeface="Calibri" pitchFamily="34" charset="0"/>
              </a:rPr>
              <a:t>Not For Redistribution</a:t>
            </a:r>
          </a:p>
        </p:txBody>
      </p:sp>
      <p:sp>
        <p:nvSpPr>
          <p:cNvPr id="7" name="TextBox 12"/>
          <p:cNvSpPr txBox="1">
            <a:spLocks noChangeArrowheads="1"/>
          </p:cNvSpPr>
          <p:nvPr userDrawn="1"/>
        </p:nvSpPr>
        <p:spPr bwMode="auto">
          <a:xfrm>
            <a:off x="3382963" y="6640390"/>
            <a:ext cx="2382837" cy="215900"/>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Aft>
                <a:spcPts val="300"/>
              </a:spcAft>
              <a:defRPr/>
            </a:pPr>
            <a:fld id="{319CB284-71F8-40CD-B0C7-8A5E18057FA5}" type="slidenum">
              <a:rPr lang="en-US" sz="800" i="0" smtClean="0">
                <a:solidFill>
                  <a:srgbClr val="595959"/>
                </a:solidFill>
                <a:latin typeface="Calibri" pitchFamily="34" charset="0"/>
              </a:rPr>
              <a:pPr algn="ctr" eaLnBrk="1" hangingPunct="1">
                <a:spcAft>
                  <a:spcPts val="300"/>
                </a:spcAft>
                <a:defRPr/>
              </a:pPr>
              <a:t>‹#›</a:t>
            </a:fld>
            <a:endParaRPr lang="en-US" sz="800" i="0" dirty="0">
              <a:solidFill>
                <a:srgbClr val="595959"/>
              </a:solidFill>
              <a:latin typeface="Calibri" pitchFamily="34" charset="0"/>
            </a:endParaRPr>
          </a:p>
        </p:txBody>
      </p:sp>
      <p:sp>
        <p:nvSpPr>
          <p:cNvPr id="8" name="TextBox 12"/>
          <p:cNvSpPr txBox="1">
            <a:spLocks noChangeArrowheads="1"/>
          </p:cNvSpPr>
          <p:nvPr userDrawn="1"/>
        </p:nvSpPr>
        <p:spPr bwMode="auto">
          <a:xfrm>
            <a:off x="228600" y="6643443"/>
            <a:ext cx="2382838" cy="215444"/>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Aft>
                <a:spcPts val="300"/>
              </a:spcAft>
              <a:defRPr/>
            </a:pPr>
            <a:r>
              <a:rPr lang="en-US" sz="800" dirty="0">
                <a:solidFill>
                  <a:srgbClr val="636463"/>
                </a:solidFill>
                <a:latin typeface="Calibri" pitchFamily="34" charset="0"/>
              </a:rPr>
              <a:t>©2017 Fund Evaluation Group, LLC </a:t>
            </a:r>
          </a:p>
        </p:txBody>
      </p:sp>
      <p:sp>
        <p:nvSpPr>
          <p:cNvPr id="10" name="Content Placeholder 2"/>
          <p:cNvSpPr>
            <a:spLocks noGrp="1"/>
          </p:cNvSpPr>
          <p:nvPr>
            <p:ph idx="1"/>
          </p:nvPr>
        </p:nvSpPr>
        <p:spPr>
          <a:xfrm>
            <a:off x="238124" y="694264"/>
            <a:ext cx="8677275" cy="5715000"/>
          </a:xfrm>
          <a:prstGeom prst="rect">
            <a:avLst/>
          </a:prstGeom>
        </p:spPr>
        <p:txBody>
          <a:bodyPr>
            <a:normAutofit/>
          </a:bodyPr>
          <a:lstStyle>
            <a:lvl1pPr marL="228600" indent="-228600" algn="just">
              <a:lnSpc>
                <a:spcPct val="100000"/>
              </a:lnSpc>
              <a:spcBef>
                <a:spcPts val="600"/>
              </a:spcBef>
              <a:buClr>
                <a:schemeClr val="accent1"/>
              </a:buClr>
              <a:defRPr sz="1200">
                <a:solidFill>
                  <a:schemeClr val="tx1"/>
                </a:solidFill>
                <a:latin typeface="+mn-lt"/>
              </a:defRPr>
            </a:lvl1pPr>
            <a:lvl2pPr marL="457200" indent="-228600" algn="just">
              <a:lnSpc>
                <a:spcPct val="100000"/>
              </a:lnSpc>
              <a:spcBef>
                <a:spcPts val="600"/>
              </a:spcBef>
              <a:buClr>
                <a:schemeClr val="accent1"/>
              </a:buClr>
              <a:buFont typeface="Wingdings" panose="05000000000000000000" pitchFamily="2" charset="2"/>
              <a:buChar char="§"/>
              <a:defRPr sz="1100">
                <a:solidFill>
                  <a:schemeClr val="tx1"/>
                </a:solidFill>
                <a:latin typeface="+mn-lt"/>
              </a:defRPr>
            </a:lvl2pPr>
            <a:lvl3pPr marL="685800" indent="-228600" algn="just">
              <a:lnSpc>
                <a:spcPct val="100000"/>
              </a:lnSpc>
              <a:spcBef>
                <a:spcPts val="600"/>
              </a:spcBef>
              <a:buClr>
                <a:schemeClr val="accent1"/>
              </a:buClr>
              <a:defRPr sz="1050">
                <a:solidFill>
                  <a:schemeClr val="tx1"/>
                </a:solidFill>
                <a:latin typeface="+mn-lt"/>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p:txBody>
      </p:sp>
      <p:cxnSp>
        <p:nvCxnSpPr>
          <p:cNvPr id="13" name="Straight Connector 12"/>
          <p:cNvCxnSpPr/>
          <p:nvPr userDrawn="1"/>
        </p:nvCxnSpPr>
        <p:spPr>
          <a:xfrm>
            <a:off x="0" y="6628400"/>
            <a:ext cx="9144000" cy="0"/>
          </a:xfrm>
          <a:prstGeom prst="line">
            <a:avLst/>
          </a:prstGeom>
          <a:ln w="19050">
            <a:solidFill>
              <a:srgbClr val="FBB161"/>
            </a:solidFill>
          </a:ln>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0" y="0"/>
            <a:ext cx="9154510" cy="409904"/>
          </a:xfrm>
          <a:prstGeom prst="rect">
            <a:avLst/>
          </a:prstGeom>
          <a:solidFill>
            <a:srgbClr val="E6E7E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cxnSp>
        <p:nvCxnSpPr>
          <p:cNvPr id="17" name="Straight Connector 16"/>
          <p:cNvCxnSpPr/>
          <p:nvPr userDrawn="1"/>
        </p:nvCxnSpPr>
        <p:spPr>
          <a:xfrm>
            <a:off x="0" y="407587"/>
            <a:ext cx="9144000" cy="0"/>
          </a:xfrm>
          <a:prstGeom prst="line">
            <a:avLst/>
          </a:prstGeom>
          <a:noFill/>
          <a:ln w="12700" cap="flat" cmpd="sng" algn="ctr">
            <a:solidFill>
              <a:srgbClr val="FCAB4F"/>
            </a:solidFill>
            <a:prstDash val="solid"/>
          </a:ln>
          <a:effectLst/>
        </p:spPr>
      </p:cxnSp>
      <p:sp>
        <p:nvSpPr>
          <p:cNvPr id="19" name="Title 1"/>
          <p:cNvSpPr>
            <a:spLocks noGrp="1"/>
          </p:cNvSpPr>
          <p:nvPr>
            <p:ph type="title"/>
          </p:nvPr>
        </p:nvSpPr>
        <p:spPr>
          <a:xfrm>
            <a:off x="246590" y="-1"/>
            <a:ext cx="8686800" cy="407587"/>
          </a:xfrm>
          <a:prstGeom prst="rect">
            <a:avLst/>
          </a:prstGeom>
        </p:spPr>
        <p:txBody>
          <a:bodyPr>
            <a:noAutofit/>
          </a:bodyPr>
          <a:lstStyle>
            <a:lvl1pPr algn="l">
              <a:defRPr sz="2200" b="0" cap="all" spc="100" baseline="0">
                <a:solidFill>
                  <a:schemeClr val="tx1">
                    <a:lumMod val="75000"/>
                  </a:schemeClr>
                </a:solidFill>
                <a:latin typeface="+mj-lt"/>
              </a:defRPr>
            </a:lvl1pPr>
          </a:lstStyle>
          <a:p>
            <a:r>
              <a:rPr lang="en-US" dirty="0"/>
              <a:t>Click to edit Master title style</a:t>
            </a:r>
          </a:p>
        </p:txBody>
      </p:sp>
    </p:spTree>
    <p:extLst>
      <p:ext uri="{BB962C8B-B14F-4D97-AF65-F5344CB8AC3E}">
        <p14:creationId xmlns:p14="http://schemas.microsoft.com/office/powerpoint/2010/main" val="3749776657"/>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44">
          <p15:clr>
            <a:srgbClr val="FBAE40"/>
          </p15:clr>
        </p15:guide>
        <p15:guide id="4" orient="horz" pos="4032">
          <p15:clr>
            <a:srgbClr val="FBAE40"/>
          </p15:clr>
        </p15:guide>
        <p15:guide id="5" pos="5616">
          <p15:clr>
            <a:srgbClr val="FBAE40"/>
          </p15:clr>
        </p15:guide>
        <p15:guide id="6" orient="horz" pos="432">
          <p15:clr>
            <a:srgbClr val="FBAE40"/>
          </p15:clr>
        </p15:guide>
        <p15:guide id="7" orient="horz" pos="4176">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9770838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14" name="Picture 13" descr="O_Cable Bridge.jpg                                             02B798F3Macintosh HD                   7C26301E:"/>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0" name="TextBox 9"/>
          <p:cNvSpPr txBox="1">
            <a:spLocks noChangeArrowheads="1"/>
          </p:cNvSpPr>
          <p:nvPr userDrawn="1"/>
        </p:nvSpPr>
        <p:spPr bwMode="auto">
          <a:xfrm>
            <a:off x="5611908" y="6643688"/>
            <a:ext cx="3498850" cy="215900"/>
          </a:xfrm>
          <a:prstGeom prst="rect">
            <a:avLst/>
          </a:prstGeom>
          <a:noFill/>
          <a:ln w="9525">
            <a:noFill/>
            <a:miter lim="800000"/>
            <a:headEnd/>
            <a:tailEnd/>
          </a:ln>
        </p:spPr>
        <p:txBody>
          <a:bodyPr>
            <a:spAutoFit/>
          </a:bodyPr>
          <a:lstStyle/>
          <a:p>
            <a:pPr algn="r" fontAlgn="auto">
              <a:spcBef>
                <a:spcPts val="0"/>
              </a:spcBef>
              <a:spcAft>
                <a:spcPts val="300"/>
              </a:spcAft>
              <a:defRPr/>
            </a:pPr>
            <a:r>
              <a:rPr lang="en-US" sz="800" dirty="0">
                <a:solidFill>
                  <a:srgbClr val="636463"/>
                </a:solidFill>
                <a:latin typeface="Calibri" pitchFamily="34" charset="0"/>
              </a:rPr>
              <a:t> For accredited &amp; qualified investor use only.</a:t>
            </a:r>
          </a:p>
        </p:txBody>
      </p:sp>
      <p:sp>
        <p:nvSpPr>
          <p:cNvPr id="11" name="TextBox 12"/>
          <p:cNvSpPr txBox="1">
            <a:spLocks noChangeArrowheads="1"/>
          </p:cNvSpPr>
          <p:nvPr userDrawn="1"/>
        </p:nvSpPr>
        <p:spPr bwMode="auto">
          <a:xfrm>
            <a:off x="3382964" y="6632575"/>
            <a:ext cx="2382837" cy="215900"/>
          </a:xfrm>
          <a:prstGeom prst="rect">
            <a:avLst/>
          </a:prstGeom>
          <a:noFill/>
          <a:ln w="9525">
            <a:noFill/>
            <a:miter lim="800000"/>
            <a:headEnd/>
            <a:tailEnd/>
          </a:ln>
        </p:spPr>
        <p:txBody>
          <a:bodyPr>
            <a:spAutoFit/>
          </a:bodyPr>
          <a:lstStyle/>
          <a:p>
            <a:pPr algn="ctr" fontAlgn="auto">
              <a:spcBef>
                <a:spcPts val="0"/>
              </a:spcBef>
              <a:spcAft>
                <a:spcPts val="300"/>
              </a:spcAft>
              <a:defRPr/>
            </a:pPr>
            <a:fld id="{60C0BF5F-5113-4B3A-983D-2603609FCE3C}" type="slidenum">
              <a:rPr lang="en-US" sz="800">
                <a:solidFill>
                  <a:schemeClr val="tx1">
                    <a:lumMod val="65000"/>
                    <a:lumOff val="35000"/>
                  </a:schemeClr>
                </a:solidFill>
                <a:latin typeface="Calibri" pitchFamily="34" charset="0"/>
              </a:rPr>
              <a:pPr algn="ctr" fontAlgn="auto">
                <a:spcBef>
                  <a:spcPts val="0"/>
                </a:spcBef>
                <a:spcAft>
                  <a:spcPts val="300"/>
                </a:spcAft>
                <a:defRPr/>
              </a:pPr>
              <a:t>‹#›</a:t>
            </a:fld>
            <a:endParaRPr lang="en-US" sz="800" dirty="0">
              <a:solidFill>
                <a:schemeClr val="tx1">
                  <a:lumMod val="65000"/>
                  <a:lumOff val="35000"/>
                </a:schemeClr>
              </a:solidFill>
              <a:latin typeface="Calibri" pitchFamily="34" charset="0"/>
            </a:endParaRPr>
          </a:p>
        </p:txBody>
      </p:sp>
      <p:sp>
        <p:nvSpPr>
          <p:cNvPr id="12" name="TextBox 12"/>
          <p:cNvSpPr txBox="1">
            <a:spLocks noChangeArrowheads="1"/>
          </p:cNvSpPr>
          <p:nvPr userDrawn="1"/>
        </p:nvSpPr>
        <p:spPr bwMode="auto">
          <a:xfrm>
            <a:off x="-1588" y="6627813"/>
            <a:ext cx="2382838" cy="215900"/>
          </a:xfrm>
          <a:prstGeom prst="rect">
            <a:avLst/>
          </a:prstGeom>
          <a:noFill/>
          <a:ln w="9525">
            <a:noFill/>
            <a:miter lim="800000"/>
            <a:headEnd/>
            <a:tailEnd/>
          </a:ln>
        </p:spPr>
        <p:txBody>
          <a:bodyPr>
            <a:spAutoFit/>
          </a:bodyPr>
          <a:lstStyle/>
          <a:p>
            <a:pPr fontAlgn="auto">
              <a:spcBef>
                <a:spcPts val="0"/>
              </a:spcBef>
              <a:spcAft>
                <a:spcPts val="300"/>
              </a:spcAft>
              <a:defRPr/>
            </a:pPr>
            <a:r>
              <a:rPr lang="en-US" sz="800" dirty="0">
                <a:solidFill>
                  <a:srgbClr val="636463"/>
                </a:solidFill>
                <a:latin typeface="Calibri" pitchFamily="34" charset="0"/>
              </a:rPr>
              <a:t>©</a:t>
            </a:r>
            <a:r>
              <a:rPr lang="en-US" sz="800" dirty="0">
                <a:solidFill>
                  <a:schemeClr val="tx1">
                    <a:lumMod val="65000"/>
                    <a:lumOff val="35000"/>
                  </a:schemeClr>
                </a:solidFill>
                <a:latin typeface="Calibri" pitchFamily="34" charset="0"/>
              </a:rPr>
              <a:t>2019 FEG/</a:t>
            </a:r>
            <a:r>
              <a:rPr lang="en-US" sz="800" i="1" dirty="0">
                <a:solidFill>
                  <a:schemeClr val="tx1">
                    <a:lumMod val="65000"/>
                    <a:lumOff val="35000"/>
                  </a:schemeClr>
                </a:solidFill>
                <a:latin typeface="Calibri" pitchFamily="34" charset="0"/>
              </a:rPr>
              <a:t>Private Investors</a:t>
            </a:r>
            <a:r>
              <a:rPr lang="en-US" sz="800" i="0" dirty="0">
                <a:solidFill>
                  <a:schemeClr val="tx1">
                    <a:lumMod val="65000"/>
                    <a:lumOff val="35000"/>
                  </a:schemeClr>
                </a:solidFill>
                <a:latin typeface="Calibri" pitchFamily="34" charset="0"/>
              </a:rPr>
              <a:t>,</a:t>
            </a:r>
            <a:r>
              <a:rPr lang="en-US" sz="800" i="0" baseline="0" dirty="0">
                <a:solidFill>
                  <a:schemeClr val="tx1">
                    <a:lumMod val="65000"/>
                    <a:lumOff val="35000"/>
                  </a:schemeClr>
                </a:solidFill>
                <a:latin typeface="Calibri" pitchFamily="34" charset="0"/>
              </a:rPr>
              <a:t> </a:t>
            </a:r>
            <a:r>
              <a:rPr lang="en-US" sz="800" i="0" dirty="0">
                <a:solidFill>
                  <a:schemeClr val="tx1">
                    <a:lumMod val="65000"/>
                    <a:lumOff val="35000"/>
                  </a:schemeClr>
                </a:solidFill>
                <a:latin typeface="Calibri" pitchFamily="34" charset="0"/>
              </a:rPr>
              <a:t>LLC</a:t>
            </a:r>
          </a:p>
        </p:txBody>
      </p:sp>
      <p:cxnSp>
        <p:nvCxnSpPr>
          <p:cNvPr id="13" name="Straight Connector 16"/>
          <p:cNvCxnSpPr>
            <a:cxnSpLocks noChangeShapeType="1"/>
          </p:cNvCxnSpPr>
          <p:nvPr userDrawn="1"/>
        </p:nvCxnSpPr>
        <p:spPr bwMode="auto">
          <a:xfrm>
            <a:off x="0" y="6610350"/>
            <a:ext cx="9144000" cy="0"/>
          </a:xfrm>
          <a:prstGeom prst="line">
            <a:avLst/>
          </a:prstGeom>
          <a:noFill/>
          <a:ln w="15875" algn="ctr">
            <a:solidFill>
              <a:srgbClr val="FCAB4F"/>
            </a:solidFill>
            <a:round/>
            <a:headEnd/>
            <a:tailEnd/>
          </a:ln>
        </p:spPr>
      </p:cxnSp>
      <p:sp>
        <p:nvSpPr>
          <p:cNvPr id="3" name="Content Placeholder 2"/>
          <p:cNvSpPr>
            <a:spLocks noGrp="1"/>
          </p:cNvSpPr>
          <p:nvPr>
            <p:ph idx="1"/>
          </p:nvPr>
        </p:nvSpPr>
        <p:spPr>
          <a:xfrm>
            <a:off x="457200" y="762000"/>
            <a:ext cx="8229600" cy="5715000"/>
          </a:xfrm>
          <a:prstGeom prst="rect">
            <a:avLst/>
          </a:prstGeom>
        </p:spPr>
        <p:txBody>
          <a:bodyPr/>
          <a:lstStyle>
            <a:lvl1pPr marL="228600" indent="-228600">
              <a:buClr>
                <a:srgbClr val="FCAB4F"/>
              </a:buClr>
              <a:defRPr sz="1800">
                <a:solidFill>
                  <a:srgbClr val="636463"/>
                </a:solidFill>
              </a:defRPr>
            </a:lvl1pPr>
            <a:lvl2pPr marL="457200" indent="-228600">
              <a:buClr>
                <a:srgbClr val="FCAB4F"/>
              </a:buClr>
              <a:defRPr sz="1600">
                <a:solidFill>
                  <a:srgbClr val="636463"/>
                </a:solidFill>
              </a:defRPr>
            </a:lvl2pPr>
            <a:lvl3pPr marL="685800" indent="-228600">
              <a:buClr>
                <a:srgbClr val="FCAB4F"/>
              </a:buClr>
              <a:defRPr sz="1400">
                <a:solidFill>
                  <a:srgbClr val="636463"/>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2" name="Title 1"/>
          <p:cNvSpPr>
            <a:spLocks noGrp="1"/>
          </p:cNvSpPr>
          <p:nvPr>
            <p:ph type="title"/>
          </p:nvPr>
        </p:nvSpPr>
        <p:spPr>
          <a:xfrm>
            <a:off x="457200" y="0"/>
            <a:ext cx="8686800" cy="381000"/>
          </a:xfrm>
          <a:prstGeom prst="rect">
            <a:avLst/>
          </a:prstGeom>
        </p:spPr>
        <p:txBody>
          <a:bodyPr>
            <a:noAutofit/>
          </a:bodyPr>
          <a:lstStyle>
            <a:lvl1pPr algn="l">
              <a:defRPr sz="2200" cap="all" spc="100" baseline="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7268741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EW 2018_FEG Cover">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16234B7-9CDE-48D7-8F21-ECF7E5DC11F3}"/>
              </a:ext>
            </a:extLst>
          </p:cNvPr>
          <p:cNvSpPr/>
          <p:nvPr userDrawn="1"/>
        </p:nvSpPr>
        <p:spPr bwMode="gray">
          <a:xfrm>
            <a:off x="1" y="1100513"/>
            <a:ext cx="240632" cy="3434856"/>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355881A4-C75F-4FA9-BF7A-C2E5D3420BC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6624657" y="190574"/>
            <a:ext cx="2138765" cy="694797"/>
          </a:xfrm>
          <a:prstGeom prst="rect">
            <a:avLst/>
          </a:prstGeom>
        </p:spPr>
      </p:pic>
      <p:sp>
        <p:nvSpPr>
          <p:cNvPr id="6" name="Rectangle 5">
            <a:extLst>
              <a:ext uri="{FF2B5EF4-FFF2-40B4-BE49-F238E27FC236}">
                <a16:creationId xmlns:a16="http://schemas.microsoft.com/office/drawing/2014/main" id="{016234B7-9CDE-48D7-8F21-ECF7E5DC11F3}"/>
              </a:ext>
            </a:extLst>
          </p:cNvPr>
          <p:cNvSpPr/>
          <p:nvPr userDrawn="1"/>
        </p:nvSpPr>
        <p:spPr bwMode="gray">
          <a:xfrm>
            <a:off x="6438900" y="1100513"/>
            <a:ext cx="2705100" cy="3434856"/>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sz="quarter" idx="10" hasCustomPrompt="1"/>
          </p:nvPr>
        </p:nvSpPr>
        <p:spPr>
          <a:xfrm>
            <a:off x="297782" y="4853099"/>
            <a:ext cx="8316829" cy="593195"/>
          </a:xfrm>
          <a:prstGeom prst="rect">
            <a:avLst/>
          </a:prstGeom>
        </p:spPr>
        <p:txBody>
          <a:bodyPr anchor="t"/>
          <a:lstStyle>
            <a:lvl1pPr marL="0" indent="0">
              <a:lnSpc>
                <a:spcPts val="4500"/>
              </a:lnSpc>
              <a:spcBef>
                <a:spcPts val="0"/>
              </a:spcBef>
              <a:buNone/>
              <a:defRPr sz="4800" cap="all" spc="120" baseline="0">
                <a:solidFill>
                  <a:schemeClr val="tx1"/>
                </a:solidFill>
                <a:latin typeface="+mj-lt"/>
                <a:ea typeface="Myriad Pro" charset="0"/>
                <a:cs typeface="Myriad Pro" charset="0"/>
              </a:defRPr>
            </a:lvl1pPr>
          </a:lstStyle>
          <a:p>
            <a:pPr lvl="0"/>
            <a:r>
              <a:rPr lang="en-US" dirty="0"/>
              <a:t>CLICK TO EDIT MASTER</a:t>
            </a:r>
          </a:p>
        </p:txBody>
      </p:sp>
      <p:sp>
        <p:nvSpPr>
          <p:cNvPr id="5" name="Text Placeholder 4"/>
          <p:cNvSpPr>
            <a:spLocks noGrp="1"/>
          </p:cNvSpPr>
          <p:nvPr>
            <p:ph type="body" sz="quarter" idx="11" hasCustomPrompt="1"/>
          </p:nvPr>
        </p:nvSpPr>
        <p:spPr>
          <a:xfrm>
            <a:off x="361230" y="6228432"/>
            <a:ext cx="7161933" cy="609600"/>
          </a:xfrm>
          <a:prstGeom prst="rect">
            <a:avLst/>
          </a:prstGeom>
        </p:spPr>
        <p:txBody>
          <a:bodyPr/>
          <a:lstStyle>
            <a:lvl1pPr marL="0" indent="0">
              <a:buNone/>
              <a:defRPr sz="1600" kern="800" spc="120" baseline="0">
                <a:solidFill>
                  <a:schemeClr val="tx1"/>
                </a:solidFill>
                <a:latin typeface="+mn-lt"/>
                <a:ea typeface="Myriad Pro" charset="0"/>
                <a:cs typeface="Myriad Pro" charset="0"/>
              </a:defRPr>
            </a:lvl1pPr>
          </a:lstStyle>
          <a:p>
            <a:pPr lvl="0"/>
            <a:r>
              <a:rPr lang="en-US" dirty="0"/>
              <a:t>Subtitle Here</a:t>
            </a:r>
          </a:p>
        </p:txBody>
      </p:sp>
      <p:pic>
        <p:nvPicPr>
          <p:cNvPr id="8" name="Picture 7">
            <a:extLst>
              <a:ext uri="{FF2B5EF4-FFF2-40B4-BE49-F238E27FC236}">
                <a16:creationId xmlns:a16="http://schemas.microsoft.com/office/drawing/2014/main" id="{B1F8350F-DDBC-4638-B179-32440D070683}"/>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8321" r="37914" b="3787"/>
          <a:stretch/>
        </p:blipFill>
        <p:spPr bwMode="gray">
          <a:xfrm>
            <a:off x="357032" y="1100512"/>
            <a:ext cx="3639271" cy="3434858"/>
          </a:xfrm>
          <a:prstGeom prst="rect">
            <a:avLst/>
          </a:prstGeom>
        </p:spPr>
      </p:pic>
      <p:pic>
        <p:nvPicPr>
          <p:cNvPr id="10" name="Picture 9">
            <a:extLst>
              <a:ext uri="{FF2B5EF4-FFF2-40B4-BE49-F238E27FC236}">
                <a16:creationId xmlns:a16="http://schemas.microsoft.com/office/drawing/2014/main" id="{DCFBD77F-6164-4DA5-B3EF-43BF8CDBC24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2086" t="8321" r="216" b="3787"/>
          <a:stretch/>
        </p:blipFill>
        <p:spPr bwMode="gray">
          <a:xfrm>
            <a:off x="4112702" y="1100512"/>
            <a:ext cx="2209800" cy="3434858"/>
          </a:xfrm>
          <a:prstGeom prst="rect">
            <a:avLst/>
          </a:prstGeom>
        </p:spPr>
      </p:pic>
    </p:spTree>
    <p:extLst>
      <p:ext uri="{BB962C8B-B14F-4D97-AF65-F5344CB8AC3E}">
        <p14:creationId xmlns:p14="http://schemas.microsoft.com/office/powerpoint/2010/main" val="2085999377"/>
      </p:ext>
    </p:extLst>
  </p:cSld>
  <p:clrMapOvr>
    <a:masterClrMapping/>
  </p:clrMapOvr>
  <p:extLst>
    <p:ext uri="{DCECCB84-F9BA-43D5-87BE-67443E8EF086}">
      <p15:sldGuideLst xmlns:p15="http://schemas.microsoft.com/office/powerpoint/2012/main">
        <p15:guide id="1" pos="216">
          <p15:clr>
            <a:srgbClr val="FBAE40"/>
          </p15:clr>
        </p15:guide>
        <p15:guide id="2" pos="5568">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NEW 2018_FEG Divider">
    <p:bg bwMode="gray">
      <p:bgRef idx="1001">
        <a:schemeClr val="bg1"/>
      </p:bgRef>
    </p:bg>
    <p:spTree>
      <p:nvGrpSpPr>
        <p:cNvPr id="1" name=""/>
        <p:cNvGrpSpPr/>
        <p:nvPr/>
      </p:nvGrpSpPr>
      <p:grpSpPr>
        <a:xfrm>
          <a:off x="0" y="0"/>
          <a:ext cx="0" cy="0"/>
          <a:chOff x="0" y="0"/>
          <a:chExt cx="0" cy="0"/>
        </a:xfrm>
      </p:grpSpPr>
      <p:sp>
        <p:nvSpPr>
          <p:cNvPr id="5" name="Rectangle 4"/>
          <p:cNvSpPr/>
          <p:nvPr userDrawn="1"/>
        </p:nvSpPr>
        <p:spPr bwMode="gray">
          <a:xfrm>
            <a:off x="2614706" y="1063957"/>
            <a:ext cx="6529294" cy="2766060"/>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7"/>
          <p:cNvSpPr>
            <a:spLocks noGrp="1"/>
          </p:cNvSpPr>
          <p:nvPr>
            <p:ph type="body" sz="quarter" idx="10"/>
          </p:nvPr>
        </p:nvSpPr>
        <p:spPr bwMode="gray">
          <a:xfrm>
            <a:off x="2896412" y="1357772"/>
            <a:ext cx="5855701" cy="480131"/>
          </a:xfrm>
          <a:prstGeom prst="rect">
            <a:avLst/>
          </a:prstGeom>
        </p:spPr>
        <p:txBody>
          <a:bodyPr wrap="square">
            <a:spAutoFit/>
          </a:bodyPr>
          <a:lstStyle>
            <a:lvl1pPr marL="0" indent="0">
              <a:lnSpc>
                <a:spcPct val="90000"/>
              </a:lnSpc>
              <a:spcBef>
                <a:spcPts val="600"/>
              </a:spcBef>
              <a:buNone/>
              <a:defRPr lang="en-US" sz="2800" b="0" i="0" cap="all" spc="0" baseline="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defRPr>
            </a:lvl1pPr>
          </a:lstStyle>
          <a:p>
            <a:pPr marL="0" lvl="0" defTabSz="914400" latinLnBrk="0">
              <a:spcBef>
                <a:spcPct val="0"/>
              </a:spcBef>
            </a:pPr>
            <a:r>
              <a:rPr lang="en-US" dirty="0"/>
              <a:t>Click to edit Master text styles</a:t>
            </a:r>
          </a:p>
        </p:txBody>
      </p:sp>
      <p:sp>
        <p:nvSpPr>
          <p:cNvPr id="7" name="Rectangle 6">
            <a:extLst>
              <a:ext uri="{FF2B5EF4-FFF2-40B4-BE49-F238E27FC236}">
                <a16:creationId xmlns:a16="http://schemas.microsoft.com/office/drawing/2014/main" id="{124E7AD3-F032-4FA6-B4DE-A6B935B8A368}"/>
              </a:ext>
            </a:extLst>
          </p:cNvPr>
          <p:cNvSpPr/>
          <p:nvPr userDrawn="1"/>
        </p:nvSpPr>
        <p:spPr bwMode="gray">
          <a:xfrm>
            <a:off x="-1" y="1063957"/>
            <a:ext cx="2473853" cy="2766060"/>
          </a:xfrm>
          <a:prstGeom prst="rect">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449274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NEW 2018_FEG Full Text Box">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5424488" y="6628765"/>
            <a:ext cx="3498850" cy="215900"/>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spcAft>
                <a:spcPts val="300"/>
              </a:spcAft>
              <a:defRPr/>
            </a:pPr>
            <a:r>
              <a:rPr lang="en-US" sz="800" dirty="0">
                <a:solidFill>
                  <a:schemeClr val="accent4"/>
                </a:solidFill>
                <a:latin typeface="Calibri" pitchFamily="34" charset="0"/>
              </a:rPr>
              <a:t>Confidential – Not for Redistribution</a:t>
            </a:r>
          </a:p>
        </p:txBody>
      </p:sp>
      <p:sp>
        <p:nvSpPr>
          <p:cNvPr id="5" name="TextBox 12"/>
          <p:cNvSpPr txBox="1">
            <a:spLocks noChangeArrowheads="1"/>
          </p:cNvSpPr>
          <p:nvPr userDrawn="1"/>
        </p:nvSpPr>
        <p:spPr bwMode="auto">
          <a:xfrm>
            <a:off x="3382963" y="6628765"/>
            <a:ext cx="2382837" cy="215900"/>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Aft>
                <a:spcPts val="300"/>
              </a:spcAft>
              <a:defRPr/>
            </a:pPr>
            <a:fld id="{8D222099-C786-4A2B-BA5B-FDF200A0AA7D}" type="slidenum">
              <a:rPr lang="en-US" sz="800" smtClean="0">
                <a:solidFill>
                  <a:schemeClr val="accent4"/>
                </a:solidFill>
                <a:latin typeface="Calibri" pitchFamily="34" charset="0"/>
              </a:rPr>
              <a:pPr algn="ctr" eaLnBrk="1" hangingPunct="1">
                <a:spcAft>
                  <a:spcPts val="300"/>
                </a:spcAft>
                <a:defRPr/>
              </a:pPr>
              <a:t>‹#›</a:t>
            </a:fld>
            <a:endParaRPr lang="en-US" sz="800" dirty="0">
              <a:solidFill>
                <a:schemeClr val="accent4"/>
              </a:solidFill>
              <a:latin typeface="Calibri" pitchFamily="34" charset="0"/>
            </a:endParaRPr>
          </a:p>
        </p:txBody>
      </p:sp>
      <p:sp>
        <p:nvSpPr>
          <p:cNvPr id="6" name="TextBox 12"/>
          <p:cNvSpPr txBox="1">
            <a:spLocks noChangeArrowheads="1"/>
          </p:cNvSpPr>
          <p:nvPr userDrawn="1"/>
        </p:nvSpPr>
        <p:spPr bwMode="auto">
          <a:xfrm>
            <a:off x="228600" y="6628765"/>
            <a:ext cx="2382838" cy="215900"/>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Aft>
                <a:spcPts val="300"/>
              </a:spcAft>
              <a:defRPr/>
            </a:pPr>
            <a:r>
              <a:rPr lang="en-US" sz="800" dirty="0">
                <a:solidFill>
                  <a:schemeClr val="accent4"/>
                </a:solidFill>
                <a:latin typeface="Calibri" pitchFamily="34" charset="0"/>
              </a:rPr>
              <a:t>©2020 Fund Evaluation Group, LLC </a:t>
            </a:r>
          </a:p>
        </p:txBody>
      </p:sp>
      <p:sp>
        <p:nvSpPr>
          <p:cNvPr id="8" name="Rectangle 7"/>
          <p:cNvSpPr>
            <a:spLocks noChangeArrowheads="1"/>
          </p:cNvSpPr>
          <p:nvPr userDrawn="1"/>
        </p:nvSpPr>
        <p:spPr bwMode="auto">
          <a:xfrm>
            <a:off x="0" y="0"/>
            <a:ext cx="9143999" cy="461198"/>
          </a:xfrm>
          <a:prstGeom prst="rect">
            <a:avLst/>
          </a:prstGeom>
          <a:solidFill>
            <a:srgbClr val="000000">
              <a:alpha val="10196"/>
            </a:srgbClr>
          </a:solid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dirty="0">
              <a:solidFill>
                <a:srgbClr val="FFFFFF"/>
              </a:solidFill>
              <a:latin typeface="Calibri" panose="020F0502020204030204" pitchFamily="34" charset="0"/>
            </a:endParaRPr>
          </a:p>
        </p:txBody>
      </p:sp>
      <p:sp>
        <p:nvSpPr>
          <p:cNvPr id="10" name="Content Placeholder 2"/>
          <p:cNvSpPr>
            <a:spLocks noGrp="1"/>
          </p:cNvSpPr>
          <p:nvPr>
            <p:ph idx="1"/>
          </p:nvPr>
        </p:nvSpPr>
        <p:spPr>
          <a:xfrm>
            <a:off x="238124" y="694264"/>
            <a:ext cx="8677275" cy="5715000"/>
          </a:xfrm>
          <a:prstGeom prst="rect">
            <a:avLst/>
          </a:prstGeom>
        </p:spPr>
        <p:txBody>
          <a:bodyPr>
            <a:normAutofit/>
          </a:bodyPr>
          <a:lstStyle>
            <a:lvl1pPr marL="228600" indent="-228600" algn="just">
              <a:lnSpc>
                <a:spcPct val="100000"/>
              </a:lnSpc>
              <a:spcBef>
                <a:spcPts val="600"/>
              </a:spcBef>
              <a:buClr>
                <a:schemeClr val="accent1"/>
              </a:buClr>
              <a:defRPr sz="1800">
                <a:solidFill>
                  <a:schemeClr val="tx1"/>
                </a:solidFill>
                <a:latin typeface="+mn-lt"/>
              </a:defRPr>
            </a:lvl1pPr>
            <a:lvl2pPr marL="457200" indent="-228600" algn="just">
              <a:lnSpc>
                <a:spcPct val="100000"/>
              </a:lnSpc>
              <a:spcBef>
                <a:spcPts val="600"/>
              </a:spcBef>
              <a:buClr>
                <a:schemeClr val="accent1"/>
              </a:buClr>
              <a:buFont typeface="Wingdings" panose="05000000000000000000" pitchFamily="2" charset="2"/>
              <a:buChar char="§"/>
              <a:defRPr sz="1600">
                <a:solidFill>
                  <a:schemeClr val="tx1"/>
                </a:solidFill>
                <a:latin typeface="+mn-lt"/>
              </a:defRPr>
            </a:lvl2pPr>
            <a:lvl3pPr marL="685800" indent="-228600" algn="just">
              <a:lnSpc>
                <a:spcPct val="100000"/>
              </a:lnSpc>
              <a:spcBef>
                <a:spcPts val="600"/>
              </a:spcBef>
              <a:buClr>
                <a:schemeClr val="accent1"/>
              </a:buClr>
              <a:defRPr sz="1400">
                <a:solidFill>
                  <a:schemeClr val="tx1"/>
                </a:solidFill>
                <a:latin typeface="+mn-lt"/>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19" name="Title 1"/>
          <p:cNvSpPr>
            <a:spLocks noGrp="1"/>
          </p:cNvSpPr>
          <p:nvPr>
            <p:ph type="title"/>
          </p:nvPr>
        </p:nvSpPr>
        <p:spPr>
          <a:xfrm>
            <a:off x="246590" y="25399"/>
            <a:ext cx="8686800" cy="407587"/>
          </a:xfrm>
          <a:prstGeom prst="rect">
            <a:avLst/>
          </a:prstGeom>
        </p:spPr>
        <p:txBody>
          <a:bodyPr>
            <a:noAutofit/>
          </a:bodyPr>
          <a:lstStyle>
            <a:lvl1pPr algn="l">
              <a:defRPr sz="2200" b="0" cap="all" spc="100" baseline="0">
                <a:solidFill>
                  <a:schemeClr val="tx1"/>
                </a:solidFill>
                <a:latin typeface="+mn-lt"/>
              </a:defRPr>
            </a:lvl1pPr>
          </a:lstStyle>
          <a:p>
            <a:r>
              <a:rPr lang="en-US" dirty="0"/>
              <a:t>Click to edit Master title style</a:t>
            </a:r>
          </a:p>
        </p:txBody>
      </p:sp>
      <p:cxnSp>
        <p:nvCxnSpPr>
          <p:cNvPr id="3" name="Straight Connector 2">
            <a:extLst>
              <a:ext uri="{FF2B5EF4-FFF2-40B4-BE49-F238E27FC236}">
                <a16:creationId xmlns:a16="http://schemas.microsoft.com/office/drawing/2014/main" id="{C09A5B32-2867-4072-8AFF-4C7BB5B3EDB5}"/>
              </a:ext>
            </a:extLst>
          </p:cNvPr>
          <p:cNvCxnSpPr/>
          <p:nvPr userDrawn="1"/>
        </p:nvCxnSpPr>
        <p:spPr>
          <a:xfrm>
            <a:off x="-14514" y="456435"/>
            <a:ext cx="9144000" cy="0"/>
          </a:xfrm>
          <a:prstGeom prst="line">
            <a:avLst/>
          </a:prstGeom>
          <a:ln>
            <a:solidFill>
              <a:srgbClr val="FBB16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36BA9F4-BF46-453D-8B11-F9406A7BB2F6}"/>
              </a:ext>
            </a:extLst>
          </p:cNvPr>
          <p:cNvCxnSpPr/>
          <p:nvPr userDrawn="1"/>
        </p:nvCxnSpPr>
        <p:spPr>
          <a:xfrm>
            <a:off x="-14514" y="6614251"/>
            <a:ext cx="9144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67879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NEW 2018_FEG Quarter Text Box">
    <p:spTree>
      <p:nvGrpSpPr>
        <p:cNvPr id="1" name=""/>
        <p:cNvGrpSpPr/>
        <p:nvPr/>
      </p:nvGrpSpPr>
      <p:grpSpPr>
        <a:xfrm>
          <a:off x="0" y="0"/>
          <a:ext cx="0" cy="0"/>
          <a:chOff x="0" y="0"/>
          <a:chExt cx="0" cy="0"/>
        </a:xfrm>
      </p:grpSpPr>
      <p:sp>
        <p:nvSpPr>
          <p:cNvPr id="10" name="Content Placeholder 2"/>
          <p:cNvSpPr>
            <a:spLocks noGrp="1"/>
          </p:cNvSpPr>
          <p:nvPr>
            <p:ph idx="1"/>
          </p:nvPr>
        </p:nvSpPr>
        <p:spPr>
          <a:xfrm>
            <a:off x="238124" y="694263"/>
            <a:ext cx="3840480" cy="2926080"/>
          </a:xfrm>
          <a:prstGeom prst="rect">
            <a:avLst/>
          </a:prstGeom>
        </p:spPr>
        <p:txBody>
          <a:bodyPr>
            <a:normAutofit/>
          </a:bodyPr>
          <a:lstStyle>
            <a:lvl1pPr marL="228600" indent="-228600" algn="just">
              <a:lnSpc>
                <a:spcPct val="100000"/>
              </a:lnSpc>
              <a:spcBef>
                <a:spcPts val="600"/>
              </a:spcBef>
              <a:buClr>
                <a:schemeClr val="accent1"/>
              </a:buClr>
              <a:defRPr sz="1800">
                <a:solidFill>
                  <a:schemeClr val="tx1"/>
                </a:solidFill>
                <a:latin typeface="+mn-lt"/>
              </a:defRPr>
            </a:lvl1pPr>
            <a:lvl2pPr marL="457200" indent="-228600" algn="just">
              <a:lnSpc>
                <a:spcPct val="100000"/>
              </a:lnSpc>
              <a:spcBef>
                <a:spcPts val="600"/>
              </a:spcBef>
              <a:buClr>
                <a:schemeClr val="accent1"/>
              </a:buClr>
              <a:buFont typeface="Wingdings" panose="05000000000000000000" pitchFamily="2" charset="2"/>
              <a:buChar char="§"/>
              <a:defRPr sz="1600">
                <a:solidFill>
                  <a:schemeClr val="tx1"/>
                </a:solidFill>
                <a:latin typeface="+mn-lt"/>
              </a:defRPr>
            </a:lvl2pPr>
            <a:lvl3pPr marL="685800" indent="-228600" algn="just">
              <a:lnSpc>
                <a:spcPct val="100000"/>
              </a:lnSpc>
              <a:spcBef>
                <a:spcPts val="600"/>
              </a:spcBef>
              <a:buClr>
                <a:schemeClr val="accent1"/>
              </a:buClr>
              <a:defRPr sz="1400">
                <a:solidFill>
                  <a:schemeClr val="tx1"/>
                </a:solidFill>
                <a:latin typeface="+mn-lt"/>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11" name="TextBox 10">
            <a:extLst>
              <a:ext uri="{FF2B5EF4-FFF2-40B4-BE49-F238E27FC236}">
                <a16:creationId xmlns:a16="http://schemas.microsoft.com/office/drawing/2014/main" id="{5EAB6F56-8E1B-4F37-B760-AACFF190F415}"/>
              </a:ext>
            </a:extLst>
          </p:cNvPr>
          <p:cNvSpPr txBox="1">
            <a:spLocks noChangeArrowheads="1"/>
          </p:cNvSpPr>
          <p:nvPr userDrawn="1"/>
        </p:nvSpPr>
        <p:spPr bwMode="auto">
          <a:xfrm>
            <a:off x="5424488" y="6628765"/>
            <a:ext cx="3498850" cy="215900"/>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spcAft>
                <a:spcPts val="300"/>
              </a:spcAft>
              <a:defRPr/>
            </a:pPr>
            <a:r>
              <a:rPr lang="en-US" sz="800" dirty="0">
                <a:solidFill>
                  <a:schemeClr val="accent4"/>
                </a:solidFill>
                <a:latin typeface="Calibri" pitchFamily="34" charset="0"/>
              </a:rPr>
              <a:t>Confidential – Not for Redistribution</a:t>
            </a:r>
          </a:p>
        </p:txBody>
      </p:sp>
      <p:sp>
        <p:nvSpPr>
          <p:cNvPr id="12" name="TextBox 12">
            <a:extLst>
              <a:ext uri="{FF2B5EF4-FFF2-40B4-BE49-F238E27FC236}">
                <a16:creationId xmlns:a16="http://schemas.microsoft.com/office/drawing/2014/main" id="{48F2F5B3-118C-4BA2-A959-DE9538BC7B7D}"/>
              </a:ext>
            </a:extLst>
          </p:cNvPr>
          <p:cNvSpPr txBox="1">
            <a:spLocks noChangeArrowheads="1"/>
          </p:cNvSpPr>
          <p:nvPr userDrawn="1"/>
        </p:nvSpPr>
        <p:spPr bwMode="auto">
          <a:xfrm>
            <a:off x="3382963" y="6628765"/>
            <a:ext cx="2382837" cy="215900"/>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Aft>
                <a:spcPts val="300"/>
              </a:spcAft>
              <a:defRPr/>
            </a:pPr>
            <a:fld id="{8D222099-C786-4A2B-BA5B-FDF200A0AA7D}" type="slidenum">
              <a:rPr lang="en-US" sz="800" smtClean="0">
                <a:solidFill>
                  <a:schemeClr val="accent4"/>
                </a:solidFill>
                <a:latin typeface="Calibri" pitchFamily="34" charset="0"/>
              </a:rPr>
              <a:pPr algn="ctr" eaLnBrk="1" hangingPunct="1">
                <a:spcAft>
                  <a:spcPts val="300"/>
                </a:spcAft>
                <a:defRPr/>
              </a:pPr>
              <a:t>‹#›</a:t>
            </a:fld>
            <a:endParaRPr lang="en-US" sz="800" dirty="0">
              <a:solidFill>
                <a:schemeClr val="accent4"/>
              </a:solidFill>
              <a:latin typeface="Calibri" pitchFamily="34" charset="0"/>
            </a:endParaRPr>
          </a:p>
        </p:txBody>
      </p:sp>
      <p:sp>
        <p:nvSpPr>
          <p:cNvPr id="13" name="TextBox 12">
            <a:extLst>
              <a:ext uri="{FF2B5EF4-FFF2-40B4-BE49-F238E27FC236}">
                <a16:creationId xmlns:a16="http://schemas.microsoft.com/office/drawing/2014/main" id="{8C46D692-6CF9-4B81-AFDF-A2C44A3C41D2}"/>
              </a:ext>
            </a:extLst>
          </p:cNvPr>
          <p:cNvSpPr txBox="1">
            <a:spLocks noChangeArrowheads="1"/>
          </p:cNvSpPr>
          <p:nvPr userDrawn="1"/>
        </p:nvSpPr>
        <p:spPr bwMode="auto">
          <a:xfrm>
            <a:off x="228600" y="6628765"/>
            <a:ext cx="2382838" cy="215900"/>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Aft>
                <a:spcPts val="300"/>
              </a:spcAft>
              <a:defRPr/>
            </a:pPr>
            <a:r>
              <a:rPr lang="en-US" sz="800" dirty="0">
                <a:solidFill>
                  <a:schemeClr val="accent4"/>
                </a:solidFill>
                <a:latin typeface="Calibri" pitchFamily="34" charset="0"/>
              </a:rPr>
              <a:t>©2019 Fund Evaluation Group, LLC </a:t>
            </a:r>
          </a:p>
        </p:txBody>
      </p:sp>
      <p:cxnSp>
        <p:nvCxnSpPr>
          <p:cNvPr id="14" name="Straight Connector 13">
            <a:extLst>
              <a:ext uri="{FF2B5EF4-FFF2-40B4-BE49-F238E27FC236}">
                <a16:creationId xmlns:a16="http://schemas.microsoft.com/office/drawing/2014/main" id="{4D5A8D6E-BDE4-4E9F-8C55-006B16952921}"/>
              </a:ext>
            </a:extLst>
          </p:cNvPr>
          <p:cNvCxnSpPr/>
          <p:nvPr userDrawn="1"/>
        </p:nvCxnSpPr>
        <p:spPr>
          <a:xfrm>
            <a:off x="-14514" y="6614251"/>
            <a:ext cx="9144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58E3FE11-C952-4240-A878-195AD9D9C6B2}"/>
              </a:ext>
            </a:extLst>
          </p:cNvPr>
          <p:cNvSpPr>
            <a:spLocks noChangeArrowheads="1"/>
          </p:cNvSpPr>
          <p:nvPr userDrawn="1"/>
        </p:nvSpPr>
        <p:spPr bwMode="auto">
          <a:xfrm>
            <a:off x="0" y="0"/>
            <a:ext cx="9143999" cy="461198"/>
          </a:xfrm>
          <a:prstGeom prst="rect">
            <a:avLst/>
          </a:prstGeom>
          <a:solidFill>
            <a:srgbClr val="000000">
              <a:alpha val="10196"/>
            </a:srgbClr>
          </a:solid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dirty="0">
              <a:solidFill>
                <a:srgbClr val="FFFFFF"/>
              </a:solidFill>
              <a:latin typeface="Calibri" panose="020F0502020204030204" pitchFamily="34" charset="0"/>
            </a:endParaRPr>
          </a:p>
        </p:txBody>
      </p:sp>
      <p:sp>
        <p:nvSpPr>
          <p:cNvPr id="20" name="Title 1">
            <a:extLst>
              <a:ext uri="{FF2B5EF4-FFF2-40B4-BE49-F238E27FC236}">
                <a16:creationId xmlns:a16="http://schemas.microsoft.com/office/drawing/2014/main" id="{F4978217-D10A-4AA0-B510-7C4E94D012BD}"/>
              </a:ext>
            </a:extLst>
          </p:cNvPr>
          <p:cNvSpPr>
            <a:spLocks noGrp="1"/>
          </p:cNvSpPr>
          <p:nvPr>
            <p:ph type="title"/>
          </p:nvPr>
        </p:nvSpPr>
        <p:spPr>
          <a:xfrm>
            <a:off x="246590" y="25399"/>
            <a:ext cx="8686800" cy="407587"/>
          </a:xfrm>
          <a:prstGeom prst="rect">
            <a:avLst/>
          </a:prstGeom>
        </p:spPr>
        <p:txBody>
          <a:bodyPr>
            <a:noAutofit/>
          </a:bodyPr>
          <a:lstStyle>
            <a:lvl1pPr algn="l">
              <a:defRPr sz="2200" b="0" cap="all" spc="100" baseline="0">
                <a:solidFill>
                  <a:schemeClr val="tx1"/>
                </a:solidFill>
                <a:latin typeface="+mn-lt"/>
              </a:defRPr>
            </a:lvl1pPr>
          </a:lstStyle>
          <a:p>
            <a:r>
              <a:rPr lang="en-US" dirty="0"/>
              <a:t>Click to edit Master title style</a:t>
            </a:r>
          </a:p>
        </p:txBody>
      </p:sp>
      <p:cxnSp>
        <p:nvCxnSpPr>
          <p:cNvPr id="21" name="Straight Connector 20">
            <a:extLst>
              <a:ext uri="{FF2B5EF4-FFF2-40B4-BE49-F238E27FC236}">
                <a16:creationId xmlns:a16="http://schemas.microsoft.com/office/drawing/2014/main" id="{00E14632-F63B-459B-8E09-9D868EFA1DA8}"/>
              </a:ext>
            </a:extLst>
          </p:cNvPr>
          <p:cNvCxnSpPr/>
          <p:nvPr userDrawn="1"/>
        </p:nvCxnSpPr>
        <p:spPr>
          <a:xfrm>
            <a:off x="-14514" y="456435"/>
            <a:ext cx="9144000" cy="0"/>
          </a:xfrm>
          <a:prstGeom prst="line">
            <a:avLst/>
          </a:prstGeom>
          <a:ln>
            <a:solidFill>
              <a:srgbClr val="FBB1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06262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NEW 2018_FEG Half Text Box">
    <p:spTree>
      <p:nvGrpSpPr>
        <p:cNvPr id="1" name=""/>
        <p:cNvGrpSpPr/>
        <p:nvPr/>
      </p:nvGrpSpPr>
      <p:grpSpPr>
        <a:xfrm>
          <a:off x="0" y="0"/>
          <a:ext cx="0" cy="0"/>
          <a:chOff x="0" y="0"/>
          <a:chExt cx="0" cy="0"/>
        </a:xfrm>
      </p:grpSpPr>
      <p:sp>
        <p:nvSpPr>
          <p:cNvPr id="10" name="Content Placeholder 2"/>
          <p:cNvSpPr>
            <a:spLocks noGrp="1"/>
          </p:cNvSpPr>
          <p:nvPr>
            <p:ph idx="1"/>
          </p:nvPr>
        </p:nvSpPr>
        <p:spPr>
          <a:xfrm>
            <a:off x="238125" y="694264"/>
            <a:ext cx="3840480" cy="5715000"/>
          </a:xfrm>
          <a:prstGeom prst="rect">
            <a:avLst/>
          </a:prstGeom>
        </p:spPr>
        <p:txBody>
          <a:bodyPr>
            <a:normAutofit/>
          </a:bodyPr>
          <a:lstStyle>
            <a:lvl1pPr marL="228600" indent="-228600" algn="just">
              <a:lnSpc>
                <a:spcPct val="100000"/>
              </a:lnSpc>
              <a:spcBef>
                <a:spcPts val="600"/>
              </a:spcBef>
              <a:buClr>
                <a:schemeClr val="accent1"/>
              </a:buClr>
              <a:defRPr sz="1800">
                <a:solidFill>
                  <a:schemeClr val="tx1"/>
                </a:solidFill>
                <a:latin typeface="+mn-lt"/>
              </a:defRPr>
            </a:lvl1pPr>
            <a:lvl2pPr marL="457200" indent="-228600" algn="just">
              <a:lnSpc>
                <a:spcPct val="100000"/>
              </a:lnSpc>
              <a:spcBef>
                <a:spcPts val="600"/>
              </a:spcBef>
              <a:buClr>
                <a:schemeClr val="accent1"/>
              </a:buClr>
              <a:buFont typeface="Wingdings" panose="05000000000000000000" pitchFamily="2" charset="2"/>
              <a:buChar char="§"/>
              <a:defRPr sz="1600">
                <a:solidFill>
                  <a:schemeClr val="tx1"/>
                </a:solidFill>
                <a:latin typeface="+mn-lt"/>
              </a:defRPr>
            </a:lvl2pPr>
            <a:lvl3pPr marL="685800" indent="-228600" algn="just">
              <a:lnSpc>
                <a:spcPct val="100000"/>
              </a:lnSpc>
              <a:spcBef>
                <a:spcPts val="600"/>
              </a:spcBef>
              <a:buClr>
                <a:schemeClr val="accent1"/>
              </a:buClr>
              <a:defRPr sz="1400">
                <a:solidFill>
                  <a:schemeClr val="tx1"/>
                </a:solidFill>
                <a:latin typeface="+mn-lt"/>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11" name="TextBox 10">
            <a:extLst>
              <a:ext uri="{FF2B5EF4-FFF2-40B4-BE49-F238E27FC236}">
                <a16:creationId xmlns:a16="http://schemas.microsoft.com/office/drawing/2014/main" id="{C6794FF0-FC87-4ABB-9285-C7C03CE93F79}"/>
              </a:ext>
            </a:extLst>
          </p:cNvPr>
          <p:cNvSpPr txBox="1">
            <a:spLocks noChangeArrowheads="1"/>
          </p:cNvSpPr>
          <p:nvPr userDrawn="1"/>
        </p:nvSpPr>
        <p:spPr bwMode="auto">
          <a:xfrm>
            <a:off x="5424488" y="6628765"/>
            <a:ext cx="3498850" cy="215900"/>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spcAft>
                <a:spcPts val="300"/>
              </a:spcAft>
              <a:defRPr/>
            </a:pPr>
            <a:r>
              <a:rPr lang="en-US" sz="800" dirty="0">
                <a:solidFill>
                  <a:schemeClr val="accent4"/>
                </a:solidFill>
                <a:latin typeface="Calibri" pitchFamily="34" charset="0"/>
              </a:rPr>
              <a:t>Confidential – Not for Redistribution</a:t>
            </a:r>
          </a:p>
        </p:txBody>
      </p:sp>
      <p:sp>
        <p:nvSpPr>
          <p:cNvPr id="13" name="TextBox 12">
            <a:extLst>
              <a:ext uri="{FF2B5EF4-FFF2-40B4-BE49-F238E27FC236}">
                <a16:creationId xmlns:a16="http://schemas.microsoft.com/office/drawing/2014/main" id="{66437000-2B5E-45CE-8072-98A63710776F}"/>
              </a:ext>
            </a:extLst>
          </p:cNvPr>
          <p:cNvSpPr txBox="1">
            <a:spLocks noChangeArrowheads="1"/>
          </p:cNvSpPr>
          <p:nvPr userDrawn="1"/>
        </p:nvSpPr>
        <p:spPr bwMode="auto">
          <a:xfrm>
            <a:off x="228600" y="6628765"/>
            <a:ext cx="2382838" cy="215900"/>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Aft>
                <a:spcPts val="300"/>
              </a:spcAft>
              <a:defRPr/>
            </a:pPr>
            <a:r>
              <a:rPr lang="en-US" sz="800" dirty="0">
                <a:solidFill>
                  <a:schemeClr val="accent4"/>
                </a:solidFill>
                <a:latin typeface="Calibri" pitchFamily="34" charset="0"/>
              </a:rPr>
              <a:t>©2019 Fund Evaluation Group, LLC </a:t>
            </a:r>
          </a:p>
        </p:txBody>
      </p:sp>
      <p:cxnSp>
        <p:nvCxnSpPr>
          <p:cNvPr id="14" name="Straight Connector 13">
            <a:extLst>
              <a:ext uri="{FF2B5EF4-FFF2-40B4-BE49-F238E27FC236}">
                <a16:creationId xmlns:a16="http://schemas.microsoft.com/office/drawing/2014/main" id="{8B3C84CC-297F-43C7-A83F-52A00638D405}"/>
              </a:ext>
            </a:extLst>
          </p:cNvPr>
          <p:cNvCxnSpPr/>
          <p:nvPr userDrawn="1"/>
        </p:nvCxnSpPr>
        <p:spPr>
          <a:xfrm>
            <a:off x="-14514" y="6614251"/>
            <a:ext cx="9144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CFCAC222-2412-448D-9270-ABB2133AD5F3}"/>
              </a:ext>
            </a:extLst>
          </p:cNvPr>
          <p:cNvSpPr>
            <a:spLocks noChangeArrowheads="1"/>
          </p:cNvSpPr>
          <p:nvPr userDrawn="1"/>
        </p:nvSpPr>
        <p:spPr bwMode="auto">
          <a:xfrm>
            <a:off x="0" y="0"/>
            <a:ext cx="9143999" cy="461198"/>
          </a:xfrm>
          <a:prstGeom prst="rect">
            <a:avLst/>
          </a:prstGeom>
          <a:solidFill>
            <a:srgbClr val="000000">
              <a:alpha val="10196"/>
            </a:srgbClr>
          </a:solid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dirty="0">
              <a:solidFill>
                <a:srgbClr val="FFFFFF"/>
              </a:solidFill>
              <a:latin typeface="Calibri" panose="020F0502020204030204" pitchFamily="34" charset="0"/>
            </a:endParaRPr>
          </a:p>
        </p:txBody>
      </p:sp>
      <p:sp>
        <p:nvSpPr>
          <p:cNvPr id="16" name="Title 1">
            <a:extLst>
              <a:ext uri="{FF2B5EF4-FFF2-40B4-BE49-F238E27FC236}">
                <a16:creationId xmlns:a16="http://schemas.microsoft.com/office/drawing/2014/main" id="{13198E45-CA1A-4126-86A3-79B15A70C5C9}"/>
              </a:ext>
            </a:extLst>
          </p:cNvPr>
          <p:cNvSpPr>
            <a:spLocks noGrp="1"/>
          </p:cNvSpPr>
          <p:nvPr>
            <p:ph type="title"/>
          </p:nvPr>
        </p:nvSpPr>
        <p:spPr>
          <a:xfrm>
            <a:off x="246590" y="25399"/>
            <a:ext cx="8686800" cy="407587"/>
          </a:xfrm>
          <a:prstGeom prst="rect">
            <a:avLst/>
          </a:prstGeom>
        </p:spPr>
        <p:txBody>
          <a:bodyPr>
            <a:noAutofit/>
          </a:bodyPr>
          <a:lstStyle>
            <a:lvl1pPr algn="l">
              <a:defRPr sz="2200" b="0" cap="all" spc="100" baseline="0">
                <a:solidFill>
                  <a:schemeClr val="tx1"/>
                </a:solidFill>
                <a:latin typeface="+mn-lt"/>
              </a:defRPr>
            </a:lvl1pPr>
          </a:lstStyle>
          <a:p>
            <a:r>
              <a:rPr lang="en-US" dirty="0"/>
              <a:t>Click to edit Master title style</a:t>
            </a:r>
          </a:p>
        </p:txBody>
      </p:sp>
      <p:cxnSp>
        <p:nvCxnSpPr>
          <p:cNvPr id="17" name="Straight Connector 16">
            <a:extLst>
              <a:ext uri="{FF2B5EF4-FFF2-40B4-BE49-F238E27FC236}">
                <a16:creationId xmlns:a16="http://schemas.microsoft.com/office/drawing/2014/main" id="{C5CBE5E5-6164-4670-A0DE-FC7F6494ADAD}"/>
              </a:ext>
            </a:extLst>
          </p:cNvPr>
          <p:cNvCxnSpPr/>
          <p:nvPr userDrawn="1"/>
        </p:nvCxnSpPr>
        <p:spPr>
          <a:xfrm>
            <a:off x="-14514" y="456435"/>
            <a:ext cx="9144000" cy="0"/>
          </a:xfrm>
          <a:prstGeom prst="line">
            <a:avLst/>
          </a:prstGeom>
          <a:ln>
            <a:solidFill>
              <a:srgbClr val="FBB1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25026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NEW 2018_FEG No Text Box">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93A996A-A448-4B66-BF0B-B4381FD2AA17}"/>
              </a:ext>
            </a:extLst>
          </p:cNvPr>
          <p:cNvSpPr txBox="1">
            <a:spLocks noChangeArrowheads="1"/>
          </p:cNvSpPr>
          <p:nvPr userDrawn="1"/>
        </p:nvSpPr>
        <p:spPr bwMode="auto">
          <a:xfrm>
            <a:off x="5424488" y="6628765"/>
            <a:ext cx="3498850" cy="215900"/>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spcAft>
                <a:spcPts val="300"/>
              </a:spcAft>
              <a:defRPr/>
            </a:pPr>
            <a:r>
              <a:rPr lang="en-US" sz="800" dirty="0">
                <a:solidFill>
                  <a:schemeClr val="accent4"/>
                </a:solidFill>
                <a:latin typeface="Calibri" pitchFamily="34" charset="0"/>
              </a:rPr>
              <a:t>Confidential – Not for Redistribution</a:t>
            </a:r>
          </a:p>
        </p:txBody>
      </p:sp>
      <p:sp>
        <p:nvSpPr>
          <p:cNvPr id="12" name="TextBox 12">
            <a:extLst>
              <a:ext uri="{FF2B5EF4-FFF2-40B4-BE49-F238E27FC236}">
                <a16:creationId xmlns:a16="http://schemas.microsoft.com/office/drawing/2014/main" id="{B80F12C5-BE14-4C36-BEE1-B12A534CD4BF}"/>
              </a:ext>
            </a:extLst>
          </p:cNvPr>
          <p:cNvSpPr txBox="1">
            <a:spLocks noChangeArrowheads="1"/>
          </p:cNvSpPr>
          <p:nvPr userDrawn="1"/>
        </p:nvSpPr>
        <p:spPr bwMode="auto">
          <a:xfrm>
            <a:off x="228600" y="6628765"/>
            <a:ext cx="2382838" cy="215900"/>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Aft>
                <a:spcPts val="300"/>
              </a:spcAft>
              <a:defRPr/>
            </a:pPr>
            <a:r>
              <a:rPr lang="en-US" sz="800" dirty="0">
                <a:solidFill>
                  <a:schemeClr val="accent4"/>
                </a:solidFill>
                <a:latin typeface="Calibri" pitchFamily="34" charset="0"/>
              </a:rPr>
              <a:t>©2019 Fund Evaluation Group, LLC </a:t>
            </a:r>
          </a:p>
        </p:txBody>
      </p:sp>
      <p:cxnSp>
        <p:nvCxnSpPr>
          <p:cNvPr id="13" name="Straight Connector 12">
            <a:extLst>
              <a:ext uri="{FF2B5EF4-FFF2-40B4-BE49-F238E27FC236}">
                <a16:creationId xmlns:a16="http://schemas.microsoft.com/office/drawing/2014/main" id="{144FE713-95F5-4F64-9485-96E19C6811F2}"/>
              </a:ext>
            </a:extLst>
          </p:cNvPr>
          <p:cNvCxnSpPr/>
          <p:nvPr userDrawn="1"/>
        </p:nvCxnSpPr>
        <p:spPr>
          <a:xfrm>
            <a:off x="-14514" y="6614251"/>
            <a:ext cx="9144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EB272B70-C9E3-4577-ABB1-72ED3CF8E9DE}"/>
              </a:ext>
            </a:extLst>
          </p:cNvPr>
          <p:cNvSpPr>
            <a:spLocks noChangeArrowheads="1"/>
          </p:cNvSpPr>
          <p:nvPr userDrawn="1"/>
        </p:nvSpPr>
        <p:spPr bwMode="auto">
          <a:xfrm>
            <a:off x="0" y="0"/>
            <a:ext cx="9143999" cy="461198"/>
          </a:xfrm>
          <a:prstGeom prst="rect">
            <a:avLst/>
          </a:prstGeom>
          <a:solidFill>
            <a:srgbClr val="000000">
              <a:alpha val="10196"/>
            </a:srgbClr>
          </a:solid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dirty="0">
              <a:solidFill>
                <a:srgbClr val="FFFFFF"/>
              </a:solidFill>
              <a:latin typeface="Calibri" panose="020F0502020204030204" pitchFamily="34" charset="0"/>
            </a:endParaRPr>
          </a:p>
        </p:txBody>
      </p:sp>
      <p:sp>
        <p:nvSpPr>
          <p:cNvPr id="15" name="Title 1">
            <a:extLst>
              <a:ext uri="{FF2B5EF4-FFF2-40B4-BE49-F238E27FC236}">
                <a16:creationId xmlns:a16="http://schemas.microsoft.com/office/drawing/2014/main" id="{7EBB364D-A9CA-449C-863B-DAC4EAFC911A}"/>
              </a:ext>
            </a:extLst>
          </p:cNvPr>
          <p:cNvSpPr>
            <a:spLocks noGrp="1"/>
          </p:cNvSpPr>
          <p:nvPr>
            <p:ph type="title"/>
          </p:nvPr>
        </p:nvSpPr>
        <p:spPr>
          <a:xfrm>
            <a:off x="246590" y="25399"/>
            <a:ext cx="8686800" cy="407587"/>
          </a:xfrm>
          <a:prstGeom prst="rect">
            <a:avLst/>
          </a:prstGeom>
        </p:spPr>
        <p:txBody>
          <a:bodyPr>
            <a:noAutofit/>
          </a:bodyPr>
          <a:lstStyle>
            <a:lvl1pPr algn="l">
              <a:defRPr sz="2200" b="0" cap="all" spc="100" baseline="0">
                <a:solidFill>
                  <a:schemeClr val="tx1"/>
                </a:solidFill>
                <a:latin typeface="+mn-lt"/>
              </a:defRPr>
            </a:lvl1pPr>
          </a:lstStyle>
          <a:p>
            <a:r>
              <a:rPr lang="en-US" dirty="0"/>
              <a:t>Click to edit Master title style</a:t>
            </a:r>
          </a:p>
        </p:txBody>
      </p:sp>
      <p:cxnSp>
        <p:nvCxnSpPr>
          <p:cNvPr id="16" name="Straight Connector 15">
            <a:extLst>
              <a:ext uri="{FF2B5EF4-FFF2-40B4-BE49-F238E27FC236}">
                <a16:creationId xmlns:a16="http://schemas.microsoft.com/office/drawing/2014/main" id="{6E6C6CB7-93CC-40C0-A0A2-87ADAD0C635B}"/>
              </a:ext>
            </a:extLst>
          </p:cNvPr>
          <p:cNvCxnSpPr/>
          <p:nvPr userDrawn="1"/>
        </p:nvCxnSpPr>
        <p:spPr>
          <a:xfrm>
            <a:off x="-14514" y="456435"/>
            <a:ext cx="9144000" cy="0"/>
          </a:xfrm>
          <a:prstGeom prst="line">
            <a:avLst/>
          </a:prstGeom>
          <a:ln>
            <a:solidFill>
              <a:srgbClr val="FBB1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4717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EW 2018_FEG Full Text Box">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5424488" y="6628765"/>
            <a:ext cx="3498850" cy="215900"/>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spcAft>
                <a:spcPts val="300"/>
              </a:spcAft>
              <a:defRPr/>
            </a:pPr>
            <a:r>
              <a:rPr lang="en-US" sz="800" dirty="0">
                <a:solidFill>
                  <a:schemeClr val="accent4"/>
                </a:solidFill>
                <a:latin typeface="Calibri" pitchFamily="34" charset="0"/>
              </a:rPr>
              <a:t>Confidential – Not for Redistribution</a:t>
            </a:r>
          </a:p>
        </p:txBody>
      </p:sp>
      <p:sp>
        <p:nvSpPr>
          <p:cNvPr id="5" name="TextBox 12"/>
          <p:cNvSpPr txBox="1">
            <a:spLocks noChangeArrowheads="1"/>
          </p:cNvSpPr>
          <p:nvPr userDrawn="1"/>
        </p:nvSpPr>
        <p:spPr bwMode="auto">
          <a:xfrm>
            <a:off x="3382963" y="6628765"/>
            <a:ext cx="2382837" cy="215900"/>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Aft>
                <a:spcPts val="300"/>
              </a:spcAft>
              <a:defRPr/>
            </a:pPr>
            <a:fld id="{8D222099-C786-4A2B-BA5B-FDF200A0AA7D}" type="slidenum">
              <a:rPr lang="en-US" sz="800" smtClean="0">
                <a:solidFill>
                  <a:schemeClr val="accent4"/>
                </a:solidFill>
                <a:latin typeface="Calibri" pitchFamily="34" charset="0"/>
              </a:rPr>
              <a:pPr algn="ctr" eaLnBrk="1" hangingPunct="1">
                <a:spcAft>
                  <a:spcPts val="300"/>
                </a:spcAft>
                <a:defRPr/>
              </a:pPr>
              <a:t>‹#›</a:t>
            </a:fld>
            <a:endParaRPr lang="en-US" sz="800" dirty="0">
              <a:solidFill>
                <a:schemeClr val="accent4"/>
              </a:solidFill>
              <a:latin typeface="Calibri" pitchFamily="34" charset="0"/>
            </a:endParaRPr>
          </a:p>
        </p:txBody>
      </p:sp>
      <p:sp>
        <p:nvSpPr>
          <p:cNvPr id="6" name="TextBox 12"/>
          <p:cNvSpPr txBox="1">
            <a:spLocks noChangeArrowheads="1"/>
          </p:cNvSpPr>
          <p:nvPr userDrawn="1"/>
        </p:nvSpPr>
        <p:spPr bwMode="auto">
          <a:xfrm>
            <a:off x="228600" y="6628765"/>
            <a:ext cx="2382838" cy="215900"/>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Aft>
                <a:spcPts val="300"/>
              </a:spcAft>
              <a:defRPr/>
            </a:pPr>
            <a:r>
              <a:rPr lang="en-US" sz="800" dirty="0">
                <a:solidFill>
                  <a:schemeClr val="accent4"/>
                </a:solidFill>
                <a:latin typeface="Calibri" pitchFamily="34" charset="0"/>
              </a:rPr>
              <a:t>©2022 Fund Evaluation Group, LLC </a:t>
            </a:r>
          </a:p>
        </p:txBody>
      </p:sp>
      <p:sp>
        <p:nvSpPr>
          <p:cNvPr id="8" name="Rectangle 7"/>
          <p:cNvSpPr>
            <a:spLocks noChangeArrowheads="1"/>
          </p:cNvSpPr>
          <p:nvPr userDrawn="1"/>
        </p:nvSpPr>
        <p:spPr bwMode="auto">
          <a:xfrm>
            <a:off x="0" y="0"/>
            <a:ext cx="9143999" cy="461198"/>
          </a:xfrm>
          <a:prstGeom prst="rect">
            <a:avLst/>
          </a:prstGeom>
          <a:solidFill>
            <a:srgbClr val="000000">
              <a:alpha val="10196"/>
            </a:srgbClr>
          </a:solid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dirty="0">
              <a:solidFill>
                <a:srgbClr val="FFFFFF"/>
              </a:solidFill>
              <a:latin typeface="Calibri" panose="020F0502020204030204" pitchFamily="34" charset="0"/>
            </a:endParaRPr>
          </a:p>
        </p:txBody>
      </p:sp>
      <p:sp>
        <p:nvSpPr>
          <p:cNvPr id="10" name="Content Placeholder 2"/>
          <p:cNvSpPr>
            <a:spLocks noGrp="1"/>
          </p:cNvSpPr>
          <p:nvPr>
            <p:ph idx="1"/>
          </p:nvPr>
        </p:nvSpPr>
        <p:spPr>
          <a:xfrm>
            <a:off x="238124" y="694264"/>
            <a:ext cx="8677275" cy="5715000"/>
          </a:xfrm>
          <a:prstGeom prst="rect">
            <a:avLst/>
          </a:prstGeom>
        </p:spPr>
        <p:txBody>
          <a:bodyPr>
            <a:normAutofit/>
          </a:bodyPr>
          <a:lstStyle>
            <a:lvl1pPr marL="228600" indent="-228600" algn="just">
              <a:lnSpc>
                <a:spcPct val="100000"/>
              </a:lnSpc>
              <a:spcBef>
                <a:spcPts val="600"/>
              </a:spcBef>
              <a:buClr>
                <a:schemeClr val="accent1"/>
              </a:buClr>
              <a:defRPr sz="1800">
                <a:solidFill>
                  <a:schemeClr val="tx1"/>
                </a:solidFill>
                <a:latin typeface="+mn-lt"/>
              </a:defRPr>
            </a:lvl1pPr>
            <a:lvl2pPr marL="457200" indent="-228600" algn="just">
              <a:lnSpc>
                <a:spcPct val="100000"/>
              </a:lnSpc>
              <a:spcBef>
                <a:spcPts val="600"/>
              </a:spcBef>
              <a:buClr>
                <a:schemeClr val="accent1"/>
              </a:buClr>
              <a:buFont typeface="Wingdings" panose="05000000000000000000" pitchFamily="2" charset="2"/>
              <a:buChar char="§"/>
              <a:defRPr sz="1600">
                <a:solidFill>
                  <a:schemeClr val="tx1"/>
                </a:solidFill>
                <a:latin typeface="+mn-lt"/>
              </a:defRPr>
            </a:lvl2pPr>
            <a:lvl3pPr marL="685800" indent="-228600" algn="just">
              <a:lnSpc>
                <a:spcPct val="100000"/>
              </a:lnSpc>
              <a:spcBef>
                <a:spcPts val="600"/>
              </a:spcBef>
              <a:buClr>
                <a:schemeClr val="accent1"/>
              </a:buClr>
              <a:defRPr sz="1400">
                <a:solidFill>
                  <a:schemeClr val="tx1"/>
                </a:solidFill>
                <a:latin typeface="+mn-lt"/>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19" name="Title 1"/>
          <p:cNvSpPr>
            <a:spLocks noGrp="1"/>
          </p:cNvSpPr>
          <p:nvPr>
            <p:ph type="title"/>
          </p:nvPr>
        </p:nvSpPr>
        <p:spPr>
          <a:xfrm>
            <a:off x="246590" y="25399"/>
            <a:ext cx="8686800" cy="407587"/>
          </a:xfrm>
          <a:prstGeom prst="rect">
            <a:avLst/>
          </a:prstGeom>
        </p:spPr>
        <p:txBody>
          <a:bodyPr>
            <a:noAutofit/>
          </a:bodyPr>
          <a:lstStyle>
            <a:lvl1pPr algn="l">
              <a:defRPr sz="2200" b="0" cap="all" spc="100" baseline="0">
                <a:solidFill>
                  <a:schemeClr val="tx1"/>
                </a:solidFill>
                <a:latin typeface="+mn-lt"/>
              </a:defRPr>
            </a:lvl1pPr>
          </a:lstStyle>
          <a:p>
            <a:r>
              <a:rPr lang="en-US" dirty="0"/>
              <a:t>Click to edit Master title style</a:t>
            </a:r>
          </a:p>
        </p:txBody>
      </p:sp>
      <p:cxnSp>
        <p:nvCxnSpPr>
          <p:cNvPr id="3" name="Straight Connector 2">
            <a:extLst>
              <a:ext uri="{FF2B5EF4-FFF2-40B4-BE49-F238E27FC236}">
                <a16:creationId xmlns:a16="http://schemas.microsoft.com/office/drawing/2014/main" id="{C09A5B32-2867-4072-8AFF-4C7BB5B3EDB5}"/>
              </a:ext>
            </a:extLst>
          </p:cNvPr>
          <p:cNvCxnSpPr/>
          <p:nvPr userDrawn="1"/>
        </p:nvCxnSpPr>
        <p:spPr>
          <a:xfrm>
            <a:off x="-14514" y="456435"/>
            <a:ext cx="9144000" cy="0"/>
          </a:xfrm>
          <a:prstGeom prst="line">
            <a:avLst/>
          </a:prstGeom>
          <a:ln>
            <a:solidFill>
              <a:srgbClr val="FBB16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36BA9F4-BF46-453D-8B11-F9406A7BB2F6}"/>
              </a:ext>
            </a:extLst>
          </p:cNvPr>
          <p:cNvCxnSpPr/>
          <p:nvPr userDrawn="1"/>
        </p:nvCxnSpPr>
        <p:spPr>
          <a:xfrm>
            <a:off x="-14514" y="6614251"/>
            <a:ext cx="9144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01144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NEW 2018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41479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NEW 2018_Backe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87E7097-6C05-4E7F-861D-8FFDD54ECBBC}"/>
              </a:ext>
            </a:extLst>
          </p:cNvPr>
          <p:cNvSpPr/>
          <p:nvPr userDrawn="1"/>
        </p:nvSpPr>
        <p:spPr bwMode="gray">
          <a:xfrm>
            <a:off x="1" y="4379161"/>
            <a:ext cx="9143999" cy="456535"/>
          </a:xfrm>
          <a:prstGeom prst="rect">
            <a:avLst/>
          </a:prstGeom>
        </p:spPr>
        <p:txBody>
          <a:bodyPr wrap="square">
            <a:spAutoFit/>
          </a:bodyPr>
          <a:lstStyle/>
          <a:p>
            <a:pPr algn="ctr">
              <a:defRPr/>
            </a:pPr>
            <a:r>
              <a:rPr lang="en-US" sz="1050" kern="0" spc="50" dirty="0">
                <a:solidFill>
                  <a:schemeClr val="tx1"/>
                </a:solidFill>
                <a:latin typeface="Calibri (Body)"/>
                <a:ea typeface="Myriad Pro Condensed" charset="0"/>
                <a:cs typeface="Calibri Light"/>
              </a:rPr>
              <a:t>Fund Evaluation Group, LLC | 201 East Fifth Street, Suite 1600 Cincinnati, OH 45202 | </a:t>
            </a:r>
            <a:r>
              <a:rPr lang="en-US" sz="1050" kern="0" cap="all" spc="50" dirty="0">
                <a:solidFill>
                  <a:schemeClr val="tx1"/>
                </a:solidFill>
                <a:latin typeface="Calibri (Body)"/>
                <a:ea typeface="Myriad Pro Condensed" charset="0"/>
                <a:cs typeface="Calibri Light"/>
              </a:rPr>
              <a:t>513.977.4400 | </a:t>
            </a:r>
            <a:r>
              <a:rPr lang="en-US" sz="1050" kern="0" spc="50" dirty="0">
                <a:solidFill>
                  <a:schemeClr val="tx1"/>
                </a:solidFill>
                <a:latin typeface="Calibri (Body)"/>
                <a:ea typeface="Myriad Pro Condensed" charset="0"/>
                <a:cs typeface="Calibri Light"/>
              </a:rPr>
              <a:t>information@feg.com | www.feg.com</a:t>
            </a:r>
          </a:p>
          <a:p>
            <a:pPr algn="ctr">
              <a:spcBef>
                <a:spcPts val="200"/>
              </a:spcBef>
              <a:defRPr/>
            </a:pPr>
            <a:r>
              <a:rPr lang="en-US" sz="1050" kern="0" spc="50" dirty="0">
                <a:solidFill>
                  <a:schemeClr val="tx1"/>
                </a:solidFill>
                <a:latin typeface="Calibri (Body)"/>
                <a:ea typeface="Myriad Pro Condensed" charset="0"/>
                <a:cs typeface="Calibri Light"/>
              </a:rPr>
              <a:t>Dallas </a:t>
            </a:r>
            <a:r>
              <a:rPr lang="en-US" sz="1050" spc="50" dirty="0">
                <a:solidFill>
                  <a:schemeClr val="tx1"/>
                </a:solidFill>
                <a:latin typeface="Calibri (Body)"/>
                <a:cs typeface="Calibri Light"/>
              </a:rPr>
              <a:t>│ </a:t>
            </a:r>
            <a:r>
              <a:rPr lang="en-US" sz="1050" kern="0" spc="50" dirty="0">
                <a:solidFill>
                  <a:schemeClr val="tx1"/>
                </a:solidFill>
                <a:latin typeface="Calibri (Body)"/>
                <a:ea typeface="Myriad Pro Condensed" charset="0"/>
                <a:cs typeface="Calibri Light"/>
              </a:rPr>
              <a:t>Indianapolis</a:t>
            </a:r>
          </a:p>
        </p:txBody>
      </p:sp>
      <p:pic>
        <p:nvPicPr>
          <p:cNvPr id="3" name="Picture 2">
            <a:extLst>
              <a:ext uri="{FF2B5EF4-FFF2-40B4-BE49-F238E27FC236}">
                <a16:creationId xmlns:a16="http://schemas.microsoft.com/office/drawing/2014/main" id="{56DE13F3-FB48-4806-BEA3-9618E8B51D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3437099" y="5367362"/>
            <a:ext cx="2269803" cy="737367"/>
          </a:xfrm>
          <a:prstGeom prst="rect">
            <a:avLst/>
          </a:prstGeom>
        </p:spPr>
      </p:pic>
      <p:grpSp>
        <p:nvGrpSpPr>
          <p:cNvPr id="4" name="Group 3">
            <a:extLst>
              <a:ext uri="{FF2B5EF4-FFF2-40B4-BE49-F238E27FC236}">
                <a16:creationId xmlns:a16="http://schemas.microsoft.com/office/drawing/2014/main" id="{B8D98D41-ADA5-482F-9BE4-A337ECCE63D5}"/>
              </a:ext>
            </a:extLst>
          </p:cNvPr>
          <p:cNvGrpSpPr/>
          <p:nvPr userDrawn="1"/>
        </p:nvGrpSpPr>
        <p:grpSpPr>
          <a:xfrm>
            <a:off x="1" y="1286729"/>
            <a:ext cx="9144000" cy="2766060"/>
            <a:chOff x="0" y="1141589"/>
            <a:chExt cx="9144000" cy="2766060"/>
          </a:xfrm>
        </p:grpSpPr>
        <p:pic>
          <p:nvPicPr>
            <p:cNvPr id="5" name="Picture 4">
              <a:extLst>
                <a:ext uri="{FF2B5EF4-FFF2-40B4-BE49-F238E27FC236}">
                  <a16:creationId xmlns:a16="http://schemas.microsoft.com/office/drawing/2014/main" id="{7D3C04F2-637D-423B-A7CF-57BDC48C5CD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0999"/>
            <a:stretch/>
          </p:blipFill>
          <p:spPr>
            <a:xfrm>
              <a:off x="6698797" y="1141589"/>
              <a:ext cx="2445203" cy="2766060"/>
            </a:xfrm>
            <a:prstGeom prst="rect">
              <a:avLst/>
            </a:prstGeom>
          </p:spPr>
        </p:pic>
        <p:sp>
          <p:nvSpPr>
            <p:cNvPr id="6" name="Rectangle 5">
              <a:extLst>
                <a:ext uri="{FF2B5EF4-FFF2-40B4-BE49-F238E27FC236}">
                  <a16:creationId xmlns:a16="http://schemas.microsoft.com/office/drawing/2014/main" id="{7B819FBA-B5BB-43B3-81E0-6BC071FD717C}"/>
                </a:ext>
              </a:extLst>
            </p:cNvPr>
            <p:cNvSpPr/>
            <p:nvPr/>
          </p:nvSpPr>
          <p:spPr bwMode="gray">
            <a:xfrm>
              <a:off x="4135089" y="1141589"/>
              <a:ext cx="2464592" cy="1031851"/>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BCA669EC-A514-4E6F-B9BE-4041E05FC8A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0319" r="12762" b="-1"/>
            <a:stretch/>
          </p:blipFill>
          <p:spPr bwMode="gray">
            <a:xfrm>
              <a:off x="0" y="1141589"/>
              <a:ext cx="4035973" cy="2766060"/>
            </a:xfrm>
            <a:prstGeom prst="rect">
              <a:avLst/>
            </a:prstGeom>
          </p:spPr>
        </p:pic>
        <p:pic>
          <p:nvPicPr>
            <p:cNvPr id="8" name="Picture 7">
              <a:extLst>
                <a:ext uri="{FF2B5EF4-FFF2-40B4-BE49-F238E27FC236}">
                  <a16:creationId xmlns:a16="http://schemas.microsoft.com/office/drawing/2014/main" id="{70F7A6F2-95F6-4CC9-AE7A-5A77F8A282E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1479" t="25824" r="37426" b="38337"/>
            <a:stretch/>
          </p:blipFill>
          <p:spPr>
            <a:xfrm>
              <a:off x="4134679" y="2257514"/>
              <a:ext cx="2465412" cy="1650135"/>
            </a:xfrm>
            <a:prstGeom prst="rect">
              <a:avLst/>
            </a:prstGeom>
          </p:spPr>
        </p:pic>
      </p:grpSp>
    </p:spTree>
    <p:extLst>
      <p:ext uri="{BB962C8B-B14F-4D97-AF65-F5344CB8AC3E}">
        <p14:creationId xmlns:p14="http://schemas.microsoft.com/office/powerpoint/2010/main" val="34474733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1_FEG Full Text Box">
    <p:spTree>
      <p:nvGrpSpPr>
        <p:cNvPr id="1" name=""/>
        <p:cNvGrpSpPr/>
        <p:nvPr/>
      </p:nvGrpSpPr>
      <p:grpSpPr>
        <a:xfrm>
          <a:off x="0" y="0"/>
          <a:ext cx="0" cy="0"/>
          <a:chOff x="0" y="0"/>
          <a:chExt cx="0" cy="0"/>
        </a:xfrm>
      </p:grpSpPr>
      <p:sp>
        <p:nvSpPr>
          <p:cNvPr id="6" name="TextBox 5"/>
          <p:cNvSpPr txBox="1">
            <a:spLocks noChangeArrowheads="1"/>
          </p:cNvSpPr>
          <p:nvPr userDrawn="1"/>
        </p:nvSpPr>
        <p:spPr bwMode="auto">
          <a:xfrm>
            <a:off x="5486400" y="6643688"/>
            <a:ext cx="3498850" cy="215900"/>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spcAft>
                <a:spcPts val="300"/>
              </a:spcAft>
              <a:defRPr/>
            </a:pPr>
            <a:r>
              <a:rPr lang="en-US" sz="800" i="0" dirty="0">
                <a:solidFill>
                  <a:schemeClr val="tx1"/>
                </a:solidFill>
                <a:latin typeface="Calibri" pitchFamily="34" charset="0"/>
              </a:rPr>
              <a:t>Confidential</a:t>
            </a:r>
            <a:r>
              <a:rPr lang="en-US" sz="800" i="0" baseline="0" dirty="0">
                <a:solidFill>
                  <a:schemeClr val="tx1"/>
                </a:solidFill>
                <a:latin typeface="Calibri" pitchFamily="34" charset="0"/>
              </a:rPr>
              <a:t> – </a:t>
            </a:r>
            <a:r>
              <a:rPr lang="en-US" sz="800" i="0" dirty="0">
                <a:solidFill>
                  <a:schemeClr val="tx1"/>
                </a:solidFill>
                <a:latin typeface="Calibri" pitchFamily="34" charset="0"/>
              </a:rPr>
              <a:t>Not For Redistribution</a:t>
            </a:r>
          </a:p>
        </p:txBody>
      </p:sp>
      <p:sp>
        <p:nvSpPr>
          <p:cNvPr id="7" name="TextBox 12"/>
          <p:cNvSpPr txBox="1">
            <a:spLocks noChangeArrowheads="1"/>
          </p:cNvSpPr>
          <p:nvPr userDrawn="1"/>
        </p:nvSpPr>
        <p:spPr bwMode="auto">
          <a:xfrm>
            <a:off x="3382963" y="6640390"/>
            <a:ext cx="2382837" cy="215900"/>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Aft>
                <a:spcPts val="300"/>
              </a:spcAft>
              <a:defRPr/>
            </a:pPr>
            <a:fld id="{319CB284-71F8-40CD-B0C7-8A5E18057FA5}" type="slidenum">
              <a:rPr lang="en-US" sz="800" i="0" smtClean="0">
                <a:solidFill>
                  <a:srgbClr val="595959"/>
                </a:solidFill>
                <a:latin typeface="Calibri" pitchFamily="34" charset="0"/>
              </a:rPr>
              <a:pPr algn="ctr" eaLnBrk="1" hangingPunct="1">
                <a:spcAft>
                  <a:spcPts val="300"/>
                </a:spcAft>
                <a:defRPr/>
              </a:pPr>
              <a:t>‹#›</a:t>
            </a:fld>
            <a:endParaRPr lang="en-US" sz="800" i="0" dirty="0">
              <a:solidFill>
                <a:srgbClr val="595959"/>
              </a:solidFill>
              <a:latin typeface="Calibri" pitchFamily="34" charset="0"/>
            </a:endParaRPr>
          </a:p>
        </p:txBody>
      </p:sp>
      <p:sp>
        <p:nvSpPr>
          <p:cNvPr id="8" name="TextBox 12"/>
          <p:cNvSpPr txBox="1">
            <a:spLocks noChangeArrowheads="1"/>
          </p:cNvSpPr>
          <p:nvPr userDrawn="1"/>
        </p:nvSpPr>
        <p:spPr bwMode="auto">
          <a:xfrm>
            <a:off x="228600" y="6643443"/>
            <a:ext cx="2382838" cy="215444"/>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Aft>
                <a:spcPts val="300"/>
              </a:spcAft>
              <a:defRPr/>
            </a:pPr>
            <a:r>
              <a:rPr lang="en-US" sz="800" dirty="0">
                <a:solidFill>
                  <a:srgbClr val="636463"/>
                </a:solidFill>
                <a:latin typeface="Calibri" pitchFamily="34" charset="0"/>
              </a:rPr>
              <a:t>©2019 Fund Evaluation Group, LLC </a:t>
            </a:r>
          </a:p>
        </p:txBody>
      </p:sp>
      <p:sp>
        <p:nvSpPr>
          <p:cNvPr id="10" name="Content Placeholder 2"/>
          <p:cNvSpPr>
            <a:spLocks noGrp="1"/>
          </p:cNvSpPr>
          <p:nvPr>
            <p:ph idx="1"/>
          </p:nvPr>
        </p:nvSpPr>
        <p:spPr>
          <a:xfrm>
            <a:off x="238124" y="694264"/>
            <a:ext cx="8677275" cy="5715000"/>
          </a:xfrm>
          <a:prstGeom prst="rect">
            <a:avLst/>
          </a:prstGeom>
        </p:spPr>
        <p:txBody>
          <a:bodyPr>
            <a:normAutofit/>
          </a:bodyPr>
          <a:lstStyle>
            <a:lvl1pPr marL="228600" indent="-228600" algn="just">
              <a:lnSpc>
                <a:spcPct val="100000"/>
              </a:lnSpc>
              <a:spcBef>
                <a:spcPts val="600"/>
              </a:spcBef>
              <a:buClr>
                <a:schemeClr val="accent1"/>
              </a:buClr>
              <a:defRPr sz="1200">
                <a:solidFill>
                  <a:schemeClr val="tx1"/>
                </a:solidFill>
                <a:latin typeface="+mn-lt"/>
              </a:defRPr>
            </a:lvl1pPr>
            <a:lvl2pPr marL="457200" indent="-228600" algn="just">
              <a:lnSpc>
                <a:spcPct val="100000"/>
              </a:lnSpc>
              <a:spcBef>
                <a:spcPts val="600"/>
              </a:spcBef>
              <a:buClr>
                <a:schemeClr val="accent1"/>
              </a:buClr>
              <a:buFont typeface="Wingdings" panose="05000000000000000000" pitchFamily="2" charset="2"/>
              <a:buChar char="§"/>
              <a:defRPr sz="1100">
                <a:solidFill>
                  <a:schemeClr val="tx1"/>
                </a:solidFill>
                <a:latin typeface="+mn-lt"/>
              </a:defRPr>
            </a:lvl2pPr>
            <a:lvl3pPr marL="685800" indent="-228600" algn="just">
              <a:lnSpc>
                <a:spcPct val="100000"/>
              </a:lnSpc>
              <a:spcBef>
                <a:spcPts val="600"/>
              </a:spcBef>
              <a:buClr>
                <a:schemeClr val="accent1"/>
              </a:buClr>
              <a:defRPr sz="1050">
                <a:solidFill>
                  <a:schemeClr val="tx1"/>
                </a:solidFill>
                <a:latin typeface="+mn-lt"/>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p:txBody>
      </p:sp>
      <p:cxnSp>
        <p:nvCxnSpPr>
          <p:cNvPr id="13" name="Straight Connector 12"/>
          <p:cNvCxnSpPr/>
          <p:nvPr userDrawn="1"/>
        </p:nvCxnSpPr>
        <p:spPr>
          <a:xfrm>
            <a:off x="0" y="6628400"/>
            <a:ext cx="9144000" cy="0"/>
          </a:xfrm>
          <a:prstGeom prst="line">
            <a:avLst/>
          </a:prstGeom>
          <a:ln w="19050">
            <a:solidFill>
              <a:srgbClr val="FBB161"/>
            </a:solidFill>
          </a:ln>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0" y="0"/>
            <a:ext cx="9154510" cy="409904"/>
          </a:xfrm>
          <a:prstGeom prst="rect">
            <a:avLst/>
          </a:prstGeom>
          <a:solidFill>
            <a:srgbClr val="E6E7E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cxnSp>
        <p:nvCxnSpPr>
          <p:cNvPr id="17" name="Straight Connector 16"/>
          <p:cNvCxnSpPr/>
          <p:nvPr userDrawn="1"/>
        </p:nvCxnSpPr>
        <p:spPr>
          <a:xfrm>
            <a:off x="0" y="407587"/>
            <a:ext cx="9144000" cy="0"/>
          </a:xfrm>
          <a:prstGeom prst="line">
            <a:avLst/>
          </a:prstGeom>
          <a:noFill/>
          <a:ln w="12700" cap="flat" cmpd="sng" algn="ctr">
            <a:solidFill>
              <a:srgbClr val="FCAB4F"/>
            </a:solidFill>
            <a:prstDash val="solid"/>
          </a:ln>
          <a:effectLst/>
        </p:spPr>
      </p:cxnSp>
      <p:sp>
        <p:nvSpPr>
          <p:cNvPr id="19" name="Title 1"/>
          <p:cNvSpPr>
            <a:spLocks noGrp="1"/>
          </p:cNvSpPr>
          <p:nvPr>
            <p:ph type="title"/>
          </p:nvPr>
        </p:nvSpPr>
        <p:spPr>
          <a:xfrm>
            <a:off x="246590" y="-1"/>
            <a:ext cx="8686800" cy="407587"/>
          </a:xfrm>
          <a:prstGeom prst="rect">
            <a:avLst/>
          </a:prstGeom>
        </p:spPr>
        <p:txBody>
          <a:bodyPr>
            <a:noAutofit/>
          </a:bodyPr>
          <a:lstStyle>
            <a:lvl1pPr algn="l">
              <a:defRPr sz="2200" b="0" cap="all" spc="100" baseline="0">
                <a:solidFill>
                  <a:schemeClr val="tx1">
                    <a:lumMod val="75000"/>
                  </a:schemeClr>
                </a:solidFill>
                <a:latin typeface="+mj-lt"/>
              </a:defRPr>
            </a:lvl1pPr>
          </a:lstStyle>
          <a:p>
            <a:r>
              <a:rPr lang="en-US" dirty="0"/>
              <a:t>Click to edit Master title style</a:t>
            </a:r>
          </a:p>
        </p:txBody>
      </p:sp>
    </p:spTree>
    <p:extLst>
      <p:ext uri="{BB962C8B-B14F-4D97-AF65-F5344CB8AC3E}">
        <p14:creationId xmlns:p14="http://schemas.microsoft.com/office/powerpoint/2010/main" val="3783179327"/>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44">
          <p15:clr>
            <a:srgbClr val="FBAE40"/>
          </p15:clr>
        </p15:guide>
        <p15:guide id="4" orient="horz" pos="4032">
          <p15:clr>
            <a:srgbClr val="FBAE40"/>
          </p15:clr>
        </p15:guide>
        <p15:guide id="5" pos="5616">
          <p15:clr>
            <a:srgbClr val="FBAE40"/>
          </p15:clr>
        </p15:guide>
        <p15:guide id="6" orient="horz" pos="432">
          <p15:clr>
            <a:srgbClr val="FBAE40"/>
          </p15:clr>
        </p15:guide>
        <p15:guide id="7" orient="horz" pos="4176">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6901150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14" name="Picture 13" descr="O_Cable Bridge.jpg                                             02B798F3Macintosh HD                   7C26301E:"/>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0" name="TextBox 9"/>
          <p:cNvSpPr txBox="1">
            <a:spLocks noChangeArrowheads="1"/>
          </p:cNvSpPr>
          <p:nvPr userDrawn="1"/>
        </p:nvSpPr>
        <p:spPr bwMode="auto">
          <a:xfrm>
            <a:off x="5611908" y="6643688"/>
            <a:ext cx="3498850" cy="215900"/>
          </a:xfrm>
          <a:prstGeom prst="rect">
            <a:avLst/>
          </a:prstGeom>
          <a:noFill/>
          <a:ln w="9525">
            <a:noFill/>
            <a:miter lim="800000"/>
            <a:headEnd/>
            <a:tailEnd/>
          </a:ln>
        </p:spPr>
        <p:txBody>
          <a:bodyPr>
            <a:spAutoFit/>
          </a:bodyPr>
          <a:lstStyle/>
          <a:p>
            <a:pPr algn="r" fontAlgn="auto">
              <a:spcBef>
                <a:spcPts val="0"/>
              </a:spcBef>
              <a:spcAft>
                <a:spcPts val="300"/>
              </a:spcAft>
              <a:defRPr/>
            </a:pPr>
            <a:r>
              <a:rPr lang="en-US" sz="800" dirty="0">
                <a:solidFill>
                  <a:srgbClr val="636463"/>
                </a:solidFill>
                <a:latin typeface="Calibri" pitchFamily="34" charset="0"/>
              </a:rPr>
              <a:t> For accredited &amp; qualified investor use only.</a:t>
            </a:r>
          </a:p>
        </p:txBody>
      </p:sp>
      <p:sp>
        <p:nvSpPr>
          <p:cNvPr id="11" name="TextBox 12"/>
          <p:cNvSpPr txBox="1">
            <a:spLocks noChangeArrowheads="1"/>
          </p:cNvSpPr>
          <p:nvPr userDrawn="1"/>
        </p:nvSpPr>
        <p:spPr bwMode="auto">
          <a:xfrm>
            <a:off x="3382964" y="6632575"/>
            <a:ext cx="2382837" cy="215900"/>
          </a:xfrm>
          <a:prstGeom prst="rect">
            <a:avLst/>
          </a:prstGeom>
          <a:noFill/>
          <a:ln w="9525">
            <a:noFill/>
            <a:miter lim="800000"/>
            <a:headEnd/>
            <a:tailEnd/>
          </a:ln>
        </p:spPr>
        <p:txBody>
          <a:bodyPr>
            <a:spAutoFit/>
          </a:bodyPr>
          <a:lstStyle/>
          <a:p>
            <a:pPr algn="ctr" fontAlgn="auto">
              <a:spcBef>
                <a:spcPts val="0"/>
              </a:spcBef>
              <a:spcAft>
                <a:spcPts val="300"/>
              </a:spcAft>
              <a:defRPr/>
            </a:pPr>
            <a:fld id="{60C0BF5F-5113-4B3A-983D-2603609FCE3C}" type="slidenum">
              <a:rPr lang="en-US" sz="800">
                <a:solidFill>
                  <a:schemeClr val="tx1">
                    <a:lumMod val="65000"/>
                    <a:lumOff val="35000"/>
                  </a:schemeClr>
                </a:solidFill>
                <a:latin typeface="Calibri" pitchFamily="34" charset="0"/>
              </a:rPr>
              <a:pPr algn="ctr" fontAlgn="auto">
                <a:spcBef>
                  <a:spcPts val="0"/>
                </a:spcBef>
                <a:spcAft>
                  <a:spcPts val="300"/>
                </a:spcAft>
                <a:defRPr/>
              </a:pPr>
              <a:t>‹#›</a:t>
            </a:fld>
            <a:endParaRPr lang="en-US" sz="800" dirty="0">
              <a:solidFill>
                <a:schemeClr val="tx1">
                  <a:lumMod val="65000"/>
                  <a:lumOff val="35000"/>
                </a:schemeClr>
              </a:solidFill>
              <a:latin typeface="Calibri" pitchFamily="34" charset="0"/>
            </a:endParaRPr>
          </a:p>
        </p:txBody>
      </p:sp>
      <p:sp>
        <p:nvSpPr>
          <p:cNvPr id="12" name="TextBox 12"/>
          <p:cNvSpPr txBox="1">
            <a:spLocks noChangeArrowheads="1"/>
          </p:cNvSpPr>
          <p:nvPr userDrawn="1"/>
        </p:nvSpPr>
        <p:spPr bwMode="auto">
          <a:xfrm>
            <a:off x="-1588" y="6627813"/>
            <a:ext cx="2382838" cy="215900"/>
          </a:xfrm>
          <a:prstGeom prst="rect">
            <a:avLst/>
          </a:prstGeom>
          <a:noFill/>
          <a:ln w="9525">
            <a:noFill/>
            <a:miter lim="800000"/>
            <a:headEnd/>
            <a:tailEnd/>
          </a:ln>
        </p:spPr>
        <p:txBody>
          <a:bodyPr>
            <a:spAutoFit/>
          </a:bodyPr>
          <a:lstStyle/>
          <a:p>
            <a:pPr fontAlgn="auto">
              <a:spcBef>
                <a:spcPts val="0"/>
              </a:spcBef>
              <a:spcAft>
                <a:spcPts val="300"/>
              </a:spcAft>
              <a:defRPr/>
            </a:pPr>
            <a:r>
              <a:rPr lang="en-US" sz="800" dirty="0">
                <a:solidFill>
                  <a:srgbClr val="636463"/>
                </a:solidFill>
                <a:latin typeface="Calibri" pitchFamily="34" charset="0"/>
              </a:rPr>
              <a:t>©</a:t>
            </a:r>
            <a:r>
              <a:rPr lang="en-US" sz="800" dirty="0">
                <a:solidFill>
                  <a:schemeClr val="tx1">
                    <a:lumMod val="65000"/>
                    <a:lumOff val="35000"/>
                  </a:schemeClr>
                </a:solidFill>
                <a:latin typeface="Calibri" pitchFamily="34" charset="0"/>
              </a:rPr>
              <a:t>2018 FEG/</a:t>
            </a:r>
            <a:r>
              <a:rPr lang="en-US" sz="800" i="1" dirty="0">
                <a:solidFill>
                  <a:schemeClr val="tx1">
                    <a:lumMod val="65000"/>
                    <a:lumOff val="35000"/>
                  </a:schemeClr>
                </a:solidFill>
                <a:latin typeface="Calibri" pitchFamily="34" charset="0"/>
              </a:rPr>
              <a:t>Private Investors</a:t>
            </a:r>
            <a:r>
              <a:rPr lang="en-US" sz="800" i="0" dirty="0">
                <a:solidFill>
                  <a:schemeClr val="tx1">
                    <a:lumMod val="65000"/>
                    <a:lumOff val="35000"/>
                  </a:schemeClr>
                </a:solidFill>
                <a:latin typeface="Calibri" pitchFamily="34" charset="0"/>
              </a:rPr>
              <a:t>,</a:t>
            </a:r>
            <a:r>
              <a:rPr lang="en-US" sz="800" i="0" baseline="0" dirty="0">
                <a:solidFill>
                  <a:schemeClr val="tx1">
                    <a:lumMod val="65000"/>
                    <a:lumOff val="35000"/>
                  </a:schemeClr>
                </a:solidFill>
                <a:latin typeface="Calibri" pitchFamily="34" charset="0"/>
              </a:rPr>
              <a:t> </a:t>
            </a:r>
            <a:r>
              <a:rPr lang="en-US" sz="800" i="0" dirty="0">
                <a:solidFill>
                  <a:schemeClr val="tx1">
                    <a:lumMod val="65000"/>
                    <a:lumOff val="35000"/>
                  </a:schemeClr>
                </a:solidFill>
                <a:latin typeface="Calibri" pitchFamily="34" charset="0"/>
              </a:rPr>
              <a:t>LLC</a:t>
            </a:r>
          </a:p>
        </p:txBody>
      </p:sp>
      <p:cxnSp>
        <p:nvCxnSpPr>
          <p:cNvPr id="13" name="Straight Connector 16"/>
          <p:cNvCxnSpPr>
            <a:cxnSpLocks noChangeShapeType="1"/>
          </p:cNvCxnSpPr>
          <p:nvPr userDrawn="1"/>
        </p:nvCxnSpPr>
        <p:spPr bwMode="auto">
          <a:xfrm>
            <a:off x="0" y="6610350"/>
            <a:ext cx="9144000" cy="0"/>
          </a:xfrm>
          <a:prstGeom prst="line">
            <a:avLst/>
          </a:prstGeom>
          <a:noFill/>
          <a:ln w="15875" algn="ctr">
            <a:solidFill>
              <a:srgbClr val="FCAB4F"/>
            </a:solidFill>
            <a:round/>
            <a:headEnd/>
            <a:tailEnd/>
          </a:ln>
        </p:spPr>
      </p:cxnSp>
      <p:sp>
        <p:nvSpPr>
          <p:cNvPr id="3" name="Content Placeholder 2"/>
          <p:cNvSpPr>
            <a:spLocks noGrp="1"/>
          </p:cNvSpPr>
          <p:nvPr>
            <p:ph idx="1"/>
          </p:nvPr>
        </p:nvSpPr>
        <p:spPr>
          <a:xfrm>
            <a:off x="457200" y="762000"/>
            <a:ext cx="8229600" cy="5715000"/>
          </a:xfrm>
          <a:prstGeom prst="rect">
            <a:avLst/>
          </a:prstGeom>
        </p:spPr>
        <p:txBody>
          <a:bodyPr/>
          <a:lstStyle>
            <a:lvl1pPr marL="228600" indent="-228600">
              <a:buClr>
                <a:srgbClr val="FCAB4F"/>
              </a:buClr>
              <a:defRPr sz="1800">
                <a:solidFill>
                  <a:srgbClr val="636463"/>
                </a:solidFill>
              </a:defRPr>
            </a:lvl1pPr>
            <a:lvl2pPr marL="457200" indent="-228600">
              <a:buClr>
                <a:srgbClr val="FCAB4F"/>
              </a:buClr>
              <a:defRPr sz="1600">
                <a:solidFill>
                  <a:srgbClr val="636463"/>
                </a:solidFill>
              </a:defRPr>
            </a:lvl2pPr>
            <a:lvl3pPr marL="685800" indent="-228600">
              <a:buClr>
                <a:srgbClr val="FCAB4F"/>
              </a:buClr>
              <a:defRPr sz="1400">
                <a:solidFill>
                  <a:srgbClr val="636463"/>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2" name="Title 1"/>
          <p:cNvSpPr>
            <a:spLocks noGrp="1"/>
          </p:cNvSpPr>
          <p:nvPr>
            <p:ph type="title"/>
          </p:nvPr>
        </p:nvSpPr>
        <p:spPr>
          <a:xfrm>
            <a:off x="457200" y="0"/>
            <a:ext cx="8686800" cy="381000"/>
          </a:xfrm>
          <a:prstGeom prst="rect">
            <a:avLst/>
          </a:prstGeom>
        </p:spPr>
        <p:txBody>
          <a:bodyPr>
            <a:noAutofit/>
          </a:bodyPr>
          <a:lstStyle>
            <a:lvl1pPr algn="l">
              <a:defRPr sz="2200" cap="all" spc="100" baseline="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671627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NEW 2018_FEG Private Investors No Text Box">
    <p:spTree>
      <p:nvGrpSpPr>
        <p:cNvPr id="1" name=""/>
        <p:cNvGrpSpPr/>
        <p:nvPr/>
      </p:nvGrpSpPr>
      <p:grpSpPr>
        <a:xfrm>
          <a:off x="0" y="0"/>
          <a:ext cx="0" cy="0"/>
          <a:chOff x="0" y="0"/>
          <a:chExt cx="0" cy="0"/>
        </a:xfrm>
      </p:grpSpPr>
      <p:sp>
        <p:nvSpPr>
          <p:cNvPr id="11" name="TextBox 12">
            <a:extLst>
              <a:ext uri="{FF2B5EF4-FFF2-40B4-BE49-F238E27FC236}">
                <a16:creationId xmlns:a16="http://schemas.microsoft.com/office/drawing/2014/main" id="{B3EB60C7-4A6C-4A9F-BA01-A2DB191CFB72}"/>
              </a:ext>
            </a:extLst>
          </p:cNvPr>
          <p:cNvSpPr txBox="1">
            <a:spLocks noChangeArrowheads="1"/>
          </p:cNvSpPr>
          <p:nvPr userDrawn="1"/>
        </p:nvSpPr>
        <p:spPr bwMode="auto">
          <a:xfrm>
            <a:off x="3382963" y="6628765"/>
            <a:ext cx="2382837" cy="215900"/>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Aft>
                <a:spcPts val="300"/>
              </a:spcAft>
              <a:defRPr/>
            </a:pPr>
            <a:fld id="{8D222099-C786-4A2B-BA5B-FDF200A0AA7D}" type="slidenum">
              <a:rPr lang="en-US" sz="800" smtClean="0">
                <a:solidFill>
                  <a:schemeClr val="accent4"/>
                </a:solidFill>
                <a:latin typeface="Calibri" pitchFamily="34" charset="0"/>
              </a:rPr>
              <a:pPr algn="ctr" eaLnBrk="1" hangingPunct="1">
                <a:spcAft>
                  <a:spcPts val="300"/>
                </a:spcAft>
                <a:defRPr/>
              </a:pPr>
              <a:t>‹#›</a:t>
            </a:fld>
            <a:endParaRPr lang="en-US" sz="800" dirty="0">
              <a:solidFill>
                <a:schemeClr val="accent4"/>
              </a:solidFill>
              <a:latin typeface="Calibri" pitchFamily="34" charset="0"/>
            </a:endParaRPr>
          </a:p>
        </p:txBody>
      </p:sp>
      <p:cxnSp>
        <p:nvCxnSpPr>
          <p:cNvPr id="13" name="Straight Connector 12">
            <a:extLst>
              <a:ext uri="{FF2B5EF4-FFF2-40B4-BE49-F238E27FC236}">
                <a16:creationId xmlns:a16="http://schemas.microsoft.com/office/drawing/2014/main" id="{144FE713-95F5-4F64-9485-96E19C6811F2}"/>
              </a:ext>
            </a:extLst>
          </p:cNvPr>
          <p:cNvCxnSpPr/>
          <p:nvPr userDrawn="1"/>
        </p:nvCxnSpPr>
        <p:spPr>
          <a:xfrm>
            <a:off x="-14514" y="6614251"/>
            <a:ext cx="9144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EB272B70-C9E3-4577-ABB1-72ED3CF8E9DE}"/>
              </a:ext>
            </a:extLst>
          </p:cNvPr>
          <p:cNvSpPr>
            <a:spLocks noChangeArrowheads="1"/>
          </p:cNvSpPr>
          <p:nvPr userDrawn="1"/>
        </p:nvSpPr>
        <p:spPr bwMode="auto">
          <a:xfrm>
            <a:off x="0" y="0"/>
            <a:ext cx="9143999" cy="461198"/>
          </a:xfrm>
          <a:prstGeom prst="rect">
            <a:avLst/>
          </a:prstGeom>
          <a:solidFill>
            <a:srgbClr val="000000">
              <a:alpha val="10196"/>
            </a:srgbClr>
          </a:solid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dirty="0">
              <a:solidFill>
                <a:srgbClr val="FFFFFF"/>
              </a:solidFill>
              <a:latin typeface="Calibri" panose="020F0502020204030204" pitchFamily="34" charset="0"/>
            </a:endParaRPr>
          </a:p>
        </p:txBody>
      </p:sp>
      <p:sp>
        <p:nvSpPr>
          <p:cNvPr id="15" name="Title 1">
            <a:extLst>
              <a:ext uri="{FF2B5EF4-FFF2-40B4-BE49-F238E27FC236}">
                <a16:creationId xmlns:a16="http://schemas.microsoft.com/office/drawing/2014/main" id="{7EBB364D-A9CA-449C-863B-DAC4EAFC911A}"/>
              </a:ext>
            </a:extLst>
          </p:cNvPr>
          <p:cNvSpPr>
            <a:spLocks noGrp="1"/>
          </p:cNvSpPr>
          <p:nvPr>
            <p:ph type="title"/>
          </p:nvPr>
        </p:nvSpPr>
        <p:spPr>
          <a:xfrm>
            <a:off x="246590" y="25399"/>
            <a:ext cx="8686800" cy="407587"/>
          </a:xfrm>
          <a:prstGeom prst="rect">
            <a:avLst/>
          </a:prstGeom>
        </p:spPr>
        <p:txBody>
          <a:bodyPr>
            <a:noAutofit/>
          </a:bodyPr>
          <a:lstStyle>
            <a:lvl1pPr algn="l">
              <a:defRPr sz="2200" b="0" cap="all" spc="100" baseline="0">
                <a:solidFill>
                  <a:schemeClr val="tx1"/>
                </a:solidFill>
                <a:latin typeface="+mn-lt"/>
              </a:defRPr>
            </a:lvl1pPr>
          </a:lstStyle>
          <a:p>
            <a:r>
              <a:rPr lang="en-US" dirty="0"/>
              <a:t>Click to edit Master title style</a:t>
            </a:r>
          </a:p>
        </p:txBody>
      </p:sp>
      <p:cxnSp>
        <p:nvCxnSpPr>
          <p:cNvPr id="16" name="Straight Connector 15">
            <a:extLst>
              <a:ext uri="{FF2B5EF4-FFF2-40B4-BE49-F238E27FC236}">
                <a16:creationId xmlns:a16="http://schemas.microsoft.com/office/drawing/2014/main" id="{6E6C6CB7-93CC-40C0-A0A2-87ADAD0C635B}"/>
              </a:ext>
            </a:extLst>
          </p:cNvPr>
          <p:cNvCxnSpPr/>
          <p:nvPr userDrawn="1"/>
        </p:nvCxnSpPr>
        <p:spPr>
          <a:xfrm>
            <a:off x="-14514" y="456435"/>
            <a:ext cx="9144000" cy="0"/>
          </a:xfrm>
          <a:prstGeom prst="line">
            <a:avLst/>
          </a:prstGeom>
          <a:ln>
            <a:solidFill>
              <a:srgbClr val="FBB16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91F1B025-ADFD-40CD-9FF5-38EA98C9BF06}"/>
              </a:ext>
            </a:extLst>
          </p:cNvPr>
          <p:cNvSpPr txBox="1">
            <a:spLocks noChangeArrowheads="1"/>
          </p:cNvSpPr>
          <p:nvPr userDrawn="1"/>
        </p:nvSpPr>
        <p:spPr bwMode="auto">
          <a:xfrm>
            <a:off x="5424488" y="6628765"/>
            <a:ext cx="3498850" cy="215900"/>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spcAft>
                <a:spcPts val="300"/>
              </a:spcAft>
              <a:defRPr/>
            </a:pPr>
            <a:r>
              <a:rPr lang="en-US" sz="800" dirty="0">
                <a:solidFill>
                  <a:schemeClr val="accent4"/>
                </a:solidFill>
                <a:latin typeface="Calibri" pitchFamily="34" charset="0"/>
              </a:rPr>
              <a:t>Confidential – Not for Redistribution. Accredited/Qualified Investor Use Only.</a:t>
            </a:r>
          </a:p>
        </p:txBody>
      </p:sp>
      <p:sp>
        <p:nvSpPr>
          <p:cNvPr id="17" name="TextBox 12">
            <a:extLst>
              <a:ext uri="{FF2B5EF4-FFF2-40B4-BE49-F238E27FC236}">
                <a16:creationId xmlns:a16="http://schemas.microsoft.com/office/drawing/2014/main" id="{81DD6C5A-87D7-459F-9D30-229401035696}"/>
              </a:ext>
            </a:extLst>
          </p:cNvPr>
          <p:cNvSpPr txBox="1">
            <a:spLocks noChangeArrowheads="1"/>
          </p:cNvSpPr>
          <p:nvPr userDrawn="1"/>
        </p:nvSpPr>
        <p:spPr bwMode="auto">
          <a:xfrm>
            <a:off x="228600" y="6628765"/>
            <a:ext cx="2382838" cy="215900"/>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Aft>
                <a:spcPts val="300"/>
              </a:spcAft>
              <a:defRPr/>
            </a:pPr>
            <a:r>
              <a:rPr lang="en-US" sz="800" dirty="0">
                <a:solidFill>
                  <a:schemeClr val="accent4"/>
                </a:solidFill>
                <a:latin typeface="Calibri" pitchFamily="34" charset="0"/>
              </a:rPr>
              <a:t>©2018 FEG Private Investors, LLC </a:t>
            </a:r>
          </a:p>
        </p:txBody>
      </p:sp>
    </p:spTree>
    <p:extLst>
      <p:ext uri="{BB962C8B-B14F-4D97-AF65-F5344CB8AC3E}">
        <p14:creationId xmlns:p14="http://schemas.microsoft.com/office/powerpoint/2010/main" val="2223605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EW 2018_FEG Quarter Text Box">
    <p:spTree>
      <p:nvGrpSpPr>
        <p:cNvPr id="1" name=""/>
        <p:cNvGrpSpPr/>
        <p:nvPr/>
      </p:nvGrpSpPr>
      <p:grpSpPr>
        <a:xfrm>
          <a:off x="0" y="0"/>
          <a:ext cx="0" cy="0"/>
          <a:chOff x="0" y="0"/>
          <a:chExt cx="0" cy="0"/>
        </a:xfrm>
      </p:grpSpPr>
      <p:sp>
        <p:nvSpPr>
          <p:cNvPr id="10" name="Content Placeholder 2"/>
          <p:cNvSpPr>
            <a:spLocks noGrp="1"/>
          </p:cNvSpPr>
          <p:nvPr>
            <p:ph idx="1"/>
          </p:nvPr>
        </p:nvSpPr>
        <p:spPr>
          <a:xfrm>
            <a:off x="238124" y="694263"/>
            <a:ext cx="3840480" cy="2926080"/>
          </a:xfrm>
          <a:prstGeom prst="rect">
            <a:avLst/>
          </a:prstGeom>
        </p:spPr>
        <p:txBody>
          <a:bodyPr>
            <a:normAutofit/>
          </a:bodyPr>
          <a:lstStyle>
            <a:lvl1pPr marL="228600" indent="-228600" algn="just">
              <a:lnSpc>
                <a:spcPct val="100000"/>
              </a:lnSpc>
              <a:spcBef>
                <a:spcPts val="600"/>
              </a:spcBef>
              <a:buClr>
                <a:schemeClr val="accent1"/>
              </a:buClr>
              <a:defRPr sz="1800">
                <a:solidFill>
                  <a:schemeClr val="tx1"/>
                </a:solidFill>
                <a:latin typeface="+mn-lt"/>
              </a:defRPr>
            </a:lvl1pPr>
            <a:lvl2pPr marL="457200" indent="-228600" algn="just">
              <a:lnSpc>
                <a:spcPct val="100000"/>
              </a:lnSpc>
              <a:spcBef>
                <a:spcPts val="600"/>
              </a:spcBef>
              <a:buClr>
                <a:schemeClr val="accent1"/>
              </a:buClr>
              <a:buFont typeface="Wingdings" panose="05000000000000000000" pitchFamily="2" charset="2"/>
              <a:buChar char="§"/>
              <a:defRPr sz="1600">
                <a:solidFill>
                  <a:schemeClr val="tx1"/>
                </a:solidFill>
                <a:latin typeface="+mn-lt"/>
              </a:defRPr>
            </a:lvl2pPr>
            <a:lvl3pPr marL="685800" indent="-228600" algn="just">
              <a:lnSpc>
                <a:spcPct val="100000"/>
              </a:lnSpc>
              <a:spcBef>
                <a:spcPts val="600"/>
              </a:spcBef>
              <a:buClr>
                <a:schemeClr val="accent1"/>
              </a:buClr>
              <a:defRPr sz="1400">
                <a:solidFill>
                  <a:schemeClr val="tx1"/>
                </a:solidFill>
                <a:latin typeface="+mn-lt"/>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11" name="TextBox 10">
            <a:extLst>
              <a:ext uri="{FF2B5EF4-FFF2-40B4-BE49-F238E27FC236}">
                <a16:creationId xmlns:a16="http://schemas.microsoft.com/office/drawing/2014/main" id="{5EAB6F56-8E1B-4F37-B760-AACFF190F415}"/>
              </a:ext>
            </a:extLst>
          </p:cNvPr>
          <p:cNvSpPr txBox="1">
            <a:spLocks noChangeArrowheads="1"/>
          </p:cNvSpPr>
          <p:nvPr userDrawn="1"/>
        </p:nvSpPr>
        <p:spPr bwMode="auto">
          <a:xfrm>
            <a:off x="5424488" y="6628765"/>
            <a:ext cx="3498850" cy="215900"/>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spcAft>
                <a:spcPts val="300"/>
              </a:spcAft>
              <a:defRPr/>
            </a:pPr>
            <a:r>
              <a:rPr lang="en-US" sz="800" dirty="0">
                <a:solidFill>
                  <a:schemeClr val="accent4"/>
                </a:solidFill>
                <a:latin typeface="Calibri" pitchFamily="34" charset="0"/>
              </a:rPr>
              <a:t>Confidential – Not for Redistribution</a:t>
            </a:r>
          </a:p>
        </p:txBody>
      </p:sp>
      <p:sp>
        <p:nvSpPr>
          <p:cNvPr id="12" name="TextBox 12">
            <a:extLst>
              <a:ext uri="{FF2B5EF4-FFF2-40B4-BE49-F238E27FC236}">
                <a16:creationId xmlns:a16="http://schemas.microsoft.com/office/drawing/2014/main" id="{48F2F5B3-118C-4BA2-A959-DE9538BC7B7D}"/>
              </a:ext>
            </a:extLst>
          </p:cNvPr>
          <p:cNvSpPr txBox="1">
            <a:spLocks noChangeArrowheads="1"/>
          </p:cNvSpPr>
          <p:nvPr userDrawn="1"/>
        </p:nvSpPr>
        <p:spPr bwMode="auto">
          <a:xfrm>
            <a:off x="3382963" y="6628765"/>
            <a:ext cx="2382837" cy="215900"/>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Aft>
                <a:spcPts val="300"/>
              </a:spcAft>
              <a:defRPr/>
            </a:pPr>
            <a:fld id="{8D222099-C786-4A2B-BA5B-FDF200A0AA7D}" type="slidenum">
              <a:rPr lang="en-US" sz="800" smtClean="0">
                <a:solidFill>
                  <a:schemeClr val="accent4"/>
                </a:solidFill>
                <a:latin typeface="Calibri" pitchFamily="34" charset="0"/>
              </a:rPr>
              <a:pPr algn="ctr" eaLnBrk="1" hangingPunct="1">
                <a:spcAft>
                  <a:spcPts val="300"/>
                </a:spcAft>
                <a:defRPr/>
              </a:pPr>
              <a:t>‹#›</a:t>
            </a:fld>
            <a:endParaRPr lang="en-US" sz="800" dirty="0">
              <a:solidFill>
                <a:schemeClr val="accent4"/>
              </a:solidFill>
              <a:latin typeface="Calibri" pitchFamily="34" charset="0"/>
            </a:endParaRPr>
          </a:p>
        </p:txBody>
      </p:sp>
      <p:sp>
        <p:nvSpPr>
          <p:cNvPr id="13" name="TextBox 12">
            <a:extLst>
              <a:ext uri="{FF2B5EF4-FFF2-40B4-BE49-F238E27FC236}">
                <a16:creationId xmlns:a16="http://schemas.microsoft.com/office/drawing/2014/main" id="{8C46D692-6CF9-4B81-AFDF-A2C44A3C41D2}"/>
              </a:ext>
            </a:extLst>
          </p:cNvPr>
          <p:cNvSpPr txBox="1">
            <a:spLocks noChangeArrowheads="1"/>
          </p:cNvSpPr>
          <p:nvPr userDrawn="1"/>
        </p:nvSpPr>
        <p:spPr bwMode="auto">
          <a:xfrm>
            <a:off x="228600" y="6628765"/>
            <a:ext cx="2382838" cy="215900"/>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Aft>
                <a:spcPts val="300"/>
              </a:spcAft>
              <a:defRPr/>
            </a:pPr>
            <a:r>
              <a:rPr lang="en-US" sz="800" dirty="0">
                <a:solidFill>
                  <a:schemeClr val="accent4"/>
                </a:solidFill>
                <a:latin typeface="Calibri" pitchFamily="34" charset="0"/>
              </a:rPr>
              <a:t>©2019 Fund Evaluation Group, LLC </a:t>
            </a:r>
          </a:p>
        </p:txBody>
      </p:sp>
      <p:cxnSp>
        <p:nvCxnSpPr>
          <p:cNvPr id="14" name="Straight Connector 13">
            <a:extLst>
              <a:ext uri="{FF2B5EF4-FFF2-40B4-BE49-F238E27FC236}">
                <a16:creationId xmlns:a16="http://schemas.microsoft.com/office/drawing/2014/main" id="{4D5A8D6E-BDE4-4E9F-8C55-006B16952921}"/>
              </a:ext>
            </a:extLst>
          </p:cNvPr>
          <p:cNvCxnSpPr/>
          <p:nvPr userDrawn="1"/>
        </p:nvCxnSpPr>
        <p:spPr>
          <a:xfrm>
            <a:off x="-14514" y="6614251"/>
            <a:ext cx="9144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58E3FE11-C952-4240-A878-195AD9D9C6B2}"/>
              </a:ext>
            </a:extLst>
          </p:cNvPr>
          <p:cNvSpPr>
            <a:spLocks noChangeArrowheads="1"/>
          </p:cNvSpPr>
          <p:nvPr userDrawn="1"/>
        </p:nvSpPr>
        <p:spPr bwMode="auto">
          <a:xfrm>
            <a:off x="0" y="0"/>
            <a:ext cx="9143999" cy="461198"/>
          </a:xfrm>
          <a:prstGeom prst="rect">
            <a:avLst/>
          </a:prstGeom>
          <a:solidFill>
            <a:srgbClr val="000000">
              <a:alpha val="10196"/>
            </a:srgbClr>
          </a:solid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dirty="0">
              <a:solidFill>
                <a:srgbClr val="FFFFFF"/>
              </a:solidFill>
              <a:latin typeface="Calibri" panose="020F0502020204030204" pitchFamily="34" charset="0"/>
            </a:endParaRPr>
          </a:p>
        </p:txBody>
      </p:sp>
      <p:sp>
        <p:nvSpPr>
          <p:cNvPr id="20" name="Title 1">
            <a:extLst>
              <a:ext uri="{FF2B5EF4-FFF2-40B4-BE49-F238E27FC236}">
                <a16:creationId xmlns:a16="http://schemas.microsoft.com/office/drawing/2014/main" id="{F4978217-D10A-4AA0-B510-7C4E94D012BD}"/>
              </a:ext>
            </a:extLst>
          </p:cNvPr>
          <p:cNvSpPr>
            <a:spLocks noGrp="1"/>
          </p:cNvSpPr>
          <p:nvPr>
            <p:ph type="title"/>
          </p:nvPr>
        </p:nvSpPr>
        <p:spPr>
          <a:xfrm>
            <a:off x="246590" y="25399"/>
            <a:ext cx="8686800" cy="407587"/>
          </a:xfrm>
          <a:prstGeom prst="rect">
            <a:avLst/>
          </a:prstGeom>
        </p:spPr>
        <p:txBody>
          <a:bodyPr>
            <a:noAutofit/>
          </a:bodyPr>
          <a:lstStyle>
            <a:lvl1pPr algn="l">
              <a:defRPr sz="2200" b="0" cap="all" spc="100" baseline="0">
                <a:solidFill>
                  <a:schemeClr val="tx1"/>
                </a:solidFill>
                <a:latin typeface="+mn-lt"/>
              </a:defRPr>
            </a:lvl1pPr>
          </a:lstStyle>
          <a:p>
            <a:r>
              <a:rPr lang="en-US" dirty="0"/>
              <a:t>Click to edit Master title style</a:t>
            </a:r>
          </a:p>
        </p:txBody>
      </p:sp>
      <p:cxnSp>
        <p:nvCxnSpPr>
          <p:cNvPr id="21" name="Straight Connector 20">
            <a:extLst>
              <a:ext uri="{FF2B5EF4-FFF2-40B4-BE49-F238E27FC236}">
                <a16:creationId xmlns:a16="http://schemas.microsoft.com/office/drawing/2014/main" id="{00E14632-F63B-459B-8E09-9D868EFA1DA8}"/>
              </a:ext>
            </a:extLst>
          </p:cNvPr>
          <p:cNvCxnSpPr/>
          <p:nvPr userDrawn="1"/>
        </p:nvCxnSpPr>
        <p:spPr>
          <a:xfrm>
            <a:off x="-14514" y="456435"/>
            <a:ext cx="9144000" cy="0"/>
          </a:xfrm>
          <a:prstGeom prst="line">
            <a:avLst/>
          </a:prstGeom>
          <a:ln>
            <a:solidFill>
              <a:srgbClr val="FBB1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1735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EW 2018_FEG Half Text Box">
    <p:spTree>
      <p:nvGrpSpPr>
        <p:cNvPr id="1" name=""/>
        <p:cNvGrpSpPr/>
        <p:nvPr/>
      </p:nvGrpSpPr>
      <p:grpSpPr>
        <a:xfrm>
          <a:off x="0" y="0"/>
          <a:ext cx="0" cy="0"/>
          <a:chOff x="0" y="0"/>
          <a:chExt cx="0" cy="0"/>
        </a:xfrm>
      </p:grpSpPr>
      <p:sp>
        <p:nvSpPr>
          <p:cNvPr id="10" name="Content Placeholder 2"/>
          <p:cNvSpPr>
            <a:spLocks noGrp="1"/>
          </p:cNvSpPr>
          <p:nvPr>
            <p:ph idx="1"/>
          </p:nvPr>
        </p:nvSpPr>
        <p:spPr>
          <a:xfrm>
            <a:off x="238125" y="694264"/>
            <a:ext cx="3840480" cy="5715000"/>
          </a:xfrm>
          <a:prstGeom prst="rect">
            <a:avLst/>
          </a:prstGeom>
        </p:spPr>
        <p:txBody>
          <a:bodyPr>
            <a:normAutofit/>
          </a:bodyPr>
          <a:lstStyle>
            <a:lvl1pPr marL="228600" indent="-228600" algn="just">
              <a:lnSpc>
                <a:spcPct val="100000"/>
              </a:lnSpc>
              <a:spcBef>
                <a:spcPts val="600"/>
              </a:spcBef>
              <a:buClr>
                <a:schemeClr val="accent1"/>
              </a:buClr>
              <a:defRPr sz="1800">
                <a:solidFill>
                  <a:schemeClr val="tx1"/>
                </a:solidFill>
                <a:latin typeface="+mn-lt"/>
              </a:defRPr>
            </a:lvl1pPr>
            <a:lvl2pPr marL="457200" indent="-228600" algn="just">
              <a:lnSpc>
                <a:spcPct val="100000"/>
              </a:lnSpc>
              <a:spcBef>
                <a:spcPts val="600"/>
              </a:spcBef>
              <a:buClr>
                <a:schemeClr val="accent1"/>
              </a:buClr>
              <a:buFont typeface="Wingdings" panose="05000000000000000000" pitchFamily="2" charset="2"/>
              <a:buChar char="§"/>
              <a:defRPr sz="1600">
                <a:solidFill>
                  <a:schemeClr val="tx1"/>
                </a:solidFill>
                <a:latin typeface="+mn-lt"/>
              </a:defRPr>
            </a:lvl2pPr>
            <a:lvl3pPr marL="685800" indent="-228600" algn="just">
              <a:lnSpc>
                <a:spcPct val="100000"/>
              </a:lnSpc>
              <a:spcBef>
                <a:spcPts val="600"/>
              </a:spcBef>
              <a:buClr>
                <a:schemeClr val="accent1"/>
              </a:buClr>
              <a:defRPr sz="1400">
                <a:solidFill>
                  <a:schemeClr val="tx1"/>
                </a:solidFill>
                <a:latin typeface="+mn-lt"/>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11" name="TextBox 10">
            <a:extLst>
              <a:ext uri="{FF2B5EF4-FFF2-40B4-BE49-F238E27FC236}">
                <a16:creationId xmlns:a16="http://schemas.microsoft.com/office/drawing/2014/main" id="{C6794FF0-FC87-4ABB-9285-C7C03CE93F79}"/>
              </a:ext>
            </a:extLst>
          </p:cNvPr>
          <p:cNvSpPr txBox="1">
            <a:spLocks noChangeArrowheads="1"/>
          </p:cNvSpPr>
          <p:nvPr userDrawn="1"/>
        </p:nvSpPr>
        <p:spPr bwMode="auto">
          <a:xfrm>
            <a:off x="5424488" y="6628765"/>
            <a:ext cx="3498850" cy="215900"/>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spcAft>
                <a:spcPts val="300"/>
              </a:spcAft>
              <a:defRPr/>
            </a:pPr>
            <a:r>
              <a:rPr lang="en-US" sz="800" dirty="0">
                <a:solidFill>
                  <a:schemeClr val="accent4"/>
                </a:solidFill>
                <a:latin typeface="Calibri" pitchFamily="34" charset="0"/>
              </a:rPr>
              <a:t>Confidential – Not for Redistribution</a:t>
            </a:r>
          </a:p>
        </p:txBody>
      </p:sp>
      <p:sp>
        <p:nvSpPr>
          <p:cNvPr id="12" name="TextBox 12">
            <a:extLst>
              <a:ext uri="{FF2B5EF4-FFF2-40B4-BE49-F238E27FC236}">
                <a16:creationId xmlns:a16="http://schemas.microsoft.com/office/drawing/2014/main" id="{8C09A8FE-253E-4F17-B4C3-CBDACFD5A391}"/>
              </a:ext>
            </a:extLst>
          </p:cNvPr>
          <p:cNvSpPr txBox="1">
            <a:spLocks noChangeArrowheads="1"/>
          </p:cNvSpPr>
          <p:nvPr userDrawn="1"/>
        </p:nvSpPr>
        <p:spPr bwMode="auto">
          <a:xfrm>
            <a:off x="3382963" y="6628765"/>
            <a:ext cx="2382837" cy="215900"/>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Aft>
                <a:spcPts val="300"/>
              </a:spcAft>
              <a:defRPr/>
            </a:pPr>
            <a:fld id="{8D222099-C786-4A2B-BA5B-FDF200A0AA7D}" type="slidenum">
              <a:rPr lang="en-US" sz="800" smtClean="0">
                <a:solidFill>
                  <a:schemeClr val="accent4"/>
                </a:solidFill>
                <a:latin typeface="Calibri" pitchFamily="34" charset="0"/>
              </a:rPr>
              <a:pPr algn="ctr" eaLnBrk="1" hangingPunct="1">
                <a:spcAft>
                  <a:spcPts val="300"/>
                </a:spcAft>
                <a:defRPr/>
              </a:pPr>
              <a:t>‹#›</a:t>
            </a:fld>
            <a:endParaRPr lang="en-US" sz="800" dirty="0">
              <a:solidFill>
                <a:schemeClr val="accent4"/>
              </a:solidFill>
              <a:latin typeface="Calibri" pitchFamily="34" charset="0"/>
            </a:endParaRPr>
          </a:p>
        </p:txBody>
      </p:sp>
      <p:sp>
        <p:nvSpPr>
          <p:cNvPr id="13" name="TextBox 12">
            <a:extLst>
              <a:ext uri="{FF2B5EF4-FFF2-40B4-BE49-F238E27FC236}">
                <a16:creationId xmlns:a16="http://schemas.microsoft.com/office/drawing/2014/main" id="{66437000-2B5E-45CE-8072-98A63710776F}"/>
              </a:ext>
            </a:extLst>
          </p:cNvPr>
          <p:cNvSpPr txBox="1">
            <a:spLocks noChangeArrowheads="1"/>
          </p:cNvSpPr>
          <p:nvPr userDrawn="1"/>
        </p:nvSpPr>
        <p:spPr bwMode="auto">
          <a:xfrm>
            <a:off x="228600" y="6628765"/>
            <a:ext cx="2382838" cy="215900"/>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Aft>
                <a:spcPts val="300"/>
              </a:spcAft>
              <a:defRPr/>
            </a:pPr>
            <a:r>
              <a:rPr lang="en-US" sz="800" dirty="0">
                <a:solidFill>
                  <a:schemeClr val="accent4"/>
                </a:solidFill>
                <a:latin typeface="Calibri" pitchFamily="34" charset="0"/>
              </a:rPr>
              <a:t>©2019 Fund Evaluation Group, LLC </a:t>
            </a:r>
          </a:p>
        </p:txBody>
      </p:sp>
      <p:cxnSp>
        <p:nvCxnSpPr>
          <p:cNvPr id="14" name="Straight Connector 13">
            <a:extLst>
              <a:ext uri="{FF2B5EF4-FFF2-40B4-BE49-F238E27FC236}">
                <a16:creationId xmlns:a16="http://schemas.microsoft.com/office/drawing/2014/main" id="{8B3C84CC-297F-43C7-A83F-52A00638D405}"/>
              </a:ext>
            </a:extLst>
          </p:cNvPr>
          <p:cNvCxnSpPr/>
          <p:nvPr userDrawn="1"/>
        </p:nvCxnSpPr>
        <p:spPr>
          <a:xfrm>
            <a:off x="-14514" y="6614251"/>
            <a:ext cx="9144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CFCAC222-2412-448D-9270-ABB2133AD5F3}"/>
              </a:ext>
            </a:extLst>
          </p:cNvPr>
          <p:cNvSpPr>
            <a:spLocks noChangeArrowheads="1"/>
          </p:cNvSpPr>
          <p:nvPr userDrawn="1"/>
        </p:nvSpPr>
        <p:spPr bwMode="auto">
          <a:xfrm>
            <a:off x="0" y="0"/>
            <a:ext cx="9143999" cy="461198"/>
          </a:xfrm>
          <a:prstGeom prst="rect">
            <a:avLst/>
          </a:prstGeom>
          <a:solidFill>
            <a:srgbClr val="000000">
              <a:alpha val="10196"/>
            </a:srgbClr>
          </a:solid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dirty="0">
              <a:solidFill>
                <a:srgbClr val="FFFFFF"/>
              </a:solidFill>
              <a:latin typeface="Calibri" panose="020F0502020204030204" pitchFamily="34" charset="0"/>
            </a:endParaRPr>
          </a:p>
        </p:txBody>
      </p:sp>
      <p:sp>
        <p:nvSpPr>
          <p:cNvPr id="16" name="Title 1">
            <a:extLst>
              <a:ext uri="{FF2B5EF4-FFF2-40B4-BE49-F238E27FC236}">
                <a16:creationId xmlns:a16="http://schemas.microsoft.com/office/drawing/2014/main" id="{13198E45-CA1A-4126-86A3-79B15A70C5C9}"/>
              </a:ext>
            </a:extLst>
          </p:cNvPr>
          <p:cNvSpPr>
            <a:spLocks noGrp="1"/>
          </p:cNvSpPr>
          <p:nvPr>
            <p:ph type="title"/>
          </p:nvPr>
        </p:nvSpPr>
        <p:spPr>
          <a:xfrm>
            <a:off x="246590" y="25399"/>
            <a:ext cx="8686800" cy="407587"/>
          </a:xfrm>
          <a:prstGeom prst="rect">
            <a:avLst/>
          </a:prstGeom>
        </p:spPr>
        <p:txBody>
          <a:bodyPr>
            <a:noAutofit/>
          </a:bodyPr>
          <a:lstStyle>
            <a:lvl1pPr algn="l">
              <a:defRPr sz="2200" b="0" cap="all" spc="100" baseline="0">
                <a:solidFill>
                  <a:schemeClr val="tx1"/>
                </a:solidFill>
                <a:latin typeface="+mn-lt"/>
              </a:defRPr>
            </a:lvl1pPr>
          </a:lstStyle>
          <a:p>
            <a:r>
              <a:rPr lang="en-US" dirty="0"/>
              <a:t>Click to edit Master title style</a:t>
            </a:r>
          </a:p>
        </p:txBody>
      </p:sp>
      <p:cxnSp>
        <p:nvCxnSpPr>
          <p:cNvPr id="17" name="Straight Connector 16">
            <a:extLst>
              <a:ext uri="{FF2B5EF4-FFF2-40B4-BE49-F238E27FC236}">
                <a16:creationId xmlns:a16="http://schemas.microsoft.com/office/drawing/2014/main" id="{C5CBE5E5-6164-4670-A0DE-FC7F6494ADAD}"/>
              </a:ext>
            </a:extLst>
          </p:cNvPr>
          <p:cNvCxnSpPr/>
          <p:nvPr userDrawn="1"/>
        </p:nvCxnSpPr>
        <p:spPr>
          <a:xfrm>
            <a:off x="-14514" y="456435"/>
            <a:ext cx="9144000" cy="0"/>
          </a:xfrm>
          <a:prstGeom prst="line">
            <a:avLst/>
          </a:prstGeom>
          <a:ln>
            <a:solidFill>
              <a:srgbClr val="FBB1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3156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EW 2018_FEG No Text Box">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93A996A-A448-4B66-BF0B-B4381FD2AA17}"/>
              </a:ext>
            </a:extLst>
          </p:cNvPr>
          <p:cNvSpPr txBox="1">
            <a:spLocks noChangeArrowheads="1"/>
          </p:cNvSpPr>
          <p:nvPr userDrawn="1"/>
        </p:nvSpPr>
        <p:spPr bwMode="auto">
          <a:xfrm>
            <a:off x="5424488" y="6628765"/>
            <a:ext cx="3498850" cy="215900"/>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spcAft>
                <a:spcPts val="300"/>
              </a:spcAft>
              <a:defRPr/>
            </a:pPr>
            <a:r>
              <a:rPr lang="en-US" sz="800" dirty="0">
                <a:solidFill>
                  <a:schemeClr val="accent4"/>
                </a:solidFill>
                <a:latin typeface="Calibri" pitchFamily="34" charset="0"/>
              </a:rPr>
              <a:t>Confidential – Not for Redistribution</a:t>
            </a:r>
          </a:p>
        </p:txBody>
      </p:sp>
      <p:sp>
        <p:nvSpPr>
          <p:cNvPr id="11" name="TextBox 12">
            <a:extLst>
              <a:ext uri="{FF2B5EF4-FFF2-40B4-BE49-F238E27FC236}">
                <a16:creationId xmlns:a16="http://schemas.microsoft.com/office/drawing/2014/main" id="{B3EB60C7-4A6C-4A9F-BA01-A2DB191CFB72}"/>
              </a:ext>
            </a:extLst>
          </p:cNvPr>
          <p:cNvSpPr txBox="1">
            <a:spLocks noChangeArrowheads="1"/>
          </p:cNvSpPr>
          <p:nvPr userDrawn="1"/>
        </p:nvSpPr>
        <p:spPr bwMode="auto">
          <a:xfrm>
            <a:off x="3382963" y="6628765"/>
            <a:ext cx="2382837" cy="215900"/>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Aft>
                <a:spcPts val="300"/>
              </a:spcAft>
              <a:defRPr/>
            </a:pPr>
            <a:fld id="{8D222099-C786-4A2B-BA5B-FDF200A0AA7D}" type="slidenum">
              <a:rPr lang="en-US" sz="800" smtClean="0">
                <a:solidFill>
                  <a:schemeClr val="accent4"/>
                </a:solidFill>
                <a:latin typeface="Calibri" pitchFamily="34" charset="0"/>
              </a:rPr>
              <a:pPr algn="ctr" eaLnBrk="1" hangingPunct="1">
                <a:spcAft>
                  <a:spcPts val="300"/>
                </a:spcAft>
                <a:defRPr/>
              </a:pPr>
              <a:t>‹#›</a:t>
            </a:fld>
            <a:endParaRPr lang="en-US" sz="800" dirty="0">
              <a:solidFill>
                <a:schemeClr val="accent4"/>
              </a:solidFill>
              <a:latin typeface="Calibri" pitchFamily="34" charset="0"/>
            </a:endParaRPr>
          </a:p>
        </p:txBody>
      </p:sp>
      <p:sp>
        <p:nvSpPr>
          <p:cNvPr id="12" name="TextBox 12">
            <a:extLst>
              <a:ext uri="{FF2B5EF4-FFF2-40B4-BE49-F238E27FC236}">
                <a16:creationId xmlns:a16="http://schemas.microsoft.com/office/drawing/2014/main" id="{B80F12C5-BE14-4C36-BEE1-B12A534CD4BF}"/>
              </a:ext>
            </a:extLst>
          </p:cNvPr>
          <p:cNvSpPr txBox="1">
            <a:spLocks noChangeArrowheads="1"/>
          </p:cNvSpPr>
          <p:nvPr userDrawn="1"/>
        </p:nvSpPr>
        <p:spPr bwMode="auto">
          <a:xfrm>
            <a:off x="228600" y="6628765"/>
            <a:ext cx="2382838" cy="215900"/>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Aft>
                <a:spcPts val="300"/>
              </a:spcAft>
              <a:defRPr/>
            </a:pPr>
            <a:r>
              <a:rPr lang="en-US" sz="800" dirty="0">
                <a:solidFill>
                  <a:schemeClr val="accent4"/>
                </a:solidFill>
                <a:latin typeface="Calibri" pitchFamily="34" charset="0"/>
              </a:rPr>
              <a:t>©2022 Fund Evaluation Group, LLC </a:t>
            </a:r>
          </a:p>
        </p:txBody>
      </p:sp>
      <p:cxnSp>
        <p:nvCxnSpPr>
          <p:cNvPr id="13" name="Straight Connector 12">
            <a:extLst>
              <a:ext uri="{FF2B5EF4-FFF2-40B4-BE49-F238E27FC236}">
                <a16:creationId xmlns:a16="http://schemas.microsoft.com/office/drawing/2014/main" id="{144FE713-95F5-4F64-9485-96E19C6811F2}"/>
              </a:ext>
            </a:extLst>
          </p:cNvPr>
          <p:cNvCxnSpPr/>
          <p:nvPr userDrawn="1"/>
        </p:nvCxnSpPr>
        <p:spPr>
          <a:xfrm>
            <a:off x="-14514" y="6614251"/>
            <a:ext cx="9144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EB272B70-C9E3-4577-ABB1-72ED3CF8E9DE}"/>
              </a:ext>
            </a:extLst>
          </p:cNvPr>
          <p:cNvSpPr>
            <a:spLocks noChangeArrowheads="1"/>
          </p:cNvSpPr>
          <p:nvPr userDrawn="1"/>
        </p:nvSpPr>
        <p:spPr bwMode="auto">
          <a:xfrm>
            <a:off x="0" y="0"/>
            <a:ext cx="9143999" cy="461198"/>
          </a:xfrm>
          <a:prstGeom prst="rect">
            <a:avLst/>
          </a:prstGeom>
          <a:solidFill>
            <a:srgbClr val="000000">
              <a:alpha val="10196"/>
            </a:srgbClr>
          </a:solid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dirty="0">
              <a:solidFill>
                <a:srgbClr val="FFFFFF"/>
              </a:solidFill>
              <a:latin typeface="Calibri" panose="020F0502020204030204" pitchFamily="34" charset="0"/>
            </a:endParaRPr>
          </a:p>
        </p:txBody>
      </p:sp>
      <p:sp>
        <p:nvSpPr>
          <p:cNvPr id="15" name="Title 1">
            <a:extLst>
              <a:ext uri="{FF2B5EF4-FFF2-40B4-BE49-F238E27FC236}">
                <a16:creationId xmlns:a16="http://schemas.microsoft.com/office/drawing/2014/main" id="{7EBB364D-A9CA-449C-863B-DAC4EAFC911A}"/>
              </a:ext>
            </a:extLst>
          </p:cNvPr>
          <p:cNvSpPr>
            <a:spLocks noGrp="1"/>
          </p:cNvSpPr>
          <p:nvPr>
            <p:ph type="title"/>
          </p:nvPr>
        </p:nvSpPr>
        <p:spPr>
          <a:xfrm>
            <a:off x="246590" y="25399"/>
            <a:ext cx="8686800" cy="407587"/>
          </a:xfrm>
          <a:prstGeom prst="rect">
            <a:avLst/>
          </a:prstGeom>
        </p:spPr>
        <p:txBody>
          <a:bodyPr>
            <a:noAutofit/>
          </a:bodyPr>
          <a:lstStyle>
            <a:lvl1pPr algn="l">
              <a:defRPr sz="2200" b="0" cap="all" spc="100" baseline="0">
                <a:solidFill>
                  <a:schemeClr val="tx1"/>
                </a:solidFill>
                <a:latin typeface="+mn-lt"/>
              </a:defRPr>
            </a:lvl1pPr>
          </a:lstStyle>
          <a:p>
            <a:r>
              <a:rPr lang="en-US" dirty="0"/>
              <a:t>Click to edit Master title style</a:t>
            </a:r>
          </a:p>
        </p:txBody>
      </p:sp>
      <p:cxnSp>
        <p:nvCxnSpPr>
          <p:cNvPr id="16" name="Straight Connector 15">
            <a:extLst>
              <a:ext uri="{FF2B5EF4-FFF2-40B4-BE49-F238E27FC236}">
                <a16:creationId xmlns:a16="http://schemas.microsoft.com/office/drawing/2014/main" id="{6E6C6CB7-93CC-40C0-A0A2-87ADAD0C635B}"/>
              </a:ext>
            </a:extLst>
          </p:cNvPr>
          <p:cNvCxnSpPr/>
          <p:nvPr userDrawn="1"/>
        </p:nvCxnSpPr>
        <p:spPr>
          <a:xfrm>
            <a:off x="-14514" y="456435"/>
            <a:ext cx="9144000" cy="0"/>
          </a:xfrm>
          <a:prstGeom prst="line">
            <a:avLst/>
          </a:prstGeom>
          <a:ln>
            <a:solidFill>
              <a:srgbClr val="FBB1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4664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NEW 2018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394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EW 2018_Backe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87E7097-6C05-4E7F-861D-8FFDD54ECBBC}"/>
              </a:ext>
            </a:extLst>
          </p:cNvPr>
          <p:cNvSpPr/>
          <p:nvPr userDrawn="1"/>
        </p:nvSpPr>
        <p:spPr bwMode="gray">
          <a:xfrm>
            <a:off x="1" y="4379161"/>
            <a:ext cx="9143999" cy="456535"/>
          </a:xfrm>
          <a:prstGeom prst="rect">
            <a:avLst/>
          </a:prstGeom>
        </p:spPr>
        <p:txBody>
          <a:bodyPr wrap="square">
            <a:spAutoFit/>
          </a:bodyPr>
          <a:lstStyle/>
          <a:p>
            <a:pPr algn="ctr">
              <a:defRPr/>
            </a:pPr>
            <a:r>
              <a:rPr lang="en-US" sz="1050" kern="0" spc="50" dirty="0">
                <a:solidFill>
                  <a:schemeClr val="tx1"/>
                </a:solidFill>
                <a:latin typeface="Calibri (Body)"/>
                <a:ea typeface="Myriad Pro Condensed" charset="0"/>
                <a:cs typeface="Calibri Light"/>
              </a:rPr>
              <a:t>Fund Evaluation Group, LLC | 201 East Fifth Street, Suite 1600 Cincinnati, OH 45202 | </a:t>
            </a:r>
            <a:r>
              <a:rPr lang="en-US" sz="1050" kern="0" cap="all" spc="50" dirty="0">
                <a:solidFill>
                  <a:schemeClr val="tx1"/>
                </a:solidFill>
                <a:latin typeface="Calibri (Body)"/>
                <a:ea typeface="Myriad Pro Condensed" charset="0"/>
                <a:cs typeface="Calibri Light"/>
              </a:rPr>
              <a:t>513.977.4400 | </a:t>
            </a:r>
            <a:r>
              <a:rPr lang="en-US" sz="1050" kern="0" spc="50" dirty="0">
                <a:solidFill>
                  <a:schemeClr val="tx1"/>
                </a:solidFill>
                <a:latin typeface="Calibri (Body)"/>
                <a:ea typeface="Myriad Pro Condensed" charset="0"/>
                <a:cs typeface="Calibri Light"/>
              </a:rPr>
              <a:t>information@feg.com | www.feg.com</a:t>
            </a:r>
          </a:p>
          <a:p>
            <a:pPr algn="ctr">
              <a:spcBef>
                <a:spcPts val="200"/>
              </a:spcBef>
              <a:defRPr/>
            </a:pPr>
            <a:r>
              <a:rPr lang="en-US" sz="1050" kern="0" spc="50" dirty="0">
                <a:solidFill>
                  <a:schemeClr val="tx1"/>
                </a:solidFill>
                <a:latin typeface="Calibri (Body)"/>
                <a:ea typeface="Myriad Pro Condensed" charset="0"/>
                <a:cs typeface="Calibri Light"/>
              </a:rPr>
              <a:t>Dallas </a:t>
            </a:r>
            <a:r>
              <a:rPr lang="en-US" sz="1050" spc="50" dirty="0">
                <a:solidFill>
                  <a:schemeClr val="tx1"/>
                </a:solidFill>
                <a:latin typeface="Calibri (Body)"/>
                <a:cs typeface="Calibri Light"/>
              </a:rPr>
              <a:t>│ </a:t>
            </a:r>
            <a:r>
              <a:rPr lang="en-US" sz="1050" kern="0" spc="50" dirty="0">
                <a:solidFill>
                  <a:schemeClr val="tx1"/>
                </a:solidFill>
                <a:latin typeface="Calibri (Body)"/>
                <a:ea typeface="Myriad Pro Condensed" charset="0"/>
                <a:cs typeface="Calibri Light"/>
              </a:rPr>
              <a:t>Detroit </a:t>
            </a:r>
            <a:r>
              <a:rPr lang="en-US" sz="1050" spc="50" dirty="0">
                <a:solidFill>
                  <a:schemeClr val="tx1"/>
                </a:solidFill>
                <a:latin typeface="Calibri (Body)"/>
                <a:cs typeface="Calibri Light"/>
              </a:rPr>
              <a:t>│ </a:t>
            </a:r>
            <a:r>
              <a:rPr lang="en-US" sz="1050" kern="0" spc="50" dirty="0">
                <a:solidFill>
                  <a:schemeClr val="tx1"/>
                </a:solidFill>
                <a:latin typeface="Calibri (Body)"/>
                <a:ea typeface="Myriad Pro Condensed" charset="0"/>
                <a:cs typeface="Calibri Light"/>
              </a:rPr>
              <a:t>Indianapolis</a:t>
            </a:r>
          </a:p>
        </p:txBody>
      </p:sp>
      <p:pic>
        <p:nvPicPr>
          <p:cNvPr id="3" name="Picture 2">
            <a:extLst>
              <a:ext uri="{FF2B5EF4-FFF2-40B4-BE49-F238E27FC236}">
                <a16:creationId xmlns:a16="http://schemas.microsoft.com/office/drawing/2014/main" id="{56DE13F3-FB48-4806-BEA3-9618E8B51D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3437099" y="5367362"/>
            <a:ext cx="2269803" cy="737367"/>
          </a:xfrm>
          <a:prstGeom prst="rect">
            <a:avLst/>
          </a:prstGeom>
        </p:spPr>
      </p:pic>
      <p:grpSp>
        <p:nvGrpSpPr>
          <p:cNvPr id="4" name="Group 3">
            <a:extLst>
              <a:ext uri="{FF2B5EF4-FFF2-40B4-BE49-F238E27FC236}">
                <a16:creationId xmlns:a16="http://schemas.microsoft.com/office/drawing/2014/main" id="{B8D98D41-ADA5-482F-9BE4-A337ECCE63D5}"/>
              </a:ext>
            </a:extLst>
          </p:cNvPr>
          <p:cNvGrpSpPr/>
          <p:nvPr userDrawn="1"/>
        </p:nvGrpSpPr>
        <p:grpSpPr>
          <a:xfrm>
            <a:off x="1" y="1286729"/>
            <a:ext cx="9144000" cy="2766060"/>
            <a:chOff x="0" y="1141589"/>
            <a:chExt cx="9144000" cy="2766060"/>
          </a:xfrm>
        </p:grpSpPr>
        <p:pic>
          <p:nvPicPr>
            <p:cNvPr id="5" name="Picture 4">
              <a:extLst>
                <a:ext uri="{FF2B5EF4-FFF2-40B4-BE49-F238E27FC236}">
                  <a16:creationId xmlns:a16="http://schemas.microsoft.com/office/drawing/2014/main" id="{7D3C04F2-637D-423B-A7CF-57BDC48C5CD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0999"/>
            <a:stretch/>
          </p:blipFill>
          <p:spPr>
            <a:xfrm>
              <a:off x="6698797" y="1141589"/>
              <a:ext cx="2445203" cy="2766060"/>
            </a:xfrm>
            <a:prstGeom prst="rect">
              <a:avLst/>
            </a:prstGeom>
          </p:spPr>
        </p:pic>
        <p:sp>
          <p:nvSpPr>
            <p:cNvPr id="6" name="Rectangle 5">
              <a:extLst>
                <a:ext uri="{FF2B5EF4-FFF2-40B4-BE49-F238E27FC236}">
                  <a16:creationId xmlns:a16="http://schemas.microsoft.com/office/drawing/2014/main" id="{7B819FBA-B5BB-43B3-81E0-6BC071FD717C}"/>
                </a:ext>
              </a:extLst>
            </p:cNvPr>
            <p:cNvSpPr/>
            <p:nvPr/>
          </p:nvSpPr>
          <p:spPr bwMode="gray">
            <a:xfrm>
              <a:off x="4135089" y="1141589"/>
              <a:ext cx="2464592" cy="1031851"/>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BCA669EC-A514-4E6F-B9BE-4041E05FC8A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0319" r="12762" b="-1"/>
            <a:stretch/>
          </p:blipFill>
          <p:spPr bwMode="gray">
            <a:xfrm>
              <a:off x="0" y="1141589"/>
              <a:ext cx="4035973" cy="2766060"/>
            </a:xfrm>
            <a:prstGeom prst="rect">
              <a:avLst/>
            </a:prstGeom>
          </p:spPr>
        </p:pic>
        <p:pic>
          <p:nvPicPr>
            <p:cNvPr id="8" name="Picture 7">
              <a:extLst>
                <a:ext uri="{FF2B5EF4-FFF2-40B4-BE49-F238E27FC236}">
                  <a16:creationId xmlns:a16="http://schemas.microsoft.com/office/drawing/2014/main" id="{70F7A6F2-95F6-4CC9-AE7A-5A77F8A282E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1479" t="25824" r="37426" b="38337"/>
            <a:stretch/>
          </p:blipFill>
          <p:spPr>
            <a:xfrm>
              <a:off x="4134679" y="2257514"/>
              <a:ext cx="2465412" cy="1650135"/>
            </a:xfrm>
            <a:prstGeom prst="rect">
              <a:avLst/>
            </a:prstGeom>
          </p:spPr>
        </p:pic>
      </p:grpSp>
    </p:spTree>
    <p:extLst>
      <p:ext uri="{BB962C8B-B14F-4D97-AF65-F5344CB8AC3E}">
        <p14:creationId xmlns:p14="http://schemas.microsoft.com/office/powerpoint/2010/main" val="1662812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1_FEG Full Text Box">
    <p:spTree>
      <p:nvGrpSpPr>
        <p:cNvPr id="1" name=""/>
        <p:cNvGrpSpPr/>
        <p:nvPr/>
      </p:nvGrpSpPr>
      <p:grpSpPr>
        <a:xfrm>
          <a:off x="0" y="0"/>
          <a:ext cx="0" cy="0"/>
          <a:chOff x="0" y="0"/>
          <a:chExt cx="0" cy="0"/>
        </a:xfrm>
      </p:grpSpPr>
      <p:sp>
        <p:nvSpPr>
          <p:cNvPr id="6" name="TextBox 5"/>
          <p:cNvSpPr txBox="1">
            <a:spLocks noChangeArrowheads="1"/>
          </p:cNvSpPr>
          <p:nvPr userDrawn="1"/>
        </p:nvSpPr>
        <p:spPr bwMode="auto">
          <a:xfrm>
            <a:off x="5486400" y="6643688"/>
            <a:ext cx="3498850" cy="215900"/>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spcAft>
                <a:spcPts val="300"/>
              </a:spcAft>
              <a:defRPr/>
            </a:pPr>
            <a:r>
              <a:rPr lang="en-US" sz="800" i="0" dirty="0">
                <a:solidFill>
                  <a:schemeClr val="tx1"/>
                </a:solidFill>
                <a:latin typeface="Calibri" pitchFamily="34" charset="0"/>
              </a:rPr>
              <a:t>Confidential</a:t>
            </a:r>
            <a:r>
              <a:rPr lang="en-US" sz="800" i="0" baseline="0" dirty="0">
                <a:solidFill>
                  <a:schemeClr val="tx1"/>
                </a:solidFill>
                <a:latin typeface="Calibri" pitchFamily="34" charset="0"/>
              </a:rPr>
              <a:t> – </a:t>
            </a:r>
            <a:r>
              <a:rPr lang="en-US" sz="800" i="0" dirty="0">
                <a:solidFill>
                  <a:schemeClr val="tx1"/>
                </a:solidFill>
                <a:latin typeface="Calibri" pitchFamily="34" charset="0"/>
              </a:rPr>
              <a:t>Not For Redistribution</a:t>
            </a:r>
          </a:p>
        </p:txBody>
      </p:sp>
      <p:sp>
        <p:nvSpPr>
          <p:cNvPr id="7" name="TextBox 12"/>
          <p:cNvSpPr txBox="1">
            <a:spLocks noChangeArrowheads="1"/>
          </p:cNvSpPr>
          <p:nvPr userDrawn="1"/>
        </p:nvSpPr>
        <p:spPr bwMode="auto">
          <a:xfrm>
            <a:off x="3382963" y="6640390"/>
            <a:ext cx="2382837" cy="215900"/>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Aft>
                <a:spcPts val="300"/>
              </a:spcAft>
              <a:defRPr/>
            </a:pPr>
            <a:fld id="{319CB284-71F8-40CD-B0C7-8A5E18057FA5}" type="slidenum">
              <a:rPr lang="en-US" sz="800" i="0" smtClean="0">
                <a:solidFill>
                  <a:srgbClr val="595959"/>
                </a:solidFill>
                <a:latin typeface="Calibri" pitchFamily="34" charset="0"/>
              </a:rPr>
              <a:pPr algn="ctr" eaLnBrk="1" hangingPunct="1">
                <a:spcAft>
                  <a:spcPts val="300"/>
                </a:spcAft>
                <a:defRPr/>
              </a:pPr>
              <a:t>‹#›</a:t>
            </a:fld>
            <a:endParaRPr lang="en-US" sz="800" i="0" dirty="0">
              <a:solidFill>
                <a:srgbClr val="595959"/>
              </a:solidFill>
              <a:latin typeface="Calibri" pitchFamily="34" charset="0"/>
            </a:endParaRPr>
          </a:p>
        </p:txBody>
      </p:sp>
      <p:sp>
        <p:nvSpPr>
          <p:cNvPr id="8" name="TextBox 12"/>
          <p:cNvSpPr txBox="1">
            <a:spLocks noChangeArrowheads="1"/>
          </p:cNvSpPr>
          <p:nvPr userDrawn="1"/>
        </p:nvSpPr>
        <p:spPr bwMode="auto">
          <a:xfrm>
            <a:off x="228600" y="6643443"/>
            <a:ext cx="2382838" cy="215444"/>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Aft>
                <a:spcPts val="300"/>
              </a:spcAft>
              <a:defRPr/>
            </a:pPr>
            <a:r>
              <a:rPr lang="en-US" sz="800" dirty="0">
                <a:solidFill>
                  <a:srgbClr val="636463"/>
                </a:solidFill>
                <a:latin typeface="Calibri" pitchFamily="34" charset="0"/>
              </a:rPr>
              <a:t>©2019 Fund Evaluation Group, LLC </a:t>
            </a:r>
          </a:p>
        </p:txBody>
      </p:sp>
      <p:sp>
        <p:nvSpPr>
          <p:cNvPr id="10" name="Content Placeholder 2"/>
          <p:cNvSpPr>
            <a:spLocks noGrp="1"/>
          </p:cNvSpPr>
          <p:nvPr>
            <p:ph idx="1"/>
          </p:nvPr>
        </p:nvSpPr>
        <p:spPr>
          <a:xfrm>
            <a:off x="238124" y="694264"/>
            <a:ext cx="8677275" cy="5715000"/>
          </a:xfrm>
          <a:prstGeom prst="rect">
            <a:avLst/>
          </a:prstGeom>
        </p:spPr>
        <p:txBody>
          <a:bodyPr>
            <a:normAutofit/>
          </a:bodyPr>
          <a:lstStyle>
            <a:lvl1pPr marL="228600" indent="-228600" algn="just">
              <a:lnSpc>
                <a:spcPct val="100000"/>
              </a:lnSpc>
              <a:spcBef>
                <a:spcPts val="600"/>
              </a:spcBef>
              <a:buClr>
                <a:schemeClr val="accent1"/>
              </a:buClr>
              <a:defRPr sz="1200">
                <a:solidFill>
                  <a:schemeClr val="tx1"/>
                </a:solidFill>
                <a:latin typeface="+mn-lt"/>
              </a:defRPr>
            </a:lvl1pPr>
            <a:lvl2pPr marL="457200" indent="-228600" algn="just">
              <a:lnSpc>
                <a:spcPct val="100000"/>
              </a:lnSpc>
              <a:spcBef>
                <a:spcPts val="600"/>
              </a:spcBef>
              <a:buClr>
                <a:schemeClr val="accent1"/>
              </a:buClr>
              <a:buFont typeface="Wingdings" panose="05000000000000000000" pitchFamily="2" charset="2"/>
              <a:buChar char="§"/>
              <a:defRPr sz="1100">
                <a:solidFill>
                  <a:schemeClr val="tx1"/>
                </a:solidFill>
                <a:latin typeface="+mn-lt"/>
              </a:defRPr>
            </a:lvl2pPr>
            <a:lvl3pPr marL="685800" indent="-228600" algn="just">
              <a:lnSpc>
                <a:spcPct val="100000"/>
              </a:lnSpc>
              <a:spcBef>
                <a:spcPts val="600"/>
              </a:spcBef>
              <a:buClr>
                <a:schemeClr val="accent1"/>
              </a:buClr>
              <a:defRPr sz="1050">
                <a:solidFill>
                  <a:schemeClr val="tx1"/>
                </a:solidFill>
                <a:latin typeface="+mn-lt"/>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p:txBody>
      </p:sp>
      <p:cxnSp>
        <p:nvCxnSpPr>
          <p:cNvPr id="13" name="Straight Connector 12"/>
          <p:cNvCxnSpPr/>
          <p:nvPr userDrawn="1"/>
        </p:nvCxnSpPr>
        <p:spPr>
          <a:xfrm>
            <a:off x="0" y="6628400"/>
            <a:ext cx="9144000" cy="0"/>
          </a:xfrm>
          <a:prstGeom prst="line">
            <a:avLst/>
          </a:prstGeom>
          <a:ln w="19050">
            <a:solidFill>
              <a:srgbClr val="FBB161"/>
            </a:solidFill>
          </a:ln>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0" y="0"/>
            <a:ext cx="9154510" cy="409904"/>
          </a:xfrm>
          <a:prstGeom prst="rect">
            <a:avLst/>
          </a:prstGeom>
          <a:solidFill>
            <a:srgbClr val="E6E7E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cxnSp>
        <p:nvCxnSpPr>
          <p:cNvPr id="17" name="Straight Connector 16"/>
          <p:cNvCxnSpPr/>
          <p:nvPr userDrawn="1"/>
        </p:nvCxnSpPr>
        <p:spPr>
          <a:xfrm>
            <a:off x="0" y="407587"/>
            <a:ext cx="9144000" cy="0"/>
          </a:xfrm>
          <a:prstGeom prst="line">
            <a:avLst/>
          </a:prstGeom>
          <a:noFill/>
          <a:ln w="12700" cap="flat" cmpd="sng" algn="ctr">
            <a:solidFill>
              <a:srgbClr val="FCAB4F"/>
            </a:solidFill>
            <a:prstDash val="solid"/>
          </a:ln>
          <a:effectLst/>
        </p:spPr>
      </p:cxnSp>
      <p:sp>
        <p:nvSpPr>
          <p:cNvPr id="19" name="Title 1"/>
          <p:cNvSpPr>
            <a:spLocks noGrp="1"/>
          </p:cNvSpPr>
          <p:nvPr>
            <p:ph type="title"/>
          </p:nvPr>
        </p:nvSpPr>
        <p:spPr>
          <a:xfrm>
            <a:off x="246590" y="-1"/>
            <a:ext cx="8686800" cy="407587"/>
          </a:xfrm>
          <a:prstGeom prst="rect">
            <a:avLst/>
          </a:prstGeom>
        </p:spPr>
        <p:txBody>
          <a:bodyPr>
            <a:noAutofit/>
          </a:bodyPr>
          <a:lstStyle>
            <a:lvl1pPr algn="l">
              <a:defRPr sz="2200" b="0" cap="all" spc="100" baseline="0">
                <a:solidFill>
                  <a:schemeClr val="tx1">
                    <a:lumMod val="75000"/>
                  </a:schemeClr>
                </a:solidFill>
                <a:latin typeface="+mj-lt"/>
              </a:defRPr>
            </a:lvl1pPr>
          </a:lstStyle>
          <a:p>
            <a:r>
              <a:rPr lang="en-US" dirty="0"/>
              <a:t>Click to edit Master title style</a:t>
            </a:r>
          </a:p>
        </p:txBody>
      </p:sp>
    </p:spTree>
    <p:extLst>
      <p:ext uri="{BB962C8B-B14F-4D97-AF65-F5344CB8AC3E}">
        <p14:creationId xmlns:p14="http://schemas.microsoft.com/office/powerpoint/2010/main" val="2692907680"/>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44">
          <p15:clr>
            <a:srgbClr val="FBAE40"/>
          </p15:clr>
        </p15:guide>
        <p15:guide id="4" orient="horz" pos="4032">
          <p15:clr>
            <a:srgbClr val="FBAE40"/>
          </p15:clr>
        </p15:guide>
        <p15:guide id="5" pos="5616">
          <p15:clr>
            <a:srgbClr val="FBAE40"/>
          </p15:clr>
        </p15:guide>
        <p15:guide id="6" orient="horz" pos="432">
          <p15:clr>
            <a:srgbClr val="FBAE40"/>
          </p15:clr>
        </p15:guide>
        <p15:guide id="7" orient="horz" pos="4176">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ltGray">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8096592"/>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14" r:id="rId11"/>
    <p:sldLayoutId id="2147483715" r:id="rId1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ltGray">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758890"/>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ltGray">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8371111"/>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chart" Target="../charts/chart4.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body" sz="quarter" idx="10"/>
          </p:nvPr>
        </p:nvSpPr>
        <p:spPr/>
        <p:txBody>
          <a:bodyPr>
            <a:noAutofit/>
          </a:bodyPr>
          <a:lstStyle/>
          <a:p>
            <a:r>
              <a:rPr lang="en-US" cap="none" spc="0" dirty="0">
                <a:solidFill>
                  <a:srgbClr val="404040"/>
                </a:solidFill>
                <a:ea typeface="+mj-ea"/>
                <a:cs typeface="+mj-cs"/>
              </a:rPr>
              <a:t>UNIVERSITY OF ILLINOIS SYSTEM</a:t>
            </a:r>
          </a:p>
          <a:p>
            <a:pPr>
              <a:lnSpc>
                <a:spcPct val="100000"/>
              </a:lnSpc>
            </a:pPr>
            <a:r>
              <a:rPr lang="en-US" sz="1800" dirty="0"/>
              <a:t>First Quarter 2022 Investment Update</a:t>
            </a:r>
            <a:br>
              <a:rPr lang="en-US" sz="1800" dirty="0"/>
            </a:br>
            <a:r>
              <a:rPr lang="en-US" sz="1800" dirty="0"/>
              <a:t>Prepared for the Board of Trustees</a:t>
            </a:r>
            <a:endParaRPr lang="en-US" sz="1800" cap="none" spc="0" dirty="0">
              <a:solidFill>
                <a:srgbClr val="404040"/>
              </a:solidFill>
              <a:ea typeface="+mj-ea"/>
              <a:cs typeface="+mj-cs"/>
            </a:endParaRPr>
          </a:p>
          <a:p>
            <a:endParaRPr lang="en-US" dirty="0"/>
          </a:p>
        </p:txBody>
      </p:sp>
      <p:sp>
        <p:nvSpPr>
          <p:cNvPr id="4" name="Text Placeholder 3"/>
          <p:cNvSpPr>
            <a:spLocks noGrp="1"/>
          </p:cNvSpPr>
          <p:nvPr>
            <p:ph type="body" sz="quarter" idx="11"/>
          </p:nvPr>
        </p:nvSpPr>
        <p:spPr/>
        <p:txBody>
          <a:bodyPr/>
          <a:lstStyle/>
          <a:p>
            <a:r>
              <a:rPr lang="en-US" dirty="0"/>
              <a:t>May 2022</a:t>
            </a:r>
          </a:p>
        </p:txBody>
      </p:sp>
      <p:sp>
        <p:nvSpPr>
          <p:cNvPr id="5" name="TextBox 4">
            <a:extLst>
              <a:ext uri="{FF2B5EF4-FFF2-40B4-BE49-F238E27FC236}">
                <a16:creationId xmlns:a16="http://schemas.microsoft.com/office/drawing/2014/main" id="{23715E7A-51F7-1E69-3888-077E801CAAC6}"/>
              </a:ext>
            </a:extLst>
          </p:cNvPr>
          <p:cNvSpPr txBox="1"/>
          <p:nvPr/>
        </p:nvSpPr>
        <p:spPr>
          <a:xfrm>
            <a:off x="155864" y="217162"/>
            <a:ext cx="3335481" cy="646331"/>
          </a:xfrm>
          <a:prstGeom prst="rect">
            <a:avLst/>
          </a:prstGeom>
          <a:noFill/>
          <a:ln>
            <a:solidFill>
              <a:schemeClr val="tx1"/>
            </a:solidFill>
          </a:ln>
        </p:spPr>
        <p:txBody>
          <a:bodyPr wrap="square">
            <a:spAutoFit/>
          </a:bodyPr>
          <a:lstStyle/>
          <a:p>
            <a:pPr marL="0" marR="0" fontAlgn="base" hangingPunct="0">
              <a:spcBef>
                <a:spcPts val="0"/>
              </a:spcBef>
              <a:spcAft>
                <a:spcPts val="0"/>
              </a:spcAft>
            </a:pPr>
            <a:r>
              <a:rPr lang="en-US" sz="1800" dirty="0">
                <a:solidFill>
                  <a:srgbClr val="2F5597"/>
                </a:solidFill>
                <a:effectLst/>
                <a:latin typeface="Times New Roman" panose="02020603050405020304" pitchFamily="18" charset="0"/>
                <a:ea typeface="Times New Roman" panose="02020603050405020304" pitchFamily="18" charset="0"/>
              </a:rPr>
              <a:t>Reported to the Board of Trustees</a:t>
            </a:r>
            <a:endParaRPr lang="en-US" sz="1400" dirty="0">
              <a:effectLst/>
              <a:latin typeface="Arial" panose="020B0604020202020204" pitchFamily="34" charset="0"/>
              <a:ea typeface="Arial" panose="020B0604020202020204" pitchFamily="34" charset="0"/>
            </a:endParaRPr>
          </a:p>
          <a:p>
            <a:pPr marL="0" marR="0" hangingPunct="0">
              <a:spcBef>
                <a:spcPts val="0"/>
              </a:spcBef>
              <a:spcAft>
                <a:spcPts val="0"/>
              </a:spcAft>
            </a:pPr>
            <a:r>
              <a:rPr lang="en-US" sz="1800" dirty="0">
                <a:solidFill>
                  <a:srgbClr val="2F5597"/>
                </a:solidFill>
                <a:effectLst/>
                <a:latin typeface="Times New Roman" panose="02020603050405020304" pitchFamily="18" charset="0"/>
                <a:ea typeface="Times New Roman" panose="02020603050405020304" pitchFamily="18" charset="0"/>
              </a:rPr>
              <a:t>July 21, 2022</a:t>
            </a:r>
            <a:endParaRPr lang="en-US" sz="14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6817333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896412" y="1357772"/>
            <a:ext cx="5855701" cy="944874"/>
          </a:xfrm>
        </p:spPr>
        <p:txBody>
          <a:bodyPr/>
          <a:lstStyle/>
          <a:p>
            <a:r>
              <a:rPr lang="en-US" dirty="0"/>
              <a:t>OPERATING POOL UPDATE: </a:t>
            </a:r>
          </a:p>
          <a:p>
            <a:r>
              <a:rPr lang="en-US" dirty="0"/>
              <a:t>March 31, 2022</a:t>
            </a:r>
          </a:p>
        </p:txBody>
      </p:sp>
    </p:spTree>
    <p:extLst>
      <p:ext uri="{BB962C8B-B14F-4D97-AF65-F5344CB8AC3E}">
        <p14:creationId xmlns:p14="http://schemas.microsoft.com/office/powerpoint/2010/main" val="11866139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Liquidity layers: Operating pool (March 31, 2022)</a:t>
            </a:r>
          </a:p>
        </p:txBody>
      </p:sp>
      <p:sp>
        <p:nvSpPr>
          <p:cNvPr id="5" name="object 6">
            <a:extLst>
              <a:ext uri="{FF2B5EF4-FFF2-40B4-BE49-F238E27FC236}">
                <a16:creationId xmlns:a16="http://schemas.microsoft.com/office/drawing/2014/main" id="{C4ECB2E9-3C42-44CE-B8CB-83B4600C4BCE}"/>
              </a:ext>
            </a:extLst>
          </p:cNvPr>
          <p:cNvSpPr txBox="1"/>
          <p:nvPr/>
        </p:nvSpPr>
        <p:spPr>
          <a:xfrm>
            <a:off x="1450338" y="602330"/>
            <a:ext cx="3077845" cy="480059"/>
          </a:xfrm>
          <a:prstGeom prst="rect">
            <a:avLst/>
          </a:prstGeom>
        </p:spPr>
        <p:txBody>
          <a:bodyPr vert="horz" wrap="square" lIns="0" tIns="0" rIns="0" bIns="0" rtlCol="0">
            <a:spAutoFit/>
          </a:bodyPr>
          <a:lstStyle/>
          <a:p>
            <a:pPr marL="12700">
              <a:lnSpc>
                <a:spcPct val="100000"/>
              </a:lnSpc>
            </a:pPr>
            <a:r>
              <a:rPr sz="1600" b="1" spc="-20" dirty="0">
                <a:solidFill>
                  <a:srgbClr val="3E3E3E"/>
                </a:solidFill>
                <a:latin typeface="Calibri"/>
                <a:cs typeface="Calibri"/>
              </a:rPr>
              <a:t>OPERATING </a:t>
            </a:r>
            <a:r>
              <a:rPr sz="1600" b="1" spc="-5" dirty="0">
                <a:solidFill>
                  <a:srgbClr val="3E3E3E"/>
                </a:solidFill>
                <a:latin typeface="Calibri"/>
                <a:cs typeface="Calibri"/>
              </a:rPr>
              <a:t>POOL </a:t>
            </a:r>
            <a:r>
              <a:rPr sz="1600" b="1" spc="-10" dirty="0">
                <a:solidFill>
                  <a:srgbClr val="3E3E3E"/>
                </a:solidFill>
                <a:latin typeface="Calibri"/>
                <a:cs typeface="Calibri"/>
              </a:rPr>
              <a:t>LIQUIDITY</a:t>
            </a:r>
            <a:r>
              <a:rPr sz="1600" b="1" spc="55" dirty="0">
                <a:solidFill>
                  <a:srgbClr val="3E3E3E"/>
                </a:solidFill>
                <a:latin typeface="Calibri"/>
                <a:cs typeface="Calibri"/>
              </a:rPr>
              <a:t> </a:t>
            </a:r>
            <a:r>
              <a:rPr sz="1600" b="1" spc="-30" dirty="0">
                <a:solidFill>
                  <a:srgbClr val="3E3E3E"/>
                </a:solidFill>
                <a:latin typeface="Calibri"/>
                <a:cs typeface="Calibri"/>
              </a:rPr>
              <a:t>LAYERS</a:t>
            </a:r>
            <a:endParaRPr sz="1600" dirty="0">
              <a:latin typeface="Calibri"/>
              <a:cs typeface="Calibri"/>
            </a:endParaRPr>
          </a:p>
          <a:p>
            <a:pPr marL="12700">
              <a:lnSpc>
                <a:spcPct val="100000"/>
              </a:lnSpc>
              <a:spcBef>
                <a:spcPts val="5"/>
              </a:spcBef>
            </a:pPr>
            <a:r>
              <a:rPr sz="1400" dirty="0">
                <a:solidFill>
                  <a:srgbClr val="3E3E3E"/>
                </a:solidFill>
                <a:latin typeface="Calibri"/>
                <a:cs typeface="Calibri"/>
              </a:rPr>
              <a:t>AS </a:t>
            </a:r>
            <a:r>
              <a:rPr sz="1400" spc="-5" dirty="0">
                <a:solidFill>
                  <a:srgbClr val="3E3E3E"/>
                </a:solidFill>
                <a:latin typeface="Calibri"/>
                <a:cs typeface="Calibri"/>
              </a:rPr>
              <a:t>OF </a:t>
            </a:r>
            <a:r>
              <a:rPr lang="en-US" sz="1400" spc="-5" dirty="0">
                <a:solidFill>
                  <a:srgbClr val="3E3E3E"/>
                </a:solidFill>
                <a:latin typeface="Calibri"/>
                <a:cs typeface="Calibri"/>
              </a:rPr>
              <a:t>March</a:t>
            </a:r>
            <a:r>
              <a:rPr sz="1400" spc="-5" dirty="0">
                <a:solidFill>
                  <a:srgbClr val="3E3E3E"/>
                </a:solidFill>
                <a:latin typeface="Calibri"/>
                <a:cs typeface="Calibri"/>
              </a:rPr>
              <a:t> 3</a:t>
            </a:r>
            <a:r>
              <a:rPr lang="en-US" sz="1400" spc="-5" dirty="0">
                <a:solidFill>
                  <a:srgbClr val="3E3E3E"/>
                </a:solidFill>
                <a:latin typeface="Calibri"/>
                <a:cs typeface="Calibri"/>
              </a:rPr>
              <a:t>1</a:t>
            </a:r>
            <a:r>
              <a:rPr sz="1400" spc="-5" dirty="0">
                <a:solidFill>
                  <a:srgbClr val="3E3E3E"/>
                </a:solidFill>
                <a:latin typeface="Calibri"/>
                <a:cs typeface="Calibri"/>
              </a:rPr>
              <a:t>,</a:t>
            </a:r>
            <a:r>
              <a:rPr sz="1400" spc="-80" dirty="0">
                <a:solidFill>
                  <a:srgbClr val="3E3E3E"/>
                </a:solidFill>
                <a:latin typeface="Calibri"/>
                <a:cs typeface="Calibri"/>
              </a:rPr>
              <a:t> </a:t>
            </a:r>
            <a:r>
              <a:rPr sz="1400" spc="-5" dirty="0">
                <a:solidFill>
                  <a:srgbClr val="3E3E3E"/>
                </a:solidFill>
                <a:latin typeface="Calibri"/>
                <a:cs typeface="Calibri"/>
              </a:rPr>
              <a:t>202</a:t>
            </a:r>
            <a:r>
              <a:rPr lang="en-US" sz="1400" spc="-5" dirty="0">
                <a:solidFill>
                  <a:srgbClr val="3E3E3E"/>
                </a:solidFill>
                <a:latin typeface="Calibri"/>
                <a:cs typeface="Calibri"/>
              </a:rPr>
              <a:t>2</a:t>
            </a:r>
            <a:endParaRPr sz="1400" dirty="0">
              <a:latin typeface="Calibri"/>
              <a:cs typeface="Calibri"/>
            </a:endParaRPr>
          </a:p>
        </p:txBody>
      </p:sp>
      <p:sp>
        <p:nvSpPr>
          <p:cNvPr id="8" name="object 7">
            <a:extLst>
              <a:ext uri="{FF2B5EF4-FFF2-40B4-BE49-F238E27FC236}">
                <a16:creationId xmlns:a16="http://schemas.microsoft.com/office/drawing/2014/main" id="{50BB6143-A78E-4732-A281-D0EF8F30FE49}"/>
              </a:ext>
            </a:extLst>
          </p:cNvPr>
          <p:cNvSpPr txBox="1"/>
          <p:nvPr/>
        </p:nvSpPr>
        <p:spPr>
          <a:xfrm>
            <a:off x="285748" y="4681443"/>
            <a:ext cx="8484870" cy="1826895"/>
          </a:xfrm>
          <a:prstGeom prst="rect">
            <a:avLst/>
          </a:prstGeom>
        </p:spPr>
        <p:txBody>
          <a:bodyPr vert="horz" wrap="square" lIns="0" tIns="0" rIns="0" bIns="0" rtlCol="0">
            <a:spAutoFit/>
          </a:bodyPr>
          <a:lstStyle/>
          <a:p>
            <a:pPr marL="299085" marR="62865" indent="-286385">
              <a:lnSpc>
                <a:spcPct val="100000"/>
              </a:lnSpc>
              <a:buClr>
                <a:srgbClr val="FBB161"/>
              </a:buClr>
              <a:buFont typeface="Arial"/>
              <a:buChar char="•"/>
              <a:tabLst>
                <a:tab pos="299720" algn="l"/>
              </a:tabLst>
            </a:pPr>
            <a:r>
              <a:rPr sz="1400" spc="-5" dirty="0">
                <a:solidFill>
                  <a:srgbClr val="3E3E3E"/>
                </a:solidFill>
                <a:latin typeface="Calibri"/>
                <a:cs typeface="Calibri"/>
              </a:rPr>
              <a:t>The asset allocation </a:t>
            </a:r>
            <a:r>
              <a:rPr sz="1400" spc="-10" dirty="0">
                <a:solidFill>
                  <a:srgbClr val="3E3E3E"/>
                </a:solidFill>
                <a:latin typeface="Calibri"/>
                <a:cs typeface="Calibri"/>
              </a:rPr>
              <a:t>strategy for </a:t>
            </a:r>
            <a:r>
              <a:rPr sz="1400" spc="-5" dirty="0">
                <a:solidFill>
                  <a:srgbClr val="3E3E3E"/>
                </a:solidFill>
                <a:latin typeface="Calibri"/>
                <a:cs typeface="Calibri"/>
              </a:rPr>
              <a:t>the </a:t>
            </a:r>
            <a:r>
              <a:rPr sz="1400" spc="-10" dirty="0">
                <a:solidFill>
                  <a:srgbClr val="3E3E3E"/>
                </a:solidFill>
                <a:latin typeface="Calibri"/>
                <a:cs typeface="Calibri"/>
              </a:rPr>
              <a:t>Operating Pool </a:t>
            </a:r>
            <a:r>
              <a:rPr sz="1400" spc="-5" dirty="0">
                <a:solidFill>
                  <a:srgbClr val="3E3E3E"/>
                </a:solidFill>
                <a:latin typeface="Calibri"/>
                <a:cs typeface="Calibri"/>
              </a:rPr>
              <a:t>consists </a:t>
            </a:r>
            <a:r>
              <a:rPr sz="1400" dirty="0">
                <a:solidFill>
                  <a:srgbClr val="3E3E3E"/>
                </a:solidFill>
                <a:latin typeface="Calibri"/>
                <a:cs typeface="Calibri"/>
              </a:rPr>
              <a:t>of </a:t>
            </a:r>
            <a:r>
              <a:rPr sz="1400" spc="-10" dirty="0">
                <a:solidFill>
                  <a:srgbClr val="3E3E3E"/>
                </a:solidFill>
                <a:latin typeface="Calibri"/>
                <a:cs typeface="Calibri"/>
              </a:rPr>
              <a:t>investing </a:t>
            </a:r>
            <a:r>
              <a:rPr sz="1400" spc="-5" dirty="0">
                <a:solidFill>
                  <a:srgbClr val="3E3E3E"/>
                </a:solidFill>
                <a:latin typeface="Calibri"/>
                <a:cs typeface="Calibri"/>
              </a:rPr>
              <a:t>funds across </a:t>
            </a:r>
            <a:r>
              <a:rPr sz="1400" spc="-10" dirty="0">
                <a:solidFill>
                  <a:srgbClr val="3E3E3E"/>
                </a:solidFill>
                <a:latin typeface="Calibri"/>
                <a:cs typeface="Calibri"/>
              </a:rPr>
              <a:t>four </a:t>
            </a:r>
            <a:r>
              <a:rPr sz="1400" spc="-5" dirty="0">
                <a:solidFill>
                  <a:srgbClr val="3E3E3E"/>
                </a:solidFill>
                <a:latin typeface="Calibri"/>
                <a:cs typeface="Calibri"/>
              </a:rPr>
              <a:t>liquidity </a:t>
            </a:r>
            <a:r>
              <a:rPr sz="1400" spc="-10" dirty="0">
                <a:solidFill>
                  <a:srgbClr val="3E3E3E"/>
                </a:solidFill>
                <a:latin typeface="Calibri"/>
                <a:cs typeface="Calibri"/>
              </a:rPr>
              <a:t>layers. </a:t>
            </a:r>
            <a:r>
              <a:rPr sz="1400" spc="-5" dirty="0">
                <a:solidFill>
                  <a:srgbClr val="3E3E3E"/>
                </a:solidFill>
                <a:latin typeface="Calibri"/>
                <a:cs typeface="Calibri"/>
              </a:rPr>
              <a:t>Board-  </a:t>
            </a:r>
            <a:r>
              <a:rPr sz="1400" spc="-10" dirty="0">
                <a:solidFill>
                  <a:srgbClr val="3E3E3E"/>
                </a:solidFill>
                <a:latin typeface="Calibri"/>
                <a:cs typeface="Calibri"/>
              </a:rPr>
              <a:t>approved ranges are </a:t>
            </a:r>
            <a:r>
              <a:rPr sz="1400" spc="-5" dirty="0">
                <a:solidFill>
                  <a:srgbClr val="3E3E3E"/>
                </a:solidFill>
                <a:latin typeface="Calibri"/>
                <a:cs typeface="Calibri"/>
              </a:rPr>
              <a:t>depicted </a:t>
            </a:r>
            <a:r>
              <a:rPr sz="1400" spc="-10" dirty="0">
                <a:solidFill>
                  <a:srgbClr val="3E3E3E"/>
                </a:solidFill>
                <a:latin typeface="Calibri"/>
                <a:cs typeface="Calibri"/>
              </a:rPr>
              <a:t>by </a:t>
            </a:r>
            <a:r>
              <a:rPr sz="1400" spc="-5" dirty="0">
                <a:solidFill>
                  <a:srgbClr val="3E3E3E"/>
                </a:solidFill>
                <a:latin typeface="Calibri"/>
                <a:cs typeface="Calibri"/>
              </a:rPr>
              <a:t>the </a:t>
            </a:r>
            <a:r>
              <a:rPr sz="1400" spc="-10" dirty="0">
                <a:solidFill>
                  <a:srgbClr val="3E3E3E"/>
                </a:solidFill>
                <a:latin typeface="Calibri"/>
                <a:cs typeface="Calibri"/>
              </a:rPr>
              <a:t>bars, </a:t>
            </a:r>
            <a:r>
              <a:rPr sz="1400" spc="-5" dirty="0">
                <a:solidFill>
                  <a:srgbClr val="3E3E3E"/>
                </a:solidFill>
                <a:latin typeface="Calibri"/>
                <a:cs typeface="Calibri"/>
              </a:rPr>
              <a:t>while the diamonds </a:t>
            </a:r>
            <a:r>
              <a:rPr sz="1400" spc="-10" dirty="0">
                <a:solidFill>
                  <a:srgbClr val="3E3E3E"/>
                </a:solidFill>
                <a:latin typeface="Calibri"/>
                <a:cs typeface="Calibri"/>
              </a:rPr>
              <a:t>represent </a:t>
            </a:r>
            <a:r>
              <a:rPr sz="1400" spc="-5" dirty="0">
                <a:solidFill>
                  <a:srgbClr val="3E3E3E"/>
                </a:solidFill>
                <a:latin typeface="Calibri"/>
                <a:cs typeface="Calibri"/>
              </a:rPr>
              <a:t>the actual</a:t>
            </a:r>
            <a:r>
              <a:rPr sz="1400" spc="200" dirty="0">
                <a:solidFill>
                  <a:srgbClr val="3E3E3E"/>
                </a:solidFill>
                <a:latin typeface="Calibri"/>
                <a:cs typeface="Calibri"/>
              </a:rPr>
              <a:t> </a:t>
            </a:r>
            <a:r>
              <a:rPr sz="1400" spc="-5" dirty="0">
                <a:solidFill>
                  <a:srgbClr val="3E3E3E"/>
                </a:solidFill>
                <a:latin typeface="Calibri"/>
                <a:cs typeface="Calibri"/>
              </a:rPr>
              <a:t>allocation.</a:t>
            </a:r>
            <a:endParaRPr sz="1400" dirty="0">
              <a:latin typeface="Calibri"/>
              <a:cs typeface="Calibri"/>
            </a:endParaRPr>
          </a:p>
          <a:p>
            <a:pPr marL="299085" indent="-286385">
              <a:lnSpc>
                <a:spcPct val="100000"/>
              </a:lnSpc>
              <a:spcBef>
                <a:spcPts val="600"/>
              </a:spcBef>
              <a:buClr>
                <a:srgbClr val="FBB161"/>
              </a:buClr>
              <a:buFont typeface="Arial"/>
              <a:buChar char="•"/>
              <a:tabLst>
                <a:tab pos="299720" algn="l"/>
              </a:tabLst>
            </a:pPr>
            <a:r>
              <a:rPr sz="1400" spc="-5" dirty="0">
                <a:solidFill>
                  <a:srgbClr val="3E3E3E"/>
                </a:solidFill>
                <a:latin typeface="Calibri"/>
                <a:cs typeface="Calibri"/>
              </a:rPr>
              <a:t>Funds </a:t>
            </a:r>
            <a:r>
              <a:rPr sz="1400" spc="-10" dirty="0">
                <a:solidFill>
                  <a:srgbClr val="3E3E3E"/>
                </a:solidFill>
                <a:latin typeface="Calibri"/>
                <a:cs typeface="Calibri"/>
              </a:rPr>
              <a:t>expected to </a:t>
            </a:r>
            <a:r>
              <a:rPr sz="1400" spc="-5" dirty="0">
                <a:solidFill>
                  <a:srgbClr val="3E3E3E"/>
                </a:solidFill>
                <a:latin typeface="Calibri"/>
                <a:cs typeface="Calibri"/>
              </a:rPr>
              <a:t>be used within one year </a:t>
            </a:r>
            <a:r>
              <a:rPr sz="1400" spc="-10" dirty="0">
                <a:solidFill>
                  <a:srgbClr val="3E3E3E"/>
                </a:solidFill>
                <a:latin typeface="Calibri"/>
                <a:cs typeface="Calibri"/>
              </a:rPr>
              <a:t>are invested </a:t>
            </a:r>
            <a:r>
              <a:rPr sz="1400" dirty="0">
                <a:solidFill>
                  <a:srgbClr val="3E3E3E"/>
                </a:solidFill>
                <a:latin typeface="Calibri"/>
                <a:cs typeface="Calibri"/>
              </a:rPr>
              <a:t>in </a:t>
            </a:r>
            <a:r>
              <a:rPr sz="1400" spc="-5" dirty="0">
                <a:solidFill>
                  <a:srgbClr val="3E3E3E"/>
                </a:solidFill>
                <a:latin typeface="Calibri"/>
                <a:cs typeface="Calibri"/>
              </a:rPr>
              <a:t>the primary liquidity</a:t>
            </a:r>
            <a:r>
              <a:rPr sz="1400" spc="195" dirty="0">
                <a:solidFill>
                  <a:srgbClr val="3E3E3E"/>
                </a:solidFill>
                <a:latin typeface="Calibri"/>
                <a:cs typeface="Calibri"/>
              </a:rPr>
              <a:t> </a:t>
            </a:r>
            <a:r>
              <a:rPr sz="1400" spc="-35" dirty="0">
                <a:solidFill>
                  <a:srgbClr val="3E3E3E"/>
                </a:solidFill>
                <a:latin typeface="Calibri"/>
                <a:cs typeface="Calibri"/>
              </a:rPr>
              <a:t>layer.</a:t>
            </a:r>
            <a:endParaRPr sz="1400" dirty="0">
              <a:latin typeface="Calibri"/>
              <a:cs typeface="Calibri"/>
            </a:endParaRPr>
          </a:p>
          <a:p>
            <a:pPr marL="299085" marR="290830" indent="-286385">
              <a:lnSpc>
                <a:spcPct val="100000"/>
              </a:lnSpc>
              <a:spcBef>
                <a:spcPts val="600"/>
              </a:spcBef>
              <a:buClr>
                <a:srgbClr val="FBB161"/>
              </a:buClr>
              <a:buFont typeface="Arial"/>
              <a:buChar char="•"/>
              <a:tabLst>
                <a:tab pos="299720" algn="l"/>
              </a:tabLst>
            </a:pPr>
            <a:r>
              <a:rPr sz="1400" spc="-5" dirty="0">
                <a:solidFill>
                  <a:srgbClr val="3E3E3E"/>
                </a:solidFill>
                <a:latin typeface="Calibri"/>
                <a:cs typeface="Calibri"/>
              </a:rPr>
              <a:t>Longer-time </a:t>
            </a:r>
            <a:r>
              <a:rPr sz="1400" spc="-10" dirty="0">
                <a:solidFill>
                  <a:srgbClr val="3E3E3E"/>
                </a:solidFill>
                <a:latin typeface="Calibri"/>
                <a:cs typeface="Calibri"/>
              </a:rPr>
              <a:t>horizon investments, </a:t>
            </a:r>
            <a:r>
              <a:rPr sz="1400" spc="-5" dirty="0">
                <a:solidFill>
                  <a:srgbClr val="3E3E3E"/>
                </a:solidFill>
                <a:latin typeface="Calibri"/>
                <a:cs typeface="Calibri"/>
              </a:rPr>
              <a:t>including </a:t>
            </a:r>
            <a:r>
              <a:rPr sz="1400" spc="-10" dirty="0">
                <a:solidFill>
                  <a:srgbClr val="3E3E3E"/>
                </a:solidFill>
                <a:latin typeface="Calibri"/>
                <a:cs typeface="Calibri"/>
              </a:rPr>
              <a:t>core </a:t>
            </a:r>
            <a:r>
              <a:rPr sz="1400" spc="-5" dirty="0">
                <a:solidFill>
                  <a:srgbClr val="3E3E3E"/>
                </a:solidFill>
                <a:latin typeface="Calibri"/>
                <a:cs typeface="Calibri"/>
              </a:rPr>
              <a:t>and </a:t>
            </a:r>
            <a:r>
              <a:rPr sz="1400" spc="-10" dirty="0">
                <a:solidFill>
                  <a:srgbClr val="3E3E3E"/>
                </a:solidFill>
                <a:latin typeface="Calibri"/>
                <a:cs typeface="Calibri"/>
              </a:rPr>
              <a:t>permanent core, are expected to </a:t>
            </a:r>
            <a:r>
              <a:rPr sz="1400" spc="-5" dirty="0">
                <a:solidFill>
                  <a:srgbClr val="3E3E3E"/>
                </a:solidFill>
                <a:latin typeface="Calibri"/>
                <a:cs typeface="Calibri"/>
              </a:rPr>
              <a:t>provide higher </a:t>
            </a:r>
            <a:r>
              <a:rPr sz="1400" spc="-15" dirty="0">
                <a:solidFill>
                  <a:srgbClr val="3E3E3E"/>
                </a:solidFill>
                <a:latin typeface="Calibri"/>
                <a:cs typeface="Calibri"/>
              </a:rPr>
              <a:t>rates </a:t>
            </a:r>
            <a:r>
              <a:rPr sz="1400" dirty="0">
                <a:solidFill>
                  <a:srgbClr val="3E3E3E"/>
                </a:solidFill>
                <a:latin typeface="Calibri"/>
                <a:cs typeface="Calibri"/>
              </a:rPr>
              <a:t>of  </a:t>
            </a:r>
            <a:r>
              <a:rPr sz="1400" spc="-10" dirty="0">
                <a:solidFill>
                  <a:srgbClr val="3E3E3E"/>
                </a:solidFill>
                <a:latin typeface="Calibri"/>
                <a:cs typeface="Calibri"/>
              </a:rPr>
              <a:t>return </a:t>
            </a:r>
            <a:r>
              <a:rPr sz="1400" spc="-5" dirty="0">
                <a:solidFill>
                  <a:srgbClr val="3E3E3E"/>
                </a:solidFill>
                <a:latin typeface="Calibri"/>
                <a:cs typeface="Calibri"/>
              </a:rPr>
              <a:t>and </a:t>
            </a:r>
            <a:r>
              <a:rPr sz="1400" dirty="0">
                <a:solidFill>
                  <a:srgbClr val="3E3E3E"/>
                </a:solidFill>
                <a:latin typeface="Calibri"/>
                <a:cs typeface="Calibri"/>
              </a:rPr>
              <a:t>will </a:t>
            </a:r>
            <a:r>
              <a:rPr sz="1400" spc="-10" dirty="0">
                <a:solidFill>
                  <a:srgbClr val="3E3E3E"/>
                </a:solidFill>
                <a:latin typeface="Calibri"/>
                <a:cs typeface="Calibri"/>
              </a:rPr>
              <a:t>experience </a:t>
            </a:r>
            <a:r>
              <a:rPr sz="1400" spc="-5" dirty="0">
                <a:solidFill>
                  <a:srgbClr val="3E3E3E"/>
                </a:solidFill>
                <a:latin typeface="Calibri"/>
                <a:cs typeface="Calibri"/>
              </a:rPr>
              <a:t>some variation </a:t>
            </a:r>
            <a:r>
              <a:rPr sz="1400" dirty="0">
                <a:solidFill>
                  <a:srgbClr val="3E3E3E"/>
                </a:solidFill>
                <a:latin typeface="Calibri"/>
                <a:cs typeface="Calibri"/>
              </a:rPr>
              <a:t>in </a:t>
            </a:r>
            <a:r>
              <a:rPr sz="1400" spc="-15" dirty="0">
                <a:solidFill>
                  <a:srgbClr val="3E3E3E"/>
                </a:solidFill>
                <a:latin typeface="Calibri"/>
                <a:cs typeface="Calibri"/>
              </a:rPr>
              <a:t>market </a:t>
            </a:r>
            <a:r>
              <a:rPr sz="1400" spc="-10" dirty="0">
                <a:solidFill>
                  <a:srgbClr val="3E3E3E"/>
                </a:solidFill>
                <a:latin typeface="Calibri"/>
                <a:cs typeface="Calibri"/>
              </a:rPr>
              <a:t>value </a:t>
            </a:r>
            <a:r>
              <a:rPr sz="1400" spc="-5" dirty="0">
                <a:solidFill>
                  <a:srgbClr val="3E3E3E"/>
                </a:solidFill>
                <a:latin typeface="Calibri"/>
                <a:cs typeface="Calibri"/>
              </a:rPr>
              <a:t>as </a:t>
            </a:r>
            <a:r>
              <a:rPr sz="1400" spc="-10" dirty="0">
                <a:solidFill>
                  <a:srgbClr val="3E3E3E"/>
                </a:solidFill>
                <a:latin typeface="Calibri"/>
                <a:cs typeface="Calibri"/>
              </a:rPr>
              <a:t>capital </a:t>
            </a:r>
            <a:r>
              <a:rPr sz="1400" spc="-15" dirty="0">
                <a:solidFill>
                  <a:srgbClr val="3E3E3E"/>
                </a:solidFill>
                <a:latin typeface="Calibri"/>
                <a:cs typeface="Calibri"/>
              </a:rPr>
              <a:t>market </a:t>
            </a:r>
            <a:r>
              <a:rPr sz="1400" spc="-5" dirty="0">
                <a:solidFill>
                  <a:srgbClr val="3E3E3E"/>
                </a:solidFill>
                <a:latin typeface="Calibri"/>
                <a:cs typeface="Calibri"/>
              </a:rPr>
              <a:t>conditions</a:t>
            </a:r>
            <a:r>
              <a:rPr sz="1400" spc="265" dirty="0">
                <a:solidFill>
                  <a:srgbClr val="3E3E3E"/>
                </a:solidFill>
                <a:latin typeface="Calibri"/>
                <a:cs typeface="Calibri"/>
              </a:rPr>
              <a:t> </a:t>
            </a:r>
            <a:r>
              <a:rPr sz="1400" spc="-10" dirty="0">
                <a:solidFill>
                  <a:srgbClr val="3E3E3E"/>
                </a:solidFill>
                <a:latin typeface="Calibri"/>
                <a:cs typeface="Calibri"/>
              </a:rPr>
              <a:t>change.</a:t>
            </a:r>
            <a:endParaRPr sz="1400" dirty="0">
              <a:latin typeface="Calibri"/>
              <a:cs typeface="Calibri"/>
            </a:endParaRPr>
          </a:p>
          <a:p>
            <a:pPr marL="299085" indent="-286385">
              <a:lnSpc>
                <a:spcPct val="100000"/>
              </a:lnSpc>
              <a:spcBef>
                <a:spcPts val="600"/>
              </a:spcBef>
              <a:buClr>
                <a:srgbClr val="FBB161"/>
              </a:buClr>
              <a:buFont typeface="Arial"/>
              <a:buChar char="•"/>
              <a:tabLst>
                <a:tab pos="299720" algn="l"/>
              </a:tabLst>
            </a:pPr>
            <a:r>
              <a:rPr sz="1400" spc="-5" dirty="0">
                <a:solidFill>
                  <a:srgbClr val="3E3E3E"/>
                </a:solidFill>
                <a:latin typeface="Calibri"/>
                <a:cs typeface="Calibri"/>
              </a:rPr>
              <a:t>The </a:t>
            </a:r>
            <a:r>
              <a:rPr sz="1400" spc="-20" dirty="0">
                <a:solidFill>
                  <a:srgbClr val="3E3E3E"/>
                </a:solidFill>
                <a:latin typeface="Calibri"/>
                <a:cs typeface="Calibri"/>
              </a:rPr>
              <a:t>System’s </a:t>
            </a:r>
            <a:r>
              <a:rPr sz="1400" spc="-10" dirty="0">
                <a:solidFill>
                  <a:srgbClr val="3E3E3E"/>
                </a:solidFill>
                <a:latin typeface="Calibri"/>
                <a:cs typeface="Calibri"/>
              </a:rPr>
              <a:t>permanent core operating </a:t>
            </a:r>
            <a:r>
              <a:rPr sz="1400" spc="-5" dirty="0">
                <a:solidFill>
                  <a:srgbClr val="3E3E3E"/>
                </a:solidFill>
                <a:latin typeface="Calibri"/>
                <a:cs typeface="Calibri"/>
              </a:rPr>
              <a:t>funds </a:t>
            </a:r>
            <a:r>
              <a:rPr sz="1400" spc="-10" dirty="0">
                <a:solidFill>
                  <a:srgbClr val="3E3E3E"/>
                </a:solidFill>
                <a:latin typeface="Calibri"/>
                <a:cs typeface="Calibri"/>
              </a:rPr>
              <a:t>are invested </a:t>
            </a:r>
            <a:r>
              <a:rPr sz="1400" dirty="0">
                <a:solidFill>
                  <a:srgbClr val="3E3E3E"/>
                </a:solidFill>
                <a:latin typeface="Calibri"/>
                <a:cs typeface="Calibri"/>
              </a:rPr>
              <a:t>in </a:t>
            </a:r>
            <a:r>
              <a:rPr sz="1400" spc="-5" dirty="0">
                <a:solidFill>
                  <a:srgbClr val="3E3E3E"/>
                </a:solidFill>
                <a:latin typeface="Calibri"/>
                <a:cs typeface="Calibri"/>
              </a:rPr>
              <a:t>the </a:t>
            </a:r>
            <a:r>
              <a:rPr sz="1400" spc="-20" dirty="0">
                <a:solidFill>
                  <a:srgbClr val="3E3E3E"/>
                </a:solidFill>
                <a:latin typeface="Calibri"/>
                <a:cs typeface="Calibri"/>
              </a:rPr>
              <a:t>System’s </a:t>
            </a:r>
            <a:r>
              <a:rPr sz="1400" spc="-5" dirty="0">
                <a:solidFill>
                  <a:srgbClr val="3E3E3E"/>
                </a:solidFill>
                <a:latin typeface="Calibri"/>
                <a:cs typeface="Calibri"/>
              </a:rPr>
              <a:t>Endowment </a:t>
            </a:r>
            <a:r>
              <a:rPr sz="1400" spc="-10" dirty="0">
                <a:solidFill>
                  <a:srgbClr val="3E3E3E"/>
                </a:solidFill>
                <a:latin typeface="Calibri"/>
                <a:cs typeface="Calibri"/>
              </a:rPr>
              <a:t>Pool investment</a:t>
            </a:r>
            <a:r>
              <a:rPr sz="1400" spc="204" dirty="0">
                <a:solidFill>
                  <a:srgbClr val="3E3E3E"/>
                </a:solidFill>
                <a:latin typeface="Calibri"/>
                <a:cs typeface="Calibri"/>
              </a:rPr>
              <a:t> </a:t>
            </a:r>
            <a:r>
              <a:rPr sz="1400" spc="-10" dirty="0">
                <a:solidFill>
                  <a:srgbClr val="3E3E3E"/>
                </a:solidFill>
                <a:latin typeface="Calibri"/>
                <a:cs typeface="Calibri"/>
              </a:rPr>
              <a:t>program.</a:t>
            </a:r>
            <a:endParaRPr sz="1400" dirty="0">
              <a:latin typeface="Calibri"/>
              <a:cs typeface="Calibri"/>
            </a:endParaRPr>
          </a:p>
          <a:p>
            <a:pPr marL="37465">
              <a:lnSpc>
                <a:spcPct val="100000"/>
              </a:lnSpc>
              <a:spcBef>
                <a:spcPts val="1150"/>
              </a:spcBef>
            </a:pPr>
            <a:r>
              <a:rPr sz="1000" spc="-5" dirty="0">
                <a:solidFill>
                  <a:srgbClr val="3E3E3E"/>
                </a:solidFill>
                <a:latin typeface="Calibri"/>
                <a:cs typeface="Calibri"/>
              </a:rPr>
              <a:t>Total </a:t>
            </a:r>
            <a:r>
              <a:rPr sz="1000" spc="-10" dirty="0">
                <a:solidFill>
                  <a:srgbClr val="3E3E3E"/>
                </a:solidFill>
                <a:latin typeface="Calibri"/>
                <a:cs typeface="Calibri"/>
              </a:rPr>
              <a:t>sum </a:t>
            </a:r>
            <a:r>
              <a:rPr sz="1000" spc="-5" dirty="0">
                <a:solidFill>
                  <a:srgbClr val="3E3E3E"/>
                </a:solidFill>
                <a:latin typeface="Calibri"/>
                <a:cs typeface="Calibri"/>
              </a:rPr>
              <a:t>of allocation may not equal </a:t>
            </a:r>
            <a:r>
              <a:rPr sz="1000" spc="-10" dirty="0">
                <a:solidFill>
                  <a:srgbClr val="3E3E3E"/>
                </a:solidFill>
                <a:latin typeface="Calibri"/>
                <a:cs typeface="Calibri"/>
              </a:rPr>
              <a:t>100% </a:t>
            </a:r>
            <a:r>
              <a:rPr sz="1000" spc="-5" dirty="0">
                <a:solidFill>
                  <a:srgbClr val="3E3E3E"/>
                </a:solidFill>
                <a:latin typeface="Calibri"/>
                <a:cs typeface="Calibri"/>
              </a:rPr>
              <a:t>due to</a:t>
            </a:r>
            <a:r>
              <a:rPr sz="1000" spc="30" dirty="0">
                <a:solidFill>
                  <a:srgbClr val="3E3E3E"/>
                </a:solidFill>
                <a:latin typeface="Calibri"/>
                <a:cs typeface="Calibri"/>
              </a:rPr>
              <a:t> </a:t>
            </a:r>
            <a:r>
              <a:rPr sz="1000" spc="-5" dirty="0">
                <a:solidFill>
                  <a:srgbClr val="3E3E3E"/>
                </a:solidFill>
                <a:latin typeface="Calibri"/>
                <a:cs typeface="Calibri"/>
              </a:rPr>
              <a:t>rounding.</a:t>
            </a:r>
            <a:endParaRPr sz="1000" dirty="0">
              <a:latin typeface="Calibri"/>
              <a:cs typeface="Calibri"/>
            </a:endParaRPr>
          </a:p>
        </p:txBody>
      </p:sp>
      <p:graphicFrame>
        <p:nvGraphicFramePr>
          <p:cNvPr id="6" name="Chart 5">
            <a:extLst>
              <a:ext uri="{FF2B5EF4-FFF2-40B4-BE49-F238E27FC236}">
                <a16:creationId xmlns:a16="http://schemas.microsoft.com/office/drawing/2014/main" id="{AE6050BE-B110-4472-889F-E9006C1CDA10}"/>
              </a:ext>
            </a:extLst>
          </p:cNvPr>
          <p:cNvGraphicFramePr>
            <a:graphicFrameLocks/>
          </p:cNvGraphicFramePr>
          <p:nvPr>
            <p:extLst>
              <p:ext uri="{D42A27DB-BD31-4B8C-83A1-F6EECF244321}">
                <p14:modId xmlns:p14="http://schemas.microsoft.com/office/powerpoint/2010/main" val="441989912"/>
              </p:ext>
            </p:extLst>
          </p:nvPr>
        </p:nvGraphicFramePr>
        <p:xfrm>
          <a:off x="1967863" y="1184784"/>
          <a:ext cx="5120640" cy="33452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394148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TOTAL OPERATING POOL PERFORMANCE (March 31, 2022)</a:t>
            </a:r>
          </a:p>
        </p:txBody>
      </p:sp>
      <p:sp>
        <p:nvSpPr>
          <p:cNvPr id="6" name="Content Placeholder 1">
            <a:extLst>
              <a:ext uri="{C183D7F6-B498-43B3-948B-1728B52AA6E4}">
                <adec:decorative xmlns:adec="http://schemas.microsoft.com/office/drawing/2017/decorative" val="1"/>
              </a:ext>
            </a:extLst>
          </p:cNvPr>
          <p:cNvSpPr txBox="1">
            <a:spLocks/>
          </p:cNvSpPr>
          <p:nvPr/>
        </p:nvSpPr>
        <p:spPr>
          <a:xfrm>
            <a:off x="256115" y="6265717"/>
            <a:ext cx="8677275" cy="394855"/>
          </a:xfrm>
          <a:prstGeom prst="rect">
            <a:avLst/>
          </a:prstGeom>
        </p:spPr>
        <p:txBody>
          <a:bodyPr vert="horz" lIns="91440" tIns="45720" rIns="91440" bIns="45720" rtlCol="0">
            <a:normAutofit lnSpcReduction="10000"/>
          </a:bodyPr>
          <a:lstStyle>
            <a:lvl1pPr marL="228600" indent="-228600" algn="just" defTabSz="914400" rtl="0" eaLnBrk="1" latinLnBrk="0" hangingPunct="1">
              <a:lnSpc>
                <a:spcPct val="100000"/>
              </a:lnSpc>
              <a:spcBef>
                <a:spcPts val="600"/>
              </a:spcBef>
              <a:buClr>
                <a:schemeClr val="accent1"/>
              </a:buClr>
              <a:buFont typeface="Arial" panose="020B0604020202020204" pitchFamily="34" charset="0"/>
              <a:buChar char="•"/>
              <a:defRPr sz="1200" kern="1200">
                <a:solidFill>
                  <a:schemeClr val="tx1"/>
                </a:solidFill>
                <a:latin typeface="+mn-lt"/>
                <a:ea typeface="+mn-ea"/>
                <a:cs typeface="+mn-cs"/>
              </a:defRPr>
            </a:lvl1pPr>
            <a:lvl2pPr marL="457200" indent="-228600" algn="just" defTabSz="914400" rtl="0" eaLnBrk="1" latinLnBrk="0" hangingPunct="1">
              <a:lnSpc>
                <a:spcPct val="100000"/>
              </a:lnSpc>
              <a:spcBef>
                <a:spcPts val="600"/>
              </a:spcBef>
              <a:buClr>
                <a:schemeClr val="accent1"/>
              </a:buClr>
              <a:buFont typeface="Wingdings" panose="05000000000000000000" pitchFamily="2" charset="2"/>
              <a:buChar char="§"/>
              <a:defRPr sz="1100" kern="1200">
                <a:solidFill>
                  <a:schemeClr val="tx1"/>
                </a:solidFill>
                <a:latin typeface="+mn-lt"/>
                <a:ea typeface="+mn-ea"/>
                <a:cs typeface="+mn-cs"/>
              </a:defRPr>
            </a:lvl2pPr>
            <a:lvl3pPr marL="685800" indent="-228600" algn="just" defTabSz="914400" rtl="0" eaLnBrk="1" latinLnBrk="0" hangingPunct="1">
              <a:lnSpc>
                <a:spcPct val="100000"/>
              </a:lnSpc>
              <a:spcBef>
                <a:spcPts val="600"/>
              </a:spcBef>
              <a:buClr>
                <a:schemeClr val="accent1"/>
              </a:buClr>
              <a:buFont typeface="Arial" panose="020B0604020202020204" pitchFamily="34" charset="0"/>
              <a:buChar char="•"/>
              <a:defRPr sz="105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000" dirty="0"/>
              <a:t>Note: The Total Pool’s beginning and ending market values include bank balances in which the System earns credit to offset bank fees. The beginning market value + net contributions + net investment gains referenced in the table may not equal the ending market value due to rounding.</a:t>
            </a:r>
          </a:p>
        </p:txBody>
      </p:sp>
      <p:sp>
        <p:nvSpPr>
          <p:cNvPr id="5" name="object 7">
            <a:extLst>
              <a:ext uri="{FF2B5EF4-FFF2-40B4-BE49-F238E27FC236}">
                <a16:creationId xmlns:a16="http://schemas.microsoft.com/office/drawing/2014/main" id="{0F7F3E4E-4371-45E7-80C7-F5930E39BBCE}"/>
              </a:ext>
            </a:extLst>
          </p:cNvPr>
          <p:cNvSpPr txBox="1"/>
          <p:nvPr/>
        </p:nvSpPr>
        <p:spPr>
          <a:xfrm>
            <a:off x="422802" y="2905125"/>
            <a:ext cx="8334375" cy="2357056"/>
          </a:xfrm>
          <a:prstGeom prst="rect">
            <a:avLst/>
          </a:prstGeom>
        </p:spPr>
        <p:txBody>
          <a:bodyPr vert="horz" wrap="square" lIns="0" tIns="0" rIns="0" bIns="0" rtlCol="0">
            <a:spAutoFit/>
          </a:bodyPr>
          <a:lstStyle/>
          <a:p>
            <a:pPr marL="301625" marR="5080" indent="-286385">
              <a:lnSpc>
                <a:spcPct val="100000"/>
              </a:lnSpc>
              <a:buClr>
                <a:srgbClr val="FBB161"/>
              </a:buClr>
              <a:buFont typeface="Arial"/>
              <a:buChar char="•"/>
              <a:tabLst>
                <a:tab pos="302260" algn="l"/>
              </a:tabLst>
            </a:pPr>
            <a:r>
              <a:rPr sz="1400" spc="-5" dirty="0">
                <a:solidFill>
                  <a:srgbClr val="3E3E3E"/>
                </a:solidFill>
                <a:latin typeface="Calibri"/>
                <a:cs typeface="Calibri"/>
              </a:rPr>
              <a:t>Over the trailing one-year period ending </a:t>
            </a:r>
            <a:r>
              <a:rPr lang="en-US" sz="1400" spc="-10" dirty="0">
                <a:solidFill>
                  <a:srgbClr val="3E3E3E"/>
                </a:solidFill>
                <a:latin typeface="Calibri"/>
                <a:cs typeface="Calibri"/>
              </a:rPr>
              <a:t>March</a:t>
            </a:r>
            <a:r>
              <a:rPr sz="1400" spc="-10" dirty="0">
                <a:solidFill>
                  <a:srgbClr val="3E3E3E"/>
                </a:solidFill>
                <a:latin typeface="Calibri"/>
                <a:cs typeface="Calibri"/>
              </a:rPr>
              <a:t> </a:t>
            </a:r>
            <a:r>
              <a:rPr sz="1400" spc="-5" dirty="0">
                <a:solidFill>
                  <a:srgbClr val="3E3E3E"/>
                </a:solidFill>
                <a:latin typeface="Calibri"/>
                <a:cs typeface="Calibri"/>
              </a:rPr>
              <a:t>3</a:t>
            </a:r>
            <a:r>
              <a:rPr lang="en-US" sz="1400" spc="-5" dirty="0">
                <a:solidFill>
                  <a:srgbClr val="3E3E3E"/>
                </a:solidFill>
                <a:latin typeface="Calibri"/>
                <a:cs typeface="Calibri"/>
              </a:rPr>
              <a:t>1</a:t>
            </a:r>
            <a:r>
              <a:rPr sz="1400" spc="-5" dirty="0">
                <a:solidFill>
                  <a:srgbClr val="3E3E3E"/>
                </a:solidFill>
                <a:latin typeface="Calibri"/>
                <a:cs typeface="Calibri"/>
              </a:rPr>
              <a:t>, 202</a:t>
            </a:r>
            <a:r>
              <a:rPr lang="en-US" sz="1400" spc="-5" dirty="0">
                <a:solidFill>
                  <a:srgbClr val="3E3E3E"/>
                </a:solidFill>
                <a:latin typeface="Calibri"/>
                <a:cs typeface="Calibri"/>
              </a:rPr>
              <a:t>2</a:t>
            </a:r>
            <a:r>
              <a:rPr sz="1400" spc="-5" dirty="0">
                <a:solidFill>
                  <a:srgbClr val="3E3E3E"/>
                </a:solidFill>
                <a:latin typeface="Calibri"/>
                <a:cs typeface="Calibri"/>
              </a:rPr>
              <a:t>, the </a:t>
            </a:r>
            <a:r>
              <a:rPr sz="1400" spc="-10" dirty="0">
                <a:solidFill>
                  <a:srgbClr val="3E3E3E"/>
                </a:solidFill>
                <a:latin typeface="Calibri"/>
                <a:cs typeface="Calibri"/>
              </a:rPr>
              <a:t>Operating Pool returned </a:t>
            </a:r>
            <a:r>
              <a:rPr lang="en-US" sz="1400" spc="-10" dirty="0">
                <a:solidFill>
                  <a:srgbClr val="3E3E3E"/>
                </a:solidFill>
                <a:latin typeface="Calibri"/>
                <a:cs typeface="Calibri"/>
              </a:rPr>
              <a:t>-1.2</a:t>
            </a:r>
            <a:r>
              <a:rPr sz="1400" dirty="0">
                <a:solidFill>
                  <a:srgbClr val="3E3E3E"/>
                </a:solidFill>
                <a:latin typeface="Calibri"/>
                <a:cs typeface="Calibri"/>
              </a:rPr>
              <a:t>%, </a:t>
            </a:r>
            <a:r>
              <a:rPr sz="1400" spc="-5" dirty="0">
                <a:solidFill>
                  <a:srgbClr val="3E3E3E"/>
                </a:solidFill>
                <a:latin typeface="Calibri"/>
                <a:cs typeface="Calibri"/>
              </a:rPr>
              <a:t>outperforming </a:t>
            </a:r>
            <a:r>
              <a:rPr sz="1400" spc="-10" dirty="0">
                <a:solidFill>
                  <a:srgbClr val="3E3E3E"/>
                </a:solidFill>
                <a:latin typeface="Calibri"/>
                <a:cs typeface="Calibri"/>
              </a:rPr>
              <a:t>the </a:t>
            </a:r>
            <a:r>
              <a:rPr sz="1400" spc="-5" dirty="0">
                <a:solidFill>
                  <a:srgbClr val="3E3E3E"/>
                </a:solidFill>
                <a:latin typeface="Calibri"/>
                <a:cs typeface="Calibri"/>
              </a:rPr>
              <a:t>benchmark</a:t>
            </a:r>
            <a:r>
              <a:rPr sz="1400" spc="-80" dirty="0">
                <a:solidFill>
                  <a:srgbClr val="3E3E3E"/>
                </a:solidFill>
                <a:latin typeface="Calibri"/>
                <a:cs typeface="Calibri"/>
              </a:rPr>
              <a:t> </a:t>
            </a:r>
            <a:r>
              <a:rPr sz="1400" spc="-10" dirty="0">
                <a:solidFill>
                  <a:srgbClr val="3E3E3E"/>
                </a:solidFill>
                <a:latin typeface="Calibri"/>
                <a:cs typeface="Calibri"/>
              </a:rPr>
              <a:t>return.</a:t>
            </a:r>
            <a:endParaRPr sz="1400" dirty="0">
              <a:latin typeface="Calibri"/>
              <a:cs typeface="Calibri"/>
            </a:endParaRPr>
          </a:p>
          <a:p>
            <a:pPr marL="701040" lvl="1" indent="-285115">
              <a:lnSpc>
                <a:spcPct val="100000"/>
              </a:lnSpc>
              <a:spcBef>
                <a:spcPts val="600"/>
              </a:spcBef>
              <a:buClr>
                <a:srgbClr val="FBB161"/>
              </a:buClr>
              <a:buChar char="–"/>
              <a:tabLst>
                <a:tab pos="701675" algn="l"/>
              </a:tabLst>
            </a:pPr>
            <a:r>
              <a:rPr lang="en-US" sz="1400" spc="-10" dirty="0">
                <a:solidFill>
                  <a:srgbClr val="3E3E3E"/>
                </a:solidFill>
                <a:latin typeface="Calibri"/>
                <a:cs typeface="Calibri"/>
              </a:rPr>
              <a:t>Most m</a:t>
            </a:r>
            <a:r>
              <a:rPr sz="1400" spc="-10" dirty="0">
                <a:solidFill>
                  <a:srgbClr val="3E3E3E"/>
                </a:solidFill>
                <a:latin typeface="Calibri"/>
                <a:cs typeface="Calibri"/>
              </a:rPr>
              <a:t>anagers </a:t>
            </a:r>
            <a:r>
              <a:rPr sz="1400" dirty="0">
                <a:solidFill>
                  <a:srgbClr val="3E3E3E"/>
                </a:solidFill>
                <a:latin typeface="Calibri"/>
                <a:cs typeface="Calibri"/>
              </a:rPr>
              <a:t>in </a:t>
            </a:r>
            <a:r>
              <a:rPr sz="1400" spc="-5" dirty="0">
                <a:solidFill>
                  <a:srgbClr val="3E3E3E"/>
                </a:solidFill>
                <a:latin typeface="Calibri"/>
                <a:cs typeface="Calibri"/>
              </a:rPr>
              <a:t>the </a:t>
            </a:r>
            <a:r>
              <a:rPr sz="1400" spc="-10" dirty="0">
                <a:solidFill>
                  <a:srgbClr val="3E3E3E"/>
                </a:solidFill>
                <a:latin typeface="Calibri"/>
                <a:cs typeface="Calibri"/>
              </a:rPr>
              <a:t>Operating Pool </a:t>
            </a:r>
            <a:r>
              <a:rPr lang="en-US" sz="1400" spc="-10" dirty="0">
                <a:solidFill>
                  <a:srgbClr val="3E3E3E"/>
                </a:solidFill>
                <a:latin typeface="Calibri"/>
                <a:cs typeface="Calibri"/>
              </a:rPr>
              <a:t>matched or </a:t>
            </a:r>
            <a:r>
              <a:rPr sz="1400" spc="-5" dirty="0">
                <a:solidFill>
                  <a:srgbClr val="3E3E3E"/>
                </a:solidFill>
                <a:latin typeface="Calibri"/>
                <a:cs typeface="Calibri"/>
              </a:rPr>
              <a:t>outperformed their </a:t>
            </a:r>
            <a:r>
              <a:rPr sz="1400" spc="-10" dirty="0">
                <a:solidFill>
                  <a:srgbClr val="3E3E3E"/>
                </a:solidFill>
                <a:latin typeface="Calibri"/>
                <a:cs typeface="Calibri"/>
              </a:rPr>
              <a:t>respective </a:t>
            </a:r>
            <a:r>
              <a:rPr sz="1400" spc="-5" dirty="0">
                <a:solidFill>
                  <a:srgbClr val="3E3E3E"/>
                </a:solidFill>
                <a:latin typeface="Calibri"/>
                <a:cs typeface="Calibri"/>
              </a:rPr>
              <a:t>benchmarks over the</a:t>
            </a:r>
            <a:r>
              <a:rPr sz="1400" spc="160" dirty="0">
                <a:solidFill>
                  <a:srgbClr val="3E3E3E"/>
                </a:solidFill>
                <a:latin typeface="Calibri"/>
                <a:cs typeface="Calibri"/>
              </a:rPr>
              <a:t> </a:t>
            </a:r>
            <a:r>
              <a:rPr sz="1400" spc="-5" dirty="0">
                <a:solidFill>
                  <a:srgbClr val="3E3E3E"/>
                </a:solidFill>
                <a:latin typeface="Calibri"/>
                <a:cs typeface="Calibri"/>
              </a:rPr>
              <a:t>period.</a:t>
            </a:r>
            <a:endParaRPr sz="1400" dirty="0">
              <a:latin typeface="Calibri"/>
              <a:cs typeface="Calibri"/>
            </a:endParaRPr>
          </a:p>
          <a:p>
            <a:pPr lvl="1">
              <a:lnSpc>
                <a:spcPct val="100000"/>
              </a:lnSpc>
              <a:spcBef>
                <a:spcPts val="50"/>
              </a:spcBef>
              <a:buClr>
                <a:srgbClr val="FBB161"/>
              </a:buClr>
              <a:buFont typeface="Calibri"/>
              <a:buChar char="–"/>
            </a:pPr>
            <a:endParaRPr sz="1800" dirty="0">
              <a:latin typeface="Times New Roman"/>
              <a:cs typeface="Times New Roman"/>
            </a:endParaRPr>
          </a:p>
          <a:p>
            <a:pPr marL="299085" marR="717550" indent="-286385">
              <a:lnSpc>
                <a:spcPct val="100000"/>
              </a:lnSpc>
              <a:spcBef>
                <a:spcPts val="5"/>
              </a:spcBef>
              <a:buClr>
                <a:srgbClr val="FBB161"/>
              </a:buClr>
              <a:buFont typeface="Arial"/>
              <a:buChar char="•"/>
              <a:tabLst>
                <a:tab pos="299720" algn="l"/>
              </a:tabLst>
            </a:pPr>
            <a:r>
              <a:rPr sz="1400" spc="-5" dirty="0">
                <a:solidFill>
                  <a:srgbClr val="3E3E3E"/>
                </a:solidFill>
                <a:latin typeface="Calibri"/>
                <a:cs typeface="Calibri"/>
              </a:rPr>
              <a:t>Over the</a:t>
            </a:r>
            <a:r>
              <a:rPr sz="1400" spc="-10" dirty="0">
                <a:solidFill>
                  <a:srgbClr val="3E3E3E"/>
                </a:solidFill>
                <a:latin typeface="Calibri"/>
                <a:cs typeface="Calibri"/>
              </a:rPr>
              <a:t> </a:t>
            </a:r>
            <a:r>
              <a:rPr sz="1400" spc="-5" dirty="0">
                <a:solidFill>
                  <a:srgbClr val="3E3E3E"/>
                </a:solidFill>
                <a:latin typeface="Calibri"/>
                <a:cs typeface="Calibri"/>
              </a:rPr>
              <a:t>five-, </a:t>
            </a:r>
            <a:r>
              <a:rPr sz="1400" spc="-10" dirty="0">
                <a:solidFill>
                  <a:srgbClr val="3E3E3E"/>
                </a:solidFill>
                <a:latin typeface="Calibri"/>
                <a:cs typeface="Calibri"/>
              </a:rPr>
              <a:t>ten-year</a:t>
            </a:r>
            <a:r>
              <a:rPr lang="en-US" sz="1400" spc="-10" dirty="0">
                <a:solidFill>
                  <a:srgbClr val="3E3E3E"/>
                </a:solidFill>
                <a:latin typeface="Calibri"/>
                <a:cs typeface="Calibri"/>
              </a:rPr>
              <a:t>,</a:t>
            </a:r>
            <a:r>
              <a:rPr sz="1400" spc="-10" dirty="0">
                <a:solidFill>
                  <a:srgbClr val="3E3E3E"/>
                </a:solidFill>
                <a:latin typeface="Calibri"/>
                <a:cs typeface="Calibri"/>
              </a:rPr>
              <a:t> </a:t>
            </a:r>
            <a:r>
              <a:rPr sz="1400" spc="-5" dirty="0">
                <a:solidFill>
                  <a:srgbClr val="3E3E3E"/>
                </a:solidFill>
                <a:latin typeface="Calibri"/>
                <a:cs typeface="Calibri"/>
              </a:rPr>
              <a:t>and since inception periods, the </a:t>
            </a:r>
            <a:r>
              <a:rPr sz="1400" spc="-10" dirty="0">
                <a:solidFill>
                  <a:srgbClr val="3E3E3E"/>
                </a:solidFill>
                <a:latin typeface="Calibri"/>
                <a:cs typeface="Calibri"/>
              </a:rPr>
              <a:t>Operating Pool </a:t>
            </a:r>
            <a:r>
              <a:rPr sz="1400" spc="-5" dirty="0">
                <a:solidFill>
                  <a:srgbClr val="3E3E3E"/>
                </a:solidFill>
                <a:latin typeface="Calibri"/>
                <a:cs typeface="Calibri"/>
              </a:rPr>
              <a:t>has outperformed </a:t>
            </a:r>
            <a:r>
              <a:rPr sz="1400" spc="-10" dirty="0">
                <a:solidFill>
                  <a:srgbClr val="3E3E3E"/>
                </a:solidFill>
                <a:latin typeface="Calibri"/>
                <a:cs typeface="Calibri"/>
              </a:rPr>
              <a:t>the  </a:t>
            </a:r>
            <a:r>
              <a:rPr sz="1400" spc="-5" dirty="0">
                <a:solidFill>
                  <a:srgbClr val="3E3E3E"/>
                </a:solidFill>
                <a:latin typeface="Calibri"/>
                <a:cs typeface="Calibri"/>
              </a:rPr>
              <a:t>benchmark.</a:t>
            </a:r>
            <a:endParaRPr sz="1400" dirty="0">
              <a:latin typeface="Calibri"/>
              <a:cs typeface="Calibri"/>
            </a:endParaRPr>
          </a:p>
          <a:p>
            <a:pPr marL="698500" marR="3889375" lvl="1" indent="-285115">
              <a:lnSpc>
                <a:spcPct val="100000"/>
              </a:lnSpc>
              <a:spcBef>
                <a:spcPts val="405"/>
              </a:spcBef>
              <a:buClr>
                <a:srgbClr val="FBB161"/>
              </a:buClr>
              <a:buChar char="–"/>
              <a:tabLst>
                <a:tab pos="698500" algn="l"/>
              </a:tabLst>
            </a:pPr>
            <a:r>
              <a:rPr sz="1400" spc="-5" dirty="0">
                <a:solidFill>
                  <a:srgbClr val="3E3E3E"/>
                </a:solidFill>
                <a:latin typeface="Calibri"/>
                <a:cs typeface="Calibri"/>
              </a:rPr>
              <a:t>The majority </a:t>
            </a:r>
            <a:r>
              <a:rPr sz="1400" dirty="0">
                <a:solidFill>
                  <a:srgbClr val="3E3E3E"/>
                </a:solidFill>
                <a:latin typeface="Calibri"/>
                <a:cs typeface="Calibri"/>
              </a:rPr>
              <a:t>of </a:t>
            </a:r>
            <a:r>
              <a:rPr sz="1400" spc="-5" dirty="0">
                <a:solidFill>
                  <a:srgbClr val="3E3E3E"/>
                </a:solidFill>
                <a:latin typeface="Calibri"/>
                <a:cs typeface="Calibri"/>
              </a:rPr>
              <a:t>the </a:t>
            </a:r>
            <a:r>
              <a:rPr sz="1400" spc="-10" dirty="0">
                <a:solidFill>
                  <a:srgbClr val="3E3E3E"/>
                </a:solidFill>
                <a:latin typeface="Calibri"/>
                <a:cs typeface="Calibri"/>
              </a:rPr>
              <a:t>Operating </a:t>
            </a:r>
            <a:r>
              <a:rPr sz="1400" spc="-20" dirty="0">
                <a:solidFill>
                  <a:srgbClr val="3E3E3E"/>
                </a:solidFill>
                <a:latin typeface="Calibri"/>
                <a:cs typeface="Calibri"/>
              </a:rPr>
              <a:t>Pool’s </a:t>
            </a:r>
            <a:r>
              <a:rPr sz="1400" spc="-10" dirty="0">
                <a:solidFill>
                  <a:srgbClr val="3E3E3E"/>
                </a:solidFill>
                <a:latin typeface="Calibri"/>
                <a:cs typeface="Calibri"/>
              </a:rPr>
              <a:t>managers </a:t>
            </a:r>
            <a:r>
              <a:rPr sz="1400" spc="-15" dirty="0">
                <a:solidFill>
                  <a:srgbClr val="3E3E3E"/>
                </a:solidFill>
                <a:latin typeface="Calibri"/>
                <a:cs typeface="Calibri"/>
              </a:rPr>
              <a:t>have  </a:t>
            </a:r>
            <a:r>
              <a:rPr lang="en-US" sz="1400" spc="-5" dirty="0">
                <a:solidFill>
                  <a:srgbClr val="3E3E3E"/>
                </a:solidFill>
                <a:latin typeface="Calibri"/>
                <a:cs typeface="Calibri"/>
              </a:rPr>
              <a:t>either</a:t>
            </a:r>
            <a:r>
              <a:rPr sz="1400" spc="-5" dirty="0">
                <a:solidFill>
                  <a:srgbClr val="3E3E3E"/>
                </a:solidFill>
                <a:latin typeface="Calibri"/>
                <a:cs typeface="Calibri"/>
              </a:rPr>
              <a:t> </a:t>
            </a:r>
            <a:r>
              <a:rPr sz="1400" spc="-10" dirty="0">
                <a:solidFill>
                  <a:srgbClr val="3E3E3E"/>
                </a:solidFill>
                <a:latin typeface="Calibri"/>
                <a:cs typeface="Calibri"/>
              </a:rPr>
              <a:t>met </a:t>
            </a:r>
            <a:r>
              <a:rPr sz="1400" dirty="0">
                <a:solidFill>
                  <a:srgbClr val="3E3E3E"/>
                </a:solidFill>
                <a:latin typeface="Calibri"/>
                <a:cs typeface="Calibri"/>
              </a:rPr>
              <a:t>or </a:t>
            </a:r>
            <a:r>
              <a:rPr sz="1400" spc="-5" dirty="0">
                <a:solidFill>
                  <a:srgbClr val="3E3E3E"/>
                </a:solidFill>
                <a:latin typeface="Calibri"/>
                <a:cs typeface="Calibri"/>
              </a:rPr>
              <a:t>outperformed their </a:t>
            </a:r>
            <a:r>
              <a:rPr sz="1400" spc="-10" dirty="0">
                <a:solidFill>
                  <a:srgbClr val="3E3E3E"/>
                </a:solidFill>
                <a:latin typeface="Calibri"/>
                <a:cs typeface="Calibri"/>
              </a:rPr>
              <a:t>respective  </a:t>
            </a:r>
            <a:r>
              <a:rPr sz="1400" spc="-5" dirty="0">
                <a:solidFill>
                  <a:srgbClr val="3E3E3E"/>
                </a:solidFill>
                <a:latin typeface="Calibri"/>
                <a:cs typeface="Calibri"/>
              </a:rPr>
              <a:t>benchmarks.</a:t>
            </a:r>
            <a:endParaRPr sz="1400" dirty="0">
              <a:latin typeface="Calibri"/>
              <a:cs typeface="Calibri"/>
            </a:endParaRPr>
          </a:p>
        </p:txBody>
      </p:sp>
      <p:graphicFrame>
        <p:nvGraphicFramePr>
          <p:cNvPr id="8" name="Chart 7">
            <a:extLst>
              <a:ext uri="{FF2B5EF4-FFF2-40B4-BE49-F238E27FC236}">
                <a16:creationId xmlns:a16="http://schemas.microsoft.com/office/drawing/2014/main" id="{3E85A64E-7E1F-4265-9CB7-DBA1F4427F47}"/>
              </a:ext>
            </a:extLst>
          </p:cNvPr>
          <p:cNvGraphicFramePr>
            <a:graphicFrameLocks/>
          </p:cNvGraphicFramePr>
          <p:nvPr>
            <p:extLst>
              <p:ext uri="{D42A27DB-BD31-4B8C-83A1-F6EECF244321}">
                <p14:modId xmlns:p14="http://schemas.microsoft.com/office/powerpoint/2010/main" val="4002386709"/>
              </p:ext>
            </p:extLst>
          </p:nvPr>
        </p:nvGraphicFramePr>
        <p:xfrm>
          <a:off x="256115" y="537146"/>
          <a:ext cx="8734424" cy="23812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Table 1">
            <a:extLst>
              <a:ext uri="{FF2B5EF4-FFF2-40B4-BE49-F238E27FC236}">
                <a16:creationId xmlns:a16="http://schemas.microsoft.com/office/drawing/2014/main" id="{54531C3C-5297-4EF3-AB09-FB251BB5FFD3}"/>
              </a:ext>
            </a:extLst>
          </p:cNvPr>
          <p:cNvGraphicFramePr>
            <a:graphicFrameLocks noGrp="1"/>
          </p:cNvGraphicFramePr>
          <p:nvPr>
            <p:extLst>
              <p:ext uri="{D42A27DB-BD31-4B8C-83A1-F6EECF244321}">
                <p14:modId xmlns:p14="http://schemas.microsoft.com/office/powerpoint/2010/main" val="2831117396"/>
              </p:ext>
            </p:extLst>
          </p:nvPr>
        </p:nvGraphicFramePr>
        <p:xfrm>
          <a:off x="5203190" y="4486434"/>
          <a:ext cx="3086100" cy="1143000"/>
        </p:xfrm>
        <a:graphic>
          <a:graphicData uri="http://schemas.openxmlformats.org/drawingml/2006/table">
            <a:tbl>
              <a:tblPr/>
              <a:tblGrid>
                <a:gridCol w="1703223">
                  <a:extLst>
                    <a:ext uri="{9D8B030D-6E8A-4147-A177-3AD203B41FA5}">
                      <a16:colId xmlns:a16="http://schemas.microsoft.com/office/drawing/2014/main" val="767887560"/>
                    </a:ext>
                  </a:extLst>
                </a:gridCol>
                <a:gridCol w="1382877">
                  <a:extLst>
                    <a:ext uri="{9D8B030D-6E8A-4147-A177-3AD203B41FA5}">
                      <a16:colId xmlns:a16="http://schemas.microsoft.com/office/drawing/2014/main" val="3609965947"/>
                    </a:ext>
                  </a:extLst>
                </a:gridCol>
              </a:tblGrid>
              <a:tr h="190500">
                <a:tc>
                  <a:txBody>
                    <a:bodyPr/>
                    <a:lstStyle/>
                    <a:p>
                      <a:pPr algn="l" fontAlgn="b"/>
                      <a:r>
                        <a:rPr lang="en-US" sz="1100" b="1" i="0" u="none" strike="noStrike">
                          <a:solidFill>
                            <a:srgbClr val="404040"/>
                          </a:solidFill>
                          <a:effectLst/>
                          <a:latin typeface="Calibri" panose="020F0502020204030204" pitchFamily="34" charset="0"/>
                        </a:rPr>
                        <a:t>Operating Pool</a:t>
                      </a:r>
                    </a:p>
                  </a:txBody>
                  <a:tcPr marL="0" marR="0" marT="0" marB="0" anchor="b">
                    <a:lnL w="6350" cap="flat" cmpd="sng" algn="ctr">
                      <a:solidFill>
                        <a:srgbClr val="D0CECE"/>
                      </a:solidFill>
                      <a:prstDash val="solid"/>
                      <a:round/>
                      <a:headEnd type="none" w="med" len="med"/>
                      <a:tailEnd type="none" w="med" len="med"/>
                    </a:lnL>
                    <a:lnR>
                      <a:noFill/>
                    </a:lnR>
                    <a:lnT w="6350" cap="flat" cmpd="sng" algn="ctr">
                      <a:solidFill>
                        <a:srgbClr val="AEAAAA"/>
                      </a:solidFill>
                      <a:prstDash val="solid"/>
                      <a:round/>
                      <a:headEnd type="none" w="med" len="med"/>
                      <a:tailEnd type="none" w="med" len="med"/>
                    </a:lnT>
                    <a:lnB>
                      <a:noFill/>
                    </a:lnB>
                  </a:tcPr>
                </a:tc>
                <a:tc>
                  <a:txBody>
                    <a:bodyPr/>
                    <a:lstStyle/>
                    <a:p>
                      <a:pPr algn="r" fontAlgn="b"/>
                      <a:r>
                        <a:rPr lang="en-US" sz="1100" b="1" i="0" u="none" strike="noStrike">
                          <a:solidFill>
                            <a:srgbClr val="404040"/>
                          </a:solidFill>
                          <a:effectLst/>
                          <a:latin typeface="Calibri" panose="020F0502020204030204" pitchFamily="34" charset="0"/>
                        </a:rPr>
                        <a:t>Quarter Ending</a:t>
                      </a:r>
                    </a:p>
                  </a:txBody>
                  <a:tcPr marL="0" marR="0" marT="0" marB="0" anchor="b">
                    <a:lnL>
                      <a:noFill/>
                    </a:lnL>
                    <a:lnR w="6350" cap="flat" cmpd="sng" algn="ctr">
                      <a:solidFill>
                        <a:srgbClr val="D0CECE"/>
                      </a:solidFill>
                      <a:prstDash val="solid"/>
                      <a:round/>
                      <a:headEnd type="none" w="med" len="med"/>
                      <a:tailEnd type="none" w="med" len="med"/>
                    </a:lnR>
                    <a:lnT w="6350" cap="flat" cmpd="sng" algn="ctr">
                      <a:solidFill>
                        <a:srgbClr val="AEAAAA"/>
                      </a:solidFill>
                      <a:prstDash val="solid"/>
                      <a:round/>
                      <a:headEnd type="none" w="med" len="med"/>
                      <a:tailEnd type="none" w="med" len="med"/>
                    </a:lnT>
                    <a:lnB>
                      <a:noFill/>
                    </a:lnB>
                  </a:tcPr>
                </a:tc>
                <a:extLst>
                  <a:ext uri="{0D108BD9-81ED-4DB2-BD59-A6C34878D82A}">
                    <a16:rowId xmlns:a16="http://schemas.microsoft.com/office/drawing/2014/main" val="671921133"/>
                  </a:ext>
                </a:extLst>
              </a:tr>
              <a:tr h="190500">
                <a:tc>
                  <a:txBody>
                    <a:bodyPr/>
                    <a:lstStyle/>
                    <a:p>
                      <a:pPr algn="l" fontAlgn="b"/>
                      <a:r>
                        <a:rPr lang="en-US" sz="1100" b="1" i="0" u="none" strike="noStrike">
                          <a:solidFill>
                            <a:srgbClr val="404040"/>
                          </a:solidFill>
                          <a:effectLst/>
                          <a:latin typeface="Calibri" panose="020F0502020204030204" pitchFamily="34" charset="0"/>
                        </a:rPr>
                        <a:t>Market Value Change</a:t>
                      </a:r>
                    </a:p>
                  </a:txBody>
                  <a:tcPr marL="0" marR="0" marT="0" marB="0" anchor="b">
                    <a:lnL w="6350" cap="flat" cmpd="sng" algn="ctr">
                      <a:solidFill>
                        <a:srgbClr val="D0CECE"/>
                      </a:solidFill>
                      <a:prstDash val="solid"/>
                      <a:round/>
                      <a:headEnd type="none" w="med" len="med"/>
                      <a:tailEnd type="none" w="med" len="med"/>
                    </a:lnL>
                    <a:lnR>
                      <a:noFill/>
                    </a:lnR>
                    <a:lnT>
                      <a:noFill/>
                    </a:lnT>
                    <a:lnB w="6350" cap="flat" cmpd="sng" algn="ctr">
                      <a:solidFill>
                        <a:srgbClr val="FBB161"/>
                      </a:solidFill>
                      <a:prstDash val="solid"/>
                      <a:round/>
                      <a:headEnd type="none" w="med" len="med"/>
                      <a:tailEnd type="none" w="med" len="med"/>
                    </a:lnB>
                  </a:tcPr>
                </a:tc>
                <a:tc>
                  <a:txBody>
                    <a:bodyPr/>
                    <a:lstStyle/>
                    <a:p>
                      <a:pPr algn="r" fontAlgn="b"/>
                      <a:r>
                        <a:rPr lang="en-US" sz="1100" b="1" i="0" u="none" strike="noStrike">
                          <a:solidFill>
                            <a:srgbClr val="404040"/>
                          </a:solidFill>
                          <a:effectLst/>
                          <a:latin typeface="Calibri" panose="020F0502020204030204" pitchFamily="34" charset="0"/>
                        </a:rPr>
                        <a:t>March-2022</a:t>
                      </a:r>
                    </a:p>
                  </a:txBody>
                  <a:tcPr marL="0" marR="0" marT="0" marB="0" anchor="b">
                    <a:lnL>
                      <a:noFill/>
                    </a:lnL>
                    <a:lnR w="6350" cap="flat" cmpd="sng" algn="ctr">
                      <a:solidFill>
                        <a:srgbClr val="D0CECE"/>
                      </a:solidFill>
                      <a:prstDash val="solid"/>
                      <a:round/>
                      <a:headEnd type="none" w="med" len="med"/>
                      <a:tailEnd type="none" w="med" len="med"/>
                    </a:lnR>
                    <a:lnT>
                      <a:noFill/>
                    </a:lnT>
                    <a:lnB w="6350" cap="flat" cmpd="sng" algn="ctr">
                      <a:solidFill>
                        <a:srgbClr val="FBB161"/>
                      </a:solidFill>
                      <a:prstDash val="solid"/>
                      <a:round/>
                      <a:headEnd type="none" w="med" len="med"/>
                      <a:tailEnd type="none" w="med" len="med"/>
                    </a:lnB>
                  </a:tcPr>
                </a:tc>
                <a:extLst>
                  <a:ext uri="{0D108BD9-81ED-4DB2-BD59-A6C34878D82A}">
                    <a16:rowId xmlns:a16="http://schemas.microsoft.com/office/drawing/2014/main" val="1500535938"/>
                  </a:ext>
                </a:extLst>
              </a:tr>
              <a:tr h="190500">
                <a:tc>
                  <a:txBody>
                    <a:bodyPr/>
                    <a:lstStyle/>
                    <a:p>
                      <a:pPr algn="l" fontAlgn="b"/>
                      <a:r>
                        <a:rPr lang="en-US" sz="1100" b="0" i="0" u="none" strike="noStrike">
                          <a:solidFill>
                            <a:srgbClr val="404040"/>
                          </a:solidFill>
                          <a:effectLst/>
                          <a:latin typeface="Calibri" panose="020F0502020204030204" pitchFamily="34" charset="0"/>
                        </a:rPr>
                        <a:t>Beginning Market Value</a:t>
                      </a:r>
                    </a:p>
                  </a:txBody>
                  <a:tcPr marL="0" marR="0" marT="0" marB="0" anchor="b">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w="6350" cap="flat" cmpd="sng" algn="ctr">
                      <a:solidFill>
                        <a:srgbClr val="FBB161"/>
                      </a:solidFill>
                      <a:prstDash val="solid"/>
                      <a:round/>
                      <a:headEnd type="none" w="med" len="med"/>
                      <a:tailEnd type="none" w="med" len="med"/>
                    </a:lnT>
                    <a:lnB>
                      <a:noFill/>
                    </a:lnB>
                  </a:tcPr>
                </a:tc>
                <a:tc>
                  <a:txBody>
                    <a:bodyPr/>
                    <a:lstStyle/>
                    <a:p>
                      <a:pPr algn="r" fontAlgn="b"/>
                      <a:r>
                        <a:rPr lang="en-US" sz="1100" b="0" i="0" u="none" strike="noStrike">
                          <a:solidFill>
                            <a:srgbClr val="404040"/>
                          </a:solidFill>
                          <a:effectLst/>
                          <a:latin typeface="Calibri" panose="020F0502020204030204" pitchFamily="34" charset="0"/>
                        </a:rPr>
                        <a:t>$3,155.6 M </a:t>
                      </a:r>
                    </a:p>
                  </a:txBody>
                  <a:tcPr marL="0" marR="0" marT="0" marB="0" anchor="b">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w="6350" cap="flat" cmpd="sng" algn="ctr">
                      <a:solidFill>
                        <a:srgbClr val="FBB161"/>
                      </a:solidFill>
                      <a:prstDash val="solid"/>
                      <a:round/>
                      <a:headEnd type="none" w="med" len="med"/>
                      <a:tailEnd type="none" w="med" len="med"/>
                    </a:lnT>
                    <a:lnB>
                      <a:noFill/>
                    </a:lnB>
                  </a:tcPr>
                </a:tc>
                <a:extLst>
                  <a:ext uri="{0D108BD9-81ED-4DB2-BD59-A6C34878D82A}">
                    <a16:rowId xmlns:a16="http://schemas.microsoft.com/office/drawing/2014/main" val="3523191224"/>
                  </a:ext>
                </a:extLst>
              </a:tr>
              <a:tr h="190500">
                <a:tc>
                  <a:txBody>
                    <a:bodyPr/>
                    <a:lstStyle/>
                    <a:p>
                      <a:pPr algn="l" fontAlgn="b"/>
                      <a:r>
                        <a:rPr lang="en-US" sz="1100" b="0" i="0" u="none" strike="noStrike">
                          <a:solidFill>
                            <a:srgbClr val="404040"/>
                          </a:solidFill>
                          <a:effectLst/>
                          <a:latin typeface="Calibri" panose="020F0502020204030204" pitchFamily="34" charset="0"/>
                        </a:rPr>
                        <a:t>Net Contributions</a:t>
                      </a:r>
                    </a:p>
                  </a:txBody>
                  <a:tcPr marL="0" marR="0" marT="0" marB="0" anchor="b">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a:noFill/>
                    </a:lnT>
                    <a:lnB>
                      <a:noFill/>
                    </a:lnB>
                  </a:tcPr>
                </a:tc>
                <a:tc>
                  <a:txBody>
                    <a:bodyPr/>
                    <a:lstStyle/>
                    <a:p>
                      <a:pPr algn="r" fontAlgn="b"/>
                      <a:r>
                        <a:rPr lang="en-US" sz="1100" b="0" i="0" u="none" strike="noStrike">
                          <a:solidFill>
                            <a:srgbClr val="404040"/>
                          </a:solidFill>
                          <a:effectLst/>
                          <a:latin typeface="Calibri" panose="020F0502020204030204" pitchFamily="34" charset="0"/>
                        </a:rPr>
                        <a:t>$210.2 M </a:t>
                      </a:r>
                    </a:p>
                  </a:txBody>
                  <a:tcPr marL="0" marR="0" marT="0" marB="0" anchor="b">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a:noFill/>
                    </a:lnT>
                    <a:lnB>
                      <a:noFill/>
                    </a:lnB>
                  </a:tcPr>
                </a:tc>
                <a:extLst>
                  <a:ext uri="{0D108BD9-81ED-4DB2-BD59-A6C34878D82A}">
                    <a16:rowId xmlns:a16="http://schemas.microsoft.com/office/drawing/2014/main" val="3747925939"/>
                  </a:ext>
                </a:extLst>
              </a:tr>
              <a:tr h="190500">
                <a:tc>
                  <a:txBody>
                    <a:bodyPr/>
                    <a:lstStyle/>
                    <a:p>
                      <a:pPr algn="l" fontAlgn="b"/>
                      <a:r>
                        <a:rPr lang="en-US" sz="1100" b="0" i="0" u="none" strike="noStrike">
                          <a:solidFill>
                            <a:srgbClr val="404040"/>
                          </a:solidFill>
                          <a:effectLst/>
                          <a:latin typeface="Calibri" panose="020F0502020204030204" pitchFamily="34" charset="0"/>
                        </a:rPr>
                        <a:t>Gain/Loss</a:t>
                      </a:r>
                    </a:p>
                  </a:txBody>
                  <a:tcPr marL="0" marR="0" marT="0" marB="0" anchor="b">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a:noFill/>
                    </a:lnT>
                    <a:lnB w="6350" cap="flat" cmpd="sng" algn="ctr">
                      <a:solidFill>
                        <a:srgbClr val="D0CECE"/>
                      </a:solidFill>
                      <a:prstDash val="solid"/>
                      <a:round/>
                      <a:headEnd type="none" w="med" len="med"/>
                      <a:tailEnd type="none" w="med" len="med"/>
                    </a:lnB>
                  </a:tcPr>
                </a:tc>
                <a:tc>
                  <a:txBody>
                    <a:bodyPr/>
                    <a:lstStyle/>
                    <a:p>
                      <a:pPr algn="r" fontAlgn="b"/>
                      <a:r>
                        <a:rPr lang="en-US" sz="1100" b="0" i="0" u="none" strike="noStrike">
                          <a:solidFill>
                            <a:srgbClr val="404040"/>
                          </a:solidFill>
                          <a:effectLst/>
                          <a:latin typeface="Calibri" panose="020F0502020204030204" pitchFamily="34" charset="0"/>
                        </a:rPr>
                        <a:t>($41.2 M)</a:t>
                      </a:r>
                    </a:p>
                  </a:txBody>
                  <a:tcPr marL="0" marR="0" marT="0" marB="0" anchor="b">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a:noFill/>
                    </a:lnT>
                    <a:lnB w="6350" cap="flat" cmpd="sng" algn="ctr">
                      <a:solidFill>
                        <a:srgbClr val="D0CECE"/>
                      </a:solidFill>
                      <a:prstDash val="solid"/>
                      <a:round/>
                      <a:headEnd type="none" w="med" len="med"/>
                      <a:tailEnd type="none" w="med" len="med"/>
                    </a:lnB>
                  </a:tcPr>
                </a:tc>
                <a:extLst>
                  <a:ext uri="{0D108BD9-81ED-4DB2-BD59-A6C34878D82A}">
                    <a16:rowId xmlns:a16="http://schemas.microsoft.com/office/drawing/2014/main" val="663186559"/>
                  </a:ext>
                </a:extLst>
              </a:tr>
              <a:tr h="190500">
                <a:tc>
                  <a:txBody>
                    <a:bodyPr/>
                    <a:lstStyle/>
                    <a:p>
                      <a:pPr algn="l" fontAlgn="b"/>
                      <a:r>
                        <a:rPr lang="en-US" sz="1100" b="0" i="0" u="none" strike="noStrike">
                          <a:solidFill>
                            <a:srgbClr val="404040"/>
                          </a:solidFill>
                          <a:effectLst/>
                          <a:latin typeface="Calibri" panose="020F0502020204030204" pitchFamily="34" charset="0"/>
                        </a:rPr>
                        <a:t>Ending Market Value</a:t>
                      </a:r>
                    </a:p>
                  </a:txBody>
                  <a:tcPr marL="0" marR="0" marT="0" marB="0" anchor="b">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w="6350" cap="flat" cmpd="sng" algn="ctr">
                      <a:solidFill>
                        <a:srgbClr val="D0CECE"/>
                      </a:solidFill>
                      <a:prstDash val="solid"/>
                      <a:round/>
                      <a:headEnd type="none" w="med" len="med"/>
                      <a:tailEnd type="none" w="med" len="med"/>
                    </a:lnT>
                    <a:lnB w="6350" cap="flat" cmpd="sng" algn="ctr">
                      <a:solidFill>
                        <a:srgbClr val="D0CECE"/>
                      </a:solidFill>
                      <a:prstDash val="solid"/>
                      <a:round/>
                      <a:headEnd type="none" w="med" len="med"/>
                      <a:tailEnd type="none" w="med" len="med"/>
                    </a:lnB>
                  </a:tcPr>
                </a:tc>
                <a:tc>
                  <a:txBody>
                    <a:bodyPr/>
                    <a:lstStyle/>
                    <a:p>
                      <a:pPr algn="r" fontAlgn="b"/>
                      <a:r>
                        <a:rPr lang="en-US" sz="1100" b="0" i="0" u="none" strike="noStrike" dirty="0">
                          <a:solidFill>
                            <a:srgbClr val="404040"/>
                          </a:solidFill>
                          <a:effectLst/>
                          <a:latin typeface="Calibri" panose="020F0502020204030204" pitchFamily="34" charset="0"/>
                        </a:rPr>
                        <a:t>$3,324.5 M </a:t>
                      </a:r>
                    </a:p>
                  </a:txBody>
                  <a:tcPr marL="0" marR="0" marT="0" marB="0" anchor="b">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w="6350" cap="flat" cmpd="sng" algn="ctr">
                      <a:solidFill>
                        <a:srgbClr val="D0CECE"/>
                      </a:solidFill>
                      <a:prstDash val="solid"/>
                      <a:round/>
                      <a:headEnd type="none" w="med" len="med"/>
                      <a:tailEnd type="none" w="med" len="med"/>
                    </a:lnT>
                    <a:lnB w="6350" cap="flat" cmpd="sng" algn="ctr">
                      <a:solidFill>
                        <a:srgbClr val="D0CECE"/>
                      </a:solidFill>
                      <a:prstDash val="solid"/>
                      <a:round/>
                      <a:headEnd type="none" w="med" len="med"/>
                      <a:tailEnd type="none" w="med" len="med"/>
                    </a:lnB>
                  </a:tcPr>
                </a:tc>
                <a:extLst>
                  <a:ext uri="{0D108BD9-81ED-4DB2-BD59-A6C34878D82A}">
                    <a16:rowId xmlns:a16="http://schemas.microsoft.com/office/drawing/2014/main" val="1086228191"/>
                  </a:ext>
                </a:extLst>
              </a:tr>
            </a:tbl>
          </a:graphicData>
        </a:graphic>
      </p:graphicFrame>
    </p:spTree>
    <p:extLst>
      <p:ext uri="{BB962C8B-B14F-4D97-AF65-F5344CB8AC3E}">
        <p14:creationId xmlns:p14="http://schemas.microsoft.com/office/powerpoint/2010/main" val="40932796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728BF5-2BA5-4F7B-BBE5-442D90D6BBA2}"/>
              </a:ext>
            </a:extLst>
          </p:cNvPr>
          <p:cNvSpPr>
            <a:spLocks noGrp="1"/>
          </p:cNvSpPr>
          <p:nvPr>
            <p:ph type="body" sz="quarter" idx="10"/>
          </p:nvPr>
        </p:nvSpPr>
        <p:spPr>
          <a:xfrm>
            <a:off x="2896412" y="2161362"/>
            <a:ext cx="5855701" cy="480131"/>
          </a:xfrm>
        </p:spPr>
        <p:txBody>
          <a:bodyPr/>
          <a:lstStyle/>
          <a:p>
            <a:r>
              <a:rPr lang="en-US" dirty="0"/>
              <a:t>APPENDIX: MARKET ENVIRONMENT</a:t>
            </a:r>
          </a:p>
        </p:txBody>
      </p:sp>
    </p:spTree>
    <p:extLst>
      <p:ext uri="{BB962C8B-B14F-4D97-AF65-F5344CB8AC3E}">
        <p14:creationId xmlns:p14="http://schemas.microsoft.com/office/powerpoint/2010/main" val="35353093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FB3A404-C159-4E57-8784-B723F1DB70F1}"/>
              </a:ext>
            </a:extLst>
          </p:cNvPr>
          <p:cNvSpPr>
            <a:spLocks noGrp="1"/>
          </p:cNvSpPr>
          <p:nvPr>
            <p:ph type="title"/>
          </p:nvPr>
        </p:nvSpPr>
        <p:spPr/>
        <p:txBody>
          <a:bodyPr/>
          <a:lstStyle/>
          <a:p>
            <a:r>
              <a:rPr lang="en-US" dirty="0"/>
              <a:t>Market environment</a:t>
            </a:r>
          </a:p>
        </p:txBody>
      </p:sp>
      <p:graphicFrame>
        <p:nvGraphicFramePr>
          <p:cNvPr id="4" name="Table 3">
            <a:extLst>
              <a:ext uri="{FF2B5EF4-FFF2-40B4-BE49-F238E27FC236}">
                <a16:creationId xmlns:a16="http://schemas.microsoft.com/office/drawing/2014/main" id="{7A67CFA7-2496-4C73-BC4B-BA495454F786}"/>
              </a:ext>
            </a:extLst>
          </p:cNvPr>
          <p:cNvGraphicFramePr>
            <a:graphicFrameLocks noGrp="1"/>
          </p:cNvGraphicFramePr>
          <p:nvPr>
            <p:extLst>
              <p:ext uri="{D42A27DB-BD31-4B8C-83A1-F6EECF244321}">
                <p14:modId xmlns:p14="http://schemas.microsoft.com/office/powerpoint/2010/main" val="461497535"/>
              </p:ext>
            </p:extLst>
          </p:nvPr>
        </p:nvGraphicFramePr>
        <p:xfrm>
          <a:off x="751114" y="560213"/>
          <a:ext cx="7685312" cy="5965401"/>
        </p:xfrm>
        <a:graphic>
          <a:graphicData uri="http://schemas.openxmlformats.org/drawingml/2006/table">
            <a:tbl>
              <a:tblPr/>
              <a:tblGrid>
                <a:gridCol w="629640">
                  <a:extLst>
                    <a:ext uri="{9D8B030D-6E8A-4147-A177-3AD203B41FA5}">
                      <a16:colId xmlns:a16="http://schemas.microsoft.com/office/drawing/2014/main" val="1860334029"/>
                    </a:ext>
                  </a:extLst>
                </a:gridCol>
                <a:gridCol w="629640">
                  <a:extLst>
                    <a:ext uri="{9D8B030D-6E8A-4147-A177-3AD203B41FA5}">
                      <a16:colId xmlns:a16="http://schemas.microsoft.com/office/drawing/2014/main" val="2831767236"/>
                    </a:ext>
                  </a:extLst>
                </a:gridCol>
                <a:gridCol w="629640">
                  <a:extLst>
                    <a:ext uri="{9D8B030D-6E8A-4147-A177-3AD203B41FA5}">
                      <a16:colId xmlns:a16="http://schemas.microsoft.com/office/drawing/2014/main" val="287645518"/>
                    </a:ext>
                  </a:extLst>
                </a:gridCol>
                <a:gridCol w="629640">
                  <a:extLst>
                    <a:ext uri="{9D8B030D-6E8A-4147-A177-3AD203B41FA5}">
                      <a16:colId xmlns:a16="http://schemas.microsoft.com/office/drawing/2014/main" val="495012604"/>
                    </a:ext>
                  </a:extLst>
                </a:gridCol>
                <a:gridCol w="629640">
                  <a:extLst>
                    <a:ext uri="{9D8B030D-6E8A-4147-A177-3AD203B41FA5}">
                      <a16:colId xmlns:a16="http://schemas.microsoft.com/office/drawing/2014/main" val="714850921"/>
                    </a:ext>
                  </a:extLst>
                </a:gridCol>
                <a:gridCol w="629640">
                  <a:extLst>
                    <a:ext uri="{9D8B030D-6E8A-4147-A177-3AD203B41FA5}">
                      <a16:colId xmlns:a16="http://schemas.microsoft.com/office/drawing/2014/main" val="496454841"/>
                    </a:ext>
                  </a:extLst>
                </a:gridCol>
                <a:gridCol w="629640">
                  <a:extLst>
                    <a:ext uri="{9D8B030D-6E8A-4147-A177-3AD203B41FA5}">
                      <a16:colId xmlns:a16="http://schemas.microsoft.com/office/drawing/2014/main" val="4200762757"/>
                    </a:ext>
                  </a:extLst>
                </a:gridCol>
                <a:gridCol w="629640">
                  <a:extLst>
                    <a:ext uri="{9D8B030D-6E8A-4147-A177-3AD203B41FA5}">
                      <a16:colId xmlns:a16="http://schemas.microsoft.com/office/drawing/2014/main" val="3861292282"/>
                    </a:ext>
                  </a:extLst>
                </a:gridCol>
                <a:gridCol w="629640">
                  <a:extLst>
                    <a:ext uri="{9D8B030D-6E8A-4147-A177-3AD203B41FA5}">
                      <a16:colId xmlns:a16="http://schemas.microsoft.com/office/drawing/2014/main" val="2263513915"/>
                    </a:ext>
                  </a:extLst>
                </a:gridCol>
                <a:gridCol w="629640">
                  <a:extLst>
                    <a:ext uri="{9D8B030D-6E8A-4147-A177-3AD203B41FA5}">
                      <a16:colId xmlns:a16="http://schemas.microsoft.com/office/drawing/2014/main" val="1878328531"/>
                    </a:ext>
                  </a:extLst>
                </a:gridCol>
                <a:gridCol w="64816">
                  <a:extLst>
                    <a:ext uri="{9D8B030D-6E8A-4147-A177-3AD203B41FA5}">
                      <a16:colId xmlns:a16="http://schemas.microsoft.com/office/drawing/2014/main" val="3255628233"/>
                    </a:ext>
                  </a:extLst>
                </a:gridCol>
                <a:gridCol w="64816">
                  <a:extLst>
                    <a:ext uri="{9D8B030D-6E8A-4147-A177-3AD203B41FA5}">
                      <a16:colId xmlns:a16="http://schemas.microsoft.com/office/drawing/2014/main" val="132731899"/>
                    </a:ext>
                  </a:extLst>
                </a:gridCol>
                <a:gridCol w="629640">
                  <a:extLst>
                    <a:ext uri="{9D8B030D-6E8A-4147-A177-3AD203B41FA5}">
                      <a16:colId xmlns:a16="http://schemas.microsoft.com/office/drawing/2014/main" val="295025268"/>
                    </a:ext>
                  </a:extLst>
                </a:gridCol>
                <a:gridCol w="629640">
                  <a:extLst>
                    <a:ext uri="{9D8B030D-6E8A-4147-A177-3AD203B41FA5}">
                      <a16:colId xmlns:a16="http://schemas.microsoft.com/office/drawing/2014/main" val="227517781"/>
                    </a:ext>
                  </a:extLst>
                </a:gridCol>
              </a:tblGrid>
              <a:tr h="168325">
                <a:tc gridSpan="14">
                  <a:txBody>
                    <a:bodyPr/>
                    <a:lstStyle/>
                    <a:p>
                      <a:pPr algn="ctr" fontAlgn="b"/>
                      <a:r>
                        <a:rPr lang="en-US" sz="1050" b="1" i="0" u="none" strike="noStrike" dirty="0">
                          <a:solidFill>
                            <a:srgbClr val="404040"/>
                          </a:solidFill>
                          <a:effectLst>
                            <a:outerShdw blurRad="50800" dist="38100" algn="tr" rotWithShape="0">
                              <a:prstClr val="black">
                                <a:alpha val="40000"/>
                              </a:prstClr>
                            </a:outerShdw>
                          </a:effectLst>
                          <a:latin typeface="Calibri" panose="020F0502020204030204" pitchFamily="34" charset="0"/>
                        </a:rPr>
                        <a:t>2013-2022 Annual Returns of Key Indices</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13495640"/>
                  </a:ext>
                </a:extLst>
              </a:tr>
              <a:tr h="126244">
                <a:tc>
                  <a:txBody>
                    <a:bodyPr/>
                    <a:lstStyle/>
                    <a:p>
                      <a:pPr algn="ctr" fontAlgn="b"/>
                      <a:endParaRPr lang="en-US" sz="800" b="1" i="0" u="none" strike="noStrike" dirty="0">
                        <a:solidFill>
                          <a:srgbClr val="404040"/>
                        </a:solidFill>
                        <a:effectLst>
                          <a:outerShdw blurRad="50800" dist="38100" algn="tr" rotWithShape="0">
                            <a:prstClr val="black">
                              <a:alpha val="40000"/>
                            </a:prstClr>
                          </a:outerShdw>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US" sz="800" b="1" i="0" u="none" strike="noStrike" dirty="0">
                        <a:solidFill>
                          <a:srgbClr val="404040"/>
                        </a:solidFill>
                        <a:effectLst>
                          <a:outerShdw blurRad="50800" dist="38100" algn="tr" rotWithShape="0">
                            <a:prstClr val="black">
                              <a:alpha val="40000"/>
                            </a:prstClr>
                          </a:outerShdw>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US" sz="800" b="1" i="0" u="none" strike="noStrike" dirty="0">
                        <a:solidFill>
                          <a:srgbClr val="404040"/>
                        </a:solidFill>
                        <a:effectLst>
                          <a:outerShdw blurRad="50800" dist="38100" algn="tr" rotWithShape="0">
                            <a:prstClr val="black">
                              <a:alpha val="40000"/>
                            </a:prstClr>
                          </a:outerShdw>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US" sz="800" b="1" i="0" u="none" strike="noStrike" dirty="0">
                        <a:solidFill>
                          <a:srgbClr val="404040"/>
                        </a:solidFill>
                        <a:effectLst>
                          <a:outerShdw blurRad="50800" dist="38100" algn="tr" rotWithShape="0">
                            <a:prstClr val="black">
                              <a:alpha val="40000"/>
                            </a:prstClr>
                          </a:outerShdw>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US" sz="800" b="1" i="0" u="none" strike="noStrike" dirty="0">
                        <a:solidFill>
                          <a:srgbClr val="404040"/>
                        </a:solidFill>
                        <a:effectLst>
                          <a:outerShdw blurRad="50800" dist="38100" algn="tr" rotWithShape="0">
                            <a:prstClr val="black">
                              <a:alpha val="40000"/>
                            </a:prstClr>
                          </a:outerShdw>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US" sz="800" b="1" i="0" u="none" strike="noStrike" dirty="0">
                        <a:solidFill>
                          <a:srgbClr val="404040"/>
                        </a:solidFill>
                        <a:effectLst>
                          <a:outerShdw blurRad="50800" dist="38100" algn="tr" rotWithShape="0">
                            <a:prstClr val="black">
                              <a:alpha val="40000"/>
                            </a:prstClr>
                          </a:outerShdw>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US" sz="800" b="1" i="0" u="none" strike="noStrike" dirty="0">
                        <a:solidFill>
                          <a:srgbClr val="404040"/>
                        </a:solidFill>
                        <a:effectLst>
                          <a:outerShdw blurRad="50800" dist="38100" algn="tr" rotWithShape="0">
                            <a:prstClr val="black">
                              <a:alpha val="40000"/>
                            </a:prstClr>
                          </a:outerShdw>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US" sz="800" b="1" i="0" u="none" strike="noStrike" dirty="0">
                        <a:solidFill>
                          <a:srgbClr val="404040"/>
                        </a:solidFill>
                        <a:effectLst>
                          <a:outerShdw blurRad="50800" dist="38100" algn="tr" rotWithShape="0">
                            <a:prstClr val="black">
                              <a:alpha val="40000"/>
                            </a:prstClr>
                          </a:outerShdw>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US" sz="800" b="1" i="0" u="none" strike="noStrike" dirty="0">
                        <a:solidFill>
                          <a:srgbClr val="404040"/>
                        </a:solidFill>
                        <a:effectLst>
                          <a:outerShdw blurRad="50800" dist="38100" algn="tr" rotWithShape="0">
                            <a:prstClr val="black">
                              <a:alpha val="40000"/>
                            </a:prstClr>
                          </a:outerShdw>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US" sz="800" b="1" i="0" u="none" strike="noStrike" dirty="0">
                        <a:solidFill>
                          <a:srgbClr val="404040"/>
                        </a:solidFill>
                        <a:effectLst>
                          <a:outerShdw blurRad="50800" dist="38100" algn="tr" rotWithShape="0">
                            <a:prstClr val="black">
                              <a:alpha val="40000"/>
                            </a:prstClr>
                          </a:outerShdw>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40404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40404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900" b="1" i="0" u="none" strike="noStrike" dirty="0">
                          <a:solidFill>
                            <a:srgbClr val="404040"/>
                          </a:solidFill>
                          <a:effectLst/>
                          <a:latin typeface="Calibri" panose="020F0502020204030204" pitchFamily="34" charset="0"/>
                        </a:rPr>
                        <a:t>5-year</a:t>
                      </a:r>
                    </a:p>
                  </a:txBody>
                  <a:tcPr marL="0" marR="0" marT="0" marB="0" anchor="b">
                    <a:lnL>
                      <a:noFill/>
                    </a:lnL>
                    <a:lnR>
                      <a:noFill/>
                    </a:lnR>
                    <a:lnT>
                      <a:noFill/>
                    </a:lnT>
                    <a:lnB>
                      <a:noFill/>
                    </a:lnB>
                  </a:tcPr>
                </a:tc>
                <a:tc>
                  <a:txBody>
                    <a:bodyPr/>
                    <a:lstStyle/>
                    <a:p>
                      <a:pPr algn="ctr" fontAlgn="b"/>
                      <a:r>
                        <a:rPr lang="en-US" sz="900" b="1" i="0" u="none" strike="noStrike" dirty="0">
                          <a:solidFill>
                            <a:srgbClr val="404040"/>
                          </a:solidFill>
                          <a:effectLst/>
                          <a:latin typeface="Calibri" panose="020F0502020204030204" pitchFamily="34" charset="0"/>
                        </a:rPr>
                        <a:t>10-year</a:t>
                      </a:r>
                    </a:p>
                  </a:txBody>
                  <a:tcPr marL="0" marR="0" marT="0" marB="0" anchor="b">
                    <a:lnL>
                      <a:noFill/>
                    </a:lnL>
                    <a:lnR>
                      <a:noFill/>
                    </a:lnR>
                    <a:lnT>
                      <a:noFill/>
                    </a:lnT>
                    <a:lnB>
                      <a:noFill/>
                    </a:lnB>
                  </a:tcPr>
                </a:tc>
                <a:extLst>
                  <a:ext uri="{0D108BD9-81ED-4DB2-BD59-A6C34878D82A}">
                    <a16:rowId xmlns:a16="http://schemas.microsoft.com/office/drawing/2014/main" val="2156468972"/>
                  </a:ext>
                </a:extLst>
              </a:tr>
              <a:tr h="144653">
                <a:tc>
                  <a:txBody>
                    <a:bodyPr/>
                    <a:lstStyle/>
                    <a:p>
                      <a:pPr algn="ctr" fontAlgn="b"/>
                      <a:r>
                        <a:rPr lang="en-US" sz="900" b="1" i="0" u="none" strike="noStrike" dirty="0">
                          <a:solidFill>
                            <a:srgbClr val="404040"/>
                          </a:solidFill>
                          <a:effectLst/>
                          <a:latin typeface="Calibri" panose="020F0502020204030204" pitchFamily="34" charset="0"/>
                        </a:rPr>
                        <a:t>2013</a:t>
                      </a:r>
                    </a:p>
                  </a:txBody>
                  <a:tcPr marL="0" marR="0" marT="0" marB="0" anchor="b">
                    <a:lnL>
                      <a:noFill/>
                    </a:lnL>
                    <a:lnR>
                      <a:noFill/>
                    </a:lnR>
                    <a:lnT>
                      <a:noFill/>
                    </a:lnT>
                    <a:lnB w="19050" cap="flat" cmpd="sng" algn="ctr">
                      <a:solidFill>
                        <a:srgbClr val="FFFFFF"/>
                      </a:solidFill>
                      <a:prstDash val="solid"/>
                      <a:round/>
                      <a:headEnd type="none" w="med" len="med"/>
                      <a:tailEnd type="none" w="med" len="med"/>
                    </a:lnB>
                  </a:tcPr>
                </a:tc>
                <a:tc>
                  <a:txBody>
                    <a:bodyPr/>
                    <a:lstStyle/>
                    <a:p>
                      <a:pPr algn="ctr" fontAlgn="b"/>
                      <a:r>
                        <a:rPr lang="en-US" sz="900" b="1" i="0" u="none" strike="noStrike" dirty="0">
                          <a:solidFill>
                            <a:srgbClr val="404040"/>
                          </a:solidFill>
                          <a:effectLst/>
                          <a:latin typeface="Calibri" panose="020F0502020204030204" pitchFamily="34" charset="0"/>
                        </a:rPr>
                        <a:t>2014</a:t>
                      </a:r>
                    </a:p>
                  </a:txBody>
                  <a:tcPr marL="0" marR="0" marT="0" marB="0" anchor="b">
                    <a:lnL>
                      <a:noFill/>
                    </a:lnL>
                    <a:lnR>
                      <a:noFill/>
                    </a:lnR>
                    <a:lnT>
                      <a:noFill/>
                    </a:lnT>
                    <a:lnB w="19050" cap="flat" cmpd="sng" algn="ctr">
                      <a:solidFill>
                        <a:srgbClr val="FFFFFF"/>
                      </a:solidFill>
                      <a:prstDash val="solid"/>
                      <a:round/>
                      <a:headEnd type="none" w="med" len="med"/>
                      <a:tailEnd type="none" w="med" len="med"/>
                    </a:lnB>
                  </a:tcPr>
                </a:tc>
                <a:tc>
                  <a:txBody>
                    <a:bodyPr/>
                    <a:lstStyle/>
                    <a:p>
                      <a:pPr algn="ctr" fontAlgn="b"/>
                      <a:r>
                        <a:rPr lang="en-US" sz="900" b="1" i="0" u="none" strike="noStrike" dirty="0">
                          <a:solidFill>
                            <a:srgbClr val="404040"/>
                          </a:solidFill>
                          <a:effectLst/>
                          <a:latin typeface="Calibri" panose="020F0502020204030204" pitchFamily="34" charset="0"/>
                        </a:rPr>
                        <a:t>2015</a:t>
                      </a:r>
                    </a:p>
                  </a:txBody>
                  <a:tcPr marL="0" marR="0" marT="0" marB="0" anchor="b">
                    <a:lnL>
                      <a:noFill/>
                    </a:lnL>
                    <a:lnR>
                      <a:noFill/>
                    </a:lnR>
                    <a:lnT>
                      <a:noFill/>
                    </a:lnT>
                    <a:lnB w="19050" cap="flat" cmpd="sng" algn="ctr">
                      <a:solidFill>
                        <a:srgbClr val="FFFFFF"/>
                      </a:solidFill>
                      <a:prstDash val="solid"/>
                      <a:round/>
                      <a:headEnd type="none" w="med" len="med"/>
                      <a:tailEnd type="none" w="med" len="med"/>
                    </a:lnB>
                  </a:tcPr>
                </a:tc>
                <a:tc>
                  <a:txBody>
                    <a:bodyPr/>
                    <a:lstStyle/>
                    <a:p>
                      <a:pPr algn="ctr" fontAlgn="b"/>
                      <a:r>
                        <a:rPr lang="en-US" sz="900" b="1" i="0" u="none" strike="noStrike" dirty="0">
                          <a:solidFill>
                            <a:srgbClr val="404040"/>
                          </a:solidFill>
                          <a:effectLst/>
                          <a:latin typeface="Calibri" panose="020F0502020204030204" pitchFamily="34" charset="0"/>
                        </a:rPr>
                        <a:t>2016</a:t>
                      </a:r>
                    </a:p>
                  </a:txBody>
                  <a:tcPr marL="0" marR="0" marT="0" marB="0" anchor="b">
                    <a:lnL>
                      <a:noFill/>
                    </a:lnL>
                    <a:lnR>
                      <a:noFill/>
                    </a:lnR>
                    <a:lnT>
                      <a:noFill/>
                    </a:lnT>
                    <a:lnB w="19050" cap="flat" cmpd="sng" algn="ctr">
                      <a:solidFill>
                        <a:srgbClr val="FFFFFF"/>
                      </a:solidFill>
                      <a:prstDash val="solid"/>
                      <a:round/>
                      <a:headEnd type="none" w="med" len="med"/>
                      <a:tailEnd type="none" w="med" len="med"/>
                    </a:lnB>
                  </a:tcPr>
                </a:tc>
                <a:tc>
                  <a:txBody>
                    <a:bodyPr/>
                    <a:lstStyle/>
                    <a:p>
                      <a:pPr algn="ctr" fontAlgn="b"/>
                      <a:r>
                        <a:rPr lang="en-US" sz="900" b="1" i="0" u="none" strike="noStrike" dirty="0">
                          <a:solidFill>
                            <a:srgbClr val="404040"/>
                          </a:solidFill>
                          <a:effectLst/>
                          <a:latin typeface="Calibri" panose="020F0502020204030204" pitchFamily="34" charset="0"/>
                        </a:rPr>
                        <a:t>2017</a:t>
                      </a:r>
                    </a:p>
                  </a:txBody>
                  <a:tcPr marL="0" marR="0" marT="0" marB="0" anchor="b">
                    <a:lnL>
                      <a:noFill/>
                    </a:lnL>
                    <a:lnR>
                      <a:noFill/>
                    </a:lnR>
                    <a:lnT>
                      <a:noFill/>
                    </a:lnT>
                    <a:lnB w="19050" cap="flat" cmpd="sng" algn="ctr">
                      <a:solidFill>
                        <a:srgbClr val="FFFFFF"/>
                      </a:solidFill>
                      <a:prstDash val="solid"/>
                      <a:round/>
                      <a:headEnd type="none" w="med" len="med"/>
                      <a:tailEnd type="none" w="med" len="med"/>
                    </a:lnB>
                  </a:tcPr>
                </a:tc>
                <a:tc>
                  <a:txBody>
                    <a:bodyPr/>
                    <a:lstStyle/>
                    <a:p>
                      <a:pPr algn="ctr" fontAlgn="b"/>
                      <a:r>
                        <a:rPr lang="en-US" sz="900" b="1" i="0" u="none" strike="noStrike" dirty="0">
                          <a:solidFill>
                            <a:srgbClr val="404040"/>
                          </a:solidFill>
                          <a:effectLst/>
                          <a:latin typeface="Calibri" panose="020F0502020204030204" pitchFamily="34" charset="0"/>
                        </a:rPr>
                        <a:t>2018</a:t>
                      </a:r>
                    </a:p>
                  </a:txBody>
                  <a:tcPr marL="0" marR="0" marT="0" marB="0" anchor="b">
                    <a:lnL>
                      <a:noFill/>
                    </a:lnL>
                    <a:lnR>
                      <a:noFill/>
                    </a:lnR>
                    <a:lnT>
                      <a:noFill/>
                    </a:lnT>
                    <a:lnB w="19050" cap="flat" cmpd="sng" algn="ctr">
                      <a:solidFill>
                        <a:srgbClr val="FFFFFF"/>
                      </a:solidFill>
                      <a:prstDash val="solid"/>
                      <a:round/>
                      <a:headEnd type="none" w="med" len="med"/>
                      <a:tailEnd type="none" w="med" len="med"/>
                    </a:lnB>
                  </a:tcPr>
                </a:tc>
                <a:tc>
                  <a:txBody>
                    <a:bodyPr/>
                    <a:lstStyle/>
                    <a:p>
                      <a:pPr algn="ctr" fontAlgn="b"/>
                      <a:r>
                        <a:rPr lang="en-US" sz="900" b="1" i="0" u="none" strike="noStrike" dirty="0">
                          <a:solidFill>
                            <a:srgbClr val="404040"/>
                          </a:solidFill>
                          <a:effectLst/>
                          <a:latin typeface="Calibri" panose="020F0502020204030204" pitchFamily="34" charset="0"/>
                        </a:rPr>
                        <a:t>2019</a:t>
                      </a:r>
                    </a:p>
                  </a:txBody>
                  <a:tcPr marL="0" marR="0" marT="0" marB="0" anchor="b">
                    <a:lnL>
                      <a:noFill/>
                    </a:lnL>
                    <a:lnR>
                      <a:noFill/>
                    </a:lnR>
                    <a:lnT>
                      <a:noFill/>
                    </a:lnT>
                    <a:lnB w="19050" cap="flat" cmpd="sng" algn="ctr">
                      <a:solidFill>
                        <a:srgbClr val="FFFFFF"/>
                      </a:solidFill>
                      <a:prstDash val="solid"/>
                      <a:round/>
                      <a:headEnd type="none" w="med" len="med"/>
                      <a:tailEnd type="none" w="med" len="med"/>
                    </a:lnB>
                  </a:tcPr>
                </a:tc>
                <a:tc>
                  <a:txBody>
                    <a:bodyPr/>
                    <a:lstStyle/>
                    <a:p>
                      <a:pPr algn="ctr" fontAlgn="b"/>
                      <a:r>
                        <a:rPr lang="en-US" sz="900" b="1" i="0" u="none" strike="noStrike" dirty="0">
                          <a:solidFill>
                            <a:srgbClr val="404040"/>
                          </a:solidFill>
                          <a:effectLst/>
                          <a:latin typeface="Calibri" panose="020F0502020204030204" pitchFamily="34" charset="0"/>
                        </a:rPr>
                        <a:t>2020</a:t>
                      </a:r>
                    </a:p>
                  </a:txBody>
                  <a:tcPr marL="0" marR="0" marT="0" marB="0" anchor="b">
                    <a:lnL>
                      <a:noFill/>
                    </a:lnL>
                    <a:lnR>
                      <a:noFill/>
                    </a:lnR>
                    <a:lnT>
                      <a:noFill/>
                    </a:lnT>
                    <a:lnB w="19050" cap="flat" cmpd="sng" algn="ctr">
                      <a:solidFill>
                        <a:srgbClr val="FFFFFF"/>
                      </a:solidFill>
                      <a:prstDash val="solid"/>
                      <a:round/>
                      <a:headEnd type="none" w="med" len="med"/>
                      <a:tailEnd type="none" w="med" len="med"/>
                    </a:lnB>
                  </a:tcPr>
                </a:tc>
                <a:tc>
                  <a:txBody>
                    <a:bodyPr/>
                    <a:lstStyle/>
                    <a:p>
                      <a:pPr algn="ctr" fontAlgn="b"/>
                      <a:r>
                        <a:rPr lang="en-US" sz="900" b="1" i="0" u="none" strike="noStrike" dirty="0">
                          <a:solidFill>
                            <a:srgbClr val="404040"/>
                          </a:solidFill>
                          <a:effectLst/>
                          <a:latin typeface="Calibri" panose="020F0502020204030204" pitchFamily="34" charset="0"/>
                        </a:rPr>
                        <a:t>2021</a:t>
                      </a:r>
                    </a:p>
                  </a:txBody>
                  <a:tcPr marL="0" marR="0" marT="0" marB="0" anchor="b">
                    <a:lnL>
                      <a:noFill/>
                    </a:lnL>
                    <a:lnR>
                      <a:noFill/>
                    </a:lnR>
                    <a:lnT>
                      <a:noFill/>
                    </a:lnT>
                    <a:lnB w="19050" cap="flat" cmpd="sng" algn="ctr">
                      <a:solidFill>
                        <a:srgbClr val="FFFFFF"/>
                      </a:solidFill>
                      <a:prstDash val="solid"/>
                      <a:round/>
                      <a:headEnd type="none" w="med" len="med"/>
                      <a:tailEnd type="none" w="med" len="med"/>
                    </a:lnB>
                  </a:tcPr>
                </a:tc>
                <a:tc>
                  <a:txBody>
                    <a:bodyPr/>
                    <a:lstStyle/>
                    <a:p>
                      <a:pPr algn="ctr" fontAlgn="b"/>
                      <a:r>
                        <a:rPr lang="en-US" sz="900" b="1" i="0" u="none" strike="noStrike" dirty="0">
                          <a:solidFill>
                            <a:srgbClr val="404040"/>
                          </a:solidFill>
                          <a:effectLst/>
                          <a:latin typeface="Calibri" panose="020F0502020204030204" pitchFamily="34" charset="0"/>
                        </a:rPr>
                        <a:t>2022</a:t>
                      </a:r>
                    </a:p>
                  </a:txBody>
                  <a:tcPr marL="0" marR="0" marT="0" marB="0" anchor="b">
                    <a:lnL>
                      <a:noFill/>
                    </a:lnL>
                    <a:lnR>
                      <a:noFill/>
                    </a:lnR>
                    <a:lnT>
                      <a:noFill/>
                    </a:lnT>
                    <a:lnB w="19050" cap="flat" cmpd="sng" algn="ctr">
                      <a:solidFill>
                        <a:srgbClr val="FFFFFF"/>
                      </a:solidFill>
                      <a:prstDash val="solid"/>
                      <a:round/>
                      <a:headEnd type="none" w="med" len="med"/>
                      <a:tailEnd type="none" w="med" len="med"/>
                    </a:lnB>
                  </a:tcPr>
                </a:tc>
                <a:tc>
                  <a:txBody>
                    <a:bodyPr/>
                    <a:lstStyle/>
                    <a:p>
                      <a:pPr algn="l" fontAlgn="b"/>
                      <a:endParaRPr lang="en-US" sz="900" b="0" i="0" u="none" strike="noStrike" dirty="0">
                        <a:solidFill>
                          <a:srgbClr val="40404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40404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900" b="1" i="0" u="none" strike="noStrike" dirty="0">
                          <a:solidFill>
                            <a:srgbClr val="404040"/>
                          </a:solidFill>
                          <a:effectLst/>
                          <a:latin typeface="Calibri" panose="020F0502020204030204" pitchFamily="34" charset="0"/>
                        </a:rPr>
                        <a:t>annual</a:t>
                      </a:r>
                    </a:p>
                  </a:txBody>
                  <a:tcPr marL="0" marR="0" marT="0" marB="0" anchor="b">
                    <a:lnL>
                      <a:noFill/>
                    </a:lnL>
                    <a:lnR>
                      <a:noFill/>
                    </a:lnR>
                    <a:lnT>
                      <a:noFill/>
                    </a:lnT>
                    <a:lnB w="19050" cap="flat" cmpd="sng" algn="ctr">
                      <a:solidFill>
                        <a:srgbClr val="FFFFFF"/>
                      </a:solidFill>
                      <a:prstDash val="solid"/>
                      <a:round/>
                      <a:headEnd type="none" w="med" len="med"/>
                      <a:tailEnd type="none" w="med" len="med"/>
                    </a:lnB>
                  </a:tcPr>
                </a:tc>
                <a:tc>
                  <a:txBody>
                    <a:bodyPr/>
                    <a:lstStyle/>
                    <a:p>
                      <a:pPr algn="ctr" fontAlgn="b"/>
                      <a:r>
                        <a:rPr lang="en-US" sz="900" b="1" i="0" u="none" strike="noStrike" dirty="0">
                          <a:solidFill>
                            <a:srgbClr val="404040"/>
                          </a:solidFill>
                          <a:effectLst/>
                          <a:latin typeface="Calibri" panose="020F0502020204030204" pitchFamily="34" charset="0"/>
                        </a:rPr>
                        <a:t>annual</a:t>
                      </a:r>
                    </a:p>
                  </a:txBody>
                  <a:tcPr marL="0" marR="0" marT="0" marB="0" anchor="b">
                    <a:lnL>
                      <a:noFill/>
                    </a:lnL>
                    <a:lnR>
                      <a:noFill/>
                    </a:lnR>
                    <a:lnT>
                      <a:noFill/>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557458008"/>
                  </a:ext>
                </a:extLst>
              </a:tr>
              <a:tr h="612807">
                <a:tc>
                  <a:txBody>
                    <a:bodyPr/>
                    <a:lstStyle/>
                    <a:p>
                      <a:pPr algn="ctr" fontAlgn="ctr"/>
                      <a:r>
                        <a:rPr lang="en-US" sz="900" b="0" i="0" u="none" strike="noStrike" dirty="0">
                          <a:solidFill>
                            <a:srgbClr val="FFFFFF"/>
                          </a:solidFill>
                          <a:effectLst/>
                          <a:latin typeface="Calibri" panose="020F0502020204030204" pitchFamily="34" charset="0"/>
                        </a:rPr>
                        <a:t>Small Cap                38.8%</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B8BFF"/>
                    </a:solidFill>
                  </a:tcPr>
                </a:tc>
                <a:tc>
                  <a:txBody>
                    <a:bodyPr/>
                    <a:lstStyle/>
                    <a:p>
                      <a:pPr algn="ctr" fontAlgn="ctr"/>
                      <a:r>
                        <a:rPr lang="en-US" sz="900" b="0" i="0" u="none" strike="noStrike" dirty="0">
                          <a:solidFill>
                            <a:srgbClr val="FFFFFF"/>
                          </a:solidFill>
                          <a:effectLst/>
                          <a:latin typeface="Calibri" panose="020F0502020204030204" pitchFamily="34" charset="0"/>
                        </a:rPr>
                        <a:t>Global REIT                15.0%</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927E"/>
                    </a:solidFill>
                  </a:tcPr>
                </a:tc>
                <a:tc>
                  <a:txBody>
                    <a:bodyPr/>
                    <a:lstStyle/>
                    <a:p>
                      <a:pPr algn="ctr" fontAlgn="ctr"/>
                      <a:r>
                        <a:rPr lang="en-US" sz="900" b="0" i="0" u="none" strike="noStrike" dirty="0">
                          <a:solidFill>
                            <a:srgbClr val="FFFFFF"/>
                          </a:solidFill>
                          <a:effectLst/>
                          <a:latin typeface="Calibri" panose="020F0502020204030204" pitchFamily="34" charset="0"/>
                        </a:rPr>
                        <a:t>Large Cap                1.4%</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2060"/>
                    </a:solidFill>
                  </a:tcPr>
                </a:tc>
                <a:tc>
                  <a:txBody>
                    <a:bodyPr/>
                    <a:lstStyle/>
                    <a:p>
                      <a:pPr algn="ctr" fontAlgn="ctr"/>
                      <a:r>
                        <a:rPr lang="en-US" sz="900" b="0" i="0" u="none" strike="noStrike" dirty="0">
                          <a:solidFill>
                            <a:srgbClr val="FFFFFF"/>
                          </a:solidFill>
                          <a:effectLst/>
                          <a:latin typeface="Calibri" panose="020F0502020204030204" pitchFamily="34" charset="0"/>
                        </a:rPr>
                        <a:t>Small Cap                21.3%</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B8BFF"/>
                    </a:solidFill>
                  </a:tcPr>
                </a:tc>
                <a:tc>
                  <a:txBody>
                    <a:bodyPr/>
                    <a:lstStyle/>
                    <a:p>
                      <a:pPr algn="ctr" fontAlgn="ctr"/>
                      <a:r>
                        <a:rPr lang="en-US" sz="900" b="0" i="0" u="none" strike="noStrike" dirty="0">
                          <a:solidFill>
                            <a:srgbClr val="FFFFFF"/>
                          </a:solidFill>
                          <a:effectLst/>
                          <a:latin typeface="Calibri" panose="020F0502020204030204" pitchFamily="34" charset="0"/>
                        </a:rPr>
                        <a:t>Emerging Markets                37.3%</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C6BAC"/>
                    </a:solidFill>
                  </a:tcPr>
                </a:tc>
                <a:tc>
                  <a:txBody>
                    <a:bodyPr/>
                    <a:lstStyle/>
                    <a:p>
                      <a:pPr algn="ctr" fontAlgn="ctr"/>
                      <a:r>
                        <a:rPr lang="en-US" sz="900" b="0" i="0" u="none" strike="noStrike" dirty="0">
                          <a:solidFill>
                            <a:srgbClr val="FFFFFF"/>
                          </a:solidFill>
                          <a:effectLst/>
                          <a:latin typeface="Calibri" panose="020F0502020204030204" pitchFamily="34" charset="0"/>
                        </a:rPr>
                        <a:t>Bonds                0.0%</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19191"/>
                    </a:solidFill>
                  </a:tcPr>
                </a:tc>
                <a:tc>
                  <a:txBody>
                    <a:bodyPr/>
                    <a:lstStyle/>
                    <a:p>
                      <a:pPr algn="ctr" fontAlgn="ctr"/>
                      <a:r>
                        <a:rPr lang="en-US" sz="900" b="0" i="0" u="none" strike="noStrike" dirty="0">
                          <a:solidFill>
                            <a:srgbClr val="FFFFFF"/>
                          </a:solidFill>
                          <a:effectLst/>
                          <a:latin typeface="Calibri" panose="020F0502020204030204" pitchFamily="34" charset="0"/>
                        </a:rPr>
                        <a:t>Large Cap                31.5%</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2060"/>
                    </a:solidFill>
                  </a:tcPr>
                </a:tc>
                <a:tc>
                  <a:txBody>
                    <a:bodyPr/>
                    <a:lstStyle/>
                    <a:p>
                      <a:pPr algn="ctr" fontAlgn="ctr"/>
                      <a:r>
                        <a:rPr lang="en-US" sz="900" b="0" i="0" u="none" strike="noStrike" dirty="0">
                          <a:solidFill>
                            <a:srgbClr val="FFFFFF"/>
                          </a:solidFill>
                          <a:effectLst/>
                          <a:latin typeface="Calibri" panose="020F0502020204030204" pitchFamily="34" charset="0"/>
                        </a:rPr>
                        <a:t>Small Cap                20.0%</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B8BFF"/>
                    </a:solidFill>
                  </a:tcPr>
                </a:tc>
                <a:tc>
                  <a:txBody>
                    <a:bodyPr/>
                    <a:lstStyle/>
                    <a:p>
                      <a:pPr algn="ctr" fontAlgn="ctr"/>
                      <a:r>
                        <a:rPr lang="en-US" sz="900" b="0" i="0" u="none" strike="noStrike" dirty="0">
                          <a:solidFill>
                            <a:srgbClr val="FFFFFF"/>
                          </a:solidFill>
                          <a:effectLst/>
                          <a:latin typeface="Calibri" panose="020F0502020204030204" pitchFamily="34" charset="0"/>
                        </a:rPr>
                        <a:t>MLPs                40.2%</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56961"/>
                    </a:solidFill>
                  </a:tcPr>
                </a:tc>
                <a:tc>
                  <a:txBody>
                    <a:bodyPr/>
                    <a:lstStyle/>
                    <a:p>
                      <a:pPr algn="ctr" fontAlgn="ctr"/>
                      <a:r>
                        <a:rPr lang="en-US" sz="900" b="0" i="0" u="none" strike="noStrike" dirty="0">
                          <a:solidFill>
                            <a:srgbClr val="FFFFFF"/>
                          </a:solidFill>
                          <a:effectLst/>
                          <a:latin typeface="Calibri" panose="020F0502020204030204" pitchFamily="34" charset="0"/>
                        </a:rPr>
                        <a:t>MLPs                18.8%</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56961"/>
                    </a:solidFill>
                  </a:tcPr>
                </a:tc>
                <a:tc>
                  <a:txBody>
                    <a:bodyPr/>
                    <a:lstStyle/>
                    <a:p>
                      <a:pPr algn="l" fontAlgn="b"/>
                      <a:r>
                        <a:rPr lang="en-US" sz="900" b="0" i="0" u="none" strike="noStrike" dirty="0">
                          <a:effectLst/>
                          <a:latin typeface="Calibri" panose="020F0502020204030204" pitchFamily="34" charset="0"/>
                        </a:rPr>
                        <a:t> </a:t>
                      </a:r>
                    </a:p>
                  </a:txBody>
                  <a:tcPr marL="0" marR="0" marT="0" marB="0" anchor="b">
                    <a:lnL w="19050" cap="flat" cmpd="sng" algn="ctr">
                      <a:solidFill>
                        <a:srgbClr val="FFFFFF"/>
                      </a:solidFill>
                      <a:prstDash val="solid"/>
                      <a:round/>
                      <a:headEnd type="none" w="med" len="med"/>
                      <a:tailEnd type="none" w="med" len="med"/>
                    </a:lnL>
                    <a:lnR w="6350" cap="flat" cmpd="sng" algn="ctr">
                      <a:solidFill>
                        <a:srgbClr val="000000"/>
                      </a:solidFill>
                      <a:prstDash val="dash"/>
                      <a:round/>
                      <a:headEnd type="none" w="med" len="med"/>
                      <a:tailEnd type="none" w="med" len="med"/>
                    </a:lnR>
                    <a:lnT>
                      <a:noFill/>
                    </a:lnT>
                    <a:lnB>
                      <a:noFill/>
                    </a:lnB>
                    <a:solidFill>
                      <a:srgbClr val="FFFFFF"/>
                    </a:solidFill>
                  </a:tcPr>
                </a:tc>
                <a:tc>
                  <a:txBody>
                    <a:bodyPr/>
                    <a:lstStyle/>
                    <a:p>
                      <a:pPr algn="l" fontAlgn="b"/>
                      <a:r>
                        <a:rPr lang="en-US" sz="900" b="0" i="0" u="none" strike="noStrike" dirty="0">
                          <a:effectLst/>
                          <a:latin typeface="Calibri" panose="020F0502020204030204" pitchFamily="34" charset="0"/>
                        </a:rPr>
                        <a:t> </a:t>
                      </a:r>
                    </a:p>
                  </a:txBody>
                  <a:tcPr marL="0" marR="0" marT="0" marB="0" anchor="b">
                    <a:lnL w="6350" cap="flat" cmpd="sng" algn="ctr">
                      <a:solidFill>
                        <a:srgbClr val="000000"/>
                      </a:solidFill>
                      <a:prstDash val="dash"/>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FFFFFF"/>
                    </a:solidFill>
                  </a:tcPr>
                </a:tc>
                <a:tc>
                  <a:txBody>
                    <a:bodyPr/>
                    <a:lstStyle/>
                    <a:p>
                      <a:pPr algn="ctr" fontAlgn="ctr"/>
                      <a:r>
                        <a:rPr lang="en-US" sz="900" b="0" i="0" u="none" strike="noStrike" dirty="0">
                          <a:solidFill>
                            <a:srgbClr val="FFFFFF"/>
                          </a:solidFill>
                          <a:effectLst/>
                          <a:latin typeface="Calibri" panose="020F0502020204030204" pitchFamily="34" charset="0"/>
                        </a:rPr>
                        <a:t>Large Cap                16.0%</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2060"/>
                    </a:solidFill>
                  </a:tcPr>
                </a:tc>
                <a:tc>
                  <a:txBody>
                    <a:bodyPr/>
                    <a:lstStyle/>
                    <a:p>
                      <a:pPr algn="ctr" fontAlgn="ctr"/>
                      <a:r>
                        <a:rPr lang="en-US" sz="900" b="0" i="0" u="none" strike="noStrike" dirty="0">
                          <a:solidFill>
                            <a:srgbClr val="FFFFFF"/>
                          </a:solidFill>
                          <a:effectLst/>
                          <a:latin typeface="Calibri" panose="020F0502020204030204" pitchFamily="34" charset="0"/>
                        </a:rPr>
                        <a:t>Large Cap                14.6%</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2060"/>
                    </a:solidFill>
                  </a:tcPr>
                </a:tc>
                <a:extLst>
                  <a:ext uri="{0D108BD9-81ED-4DB2-BD59-A6C34878D82A}">
                    <a16:rowId xmlns:a16="http://schemas.microsoft.com/office/drawing/2014/main" val="1554355801"/>
                  </a:ext>
                </a:extLst>
              </a:tr>
              <a:tr h="612807">
                <a:tc>
                  <a:txBody>
                    <a:bodyPr/>
                    <a:lstStyle/>
                    <a:p>
                      <a:pPr algn="ctr" fontAlgn="ctr"/>
                      <a:r>
                        <a:rPr lang="en-US" sz="900" b="0" i="0" u="none" strike="noStrike" dirty="0">
                          <a:solidFill>
                            <a:srgbClr val="FFFFFF"/>
                          </a:solidFill>
                          <a:effectLst/>
                          <a:latin typeface="Calibri" panose="020F0502020204030204" pitchFamily="34" charset="0"/>
                        </a:rPr>
                        <a:t>Large Cap                32.4%</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2060"/>
                    </a:solidFill>
                  </a:tcPr>
                </a:tc>
                <a:tc>
                  <a:txBody>
                    <a:bodyPr/>
                    <a:lstStyle/>
                    <a:p>
                      <a:pPr algn="ctr" fontAlgn="ctr"/>
                      <a:r>
                        <a:rPr lang="en-US" sz="900" b="0" i="0" u="none" strike="noStrike" dirty="0">
                          <a:solidFill>
                            <a:srgbClr val="FFFFFF"/>
                          </a:solidFill>
                          <a:effectLst/>
                          <a:latin typeface="Calibri" panose="020F0502020204030204" pitchFamily="34" charset="0"/>
                        </a:rPr>
                        <a:t>Large Cap                13.7%</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2060"/>
                    </a:solidFill>
                  </a:tcPr>
                </a:tc>
                <a:tc>
                  <a:txBody>
                    <a:bodyPr/>
                    <a:lstStyle/>
                    <a:p>
                      <a:pPr algn="ctr" fontAlgn="ctr"/>
                      <a:r>
                        <a:rPr lang="en-US" sz="900" b="0" i="0" u="none" strike="noStrike" dirty="0">
                          <a:solidFill>
                            <a:srgbClr val="FFFFFF"/>
                          </a:solidFill>
                          <a:effectLst/>
                          <a:latin typeface="Calibri" panose="020F0502020204030204" pitchFamily="34" charset="0"/>
                        </a:rPr>
                        <a:t>Bonds                0.5%</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19191"/>
                    </a:solidFill>
                  </a:tcPr>
                </a:tc>
                <a:tc>
                  <a:txBody>
                    <a:bodyPr/>
                    <a:lstStyle/>
                    <a:p>
                      <a:pPr algn="ctr" fontAlgn="ctr"/>
                      <a:r>
                        <a:rPr lang="en-US" sz="900" b="0" i="0" u="none" strike="noStrike" dirty="0">
                          <a:solidFill>
                            <a:srgbClr val="FFFFFF"/>
                          </a:solidFill>
                          <a:effectLst/>
                          <a:latin typeface="Calibri" panose="020F0502020204030204" pitchFamily="34" charset="0"/>
                        </a:rPr>
                        <a:t>MLPs                18.3%</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56961"/>
                    </a:solidFill>
                  </a:tcPr>
                </a:tc>
                <a:tc>
                  <a:txBody>
                    <a:bodyPr/>
                    <a:lstStyle/>
                    <a:p>
                      <a:pPr algn="ctr" fontAlgn="ctr"/>
                      <a:r>
                        <a:rPr lang="en-US" sz="900" b="0" i="0" u="none" strike="noStrike" dirty="0">
                          <a:solidFill>
                            <a:srgbClr val="FFFFFF"/>
                          </a:solidFill>
                          <a:effectLst/>
                          <a:latin typeface="Calibri" panose="020F0502020204030204" pitchFamily="34" charset="0"/>
                        </a:rPr>
                        <a:t>Int'l                25.0%</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2"/>
                    </a:solidFill>
                  </a:tcPr>
                </a:tc>
                <a:tc>
                  <a:txBody>
                    <a:bodyPr/>
                    <a:lstStyle/>
                    <a:p>
                      <a:pPr algn="ctr" fontAlgn="ctr"/>
                      <a:r>
                        <a:rPr lang="en-US" sz="900" b="0" i="0" u="none" strike="noStrike" dirty="0">
                          <a:solidFill>
                            <a:srgbClr val="FFFFFF"/>
                          </a:solidFill>
                          <a:effectLst/>
                          <a:latin typeface="Calibri" panose="020F0502020204030204" pitchFamily="34" charset="0"/>
                        </a:rPr>
                        <a:t>High Yield                -2.1%</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717171"/>
                    </a:solidFill>
                  </a:tcPr>
                </a:tc>
                <a:tc>
                  <a:txBody>
                    <a:bodyPr/>
                    <a:lstStyle/>
                    <a:p>
                      <a:pPr algn="ctr" fontAlgn="ctr"/>
                      <a:r>
                        <a:rPr lang="en-US" sz="900" b="0" i="0" u="none" strike="noStrike" dirty="0">
                          <a:solidFill>
                            <a:srgbClr val="FFFFFF"/>
                          </a:solidFill>
                          <a:effectLst/>
                          <a:latin typeface="Calibri" panose="020F0502020204030204" pitchFamily="34" charset="0"/>
                        </a:rPr>
                        <a:t>Small Cap                25.5%</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B8BFF"/>
                    </a:solidFill>
                  </a:tcPr>
                </a:tc>
                <a:tc>
                  <a:txBody>
                    <a:bodyPr/>
                    <a:lstStyle/>
                    <a:p>
                      <a:pPr algn="ctr" fontAlgn="ctr"/>
                      <a:r>
                        <a:rPr lang="en-US" sz="900" b="0" i="0" u="none" strike="noStrike" dirty="0">
                          <a:solidFill>
                            <a:srgbClr val="FFFFFF"/>
                          </a:solidFill>
                          <a:effectLst/>
                          <a:latin typeface="Calibri" panose="020F0502020204030204" pitchFamily="34" charset="0"/>
                        </a:rPr>
                        <a:t>Large Cap                18.4%</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2060"/>
                    </a:solidFill>
                  </a:tcPr>
                </a:tc>
                <a:tc>
                  <a:txBody>
                    <a:bodyPr/>
                    <a:lstStyle/>
                    <a:p>
                      <a:pPr algn="ctr" fontAlgn="ctr"/>
                      <a:r>
                        <a:rPr lang="en-US" sz="900" b="0" i="0" u="none" strike="noStrike" dirty="0">
                          <a:solidFill>
                            <a:srgbClr val="FFFFFF"/>
                          </a:solidFill>
                          <a:effectLst/>
                          <a:latin typeface="Calibri" panose="020F0502020204030204" pitchFamily="34" charset="0"/>
                        </a:rPr>
                        <a:t>Large Cap                28.7%</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2060"/>
                    </a:solidFill>
                  </a:tcPr>
                </a:tc>
                <a:tc>
                  <a:txBody>
                    <a:bodyPr/>
                    <a:lstStyle/>
                    <a:p>
                      <a:pPr algn="ctr" fontAlgn="ctr"/>
                      <a:r>
                        <a:rPr lang="en-US" sz="900" b="0" i="0" u="none" strike="noStrike" dirty="0">
                          <a:solidFill>
                            <a:srgbClr val="FFFFFF"/>
                          </a:solidFill>
                          <a:effectLst/>
                          <a:latin typeface="Calibri" panose="020F0502020204030204" pitchFamily="34" charset="0"/>
                        </a:rPr>
                        <a:t>Hedge Funds                -2.6%</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5121B"/>
                    </a:solidFill>
                  </a:tcPr>
                </a:tc>
                <a:tc>
                  <a:txBody>
                    <a:bodyPr/>
                    <a:lstStyle/>
                    <a:p>
                      <a:pPr algn="l" fontAlgn="b"/>
                      <a:r>
                        <a:rPr lang="en-US" sz="900" b="0" i="0" u="none" strike="noStrike" dirty="0">
                          <a:effectLst/>
                          <a:latin typeface="Calibri" panose="020F0502020204030204" pitchFamily="34" charset="0"/>
                        </a:rPr>
                        <a:t> </a:t>
                      </a:r>
                    </a:p>
                  </a:txBody>
                  <a:tcPr marL="0" marR="0" marT="0" marB="0" anchor="b">
                    <a:lnL w="19050" cap="flat" cmpd="sng" algn="ctr">
                      <a:solidFill>
                        <a:srgbClr val="FFFFFF"/>
                      </a:solidFill>
                      <a:prstDash val="solid"/>
                      <a:round/>
                      <a:headEnd type="none" w="med" len="med"/>
                      <a:tailEnd type="none" w="med" len="med"/>
                    </a:lnL>
                    <a:lnR w="6350" cap="flat" cmpd="sng" algn="ctr">
                      <a:solidFill>
                        <a:srgbClr val="000000"/>
                      </a:solidFill>
                      <a:prstDash val="dash"/>
                      <a:round/>
                      <a:headEnd type="none" w="med" len="med"/>
                      <a:tailEnd type="none" w="med" len="med"/>
                    </a:lnR>
                    <a:lnT>
                      <a:noFill/>
                    </a:lnT>
                    <a:lnB>
                      <a:noFill/>
                    </a:lnB>
                    <a:solidFill>
                      <a:srgbClr val="FFFFFF"/>
                    </a:solidFill>
                  </a:tcPr>
                </a:tc>
                <a:tc>
                  <a:txBody>
                    <a:bodyPr/>
                    <a:lstStyle/>
                    <a:p>
                      <a:pPr algn="l" fontAlgn="b"/>
                      <a:r>
                        <a:rPr lang="en-US" sz="900" b="0" i="0" u="none" strike="noStrike" dirty="0">
                          <a:effectLst/>
                          <a:latin typeface="Calibri" panose="020F0502020204030204" pitchFamily="34" charset="0"/>
                        </a:rPr>
                        <a:t> </a:t>
                      </a:r>
                    </a:p>
                  </a:txBody>
                  <a:tcPr marL="0" marR="0" marT="0" marB="0" anchor="b">
                    <a:lnL w="6350" cap="flat" cmpd="sng" algn="ctr">
                      <a:solidFill>
                        <a:srgbClr val="000000"/>
                      </a:solidFill>
                      <a:prstDash val="dash"/>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FFFFFF"/>
                    </a:solidFill>
                  </a:tcPr>
                </a:tc>
                <a:tc>
                  <a:txBody>
                    <a:bodyPr/>
                    <a:lstStyle/>
                    <a:p>
                      <a:pPr algn="ctr" fontAlgn="ctr"/>
                      <a:r>
                        <a:rPr lang="en-US" sz="900" b="0" i="0" u="none" strike="noStrike" dirty="0">
                          <a:solidFill>
                            <a:srgbClr val="FFFFFF"/>
                          </a:solidFill>
                          <a:effectLst/>
                          <a:latin typeface="Calibri" panose="020F0502020204030204" pitchFamily="34" charset="0"/>
                        </a:rPr>
                        <a:t>Small Cap                9.7%</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B8BFF"/>
                    </a:solidFill>
                  </a:tcPr>
                </a:tc>
                <a:tc>
                  <a:txBody>
                    <a:bodyPr/>
                    <a:lstStyle/>
                    <a:p>
                      <a:pPr algn="ctr" fontAlgn="ctr"/>
                      <a:r>
                        <a:rPr lang="en-US" sz="900" b="0" i="0" u="none" strike="noStrike" dirty="0">
                          <a:solidFill>
                            <a:srgbClr val="FFFFFF"/>
                          </a:solidFill>
                          <a:effectLst/>
                          <a:latin typeface="Calibri" panose="020F0502020204030204" pitchFamily="34" charset="0"/>
                        </a:rPr>
                        <a:t>Small Cap                11.0%</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B8BFF"/>
                    </a:solidFill>
                  </a:tcPr>
                </a:tc>
                <a:extLst>
                  <a:ext uri="{0D108BD9-81ED-4DB2-BD59-A6C34878D82A}">
                    <a16:rowId xmlns:a16="http://schemas.microsoft.com/office/drawing/2014/main" val="3802755995"/>
                  </a:ext>
                </a:extLst>
              </a:tr>
              <a:tr h="612807">
                <a:tc>
                  <a:txBody>
                    <a:bodyPr/>
                    <a:lstStyle/>
                    <a:p>
                      <a:pPr algn="ctr" fontAlgn="ctr"/>
                      <a:r>
                        <a:rPr lang="en-US" sz="900" b="0" i="0" u="none" strike="noStrike" dirty="0">
                          <a:solidFill>
                            <a:srgbClr val="FFFFFF"/>
                          </a:solidFill>
                          <a:effectLst/>
                          <a:latin typeface="Calibri" panose="020F0502020204030204" pitchFamily="34" charset="0"/>
                        </a:rPr>
                        <a:t>MLPs                27.6%</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56961"/>
                    </a:solidFill>
                  </a:tcPr>
                </a:tc>
                <a:tc>
                  <a:txBody>
                    <a:bodyPr/>
                    <a:lstStyle/>
                    <a:p>
                      <a:pPr algn="ctr" fontAlgn="ctr"/>
                      <a:r>
                        <a:rPr lang="en-US" sz="900" b="0" i="0" u="none" strike="noStrike" dirty="0">
                          <a:solidFill>
                            <a:srgbClr val="FFFFFF"/>
                          </a:solidFill>
                          <a:effectLst/>
                          <a:latin typeface="Calibri" panose="020F0502020204030204" pitchFamily="34" charset="0"/>
                        </a:rPr>
                        <a:t>Bonds                6.0%</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19191"/>
                    </a:solidFill>
                  </a:tcPr>
                </a:tc>
                <a:tc>
                  <a:txBody>
                    <a:bodyPr/>
                    <a:lstStyle/>
                    <a:p>
                      <a:pPr algn="ctr" fontAlgn="ctr"/>
                      <a:r>
                        <a:rPr lang="en-US" sz="900" b="0" i="0" u="none" strike="noStrike" dirty="0">
                          <a:solidFill>
                            <a:srgbClr val="FFFFFF"/>
                          </a:solidFill>
                          <a:effectLst/>
                          <a:latin typeface="Calibri" panose="020F0502020204030204" pitchFamily="34" charset="0"/>
                        </a:rPr>
                        <a:t>Hedge Funds                -0.3%</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5121B"/>
                    </a:solidFill>
                  </a:tcPr>
                </a:tc>
                <a:tc>
                  <a:txBody>
                    <a:bodyPr/>
                    <a:lstStyle/>
                    <a:p>
                      <a:pPr algn="ctr" fontAlgn="ctr"/>
                      <a:r>
                        <a:rPr lang="en-US" sz="900" b="0" i="0" u="none" strike="noStrike" dirty="0">
                          <a:solidFill>
                            <a:srgbClr val="FFFFFF"/>
                          </a:solidFill>
                          <a:effectLst/>
                          <a:latin typeface="Calibri" panose="020F0502020204030204" pitchFamily="34" charset="0"/>
                        </a:rPr>
                        <a:t>High Yield                17.1%</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717171"/>
                    </a:solidFill>
                  </a:tcPr>
                </a:tc>
                <a:tc>
                  <a:txBody>
                    <a:bodyPr/>
                    <a:lstStyle/>
                    <a:p>
                      <a:pPr algn="ctr" fontAlgn="ctr"/>
                      <a:r>
                        <a:rPr lang="en-US" sz="900" b="0" i="0" u="none" strike="noStrike" dirty="0">
                          <a:solidFill>
                            <a:srgbClr val="FFFFFF"/>
                          </a:solidFill>
                          <a:effectLst/>
                          <a:latin typeface="Calibri" panose="020F0502020204030204" pitchFamily="34" charset="0"/>
                        </a:rPr>
                        <a:t>Large Cap                21.8%</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2060"/>
                    </a:solidFill>
                  </a:tcPr>
                </a:tc>
                <a:tc>
                  <a:txBody>
                    <a:bodyPr/>
                    <a:lstStyle/>
                    <a:p>
                      <a:pPr algn="ctr" fontAlgn="ctr"/>
                      <a:r>
                        <a:rPr lang="en-US" sz="900" b="0" i="0" u="none" strike="noStrike" dirty="0">
                          <a:solidFill>
                            <a:srgbClr val="FFFFFF"/>
                          </a:solidFill>
                          <a:effectLst/>
                          <a:latin typeface="Calibri" panose="020F0502020204030204" pitchFamily="34" charset="0"/>
                        </a:rPr>
                        <a:t>Hedge Funds                -4.0%</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5121B"/>
                    </a:solidFill>
                  </a:tcPr>
                </a:tc>
                <a:tc>
                  <a:txBody>
                    <a:bodyPr/>
                    <a:lstStyle/>
                    <a:p>
                      <a:pPr algn="ctr" fontAlgn="ctr"/>
                      <a:r>
                        <a:rPr lang="en-US" sz="900" b="0" i="0" u="none" strike="noStrike" dirty="0">
                          <a:solidFill>
                            <a:srgbClr val="FFFFFF"/>
                          </a:solidFill>
                          <a:effectLst/>
                          <a:latin typeface="Calibri" panose="020F0502020204030204" pitchFamily="34" charset="0"/>
                        </a:rPr>
                        <a:t>Int'l                22.0%</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2"/>
                    </a:solidFill>
                  </a:tcPr>
                </a:tc>
                <a:tc>
                  <a:txBody>
                    <a:bodyPr/>
                    <a:lstStyle/>
                    <a:p>
                      <a:pPr algn="ctr" fontAlgn="ctr"/>
                      <a:r>
                        <a:rPr lang="en-US" sz="900" b="0" i="0" u="none" strike="noStrike" dirty="0">
                          <a:solidFill>
                            <a:srgbClr val="FFFFFF"/>
                          </a:solidFill>
                          <a:effectLst/>
                          <a:latin typeface="Calibri" panose="020F0502020204030204" pitchFamily="34" charset="0"/>
                        </a:rPr>
                        <a:t>Emerging Markets                18.3%</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C6BAC"/>
                    </a:solidFill>
                  </a:tcPr>
                </a:tc>
                <a:tc>
                  <a:txBody>
                    <a:bodyPr/>
                    <a:lstStyle/>
                    <a:p>
                      <a:pPr algn="ctr" fontAlgn="ctr"/>
                      <a:r>
                        <a:rPr lang="en-US" sz="900" b="0" i="0" u="none" strike="noStrike" dirty="0">
                          <a:solidFill>
                            <a:srgbClr val="FFFFFF"/>
                          </a:solidFill>
                          <a:effectLst/>
                          <a:latin typeface="Calibri" panose="020F0502020204030204" pitchFamily="34" charset="0"/>
                        </a:rPr>
                        <a:t>Global REIT                25.7%</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927E"/>
                    </a:solidFill>
                  </a:tcPr>
                </a:tc>
                <a:tc>
                  <a:txBody>
                    <a:bodyPr/>
                    <a:lstStyle/>
                    <a:p>
                      <a:pPr algn="ctr" fontAlgn="ctr"/>
                      <a:r>
                        <a:rPr lang="en-US" sz="900" b="0" i="0" u="none" strike="noStrike" dirty="0">
                          <a:solidFill>
                            <a:srgbClr val="FFFFFF"/>
                          </a:solidFill>
                          <a:effectLst/>
                          <a:latin typeface="Calibri" panose="020F0502020204030204" pitchFamily="34" charset="0"/>
                        </a:rPr>
                        <a:t>Global REIT                -4.0%</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927E"/>
                    </a:solidFill>
                  </a:tcPr>
                </a:tc>
                <a:tc>
                  <a:txBody>
                    <a:bodyPr/>
                    <a:lstStyle/>
                    <a:p>
                      <a:pPr algn="l" fontAlgn="b"/>
                      <a:r>
                        <a:rPr lang="en-US" sz="900" b="0" i="0" u="none" strike="noStrike" dirty="0">
                          <a:effectLst/>
                          <a:latin typeface="Calibri" panose="020F0502020204030204" pitchFamily="34" charset="0"/>
                        </a:rPr>
                        <a:t> </a:t>
                      </a:r>
                    </a:p>
                  </a:txBody>
                  <a:tcPr marL="0" marR="0" marT="0" marB="0" anchor="b">
                    <a:lnL w="19050" cap="flat" cmpd="sng" algn="ctr">
                      <a:solidFill>
                        <a:srgbClr val="FFFFFF"/>
                      </a:solidFill>
                      <a:prstDash val="solid"/>
                      <a:round/>
                      <a:headEnd type="none" w="med" len="med"/>
                      <a:tailEnd type="none" w="med" len="med"/>
                    </a:lnL>
                    <a:lnR w="6350" cap="flat" cmpd="sng" algn="ctr">
                      <a:solidFill>
                        <a:srgbClr val="000000"/>
                      </a:solidFill>
                      <a:prstDash val="dash"/>
                      <a:round/>
                      <a:headEnd type="none" w="med" len="med"/>
                      <a:tailEnd type="none" w="med" len="med"/>
                    </a:lnR>
                    <a:lnT>
                      <a:noFill/>
                    </a:lnT>
                    <a:lnB>
                      <a:noFill/>
                    </a:lnB>
                    <a:solidFill>
                      <a:srgbClr val="FFFFFF"/>
                    </a:solidFill>
                  </a:tcPr>
                </a:tc>
                <a:tc>
                  <a:txBody>
                    <a:bodyPr/>
                    <a:lstStyle/>
                    <a:p>
                      <a:pPr algn="l" fontAlgn="b"/>
                      <a:r>
                        <a:rPr lang="en-US" sz="900" b="0" i="0" u="none" strike="noStrike" dirty="0">
                          <a:effectLst/>
                          <a:latin typeface="Calibri" panose="020F0502020204030204" pitchFamily="34" charset="0"/>
                        </a:rPr>
                        <a:t> </a:t>
                      </a:r>
                    </a:p>
                  </a:txBody>
                  <a:tcPr marL="0" marR="0" marT="0" marB="0" anchor="b">
                    <a:lnL w="6350" cap="flat" cmpd="sng" algn="ctr">
                      <a:solidFill>
                        <a:srgbClr val="000000"/>
                      </a:solidFill>
                      <a:prstDash val="dash"/>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FFFFFF"/>
                    </a:solidFill>
                  </a:tcPr>
                </a:tc>
                <a:tc>
                  <a:txBody>
                    <a:bodyPr/>
                    <a:lstStyle/>
                    <a:p>
                      <a:pPr algn="ctr" fontAlgn="ctr"/>
                      <a:r>
                        <a:rPr lang="en-US" sz="900" b="0" i="0" u="none" strike="noStrike" dirty="0">
                          <a:solidFill>
                            <a:srgbClr val="FFFFFF"/>
                          </a:solidFill>
                          <a:effectLst/>
                          <a:latin typeface="Calibri" panose="020F0502020204030204" pitchFamily="34" charset="0"/>
                        </a:rPr>
                        <a:t>Int’l                6.7%</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2"/>
                    </a:solidFill>
                  </a:tcPr>
                </a:tc>
                <a:tc>
                  <a:txBody>
                    <a:bodyPr/>
                    <a:lstStyle/>
                    <a:p>
                      <a:pPr algn="ctr" fontAlgn="ctr"/>
                      <a:r>
                        <a:rPr lang="en-US" sz="900" b="0" i="0" u="none" strike="noStrike" dirty="0">
                          <a:solidFill>
                            <a:srgbClr val="FFFFFF"/>
                          </a:solidFill>
                          <a:effectLst/>
                          <a:latin typeface="Calibri" panose="020F0502020204030204" pitchFamily="34" charset="0"/>
                        </a:rPr>
                        <a:t>Global REIT                7.3%</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927E"/>
                    </a:solidFill>
                  </a:tcPr>
                </a:tc>
                <a:extLst>
                  <a:ext uri="{0D108BD9-81ED-4DB2-BD59-A6C34878D82A}">
                    <a16:rowId xmlns:a16="http://schemas.microsoft.com/office/drawing/2014/main" val="748988344"/>
                  </a:ext>
                </a:extLst>
              </a:tr>
              <a:tr h="612807">
                <a:tc>
                  <a:txBody>
                    <a:bodyPr/>
                    <a:lstStyle/>
                    <a:p>
                      <a:pPr algn="ctr" fontAlgn="ctr"/>
                      <a:r>
                        <a:rPr lang="en-US" sz="900" b="0" i="0" u="none" strike="noStrike" dirty="0">
                          <a:solidFill>
                            <a:srgbClr val="FFFFFF"/>
                          </a:solidFill>
                          <a:effectLst/>
                          <a:latin typeface="Calibri" panose="020F0502020204030204" pitchFamily="34" charset="0"/>
                        </a:rPr>
                        <a:t>Int'l                22.8%</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2"/>
                    </a:solidFill>
                  </a:tcPr>
                </a:tc>
                <a:tc>
                  <a:txBody>
                    <a:bodyPr/>
                    <a:lstStyle/>
                    <a:p>
                      <a:pPr algn="ctr" fontAlgn="ctr"/>
                      <a:r>
                        <a:rPr lang="en-US" sz="900" b="0" i="0" u="none" strike="noStrike" dirty="0">
                          <a:solidFill>
                            <a:srgbClr val="FFFFFF"/>
                          </a:solidFill>
                          <a:effectLst/>
                          <a:latin typeface="Calibri" panose="020F0502020204030204" pitchFamily="34" charset="0"/>
                        </a:rPr>
                        <a:t>Small Cap                4.9%</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B8BFF"/>
                    </a:solidFill>
                  </a:tcPr>
                </a:tc>
                <a:tc>
                  <a:txBody>
                    <a:bodyPr/>
                    <a:lstStyle/>
                    <a:p>
                      <a:pPr algn="ctr" fontAlgn="ctr"/>
                      <a:r>
                        <a:rPr lang="en-US" sz="900" b="0" i="0" u="none" strike="noStrike" dirty="0">
                          <a:solidFill>
                            <a:srgbClr val="FFFFFF"/>
                          </a:solidFill>
                          <a:effectLst/>
                          <a:latin typeface="Calibri" panose="020F0502020204030204" pitchFamily="34" charset="0"/>
                        </a:rPr>
                        <a:t>Global REIT                -0.8%</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927E"/>
                    </a:solidFill>
                  </a:tcPr>
                </a:tc>
                <a:tc>
                  <a:txBody>
                    <a:bodyPr/>
                    <a:lstStyle/>
                    <a:p>
                      <a:pPr algn="ctr" fontAlgn="ctr"/>
                      <a:r>
                        <a:rPr lang="en-US" sz="900" b="0" i="0" u="none" strike="noStrike" dirty="0">
                          <a:solidFill>
                            <a:srgbClr val="FFFFFF"/>
                          </a:solidFill>
                          <a:effectLst/>
                          <a:latin typeface="Calibri" panose="020F0502020204030204" pitchFamily="34" charset="0"/>
                        </a:rPr>
                        <a:t>Large Cap                11.9%</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2060"/>
                    </a:solidFill>
                  </a:tcPr>
                </a:tc>
                <a:tc>
                  <a:txBody>
                    <a:bodyPr/>
                    <a:lstStyle/>
                    <a:p>
                      <a:pPr algn="ctr" fontAlgn="ctr"/>
                      <a:r>
                        <a:rPr lang="en-US" sz="900" b="0" i="0" u="none" strike="noStrike" dirty="0">
                          <a:solidFill>
                            <a:srgbClr val="FFFFFF"/>
                          </a:solidFill>
                          <a:effectLst/>
                          <a:latin typeface="Calibri" panose="020F0502020204030204" pitchFamily="34" charset="0"/>
                        </a:rPr>
                        <a:t>Small Cap                14.6%</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B8BFF"/>
                    </a:solidFill>
                  </a:tcPr>
                </a:tc>
                <a:tc>
                  <a:txBody>
                    <a:bodyPr/>
                    <a:lstStyle/>
                    <a:p>
                      <a:pPr algn="ctr" fontAlgn="ctr"/>
                      <a:r>
                        <a:rPr lang="en-US" sz="900" b="0" i="0" u="none" strike="noStrike" dirty="0">
                          <a:solidFill>
                            <a:srgbClr val="FFFFFF"/>
                          </a:solidFill>
                          <a:effectLst/>
                          <a:latin typeface="Calibri" panose="020F0502020204030204" pitchFamily="34" charset="0"/>
                        </a:rPr>
                        <a:t>Large Cap                -4.4%</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2060"/>
                    </a:solidFill>
                  </a:tcPr>
                </a:tc>
                <a:tc>
                  <a:txBody>
                    <a:bodyPr/>
                    <a:lstStyle/>
                    <a:p>
                      <a:pPr algn="ctr" fontAlgn="ctr"/>
                      <a:r>
                        <a:rPr lang="en-US" sz="900" b="0" i="0" u="none" strike="noStrike" dirty="0">
                          <a:solidFill>
                            <a:srgbClr val="FFFFFF"/>
                          </a:solidFill>
                          <a:effectLst/>
                          <a:latin typeface="Calibri" panose="020F0502020204030204" pitchFamily="34" charset="0"/>
                        </a:rPr>
                        <a:t>Global REIT                21.9%</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927E"/>
                    </a:solidFill>
                  </a:tcPr>
                </a:tc>
                <a:tc>
                  <a:txBody>
                    <a:bodyPr/>
                    <a:lstStyle/>
                    <a:p>
                      <a:pPr algn="ctr" fontAlgn="ctr"/>
                      <a:r>
                        <a:rPr lang="en-US" sz="900" b="0" i="0" u="none" strike="noStrike" dirty="0">
                          <a:solidFill>
                            <a:srgbClr val="FFFFFF"/>
                          </a:solidFill>
                          <a:effectLst/>
                          <a:latin typeface="Calibri" panose="020F0502020204030204" pitchFamily="34" charset="0"/>
                        </a:rPr>
                        <a:t>Hedge Funds                10.9%</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5121B"/>
                    </a:solidFill>
                  </a:tcPr>
                </a:tc>
                <a:tc>
                  <a:txBody>
                    <a:bodyPr/>
                    <a:lstStyle/>
                    <a:p>
                      <a:pPr algn="ctr" fontAlgn="ctr"/>
                      <a:r>
                        <a:rPr lang="en-US" sz="900" b="0" i="0" u="none" strike="noStrike" dirty="0">
                          <a:solidFill>
                            <a:srgbClr val="FFFFFF"/>
                          </a:solidFill>
                          <a:effectLst/>
                          <a:latin typeface="Calibri" panose="020F0502020204030204" pitchFamily="34" charset="0"/>
                        </a:rPr>
                        <a:t>Small Cap                14.8%</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B8BFF"/>
                    </a:solidFill>
                  </a:tcPr>
                </a:tc>
                <a:tc>
                  <a:txBody>
                    <a:bodyPr/>
                    <a:lstStyle/>
                    <a:p>
                      <a:pPr algn="ctr" fontAlgn="ctr"/>
                      <a:r>
                        <a:rPr lang="en-US" sz="900" b="0" i="0" u="none" strike="noStrike" dirty="0">
                          <a:solidFill>
                            <a:srgbClr val="FFFFFF"/>
                          </a:solidFill>
                          <a:effectLst/>
                          <a:latin typeface="Calibri" panose="020F0502020204030204" pitchFamily="34" charset="0"/>
                        </a:rPr>
                        <a:t>Large Cap                -4.6%</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2060"/>
                    </a:solidFill>
                  </a:tcPr>
                </a:tc>
                <a:tc>
                  <a:txBody>
                    <a:bodyPr/>
                    <a:lstStyle/>
                    <a:p>
                      <a:pPr algn="l" fontAlgn="b"/>
                      <a:r>
                        <a:rPr lang="en-US" sz="900" b="0" i="0" u="none" strike="noStrike" dirty="0">
                          <a:effectLst/>
                          <a:latin typeface="Calibri" panose="020F0502020204030204" pitchFamily="34" charset="0"/>
                        </a:rPr>
                        <a:t> </a:t>
                      </a:r>
                    </a:p>
                  </a:txBody>
                  <a:tcPr marL="0" marR="0" marT="0" marB="0" anchor="b">
                    <a:lnL w="19050" cap="flat" cmpd="sng" algn="ctr">
                      <a:solidFill>
                        <a:srgbClr val="FFFFFF"/>
                      </a:solidFill>
                      <a:prstDash val="solid"/>
                      <a:round/>
                      <a:headEnd type="none" w="med" len="med"/>
                      <a:tailEnd type="none" w="med" len="med"/>
                    </a:lnL>
                    <a:lnR w="6350" cap="flat" cmpd="sng" algn="ctr">
                      <a:solidFill>
                        <a:srgbClr val="000000"/>
                      </a:solidFill>
                      <a:prstDash val="dash"/>
                      <a:round/>
                      <a:headEnd type="none" w="med" len="med"/>
                      <a:tailEnd type="none" w="med" len="med"/>
                    </a:lnR>
                    <a:lnT>
                      <a:noFill/>
                    </a:lnT>
                    <a:lnB>
                      <a:noFill/>
                    </a:lnB>
                    <a:solidFill>
                      <a:srgbClr val="FFFFFF"/>
                    </a:solidFill>
                  </a:tcPr>
                </a:tc>
                <a:tc>
                  <a:txBody>
                    <a:bodyPr/>
                    <a:lstStyle/>
                    <a:p>
                      <a:pPr algn="l" fontAlgn="b"/>
                      <a:r>
                        <a:rPr lang="en-US" sz="900" b="0" i="0" u="none" strike="noStrike" dirty="0">
                          <a:effectLst/>
                          <a:latin typeface="Calibri" panose="020F0502020204030204" pitchFamily="34" charset="0"/>
                        </a:rPr>
                        <a:t> </a:t>
                      </a:r>
                    </a:p>
                  </a:txBody>
                  <a:tcPr marL="0" marR="0" marT="0" marB="0" anchor="b">
                    <a:lnL w="6350" cap="flat" cmpd="sng" algn="ctr">
                      <a:solidFill>
                        <a:srgbClr val="000000"/>
                      </a:solidFill>
                      <a:prstDash val="dash"/>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FFFFFF"/>
                    </a:solidFill>
                  </a:tcPr>
                </a:tc>
                <a:tc>
                  <a:txBody>
                    <a:bodyPr/>
                    <a:lstStyle/>
                    <a:p>
                      <a:pPr algn="ctr" fontAlgn="ctr"/>
                      <a:r>
                        <a:rPr lang="en-US" sz="900" b="0" i="0" u="none" strike="noStrike" dirty="0">
                          <a:solidFill>
                            <a:srgbClr val="FFFFFF"/>
                          </a:solidFill>
                          <a:effectLst/>
                          <a:latin typeface="Calibri" panose="020F0502020204030204" pitchFamily="34" charset="0"/>
                        </a:rPr>
                        <a:t>Global REIT                6.7%</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927E"/>
                    </a:solidFill>
                  </a:tcPr>
                </a:tc>
                <a:tc>
                  <a:txBody>
                    <a:bodyPr/>
                    <a:lstStyle/>
                    <a:p>
                      <a:pPr algn="ctr" fontAlgn="ctr"/>
                      <a:r>
                        <a:rPr lang="en-US" sz="900" b="0" i="0" u="none" strike="noStrike" dirty="0">
                          <a:solidFill>
                            <a:srgbClr val="FFFFFF"/>
                          </a:solidFill>
                          <a:effectLst/>
                          <a:latin typeface="Calibri" panose="020F0502020204030204" pitchFamily="34" charset="0"/>
                        </a:rPr>
                        <a:t>Int’l                6.3%</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2"/>
                    </a:solidFill>
                  </a:tcPr>
                </a:tc>
                <a:extLst>
                  <a:ext uri="{0D108BD9-81ED-4DB2-BD59-A6C34878D82A}">
                    <a16:rowId xmlns:a16="http://schemas.microsoft.com/office/drawing/2014/main" val="2013759602"/>
                  </a:ext>
                </a:extLst>
              </a:tr>
              <a:tr h="612807">
                <a:tc>
                  <a:txBody>
                    <a:bodyPr/>
                    <a:lstStyle/>
                    <a:p>
                      <a:pPr algn="ctr" fontAlgn="ctr"/>
                      <a:r>
                        <a:rPr lang="en-US" sz="900" b="0" i="0" u="none" strike="noStrike" dirty="0">
                          <a:solidFill>
                            <a:srgbClr val="FFFFFF"/>
                          </a:solidFill>
                          <a:effectLst/>
                          <a:latin typeface="Calibri" panose="020F0502020204030204" pitchFamily="34" charset="0"/>
                        </a:rPr>
                        <a:t>Hedge Funds                  9.0%</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5121B"/>
                    </a:solidFill>
                  </a:tcPr>
                </a:tc>
                <a:tc>
                  <a:txBody>
                    <a:bodyPr/>
                    <a:lstStyle/>
                    <a:p>
                      <a:pPr algn="ctr" fontAlgn="ctr"/>
                      <a:r>
                        <a:rPr lang="en-US" sz="900" b="0" i="0" u="none" strike="noStrike" dirty="0">
                          <a:solidFill>
                            <a:srgbClr val="FFFFFF"/>
                          </a:solidFill>
                          <a:effectLst/>
                          <a:latin typeface="Calibri" panose="020F0502020204030204" pitchFamily="34" charset="0"/>
                        </a:rPr>
                        <a:t>MLPs                4.8%</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56961"/>
                    </a:solidFill>
                  </a:tcPr>
                </a:tc>
                <a:tc>
                  <a:txBody>
                    <a:bodyPr/>
                    <a:lstStyle/>
                    <a:p>
                      <a:pPr algn="ctr" fontAlgn="ctr"/>
                      <a:r>
                        <a:rPr lang="en-US" sz="900" b="0" i="0" u="none" strike="noStrike" dirty="0">
                          <a:solidFill>
                            <a:srgbClr val="FFFFFF"/>
                          </a:solidFill>
                          <a:effectLst/>
                          <a:latin typeface="Calibri" panose="020F0502020204030204" pitchFamily="34" charset="0"/>
                        </a:rPr>
                        <a:t> Int'l                -0.8%</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2"/>
                    </a:solidFill>
                  </a:tcPr>
                </a:tc>
                <a:tc>
                  <a:txBody>
                    <a:bodyPr/>
                    <a:lstStyle/>
                    <a:p>
                      <a:pPr algn="ctr" fontAlgn="ctr"/>
                      <a:r>
                        <a:rPr lang="en-US" sz="900" b="0" i="0" u="none" strike="noStrike" dirty="0">
                          <a:solidFill>
                            <a:srgbClr val="FFFFFF"/>
                          </a:solidFill>
                          <a:effectLst/>
                          <a:latin typeface="Calibri" panose="020F0502020204030204" pitchFamily="34" charset="0"/>
                        </a:rPr>
                        <a:t>Emerging Markets                11.2%</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C6BAC"/>
                    </a:solidFill>
                  </a:tcPr>
                </a:tc>
                <a:tc>
                  <a:txBody>
                    <a:bodyPr/>
                    <a:lstStyle/>
                    <a:p>
                      <a:pPr algn="ctr" fontAlgn="ctr"/>
                      <a:r>
                        <a:rPr lang="en-US" sz="900" b="0" i="0" u="none" strike="noStrike" dirty="0">
                          <a:solidFill>
                            <a:srgbClr val="FFFFFF"/>
                          </a:solidFill>
                          <a:effectLst/>
                          <a:latin typeface="Calibri" panose="020F0502020204030204" pitchFamily="34" charset="0"/>
                        </a:rPr>
                        <a:t>Global REIT                10.4%</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927E"/>
                    </a:solidFill>
                  </a:tcPr>
                </a:tc>
                <a:tc>
                  <a:txBody>
                    <a:bodyPr/>
                    <a:lstStyle/>
                    <a:p>
                      <a:pPr algn="ctr" fontAlgn="ctr"/>
                      <a:r>
                        <a:rPr lang="en-US" sz="900" b="0" i="0" u="none" strike="noStrike" dirty="0">
                          <a:solidFill>
                            <a:srgbClr val="FFFFFF"/>
                          </a:solidFill>
                          <a:effectLst/>
                          <a:latin typeface="Calibri" panose="020F0502020204030204" pitchFamily="34" charset="0"/>
                        </a:rPr>
                        <a:t>Global REIT                -5.6%</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927E"/>
                    </a:solidFill>
                  </a:tcPr>
                </a:tc>
                <a:tc>
                  <a:txBody>
                    <a:bodyPr/>
                    <a:lstStyle/>
                    <a:p>
                      <a:pPr algn="ctr" fontAlgn="ctr"/>
                      <a:r>
                        <a:rPr lang="en-US" sz="900" b="0" i="0" u="none" strike="noStrike" dirty="0">
                          <a:solidFill>
                            <a:srgbClr val="FFFFFF"/>
                          </a:solidFill>
                          <a:effectLst/>
                          <a:latin typeface="Calibri" panose="020F0502020204030204" pitchFamily="34" charset="0"/>
                        </a:rPr>
                        <a:t>Emerging Markets                18.4%</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C6BAC"/>
                    </a:solidFill>
                  </a:tcPr>
                </a:tc>
                <a:tc>
                  <a:txBody>
                    <a:bodyPr/>
                    <a:lstStyle/>
                    <a:p>
                      <a:pPr algn="ctr" fontAlgn="ctr"/>
                      <a:r>
                        <a:rPr lang="en-US" sz="900" b="0" i="0" u="none" strike="noStrike" dirty="0">
                          <a:solidFill>
                            <a:srgbClr val="FFFFFF"/>
                          </a:solidFill>
                          <a:effectLst/>
                          <a:latin typeface="Calibri" panose="020F0502020204030204" pitchFamily="34" charset="0"/>
                        </a:rPr>
                        <a:t>Int'l                    7.8%</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2"/>
                    </a:solidFill>
                  </a:tcPr>
                </a:tc>
                <a:tc>
                  <a:txBody>
                    <a:bodyPr/>
                    <a:lstStyle/>
                    <a:p>
                      <a:pPr algn="ctr" fontAlgn="ctr"/>
                      <a:r>
                        <a:rPr lang="en-US" sz="900" b="0" i="0" u="none" strike="noStrike" dirty="0">
                          <a:solidFill>
                            <a:srgbClr val="FFFFFF"/>
                          </a:solidFill>
                          <a:effectLst/>
                          <a:latin typeface="Calibri" panose="020F0502020204030204" pitchFamily="34" charset="0"/>
                        </a:rPr>
                        <a:t>Int'l                11.3%</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AEEF"/>
                    </a:solidFill>
                  </a:tcPr>
                </a:tc>
                <a:tc>
                  <a:txBody>
                    <a:bodyPr/>
                    <a:lstStyle/>
                    <a:p>
                      <a:pPr algn="ctr" fontAlgn="ctr"/>
                      <a:r>
                        <a:rPr lang="en-US" sz="900" b="0" i="0" u="none" strike="noStrike" dirty="0">
                          <a:solidFill>
                            <a:srgbClr val="FFFFFF"/>
                          </a:solidFill>
                          <a:effectLst/>
                          <a:latin typeface="Calibri" panose="020F0502020204030204" pitchFamily="34" charset="0"/>
                        </a:rPr>
                        <a:t>High Yield                </a:t>
                      </a:r>
                    </a:p>
                    <a:p>
                      <a:pPr algn="ctr" fontAlgn="ctr"/>
                      <a:r>
                        <a:rPr lang="en-US" sz="900" b="0" i="0" u="none" strike="noStrike" dirty="0">
                          <a:solidFill>
                            <a:srgbClr val="FFFFFF"/>
                          </a:solidFill>
                          <a:effectLst/>
                          <a:latin typeface="Calibri" panose="020F0502020204030204" pitchFamily="34" charset="0"/>
                        </a:rPr>
                        <a:t>-4.8%</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717171"/>
                    </a:solidFill>
                  </a:tcPr>
                </a:tc>
                <a:tc>
                  <a:txBody>
                    <a:bodyPr/>
                    <a:lstStyle/>
                    <a:p>
                      <a:pPr algn="l" fontAlgn="b"/>
                      <a:r>
                        <a:rPr lang="en-US" sz="900" b="0" i="0" u="none" strike="noStrike" dirty="0">
                          <a:effectLst/>
                          <a:latin typeface="Calibri" panose="020F0502020204030204" pitchFamily="34" charset="0"/>
                        </a:rPr>
                        <a:t> </a:t>
                      </a:r>
                    </a:p>
                  </a:txBody>
                  <a:tcPr marL="0" marR="0" marT="0" marB="0" anchor="b">
                    <a:lnL w="19050" cap="flat" cmpd="sng" algn="ctr">
                      <a:solidFill>
                        <a:srgbClr val="FFFFFF"/>
                      </a:solidFill>
                      <a:prstDash val="solid"/>
                      <a:round/>
                      <a:headEnd type="none" w="med" len="med"/>
                      <a:tailEnd type="none" w="med" len="med"/>
                    </a:lnL>
                    <a:lnR w="6350" cap="flat" cmpd="sng" algn="ctr">
                      <a:solidFill>
                        <a:srgbClr val="000000"/>
                      </a:solidFill>
                      <a:prstDash val="dash"/>
                      <a:round/>
                      <a:headEnd type="none" w="med" len="med"/>
                      <a:tailEnd type="none" w="med" len="med"/>
                    </a:lnR>
                    <a:lnT>
                      <a:noFill/>
                    </a:lnT>
                    <a:lnB>
                      <a:noFill/>
                    </a:lnB>
                    <a:solidFill>
                      <a:srgbClr val="FFFFFF"/>
                    </a:solidFill>
                  </a:tcPr>
                </a:tc>
                <a:tc>
                  <a:txBody>
                    <a:bodyPr/>
                    <a:lstStyle/>
                    <a:p>
                      <a:pPr algn="l" fontAlgn="b"/>
                      <a:r>
                        <a:rPr lang="en-US" sz="900" b="0" i="0" u="none" strike="noStrike" dirty="0">
                          <a:effectLst/>
                          <a:latin typeface="Calibri" panose="020F0502020204030204" pitchFamily="34" charset="0"/>
                        </a:rPr>
                        <a:t> </a:t>
                      </a:r>
                    </a:p>
                  </a:txBody>
                  <a:tcPr marL="0" marR="0" marT="0" marB="0" anchor="b">
                    <a:lnL w="6350" cap="flat" cmpd="sng" algn="ctr">
                      <a:solidFill>
                        <a:srgbClr val="000000"/>
                      </a:solidFill>
                      <a:prstDash val="dash"/>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FFFFFF"/>
                    </a:solidFill>
                  </a:tcPr>
                </a:tc>
                <a:tc>
                  <a:txBody>
                    <a:bodyPr/>
                    <a:lstStyle/>
                    <a:p>
                      <a:pPr algn="ctr" fontAlgn="ctr"/>
                      <a:r>
                        <a:rPr lang="en-US" sz="900" b="0" i="0" u="none" strike="noStrike" dirty="0">
                          <a:solidFill>
                            <a:srgbClr val="FFFFFF"/>
                          </a:solidFill>
                          <a:effectLst/>
                          <a:latin typeface="Calibri" panose="020F0502020204030204" pitchFamily="34" charset="0"/>
                        </a:rPr>
                        <a:t>Emerging Markets                6.0%</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C6BAC"/>
                    </a:solidFill>
                  </a:tcPr>
                </a:tc>
                <a:tc>
                  <a:txBody>
                    <a:bodyPr/>
                    <a:lstStyle/>
                    <a:p>
                      <a:pPr algn="ctr" fontAlgn="ctr"/>
                      <a:r>
                        <a:rPr lang="en-US" sz="900" b="0" i="0" u="none" strike="noStrike" dirty="0">
                          <a:solidFill>
                            <a:srgbClr val="FFFFFF"/>
                          </a:solidFill>
                          <a:effectLst/>
                          <a:latin typeface="Calibri" panose="020F0502020204030204" pitchFamily="34" charset="0"/>
                        </a:rPr>
                        <a:t>High Yield                5.7%</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717171"/>
                    </a:solidFill>
                  </a:tcPr>
                </a:tc>
                <a:extLst>
                  <a:ext uri="{0D108BD9-81ED-4DB2-BD59-A6C34878D82A}">
                    <a16:rowId xmlns:a16="http://schemas.microsoft.com/office/drawing/2014/main" val="3007063941"/>
                  </a:ext>
                </a:extLst>
              </a:tr>
              <a:tr h="612807">
                <a:tc>
                  <a:txBody>
                    <a:bodyPr/>
                    <a:lstStyle/>
                    <a:p>
                      <a:pPr algn="ctr" fontAlgn="ctr"/>
                      <a:r>
                        <a:rPr lang="en-US" sz="900" b="0" i="0" u="none" strike="noStrike" dirty="0">
                          <a:solidFill>
                            <a:srgbClr val="FFFFFF"/>
                          </a:solidFill>
                          <a:effectLst/>
                          <a:latin typeface="Calibri" panose="020F0502020204030204" pitchFamily="34" charset="0"/>
                        </a:rPr>
                        <a:t>High Yield                7.4%</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717171"/>
                    </a:solidFill>
                  </a:tcPr>
                </a:tc>
                <a:tc>
                  <a:txBody>
                    <a:bodyPr/>
                    <a:lstStyle/>
                    <a:p>
                      <a:pPr algn="ctr" fontAlgn="ctr"/>
                      <a:r>
                        <a:rPr lang="en-US" sz="900" b="0" i="0" u="none" strike="noStrike" dirty="0">
                          <a:solidFill>
                            <a:srgbClr val="FFFFFF"/>
                          </a:solidFill>
                          <a:effectLst/>
                          <a:latin typeface="Calibri" panose="020F0502020204030204" pitchFamily="34" charset="0"/>
                        </a:rPr>
                        <a:t>Hedge Funds                3.4%</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5121B"/>
                    </a:solidFill>
                  </a:tcPr>
                </a:tc>
                <a:tc>
                  <a:txBody>
                    <a:bodyPr/>
                    <a:lstStyle/>
                    <a:p>
                      <a:pPr algn="ctr" fontAlgn="ctr"/>
                      <a:r>
                        <a:rPr lang="en-US" sz="900" b="0" i="0" u="none" strike="noStrike" dirty="0">
                          <a:solidFill>
                            <a:srgbClr val="FFFFFF"/>
                          </a:solidFill>
                          <a:effectLst/>
                          <a:latin typeface="Calibri" panose="020F0502020204030204" pitchFamily="34" charset="0"/>
                        </a:rPr>
                        <a:t>Small Cap                -4.4%</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B8BFF"/>
                    </a:solidFill>
                  </a:tcPr>
                </a:tc>
                <a:tc>
                  <a:txBody>
                    <a:bodyPr/>
                    <a:lstStyle/>
                    <a:p>
                      <a:pPr algn="ctr" fontAlgn="ctr"/>
                      <a:r>
                        <a:rPr lang="en-US" sz="900" b="0" i="0" u="none" strike="noStrike" dirty="0">
                          <a:solidFill>
                            <a:srgbClr val="FFFFFF"/>
                          </a:solidFill>
                          <a:effectLst/>
                          <a:latin typeface="Calibri" panose="020F0502020204030204" pitchFamily="34" charset="0"/>
                        </a:rPr>
                        <a:t>Global REIT                4.1%</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927E"/>
                    </a:solidFill>
                  </a:tcPr>
                </a:tc>
                <a:tc>
                  <a:txBody>
                    <a:bodyPr/>
                    <a:lstStyle/>
                    <a:p>
                      <a:pPr algn="ctr" fontAlgn="ctr"/>
                      <a:r>
                        <a:rPr lang="en-US" sz="900" b="0" i="0" u="none" strike="noStrike" dirty="0">
                          <a:solidFill>
                            <a:srgbClr val="FFFFFF"/>
                          </a:solidFill>
                          <a:effectLst/>
                          <a:latin typeface="Calibri" panose="020F0502020204030204" pitchFamily="34" charset="0"/>
                        </a:rPr>
                        <a:t>Hedge Funds                7.8%</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5121B"/>
                    </a:solidFill>
                  </a:tcPr>
                </a:tc>
                <a:tc>
                  <a:txBody>
                    <a:bodyPr/>
                    <a:lstStyle/>
                    <a:p>
                      <a:pPr algn="ctr" fontAlgn="ctr"/>
                      <a:r>
                        <a:rPr lang="en-US" sz="900" b="0" i="0" u="none" strike="noStrike" dirty="0">
                          <a:solidFill>
                            <a:srgbClr val="FFFFFF"/>
                          </a:solidFill>
                          <a:effectLst/>
                          <a:latin typeface="Calibri" panose="020F0502020204030204" pitchFamily="34" charset="0"/>
                        </a:rPr>
                        <a:t>Small Cap                -11.0%</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B8BFF"/>
                    </a:solidFill>
                  </a:tcPr>
                </a:tc>
                <a:tc>
                  <a:txBody>
                    <a:bodyPr/>
                    <a:lstStyle/>
                    <a:p>
                      <a:pPr algn="ctr" fontAlgn="ctr"/>
                      <a:r>
                        <a:rPr lang="en-US" sz="900" b="0" i="0" u="none" strike="noStrike" dirty="0">
                          <a:solidFill>
                            <a:srgbClr val="FFFFFF"/>
                          </a:solidFill>
                          <a:effectLst/>
                          <a:latin typeface="Calibri" panose="020F0502020204030204" pitchFamily="34" charset="0"/>
                        </a:rPr>
                        <a:t>High Yield                14.3%</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717171"/>
                    </a:solidFill>
                  </a:tcPr>
                </a:tc>
                <a:tc>
                  <a:txBody>
                    <a:bodyPr/>
                    <a:lstStyle/>
                    <a:p>
                      <a:pPr algn="ctr" fontAlgn="ctr"/>
                      <a:r>
                        <a:rPr lang="en-US" sz="900" b="0" i="0" u="none" strike="noStrike" dirty="0">
                          <a:solidFill>
                            <a:srgbClr val="FFFFFF"/>
                          </a:solidFill>
                          <a:effectLst/>
                          <a:latin typeface="Calibri" panose="020F0502020204030204" pitchFamily="34" charset="0"/>
                        </a:rPr>
                        <a:t>Bonds                7.5%</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19191"/>
                    </a:solidFill>
                  </a:tcPr>
                </a:tc>
                <a:tc>
                  <a:txBody>
                    <a:bodyPr/>
                    <a:lstStyle/>
                    <a:p>
                      <a:pPr algn="ctr" fontAlgn="ctr"/>
                      <a:r>
                        <a:rPr lang="en-US" sz="900" b="0" i="0" u="none" strike="noStrike" dirty="0">
                          <a:solidFill>
                            <a:srgbClr val="FFFFFF"/>
                          </a:solidFill>
                          <a:effectLst/>
                          <a:latin typeface="Calibri" panose="020F0502020204030204" pitchFamily="34" charset="0"/>
                        </a:rPr>
                        <a:t>Hedge Funds                6.0%</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5121B"/>
                    </a:solidFill>
                  </a:tcPr>
                </a:tc>
                <a:tc>
                  <a:txBody>
                    <a:bodyPr/>
                    <a:lstStyle/>
                    <a:p>
                      <a:pPr algn="ctr" fontAlgn="ctr"/>
                      <a:r>
                        <a:rPr lang="en-US" sz="900" b="0" i="0" u="none" strike="noStrike" dirty="0">
                          <a:solidFill>
                            <a:srgbClr val="FFFFFF"/>
                          </a:solidFill>
                          <a:effectLst/>
                          <a:latin typeface="Calibri" panose="020F0502020204030204" pitchFamily="34" charset="0"/>
                        </a:rPr>
                        <a:t>Int’l</a:t>
                      </a:r>
                    </a:p>
                    <a:p>
                      <a:pPr algn="ctr" fontAlgn="ctr"/>
                      <a:r>
                        <a:rPr lang="en-US" sz="900" b="0" i="0" u="none" strike="noStrike" dirty="0">
                          <a:solidFill>
                            <a:srgbClr val="FFFFFF"/>
                          </a:solidFill>
                          <a:effectLst/>
                          <a:latin typeface="Calibri" panose="020F0502020204030204" pitchFamily="34" charset="0"/>
                        </a:rPr>
                        <a:t>-5.9%</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2"/>
                    </a:solidFill>
                  </a:tcPr>
                </a:tc>
                <a:tc>
                  <a:txBody>
                    <a:bodyPr/>
                    <a:lstStyle/>
                    <a:p>
                      <a:pPr algn="l" fontAlgn="b"/>
                      <a:r>
                        <a:rPr lang="en-US" sz="900" b="0" i="0" u="none" strike="noStrike" dirty="0">
                          <a:effectLst/>
                          <a:latin typeface="Calibri" panose="020F0502020204030204" pitchFamily="34" charset="0"/>
                        </a:rPr>
                        <a:t> </a:t>
                      </a:r>
                    </a:p>
                  </a:txBody>
                  <a:tcPr marL="0" marR="0" marT="0" marB="0" anchor="b">
                    <a:lnL w="19050" cap="flat" cmpd="sng" algn="ctr">
                      <a:solidFill>
                        <a:srgbClr val="FFFFFF"/>
                      </a:solidFill>
                      <a:prstDash val="solid"/>
                      <a:round/>
                      <a:headEnd type="none" w="med" len="med"/>
                      <a:tailEnd type="none" w="med" len="med"/>
                    </a:lnL>
                    <a:lnR w="6350" cap="flat" cmpd="sng" algn="ctr">
                      <a:solidFill>
                        <a:srgbClr val="000000"/>
                      </a:solidFill>
                      <a:prstDash val="dash"/>
                      <a:round/>
                      <a:headEnd type="none" w="med" len="med"/>
                      <a:tailEnd type="none" w="med" len="med"/>
                    </a:lnR>
                    <a:lnT>
                      <a:noFill/>
                    </a:lnT>
                    <a:lnB>
                      <a:noFill/>
                    </a:lnB>
                    <a:solidFill>
                      <a:srgbClr val="FFFFFF"/>
                    </a:solidFill>
                  </a:tcPr>
                </a:tc>
                <a:tc>
                  <a:txBody>
                    <a:bodyPr/>
                    <a:lstStyle/>
                    <a:p>
                      <a:pPr algn="l" fontAlgn="b"/>
                      <a:r>
                        <a:rPr lang="en-US" sz="900" b="0" i="0" u="none" strike="noStrike" dirty="0">
                          <a:effectLst/>
                          <a:latin typeface="Calibri" panose="020F0502020204030204" pitchFamily="34" charset="0"/>
                        </a:rPr>
                        <a:t> </a:t>
                      </a:r>
                    </a:p>
                  </a:txBody>
                  <a:tcPr marL="0" marR="0" marT="0" marB="0" anchor="b">
                    <a:lnL w="6350" cap="flat" cmpd="sng" algn="ctr">
                      <a:solidFill>
                        <a:srgbClr val="000000"/>
                      </a:solidFill>
                      <a:prstDash val="dash"/>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FFFFFF"/>
                    </a:solidFill>
                  </a:tcPr>
                </a:tc>
                <a:tc>
                  <a:txBody>
                    <a:bodyPr/>
                    <a:lstStyle/>
                    <a:p>
                      <a:pPr algn="ctr" fontAlgn="ctr"/>
                      <a:r>
                        <a:rPr lang="en-US" sz="900" b="0" i="0" u="none" strike="noStrike" dirty="0">
                          <a:solidFill>
                            <a:srgbClr val="FFFFFF"/>
                          </a:solidFill>
                          <a:effectLst/>
                          <a:latin typeface="Calibri" panose="020F0502020204030204" pitchFamily="34" charset="0"/>
                        </a:rPr>
                        <a:t>High Yield                4.7%</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717171"/>
                    </a:solidFill>
                  </a:tcPr>
                </a:tc>
                <a:tc>
                  <a:txBody>
                    <a:bodyPr/>
                    <a:lstStyle/>
                    <a:p>
                      <a:pPr algn="ctr" fontAlgn="ctr"/>
                      <a:r>
                        <a:rPr lang="en-US" sz="900" b="0" i="0" u="none" strike="noStrike" dirty="0">
                          <a:solidFill>
                            <a:srgbClr val="FFFFFF"/>
                          </a:solidFill>
                          <a:effectLst/>
                          <a:latin typeface="Calibri" panose="020F0502020204030204" pitchFamily="34" charset="0"/>
                        </a:rPr>
                        <a:t>Hedge Funds                3.9%</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5121B"/>
                    </a:solidFill>
                  </a:tcPr>
                </a:tc>
                <a:extLst>
                  <a:ext uri="{0D108BD9-81ED-4DB2-BD59-A6C34878D82A}">
                    <a16:rowId xmlns:a16="http://schemas.microsoft.com/office/drawing/2014/main" val="2976151404"/>
                  </a:ext>
                </a:extLst>
              </a:tr>
              <a:tr h="612807">
                <a:tc>
                  <a:txBody>
                    <a:bodyPr/>
                    <a:lstStyle/>
                    <a:p>
                      <a:pPr algn="ctr" fontAlgn="ctr"/>
                      <a:r>
                        <a:rPr lang="en-US" sz="900" b="0" i="0" u="none" strike="noStrike" dirty="0">
                          <a:solidFill>
                            <a:srgbClr val="FFFFFF"/>
                          </a:solidFill>
                          <a:effectLst/>
                          <a:latin typeface="Calibri" panose="020F0502020204030204" pitchFamily="34" charset="0"/>
                        </a:rPr>
                        <a:t>Global REIT                    3.7%</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927E"/>
                    </a:solidFill>
                  </a:tcPr>
                </a:tc>
                <a:tc>
                  <a:txBody>
                    <a:bodyPr/>
                    <a:lstStyle/>
                    <a:p>
                      <a:pPr algn="ctr" fontAlgn="ctr"/>
                      <a:r>
                        <a:rPr lang="en-US" sz="900" b="0" i="0" u="none" strike="noStrike" dirty="0">
                          <a:solidFill>
                            <a:srgbClr val="FFFFFF"/>
                          </a:solidFill>
                          <a:effectLst/>
                          <a:latin typeface="Calibri" panose="020F0502020204030204" pitchFamily="34" charset="0"/>
                        </a:rPr>
                        <a:t>High Yield                2.5%</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717171"/>
                    </a:solidFill>
                  </a:tcPr>
                </a:tc>
                <a:tc>
                  <a:txBody>
                    <a:bodyPr/>
                    <a:lstStyle/>
                    <a:p>
                      <a:pPr algn="ctr" fontAlgn="ctr"/>
                      <a:r>
                        <a:rPr lang="en-US" sz="900" b="0" i="0" u="none" strike="noStrike" dirty="0">
                          <a:solidFill>
                            <a:srgbClr val="FFFFFF"/>
                          </a:solidFill>
                          <a:effectLst/>
                          <a:latin typeface="Calibri" panose="020F0502020204030204" pitchFamily="34" charset="0"/>
                        </a:rPr>
                        <a:t>High Yield                -4.5%</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717171"/>
                    </a:solidFill>
                  </a:tcPr>
                </a:tc>
                <a:tc>
                  <a:txBody>
                    <a:bodyPr/>
                    <a:lstStyle/>
                    <a:p>
                      <a:pPr algn="ctr" fontAlgn="ctr"/>
                      <a:r>
                        <a:rPr lang="en-US" sz="900" b="0" i="0" u="none" strike="noStrike" dirty="0">
                          <a:solidFill>
                            <a:srgbClr val="FFFFFF"/>
                          </a:solidFill>
                          <a:effectLst/>
                          <a:latin typeface="Calibri" panose="020F0502020204030204" pitchFamily="34" charset="0"/>
                        </a:rPr>
                        <a:t>Bonds                2.6%</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19191"/>
                    </a:solidFill>
                  </a:tcPr>
                </a:tc>
                <a:tc>
                  <a:txBody>
                    <a:bodyPr/>
                    <a:lstStyle/>
                    <a:p>
                      <a:pPr algn="ctr" fontAlgn="ctr"/>
                      <a:r>
                        <a:rPr lang="en-US" sz="900" b="0" i="0" u="none" strike="noStrike" dirty="0">
                          <a:solidFill>
                            <a:srgbClr val="FFFFFF"/>
                          </a:solidFill>
                          <a:effectLst/>
                          <a:latin typeface="Calibri" panose="020F0502020204030204" pitchFamily="34" charset="0"/>
                        </a:rPr>
                        <a:t>High Yield                7.5%</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717171"/>
                    </a:solidFill>
                  </a:tcPr>
                </a:tc>
                <a:tc>
                  <a:txBody>
                    <a:bodyPr/>
                    <a:lstStyle/>
                    <a:p>
                      <a:pPr algn="ctr" fontAlgn="ctr"/>
                      <a:r>
                        <a:rPr lang="en-US" sz="900" b="0" i="0" u="none" strike="noStrike" dirty="0">
                          <a:solidFill>
                            <a:srgbClr val="FFFFFF"/>
                          </a:solidFill>
                          <a:effectLst/>
                          <a:latin typeface="Calibri" panose="020F0502020204030204" pitchFamily="34" charset="0"/>
                        </a:rPr>
                        <a:t>MLPs                -12.4%</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56961"/>
                    </a:solidFill>
                  </a:tcPr>
                </a:tc>
                <a:tc>
                  <a:txBody>
                    <a:bodyPr/>
                    <a:lstStyle/>
                    <a:p>
                      <a:pPr algn="ctr" fontAlgn="ctr"/>
                      <a:r>
                        <a:rPr lang="en-US" sz="900" b="0" i="0" u="none" strike="noStrike" dirty="0">
                          <a:solidFill>
                            <a:srgbClr val="FFFFFF"/>
                          </a:solidFill>
                          <a:effectLst/>
                          <a:latin typeface="Calibri" panose="020F0502020204030204" pitchFamily="34" charset="0"/>
                        </a:rPr>
                        <a:t>Bonds                8.7%</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19191"/>
                    </a:solidFill>
                  </a:tcPr>
                </a:tc>
                <a:tc>
                  <a:txBody>
                    <a:bodyPr/>
                    <a:lstStyle/>
                    <a:p>
                      <a:pPr algn="ctr" fontAlgn="ctr"/>
                      <a:r>
                        <a:rPr lang="en-US" sz="900" b="0" i="0" u="none" strike="noStrike" dirty="0">
                          <a:solidFill>
                            <a:srgbClr val="FFFFFF"/>
                          </a:solidFill>
                          <a:effectLst/>
                          <a:latin typeface="Calibri" panose="020F0502020204030204" pitchFamily="34" charset="0"/>
                        </a:rPr>
                        <a:t>High Yield                7.1%</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717171"/>
                    </a:solidFill>
                  </a:tcPr>
                </a:tc>
                <a:tc>
                  <a:txBody>
                    <a:bodyPr/>
                    <a:lstStyle/>
                    <a:p>
                      <a:pPr algn="ctr" fontAlgn="ctr"/>
                      <a:r>
                        <a:rPr lang="en-US" sz="900" b="0" i="0" u="none" strike="noStrike" dirty="0">
                          <a:solidFill>
                            <a:srgbClr val="FFFFFF"/>
                          </a:solidFill>
                          <a:effectLst/>
                          <a:latin typeface="Calibri" panose="020F0502020204030204" pitchFamily="34" charset="0"/>
                        </a:rPr>
                        <a:t>High yield                5.3%</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717171"/>
                    </a:solidFill>
                  </a:tcPr>
                </a:tc>
                <a:tc>
                  <a:txBody>
                    <a:bodyPr/>
                    <a:lstStyle/>
                    <a:p>
                      <a:pPr algn="ctr" fontAlgn="ctr"/>
                      <a:r>
                        <a:rPr lang="en-US" sz="900" b="0" i="0" u="none" strike="noStrike" dirty="0">
                          <a:solidFill>
                            <a:srgbClr val="FFFFFF"/>
                          </a:solidFill>
                          <a:effectLst/>
                          <a:latin typeface="Calibri" panose="020F0502020204030204" pitchFamily="34" charset="0"/>
                        </a:rPr>
                        <a:t>Bonds                -5.9%</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19191"/>
                    </a:solidFill>
                  </a:tcPr>
                </a:tc>
                <a:tc>
                  <a:txBody>
                    <a:bodyPr/>
                    <a:lstStyle/>
                    <a:p>
                      <a:pPr algn="l" fontAlgn="b"/>
                      <a:r>
                        <a:rPr lang="en-US" sz="900" b="0" i="0" u="none" strike="noStrike" dirty="0">
                          <a:effectLst/>
                          <a:latin typeface="Calibri" panose="020F0502020204030204" pitchFamily="34" charset="0"/>
                        </a:rPr>
                        <a:t> </a:t>
                      </a:r>
                    </a:p>
                  </a:txBody>
                  <a:tcPr marL="0" marR="0" marT="0" marB="0" anchor="b">
                    <a:lnL w="19050" cap="flat" cmpd="sng" algn="ctr">
                      <a:solidFill>
                        <a:srgbClr val="FFFFFF"/>
                      </a:solidFill>
                      <a:prstDash val="solid"/>
                      <a:round/>
                      <a:headEnd type="none" w="med" len="med"/>
                      <a:tailEnd type="none" w="med" len="med"/>
                    </a:lnL>
                    <a:lnR w="6350" cap="flat" cmpd="sng" algn="ctr">
                      <a:solidFill>
                        <a:srgbClr val="000000"/>
                      </a:solidFill>
                      <a:prstDash val="dash"/>
                      <a:round/>
                      <a:headEnd type="none" w="med" len="med"/>
                      <a:tailEnd type="none" w="med" len="med"/>
                    </a:lnR>
                    <a:lnT>
                      <a:noFill/>
                    </a:lnT>
                    <a:lnB>
                      <a:noFill/>
                    </a:lnB>
                    <a:solidFill>
                      <a:srgbClr val="FFFFFF"/>
                    </a:solidFill>
                  </a:tcPr>
                </a:tc>
                <a:tc>
                  <a:txBody>
                    <a:bodyPr/>
                    <a:lstStyle/>
                    <a:p>
                      <a:pPr algn="l" fontAlgn="b"/>
                      <a:r>
                        <a:rPr lang="en-US" sz="900" b="0" i="0" u="none" strike="noStrike" dirty="0">
                          <a:effectLst/>
                          <a:latin typeface="Calibri" panose="020F0502020204030204" pitchFamily="34" charset="0"/>
                        </a:rPr>
                        <a:t> </a:t>
                      </a:r>
                    </a:p>
                  </a:txBody>
                  <a:tcPr marL="0" marR="0" marT="0" marB="0" anchor="b">
                    <a:lnL w="6350" cap="flat" cmpd="sng" algn="ctr">
                      <a:solidFill>
                        <a:srgbClr val="000000"/>
                      </a:solidFill>
                      <a:prstDash val="dash"/>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FFFFFF"/>
                    </a:solidFill>
                  </a:tcPr>
                </a:tc>
                <a:tc>
                  <a:txBody>
                    <a:bodyPr/>
                    <a:lstStyle/>
                    <a:p>
                      <a:pPr algn="ctr" fontAlgn="ctr"/>
                      <a:r>
                        <a:rPr lang="en-US" sz="900" b="0" i="0" u="none" strike="noStrike" dirty="0">
                          <a:solidFill>
                            <a:srgbClr val="FFFFFF"/>
                          </a:solidFill>
                          <a:effectLst/>
                          <a:latin typeface="Calibri" panose="020F0502020204030204" pitchFamily="34" charset="0"/>
                        </a:rPr>
                        <a:t>Hedge Funds                4.6%</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5121B"/>
                    </a:solidFill>
                  </a:tcPr>
                </a:tc>
                <a:tc>
                  <a:txBody>
                    <a:bodyPr/>
                    <a:lstStyle/>
                    <a:p>
                      <a:pPr algn="ctr" fontAlgn="ctr"/>
                      <a:r>
                        <a:rPr lang="en-US" sz="900" b="0" i="0" u="none" strike="noStrike" dirty="0">
                          <a:solidFill>
                            <a:srgbClr val="FFFFFF"/>
                          </a:solidFill>
                          <a:effectLst/>
                          <a:latin typeface="Calibri" panose="020F0502020204030204" pitchFamily="34" charset="0"/>
                        </a:rPr>
                        <a:t>Emerging Markets              3.4%</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C6BAC"/>
                    </a:solidFill>
                  </a:tcPr>
                </a:tc>
                <a:extLst>
                  <a:ext uri="{0D108BD9-81ED-4DB2-BD59-A6C34878D82A}">
                    <a16:rowId xmlns:a16="http://schemas.microsoft.com/office/drawing/2014/main" val="1005535543"/>
                  </a:ext>
                </a:extLst>
              </a:tr>
              <a:tr h="612807">
                <a:tc>
                  <a:txBody>
                    <a:bodyPr/>
                    <a:lstStyle/>
                    <a:p>
                      <a:pPr algn="ctr" fontAlgn="ctr"/>
                      <a:r>
                        <a:rPr lang="en-US" sz="900" b="0" i="0" u="none" strike="noStrike" dirty="0">
                          <a:solidFill>
                            <a:srgbClr val="FFFFFF"/>
                          </a:solidFill>
                          <a:effectLst/>
                          <a:latin typeface="Calibri" panose="020F0502020204030204" pitchFamily="34" charset="0"/>
                        </a:rPr>
                        <a:t>Bonds                -2.0%</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19191"/>
                    </a:solidFill>
                  </a:tcPr>
                </a:tc>
                <a:tc>
                  <a:txBody>
                    <a:bodyPr/>
                    <a:lstStyle/>
                    <a:p>
                      <a:pPr algn="ctr" fontAlgn="ctr"/>
                      <a:r>
                        <a:rPr lang="en-US" sz="900" b="0" i="0" u="none" strike="noStrike" dirty="0">
                          <a:solidFill>
                            <a:srgbClr val="FFFFFF"/>
                          </a:solidFill>
                          <a:effectLst/>
                          <a:latin typeface="Calibri" panose="020F0502020204030204" pitchFamily="34" charset="0"/>
                        </a:rPr>
                        <a:t>Emerging Markets                -2.2%</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C6BAC"/>
                    </a:solidFill>
                  </a:tcPr>
                </a:tc>
                <a:tc>
                  <a:txBody>
                    <a:bodyPr/>
                    <a:lstStyle/>
                    <a:p>
                      <a:pPr algn="ctr" fontAlgn="ctr"/>
                      <a:r>
                        <a:rPr lang="en-US" sz="900" b="0" i="0" u="none" strike="noStrike" dirty="0">
                          <a:solidFill>
                            <a:srgbClr val="FFFFFF"/>
                          </a:solidFill>
                          <a:effectLst/>
                          <a:latin typeface="Calibri" panose="020F0502020204030204" pitchFamily="34" charset="0"/>
                        </a:rPr>
                        <a:t>Emerging Markets                -14.9%</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C6BAC"/>
                    </a:solidFill>
                  </a:tcPr>
                </a:tc>
                <a:tc>
                  <a:txBody>
                    <a:bodyPr/>
                    <a:lstStyle/>
                    <a:p>
                      <a:pPr algn="ctr" fontAlgn="ctr"/>
                      <a:r>
                        <a:rPr lang="en-US" sz="900" b="0" i="0" u="none" strike="noStrike" dirty="0">
                          <a:solidFill>
                            <a:srgbClr val="FFFFFF"/>
                          </a:solidFill>
                          <a:effectLst/>
                          <a:latin typeface="Calibri" panose="020F0502020204030204" pitchFamily="34" charset="0"/>
                        </a:rPr>
                        <a:t>Int'l                    1.0%</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2"/>
                    </a:solidFill>
                  </a:tcPr>
                </a:tc>
                <a:tc>
                  <a:txBody>
                    <a:bodyPr/>
                    <a:lstStyle/>
                    <a:p>
                      <a:pPr algn="ctr" fontAlgn="ctr"/>
                      <a:r>
                        <a:rPr lang="en-US" sz="900" b="0" i="0" u="none" strike="noStrike" dirty="0">
                          <a:solidFill>
                            <a:srgbClr val="FFFFFF"/>
                          </a:solidFill>
                          <a:effectLst/>
                          <a:latin typeface="Calibri" panose="020F0502020204030204" pitchFamily="34" charset="0"/>
                        </a:rPr>
                        <a:t>Bonds                3.5%</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19191"/>
                    </a:solidFill>
                  </a:tcPr>
                </a:tc>
                <a:tc>
                  <a:txBody>
                    <a:bodyPr/>
                    <a:lstStyle/>
                    <a:p>
                      <a:pPr algn="ctr" fontAlgn="ctr"/>
                      <a:r>
                        <a:rPr lang="en-US" sz="900" b="0" i="0" u="none" strike="noStrike" dirty="0">
                          <a:solidFill>
                            <a:srgbClr val="FFFFFF"/>
                          </a:solidFill>
                          <a:effectLst/>
                          <a:latin typeface="Calibri" panose="020F0502020204030204" pitchFamily="34" charset="0"/>
                        </a:rPr>
                        <a:t> Int'l                -13.8%</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2"/>
                    </a:solidFill>
                  </a:tcPr>
                </a:tc>
                <a:tc>
                  <a:txBody>
                    <a:bodyPr/>
                    <a:lstStyle/>
                    <a:p>
                      <a:pPr algn="ctr" fontAlgn="ctr"/>
                      <a:r>
                        <a:rPr lang="en-US" sz="900" b="0" i="0" u="none" strike="noStrike" dirty="0">
                          <a:solidFill>
                            <a:srgbClr val="FFFFFF"/>
                          </a:solidFill>
                          <a:effectLst/>
                          <a:latin typeface="Calibri" panose="020F0502020204030204" pitchFamily="34" charset="0"/>
                        </a:rPr>
                        <a:t>Hedge Funds                8.4%</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5121B"/>
                    </a:solidFill>
                  </a:tcPr>
                </a:tc>
                <a:tc>
                  <a:txBody>
                    <a:bodyPr/>
                    <a:lstStyle/>
                    <a:p>
                      <a:pPr algn="ctr" fontAlgn="ctr"/>
                      <a:r>
                        <a:rPr lang="en-US" sz="900" b="0" i="0" u="none" strike="noStrike" dirty="0">
                          <a:solidFill>
                            <a:srgbClr val="FFFFFF"/>
                          </a:solidFill>
                          <a:effectLst/>
                          <a:latin typeface="Calibri" panose="020F0502020204030204" pitchFamily="34" charset="0"/>
                        </a:rPr>
                        <a:t>Global REIT                -9.0%</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927E"/>
                    </a:solidFill>
                  </a:tcPr>
                </a:tc>
                <a:tc>
                  <a:txBody>
                    <a:bodyPr/>
                    <a:lstStyle/>
                    <a:p>
                      <a:pPr algn="ctr" fontAlgn="ctr"/>
                      <a:r>
                        <a:rPr lang="en-US" sz="900" b="0" i="0" u="none" strike="noStrike" dirty="0">
                          <a:solidFill>
                            <a:srgbClr val="FFFFFF"/>
                          </a:solidFill>
                          <a:effectLst/>
                          <a:latin typeface="Calibri" panose="020F0502020204030204" pitchFamily="34" charset="0"/>
                        </a:rPr>
                        <a:t>Bonds </a:t>
                      </a:r>
                    </a:p>
                    <a:p>
                      <a:pPr algn="ctr" fontAlgn="ctr"/>
                      <a:r>
                        <a:rPr lang="en-US" sz="900" b="0" i="0" u="none" strike="noStrike" dirty="0">
                          <a:solidFill>
                            <a:srgbClr val="FFFFFF"/>
                          </a:solidFill>
                          <a:effectLst/>
                          <a:latin typeface="Calibri" panose="020F0502020204030204" pitchFamily="34" charset="0"/>
                        </a:rPr>
                        <a:t>-1.5%</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19191"/>
                    </a:solidFill>
                  </a:tcPr>
                </a:tc>
                <a:tc>
                  <a:txBody>
                    <a:bodyPr/>
                    <a:lstStyle/>
                    <a:p>
                      <a:pPr algn="ctr" fontAlgn="ctr"/>
                      <a:r>
                        <a:rPr lang="en-US" sz="900" b="0" i="0" u="none" strike="noStrike" dirty="0">
                          <a:solidFill>
                            <a:srgbClr val="FFFFFF"/>
                          </a:solidFill>
                          <a:effectLst/>
                          <a:latin typeface="Calibri" panose="020F0502020204030204" pitchFamily="34" charset="0"/>
                        </a:rPr>
                        <a:t>Emerging Markets </a:t>
                      </a:r>
                    </a:p>
                    <a:p>
                      <a:pPr algn="ctr" fontAlgn="ctr"/>
                      <a:r>
                        <a:rPr lang="en-US" sz="900" b="0" i="0" u="none" strike="noStrike" dirty="0">
                          <a:solidFill>
                            <a:srgbClr val="FFFFFF"/>
                          </a:solidFill>
                          <a:effectLst/>
                          <a:latin typeface="Calibri" panose="020F0502020204030204" pitchFamily="34" charset="0"/>
                        </a:rPr>
                        <a:t>-7.0%</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C6BAC"/>
                    </a:solidFill>
                  </a:tcPr>
                </a:tc>
                <a:tc>
                  <a:txBody>
                    <a:bodyPr/>
                    <a:lstStyle/>
                    <a:p>
                      <a:pPr algn="l" fontAlgn="b"/>
                      <a:r>
                        <a:rPr lang="en-US" sz="900" b="0" i="0" u="none" strike="noStrike" dirty="0">
                          <a:effectLst/>
                          <a:latin typeface="Calibri" panose="020F0502020204030204" pitchFamily="34" charset="0"/>
                        </a:rPr>
                        <a:t> </a:t>
                      </a:r>
                    </a:p>
                  </a:txBody>
                  <a:tcPr marL="0" marR="0" marT="0" marB="0" anchor="b">
                    <a:lnL w="19050" cap="flat" cmpd="sng" algn="ctr">
                      <a:solidFill>
                        <a:srgbClr val="FFFFFF"/>
                      </a:solidFill>
                      <a:prstDash val="solid"/>
                      <a:round/>
                      <a:headEnd type="none" w="med" len="med"/>
                      <a:tailEnd type="none" w="med" len="med"/>
                    </a:lnL>
                    <a:lnR w="6350" cap="flat" cmpd="sng" algn="ctr">
                      <a:solidFill>
                        <a:srgbClr val="000000"/>
                      </a:solidFill>
                      <a:prstDash val="dash"/>
                      <a:round/>
                      <a:headEnd type="none" w="med" len="med"/>
                      <a:tailEnd type="none" w="med" len="med"/>
                    </a:lnR>
                    <a:lnT>
                      <a:noFill/>
                    </a:lnT>
                    <a:lnB>
                      <a:noFill/>
                    </a:lnB>
                    <a:solidFill>
                      <a:srgbClr val="FFFFFF"/>
                    </a:solidFill>
                  </a:tcPr>
                </a:tc>
                <a:tc>
                  <a:txBody>
                    <a:bodyPr/>
                    <a:lstStyle/>
                    <a:p>
                      <a:pPr algn="l" fontAlgn="b"/>
                      <a:r>
                        <a:rPr lang="en-US" sz="900" b="0" i="0" u="none" strike="noStrike" dirty="0">
                          <a:effectLst/>
                          <a:latin typeface="Calibri" panose="020F0502020204030204" pitchFamily="34" charset="0"/>
                        </a:rPr>
                        <a:t> </a:t>
                      </a:r>
                    </a:p>
                  </a:txBody>
                  <a:tcPr marL="0" marR="0" marT="0" marB="0" anchor="b">
                    <a:lnL w="6350" cap="flat" cmpd="sng" algn="ctr">
                      <a:solidFill>
                        <a:srgbClr val="000000"/>
                      </a:solidFill>
                      <a:prstDash val="dash"/>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FFFFFF"/>
                    </a:solidFill>
                  </a:tcPr>
                </a:tc>
                <a:tc>
                  <a:txBody>
                    <a:bodyPr/>
                    <a:lstStyle/>
                    <a:p>
                      <a:pPr algn="ctr" fontAlgn="ctr"/>
                      <a:r>
                        <a:rPr lang="en-US" sz="900" b="0" i="0" u="none" strike="noStrike" dirty="0">
                          <a:solidFill>
                            <a:srgbClr val="FFFFFF"/>
                          </a:solidFill>
                          <a:effectLst/>
                          <a:latin typeface="Calibri" panose="020F0502020204030204" pitchFamily="34" charset="0"/>
                        </a:rPr>
                        <a:t>Bonds                2.1%</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19191"/>
                    </a:solidFill>
                  </a:tcPr>
                </a:tc>
                <a:tc>
                  <a:txBody>
                    <a:bodyPr/>
                    <a:lstStyle/>
                    <a:p>
                      <a:pPr algn="ctr" fontAlgn="ctr"/>
                      <a:r>
                        <a:rPr lang="en-US" sz="900" b="0" i="0" u="none" strike="noStrike" dirty="0">
                          <a:solidFill>
                            <a:srgbClr val="FFFFFF"/>
                          </a:solidFill>
                          <a:effectLst/>
                          <a:latin typeface="Calibri" panose="020F0502020204030204" pitchFamily="34" charset="0"/>
                        </a:rPr>
                        <a:t>Bonds                2.2%</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19191"/>
                    </a:solidFill>
                  </a:tcPr>
                </a:tc>
                <a:extLst>
                  <a:ext uri="{0D108BD9-81ED-4DB2-BD59-A6C34878D82A}">
                    <a16:rowId xmlns:a16="http://schemas.microsoft.com/office/drawing/2014/main" val="1966686312"/>
                  </a:ext>
                </a:extLst>
              </a:tr>
              <a:tr h="612807">
                <a:tc>
                  <a:txBody>
                    <a:bodyPr/>
                    <a:lstStyle/>
                    <a:p>
                      <a:pPr algn="ctr" fontAlgn="ctr"/>
                      <a:r>
                        <a:rPr lang="en-US" sz="900" b="0" i="0" u="none" strike="noStrike" dirty="0">
                          <a:solidFill>
                            <a:srgbClr val="FFFFFF"/>
                          </a:solidFill>
                          <a:effectLst/>
                          <a:latin typeface="Calibri" panose="020F0502020204030204" pitchFamily="34" charset="0"/>
                        </a:rPr>
                        <a:t>Emerging Markets                -2.6%</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C6BAC"/>
                    </a:solidFill>
                  </a:tcPr>
                </a:tc>
                <a:tc>
                  <a:txBody>
                    <a:bodyPr/>
                    <a:lstStyle/>
                    <a:p>
                      <a:pPr algn="ctr" fontAlgn="ctr"/>
                      <a:r>
                        <a:rPr lang="en-US" sz="900" b="0" i="0" u="none" strike="noStrike" dirty="0">
                          <a:solidFill>
                            <a:srgbClr val="FFFFFF"/>
                          </a:solidFill>
                          <a:effectLst/>
                          <a:latin typeface="Calibri" panose="020F0502020204030204" pitchFamily="34" charset="0"/>
                        </a:rPr>
                        <a:t> Int'l                -4.9%</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2"/>
                    </a:solidFill>
                  </a:tcPr>
                </a:tc>
                <a:tc>
                  <a:txBody>
                    <a:bodyPr/>
                    <a:lstStyle/>
                    <a:p>
                      <a:pPr algn="ctr" fontAlgn="ctr"/>
                      <a:r>
                        <a:rPr lang="en-US" sz="900" b="0" i="0" u="none" strike="noStrike" dirty="0">
                          <a:solidFill>
                            <a:srgbClr val="FFFFFF"/>
                          </a:solidFill>
                          <a:effectLst/>
                          <a:latin typeface="Calibri" panose="020F0502020204030204" pitchFamily="34" charset="0"/>
                        </a:rPr>
                        <a:t>MLPs                -32.6%</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56961"/>
                    </a:solidFill>
                  </a:tcPr>
                </a:tc>
                <a:tc>
                  <a:txBody>
                    <a:bodyPr/>
                    <a:lstStyle/>
                    <a:p>
                      <a:pPr algn="ctr" fontAlgn="ctr"/>
                      <a:r>
                        <a:rPr lang="en-US" sz="900" b="0" i="0" u="none" strike="noStrike" dirty="0">
                          <a:solidFill>
                            <a:srgbClr val="FFFFFF"/>
                          </a:solidFill>
                          <a:effectLst/>
                          <a:latin typeface="Calibri" panose="020F0502020204030204" pitchFamily="34" charset="0"/>
                        </a:rPr>
                        <a:t>Hedge Funds                0.5%</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5121B"/>
                    </a:solidFill>
                  </a:tcPr>
                </a:tc>
                <a:tc>
                  <a:txBody>
                    <a:bodyPr/>
                    <a:lstStyle/>
                    <a:p>
                      <a:pPr algn="ctr" fontAlgn="ctr"/>
                      <a:r>
                        <a:rPr lang="en-US" sz="900" b="0" i="0" u="none" strike="noStrike" dirty="0">
                          <a:solidFill>
                            <a:srgbClr val="FFFFFF"/>
                          </a:solidFill>
                          <a:effectLst/>
                          <a:latin typeface="Calibri" panose="020F0502020204030204" pitchFamily="34" charset="0"/>
                        </a:rPr>
                        <a:t>MLPs                -6.5%</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56961"/>
                    </a:solidFill>
                  </a:tcPr>
                </a:tc>
                <a:tc>
                  <a:txBody>
                    <a:bodyPr/>
                    <a:lstStyle/>
                    <a:p>
                      <a:pPr algn="ctr" fontAlgn="ctr"/>
                      <a:r>
                        <a:rPr lang="en-US" sz="900" b="0" i="0" u="none" strike="noStrike" dirty="0">
                          <a:solidFill>
                            <a:srgbClr val="FFFFFF"/>
                          </a:solidFill>
                          <a:effectLst/>
                          <a:latin typeface="Calibri" panose="020F0502020204030204" pitchFamily="34" charset="0"/>
                        </a:rPr>
                        <a:t>Emerging Markets                -14.6%</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C6BAC"/>
                    </a:solidFill>
                  </a:tcPr>
                </a:tc>
                <a:tc>
                  <a:txBody>
                    <a:bodyPr/>
                    <a:lstStyle/>
                    <a:p>
                      <a:pPr algn="ctr" fontAlgn="ctr"/>
                      <a:r>
                        <a:rPr lang="en-US" sz="900" b="0" i="0" u="none" strike="noStrike" dirty="0">
                          <a:solidFill>
                            <a:srgbClr val="FFFFFF"/>
                          </a:solidFill>
                          <a:effectLst/>
                          <a:latin typeface="Calibri" panose="020F0502020204030204" pitchFamily="34" charset="0"/>
                        </a:rPr>
                        <a:t>MLPs                    6.6%</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56961"/>
                    </a:solidFill>
                  </a:tcPr>
                </a:tc>
                <a:tc>
                  <a:txBody>
                    <a:bodyPr/>
                    <a:lstStyle/>
                    <a:p>
                      <a:pPr algn="ctr" fontAlgn="ctr"/>
                      <a:r>
                        <a:rPr lang="en-US" sz="900" b="0" i="0" u="none" strike="noStrike" dirty="0">
                          <a:solidFill>
                            <a:srgbClr val="FFFFFF"/>
                          </a:solidFill>
                          <a:effectLst/>
                          <a:latin typeface="Calibri" panose="020F0502020204030204" pitchFamily="34" charset="0"/>
                        </a:rPr>
                        <a:t>MLPs                  -28.7%</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56961"/>
                    </a:solidFill>
                  </a:tcPr>
                </a:tc>
                <a:tc>
                  <a:txBody>
                    <a:bodyPr/>
                    <a:lstStyle/>
                    <a:p>
                      <a:pPr algn="ctr" fontAlgn="ctr"/>
                      <a:r>
                        <a:rPr lang="en-US" sz="900" b="0" i="0" u="none" strike="noStrike" dirty="0">
                          <a:solidFill>
                            <a:srgbClr val="FFFFFF"/>
                          </a:solidFill>
                          <a:effectLst/>
                          <a:latin typeface="Calibri" panose="020F0502020204030204" pitchFamily="34" charset="0"/>
                        </a:rPr>
                        <a:t>Emerging Markets                -2.5%</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C6BAC"/>
                    </a:solidFill>
                  </a:tcPr>
                </a:tc>
                <a:tc>
                  <a:txBody>
                    <a:bodyPr/>
                    <a:lstStyle/>
                    <a:p>
                      <a:pPr algn="ctr" fontAlgn="ctr"/>
                      <a:r>
                        <a:rPr lang="en-US" sz="900" b="0" i="0" u="none" strike="noStrike" dirty="0">
                          <a:solidFill>
                            <a:srgbClr val="FFFFFF"/>
                          </a:solidFill>
                          <a:effectLst/>
                          <a:latin typeface="Calibri" panose="020F0502020204030204" pitchFamily="34" charset="0"/>
                        </a:rPr>
                        <a:t>Small Cap                -7.5%</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B8BFF"/>
                    </a:solidFill>
                  </a:tcPr>
                </a:tc>
                <a:tc>
                  <a:txBody>
                    <a:bodyPr/>
                    <a:lstStyle/>
                    <a:p>
                      <a:pPr algn="l" fontAlgn="b"/>
                      <a:r>
                        <a:rPr lang="en-US" sz="900" b="0" i="0" u="none" strike="noStrike" dirty="0">
                          <a:effectLst/>
                          <a:latin typeface="Calibri" panose="020F0502020204030204" pitchFamily="34" charset="0"/>
                        </a:rPr>
                        <a:t> </a:t>
                      </a:r>
                    </a:p>
                  </a:txBody>
                  <a:tcPr marL="0" marR="0" marT="0" marB="0" anchor="b">
                    <a:lnL w="19050" cap="flat" cmpd="sng" algn="ctr">
                      <a:solidFill>
                        <a:srgbClr val="FFFFFF"/>
                      </a:solidFill>
                      <a:prstDash val="solid"/>
                      <a:round/>
                      <a:headEnd type="none" w="med" len="med"/>
                      <a:tailEnd type="none" w="med" len="med"/>
                    </a:lnL>
                    <a:lnR w="6350" cap="flat" cmpd="sng" algn="ctr">
                      <a:solidFill>
                        <a:srgbClr val="000000"/>
                      </a:solidFill>
                      <a:prstDash val="dash"/>
                      <a:round/>
                      <a:headEnd type="none" w="med" len="med"/>
                      <a:tailEnd type="none" w="med" len="med"/>
                    </a:lnR>
                    <a:lnT>
                      <a:noFill/>
                    </a:lnT>
                    <a:lnB>
                      <a:noFill/>
                    </a:lnB>
                    <a:solidFill>
                      <a:srgbClr val="FFFFFF"/>
                    </a:solidFill>
                  </a:tcPr>
                </a:tc>
                <a:tc>
                  <a:txBody>
                    <a:bodyPr/>
                    <a:lstStyle/>
                    <a:p>
                      <a:pPr algn="l" fontAlgn="b"/>
                      <a:r>
                        <a:rPr lang="en-US" sz="900" b="0" i="0" u="none" strike="noStrike" dirty="0">
                          <a:effectLst/>
                          <a:latin typeface="Calibri" panose="020F0502020204030204" pitchFamily="34" charset="0"/>
                        </a:rPr>
                        <a:t> </a:t>
                      </a:r>
                    </a:p>
                  </a:txBody>
                  <a:tcPr marL="0" marR="0" marT="0" marB="0" anchor="b">
                    <a:lnL w="6350" cap="flat" cmpd="sng" algn="ctr">
                      <a:solidFill>
                        <a:srgbClr val="000000"/>
                      </a:solidFill>
                      <a:prstDash val="dash"/>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FFFFFF"/>
                    </a:solidFill>
                  </a:tcPr>
                </a:tc>
                <a:tc>
                  <a:txBody>
                    <a:bodyPr/>
                    <a:lstStyle/>
                    <a:p>
                      <a:pPr algn="ctr" fontAlgn="ctr"/>
                      <a:r>
                        <a:rPr lang="en-US" sz="900" b="0" i="0" u="none" strike="noStrike" dirty="0">
                          <a:solidFill>
                            <a:srgbClr val="FFFFFF"/>
                          </a:solidFill>
                          <a:effectLst/>
                          <a:latin typeface="Calibri" panose="020F0502020204030204" pitchFamily="34" charset="0"/>
                        </a:rPr>
                        <a:t>MLPs                -0.1%</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56961"/>
                    </a:solidFill>
                  </a:tcPr>
                </a:tc>
                <a:tc>
                  <a:txBody>
                    <a:bodyPr/>
                    <a:lstStyle/>
                    <a:p>
                      <a:pPr algn="ctr" fontAlgn="ctr"/>
                      <a:r>
                        <a:rPr lang="en-US" sz="900" b="0" i="0" u="none" strike="noStrike" dirty="0">
                          <a:solidFill>
                            <a:srgbClr val="FFFFFF"/>
                          </a:solidFill>
                          <a:effectLst/>
                          <a:latin typeface="Calibri" panose="020F0502020204030204" pitchFamily="34" charset="0"/>
                        </a:rPr>
                        <a:t>MLPs                1.3%</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56961"/>
                    </a:solidFill>
                  </a:tcPr>
                </a:tc>
                <a:extLst>
                  <a:ext uri="{0D108BD9-81ED-4DB2-BD59-A6C34878D82A}">
                    <a16:rowId xmlns:a16="http://schemas.microsoft.com/office/drawing/2014/main" val="2391668382"/>
                  </a:ext>
                </a:extLst>
              </a:tr>
            </a:tbl>
          </a:graphicData>
        </a:graphic>
      </p:graphicFrame>
    </p:spTree>
    <p:extLst>
      <p:ext uri="{BB962C8B-B14F-4D97-AF65-F5344CB8AC3E}">
        <p14:creationId xmlns:p14="http://schemas.microsoft.com/office/powerpoint/2010/main" val="26180482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159097DC-307F-4D7D-83ED-D7CF2397EBC0}"/>
              </a:ext>
            </a:extLst>
          </p:cNvPr>
          <p:cNvSpPr>
            <a:spLocks noGrp="1"/>
          </p:cNvSpPr>
          <p:nvPr>
            <p:ph idx="1"/>
          </p:nvPr>
        </p:nvSpPr>
        <p:spPr/>
        <p:txBody>
          <a:bodyPr>
            <a:noAutofit/>
          </a:bodyPr>
          <a:lstStyle/>
          <a:p>
            <a:r>
              <a:rPr lang="en-US" sz="1400" dirty="0"/>
              <a:t>Global equities posted broad-based losses in the first quarter, as volatility increased significantly amid Russia’s invasion of Ukraine, soaring energy prices, multi-decade high inflation, and the initiation of a Fed tightening cycle.</a:t>
            </a:r>
          </a:p>
          <a:p>
            <a:r>
              <a:rPr lang="en-US" sz="1400" dirty="0"/>
              <a:t>Immense upward pressure on nominal interest rates and energy costs helped drive a notable divergence in performance between growth and value equities, with this ongoing dynamic leading many market participants to believe we are in the midst of a “regime change.” </a:t>
            </a:r>
          </a:p>
          <a:p>
            <a:r>
              <a:rPr lang="en-US" sz="1400" dirty="0"/>
              <a:t>Continuing the trends that characterized much of the 2021 market environment, the first quarter was marked by large cap outperforming small cap and domestic equities outperforming international equities. International equities, particularly emerging markets, faced headwinds from Russia’s invasion of Ukraine, as well as rising COVID-19 cases and related containment measures across China.</a:t>
            </a:r>
          </a:p>
          <a:p>
            <a:endParaRPr lang="en-US" sz="1400" dirty="0">
              <a:solidFill>
                <a:srgbClr val="FF0000"/>
              </a:solidFill>
            </a:endParaRPr>
          </a:p>
        </p:txBody>
      </p:sp>
      <p:sp>
        <p:nvSpPr>
          <p:cNvPr id="5" name="Title 4">
            <a:extLst>
              <a:ext uri="{FF2B5EF4-FFF2-40B4-BE49-F238E27FC236}">
                <a16:creationId xmlns:a16="http://schemas.microsoft.com/office/drawing/2014/main" id="{F85093E0-372F-4236-B80E-16448AA32E0E}"/>
              </a:ext>
            </a:extLst>
          </p:cNvPr>
          <p:cNvSpPr>
            <a:spLocks noGrp="1"/>
          </p:cNvSpPr>
          <p:nvPr>
            <p:ph type="title"/>
          </p:nvPr>
        </p:nvSpPr>
        <p:spPr/>
        <p:txBody>
          <a:bodyPr/>
          <a:lstStyle/>
          <a:p>
            <a:r>
              <a:rPr lang="en-US" dirty="0"/>
              <a:t>Global equity</a:t>
            </a:r>
          </a:p>
        </p:txBody>
      </p:sp>
      <p:sp>
        <p:nvSpPr>
          <p:cNvPr id="2" name="TextBox 1">
            <a:extLst>
              <a:ext uri="{FF2B5EF4-FFF2-40B4-BE49-F238E27FC236}">
                <a16:creationId xmlns:a16="http://schemas.microsoft.com/office/drawing/2014/main" id="{09987F07-1D8D-4B33-9256-41D9A83B053A}"/>
              </a:ext>
            </a:extLst>
          </p:cNvPr>
          <p:cNvSpPr txBox="1"/>
          <p:nvPr/>
        </p:nvSpPr>
        <p:spPr>
          <a:xfrm>
            <a:off x="1270635" y="2967335"/>
            <a:ext cx="6684579" cy="461665"/>
          </a:xfrm>
          <a:prstGeom prst="rect">
            <a:avLst/>
          </a:prstGeom>
          <a:noFill/>
        </p:spPr>
        <p:txBody>
          <a:bodyPr wrap="square" rtlCol="0">
            <a:spAutoFit/>
          </a:bodyPr>
          <a:lstStyle/>
          <a:p>
            <a:r>
              <a:rPr lang="en-US" sz="1200" b="1" dirty="0"/>
              <a:t>GLOBAL EQUITY PERFORMANCE</a:t>
            </a:r>
          </a:p>
          <a:p>
            <a:r>
              <a:rPr lang="en-US" sz="1200" dirty="0"/>
              <a:t>For the Quarter Ended 3/31/2022, in USD</a:t>
            </a:r>
          </a:p>
        </p:txBody>
      </p:sp>
      <p:sp>
        <p:nvSpPr>
          <p:cNvPr id="4" name="TextBox 3">
            <a:extLst>
              <a:ext uri="{FF2B5EF4-FFF2-40B4-BE49-F238E27FC236}">
                <a16:creationId xmlns:a16="http://schemas.microsoft.com/office/drawing/2014/main" id="{9B18CDF0-BFBC-47CE-91EA-113D017D720D}"/>
              </a:ext>
            </a:extLst>
          </p:cNvPr>
          <p:cNvSpPr txBox="1"/>
          <p:nvPr/>
        </p:nvSpPr>
        <p:spPr>
          <a:xfrm>
            <a:off x="1270635" y="6374989"/>
            <a:ext cx="2659118" cy="230832"/>
          </a:xfrm>
          <a:prstGeom prst="rect">
            <a:avLst/>
          </a:prstGeom>
          <a:noFill/>
        </p:spPr>
        <p:txBody>
          <a:bodyPr wrap="square" rtlCol="0">
            <a:spAutoFit/>
          </a:bodyPr>
          <a:lstStyle/>
          <a:p>
            <a:r>
              <a:rPr lang="en-US" sz="900" dirty="0"/>
              <a:t>Data source: Bloomberg, L.P. Data as of 3/31/2022.</a:t>
            </a:r>
          </a:p>
        </p:txBody>
      </p:sp>
      <p:pic>
        <p:nvPicPr>
          <p:cNvPr id="10" name="Picture 9">
            <a:extLst>
              <a:ext uri="{FF2B5EF4-FFF2-40B4-BE49-F238E27FC236}">
                <a16:creationId xmlns:a16="http://schemas.microsoft.com/office/drawing/2014/main" id="{C5CE2C7D-F71E-4C61-9187-D94EF6B4B058}"/>
              </a:ext>
            </a:extLst>
          </p:cNvPr>
          <p:cNvPicPr>
            <a:picLocks noChangeAspect="1"/>
          </p:cNvPicPr>
          <p:nvPr/>
        </p:nvPicPr>
        <p:blipFill>
          <a:blip r:embed="rId2"/>
          <a:stretch>
            <a:fillRect/>
          </a:stretch>
        </p:blipFill>
        <p:spPr>
          <a:xfrm>
            <a:off x="1279687" y="2954330"/>
            <a:ext cx="6684579" cy="3633386"/>
          </a:xfrm>
          <a:prstGeom prst="rect">
            <a:avLst/>
          </a:prstGeom>
        </p:spPr>
      </p:pic>
    </p:spTree>
    <p:extLst>
      <p:ext uri="{BB962C8B-B14F-4D97-AF65-F5344CB8AC3E}">
        <p14:creationId xmlns:p14="http://schemas.microsoft.com/office/powerpoint/2010/main" val="723502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8124" y="694264"/>
            <a:ext cx="8677275" cy="2544236"/>
          </a:xfrm>
        </p:spPr>
        <p:txBody>
          <a:bodyPr>
            <a:noAutofit/>
          </a:bodyPr>
          <a:lstStyle/>
          <a:p>
            <a:r>
              <a:rPr lang="en-US" sz="1400" dirty="0"/>
              <a:t>Similar to global equities, bond sectors posted broadly negative returns, as substantial upward pressure on interest rates drove steep declines across rate-sensitive corners of the market, such as core bonds. The Bloomberg U.S. Aggregate Bond Index declined by 5.9% during the quarter, representing the worst quarterly performance since third quarter 1980 and the third worst quarterly total return in the nearly 50-year history of the index. </a:t>
            </a:r>
          </a:p>
          <a:p>
            <a:r>
              <a:rPr lang="en-US" sz="1400" dirty="0"/>
              <a:t>Speculative grade credit risk premiums increased modestly, but ended the quarter below historical averages, while the ultra short duration and floating rate structure of bank loans led to relatively strong performance. </a:t>
            </a:r>
          </a:p>
          <a:p>
            <a:r>
              <a:rPr lang="en-US" sz="1400" dirty="0"/>
              <a:t>The Federal Reserve initiated the policy rate “liftoff” process in March and provided forward guidance pointing to at least 6 additional hikes throughout 2022, as well as the expectation to begin allowing their nearly $9 trillion balance sheet to runoff at an initial pace of $95 billion per month in the coming months.</a:t>
            </a:r>
            <a:endParaRPr lang="en-US" sz="1400" dirty="0">
              <a:solidFill>
                <a:srgbClr val="FF0000"/>
              </a:solidFill>
            </a:endParaRPr>
          </a:p>
          <a:p>
            <a:pPr marL="0" indent="0">
              <a:buNone/>
            </a:pPr>
            <a:endParaRPr lang="en-US" sz="1400" dirty="0">
              <a:solidFill>
                <a:srgbClr val="FF0000"/>
              </a:solidFill>
            </a:endParaRPr>
          </a:p>
        </p:txBody>
      </p:sp>
      <p:sp>
        <p:nvSpPr>
          <p:cNvPr id="6" name="Title 5">
            <a:extLst>
              <a:ext uri="{FF2B5EF4-FFF2-40B4-BE49-F238E27FC236}">
                <a16:creationId xmlns:a16="http://schemas.microsoft.com/office/drawing/2014/main" id="{A59EFDDD-F746-4AF2-99DA-4919DB7C738B}"/>
              </a:ext>
            </a:extLst>
          </p:cNvPr>
          <p:cNvSpPr>
            <a:spLocks noGrp="1"/>
          </p:cNvSpPr>
          <p:nvPr>
            <p:ph type="title"/>
          </p:nvPr>
        </p:nvSpPr>
        <p:spPr/>
        <p:txBody>
          <a:bodyPr/>
          <a:lstStyle/>
          <a:p>
            <a:r>
              <a:rPr lang="en-US" dirty="0"/>
              <a:t>Fixed income</a:t>
            </a:r>
          </a:p>
        </p:txBody>
      </p:sp>
      <p:pic>
        <p:nvPicPr>
          <p:cNvPr id="3" name="Picture 2">
            <a:extLst>
              <a:ext uri="{FF2B5EF4-FFF2-40B4-BE49-F238E27FC236}">
                <a16:creationId xmlns:a16="http://schemas.microsoft.com/office/drawing/2014/main" id="{8B3F805A-744F-43E5-9CBC-6EB56D39139A}"/>
              </a:ext>
            </a:extLst>
          </p:cNvPr>
          <p:cNvPicPr>
            <a:picLocks noChangeAspect="1"/>
          </p:cNvPicPr>
          <p:nvPr/>
        </p:nvPicPr>
        <p:blipFill>
          <a:blip r:embed="rId2"/>
          <a:stretch>
            <a:fillRect/>
          </a:stretch>
        </p:blipFill>
        <p:spPr>
          <a:xfrm>
            <a:off x="1358015" y="2951430"/>
            <a:ext cx="6437521" cy="3491248"/>
          </a:xfrm>
          <a:prstGeom prst="rect">
            <a:avLst/>
          </a:prstGeom>
        </p:spPr>
      </p:pic>
    </p:spTree>
    <p:extLst>
      <p:ext uri="{BB962C8B-B14F-4D97-AF65-F5344CB8AC3E}">
        <p14:creationId xmlns:p14="http://schemas.microsoft.com/office/powerpoint/2010/main" val="3045732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8124" y="694264"/>
            <a:ext cx="8677275" cy="2362972"/>
          </a:xfrm>
        </p:spPr>
        <p:txBody>
          <a:bodyPr>
            <a:normAutofit/>
          </a:bodyPr>
          <a:lstStyle/>
          <a:p>
            <a:r>
              <a:rPr lang="en-US" sz="1400" dirty="0"/>
              <a:t>Strong calendar year 2021 performance across real assets persisted into the first quarter. Commodities, and energy in particularly, benefitted from tailwinds from a continued robust inflationary backdrop.   </a:t>
            </a:r>
          </a:p>
          <a:p>
            <a:r>
              <a:rPr lang="en-US" sz="1400" dirty="0"/>
              <a:t>Following one of the strongest calendar year performances on record, Real Estate Investment Trusts (REITs) lagged the broader real assets complex, as sharply rising interest rates and economic slowdown concerns weighed on investor sentiment. </a:t>
            </a:r>
          </a:p>
          <a:p>
            <a:r>
              <a:rPr lang="en-US" sz="1400" dirty="0"/>
              <a:t>Precious metal spot prices gradually increased throughout the quarter, with gold’s safe-haven status aiding in sending spot prices to near the highest on record (at more than $2,000 per ounce) amid a significant increase in geopolitical tensions.</a:t>
            </a:r>
          </a:p>
        </p:txBody>
      </p:sp>
      <p:sp>
        <p:nvSpPr>
          <p:cNvPr id="6" name="Title 5">
            <a:extLst>
              <a:ext uri="{FF2B5EF4-FFF2-40B4-BE49-F238E27FC236}">
                <a16:creationId xmlns:a16="http://schemas.microsoft.com/office/drawing/2014/main" id="{7ED080AC-2F81-40CD-9789-7831B5F70BB6}"/>
              </a:ext>
            </a:extLst>
          </p:cNvPr>
          <p:cNvSpPr>
            <a:spLocks noGrp="1"/>
          </p:cNvSpPr>
          <p:nvPr>
            <p:ph type="title"/>
          </p:nvPr>
        </p:nvSpPr>
        <p:spPr/>
        <p:txBody>
          <a:bodyPr/>
          <a:lstStyle/>
          <a:p>
            <a:r>
              <a:rPr lang="en-US" dirty="0"/>
              <a:t>Real assets</a:t>
            </a:r>
          </a:p>
        </p:txBody>
      </p:sp>
      <p:pic>
        <p:nvPicPr>
          <p:cNvPr id="3" name="Picture 2">
            <a:extLst>
              <a:ext uri="{FF2B5EF4-FFF2-40B4-BE49-F238E27FC236}">
                <a16:creationId xmlns:a16="http://schemas.microsoft.com/office/drawing/2014/main" id="{2004817B-3316-49F3-B076-D67F8DB925BF}"/>
              </a:ext>
            </a:extLst>
          </p:cNvPr>
          <p:cNvPicPr>
            <a:picLocks noChangeAspect="1"/>
          </p:cNvPicPr>
          <p:nvPr/>
        </p:nvPicPr>
        <p:blipFill>
          <a:blip r:embed="rId2"/>
          <a:stretch>
            <a:fillRect/>
          </a:stretch>
        </p:blipFill>
        <p:spPr>
          <a:xfrm>
            <a:off x="1412336" y="3057236"/>
            <a:ext cx="6337425" cy="3392600"/>
          </a:xfrm>
          <a:prstGeom prst="rect">
            <a:avLst/>
          </a:prstGeom>
        </p:spPr>
      </p:pic>
    </p:spTree>
    <p:extLst>
      <p:ext uri="{BB962C8B-B14F-4D97-AF65-F5344CB8AC3E}">
        <p14:creationId xmlns:p14="http://schemas.microsoft.com/office/powerpoint/2010/main" val="37669612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8124" y="694264"/>
            <a:ext cx="8677275" cy="2188084"/>
          </a:xfrm>
        </p:spPr>
        <p:txBody>
          <a:bodyPr>
            <a:normAutofit/>
          </a:bodyPr>
          <a:lstStyle/>
          <a:p>
            <a:r>
              <a:rPr lang="en-US" sz="1400" dirty="0"/>
              <a:t>The U.S. dollar (USD) appreciated throughout the first quarter, particularly versus the Japanese yen. The USD was supported by relatively stronger economic fundamentals, safe-haven flows following Russia’s invasion of Ukraine, and the formal commencement of the Fed’s tightening campaign in March through an increase to the federal funds rate and hawkish forward guidance.  </a:t>
            </a:r>
          </a:p>
          <a:p>
            <a:pPr marL="0" indent="0">
              <a:buNone/>
            </a:pPr>
            <a:endParaRPr lang="en-US" sz="1400" dirty="0"/>
          </a:p>
          <a:p>
            <a:r>
              <a:rPr lang="en-US" sz="1400" dirty="0"/>
              <a:t>Despite suffering a brief Russian-related decline versus the USD in the latter half of the quarter, emerging market currencies staged a rebound in late March, likely buoyed by robust price pressures among many key commodity sectors.</a:t>
            </a:r>
          </a:p>
        </p:txBody>
      </p:sp>
      <p:sp>
        <p:nvSpPr>
          <p:cNvPr id="6" name="Title 5">
            <a:extLst>
              <a:ext uri="{FF2B5EF4-FFF2-40B4-BE49-F238E27FC236}">
                <a16:creationId xmlns:a16="http://schemas.microsoft.com/office/drawing/2014/main" id="{43F03AF0-43EE-412D-8A5B-8FBFE0C4E2DB}"/>
              </a:ext>
            </a:extLst>
          </p:cNvPr>
          <p:cNvSpPr>
            <a:spLocks noGrp="1"/>
          </p:cNvSpPr>
          <p:nvPr>
            <p:ph type="title"/>
          </p:nvPr>
        </p:nvSpPr>
        <p:spPr/>
        <p:txBody>
          <a:bodyPr/>
          <a:lstStyle/>
          <a:p>
            <a:r>
              <a:rPr lang="en-US" dirty="0"/>
              <a:t>currencies</a:t>
            </a:r>
          </a:p>
        </p:txBody>
      </p:sp>
      <p:pic>
        <p:nvPicPr>
          <p:cNvPr id="3" name="Picture 2">
            <a:extLst>
              <a:ext uri="{FF2B5EF4-FFF2-40B4-BE49-F238E27FC236}">
                <a16:creationId xmlns:a16="http://schemas.microsoft.com/office/drawing/2014/main" id="{977E86E5-61C0-483D-A206-F93E86C0F464}"/>
              </a:ext>
            </a:extLst>
          </p:cNvPr>
          <p:cNvPicPr>
            <a:picLocks noChangeAspect="1"/>
          </p:cNvPicPr>
          <p:nvPr/>
        </p:nvPicPr>
        <p:blipFill>
          <a:blip r:embed="rId2"/>
          <a:stretch>
            <a:fillRect/>
          </a:stretch>
        </p:blipFill>
        <p:spPr>
          <a:xfrm>
            <a:off x="1367065" y="3072041"/>
            <a:ext cx="6418907" cy="3411704"/>
          </a:xfrm>
          <a:prstGeom prst="rect">
            <a:avLst/>
          </a:prstGeom>
        </p:spPr>
      </p:pic>
    </p:spTree>
    <p:extLst>
      <p:ext uri="{BB962C8B-B14F-4D97-AF65-F5344CB8AC3E}">
        <p14:creationId xmlns:p14="http://schemas.microsoft.com/office/powerpoint/2010/main" val="24677011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a:t>disclosures</a:t>
            </a:r>
          </a:p>
        </p:txBody>
      </p:sp>
    </p:spTree>
    <p:extLst>
      <p:ext uri="{BB962C8B-B14F-4D97-AF65-F5344CB8AC3E}">
        <p14:creationId xmlns:p14="http://schemas.microsoft.com/office/powerpoint/2010/main" val="1556693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Table of contents</a:t>
            </a:r>
          </a:p>
        </p:txBody>
      </p:sp>
      <p:sp>
        <p:nvSpPr>
          <p:cNvPr id="2" name="Content Placeholder 1"/>
          <p:cNvSpPr>
            <a:spLocks noGrp="1"/>
          </p:cNvSpPr>
          <p:nvPr>
            <p:ph idx="4294967295"/>
          </p:nvPr>
        </p:nvSpPr>
        <p:spPr>
          <a:xfrm>
            <a:off x="233363" y="693738"/>
            <a:ext cx="8677275" cy="5715000"/>
          </a:xfrm>
          <a:prstGeom prst="rect">
            <a:avLst/>
          </a:prstGeom>
        </p:spPr>
        <p:txBody>
          <a:bodyPr>
            <a:normAutofit/>
          </a:bodyPr>
          <a:lstStyle/>
          <a:p>
            <a:pPr marL="0" indent="0">
              <a:buNone/>
            </a:pPr>
            <a:r>
              <a:rPr lang="en-US" sz="2000" b="1" dirty="0"/>
              <a:t>Section                                                                                                      Page Number</a:t>
            </a:r>
          </a:p>
          <a:p>
            <a:pPr marL="0" indent="0">
              <a:buNone/>
            </a:pPr>
            <a:endParaRPr lang="en-US" sz="2000" dirty="0"/>
          </a:p>
          <a:p>
            <a:pPr marL="0" indent="0">
              <a:buNone/>
            </a:pPr>
            <a:r>
              <a:rPr lang="en-US" sz="2000" dirty="0"/>
              <a:t>Market Overview	and System Assets				  3</a:t>
            </a:r>
          </a:p>
          <a:p>
            <a:pPr marL="0" indent="0">
              <a:buNone/>
            </a:pPr>
            <a:r>
              <a:rPr lang="en-US" sz="2000" dirty="0"/>
              <a:t>Endowment Fund Update: March 31, 2022			  	  6</a:t>
            </a:r>
          </a:p>
          <a:p>
            <a:pPr marL="0" indent="0">
              <a:buNone/>
            </a:pPr>
            <a:r>
              <a:rPr lang="en-US" sz="2000" dirty="0"/>
              <a:t>Operating Pool Update: March 31, 2022				10</a:t>
            </a:r>
          </a:p>
          <a:p>
            <a:pPr marL="0" indent="0">
              <a:buNone/>
            </a:pPr>
            <a:endParaRPr lang="en-US" sz="2000" dirty="0"/>
          </a:p>
          <a:p>
            <a:pPr marL="0" indent="0">
              <a:buNone/>
            </a:pPr>
            <a:r>
              <a:rPr lang="en-US" sz="2000" dirty="0"/>
              <a:t>Appendix:</a:t>
            </a:r>
          </a:p>
          <a:p>
            <a:pPr marL="0" indent="0">
              <a:buNone/>
            </a:pPr>
            <a:r>
              <a:rPr lang="en-US" sz="2000" dirty="0"/>
              <a:t>Market Environment						13</a:t>
            </a:r>
          </a:p>
          <a:p>
            <a:pPr marL="0" indent="0">
              <a:buNone/>
            </a:pPr>
            <a:r>
              <a:rPr lang="en-US" sz="2000" dirty="0"/>
              <a:t>Disclosures							19</a:t>
            </a:r>
          </a:p>
        </p:txBody>
      </p:sp>
    </p:spTree>
    <p:extLst>
      <p:ext uri="{BB962C8B-B14F-4D97-AF65-F5344CB8AC3E}">
        <p14:creationId xmlns:p14="http://schemas.microsoft.com/office/powerpoint/2010/main" val="2014442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a:t>disclosures</a:t>
            </a:r>
          </a:p>
        </p:txBody>
      </p:sp>
      <p:sp>
        <p:nvSpPr>
          <p:cNvPr id="4" name="Content Placeholder 3"/>
          <p:cNvSpPr>
            <a:spLocks noGrp="1"/>
          </p:cNvSpPr>
          <p:nvPr>
            <p:ph idx="4294967295"/>
          </p:nvPr>
        </p:nvSpPr>
        <p:spPr>
          <a:xfrm>
            <a:off x="466725" y="693738"/>
            <a:ext cx="8409051" cy="5715000"/>
          </a:xfrm>
          <a:prstGeom prst="rect">
            <a:avLst/>
          </a:prstGeom>
        </p:spPr>
        <p:txBody>
          <a:bodyPr/>
          <a:lstStyle/>
          <a:p>
            <a:pPr marL="236538" indent="-236538">
              <a:spcBef>
                <a:spcPct val="25000"/>
              </a:spcBef>
              <a:buClr>
                <a:srgbClr val="FCAB4F"/>
              </a:buClr>
              <a:buFont typeface="Arial" charset="0"/>
              <a:buChar char="•"/>
            </a:pPr>
            <a:r>
              <a:rPr lang="en-US" sz="1200" dirty="0"/>
              <a:t>This presentation was prepared by Fund Evaluation Group, LLC (FEG), a federally registered investment adviser under the Investment Advisers Act of 1940, as amended, providing non-discretionary and discretionary investment advice to its clients on an individual basis. Registration as an investment adviser does not imply a certain level of skill or training. The oral and written communications of an adviser provide you with information about which you determine to hire or retain an adviser.   Fund Evaluation Group, LLC, Form ADV Part 2A &amp; 2B can be obtained by written request directed to: Fund Evaluation Group, LLC, 201 East Fifth Street, Suite 1600, Cincinnati, OH 45202 Attention: Compliance Department.</a:t>
            </a:r>
          </a:p>
          <a:p>
            <a:pPr marL="236538" indent="-236538">
              <a:spcBef>
                <a:spcPct val="25000"/>
              </a:spcBef>
              <a:buClr>
                <a:srgbClr val="FCAB4F"/>
              </a:buClr>
              <a:buFont typeface="Arial" charset="0"/>
              <a:buChar char="•"/>
            </a:pPr>
            <a:r>
              <a:rPr lang="en-US" sz="1200" dirty="0"/>
              <a:t>The information herein was obtained from various sources.  FEG does not guarantee the accuracy or completeness of such information provided by third parties.  The information in this report is given as of the date indicated and believed to be reliable.  FEG assumes no obligation to update this information, or to advise on further developments relating to it.  </a:t>
            </a:r>
          </a:p>
          <a:p>
            <a:pPr marL="236538" indent="-236538">
              <a:spcBef>
                <a:spcPct val="25000"/>
              </a:spcBef>
              <a:buClr>
                <a:srgbClr val="FCAB4F"/>
              </a:buClr>
              <a:buFont typeface="Arial" charset="0"/>
              <a:buChar char="•"/>
            </a:pPr>
            <a:r>
              <a:rPr lang="en-US" sz="1200" dirty="0"/>
              <a:t>FEG, its affiliates, directors, officers, employees, employee benefit programs and client accounts may have a long position in any securities of issuers discussed in this report. </a:t>
            </a:r>
          </a:p>
          <a:p>
            <a:pPr marL="236538" indent="-236538">
              <a:spcBef>
                <a:spcPct val="25000"/>
              </a:spcBef>
              <a:buClr>
                <a:srgbClr val="FCAB4F"/>
              </a:buClr>
              <a:buFont typeface="Arial" charset="0"/>
              <a:buChar char="•"/>
            </a:pPr>
            <a:r>
              <a:rPr lang="en-US" sz="1200" dirty="0"/>
              <a:t>Index performance results do not represent any managed portfolio returns.  An investor cannot invest directly in a presented index, as an investment vehicle replicating an index would be required.  An index does not charge management fees or brokerage expenses, and no such fees or expenses were deducted from the performance shown. </a:t>
            </a:r>
          </a:p>
          <a:p>
            <a:pPr marL="236538" indent="-236538">
              <a:spcBef>
                <a:spcPct val="25000"/>
              </a:spcBef>
              <a:buClr>
                <a:srgbClr val="FCAB4F"/>
              </a:buClr>
              <a:buFont typeface="Arial" charset="0"/>
              <a:buChar char="•"/>
            </a:pPr>
            <a:r>
              <a:rPr lang="en-US" sz="1200" dirty="0"/>
              <a:t>Neither the information nor any opinion expressed in this report constitutes an offer, or an invitation to make an offer, to buy or sell any securities.  </a:t>
            </a:r>
          </a:p>
          <a:p>
            <a:pPr marL="236538" indent="-236538">
              <a:spcBef>
                <a:spcPct val="25000"/>
              </a:spcBef>
              <a:buClr>
                <a:srgbClr val="FCAB4F"/>
              </a:buClr>
              <a:buFont typeface="Arial" charset="0"/>
              <a:buChar char="•"/>
            </a:pPr>
            <a:r>
              <a:rPr lang="en-US" sz="1200" dirty="0"/>
              <a:t>Any return expectations provided are not intended as, and must not be regarded as, a representation, warranty or predication that the investment will achieve any particular rate of return over any particular time period or that investors will not incur losses. </a:t>
            </a:r>
          </a:p>
          <a:p>
            <a:pPr marL="236538" indent="-236538">
              <a:spcBef>
                <a:spcPct val="25000"/>
              </a:spcBef>
              <a:buClr>
                <a:srgbClr val="FCAB4F"/>
              </a:buClr>
              <a:buFont typeface="Arial" charset="0"/>
              <a:buChar char="•"/>
            </a:pPr>
            <a:r>
              <a:rPr lang="en-US" sz="1200" dirty="0"/>
              <a:t>Past performance is not indicative of future results. </a:t>
            </a:r>
          </a:p>
          <a:p>
            <a:pPr marL="236538" indent="-236538">
              <a:spcBef>
                <a:spcPct val="25000"/>
              </a:spcBef>
              <a:buClr>
                <a:srgbClr val="FCAB4F"/>
              </a:buClr>
              <a:buFont typeface="Arial" charset="0"/>
              <a:buChar char="•"/>
            </a:pPr>
            <a:r>
              <a:rPr lang="en-US" sz="1200" dirty="0"/>
              <a:t>This report is prepared for informational purposes only.  It does not address specific investment objectives, or the financial situation and the particular needs of any person who may receive this report.</a:t>
            </a:r>
          </a:p>
          <a:p>
            <a:endParaRPr lang="en-US" sz="1200" dirty="0"/>
          </a:p>
        </p:txBody>
      </p:sp>
    </p:spTree>
    <p:extLst>
      <p:ext uri="{BB962C8B-B14F-4D97-AF65-F5344CB8AC3E}">
        <p14:creationId xmlns:p14="http://schemas.microsoft.com/office/powerpoint/2010/main" val="242849774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a:t>disclosures</a:t>
            </a:r>
          </a:p>
        </p:txBody>
      </p:sp>
      <p:sp>
        <p:nvSpPr>
          <p:cNvPr id="6" name="Text Box 1">
            <a:extLst>
              <a:ext uri="{FF2B5EF4-FFF2-40B4-BE49-F238E27FC236}">
                <a16:creationId xmlns:a16="http://schemas.microsoft.com/office/drawing/2014/main" id="{45308E95-E725-4FAB-A591-F706829F195B}"/>
              </a:ext>
            </a:extLst>
          </p:cNvPr>
          <p:cNvSpPr txBox="1">
            <a:spLocks noChangeArrowheads="1"/>
          </p:cNvSpPr>
          <p:nvPr/>
        </p:nvSpPr>
        <p:spPr bwMode="auto">
          <a:xfrm>
            <a:off x="335656" y="529855"/>
            <a:ext cx="8276716" cy="5605131"/>
          </a:xfrm>
          <a:prstGeom prst="rect">
            <a:avLst/>
          </a:prstGeom>
          <a:noFill/>
          <a:ln w="9525">
            <a:noFill/>
            <a:miter lim="800000"/>
            <a:headEnd/>
            <a:tailEnd/>
          </a:ln>
        </p:spPr>
        <p:txBody>
          <a:bodyPr wrap="square" lIns="27432" tIns="18288"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r>
              <a:rPr kumimoji="0" lang="en-US" sz="1200" b="1" i="0" u="none" strike="noStrike" kern="0" cap="none" spc="0" normalizeH="0" baseline="0" noProof="0" dirty="0">
                <a:ln>
                  <a:noFill/>
                </a:ln>
                <a:effectLst/>
                <a:uLnTx/>
                <a:uFillTx/>
                <a:latin typeface="Calibri"/>
                <a:ea typeface="+mn-ea"/>
                <a:cs typeface="Arial"/>
              </a:rPr>
              <a:t>Large Cap </a:t>
            </a:r>
            <a:r>
              <a:rPr kumimoji="0" lang="en-US" sz="1200" b="0" i="0" u="none" strike="noStrike" kern="0" cap="none" spc="0" normalizeH="0" baseline="0" noProof="0" dirty="0">
                <a:ln>
                  <a:noFill/>
                </a:ln>
                <a:effectLst/>
                <a:uLnTx/>
                <a:uFillTx/>
                <a:latin typeface="Calibri"/>
                <a:ea typeface="+mn-ea"/>
                <a:cs typeface="Arial"/>
              </a:rPr>
              <a:t>is represented by the S&amp;P 500 Index which measures the performance of large capitalization U.S. stocks.  The S&amp;P 500 is a market-weighted index of 500 stocks that are traded on the NYSE, AMEX, and NASDAQ.  www.standardandpoors.com</a:t>
            </a:r>
          </a:p>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US" sz="1200" b="0" i="0" u="none" strike="noStrike" kern="0" cap="none" spc="0" normalizeH="0" baseline="0" noProof="0" dirty="0">
              <a:ln>
                <a:noFill/>
              </a:ln>
              <a:effectLst/>
              <a:uLnTx/>
              <a:uFillTx/>
              <a:latin typeface="Calibri"/>
              <a:ea typeface="+mn-ea"/>
              <a:cs typeface="Arial"/>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effectLst/>
                <a:uLnTx/>
                <a:uFillTx/>
                <a:latin typeface="Calibri"/>
                <a:ea typeface="+mn-ea"/>
              </a:rPr>
              <a:t>Mid Cap </a:t>
            </a:r>
            <a:r>
              <a:rPr kumimoji="0" lang="en-US" sz="1200" b="0" i="0" u="none" strike="noStrike" kern="0" cap="none" spc="0" normalizeH="0" baseline="0" noProof="0" dirty="0">
                <a:ln>
                  <a:noFill/>
                </a:ln>
                <a:effectLst/>
                <a:uLnTx/>
                <a:uFillTx/>
                <a:latin typeface="Calibri"/>
                <a:ea typeface="+mn-ea"/>
              </a:rPr>
              <a:t>is represented by the Russell Mid Cap Index which measures performance of U.S. mid capitalization stocks.  The Russell Mid Cap Index is a capitalization-weighted index  of the 800 smallest companies in the Russell 1000 Index.  The stocks are traded on the NYSE, AMEX, and NASDAQ.  www.russell.com</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effectLst/>
              <a:uLnTx/>
              <a:uFillTx/>
              <a:latin typeface="Calibri"/>
              <a:ea typeface="+mn-ea"/>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effectLst/>
                <a:uLnTx/>
                <a:uFillTx/>
                <a:latin typeface="Calibri"/>
                <a:ea typeface="+mn-ea"/>
              </a:rPr>
              <a:t>Small Cap </a:t>
            </a:r>
            <a:r>
              <a:rPr kumimoji="0" lang="en-US" sz="1200" b="0" i="0" u="none" strike="noStrike" kern="0" cap="none" spc="0" normalizeH="0" baseline="0" noProof="0" dirty="0">
                <a:ln>
                  <a:noFill/>
                </a:ln>
                <a:effectLst/>
                <a:uLnTx/>
                <a:uFillTx/>
                <a:latin typeface="Calibri"/>
                <a:ea typeface="+mn-ea"/>
              </a:rPr>
              <a:t>is represented by the Russell 2000 Index which measures the performance of U.S. small capitalization stocks.  The Russell 2000  is a capitalization-weighted index of the 2,000 smallest stocks in the broad U.S. equity market, as defined by the Russell 3000 Index.  These stocks are traded on the NYSE, AMEX, and NASDAQ.  www.russell.com</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effectLst/>
              <a:uLnTx/>
              <a:uFillTx/>
              <a:latin typeface="Calibri"/>
              <a:ea typeface="+mn-ea"/>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effectLst/>
                <a:uLnTx/>
                <a:uFillTx/>
                <a:latin typeface="Calibri"/>
                <a:ea typeface="+mn-ea"/>
              </a:rPr>
              <a:t>International </a:t>
            </a:r>
            <a:r>
              <a:rPr kumimoji="0" lang="en-US" sz="1200" b="0" i="0" u="none" strike="noStrike" kern="0" cap="none" spc="0" normalizeH="0" baseline="0" noProof="0" dirty="0">
                <a:ln>
                  <a:noFill/>
                </a:ln>
                <a:effectLst/>
                <a:uLnTx/>
                <a:uFillTx/>
                <a:latin typeface="Calibri"/>
                <a:ea typeface="+mn-ea"/>
              </a:rPr>
              <a:t>is represented by the MSCI EAFE Index which is a Morgan Stanley Capital International index that is designed to measure the performance of the developed stock markets of Europe, Australasia, and the Far East.  www.mscibarra.com</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effectLst/>
              <a:uLnTx/>
              <a:uFillTx/>
              <a:latin typeface="Calibri"/>
              <a:ea typeface="+mn-ea"/>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effectLst/>
                <a:uLnTx/>
                <a:uFillTx/>
                <a:latin typeface="Calibri"/>
                <a:ea typeface="+mn-ea"/>
              </a:rPr>
              <a:t>Emerging Markets </a:t>
            </a:r>
            <a:r>
              <a:rPr kumimoji="0" lang="en-US" sz="1200" b="0" i="0" u="none" strike="noStrike" kern="0" cap="none" spc="0" normalizeH="0" baseline="0" noProof="0" dirty="0">
                <a:ln>
                  <a:noFill/>
                </a:ln>
                <a:effectLst/>
                <a:uLnTx/>
                <a:uFillTx/>
                <a:latin typeface="Calibri"/>
                <a:ea typeface="+mn-ea"/>
              </a:rPr>
              <a:t>are represented by the MSCI Emerging Markets Index which is a Morgan Stanley Capital International index that is designed to measure the performance of emerging market stock markets.  www.mscibarra.com</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effectLst/>
              <a:uLnTx/>
              <a:uFillTx/>
              <a:latin typeface="Calibri"/>
              <a:ea typeface="+mn-ea"/>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effectLst/>
                <a:uLnTx/>
                <a:uFillTx/>
                <a:latin typeface="Calibri"/>
                <a:ea typeface="+mn-ea"/>
              </a:rPr>
              <a:t>Hedged Equity </a:t>
            </a:r>
            <a:r>
              <a:rPr kumimoji="0" lang="en-US" sz="1200" b="0" i="0" u="none" strike="noStrike" kern="0" cap="none" spc="0" normalizeH="0" baseline="0" noProof="0" dirty="0">
                <a:ln>
                  <a:noFill/>
                </a:ln>
                <a:effectLst/>
                <a:uLnTx/>
                <a:uFillTx/>
                <a:latin typeface="Calibri"/>
                <a:ea typeface="+mn-ea"/>
              </a:rPr>
              <a:t>is represented by the Hedge Fund Research, Inc. Fund Weighted Composite Index, an equal weighted index that includes over 2,000 constituent funds, both domestic and offshore with no Fund of Funds included in the index.  www.hfri.com</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effectLst/>
              <a:uLnTx/>
              <a:uFillTx/>
              <a:latin typeface="Calibri"/>
              <a:ea typeface="+mn-ea"/>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effectLst/>
                <a:uLnTx/>
                <a:uFillTx/>
                <a:latin typeface="Calibri"/>
                <a:ea typeface="+mn-ea"/>
              </a:rPr>
              <a:t>Bonds </a:t>
            </a:r>
            <a:r>
              <a:rPr kumimoji="0" lang="en-US" sz="1200" b="0" i="0" u="none" strike="noStrike" kern="0" cap="none" spc="0" normalizeH="0" baseline="0" noProof="0" dirty="0">
                <a:ln>
                  <a:noFill/>
                </a:ln>
                <a:effectLst/>
                <a:uLnTx/>
                <a:uFillTx/>
                <a:latin typeface="Calibri"/>
                <a:ea typeface="+mn-ea"/>
              </a:rPr>
              <a:t>are represented by the Barclays U.S. Aggregate Bond Index which includes U.S. government, corporate, and mortgage-backed securities with maturities up to 30 years.  www.barclays.com</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effectLst/>
              <a:uLnTx/>
              <a:uFillTx/>
              <a:latin typeface="Calibri"/>
              <a:ea typeface="+mn-ea"/>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effectLst/>
                <a:uLnTx/>
                <a:uFillTx/>
                <a:latin typeface="Calibri"/>
                <a:ea typeface="+mn-ea"/>
              </a:rPr>
              <a:t>High Yield </a:t>
            </a:r>
            <a:r>
              <a:rPr kumimoji="0" lang="en-US" sz="1200" b="0" i="0" u="none" strike="noStrike" kern="0" cap="none" spc="0" normalizeH="0" baseline="0" noProof="0" dirty="0">
                <a:ln>
                  <a:noFill/>
                </a:ln>
                <a:effectLst/>
                <a:uLnTx/>
                <a:uFillTx/>
                <a:latin typeface="Calibri"/>
                <a:ea typeface="+mn-ea"/>
              </a:rPr>
              <a:t>is represented by the Barclays U.S. Corporate High Yield Index.  www.barclays.com</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effectLst/>
              <a:uLnTx/>
              <a:uFillTx/>
              <a:latin typeface="Calibri"/>
              <a:ea typeface="+mn-ea"/>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effectLst/>
                <a:uLnTx/>
                <a:uFillTx/>
                <a:latin typeface="Calibri"/>
                <a:ea typeface="+mn-ea"/>
              </a:rPr>
              <a:t>Global REIT </a:t>
            </a:r>
            <a:r>
              <a:rPr kumimoji="0" lang="en-US" sz="1200" b="0" i="0" u="none" strike="noStrike" kern="0" cap="none" spc="0" normalizeH="0" baseline="0" noProof="0" dirty="0">
                <a:ln>
                  <a:noFill/>
                </a:ln>
                <a:effectLst/>
                <a:uLnTx/>
                <a:uFillTx/>
                <a:latin typeface="Calibri"/>
                <a:ea typeface="+mn-ea"/>
              </a:rPr>
              <a:t>is represented by the FTSE EPRA/NAREIT Developed Index which is designed to track the performance of listed real estate companies and REITS worldwide.  www.ftse.com</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effectLst/>
              <a:uLnTx/>
              <a:uFillTx/>
              <a:latin typeface="Calibri"/>
              <a:ea typeface="+mn-ea"/>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effectLst/>
                <a:uLnTx/>
                <a:uFillTx/>
                <a:latin typeface="Calibri"/>
                <a:ea typeface="+mn-ea"/>
              </a:rPr>
              <a:t>MLPs</a:t>
            </a:r>
            <a:r>
              <a:rPr kumimoji="0" lang="en-US" sz="1200" b="0" i="0" u="none" strike="noStrike" kern="0" cap="none" spc="0" normalizeH="0" baseline="0" noProof="0" dirty="0">
                <a:ln>
                  <a:noFill/>
                </a:ln>
                <a:effectLst/>
                <a:uLnTx/>
                <a:uFillTx/>
                <a:latin typeface="Calibri"/>
                <a:ea typeface="+mn-ea"/>
              </a:rPr>
              <a:t> are represented by the Alerian MLP Index.  www.alerian.com</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effectLst/>
              <a:uLnTx/>
              <a:uFillTx/>
              <a:latin typeface="Calibri"/>
              <a:ea typeface="+mn-ea"/>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effectLst/>
                <a:uLnTx/>
                <a:uFillTx/>
                <a:latin typeface="Calibri"/>
                <a:ea typeface="+mn-ea"/>
              </a:rPr>
              <a:t>Hedge Funds </a:t>
            </a:r>
            <a:r>
              <a:rPr kumimoji="0" lang="en-US" sz="1200" b="0" i="0" u="none" strike="noStrike" kern="0" cap="none" spc="0" normalizeH="0" baseline="0" noProof="0" dirty="0">
                <a:ln>
                  <a:noFill/>
                </a:ln>
                <a:effectLst/>
                <a:uLnTx/>
                <a:uFillTx/>
                <a:latin typeface="Calibri"/>
                <a:ea typeface="+mn-ea"/>
              </a:rPr>
              <a:t>are represented by the Hedge Fund Research, Inc. Fund of Funds Composite Index.  www.hfri.com</a:t>
            </a:r>
          </a:p>
          <a:p>
            <a:pPr marL="0" marR="0" lvl="0" indent="0" algn="l" defTabSz="914400" rtl="0" eaLnBrk="1" fontAlgn="auto" latinLnBrk="0" hangingPunct="1">
              <a:lnSpc>
                <a:spcPts val="1100"/>
              </a:lnSpc>
              <a:spcBef>
                <a:spcPts val="0"/>
              </a:spcBef>
              <a:spcAft>
                <a:spcPts val="0"/>
              </a:spcAft>
              <a:buClrTx/>
              <a:buSzTx/>
              <a:buFontTx/>
              <a:buNone/>
              <a:tabLst/>
              <a:defRPr sz="1000"/>
            </a:pPr>
            <a:endParaRPr kumimoji="0" lang="en-US" sz="1200" b="0" i="0" u="none" strike="noStrike" kern="0" cap="none" spc="0" normalizeH="0" baseline="0" noProof="0" dirty="0">
              <a:ln>
                <a:noFill/>
              </a:ln>
              <a:effectLst/>
              <a:uLnTx/>
              <a:uFillTx/>
              <a:latin typeface="Calibri"/>
              <a:ea typeface="+mn-ea"/>
              <a:cs typeface="Arial"/>
            </a:endParaRPr>
          </a:p>
        </p:txBody>
      </p:sp>
    </p:spTree>
    <p:extLst>
      <p:ext uri="{BB962C8B-B14F-4D97-AF65-F5344CB8AC3E}">
        <p14:creationId xmlns:p14="http://schemas.microsoft.com/office/powerpoint/2010/main" val="236687149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5525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896412" y="1357772"/>
            <a:ext cx="5855701" cy="867930"/>
          </a:xfrm>
        </p:spPr>
        <p:txBody>
          <a:bodyPr/>
          <a:lstStyle/>
          <a:p>
            <a:r>
              <a:rPr lang="en-US" dirty="0"/>
              <a:t>MARKET OVERVIEW AND SYSTEM ASSETS</a:t>
            </a:r>
          </a:p>
        </p:txBody>
      </p:sp>
    </p:spTree>
    <p:extLst>
      <p:ext uri="{BB962C8B-B14F-4D97-AF65-F5344CB8AC3E}">
        <p14:creationId xmlns:p14="http://schemas.microsoft.com/office/powerpoint/2010/main" val="3565679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4A58D-6A7F-49DE-A0DA-A712E8EEA89B}"/>
              </a:ext>
            </a:extLst>
          </p:cNvPr>
          <p:cNvSpPr>
            <a:spLocks noGrp="1"/>
          </p:cNvSpPr>
          <p:nvPr>
            <p:ph type="title"/>
          </p:nvPr>
        </p:nvSpPr>
        <p:spPr/>
        <p:txBody>
          <a:bodyPr/>
          <a:lstStyle/>
          <a:p>
            <a:r>
              <a:rPr lang="en-US" dirty="0"/>
              <a:t>Market returns</a:t>
            </a:r>
          </a:p>
        </p:txBody>
      </p:sp>
      <p:graphicFrame>
        <p:nvGraphicFramePr>
          <p:cNvPr id="7" name="Chart 6">
            <a:extLst>
              <a:ext uri="{FF2B5EF4-FFF2-40B4-BE49-F238E27FC236}">
                <a16:creationId xmlns:a16="http://schemas.microsoft.com/office/drawing/2014/main" id="{00000000-0008-0000-0100-000002000000}"/>
              </a:ext>
            </a:extLst>
          </p:cNvPr>
          <p:cNvGraphicFramePr>
            <a:graphicFrameLocks noGrp="1"/>
          </p:cNvGraphicFramePr>
          <p:nvPr>
            <p:extLst>
              <p:ext uri="{D42A27DB-BD31-4B8C-83A1-F6EECF244321}">
                <p14:modId xmlns:p14="http://schemas.microsoft.com/office/powerpoint/2010/main" val="1840240263"/>
              </p:ext>
            </p:extLst>
          </p:nvPr>
        </p:nvGraphicFramePr>
        <p:xfrm>
          <a:off x="252412" y="529389"/>
          <a:ext cx="8381449" cy="603809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5399"/>
            <a:ext cx="9079992" cy="407587"/>
          </a:xfrm>
        </p:spPr>
        <p:txBody>
          <a:bodyPr/>
          <a:lstStyle/>
          <a:p>
            <a:pPr algn="ctr"/>
            <a:r>
              <a:rPr lang="en-US" sz="2100" dirty="0"/>
              <a:t>university Operating and endowment funds: March 31, 2022</a:t>
            </a:r>
          </a:p>
        </p:txBody>
      </p:sp>
      <p:sp>
        <p:nvSpPr>
          <p:cNvPr id="5" name="object 6">
            <a:extLst>
              <a:ext uri="{FF2B5EF4-FFF2-40B4-BE49-F238E27FC236}">
                <a16:creationId xmlns:a16="http://schemas.microsoft.com/office/drawing/2014/main" id="{27543B2B-10FB-42E4-A33F-6CD365C762DC}"/>
              </a:ext>
              <a:ext uri="{C183D7F6-B498-43B3-948B-1728B52AA6E4}">
                <adec:decorative xmlns:adec="http://schemas.microsoft.com/office/drawing/2017/decorative" val="0"/>
              </a:ext>
            </a:extLst>
          </p:cNvPr>
          <p:cNvSpPr txBox="1"/>
          <p:nvPr/>
        </p:nvSpPr>
        <p:spPr>
          <a:xfrm>
            <a:off x="545452" y="5115407"/>
            <a:ext cx="7942580" cy="1328420"/>
          </a:xfrm>
          <a:prstGeom prst="rect">
            <a:avLst/>
          </a:prstGeom>
        </p:spPr>
        <p:txBody>
          <a:bodyPr vert="horz" wrap="square" lIns="0" tIns="0" rIns="0" bIns="0" rtlCol="0">
            <a:spAutoFit/>
          </a:bodyPr>
          <a:lstStyle/>
          <a:p>
            <a:pPr marL="354965" indent="-342265">
              <a:lnSpc>
                <a:spcPct val="100000"/>
              </a:lnSpc>
              <a:buClr>
                <a:srgbClr val="FFC000"/>
              </a:buClr>
              <a:buFont typeface="Arial"/>
              <a:buChar char="•"/>
              <a:tabLst>
                <a:tab pos="355600" algn="l"/>
              </a:tabLst>
            </a:pPr>
            <a:r>
              <a:rPr sz="1300" spc="-5" dirty="0">
                <a:solidFill>
                  <a:srgbClr val="3E3E3E"/>
                </a:solidFill>
                <a:latin typeface="Calibri"/>
                <a:cs typeface="Calibri"/>
              </a:rPr>
              <a:t>The University Operating and Endowment Funds were valued at $</a:t>
            </a:r>
            <a:r>
              <a:rPr lang="en-US" sz="1300" spc="-5" dirty="0">
                <a:solidFill>
                  <a:srgbClr val="3E3E3E"/>
                </a:solidFill>
                <a:latin typeface="Calibri"/>
                <a:cs typeface="Calibri"/>
              </a:rPr>
              <a:t>4.40 </a:t>
            </a:r>
            <a:r>
              <a:rPr sz="1300" spc="-5" dirty="0">
                <a:solidFill>
                  <a:srgbClr val="3E3E3E"/>
                </a:solidFill>
                <a:latin typeface="Calibri"/>
                <a:cs typeface="Calibri"/>
              </a:rPr>
              <a:t>billion as of </a:t>
            </a:r>
            <a:r>
              <a:rPr lang="en-US" sz="1300" spc="-5" dirty="0">
                <a:solidFill>
                  <a:srgbClr val="3E3E3E"/>
                </a:solidFill>
                <a:latin typeface="Calibri"/>
                <a:cs typeface="Calibri"/>
              </a:rPr>
              <a:t>March</a:t>
            </a:r>
            <a:r>
              <a:rPr sz="1300" spc="-5" dirty="0">
                <a:solidFill>
                  <a:srgbClr val="3E3E3E"/>
                </a:solidFill>
                <a:latin typeface="Calibri"/>
                <a:cs typeface="Calibri"/>
              </a:rPr>
              <a:t> 3</a:t>
            </a:r>
            <a:r>
              <a:rPr lang="en-US" sz="1300" spc="-5" dirty="0">
                <a:solidFill>
                  <a:srgbClr val="3E3E3E"/>
                </a:solidFill>
                <a:latin typeface="Calibri"/>
                <a:cs typeface="Calibri"/>
              </a:rPr>
              <a:t>1</a:t>
            </a:r>
            <a:r>
              <a:rPr sz="1300" spc="-5" dirty="0">
                <a:solidFill>
                  <a:srgbClr val="3E3E3E"/>
                </a:solidFill>
                <a:latin typeface="Calibri"/>
                <a:cs typeface="Calibri"/>
              </a:rPr>
              <a:t>, 202</a:t>
            </a:r>
            <a:r>
              <a:rPr lang="en-US" sz="1300" spc="-5" dirty="0">
                <a:solidFill>
                  <a:srgbClr val="3E3E3E"/>
                </a:solidFill>
                <a:latin typeface="Calibri"/>
                <a:cs typeface="Calibri"/>
              </a:rPr>
              <a:t>2</a:t>
            </a:r>
            <a:r>
              <a:rPr sz="1300" spc="-5" dirty="0">
                <a:solidFill>
                  <a:srgbClr val="3E3E3E"/>
                </a:solidFill>
                <a:latin typeface="Calibri"/>
                <a:cs typeface="Calibri"/>
              </a:rPr>
              <a:t>.</a:t>
            </a:r>
            <a:endParaRPr sz="1300" dirty="0">
              <a:latin typeface="Calibri"/>
              <a:cs typeface="Calibri"/>
            </a:endParaRPr>
          </a:p>
          <a:p>
            <a:pPr marL="354965" marR="5080" indent="-342265">
              <a:lnSpc>
                <a:spcPct val="100000"/>
              </a:lnSpc>
              <a:spcBef>
                <a:spcPts val="310"/>
              </a:spcBef>
              <a:buClr>
                <a:srgbClr val="FFC000"/>
              </a:buClr>
              <a:buFont typeface="Arial"/>
              <a:buChar char="•"/>
              <a:tabLst>
                <a:tab pos="355600" algn="l"/>
              </a:tabLst>
            </a:pPr>
            <a:r>
              <a:rPr sz="1300" spc="-5" dirty="0">
                <a:solidFill>
                  <a:srgbClr val="3E3E3E"/>
                </a:solidFill>
                <a:latin typeface="Calibri"/>
                <a:cs typeface="Calibri"/>
              </a:rPr>
              <a:t>The Operating Pool (ex-Permanent Core) was valued at $</a:t>
            </a:r>
            <a:r>
              <a:rPr lang="en-US" sz="1300" spc="-5" dirty="0">
                <a:solidFill>
                  <a:srgbClr val="3E3E3E"/>
                </a:solidFill>
                <a:latin typeface="Calibri"/>
                <a:cs typeface="Calibri"/>
              </a:rPr>
              <a:t>3.32 </a:t>
            </a:r>
            <a:r>
              <a:rPr sz="1300" spc="-5" dirty="0">
                <a:solidFill>
                  <a:srgbClr val="3E3E3E"/>
                </a:solidFill>
                <a:latin typeface="Calibri"/>
                <a:cs typeface="Calibri"/>
              </a:rPr>
              <a:t>billion. The permanent core investment (gray bar) is  a long-term investment of operating cash in the Endowment Pool to enhance distributions to invested</a:t>
            </a:r>
            <a:r>
              <a:rPr lang="en-US" sz="1300" spc="-5" dirty="0">
                <a:solidFill>
                  <a:srgbClr val="3E3E3E"/>
                </a:solidFill>
                <a:latin typeface="Calibri"/>
                <a:cs typeface="Calibri"/>
              </a:rPr>
              <a:t> </a:t>
            </a:r>
            <a:r>
              <a:rPr sz="1300" spc="-5" dirty="0">
                <a:solidFill>
                  <a:srgbClr val="3E3E3E"/>
                </a:solidFill>
                <a:latin typeface="Calibri"/>
                <a:cs typeface="Calibri"/>
              </a:rPr>
              <a:t>units.</a:t>
            </a:r>
            <a:endParaRPr sz="1300" dirty="0">
              <a:latin typeface="Calibri"/>
              <a:cs typeface="Calibri"/>
            </a:endParaRPr>
          </a:p>
          <a:p>
            <a:pPr marL="354965" marR="15875" indent="-342265">
              <a:lnSpc>
                <a:spcPct val="100000"/>
              </a:lnSpc>
              <a:spcBef>
                <a:spcPts val="310"/>
              </a:spcBef>
              <a:buClr>
                <a:srgbClr val="FFC000"/>
              </a:buClr>
              <a:buFont typeface="Arial"/>
              <a:buChar char="•"/>
              <a:tabLst>
                <a:tab pos="355600" algn="l"/>
              </a:tabLst>
            </a:pPr>
            <a:r>
              <a:rPr sz="1300" spc="-5" dirty="0">
                <a:solidFill>
                  <a:srgbClr val="3E3E3E"/>
                </a:solidFill>
                <a:latin typeface="Calibri"/>
                <a:cs typeface="Calibri"/>
              </a:rPr>
              <a:t>The combined Endowment Pool is valued at $</a:t>
            </a:r>
            <a:r>
              <a:rPr lang="en-US" sz="1300" spc="-5" dirty="0">
                <a:solidFill>
                  <a:srgbClr val="3E3E3E"/>
                </a:solidFill>
                <a:latin typeface="Calibri"/>
                <a:cs typeface="Calibri"/>
              </a:rPr>
              <a:t>994.2 million</a:t>
            </a:r>
            <a:r>
              <a:rPr sz="1300" spc="-5" dirty="0">
                <a:solidFill>
                  <a:srgbClr val="3E3E3E"/>
                </a:solidFill>
                <a:latin typeface="Calibri"/>
                <a:cs typeface="Calibri"/>
              </a:rPr>
              <a:t> (green and gray right bar) and is discussed further on  the following</a:t>
            </a:r>
            <a:r>
              <a:rPr sz="1300" dirty="0">
                <a:solidFill>
                  <a:srgbClr val="3E3E3E"/>
                </a:solidFill>
                <a:latin typeface="Calibri"/>
                <a:cs typeface="Calibri"/>
              </a:rPr>
              <a:t> </a:t>
            </a:r>
            <a:r>
              <a:rPr sz="1300" spc="-5" dirty="0">
                <a:solidFill>
                  <a:srgbClr val="3E3E3E"/>
                </a:solidFill>
                <a:latin typeface="Calibri"/>
                <a:cs typeface="Calibri"/>
              </a:rPr>
              <a:t>slides.</a:t>
            </a:r>
            <a:endParaRPr sz="1300" dirty="0">
              <a:latin typeface="Calibri"/>
              <a:cs typeface="Calibri"/>
            </a:endParaRPr>
          </a:p>
          <a:p>
            <a:pPr marL="354965" indent="-342265">
              <a:lnSpc>
                <a:spcPct val="100000"/>
              </a:lnSpc>
              <a:spcBef>
                <a:spcPts val="310"/>
              </a:spcBef>
              <a:buClr>
                <a:srgbClr val="FFC000"/>
              </a:buClr>
              <a:buFont typeface="Arial"/>
              <a:buChar char="•"/>
              <a:tabLst>
                <a:tab pos="355600" algn="l"/>
              </a:tabLst>
            </a:pPr>
            <a:r>
              <a:rPr sz="1300" spc="-5" dirty="0">
                <a:solidFill>
                  <a:srgbClr val="3E3E3E"/>
                </a:solidFill>
                <a:latin typeface="Calibri"/>
                <a:cs typeface="Calibri"/>
              </a:rPr>
              <a:t>The Pure Endowment (</a:t>
            </a:r>
            <a:r>
              <a:rPr lang="en-US" sz="1300" spc="-5" dirty="0">
                <a:solidFill>
                  <a:srgbClr val="3E3E3E"/>
                </a:solidFill>
                <a:latin typeface="Calibri"/>
                <a:cs typeface="Calibri"/>
              </a:rPr>
              <a:t>ex-Permanent Core</a:t>
            </a:r>
            <a:r>
              <a:rPr sz="1300" spc="-5" dirty="0">
                <a:solidFill>
                  <a:srgbClr val="3E3E3E"/>
                </a:solidFill>
                <a:latin typeface="Calibri"/>
                <a:cs typeface="Calibri"/>
              </a:rPr>
              <a:t>) is valued at $</a:t>
            </a:r>
            <a:r>
              <a:rPr lang="en-US" sz="1300" spc="-5" dirty="0">
                <a:solidFill>
                  <a:srgbClr val="3E3E3E"/>
                </a:solidFill>
                <a:latin typeface="Calibri"/>
                <a:cs typeface="Calibri"/>
              </a:rPr>
              <a:t>553.8 </a:t>
            </a:r>
            <a:r>
              <a:rPr sz="1300" spc="-5" dirty="0">
                <a:solidFill>
                  <a:srgbClr val="3E3E3E"/>
                </a:solidFill>
                <a:latin typeface="Calibri"/>
                <a:cs typeface="Calibri"/>
              </a:rPr>
              <a:t>million.</a:t>
            </a:r>
            <a:endParaRPr sz="1300" dirty="0">
              <a:latin typeface="Calibri"/>
              <a:cs typeface="Calibri"/>
            </a:endParaRPr>
          </a:p>
        </p:txBody>
      </p:sp>
      <p:graphicFrame>
        <p:nvGraphicFramePr>
          <p:cNvPr id="6" name="Chart 5">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2230506744"/>
              </p:ext>
            </p:extLst>
          </p:nvPr>
        </p:nvGraphicFramePr>
        <p:xfrm>
          <a:off x="462183" y="569620"/>
          <a:ext cx="8219633" cy="437968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003420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896412" y="1357772"/>
            <a:ext cx="5855701" cy="944874"/>
          </a:xfrm>
        </p:spPr>
        <p:txBody>
          <a:bodyPr/>
          <a:lstStyle/>
          <a:p>
            <a:r>
              <a:rPr lang="en-US" dirty="0"/>
              <a:t>ENDOWMENT FUND UPDATE: </a:t>
            </a:r>
          </a:p>
          <a:p>
            <a:r>
              <a:rPr lang="en-US" dirty="0"/>
              <a:t>March 31, 2022</a:t>
            </a:r>
          </a:p>
        </p:txBody>
      </p:sp>
    </p:spTree>
    <p:extLst>
      <p:ext uri="{BB962C8B-B14F-4D97-AF65-F5344CB8AC3E}">
        <p14:creationId xmlns:p14="http://schemas.microsoft.com/office/powerpoint/2010/main" val="7791641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Market value and asset allocation: endowment pool</a:t>
            </a:r>
          </a:p>
        </p:txBody>
      </p:sp>
      <p:sp>
        <p:nvSpPr>
          <p:cNvPr id="5" name="object 7">
            <a:extLst>
              <a:ext uri="{FF2B5EF4-FFF2-40B4-BE49-F238E27FC236}">
                <a16:creationId xmlns:a16="http://schemas.microsoft.com/office/drawing/2014/main" id="{08C6E9B7-A303-4491-ABCB-0A53C907D1F1}"/>
              </a:ext>
            </a:extLst>
          </p:cNvPr>
          <p:cNvSpPr txBox="1"/>
          <p:nvPr/>
        </p:nvSpPr>
        <p:spPr>
          <a:xfrm>
            <a:off x="6109125" y="1156653"/>
            <a:ext cx="2037080" cy="448945"/>
          </a:xfrm>
          <a:prstGeom prst="rect">
            <a:avLst/>
          </a:prstGeom>
        </p:spPr>
        <p:txBody>
          <a:bodyPr vert="horz" wrap="square" lIns="0" tIns="0" rIns="0" bIns="0" rtlCol="0">
            <a:spAutoFit/>
          </a:bodyPr>
          <a:lstStyle/>
          <a:p>
            <a:pPr marL="12700" marR="5080" indent="164465">
              <a:lnSpc>
                <a:spcPct val="100000"/>
              </a:lnSpc>
            </a:pPr>
            <a:r>
              <a:rPr sz="1400" b="1" spc="-5" dirty="0">
                <a:solidFill>
                  <a:srgbClr val="595958"/>
                </a:solidFill>
                <a:latin typeface="Calibri"/>
                <a:cs typeface="Calibri"/>
              </a:rPr>
              <a:t>Over/Under Allocation  to </a:t>
            </a:r>
            <a:r>
              <a:rPr sz="1400" b="1" spc="-15" dirty="0">
                <a:solidFill>
                  <a:srgbClr val="595958"/>
                </a:solidFill>
                <a:latin typeface="Calibri"/>
                <a:cs typeface="Calibri"/>
              </a:rPr>
              <a:t>Long-Term </a:t>
            </a:r>
            <a:r>
              <a:rPr sz="1400" b="1" spc="-5" dirty="0">
                <a:solidFill>
                  <a:srgbClr val="595958"/>
                </a:solidFill>
                <a:latin typeface="Calibri"/>
                <a:cs typeface="Calibri"/>
              </a:rPr>
              <a:t>Policy</a:t>
            </a:r>
            <a:r>
              <a:rPr sz="1400" b="1" spc="-120" dirty="0">
                <a:solidFill>
                  <a:srgbClr val="595958"/>
                </a:solidFill>
                <a:latin typeface="Calibri"/>
                <a:cs typeface="Calibri"/>
              </a:rPr>
              <a:t> </a:t>
            </a:r>
            <a:r>
              <a:rPr sz="1400" b="1" spc="-20" dirty="0">
                <a:solidFill>
                  <a:srgbClr val="595958"/>
                </a:solidFill>
                <a:latin typeface="Calibri"/>
                <a:cs typeface="Calibri"/>
              </a:rPr>
              <a:t>Targets</a:t>
            </a:r>
            <a:endParaRPr sz="1400" dirty="0">
              <a:latin typeface="Calibri"/>
              <a:cs typeface="Calibri"/>
            </a:endParaRPr>
          </a:p>
        </p:txBody>
      </p:sp>
      <p:graphicFrame>
        <p:nvGraphicFramePr>
          <p:cNvPr id="8" name="Chart 7">
            <a:extLst>
              <a:ext uri="{FF2B5EF4-FFF2-40B4-BE49-F238E27FC236}">
                <a16:creationId xmlns:a16="http://schemas.microsoft.com/office/drawing/2014/main" id="{399FED98-C9AA-4A21-ADD2-549F3ADA3262}"/>
              </a:ext>
            </a:extLst>
          </p:cNvPr>
          <p:cNvGraphicFramePr>
            <a:graphicFrameLocks/>
          </p:cNvGraphicFramePr>
          <p:nvPr>
            <p:extLst>
              <p:ext uri="{D42A27DB-BD31-4B8C-83A1-F6EECF244321}">
                <p14:modId xmlns:p14="http://schemas.microsoft.com/office/powerpoint/2010/main" val="46345402"/>
              </p:ext>
            </p:extLst>
          </p:nvPr>
        </p:nvGraphicFramePr>
        <p:xfrm>
          <a:off x="5273040" y="1645920"/>
          <a:ext cx="3793858" cy="36738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0F60BD35-1395-4A66-BF52-62460479C2A9}"/>
              </a:ext>
            </a:extLst>
          </p:cNvPr>
          <p:cNvGraphicFramePr>
            <a:graphicFrameLocks/>
          </p:cNvGraphicFramePr>
          <p:nvPr>
            <p:extLst>
              <p:ext uri="{D42A27DB-BD31-4B8C-83A1-F6EECF244321}">
                <p14:modId xmlns:p14="http://schemas.microsoft.com/office/powerpoint/2010/main" val="1822824398"/>
              </p:ext>
            </p:extLst>
          </p:nvPr>
        </p:nvGraphicFramePr>
        <p:xfrm>
          <a:off x="0" y="882165"/>
          <a:ext cx="5610225" cy="42318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45634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Total endowment pool performance (</a:t>
            </a:r>
            <a:r>
              <a:rPr lang="en-US" sz="2400" dirty="0"/>
              <a:t>March</a:t>
            </a:r>
            <a:r>
              <a:rPr lang="en-US" dirty="0"/>
              <a:t> </a:t>
            </a:r>
            <a:r>
              <a:rPr lang="en-US" sz="2400" dirty="0"/>
              <a:t>31, 2022)</a:t>
            </a:r>
          </a:p>
        </p:txBody>
      </p:sp>
      <p:sp>
        <p:nvSpPr>
          <p:cNvPr id="8" name="Content Placeholder 1">
            <a:extLst>
              <a:ext uri="{C183D7F6-B498-43B3-948B-1728B52AA6E4}">
                <adec:decorative xmlns:adec="http://schemas.microsoft.com/office/drawing/2017/decorative" val="1"/>
              </a:ext>
            </a:extLst>
          </p:cNvPr>
          <p:cNvSpPr txBox="1">
            <a:spLocks/>
          </p:cNvSpPr>
          <p:nvPr/>
        </p:nvSpPr>
        <p:spPr>
          <a:xfrm>
            <a:off x="256115" y="6400801"/>
            <a:ext cx="8677275" cy="290946"/>
          </a:xfrm>
          <a:prstGeom prst="rect">
            <a:avLst/>
          </a:prstGeom>
        </p:spPr>
        <p:txBody>
          <a:bodyPr vert="horz" lIns="91440" tIns="45720" rIns="91440" bIns="45720" rtlCol="0">
            <a:normAutofit/>
          </a:bodyPr>
          <a:lstStyle>
            <a:lvl1pPr marL="228600" indent="-228600" algn="just" defTabSz="914400" rtl="0" eaLnBrk="1" latinLnBrk="0" hangingPunct="1">
              <a:lnSpc>
                <a:spcPct val="100000"/>
              </a:lnSpc>
              <a:spcBef>
                <a:spcPts val="600"/>
              </a:spcBef>
              <a:buClr>
                <a:schemeClr val="accent1"/>
              </a:buClr>
              <a:buFont typeface="Arial" panose="020B0604020202020204" pitchFamily="34" charset="0"/>
              <a:buChar char="•"/>
              <a:defRPr sz="1200" kern="1200">
                <a:solidFill>
                  <a:schemeClr val="tx1"/>
                </a:solidFill>
                <a:latin typeface="+mn-lt"/>
                <a:ea typeface="+mn-ea"/>
                <a:cs typeface="+mn-cs"/>
              </a:defRPr>
            </a:lvl1pPr>
            <a:lvl2pPr marL="457200" indent="-228600" algn="just" defTabSz="914400" rtl="0" eaLnBrk="1" latinLnBrk="0" hangingPunct="1">
              <a:lnSpc>
                <a:spcPct val="100000"/>
              </a:lnSpc>
              <a:spcBef>
                <a:spcPts val="600"/>
              </a:spcBef>
              <a:buClr>
                <a:schemeClr val="accent1"/>
              </a:buClr>
              <a:buFont typeface="Wingdings" panose="05000000000000000000" pitchFamily="2" charset="2"/>
              <a:buChar char="§"/>
              <a:defRPr sz="1100" kern="1200">
                <a:solidFill>
                  <a:schemeClr val="tx1"/>
                </a:solidFill>
                <a:latin typeface="+mn-lt"/>
                <a:ea typeface="+mn-ea"/>
                <a:cs typeface="+mn-cs"/>
              </a:defRPr>
            </a:lvl2pPr>
            <a:lvl3pPr marL="685800" indent="-228600" algn="just" defTabSz="914400" rtl="0" eaLnBrk="1" latinLnBrk="0" hangingPunct="1">
              <a:lnSpc>
                <a:spcPct val="100000"/>
              </a:lnSpc>
              <a:spcBef>
                <a:spcPts val="600"/>
              </a:spcBef>
              <a:buClr>
                <a:schemeClr val="accent1"/>
              </a:buClr>
              <a:buFont typeface="Arial" panose="020B0604020202020204" pitchFamily="34" charset="0"/>
              <a:buChar char="•"/>
              <a:defRPr sz="105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000" dirty="0"/>
              <a:t>Note: The beginning market value + net contributions + net investment gains referenced in the table may not equal the ending market value due to rounding.</a:t>
            </a:r>
          </a:p>
        </p:txBody>
      </p:sp>
      <p:sp>
        <p:nvSpPr>
          <p:cNvPr id="5" name="object 6">
            <a:extLst>
              <a:ext uri="{FF2B5EF4-FFF2-40B4-BE49-F238E27FC236}">
                <a16:creationId xmlns:a16="http://schemas.microsoft.com/office/drawing/2014/main" id="{869C440C-A1DF-4C75-A96F-5E346E92DC4C}"/>
              </a:ext>
            </a:extLst>
          </p:cNvPr>
          <p:cNvSpPr txBox="1"/>
          <p:nvPr/>
        </p:nvSpPr>
        <p:spPr>
          <a:xfrm>
            <a:off x="334854" y="3627085"/>
            <a:ext cx="8279765" cy="951865"/>
          </a:xfrm>
          <a:prstGeom prst="rect">
            <a:avLst/>
          </a:prstGeom>
        </p:spPr>
        <p:txBody>
          <a:bodyPr vert="horz" wrap="square" lIns="0" tIns="0" rIns="0" bIns="0" rtlCol="0">
            <a:spAutoFit/>
          </a:bodyPr>
          <a:lstStyle/>
          <a:p>
            <a:pPr marL="303530" marR="5080" indent="-290830">
              <a:lnSpc>
                <a:spcPct val="100000"/>
              </a:lnSpc>
              <a:buClr>
                <a:srgbClr val="FBB161"/>
              </a:buClr>
              <a:buFont typeface="Arial"/>
              <a:buChar char="•"/>
              <a:tabLst>
                <a:tab pos="304165" algn="l"/>
              </a:tabLst>
            </a:pPr>
            <a:r>
              <a:rPr sz="1400" spc="-5" dirty="0">
                <a:solidFill>
                  <a:srgbClr val="3E3E3E"/>
                </a:solidFill>
                <a:latin typeface="Calibri"/>
                <a:cs typeface="Calibri"/>
              </a:rPr>
              <a:t>Over the one-year period, the endowment </a:t>
            </a:r>
            <a:r>
              <a:rPr sz="1400" spc="-10" dirty="0">
                <a:solidFill>
                  <a:srgbClr val="3E3E3E"/>
                </a:solidFill>
                <a:latin typeface="Calibri"/>
                <a:cs typeface="Calibri"/>
              </a:rPr>
              <a:t>returned </a:t>
            </a:r>
            <a:r>
              <a:rPr lang="en-US" sz="1400" spc="-10" dirty="0">
                <a:solidFill>
                  <a:srgbClr val="3E3E3E"/>
                </a:solidFill>
                <a:latin typeface="Calibri"/>
                <a:cs typeface="Calibri"/>
              </a:rPr>
              <a:t>8.1</a:t>
            </a:r>
            <a:r>
              <a:rPr sz="1400" dirty="0">
                <a:solidFill>
                  <a:srgbClr val="3E3E3E"/>
                </a:solidFill>
                <a:latin typeface="Calibri"/>
                <a:cs typeface="Calibri"/>
              </a:rPr>
              <a:t>%</a:t>
            </a:r>
            <a:r>
              <a:rPr lang="en-US" sz="1400" dirty="0">
                <a:solidFill>
                  <a:srgbClr val="3E3E3E"/>
                </a:solidFill>
                <a:latin typeface="Calibri"/>
                <a:cs typeface="Calibri"/>
              </a:rPr>
              <a:t>,</a:t>
            </a:r>
            <a:r>
              <a:rPr sz="1400" dirty="0">
                <a:solidFill>
                  <a:srgbClr val="3E3E3E"/>
                </a:solidFill>
                <a:latin typeface="Calibri"/>
                <a:cs typeface="Calibri"/>
              </a:rPr>
              <a:t> </a:t>
            </a:r>
            <a:r>
              <a:rPr lang="en-US" sz="1400" dirty="0">
                <a:solidFill>
                  <a:srgbClr val="3E3E3E"/>
                </a:solidFill>
                <a:latin typeface="Calibri"/>
                <a:cs typeface="Calibri"/>
              </a:rPr>
              <a:t>supported by solid returns in</a:t>
            </a:r>
            <a:r>
              <a:rPr sz="1400" spc="-5" dirty="0">
                <a:solidFill>
                  <a:srgbClr val="3E3E3E"/>
                </a:solidFill>
                <a:latin typeface="Calibri"/>
                <a:cs typeface="Calibri"/>
              </a:rPr>
              <a:t> U.S. equity (+</a:t>
            </a:r>
            <a:r>
              <a:rPr lang="en-US" sz="1400" spc="-5" dirty="0">
                <a:solidFill>
                  <a:srgbClr val="3E3E3E"/>
                </a:solidFill>
                <a:latin typeface="Calibri"/>
                <a:cs typeface="Calibri"/>
              </a:rPr>
              <a:t>11.2</a:t>
            </a:r>
            <a:r>
              <a:rPr sz="1400" spc="-5" dirty="0">
                <a:solidFill>
                  <a:srgbClr val="3E3E3E"/>
                </a:solidFill>
                <a:latin typeface="Calibri"/>
                <a:cs typeface="Calibri"/>
              </a:rPr>
              <a:t>%)</a:t>
            </a:r>
            <a:r>
              <a:rPr lang="en-US" sz="1400" spc="-5" dirty="0">
                <a:solidFill>
                  <a:srgbClr val="3E3E3E"/>
                </a:solidFill>
                <a:latin typeface="Calibri"/>
                <a:cs typeface="Calibri"/>
              </a:rPr>
              <a:t>,</a:t>
            </a:r>
            <a:r>
              <a:rPr sz="1400" spc="-5" dirty="0">
                <a:solidFill>
                  <a:srgbClr val="3E3E3E"/>
                </a:solidFill>
                <a:latin typeface="Calibri"/>
                <a:cs typeface="Calibri"/>
              </a:rPr>
              <a:t> </a:t>
            </a:r>
            <a:r>
              <a:rPr lang="en-US" sz="1400" spc="-5" dirty="0">
                <a:solidFill>
                  <a:srgbClr val="3E3E3E"/>
                </a:solidFill>
                <a:latin typeface="Calibri"/>
                <a:cs typeface="Calibri"/>
              </a:rPr>
              <a:t>private equity </a:t>
            </a:r>
            <a:r>
              <a:rPr sz="1400" spc="-5" dirty="0">
                <a:solidFill>
                  <a:srgbClr val="3E3E3E"/>
                </a:solidFill>
                <a:latin typeface="Calibri"/>
                <a:cs typeface="Calibri"/>
              </a:rPr>
              <a:t>(+</a:t>
            </a:r>
            <a:r>
              <a:rPr lang="en-US" sz="1400" spc="-5" dirty="0">
                <a:solidFill>
                  <a:srgbClr val="3E3E3E"/>
                </a:solidFill>
                <a:latin typeface="Calibri"/>
                <a:cs typeface="Calibri"/>
              </a:rPr>
              <a:t>30.3</a:t>
            </a:r>
            <a:r>
              <a:rPr sz="1400" spc="-5" dirty="0">
                <a:solidFill>
                  <a:srgbClr val="3E3E3E"/>
                </a:solidFill>
                <a:latin typeface="Calibri"/>
                <a:cs typeface="Calibri"/>
              </a:rPr>
              <a:t>%)</a:t>
            </a:r>
            <a:r>
              <a:rPr lang="en-US" sz="1400" spc="-5" dirty="0">
                <a:solidFill>
                  <a:srgbClr val="3E3E3E"/>
                </a:solidFill>
                <a:latin typeface="Calibri"/>
                <a:cs typeface="Calibri"/>
              </a:rPr>
              <a:t>, and real assets (+19.6%)</a:t>
            </a:r>
            <a:r>
              <a:rPr sz="1400" spc="-5" dirty="0">
                <a:solidFill>
                  <a:srgbClr val="3E3E3E"/>
                </a:solidFill>
                <a:latin typeface="Calibri"/>
                <a:cs typeface="Calibri"/>
              </a:rPr>
              <a:t>.</a:t>
            </a:r>
            <a:endParaRPr sz="1400" dirty="0">
              <a:latin typeface="Calibri"/>
              <a:cs typeface="Calibri"/>
            </a:endParaRPr>
          </a:p>
          <a:p>
            <a:pPr marL="303530" marR="228600" indent="-290830">
              <a:lnSpc>
                <a:spcPct val="100000"/>
              </a:lnSpc>
              <a:spcBef>
                <a:spcPts val="600"/>
              </a:spcBef>
              <a:buClr>
                <a:srgbClr val="FBB161"/>
              </a:buClr>
              <a:buFont typeface="Arial"/>
              <a:buChar char="•"/>
              <a:tabLst>
                <a:tab pos="304165" algn="l"/>
              </a:tabLst>
            </a:pPr>
            <a:r>
              <a:rPr sz="1400" spc="-5" dirty="0">
                <a:solidFill>
                  <a:srgbClr val="3E3E3E"/>
                </a:solidFill>
                <a:latin typeface="Calibri"/>
                <a:cs typeface="Calibri"/>
              </a:rPr>
              <a:t>O</a:t>
            </a:r>
            <a:r>
              <a:rPr lang="en-US" sz="1400" spc="-5" dirty="0">
                <a:solidFill>
                  <a:srgbClr val="3E3E3E"/>
                </a:solidFill>
                <a:latin typeface="Calibri"/>
                <a:cs typeface="Calibri"/>
              </a:rPr>
              <a:t>ver</a:t>
            </a:r>
            <a:r>
              <a:rPr sz="1400" spc="-5" dirty="0">
                <a:solidFill>
                  <a:srgbClr val="3E3E3E"/>
                </a:solidFill>
                <a:latin typeface="Calibri"/>
                <a:cs typeface="Calibri"/>
              </a:rPr>
              <a:t> the </a:t>
            </a:r>
            <a:r>
              <a:rPr sz="1400" spc="-10" dirty="0">
                <a:solidFill>
                  <a:srgbClr val="3E3E3E"/>
                </a:solidFill>
                <a:latin typeface="Calibri"/>
                <a:cs typeface="Calibri"/>
              </a:rPr>
              <a:t>ten-year </a:t>
            </a:r>
            <a:r>
              <a:rPr sz="1400" spc="-5" dirty="0">
                <a:solidFill>
                  <a:srgbClr val="3E3E3E"/>
                </a:solidFill>
                <a:latin typeface="Calibri"/>
                <a:cs typeface="Calibri"/>
              </a:rPr>
              <a:t>period, the endowment posted a</a:t>
            </a:r>
            <a:r>
              <a:rPr lang="en-US" sz="1400" spc="-5" dirty="0">
                <a:solidFill>
                  <a:srgbClr val="3E3E3E"/>
                </a:solidFill>
                <a:latin typeface="Calibri"/>
                <a:cs typeface="Calibri"/>
              </a:rPr>
              <a:t>n 8.4</a:t>
            </a:r>
            <a:r>
              <a:rPr sz="1400" dirty="0">
                <a:solidFill>
                  <a:srgbClr val="3E3E3E"/>
                </a:solidFill>
                <a:latin typeface="Calibri"/>
                <a:cs typeface="Calibri"/>
              </a:rPr>
              <a:t>% </a:t>
            </a:r>
            <a:r>
              <a:rPr sz="1400" spc="-10" dirty="0">
                <a:solidFill>
                  <a:srgbClr val="3E3E3E"/>
                </a:solidFill>
                <a:latin typeface="Calibri"/>
                <a:cs typeface="Calibri"/>
              </a:rPr>
              <a:t>return, </a:t>
            </a:r>
            <a:r>
              <a:rPr sz="1400" spc="-5" dirty="0">
                <a:solidFill>
                  <a:srgbClr val="3E3E3E"/>
                </a:solidFill>
                <a:latin typeface="Calibri"/>
                <a:cs typeface="Calibri"/>
              </a:rPr>
              <a:t>supported </a:t>
            </a:r>
            <a:r>
              <a:rPr sz="1400" spc="-10" dirty="0">
                <a:solidFill>
                  <a:srgbClr val="3E3E3E"/>
                </a:solidFill>
                <a:latin typeface="Calibri"/>
                <a:cs typeface="Calibri"/>
              </a:rPr>
              <a:t>by </a:t>
            </a:r>
            <a:r>
              <a:rPr sz="1400" dirty="0">
                <a:solidFill>
                  <a:srgbClr val="3E3E3E"/>
                </a:solidFill>
                <a:latin typeface="Calibri"/>
                <a:cs typeface="Calibri"/>
              </a:rPr>
              <a:t>solid </a:t>
            </a:r>
            <a:r>
              <a:rPr sz="1400" spc="-10" dirty="0">
                <a:solidFill>
                  <a:srgbClr val="3E3E3E"/>
                </a:solidFill>
                <a:latin typeface="Calibri"/>
                <a:cs typeface="Calibri"/>
              </a:rPr>
              <a:t>returns </a:t>
            </a:r>
            <a:r>
              <a:rPr sz="1400" spc="-5" dirty="0">
                <a:solidFill>
                  <a:srgbClr val="3E3E3E"/>
                </a:solidFill>
                <a:latin typeface="Calibri"/>
                <a:cs typeface="Calibri"/>
              </a:rPr>
              <a:t>from U.S. equity  (+1</a:t>
            </a:r>
            <a:r>
              <a:rPr lang="en-US" sz="1400" spc="-5" dirty="0">
                <a:solidFill>
                  <a:srgbClr val="3E3E3E"/>
                </a:solidFill>
                <a:latin typeface="Calibri"/>
                <a:cs typeface="Calibri"/>
              </a:rPr>
              <a:t>3.7</a:t>
            </a:r>
            <a:r>
              <a:rPr sz="1400" spc="-5" dirty="0">
                <a:solidFill>
                  <a:srgbClr val="3E3E3E"/>
                </a:solidFill>
                <a:latin typeface="Calibri"/>
                <a:cs typeface="Calibri"/>
              </a:rPr>
              <a:t>%), </a:t>
            </a:r>
            <a:r>
              <a:rPr sz="1400" spc="-10" dirty="0">
                <a:solidFill>
                  <a:srgbClr val="3E3E3E"/>
                </a:solidFill>
                <a:latin typeface="Calibri"/>
                <a:cs typeface="Calibri"/>
              </a:rPr>
              <a:t>private </a:t>
            </a:r>
            <a:r>
              <a:rPr sz="1400" spc="-5" dirty="0">
                <a:solidFill>
                  <a:srgbClr val="3E3E3E"/>
                </a:solidFill>
                <a:latin typeface="Calibri"/>
                <a:cs typeface="Calibri"/>
              </a:rPr>
              <a:t>equity (+</a:t>
            </a:r>
            <a:r>
              <a:rPr lang="en-US" sz="1400" spc="-5" dirty="0">
                <a:solidFill>
                  <a:srgbClr val="3E3E3E"/>
                </a:solidFill>
                <a:latin typeface="Calibri"/>
                <a:cs typeface="Calibri"/>
              </a:rPr>
              <a:t>16.4</a:t>
            </a:r>
            <a:r>
              <a:rPr sz="1400" spc="-5" dirty="0">
                <a:solidFill>
                  <a:srgbClr val="3E3E3E"/>
                </a:solidFill>
                <a:latin typeface="Calibri"/>
                <a:cs typeface="Calibri"/>
              </a:rPr>
              <a:t>%), and </a:t>
            </a:r>
            <a:r>
              <a:rPr sz="1400" spc="-10" dirty="0">
                <a:solidFill>
                  <a:srgbClr val="3E3E3E"/>
                </a:solidFill>
                <a:latin typeface="Calibri"/>
                <a:cs typeface="Calibri"/>
              </a:rPr>
              <a:t>real </a:t>
            </a:r>
            <a:r>
              <a:rPr sz="1400" spc="-5" dirty="0">
                <a:solidFill>
                  <a:srgbClr val="3E3E3E"/>
                </a:solidFill>
                <a:latin typeface="Calibri"/>
                <a:cs typeface="Calibri"/>
              </a:rPr>
              <a:t>assets</a:t>
            </a:r>
            <a:r>
              <a:rPr sz="1400" spc="125" dirty="0">
                <a:solidFill>
                  <a:srgbClr val="3E3E3E"/>
                </a:solidFill>
                <a:latin typeface="Calibri"/>
                <a:cs typeface="Calibri"/>
              </a:rPr>
              <a:t> </a:t>
            </a:r>
            <a:r>
              <a:rPr sz="1400" spc="-5" dirty="0">
                <a:solidFill>
                  <a:srgbClr val="3E3E3E"/>
                </a:solidFill>
                <a:latin typeface="Calibri"/>
                <a:cs typeface="Calibri"/>
              </a:rPr>
              <a:t>(+</a:t>
            </a:r>
            <a:r>
              <a:rPr lang="en-US" sz="1400" spc="-5" dirty="0">
                <a:solidFill>
                  <a:srgbClr val="3E3E3E"/>
                </a:solidFill>
                <a:latin typeface="Calibri"/>
                <a:cs typeface="Calibri"/>
              </a:rPr>
              <a:t>8.6</a:t>
            </a:r>
            <a:r>
              <a:rPr sz="1400" spc="-5" dirty="0">
                <a:solidFill>
                  <a:srgbClr val="3E3E3E"/>
                </a:solidFill>
                <a:latin typeface="Calibri"/>
                <a:cs typeface="Calibri"/>
              </a:rPr>
              <a:t>%).</a:t>
            </a:r>
            <a:endParaRPr sz="1400" dirty="0">
              <a:latin typeface="Calibri"/>
              <a:cs typeface="Calibri"/>
            </a:endParaRPr>
          </a:p>
        </p:txBody>
      </p:sp>
      <p:graphicFrame>
        <p:nvGraphicFramePr>
          <p:cNvPr id="7" name="Chart 6">
            <a:extLst>
              <a:ext uri="{FF2B5EF4-FFF2-40B4-BE49-F238E27FC236}">
                <a16:creationId xmlns:a16="http://schemas.microsoft.com/office/drawing/2014/main" id="{AFDEB8EA-0E14-4DEB-8718-B470BCF61D2E}"/>
              </a:ext>
            </a:extLst>
          </p:cNvPr>
          <p:cNvGraphicFramePr>
            <a:graphicFrameLocks/>
          </p:cNvGraphicFramePr>
          <p:nvPr>
            <p:extLst>
              <p:ext uri="{D42A27DB-BD31-4B8C-83A1-F6EECF244321}">
                <p14:modId xmlns:p14="http://schemas.microsoft.com/office/powerpoint/2010/main" val="3361155146"/>
              </p:ext>
            </p:extLst>
          </p:nvPr>
        </p:nvGraphicFramePr>
        <p:xfrm>
          <a:off x="345037" y="607025"/>
          <a:ext cx="8454391" cy="29489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Table 1">
            <a:extLst>
              <a:ext uri="{FF2B5EF4-FFF2-40B4-BE49-F238E27FC236}">
                <a16:creationId xmlns:a16="http://schemas.microsoft.com/office/drawing/2014/main" id="{6CFE4A8B-0FFB-4E04-9800-F7B9BA835ECC}"/>
              </a:ext>
            </a:extLst>
          </p:cNvPr>
          <p:cNvGraphicFramePr>
            <a:graphicFrameLocks noGrp="1"/>
          </p:cNvGraphicFramePr>
          <p:nvPr>
            <p:extLst>
              <p:ext uri="{D42A27DB-BD31-4B8C-83A1-F6EECF244321}">
                <p14:modId xmlns:p14="http://schemas.microsoft.com/office/powerpoint/2010/main" val="4156113708"/>
              </p:ext>
            </p:extLst>
          </p:nvPr>
        </p:nvGraphicFramePr>
        <p:xfrm>
          <a:off x="5507499" y="4680196"/>
          <a:ext cx="3086100" cy="1143000"/>
        </p:xfrm>
        <a:graphic>
          <a:graphicData uri="http://schemas.openxmlformats.org/drawingml/2006/table">
            <a:tbl>
              <a:tblPr/>
              <a:tblGrid>
                <a:gridCol w="1703223">
                  <a:extLst>
                    <a:ext uri="{9D8B030D-6E8A-4147-A177-3AD203B41FA5}">
                      <a16:colId xmlns:a16="http://schemas.microsoft.com/office/drawing/2014/main" val="1149176812"/>
                    </a:ext>
                  </a:extLst>
                </a:gridCol>
                <a:gridCol w="1382877">
                  <a:extLst>
                    <a:ext uri="{9D8B030D-6E8A-4147-A177-3AD203B41FA5}">
                      <a16:colId xmlns:a16="http://schemas.microsoft.com/office/drawing/2014/main" val="3745371077"/>
                    </a:ext>
                  </a:extLst>
                </a:gridCol>
              </a:tblGrid>
              <a:tr h="190500">
                <a:tc>
                  <a:txBody>
                    <a:bodyPr/>
                    <a:lstStyle/>
                    <a:p>
                      <a:pPr algn="l" fontAlgn="b"/>
                      <a:r>
                        <a:rPr lang="en-US" sz="1100" b="1" i="0" u="none" strike="noStrike">
                          <a:solidFill>
                            <a:srgbClr val="404040"/>
                          </a:solidFill>
                          <a:effectLst/>
                          <a:latin typeface="Calibri" panose="020F0502020204030204" pitchFamily="34" charset="0"/>
                        </a:rPr>
                        <a:t>Endowment Pool</a:t>
                      </a:r>
                    </a:p>
                  </a:txBody>
                  <a:tcPr marL="0" marR="0" marT="0" marB="0" anchor="b">
                    <a:lnL w="6350" cap="flat" cmpd="sng" algn="ctr">
                      <a:solidFill>
                        <a:srgbClr val="D0CECE"/>
                      </a:solidFill>
                      <a:prstDash val="solid"/>
                      <a:round/>
                      <a:headEnd type="none" w="med" len="med"/>
                      <a:tailEnd type="none" w="med" len="med"/>
                    </a:lnL>
                    <a:lnR>
                      <a:noFill/>
                    </a:lnR>
                    <a:lnT w="6350" cap="flat" cmpd="sng" algn="ctr">
                      <a:solidFill>
                        <a:srgbClr val="AEAAAA"/>
                      </a:solidFill>
                      <a:prstDash val="solid"/>
                      <a:round/>
                      <a:headEnd type="none" w="med" len="med"/>
                      <a:tailEnd type="none" w="med" len="med"/>
                    </a:lnT>
                    <a:lnB>
                      <a:noFill/>
                    </a:lnB>
                  </a:tcPr>
                </a:tc>
                <a:tc>
                  <a:txBody>
                    <a:bodyPr/>
                    <a:lstStyle/>
                    <a:p>
                      <a:pPr algn="r" fontAlgn="b"/>
                      <a:r>
                        <a:rPr lang="en-US" sz="1100" b="1" i="0" u="none" strike="noStrike">
                          <a:solidFill>
                            <a:srgbClr val="404040"/>
                          </a:solidFill>
                          <a:effectLst/>
                          <a:latin typeface="Calibri" panose="020F0502020204030204" pitchFamily="34" charset="0"/>
                        </a:rPr>
                        <a:t>Quarter Ending</a:t>
                      </a:r>
                    </a:p>
                  </a:txBody>
                  <a:tcPr marL="0" marR="0" marT="0" marB="0" anchor="b">
                    <a:lnL>
                      <a:noFill/>
                    </a:lnL>
                    <a:lnR w="6350" cap="flat" cmpd="sng" algn="ctr">
                      <a:solidFill>
                        <a:srgbClr val="D0CECE"/>
                      </a:solidFill>
                      <a:prstDash val="solid"/>
                      <a:round/>
                      <a:headEnd type="none" w="med" len="med"/>
                      <a:tailEnd type="none" w="med" len="med"/>
                    </a:lnR>
                    <a:lnT w="6350" cap="flat" cmpd="sng" algn="ctr">
                      <a:solidFill>
                        <a:srgbClr val="AEAAAA"/>
                      </a:solidFill>
                      <a:prstDash val="solid"/>
                      <a:round/>
                      <a:headEnd type="none" w="med" len="med"/>
                      <a:tailEnd type="none" w="med" len="med"/>
                    </a:lnT>
                    <a:lnB>
                      <a:noFill/>
                    </a:lnB>
                  </a:tcPr>
                </a:tc>
                <a:extLst>
                  <a:ext uri="{0D108BD9-81ED-4DB2-BD59-A6C34878D82A}">
                    <a16:rowId xmlns:a16="http://schemas.microsoft.com/office/drawing/2014/main" val="4214450010"/>
                  </a:ext>
                </a:extLst>
              </a:tr>
              <a:tr h="190500">
                <a:tc>
                  <a:txBody>
                    <a:bodyPr/>
                    <a:lstStyle/>
                    <a:p>
                      <a:pPr algn="l" fontAlgn="b"/>
                      <a:r>
                        <a:rPr lang="en-US" sz="1100" b="1" i="0" u="none" strike="noStrike">
                          <a:solidFill>
                            <a:srgbClr val="404040"/>
                          </a:solidFill>
                          <a:effectLst/>
                          <a:latin typeface="Calibri" panose="020F0502020204030204" pitchFamily="34" charset="0"/>
                        </a:rPr>
                        <a:t>Market Value Change</a:t>
                      </a:r>
                    </a:p>
                  </a:txBody>
                  <a:tcPr marL="0" marR="0" marT="0" marB="0" anchor="b">
                    <a:lnL w="6350" cap="flat" cmpd="sng" algn="ctr">
                      <a:solidFill>
                        <a:srgbClr val="D0CECE"/>
                      </a:solidFill>
                      <a:prstDash val="solid"/>
                      <a:round/>
                      <a:headEnd type="none" w="med" len="med"/>
                      <a:tailEnd type="none" w="med" len="med"/>
                    </a:lnL>
                    <a:lnR>
                      <a:noFill/>
                    </a:lnR>
                    <a:lnT>
                      <a:noFill/>
                    </a:lnT>
                    <a:lnB w="6350" cap="flat" cmpd="sng" algn="ctr">
                      <a:solidFill>
                        <a:srgbClr val="FBB161"/>
                      </a:solidFill>
                      <a:prstDash val="solid"/>
                      <a:round/>
                      <a:headEnd type="none" w="med" len="med"/>
                      <a:tailEnd type="none" w="med" len="med"/>
                    </a:lnB>
                  </a:tcPr>
                </a:tc>
                <a:tc>
                  <a:txBody>
                    <a:bodyPr/>
                    <a:lstStyle/>
                    <a:p>
                      <a:pPr algn="r" fontAlgn="b"/>
                      <a:r>
                        <a:rPr lang="en-US" sz="1100" b="1" i="0" u="none" strike="noStrike">
                          <a:solidFill>
                            <a:srgbClr val="404040"/>
                          </a:solidFill>
                          <a:effectLst/>
                          <a:latin typeface="Calibri" panose="020F0502020204030204" pitchFamily="34" charset="0"/>
                        </a:rPr>
                        <a:t>March-2022</a:t>
                      </a:r>
                    </a:p>
                  </a:txBody>
                  <a:tcPr marL="0" marR="0" marT="0" marB="0" anchor="b">
                    <a:lnL>
                      <a:noFill/>
                    </a:lnL>
                    <a:lnR w="6350" cap="flat" cmpd="sng" algn="ctr">
                      <a:solidFill>
                        <a:srgbClr val="D0CECE"/>
                      </a:solidFill>
                      <a:prstDash val="solid"/>
                      <a:round/>
                      <a:headEnd type="none" w="med" len="med"/>
                      <a:tailEnd type="none" w="med" len="med"/>
                    </a:lnR>
                    <a:lnT>
                      <a:noFill/>
                    </a:lnT>
                    <a:lnB w="6350" cap="flat" cmpd="sng" algn="ctr">
                      <a:solidFill>
                        <a:srgbClr val="FBB161"/>
                      </a:solidFill>
                      <a:prstDash val="solid"/>
                      <a:round/>
                      <a:headEnd type="none" w="med" len="med"/>
                      <a:tailEnd type="none" w="med" len="med"/>
                    </a:lnB>
                  </a:tcPr>
                </a:tc>
                <a:extLst>
                  <a:ext uri="{0D108BD9-81ED-4DB2-BD59-A6C34878D82A}">
                    <a16:rowId xmlns:a16="http://schemas.microsoft.com/office/drawing/2014/main" val="980988140"/>
                  </a:ext>
                </a:extLst>
              </a:tr>
              <a:tr h="190500">
                <a:tc>
                  <a:txBody>
                    <a:bodyPr/>
                    <a:lstStyle/>
                    <a:p>
                      <a:pPr algn="l" fontAlgn="b"/>
                      <a:r>
                        <a:rPr lang="en-US" sz="1100" b="0" i="0" u="none" strike="noStrike">
                          <a:solidFill>
                            <a:srgbClr val="404040"/>
                          </a:solidFill>
                          <a:effectLst/>
                          <a:latin typeface="Calibri" panose="020F0502020204030204" pitchFamily="34" charset="0"/>
                        </a:rPr>
                        <a:t>Beginning Market Value</a:t>
                      </a:r>
                    </a:p>
                  </a:txBody>
                  <a:tcPr marL="0" marR="0" marT="0" marB="0" anchor="b">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w="6350" cap="flat" cmpd="sng" algn="ctr">
                      <a:solidFill>
                        <a:srgbClr val="FBB161"/>
                      </a:solidFill>
                      <a:prstDash val="solid"/>
                      <a:round/>
                      <a:headEnd type="none" w="med" len="med"/>
                      <a:tailEnd type="none" w="med" len="med"/>
                    </a:lnT>
                    <a:lnB>
                      <a:noFill/>
                    </a:lnB>
                  </a:tcPr>
                </a:tc>
                <a:tc>
                  <a:txBody>
                    <a:bodyPr/>
                    <a:lstStyle/>
                    <a:p>
                      <a:pPr algn="r" fontAlgn="b"/>
                      <a:r>
                        <a:rPr lang="en-US" sz="1100" b="0" i="0" u="none" strike="noStrike">
                          <a:solidFill>
                            <a:srgbClr val="404040"/>
                          </a:solidFill>
                          <a:effectLst/>
                          <a:latin typeface="Calibri" panose="020F0502020204030204" pitchFamily="34" charset="0"/>
                        </a:rPr>
                        <a:t>$1,039.2 M </a:t>
                      </a:r>
                    </a:p>
                  </a:txBody>
                  <a:tcPr marL="0" marR="0" marT="0" marB="0" anchor="b">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w="6350" cap="flat" cmpd="sng" algn="ctr">
                      <a:solidFill>
                        <a:srgbClr val="FBB161"/>
                      </a:solidFill>
                      <a:prstDash val="solid"/>
                      <a:round/>
                      <a:headEnd type="none" w="med" len="med"/>
                      <a:tailEnd type="none" w="med" len="med"/>
                    </a:lnT>
                    <a:lnB>
                      <a:noFill/>
                    </a:lnB>
                  </a:tcPr>
                </a:tc>
                <a:extLst>
                  <a:ext uri="{0D108BD9-81ED-4DB2-BD59-A6C34878D82A}">
                    <a16:rowId xmlns:a16="http://schemas.microsoft.com/office/drawing/2014/main" val="3958987900"/>
                  </a:ext>
                </a:extLst>
              </a:tr>
              <a:tr h="190500">
                <a:tc>
                  <a:txBody>
                    <a:bodyPr/>
                    <a:lstStyle/>
                    <a:p>
                      <a:pPr algn="l" fontAlgn="b"/>
                      <a:r>
                        <a:rPr lang="en-US" sz="1100" b="0" i="0" u="none" strike="noStrike">
                          <a:solidFill>
                            <a:srgbClr val="404040"/>
                          </a:solidFill>
                          <a:effectLst/>
                          <a:latin typeface="Calibri" panose="020F0502020204030204" pitchFamily="34" charset="0"/>
                        </a:rPr>
                        <a:t>Net Contributions</a:t>
                      </a:r>
                    </a:p>
                  </a:txBody>
                  <a:tcPr marL="0" marR="0" marT="0" marB="0" anchor="b">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a:noFill/>
                    </a:lnT>
                    <a:lnB>
                      <a:noFill/>
                    </a:lnB>
                  </a:tcPr>
                </a:tc>
                <a:tc>
                  <a:txBody>
                    <a:bodyPr/>
                    <a:lstStyle/>
                    <a:p>
                      <a:pPr algn="r" fontAlgn="b"/>
                      <a:r>
                        <a:rPr lang="en-US" sz="1100" b="0" i="0" u="none" strike="noStrike">
                          <a:solidFill>
                            <a:srgbClr val="404040"/>
                          </a:solidFill>
                          <a:effectLst/>
                          <a:latin typeface="Calibri" panose="020F0502020204030204" pitchFamily="34" charset="0"/>
                        </a:rPr>
                        <a:t>($8.0 M)</a:t>
                      </a:r>
                    </a:p>
                  </a:txBody>
                  <a:tcPr marL="0" marR="0" marT="0" marB="0" anchor="b">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a:noFill/>
                    </a:lnT>
                    <a:lnB>
                      <a:noFill/>
                    </a:lnB>
                  </a:tcPr>
                </a:tc>
                <a:extLst>
                  <a:ext uri="{0D108BD9-81ED-4DB2-BD59-A6C34878D82A}">
                    <a16:rowId xmlns:a16="http://schemas.microsoft.com/office/drawing/2014/main" val="4219826930"/>
                  </a:ext>
                </a:extLst>
              </a:tr>
              <a:tr h="190500">
                <a:tc>
                  <a:txBody>
                    <a:bodyPr/>
                    <a:lstStyle/>
                    <a:p>
                      <a:pPr algn="l" fontAlgn="b"/>
                      <a:r>
                        <a:rPr lang="en-US" sz="1100" b="0" i="0" u="none" strike="noStrike">
                          <a:solidFill>
                            <a:srgbClr val="404040"/>
                          </a:solidFill>
                          <a:effectLst/>
                          <a:latin typeface="Calibri" panose="020F0502020204030204" pitchFamily="34" charset="0"/>
                        </a:rPr>
                        <a:t>Gain/Loss</a:t>
                      </a:r>
                    </a:p>
                  </a:txBody>
                  <a:tcPr marL="0" marR="0" marT="0" marB="0" anchor="b">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a:noFill/>
                    </a:lnT>
                    <a:lnB w="6350" cap="flat" cmpd="sng" algn="ctr">
                      <a:solidFill>
                        <a:srgbClr val="D0CECE"/>
                      </a:solidFill>
                      <a:prstDash val="solid"/>
                      <a:round/>
                      <a:headEnd type="none" w="med" len="med"/>
                      <a:tailEnd type="none" w="med" len="med"/>
                    </a:lnB>
                  </a:tcPr>
                </a:tc>
                <a:tc>
                  <a:txBody>
                    <a:bodyPr/>
                    <a:lstStyle/>
                    <a:p>
                      <a:pPr algn="r" fontAlgn="b"/>
                      <a:r>
                        <a:rPr lang="en-US" sz="1100" b="0" i="0" u="none" strike="noStrike">
                          <a:solidFill>
                            <a:srgbClr val="404040"/>
                          </a:solidFill>
                          <a:effectLst/>
                          <a:latin typeface="Calibri" panose="020F0502020204030204" pitchFamily="34" charset="0"/>
                        </a:rPr>
                        <a:t>($37.0 M)</a:t>
                      </a:r>
                    </a:p>
                  </a:txBody>
                  <a:tcPr marL="0" marR="0" marT="0" marB="0" anchor="b">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a:noFill/>
                    </a:lnT>
                    <a:lnB w="6350" cap="flat" cmpd="sng" algn="ctr">
                      <a:solidFill>
                        <a:srgbClr val="D0CECE"/>
                      </a:solidFill>
                      <a:prstDash val="solid"/>
                      <a:round/>
                      <a:headEnd type="none" w="med" len="med"/>
                      <a:tailEnd type="none" w="med" len="med"/>
                    </a:lnB>
                  </a:tcPr>
                </a:tc>
                <a:extLst>
                  <a:ext uri="{0D108BD9-81ED-4DB2-BD59-A6C34878D82A}">
                    <a16:rowId xmlns:a16="http://schemas.microsoft.com/office/drawing/2014/main" val="4058216562"/>
                  </a:ext>
                </a:extLst>
              </a:tr>
              <a:tr h="190500">
                <a:tc>
                  <a:txBody>
                    <a:bodyPr/>
                    <a:lstStyle/>
                    <a:p>
                      <a:pPr algn="l" fontAlgn="b"/>
                      <a:r>
                        <a:rPr lang="en-US" sz="1100" b="0" i="0" u="none" strike="noStrike">
                          <a:solidFill>
                            <a:srgbClr val="404040"/>
                          </a:solidFill>
                          <a:effectLst/>
                          <a:latin typeface="Calibri" panose="020F0502020204030204" pitchFamily="34" charset="0"/>
                        </a:rPr>
                        <a:t>Ending Market Value</a:t>
                      </a:r>
                    </a:p>
                  </a:txBody>
                  <a:tcPr marL="0" marR="0" marT="0" marB="0" anchor="b">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w="6350" cap="flat" cmpd="sng" algn="ctr">
                      <a:solidFill>
                        <a:srgbClr val="D0CECE"/>
                      </a:solidFill>
                      <a:prstDash val="solid"/>
                      <a:round/>
                      <a:headEnd type="none" w="med" len="med"/>
                      <a:tailEnd type="none" w="med" len="med"/>
                    </a:lnT>
                    <a:lnB w="6350" cap="flat" cmpd="sng" algn="ctr">
                      <a:solidFill>
                        <a:srgbClr val="D0CECE"/>
                      </a:solidFill>
                      <a:prstDash val="solid"/>
                      <a:round/>
                      <a:headEnd type="none" w="med" len="med"/>
                      <a:tailEnd type="none" w="med" len="med"/>
                    </a:lnB>
                  </a:tcPr>
                </a:tc>
                <a:tc>
                  <a:txBody>
                    <a:bodyPr/>
                    <a:lstStyle/>
                    <a:p>
                      <a:pPr algn="r" fontAlgn="b"/>
                      <a:r>
                        <a:rPr lang="en-US" sz="1100" b="0" i="0" u="none" strike="noStrike" dirty="0">
                          <a:solidFill>
                            <a:srgbClr val="404040"/>
                          </a:solidFill>
                          <a:effectLst/>
                          <a:latin typeface="Calibri" panose="020F0502020204030204" pitchFamily="34" charset="0"/>
                        </a:rPr>
                        <a:t>$994.2 M </a:t>
                      </a:r>
                    </a:p>
                  </a:txBody>
                  <a:tcPr marL="0" marR="0" marT="0" marB="0" anchor="b">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w="6350" cap="flat" cmpd="sng" algn="ctr">
                      <a:solidFill>
                        <a:srgbClr val="D0CECE"/>
                      </a:solidFill>
                      <a:prstDash val="solid"/>
                      <a:round/>
                      <a:headEnd type="none" w="med" len="med"/>
                      <a:tailEnd type="none" w="med" len="med"/>
                    </a:lnT>
                    <a:lnB w="6350" cap="flat" cmpd="sng" algn="ctr">
                      <a:solidFill>
                        <a:srgbClr val="D0CECE"/>
                      </a:solidFill>
                      <a:prstDash val="solid"/>
                      <a:round/>
                      <a:headEnd type="none" w="med" len="med"/>
                      <a:tailEnd type="none" w="med" len="med"/>
                    </a:lnB>
                  </a:tcPr>
                </a:tc>
                <a:extLst>
                  <a:ext uri="{0D108BD9-81ED-4DB2-BD59-A6C34878D82A}">
                    <a16:rowId xmlns:a16="http://schemas.microsoft.com/office/drawing/2014/main" val="275048875"/>
                  </a:ext>
                </a:extLst>
              </a:tr>
            </a:tbl>
          </a:graphicData>
        </a:graphic>
      </p:graphicFrame>
    </p:spTree>
    <p:extLst>
      <p:ext uri="{BB962C8B-B14F-4D97-AF65-F5344CB8AC3E}">
        <p14:creationId xmlns:p14="http://schemas.microsoft.com/office/powerpoint/2010/main" val="42068914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000" dirty="0"/>
              <a:t>Asset class performance: endowment pool (March 31, 2022)</a:t>
            </a:r>
          </a:p>
        </p:txBody>
      </p:sp>
      <p:sp>
        <p:nvSpPr>
          <p:cNvPr id="2" name="Content Placeholder 1">
            <a:extLst>
              <a:ext uri="{C183D7F6-B498-43B3-948B-1728B52AA6E4}">
                <adec:decorative xmlns:adec="http://schemas.microsoft.com/office/drawing/2017/decorative" val="1"/>
              </a:ext>
            </a:extLst>
          </p:cNvPr>
          <p:cNvSpPr>
            <a:spLocks noGrp="1"/>
          </p:cNvSpPr>
          <p:nvPr>
            <p:ph idx="4294967295"/>
          </p:nvPr>
        </p:nvSpPr>
        <p:spPr>
          <a:xfrm>
            <a:off x="466725" y="6207126"/>
            <a:ext cx="8677275" cy="571500"/>
          </a:xfrm>
          <a:prstGeom prst="rect">
            <a:avLst/>
          </a:prstGeom>
        </p:spPr>
        <p:txBody>
          <a:bodyPr>
            <a:normAutofit/>
          </a:bodyPr>
          <a:lstStyle/>
          <a:p>
            <a:pPr marL="0" indent="0">
              <a:spcBef>
                <a:spcPts val="0"/>
              </a:spcBef>
              <a:buNone/>
            </a:pPr>
            <a:r>
              <a:rPr lang="en-US" sz="1000" baseline="30000" dirty="0"/>
              <a:t>1</a:t>
            </a:r>
            <a:r>
              <a:rPr lang="en-US" sz="1000" dirty="0"/>
              <a:t>Global Fixed Income, Real Assets and Diversifying Strategies include allocations and performance of private investments.</a:t>
            </a:r>
            <a:endParaRPr lang="en-US" sz="1000" baseline="30000" dirty="0"/>
          </a:p>
          <a:p>
            <a:pPr marL="0" indent="0">
              <a:spcBef>
                <a:spcPts val="0"/>
              </a:spcBef>
              <a:buNone/>
            </a:pPr>
            <a:r>
              <a:rPr lang="en-US" sz="1000" baseline="30000" dirty="0"/>
              <a:t>2</a:t>
            </a:r>
            <a:r>
              <a:rPr lang="en-US" sz="1000" dirty="0"/>
              <a:t>Farmland directly owned by the Endowment is valued annually on June 30.</a:t>
            </a:r>
          </a:p>
        </p:txBody>
      </p:sp>
      <p:graphicFrame>
        <p:nvGraphicFramePr>
          <p:cNvPr id="5" name="Table 4">
            <a:extLst>
              <a:ext uri="{FF2B5EF4-FFF2-40B4-BE49-F238E27FC236}">
                <a16:creationId xmlns:a16="http://schemas.microsoft.com/office/drawing/2014/main" id="{39107055-DE95-490D-92EA-DA76A3F00151}"/>
              </a:ext>
            </a:extLst>
          </p:cNvPr>
          <p:cNvGraphicFramePr>
            <a:graphicFrameLocks noGrp="1"/>
          </p:cNvGraphicFramePr>
          <p:nvPr>
            <p:extLst>
              <p:ext uri="{D42A27DB-BD31-4B8C-83A1-F6EECF244321}">
                <p14:modId xmlns:p14="http://schemas.microsoft.com/office/powerpoint/2010/main" val="3463324889"/>
              </p:ext>
            </p:extLst>
          </p:nvPr>
        </p:nvGraphicFramePr>
        <p:xfrm>
          <a:off x="416497" y="702500"/>
          <a:ext cx="8311005" cy="5181471"/>
        </p:xfrm>
        <a:graphic>
          <a:graphicData uri="http://schemas.openxmlformats.org/drawingml/2006/table">
            <a:tbl>
              <a:tblPr/>
              <a:tblGrid>
                <a:gridCol w="2135662">
                  <a:extLst>
                    <a:ext uri="{9D8B030D-6E8A-4147-A177-3AD203B41FA5}">
                      <a16:colId xmlns:a16="http://schemas.microsoft.com/office/drawing/2014/main" val="842837287"/>
                    </a:ext>
                  </a:extLst>
                </a:gridCol>
                <a:gridCol w="839010">
                  <a:extLst>
                    <a:ext uri="{9D8B030D-6E8A-4147-A177-3AD203B41FA5}">
                      <a16:colId xmlns:a16="http://schemas.microsoft.com/office/drawing/2014/main" val="4034887339"/>
                    </a:ext>
                  </a:extLst>
                </a:gridCol>
                <a:gridCol w="839010">
                  <a:extLst>
                    <a:ext uri="{9D8B030D-6E8A-4147-A177-3AD203B41FA5}">
                      <a16:colId xmlns:a16="http://schemas.microsoft.com/office/drawing/2014/main" val="2563679734"/>
                    </a:ext>
                  </a:extLst>
                </a:gridCol>
                <a:gridCol w="587590">
                  <a:extLst>
                    <a:ext uri="{9D8B030D-6E8A-4147-A177-3AD203B41FA5}">
                      <a16:colId xmlns:a16="http://schemas.microsoft.com/office/drawing/2014/main" val="4201595693"/>
                    </a:ext>
                  </a:extLst>
                </a:gridCol>
                <a:gridCol w="587590">
                  <a:extLst>
                    <a:ext uri="{9D8B030D-6E8A-4147-A177-3AD203B41FA5}">
                      <a16:colId xmlns:a16="http://schemas.microsoft.com/office/drawing/2014/main" val="3525960906"/>
                    </a:ext>
                  </a:extLst>
                </a:gridCol>
                <a:gridCol w="587590">
                  <a:extLst>
                    <a:ext uri="{9D8B030D-6E8A-4147-A177-3AD203B41FA5}">
                      <a16:colId xmlns:a16="http://schemas.microsoft.com/office/drawing/2014/main" val="3709265834"/>
                    </a:ext>
                  </a:extLst>
                </a:gridCol>
                <a:gridCol w="587590">
                  <a:extLst>
                    <a:ext uri="{9D8B030D-6E8A-4147-A177-3AD203B41FA5}">
                      <a16:colId xmlns:a16="http://schemas.microsoft.com/office/drawing/2014/main" val="2270759610"/>
                    </a:ext>
                  </a:extLst>
                </a:gridCol>
                <a:gridCol w="587590">
                  <a:extLst>
                    <a:ext uri="{9D8B030D-6E8A-4147-A177-3AD203B41FA5}">
                      <a16:colId xmlns:a16="http://schemas.microsoft.com/office/drawing/2014/main" val="4242177135"/>
                    </a:ext>
                  </a:extLst>
                </a:gridCol>
                <a:gridCol w="587590">
                  <a:extLst>
                    <a:ext uri="{9D8B030D-6E8A-4147-A177-3AD203B41FA5}">
                      <a16:colId xmlns:a16="http://schemas.microsoft.com/office/drawing/2014/main" val="3715437339"/>
                    </a:ext>
                  </a:extLst>
                </a:gridCol>
                <a:gridCol w="971783">
                  <a:extLst>
                    <a:ext uri="{9D8B030D-6E8A-4147-A177-3AD203B41FA5}">
                      <a16:colId xmlns:a16="http://schemas.microsoft.com/office/drawing/2014/main" val="557192032"/>
                    </a:ext>
                  </a:extLst>
                </a:gridCol>
              </a:tblGrid>
              <a:tr h="507986">
                <a:tc>
                  <a:txBody>
                    <a:bodyPr/>
                    <a:lstStyle/>
                    <a:p>
                      <a:pPr algn="l" fontAlgn="b"/>
                      <a:r>
                        <a:rPr lang="en-US" sz="1000" b="0" i="0" u="none" strike="noStrike">
                          <a:solidFill>
                            <a:srgbClr val="404040"/>
                          </a:solidFill>
                          <a:effectLst/>
                          <a:latin typeface="Calibri" panose="020F0502020204030204" pitchFamily="34" charset="0"/>
                        </a:rPr>
                        <a:t> </a:t>
                      </a:r>
                    </a:p>
                  </a:txBody>
                  <a:tcPr marL="0" marR="0" marT="0" marB="0" anchor="b">
                    <a:lnL>
                      <a:noFill/>
                    </a:lnL>
                    <a:lnR>
                      <a:noFill/>
                    </a:lnR>
                    <a:lnT w="6350" cap="flat" cmpd="sng" algn="ctr">
                      <a:solidFill>
                        <a:srgbClr val="A6A6A6"/>
                      </a:solidFill>
                      <a:prstDash val="solid"/>
                      <a:round/>
                      <a:headEnd type="none" w="med" len="med"/>
                      <a:tailEnd type="none" w="med" len="med"/>
                    </a:lnT>
                    <a:lnB w="6350" cap="flat" cmpd="sng" algn="ctr">
                      <a:solidFill>
                        <a:srgbClr val="FBB161"/>
                      </a:solidFill>
                      <a:prstDash val="solid"/>
                      <a:round/>
                      <a:headEnd type="none" w="med" len="med"/>
                      <a:tailEnd type="none" w="med" len="med"/>
                    </a:lnB>
                  </a:tcPr>
                </a:tc>
                <a:tc>
                  <a:txBody>
                    <a:bodyPr/>
                    <a:lstStyle/>
                    <a:p>
                      <a:pPr algn="ctr" fontAlgn="b"/>
                      <a:r>
                        <a:rPr lang="en-US" sz="1000" b="1" i="0" u="none" strike="noStrike">
                          <a:solidFill>
                            <a:srgbClr val="404040"/>
                          </a:solidFill>
                          <a:effectLst/>
                          <a:latin typeface="Calibri" panose="020F0502020204030204" pitchFamily="34" charset="0"/>
                        </a:rPr>
                        <a:t>Current Allocation (%)</a:t>
                      </a:r>
                    </a:p>
                  </a:txBody>
                  <a:tcPr marL="0" marR="0" marT="0" marB="0" anchor="b">
                    <a:lnL>
                      <a:noFill/>
                    </a:lnL>
                    <a:lnR>
                      <a:noFill/>
                    </a:lnR>
                    <a:lnT w="6350" cap="flat" cmpd="sng" algn="ctr">
                      <a:solidFill>
                        <a:srgbClr val="A6A6A6"/>
                      </a:solidFill>
                      <a:prstDash val="solid"/>
                      <a:round/>
                      <a:headEnd type="none" w="med" len="med"/>
                      <a:tailEnd type="none" w="med" len="med"/>
                    </a:lnT>
                    <a:lnB w="6350" cap="flat" cmpd="sng" algn="ctr">
                      <a:solidFill>
                        <a:srgbClr val="FBB161"/>
                      </a:solidFill>
                      <a:prstDash val="solid"/>
                      <a:round/>
                      <a:headEnd type="none" w="med" len="med"/>
                      <a:tailEnd type="none" w="med" len="med"/>
                    </a:lnB>
                  </a:tcPr>
                </a:tc>
                <a:tc>
                  <a:txBody>
                    <a:bodyPr/>
                    <a:lstStyle/>
                    <a:p>
                      <a:pPr algn="ctr" fontAlgn="b"/>
                      <a:r>
                        <a:rPr lang="en-US" sz="1000" b="1" i="0" u="none" strike="noStrike">
                          <a:solidFill>
                            <a:srgbClr val="404040"/>
                          </a:solidFill>
                          <a:effectLst/>
                          <a:latin typeface="Calibri" panose="020F0502020204030204" pitchFamily="34" charset="0"/>
                        </a:rPr>
                        <a:t>Policy Allocation (%)</a:t>
                      </a:r>
                    </a:p>
                  </a:txBody>
                  <a:tcPr marL="0" marR="0" marT="0" marB="0" anchor="b">
                    <a:lnL>
                      <a:noFill/>
                    </a:lnL>
                    <a:lnR>
                      <a:noFill/>
                    </a:lnR>
                    <a:lnT w="6350" cap="flat" cmpd="sng" algn="ctr">
                      <a:solidFill>
                        <a:srgbClr val="A6A6A6"/>
                      </a:solidFill>
                      <a:prstDash val="solid"/>
                      <a:round/>
                      <a:headEnd type="none" w="med" len="med"/>
                      <a:tailEnd type="none" w="med" len="med"/>
                    </a:lnT>
                    <a:lnB w="6350" cap="flat" cmpd="sng" algn="ctr">
                      <a:solidFill>
                        <a:srgbClr val="FBB161"/>
                      </a:solidFill>
                      <a:prstDash val="solid"/>
                      <a:round/>
                      <a:headEnd type="none" w="med" len="med"/>
                      <a:tailEnd type="none" w="med" len="med"/>
                    </a:lnB>
                  </a:tcPr>
                </a:tc>
                <a:tc>
                  <a:txBody>
                    <a:bodyPr/>
                    <a:lstStyle/>
                    <a:p>
                      <a:pPr algn="ctr" fontAlgn="b"/>
                      <a:r>
                        <a:rPr lang="en-US" sz="1000" b="1" i="0" u="none" strike="noStrike">
                          <a:solidFill>
                            <a:srgbClr val="404040"/>
                          </a:solidFill>
                          <a:effectLst/>
                          <a:latin typeface="Calibri" panose="020F0502020204030204" pitchFamily="34" charset="0"/>
                        </a:rPr>
                        <a:t>Quarter ending Mar-2022</a:t>
                      </a:r>
                    </a:p>
                  </a:txBody>
                  <a:tcPr marL="0" marR="0" marT="0" marB="0" anchor="b">
                    <a:lnL>
                      <a:noFill/>
                    </a:lnL>
                    <a:lnR>
                      <a:noFill/>
                    </a:lnR>
                    <a:lnT w="6350" cap="flat" cmpd="sng" algn="ctr">
                      <a:solidFill>
                        <a:srgbClr val="A6A6A6"/>
                      </a:solidFill>
                      <a:prstDash val="solid"/>
                      <a:round/>
                      <a:headEnd type="none" w="med" len="med"/>
                      <a:tailEnd type="none" w="med" len="med"/>
                    </a:lnT>
                    <a:lnB w="6350" cap="flat" cmpd="sng" algn="ctr">
                      <a:solidFill>
                        <a:srgbClr val="FBB161"/>
                      </a:solidFill>
                      <a:prstDash val="solid"/>
                      <a:round/>
                      <a:headEnd type="none" w="med" len="med"/>
                      <a:tailEnd type="none" w="med" len="med"/>
                    </a:lnB>
                  </a:tcPr>
                </a:tc>
                <a:tc>
                  <a:txBody>
                    <a:bodyPr/>
                    <a:lstStyle/>
                    <a:p>
                      <a:pPr algn="ctr" fontAlgn="b"/>
                      <a:r>
                        <a:rPr lang="en-US" sz="1000" b="1" i="0" u="none" strike="noStrike">
                          <a:solidFill>
                            <a:srgbClr val="404040"/>
                          </a:solidFill>
                          <a:effectLst/>
                          <a:latin typeface="Calibri" panose="020F0502020204030204" pitchFamily="34" charset="0"/>
                        </a:rPr>
                        <a:t>1 Year</a:t>
                      </a:r>
                    </a:p>
                  </a:txBody>
                  <a:tcPr marL="0" marR="0" marT="0" marB="0" anchor="b">
                    <a:lnL>
                      <a:noFill/>
                    </a:lnL>
                    <a:lnR>
                      <a:noFill/>
                    </a:lnR>
                    <a:lnT w="6350" cap="flat" cmpd="sng" algn="ctr">
                      <a:solidFill>
                        <a:srgbClr val="A6A6A6"/>
                      </a:solidFill>
                      <a:prstDash val="solid"/>
                      <a:round/>
                      <a:headEnd type="none" w="med" len="med"/>
                      <a:tailEnd type="none" w="med" len="med"/>
                    </a:lnT>
                    <a:lnB w="6350" cap="flat" cmpd="sng" algn="ctr">
                      <a:solidFill>
                        <a:srgbClr val="FBB161"/>
                      </a:solidFill>
                      <a:prstDash val="solid"/>
                      <a:round/>
                      <a:headEnd type="none" w="med" len="med"/>
                      <a:tailEnd type="none" w="med" len="med"/>
                    </a:lnB>
                  </a:tcPr>
                </a:tc>
                <a:tc>
                  <a:txBody>
                    <a:bodyPr/>
                    <a:lstStyle/>
                    <a:p>
                      <a:pPr algn="ctr" fontAlgn="b"/>
                      <a:r>
                        <a:rPr lang="en-US" sz="1000" b="1" i="0" u="none" strike="noStrike">
                          <a:solidFill>
                            <a:srgbClr val="404040"/>
                          </a:solidFill>
                          <a:effectLst/>
                          <a:latin typeface="Calibri" panose="020F0502020204030204" pitchFamily="34" charset="0"/>
                        </a:rPr>
                        <a:t>3 Years</a:t>
                      </a:r>
                    </a:p>
                  </a:txBody>
                  <a:tcPr marL="0" marR="0" marT="0" marB="0" anchor="b">
                    <a:lnL>
                      <a:noFill/>
                    </a:lnL>
                    <a:lnR>
                      <a:noFill/>
                    </a:lnR>
                    <a:lnT w="6350" cap="flat" cmpd="sng" algn="ctr">
                      <a:solidFill>
                        <a:srgbClr val="A6A6A6"/>
                      </a:solidFill>
                      <a:prstDash val="solid"/>
                      <a:round/>
                      <a:headEnd type="none" w="med" len="med"/>
                      <a:tailEnd type="none" w="med" len="med"/>
                    </a:lnT>
                    <a:lnB w="6350" cap="flat" cmpd="sng" algn="ctr">
                      <a:solidFill>
                        <a:srgbClr val="FBB161"/>
                      </a:solidFill>
                      <a:prstDash val="solid"/>
                      <a:round/>
                      <a:headEnd type="none" w="med" len="med"/>
                      <a:tailEnd type="none" w="med" len="med"/>
                    </a:lnB>
                  </a:tcPr>
                </a:tc>
                <a:tc>
                  <a:txBody>
                    <a:bodyPr/>
                    <a:lstStyle/>
                    <a:p>
                      <a:pPr algn="ctr" fontAlgn="b"/>
                      <a:r>
                        <a:rPr lang="en-US" sz="1000" b="1" i="0" u="none" strike="noStrike">
                          <a:solidFill>
                            <a:srgbClr val="404040"/>
                          </a:solidFill>
                          <a:effectLst/>
                          <a:latin typeface="Calibri" panose="020F0502020204030204" pitchFamily="34" charset="0"/>
                        </a:rPr>
                        <a:t>5 Years</a:t>
                      </a:r>
                    </a:p>
                  </a:txBody>
                  <a:tcPr marL="0" marR="0" marT="0" marB="0" anchor="b">
                    <a:lnL>
                      <a:noFill/>
                    </a:lnL>
                    <a:lnR>
                      <a:noFill/>
                    </a:lnR>
                    <a:lnT w="6350" cap="flat" cmpd="sng" algn="ctr">
                      <a:solidFill>
                        <a:srgbClr val="A6A6A6"/>
                      </a:solidFill>
                      <a:prstDash val="solid"/>
                      <a:round/>
                      <a:headEnd type="none" w="med" len="med"/>
                      <a:tailEnd type="none" w="med" len="med"/>
                    </a:lnT>
                    <a:lnB w="6350" cap="flat" cmpd="sng" algn="ctr">
                      <a:solidFill>
                        <a:srgbClr val="FBB161"/>
                      </a:solidFill>
                      <a:prstDash val="solid"/>
                      <a:round/>
                      <a:headEnd type="none" w="med" len="med"/>
                      <a:tailEnd type="none" w="med" len="med"/>
                    </a:lnB>
                  </a:tcPr>
                </a:tc>
                <a:tc>
                  <a:txBody>
                    <a:bodyPr/>
                    <a:lstStyle/>
                    <a:p>
                      <a:pPr algn="ctr" fontAlgn="b"/>
                      <a:r>
                        <a:rPr lang="en-US" sz="1000" b="1" i="0" u="none" strike="noStrike">
                          <a:solidFill>
                            <a:srgbClr val="404040"/>
                          </a:solidFill>
                          <a:effectLst/>
                          <a:latin typeface="Calibri" panose="020F0502020204030204" pitchFamily="34" charset="0"/>
                        </a:rPr>
                        <a:t>10 Years</a:t>
                      </a:r>
                    </a:p>
                  </a:txBody>
                  <a:tcPr marL="0" marR="0" marT="0" marB="0" anchor="b">
                    <a:lnL>
                      <a:noFill/>
                    </a:lnL>
                    <a:lnR>
                      <a:noFill/>
                    </a:lnR>
                    <a:lnT w="6350" cap="flat" cmpd="sng" algn="ctr">
                      <a:solidFill>
                        <a:srgbClr val="A6A6A6"/>
                      </a:solidFill>
                      <a:prstDash val="solid"/>
                      <a:round/>
                      <a:headEnd type="none" w="med" len="med"/>
                      <a:tailEnd type="none" w="med" len="med"/>
                    </a:lnT>
                    <a:lnB w="6350" cap="flat" cmpd="sng" algn="ctr">
                      <a:solidFill>
                        <a:srgbClr val="FBB161"/>
                      </a:solidFill>
                      <a:prstDash val="solid"/>
                      <a:round/>
                      <a:headEnd type="none" w="med" len="med"/>
                      <a:tailEnd type="none" w="med" len="med"/>
                    </a:lnB>
                  </a:tcPr>
                </a:tc>
                <a:tc>
                  <a:txBody>
                    <a:bodyPr/>
                    <a:lstStyle/>
                    <a:p>
                      <a:pPr algn="ctr" fontAlgn="b"/>
                      <a:r>
                        <a:rPr lang="en-US" sz="1000" b="1" i="0" u="none" strike="noStrike">
                          <a:solidFill>
                            <a:srgbClr val="404040"/>
                          </a:solidFill>
                          <a:effectLst/>
                          <a:latin typeface="Calibri" panose="020F0502020204030204" pitchFamily="34" charset="0"/>
                        </a:rPr>
                        <a:t>Since Inception</a:t>
                      </a:r>
                    </a:p>
                  </a:txBody>
                  <a:tcPr marL="0" marR="0" marT="0" marB="0" anchor="b">
                    <a:lnL>
                      <a:noFill/>
                    </a:lnL>
                    <a:lnR>
                      <a:noFill/>
                    </a:lnR>
                    <a:lnT w="6350" cap="flat" cmpd="sng" algn="ctr">
                      <a:solidFill>
                        <a:srgbClr val="A6A6A6"/>
                      </a:solidFill>
                      <a:prstDash val="solid"/>
                      <a:round/>
                      <a:headEnd type="none" w="med" len="med"/>
                      <a:tailEnd type="none" w="med" len="med"/>
                    </a:lnT>
                    <a:lnB w="6350" cap="flat" cmpd="sng" algn="ctr">
                      <a:solidFill>
                        <a:srgbClr val="FBB161"/>
                      </a:solidFill>
                      <a:prstDash val="solid"/>
                      <a:round/>
                      <a:headEnd type="none" w="med" len="med"/>
                      <a:tailEnd type="none" w="med" len="med"/>
                    </a:lnB>
                  </a:tcPr>
                </a:tc>
                <a:tc>
                  <a:txBody>
                    <a:bodyPr/>
                    <a:lstStyle/>
                    <a:p>
                      <a:pPr algn="ctr" fontAlgn="b"/>
                      <a:r>
                        <a:rPr lang="en-US" sz="1000" b="1" i="0" u="none" strike="noStrike">
                          <a:solidFill>
                            <a:srgbClr val="404040"/>
                          </a:solidFill>
                          <a:effectLst/>
                          <a:latin typeface="Calibri" panose="020F0502020204030204" pitchFamily="34" charset="0"/>
                        </a:rPr>
                        <a:t>Inception Date</a:t>
                      </a:r>
                    </a:p>
                  </a:txBody>
                  <a:tcPr marL="0" marR="0" marT="0" marB="0" anchor="b">
                    <a:lnL>
                      <a:noFill/>
                    </a:lnL>
                    <a:lnR>
                      <a:noFill/>
                    </a:lnR>
                    <a:lnT w="6350" cap="flat" cmpd="sng" algn="ctr">
                      <a:solidFill>
                        <a:srgbClr val="A6A6A6"/>
                      </a:solidFill>
                      <a:prstDash val="solid"/>
                      <a:round/>
                      <a:headEnd type="none" w="med" len="med"/>
                      <a:tailEnd type="none" w="med" len="med"/>
                    </a:lnT>
                    <a:lnB w="6350" cap="flat" cmpd="sng" algn="ctr">
                      <a:solidFill>
                        <a:srgbClr val="FBB161"/>
                      </a:solidFill>
                      <a:prstDash val="solid"/>
                      <a:round/>
                      <a:headEnd type="none" w="med" len="med"/>
                      <a:tailEnd type="none" w="med" len="med"/>
                    </a:lnB>
                  </a:tcPr>
                </a:tc>
                <a:extLst>
                  <a:ext uri="{0D108BD9-81ED-4DB2-BD59-A6C34878D82A}">
                    <a16:rowId xmlns:a16="http://schemas.microsoft.com/office/drawing/2014/main" val="768078041"/>
                  </a:ext>
                </a:extLst>
              </a:tr>
              <a:tr h="203195">
                <a:tc>
                  <a:txBody>
                    <a:bodyPr/>
                    <a:lstStyle/>
                    <a:p>
                      <a:pPr algn="l" fontAlgn="b"/>
                      <a:r>
                        <a:rPr lang="en-US" sz="1000" b="1" i="0" u="none" strike="noStrike">
                          <a:solidFill>
                            <a:srgbClr val="404040"/>
                          </a:solidFill>
                          <a:effectLst/>
                          <a:latin typeface="Calibri" panose="020F0502020204030204" pitchFamily="34" charset="0"/>
                        </a:rPr>
                        <a:t>Endowment Pool</a:t>
                      </a:r>
                    </a:p>
                  </a:txBody>
                  <a:tcPr marL="0" marR="0" marT="0" marB="0" anchor="b">
                    <a:lnL>
                      <a:noFill/>
                    </a:lnL>
                    <a:lnR w="6350" cap="flat" cmpd="sng" algn="ctr">
                      <a:solidFill>
                        <a:srgbClr val="A5A5A5"/>
                      </a:solidFill>
                      <a:prstDash val="solid"/>
                      <a:round/>
                      <a:headEnd type="none" w="med" len="med"/>
                      <a:tailEnd type="none" w="med" len="med"/>
                    </a:lnR>
                    <a:lnT w="6350" cap="flat" cmpd="sng" algn="ctr">
                      <a:solidFill>
                        <a:srgbClr val="FBB161"/>
                      </a:solidFill>
                      <a:prstDash val="solid"/>
                      <a:round/>
                      <a:headEnd type="none" w="med" len="med"/>
                      <a:tailEnd type="none" w="med" len="med"/>
                    </a:lnT>
                    <a:lnB>
                      <a:noFill/>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 </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FBB161"/>
                      </a:solidFill>
                      <a:prstDash val="solid"/>
                      <a:round/>
                      <a:headEnd type="none" w="med" len="med"/>
                      <a:tailEnd type="none" w="med" len="med"/>
                    </a:lnT>
                    <a:lnB>
                      <a:noFill/>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 </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FBB161"/>
                      </a:solidFill>
                      <a:prstDash val="solid"/>
                      <a:round/>
                      <a:headEnd type="none" w="med" len="med"/>
                      <a:tailEnd type="none" w="med" len="med"/>
                    </a:lnT>
                    <a:lnB>
                      <a:noFill/>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-3.6</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FBB161"/>
                      </a:solidFill>
                      <a:prstDash val="solid"/>
                      <a:round/>
                      <a:headEnd type="none" w="med" len="med"/>
                      <a:tailEnd type="none" w="med" len="med"/>
                    </a:lnT>
                    <a:lnB>
                      <a:noFill/>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8.1</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FBB161"/>
                      </a:solidFill>
                      <a:prstDash val="solid"/>
                      <a:round/>
                      <a:headEnd type="none" w="med" len="med"/>
                      <a:tailEnd type="none" w="med" len="med"/>
                    </a:lnT>
                    <a:lnB>
                      <a:noFill/>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10.6</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FBB161"/>
                      </a:solidFill>
                      <a:prstDash val="solid"/>
                      <a:round/>
                      <a:headEnd type="none" w="med" len="med"/>
                      <a:tailEnd type="none" w="med" len="med"/>
                    </a:lnT>
                    <a:lnB>
                      <a:noFill/>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8.9</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FBB161"/>
                      </a:solidFill>
                      <a:prstDash val="solid"/>
                      <a:round/>
                      <a:headEnd type="none" w="med" len="med"/>
                      <a:tailEnd type="none" w="med" len="med"/>
                    </a:lnT>
                    <a:lnB>
                      <a:noFill/>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8.4</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FBB161"/>
                      </a:solidFill>
                      <a:prstDash val="solid"/>
                      <a:round/>
                      <a:headEnd type="none" w="med" len="med"/>
                      <a:tailEnd type="none" w="med" len="med"/>
                    </a:lnT>
                    <a:lnB>
                      <a:noFill/>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8.3</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FBB161"/>
                      </a:solidFill>
                      <a:prstDash val="solid"/>
                      <a:round/>
                      <a:headEnd type="none" w="med" len="med"/>
                      <a:tailEnd type="none" w="med" len="med"/>
                    </a:lnT>
                    <a:lnB>
                      <a:noFill/>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Sep-87</a:t>
                      </a:r>
                    </a:p>
                  </a:txBody>
                  <a:tcPr marL="0" marR="0" marT="0" marB="0" anchor="b">
                    <a:lnL w="6350" cap="flat" cmpd="sng" algn="ctr">
                      <a:solidFill>
                        <a:srgbClr val="A5A5A5"/>
                      </a:solidFill>
                      <a:prstDash val="solid"/>
                      <a:round/>
                      <a:headEnd type="none" w="med" len="med"/>
                      <a:tailEnd type="none" w="med" len="med"/>
                    </a:lnL>
                    <a:lnR>
                      <a:noFill/>
                    </a:lnR>
                    <a:lnT w="6350" cap="flat" cmpd="sng" algn="ctr">
                      <a:solidFill>
                        <a:srgbClr val="FBB161"/>
                      </a:solidFill>
                      <a:prstDash val="solid"/>
                      <a:round/>
                      <a:headEnd type="none" w="med" len="med"/>
                      <a:tailEnd type="none" w="med" len="med"/>
                    </a:lnT>
                    <a:lnB>
                      <a:noFill/>
                    </a:lnB>
                    <a:solidFill>
                      <a:srgbClr val="D0CECE"/>
                    </a:solidFill>
                  </a:tcPr>
                </a:tc>
                <a:extLst>
                  <a:ext uri="{0D108BD9-81ED-4DB2-BD59-A6C34878D82A}">
                    <a16:rowId xmlns:a16="http://schemas.microsoft.com/office/drawing/2014/main" val="2253091140"/>
                  </a:ext>
                </a:extLst>
              </a:tr>
              <a:tr h="203195">
                <a:tc>
                  <a:txBody>
                    <a:bodyPr/>
                    <a:lstStyle/>
                    <a:p>
                      <a:pPr algn="l" fontAlgn="b"/>
                      <a:r>
                        <a:rPr lang="en-US" sz="1000" b="0" i="0" u="none" strike="noStrike">
                          <a:solidFill>
                            <a:srgbClr val="404040"/>
                          </a:solidFill>
                          <a:effectLst/>
                          <a:latin typeface="Calibri" panose="020F0502020204030204" pitchFamily="34" charset="0"/>
                        </a:rPr>
                        <a:t>Performance Benchmark</a:t>
                      </a:r>
                    </a:p>
                  </a:txBody>
                  <a:tcPr marL="0" marR="0" marT="0" marB="0" anchor="b">
                    <a:lnL>
                      <a:noFill/>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1000" b="0" i="0" u="none" strike="noStrike">
                          <a:solidFill>
                            <a:srgbClr val="404040"/>
                          </a:solidFill>
                          <a:effectLst/>
                          <a:latin typeface="Calibri" panose="020F0502020204030204" pitchFamily="34" charset="0"/>
                        </a:rPr>
                        <a:t> </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1000" b="0" i="0" u="none" strike="noStrike">
                          <a:solidFill>
                            <a:srgbClr val="404040"/>
                          </a:solidFill>
                          <a:effectLst/>
                          <a:latin typeface="Calibri" panose="020F0502020204030204" pitchFamily="34" charset="0"/>
                        </a:rPr>
                        <a:t> </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1000" b="0" i="0" u="none" strike="noStrike">
                          <a:solidFill>
                            <a:srgbClr val="404040"/>
                          </a:solidFill>
                          <a:effectLst/>
                          <a:latin typeface="Calibri" panose="020F0502020204030204" pitchFamily="34" charset="0"/>
                        </a:rPr>
                        <a:t>-3.2</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1000" b="0" i="0" u="none" strike="noStrike">
                          <a:solidFill>
                            <a:srgbClr val="404040"/>
                          </a:solidFill>
                          <a:effectLst/>
                          <a:latin typeface="Calibri" panose="020F0502020204030204" pitchFamily="34" charset="0"/>
                        </a:rPr>
                        <a:t>7.1</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1000" b="0" i="0" u="none" strike="noStrike">
                          <a:solidFill>
                            <a:srgbClr val="404040"/>
                          </a:solidFill>
                          <a:effectLst/>
                          <a:latin typeface="Calibri" panose="020F0502020204030204" pitchFamily="34" charset="0"/>
                        </a:rPr>
                        <a:t>11.1</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1000" b="0" i="0" u="none" strike="noStrike">
                          <a:solidFill>
                            <a:srgbClr val="404040"/>
                          </a:solidFill>
                          <a:effectLst/>
                          <a:latin typeface="Calibri" panose="020F0502020204030204" pitchFamily="34" charset="0"/>
                        </a:rPr>
                        <a:t>9.3</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1000" b="0" i="0" u="none" strike="noStrike">
                          <a:solidFill>
                            <a:srgbClr val="404040"/>
                          </a:solidFill>
                          <a:effectLst/>
                          <a:latin typeface="Calibri" panose="020F0502020204030204" pitchFamily="34" charset="0"/>
                        </a:rPr>
                        <a:t>8.9</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1000" b="0" i="0" u="none" strike="noStrike">
                          <a:solidFill>
                            <a:srgbClr val="404040"/>
                          </a:solidFill>
                          <a:effectLst/>
                          <a:latin typeface="Calibri" panose="020F0502020204030204" pitchFamily="34" charset="0"/>
                        </a:rPr>
                        <a:t>8.5</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1000" b="0" i="0" u="none" strike="noStrike">
                          <a:solidFill>
                            <a:srgbClr val="404040"/>
                          </a:solidFill>
                          <a:effectLst/>
                          <a:latin typeface="Calibri" panose="020F0502020204030204" pitchFamily="34" charset="0"/>
                        </a:rPr>
                        <a:t> </a:t>
                      </a:r>
                    </a:p>
                  </a:txBody>
                  <a:tcPr marL="0" marR="0" marT="0" marB="0" anchor="b">
                    <a:lnL w="6350" cap="flat" cmpd="sng" algn="ctr">
                      <a:solidFill>
                        <a:srgbClr val="A5A5A5"/>
                      </a:solidFill>
                      <a:prstDash val="solid"/>
                      <a:round/>
                      <a:headEnd type="none" w="med" len="med"/>
                      <a:tailEnd type="none" w="med" len="med"/>
                    </a:lnL>
                    <a:lnR>
                      <a:noFill/>
                    </a:lnR>
                    <a:lnT>
                      <a:noFill/>
                    </a:lnT>
                    <a:lnB w="635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2089336339"/>
                  </a:ext>
                </a:extLst>
              </a:tr>
              <a:tr h="203195">
                <a:tc>
                  <a:txBody>
                    <a:bodyPr/>
                    <a:lstStyle/>
                    <a:p>
                      <a:pPr algn="l" fontAlgn="b"/>
                      <a:r>
                        <a:rPr lang="en-US" sz="1000" b="1" i="0" u="none" strike="noStrike">
                          <a:solidFill>
                            <a:srgbClr val="FFFFFF"/>
                          </a:solidFill>
                          <a:effectLst/>
                          <a:latin typeface="Calibri" panose="020F0502020204030204" pitchFamily="34" charset="0"/>
                        </a:rPr>
                        <a:t>GLOBAL EQUITY  </a:t>
                      </a:r>
                    </a:p>
                  </a:txBody>
                  <a:tcPr marL="0" marR="0" marT="0" marB="0" anchor="b">
                    <a:lnL>
                      <a:noFill/>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00AEEF"/>
                    </a:solidFill>
                  </a:tcPr>
                </a:tc>
                <a:tc>
                  <a:txBody>
                    <a:bodyPr/>
                    <a:lstStyle/>
                    <a:p>
                      <a:pPr algn="ctr" fontAlgn="b"/>
                      <a:r>
                        <a:rPr lang="en-US" sz="1000" b="1" i="0" u="none" strike="noStrike">
                          <a:solidFill>
                            <a:srgbClr val="FFFFFF"/>
                          </a:solidFill>
                          <a:effectLst/>
                          <a:latin typeface="Calibri" panose="020F0502020204030204" pitchFamily="34" charset="0"/>
                        </a:rPr>
                        <a:t>60.3</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00AEEF"/>
                    </a:solidFill>
                  </a:tcPr>
                </a:tc>
                <a:tc>
                  <a:txBody>
                    <a:bodyPr/>
                    <a:lstStyle/>
                    <a:p>
                      <a:pPr algn="ctr" fontAlgn="b"/>
                      <a:r>
                        <a:rPr lang="en-US" sz="1000" b="1" i="0" u="none" strike="noStrike" dirty="0">
                          <a:solidFill>
                            <a:srgbClr val="FFFFFF"/>
                          </a:solidFill>
                          <a:effectLst/>
                          <a:latin typeface="Calibri" panose="020F0502020204030204" pitchFamily="34" charset="0"/>
                        </a:rPr>
                        <a:t>58.0</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00AEEF"/>
                    </a:solidFill>
                  </a:tcPr>
                </a:tc>
                <a:tc>
                  <a:txBody>
                    <a:bodyPr/>
                    <a:lstStyle/>
                    <a:p>
                      <a:pPr algn="ctr" fontAlgn="b"/>
                      <a:r>
                        <a:rPr lang="en-US" sz="1000" b="1" i="0" u="none" strike="noStrike">
                          <a:solidFill>
                            <a:srgbClr val="FFFFFF"/>
                          </a:solidFill>
                          <a:effectLst/>
                          <a:latin typeface="Calibri" panose="020F0502020204030204" pitchFamily="34" charset="0"/>
                        </a:rPr>
                        <a:t>-4.6</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00AEEF"/>
                    </a:solidFill>
                  </a:tcPr>
                </a:tc>
                <a:tc>
                  <a:txBody>
                    <a:bodyPr/>
                    <a:lstStyle/>
                    <a:p>
                      <a:pPr algn="ctr" fontAlgn="b"/>
                      <a:r>
                        <a:rPr lang="en-US" sz="1000" b="1" i="0" u="none" strike="noStrike">
                          <a:solidFill>
                            <a:srgbClr val="FFFFFF"/>
                          </a:solidFill>
                          <a:effectLst/>
                          <a:latin typeface="Calibri" panose="020F0502020204030204" pitchFamily="34" charset="0"/>
                        </a:rPr>
                        <a:t>9.2</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00AEEF"/>
                    </a:solidFill>
                  </a:tcPr>
                </a:tc>
                <a:tc>
                  <a:txBody>
                    <a:bodyPr/>
                    <a:lstStyle/>
                    <a:p>
                      <a:pPr algn="ctr" fontAlgn="b"/>
                      <a:r>
                        <a:rPr lang="en-US" sz="1000" b="1" i="0" u="none" strike="noStrike">
                          <a:solidFill>
                            <a:srgbClr val="FFFFFF"/>
                          </a:solidFill>
                          <a:effectLst/>
                          <a:latin typeface="Calibri" panose="020F0502020204030204" pitchFamily="34" charset="0"/>
                        </a:rPr>
                        <a:t>15.6</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00AEEF"/>
                    </a:solidFill>
                  </a:tcPr>
                </a:tc>
                <a:tc>
                  <a:txBody>
                    <a:bodyPr/>
                    <a:lstStyle/>
                    <a:p>
                      <a:pPr algn="ctr" fontAlgn="b"/>
                      <a:r>
                        <a:rPr lang="en-US" sz="1000" b="1" i="0" u="none" strike="noStrike">
                          <a:solidFill>
                            <a:srgbClr val="FFFFFF"/>
                          </a:solidFill>
                          <a:effectLst/>
                          <a:latin typeface="Calibri" panose="020F0502020204030204" pitchFamily="34" charset="0"/>
                        </a:rPr>
                        <a:t>12.9</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00AEEF"/>
                    </a:solidFill>
                  </a:tcPr>
                </a:tc>
                <a:tc>
                  <a:txBody>
                    <a:bodyPr/>
                    <a:lstStyle/>
                    <a:p>
                      <a:pPr algn="ctr" fontAlgn="b"/>
                      <a:r>
                        <a:rPr lang="en-US" sz="1000" b="1" i="0" u="none" strike="noStrike">
                          <a:solidFill>
                            <a:srgbClr val="FFFFFF"/>
                          </a:solidFill>
                          <a:effectLst/>
                          <a:latin typeface="Calibri" panose="020F0502020204030204" pitchFamily="34" charset="0"/>
                        </a:rPr>
                        <a:t>11.2</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00AEEF"/>
                    </a:solidFill>
                  </a:tcPr>
                </a:tc>
                <a:tc>
                  <a:txBody>
                    <a:bodyPr/>
                    <a:lstStyle/>
                    <a:p>
                      <a:pPr algn="ctr" fontAlgn="b"/>
                      <a:r>
                        <a:rPr lang="en-US" sz="1000" b="1" i="0" u="none" strike="noStrike">
                          <a:solidFill>
                            <a:srgbClr val="FFFFFF"/>
                          </a:solidFill>
                          <a:effectLst/>
                          <a:latin typeface="Calibri" panose="020F0502020204030204" pitchFamily="34" charset="0"/>
                        </a:rPr>
                        <a:t>8.5</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00AEEF"/>
                    </a:solidFill>
                  </a:tcPr>
                </a:tc>
                <a:tc>
                  <a:txBody>
                    <a:bodyPr/>
                    <a:lstStyle/>
                    <a:p>
                      <a:pPr algn="ctr" fontAlgn="b"/>
                      <a:r>
                        <a:rPr lang="en-US" sz="1000" b="1" i="0" u="none" strike="noStrike">
                          <a:solidFill>
                            <a:srgbClr val="FFFFFF"/>
                          </a:solidFill>
                          <a:effectLst/>
                          <a:latin typeface="Calibri" panose="020F0502020204030204" pitchFamily="34" charset="0"/>
                        </a:rPr>
                        <a:t>Sep-87</a:t>
                      </a:r>
                    </a:p>
                  </a:txBody>
                  <a:tcPr marL="0" marR="0" marT="0" marB="0" anchor="b">
                    <a:lnL w="6350" cap="flat" cmpd="sng" algn="ctr">
                      <a:solidFill>
                        <a:srgbClr val="A5A5A5"/>
                      </a:solidFill>
                      <a:prstDash val="solid"/>
                      <a:round/>
                      <a:headEnd type="none" w="med" len="med"/>
                      <a:tailEnd type="none" w="med" len="med"/>
                    </a:lnL>
                    <a:lnR>
                      <a:noFill/>
                    </a:lnR>
                    <a:lnT w="6350" cap="flat" cmpd="sng" algn="ctr">
                      <a:solidFill>
                        <a:srgbClr val="A5A5A5"/>
                      </a:solidFill>
                      <a:prstDash val="solid"/>
                      <a:round/>
                      <a:headEnd type="none" w="med" len="med"/>
                      <a:tailEnd type="none" w="med" len="med"/>
                    </a:lnT>
                    <a:lnB>
                      <a:noFill/>
                    </a:lnB>
                    <a:solidFill>
                      <a:srgbClr val="00AEEF"/>
                    </a:solidFill>
                  </a:tcPr>
                </a:tc>
                <a:extLst>
                  <a:ext uri="{0D108BD9-81ED-4DB2-BD59-A6C34878D82A}">
                    <a16:rowId xmlns:a16="http://schemas.microsoft.com/office/drawing/2014/main" val="3697264526"/>
                  </a:ext>
                </a:extLst>
              </a:tr>
              <a:tr h="203195">
                <a:tc>
                  <a:txBody>
                    <a:bodyPr/>
                    <a:lstStyle/>
                    <a:p>
                      <a:pPr algn="l" fontAlgn="b"/>
                      <a:r>
                        <a:rPr lang="en-US" sz="1000" b="1" i="0" u="none" strike="noStrike">
                          <a:solidFill>
                            <a:srgbClr val="404040"/>
                          </a:solidFill>
                          <a:effectLst/>
                          <a:latin typeface="Calibri" panose="020F0502020204030204" pitchFamily="34" charset="0"/>
                        </a:rPr>
                        <a:t>Total U.S. Equity</a:t>
                      </a:r>
                    </a:p>
                  </a:txBody>
                  <a:tcPr marL="0" marR="0" marT="0" marB="0" anchor="b">
                    <a:lnL>
                      <a:noFill/>
                    </a:lnL>
                    <a:lnR w="6350" cap="flat" cmpd="sng" algn="ctr">
                      <a:solidFill>
                        <a:srgbClr val="A5A5A5"/>
                      </a:solidFill>
                      <a:prstDash val="solid"/>
                      <a:round/>
                      <a:headEnd type="none" w="med" len="med"/>
                      <a:tailEnd type="none" w="med" len="med"/>
                    </a:lnR>
                    <a:lnT>
                      <a:noFill/>
                    </a:lnT>
                    <a:lnB>
                      <a:noFill/>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 </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a:noFill/>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 </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a:noFill/>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-5.5</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a:noFill/>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11.2</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a:noFill/>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17.9</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a:noFill/>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14.6</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a:noFill/>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13.7</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a:noFill/>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10.0</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a:noFill/>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Sep-87</a:t>
                      </a:r>
                    </a:p>
                  </a:txBody>
                  <a:tcPr marL="0" marR="0" marT="0" marB="0" anchor="b">
                    <a:lnL w="6350" cap="flat" cmpd="sng" algn="ctr">
                      <a:solidFill>
                        <a:srgbClr val="A5A5A5"/>
                      </a:solidFill>
                      <a:prstDash val="solid"/>
                      <a:round/>
                      <a:headEnd type="none" w="med" len="med"/>
                      <a:tailEnd type="none" w="med" len="med"/>
                    </a:lnL>
                    <a:lnR>
                      <a:noFill/>
                    </a:lnR>
                    <a:lnT>
                      <a:noFill/>
                    </a:lnT>
                    <a:lnB>
                      <a:noFill/>
                    </a:lnB>
                    <a:solidFill>
                      <a:srgbClr val="D0CECE"/>
                    </a:solidFill>
                  </a:tcPr>
                </a:tc>
                <a:extLst>
                  <a:ext uri="{0D108BD9-81ED-4DB2-BD59-A6C34878D82A}">
                    <a16:rowId xmlns:a16="http://schemas.microsoft.com/office/drawing/2014/main" val="959306956"/>
                  </a:ext>
                </a:extLst>
              </a:tr>
              <a:tr h="203195">
                <a:tc>
                  <a:txBody>
                    <a:bodyPr/>
                    <a:lstStyle/>
                    <a:p>
                      <a:pPr algn="l" fontAlgn="b"/>
                      <a:r>
                        <a:rPr lang="en-US" sz="1000" b="0" i="0" u="none" strike="noStrike">
                          <a:solidFill>
                            <a:srgbClr val="404040"/>
                          </a:solidFill>
                          <a:effectLst/>
                          <a:latin typeface="Calibri" panose="020F0502020204030204" pitchFamily="34" charset="0"/>
                        </a:rPr>
                        <a:t>U.S. Equity Benchmark</a:t>
                      </a:r>
                    </a:p>
                  </a:txBody>
                  <a:tcPr marL="0" marR="0" marT="0" marB="0" anchor="b">
                    <a:lnL>
                      <a:noFill/>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1000" b="0" i="0" u="none" strike="noStrike">
                          <a:solidFill>
                            <a:srgbClr val="404040"/>
                          </a:solidFill>
                          <a:effectLst/>
                          <a:latin typeface="Calibri" panose="020F0502020204030204" pitchFamily="34" charset="0"/>
                        </a:rPr>
                        <a:t> </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1000" b="0" i="0" u="none" strike="noStrike">
                          <a:solidFill>
                            <a:srgbClr val="404040"/>
                          </a:solidFill>
                          <a:effectLst/>
                          <a:latin typeface="Calibri" panose="020F0502020204030204" pitchFamily="34" charset="0"/>
                        </a:rPr>
                        <a:t> </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1000" b="0" i="0" u="none" strike="noStrike">
                          <a:solidFill>
                            <a:srgbClr val="404040"/>
                          </a:solidFill>
                          <a:effectLst/>
                          <a:latin typeface="Calibri" panose="020F0502020204030204" pitchFamily="34" charset="0"/>
                        </a:rPr>
                        <a:t>-5.3</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1000" b="0" i="0" u="none" strike="noStrike">
                          <a:solidFill>
                            <a:srgbClr val="404040"/>
                          </a:solidFill>
                          <a:effectLst/>
                          <a:latin typeface="Calibri" panose="020F0502020204030204" pitchFamily="34" charset="0"/>
                        </a:rPr>
                        <a:t>11.9</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1000" b="0" i="0" u="none" strike="noStrike">
                          <a:solidFill>
                            <a:srgbClr val="404040"/>
                          </a:solidFill>
                          <a:effectLst/>
                          <a:latin typeface="Calibri" panose="020F0502020204030204" pitchFamily="34" charset="0"/>
                        </a:rPr>
                        <a:t>18.2</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1000" b="0" i="0" u="none" strike="noStrike">
                          <a:solidFill>
                            <a:srgbClr val="404040"/>
                          </a:solidFill>
                          <a:effectLst/>
                          <a:latin typeface="Calibri" panose="020F0502020204030204" pitchFamily="34" charset="0"/>
                        </a:rPr>
                        <a:t>15.3</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1000" b="0" i="0" u="none" strike="noStrike">
                          <a:solidFill>
                            <a:srgbClr val="404040"/>
                          </a:solidFill>
                          <a:effectLst/>
                          <a:latin typeface="Calibri" panose="020F0502020204030204" pitchFamily="34" charset="0"/>
                        </a:rPr>
                        <a:t>14.2</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1000" b="0" i="0" u="none" strike="noStrike">
                          <a:solidFill>
                            <a:srgbClr val="404040"/>
                          </a:solidFill>
                          <a:effectLst/>
                          <a:latin typeface="Calibri" panose="020F0502020204030204" pitchFamily="34" charset="0"/>
                        </a:rPr>
                        <a:t>10.3</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1000" b="0" i="0" u="none" strike="noStrike">
                          <a:solidFill>
                            <a:srgbClr val="404040"/>
                          </a:solidFill>
                          <a:effectLst/>
                          <a:latin typeface="Calibri" panose="020F0502020204030204" pitchFamily="34" charset="0"/>
                        </a:rPr>
                        <a:t> </a:t>
                      </a:r>
                    </a:p>
                  </a:txBody>
                  <a:tcPr marL="0" marR="0" marT="0" marB="0" anchor="b">
                    <a:lnL w="6350" cap="flat" cmpd="sng" algn="ctr">
                      <a:solidFill>
                        <a:srgbClr val="A5A5A5"/>
                      </a:solidFill>
                      <a:prstDash val="solid"/>
                      <a:round/>
                      <a:headEnd type="none" w="med" len="med"/>
                      <a:tailEnd type="none" w="med" len="med"/>
                    </a:lnL>
                    <a:lnR>
                      <a:noFill/>
                    </a:lnR>
                    <a:lnT>
                      <a:noFill/>
                    </a:lnT>
                    <a:lnB w="635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1907790943"/>
                  </a:ext>
                </a:extLst>
              </a:tr>
              <a:tr h="203195">
                <a:tc>
                  <a:txBody>
                    <a:bodyPr/>
                    <a:lstStyle/>
                    <a:p>
                      <a:pPr algn="l" fontAlgn="b"/>
                      <a:r>
                        <a:rPr lang="en-US" sz="1000" b="1" i="0" u="none" strike="noStrike">
                          <a:solidFill>
                            <a:srgbClr val="404040"/>
                          </a:solidFill>
                          <a:effectLst/>
                          <a:latin typeface="Calibri" panose="020F0502020204030204" pitchFamily="34" charset="0"/>
                        </a:rPr>
                        <a:t>Total Non-U.S. Equity</a:t>
                      </a:r>
                    </a:p>
                  </a:txBody>
                  <a:tcPr marL="0" marR="0" marT="0" marB="0" anchor="b">
                    <a:lnL>
                      <a:noFill/>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 </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 </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-5.7</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-1.4</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7.8</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6.9</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6.0</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5.5</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Sep-93</a:t>
                      </a:r>
                    </a:p>
                  </a:txBody>
                  <a:tcPr marL="0" marR="0" marT="0" marB="0" anchor="b">
                    <a:lnL w="6350" cap="flat" cmpd="sng" algn="ctr">
                      <a:solidFill>
                        <a:srgbClr val="A5A5A5"/>
                      </a:solidFill>
                      <a:prstDash val="solid"/>
                      <a:round/>
                      <a:headEnd type="none" w="med" len="med"/>
                      <a:tailEnd type="none" w="med" len="med"/>
                    </a:lnL>
                    <a:lnR>
                      <a:noFill/>
                    </a:lnR>
                    <a:lnT w="6350" cap="flat" cmpd="sng" algn="ctr">
                      <a:solidFill>
                        <a:srgbClr val="A5A5A5"/>
                      </a:solidFill>
                      <a:prstDash val="solid"/>
                      <a:round/>
                      <a:headEnd type="none" w="med" len="med"/>
                      <a:tailEnd type="none" w="med" len="med"/>
                    </a:lnT>
                    <a:lnB>
                      <a:noFill/>
                    </a:lnB>
                    <a:solidFill>
                      <a:srgbClr val="D0CECE"/>
                    </a:solidFill>
                  </a:tcPr>
                </a:tc>
                <a:extLst>
                  <a:ext uri="{0D108BD9-81ED-4DB2-BD59-A6C34878D82A}">
                    <a16:rowId xmlns:a16="http://schemas.microsoft.com/office/drawing/2014/main" val="3972494585"/>
                  </a:ext>
                </a:extLst>
              </a:tr>
              <a:tr h="203195">
                <a:tc>
                  <a:txBody>
                    <a:bodyPr/>
                    <a:lstStyle/>
                    <a:p>
                      <a:pPr algn="l" fontAlgn="b"/>
                      <a:r>
                        <a:rPr lang="en-US" sz="1000" b="0" i="0" u="none" strike="noStrike">
                          <a:solidFill>
                            <a:srgbClr val="404040"/>
                          </a:solidFill>
                          <a:effectLst/>
                          <a:latin typeface="Calibri" panose="020F0502020204030204" pitchFamily="34" charset="0"/>
                        </a:rPr>
                        <a:t>Non-U.S. Equity Benchmark</a:t>
                      </a:r>
                    </a:p>
                  </a:txBody>
                  <a:tcPr marL="0" marR="0" marT="0" marB="0" anchor="b">
                    <a:lnL>
                      <a:noFill/>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1000" b="0" i="0" u="none" strike="noStrike">
                          <a:solidFill>
                            <a:srgbClr val="404040"/>
                          </a:solidFill>
                          <a:effectLst/>
                          <a:latin typeface="Calibri" panose="020F0502020204030204" pitchFamily="34" charset="0"/>
                        </a:rPr>
                        <a:t> </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1000" b="0" i="0" u="none" strike="noStrike">
                          <a:solidFill>
                            <a:srgbClr val="404040"/>
                          </a:solidFill>
                          <a:effectLst/>
                          <a:latin typeface="Calibri" panose="020F0502020204030204" pitchFamily="34" charset="0"/>
                        </a:rPr>
                        <a:t> </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1000" b="0" i="0" u="none" strike="noStrike">
                          <a:solidFill>
                            <a:srgbClr val="404040"/>
                          </a:solidFill>
                          <a:effectLst/>
                          <a:latin typeface="Calibri" panose="020F0502020204030204" pitchFamily="34" charset="0"/>
                        </a:rPr>
                        <a:t>-5.6</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1000" b="0" i="0" u="none" strike="noStrike">
                          <a:solidFill>
                            <a:srgbClr val="404040"/>
                          </a:solidFill>
                          <a:effectLst/>
                          <a:latin typeface="Calibri" panose="020F0502020204030204" pitchFamily="34" charset="0"/>
                        </a:rPr>
                        <a:t>-1.3</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1000" b="0" i="0" u="none" strike="noStrike">
                          <a:solidFill>
                            <a:srgbClr val="404040"/>
                          </a:solidFill>
                          <a:effectLst/>
                          <a:latin typeface="Calibri" panose="020F0502020204030204" pitchFamily="34" charset="0"/>
                        </a:rPr>
                        <a:t>7.9</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1000" b="0" i="0" u="none" strike="noStrike">
                          <a:solidFill>
                            <a:srgbClr val="404040"/>
                          </a:solidFill>
                          <a:effectLst/>
                          <a:latin typeface="Calibri" panose="020F0502020204030204" pitchFamily="34" charset="0"/>
                        </a:rPr>
                        <a:t>6.9</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1000" b="0" i="0" u="none" strike="noStrike">
                          <a:solidFill>
                            <a:srgbClr val="404040"/>
                          </a:solidFill>
                          <a:effectLst/>
                          <a:latin typeface="Calibri" panose="020F0502020204030204" pitchFamily="34" charset="0"/>
                        </a:rPr>
                        <a:t>5.7</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1000" b="0" i="0" u="none" strike="noStrike">
                          <a:solidFill>
                            <a:srgbClr val="404040"/>
                          </a:solidFill>
                          <a:effectLst/>
                          <a:latin typeface="Calibri" panose="020F0502020204030204" pitchFamily="34" charset="0"/>
                        </a:rPr>
                        <a:t>5.7</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1000" b="0" i="0" u="none" strike="noStrike">
                          <a:solidFill>
                            <a:srgbClr val="404040"/>
                          </a:solidFill>
                          <a:effectLst/>
                          <a:latin typeface="Calibri" panose="020F0502020204030204" pitchFamily="34" charset="0"/>
                        </a:rPr>
                        <a:t> </a:t>
                      </a:r>
                    </a:p>
                  </a:txBody>
                  <a:tcPr marL="0" marR="0" marT="0" marB="0" anchor="b">
                    <a:lnL w="6350" cap="flat" cmpd="sng" algn="ctr">
                      <a:solidFill>
                        <a:srgbClr val="A5A5A5"/>
                      </a:solidFill>
                      <a:prstDash val="solid"/>
                      <a:round/>
                      <a:headEnd type="none" w="med" len="med"/>
                      <a:tailEnd type="none" w="med" len="med"/>
                    </a:lnL>
                    <a:lnR>
                      <a:noFill/>
                    </a:lnR>
                    <a:lnT>
                      <a:noFill/>
                    </a:lnT>
                    <a:lnB w="635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3014788692"/>
                  </a:ext>
                </a:extLst>
              </a:tr>
              <a:tr h="203195">
                <a:tc>
                  <a:txBody>
                    <a:bodyPr/>
                    <a:lstStyle/>
                    <a:p>
                      <a:pPr algn="l" fontAlgn="b"/>
                      <a:r>
                        <a:rPr lang="en-US" sz="1000" b="1" i="0" u="none" strike="noStrike">
                          <a:solidFill>
                            <a:srgbClr val="404040"/>
                          </a:solidFill>
                          <a:effectLst/>
                          <a:latin typeface="Calibri" panose="020F0502020204030204" pitchFamily="34" charset="0"/>
                        </a:rPr>
                        <a:t>Total Private Equity</a:t>
                      </a:r>
                    </a:p>
                  </a:txBody>
                  <a:tcPr marL="0" marR="0" marT="0" marB="0" anchor="b">
                    <a:lnL>
                      <a:noFill/>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 </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 </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0.0</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30.3</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30.4</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24.2</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16.4</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7.8</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Jan-04</a:t>
                      </a:r>
                    </a:p>
                  </a:txBody>
                  <a:tcPr marL="0" marR="0" marT="0" marB="0" anchor="b">
                    <a:lnL w="6350" cap="flat" cmpd="sng" algn="ctr">
                      <a:solidFill>
                        <a:srgbClr val="A5A5A5"/>
                      </a:solidFill>
                      <a:prstDash val="solid"/>
                      <a:round/>
                      <a:headEnd type="none" w="med" len="med"/>
                      <a:tailEnd type="none" w="med" len="med"/>
                    </a:lnL>
                    <a:lnR>
                      <a:noFill/>
                    </a:lnR>
                    <a:lnT w="6350" cap="flat" cmpd="sng" algn="ctr">
                      <a:solidFill>
                        <a:srgbClr val="A5A5A5"/>
                      </a:solidFill>
                      <a:prstDash val="solid"/>
                      <a:round/>
                      <a:headEnd type="none" w="med" len="med"/>
                      <a:tailEnd type="none" w="med" len="med"/>
                    </a:lnT>
                    <a:lnB>
                      <a:noFill/>
                    </a:lnB>
                    <a:solidFill>
                      <a:srgbClr val="D0CECE"/>
                    </a:solidFill>
                  </a:tcPr>
                </a:tc>
                <a:extLst>
                  <a:ext uri="{0D108BD9-81ED-4DB2-BD59-A6C34878D82A}">
                    <a16:rowId xmlns:a16="http://schemas.microsoft.com/office/drawing/2014/main" val="3326868615"/>
                  </a:ext>
                </a:extLst>
              </a:tr>
              <a:tr h="203195">
                <a:tc>
                  <a:txBody>
                    <a:bodyPr/>
                    <a:lstStyle/>
                    <a:p>
                      <a:pPr algn="l" fontAlgn="b"/>
                      <a:r>
                        <a:rPr lang="en-US" sz="1000" b="0" i="0" u="none" strike="noStrike">
                          <a:solidFill>
                            <a:srgbClr val="404040"/>
                          </a:solidFill>
                          <a:effectLst/>
                          <a:latin typeface="Calibri" panose="020F0502020204030204" pitchFamily="34" charset="0"/>
                        </a:rPr>
                        <a:t>Private Equity Benchmark</a:t>
                      </a:r>
                    </a:p>
                  </a:txBody>
                  <a:tcPr marL="0" marR="0" marT="0" marB="0" anchor="b">
                    <a:lnL>
                      <a:noFill/>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1000" b="0" i="0" u="none" strike="noStrike">
                          <a:solidFill>
                            <a:srgbClr val="404040"/>
                          </a:solidFill>
                          <a:effectLst/>
                          <a:latin typeface="Calibri" panose="020F0502020204030204" pitchFamily="34" charset="0"/>
                        </a:rPr>
                        <a:t> </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1000" b="0" i="0" u="none" strike="noStrike">
                          <a:solidFill>
                            <a:srgbClr val="404040"/>
                          </a:solidFill>
                          <a:effectLst/>
                          <a:latin typeface="Calibri" panose="020F0502020204030204" pitchFamily="34" charset="0"/>
                        </a:rPr>
                        <a:t> </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1000" b="0" i="0" u="none" strike="noStrike">
                          <a:solidFill>
                            <a:srgbClr val="404040"/>
                          </a:solidFill>
                          <a:effectLst/>
                          <a:latin typeface="Calibri" panose="020F0502020204030204" pitchFamily="34" charset="0"/>
                        </a:rPr>
                        <a:t>0.0</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1000" b="0" i="0" u="none" strike="noStrike">
                          <a:solidFill>
                            <a:srgbClr val="404040"/>
                          </a:solidFill>
                          <a:effectLst/>
                          <a:latin typeface="Calibri" panose="020F0502020204030204" pitchFamily="34" charset="0"/>
                        </a:rPr>
                        <a:t>24.4</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1000" b="0" i="0" u="none" strike="noStrike">
                          <a:solidFill>
                            <a:srgbClr val="404040"/>
                          </a:solidFill>
                          <a:effectLst/>
                          <a:latin typeface="Calibri" panose="020F0502020204030204" pitchFamily="34" charset="0"/>
                        </a:rPr>
                        <a:t>23.5</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1000" b="0" i="0" u="none" strike="noStrike">
                          <a:solidFill>
                            <a:srgbClr val="404040"/>
                          </a:solidFill>
                          <a:effectLst/>
                          <a:latin typeface="Calibri" panose="020F0502020204030204" pitchFamily="34" charset="0"/>
                        </a:rPr>
                        <a:t>19.8</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1000" b="0" i="0" u="none" strike="noStrike">
                          <a:solidFill>
                            <a:srgbClr val="404040"/>
                          </a:solidFill>
                          <a:effectLst/>
                          <a:latin typeface="Calibri" panose="020F0502020204030204" pitchFamily="34" charset="0"/>
                        </a:rPr>
                        <a:t>18.1</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1000" b="0" i="0" u="none" strike="noStrike">
                          <a:solidFill>
                            <a:srgbClr val="404040"/>
                          </a:solidFill>
                          <a:effectLst/>
                          <a:latin typeface="Calibri" panose="020F0502020204030204" pitchFamily="34" charset="0"/>
                        </a:rPr>
                        <a:t>14.0</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1000" b="0" i="0" u="none" strike="noStrike">
                          <a:solidFill>
                            <a:srgbClr val="404040"/>
                          </a:solidFill>
                          <a:effectLst/>
                          <a:latin typeface="Calibri" panose="020F0502020204030204" pitchFamily="34" charset="0"/>
                        </a:rPr>
                        <a:t> </a:t>
                      </a:r>
                    </a:p>
                  </a:txBody>
                  <a:tcPr marL="0" marR="0" marT="0" marB="0" anchor="b">
                    <a:lnL w="6350" cap="flat" cmpd="sng" algn="ctr">
                      <a:solidFill>
                        <a:srgbClr val="A5A5A5"/>
                      </a:solidFill>
                      <a:prstDash val="solid"/>
                      <a:round/>
                      <a:headEnd type="none" w="med" len="med"/>
                      <a:tailEnd type="none" w="med" len="med"/>
                    </a:lnL>
                    <a:lnR>
                      <a:noFill/>
                    </a:lnR>
                    <a:lnT>
                      <a:noFill/>
                    </a:lnT>
                    <a:lnB w="635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2892463888"/>
                  </a:ext>
                </a:extLst>
              </a:tr>
              <a:tr h="203195">
                <a:tc>
                  <a:txBody>
                    <a:bodyPr/>
                    <a:lstStyle/>
                    <a:p>
                      <a:pPr algn="l" fontAlgn="b"/>
                      <a:r>
                        <a:rPr lang="en-US" sz="1000" b="1" i="0" u="none" strike="noStrike">
                          <a:solidFill>
                            <a:srgbClr val="FFFFFF"/>
                          </a:solidFill>
                          <a:effectLst/>
                          <a:latin typeface="Calibri" panose="020F0502020204030204" pitchFamily="34" charset="0"/>
                        </a:rPr>
                        <a:t>GLOBAL FIXED INCOME </a:t>
                      </a:r>
                      <a:r>
                        <a:rPr lang="en-US" sz="1000" b="1" i="0" u="none" strike="noStrike" baseline="30000">
                          <a:solidFill>
                            <a:srgbClr val="FFFFFF"/>
                          </a:solidFill>
                          <a:effectLst/>
                          <a:latin typeface="Calibri" panose="020F0502020204030204" pitchFamily="34" charset="0"/>
                        </a:rPr>
                        <a:t>1</a:t>
                      </a:r>
                      <a:r>
                        <a:rPr lang="en-US" sz="1000" b="1" i="0" u="none" strike="noStrike">
                          <a:solidFill>
                            <a:srgbClr val="FFFFFF"/>
                          </a:solidFill>
                          <a:effectLst/>
                          <a:latin typeface="Calibri" panose="020F0502020204030204" pitchFamily="34" charset="0"/>
                        </a:rPr>
                        <a:t> </a:t>
                      </a:r>
                    </a:p>
                  </a:txBody>
                  <a:tcPr marL="0" marR="0" marT="0" marB="0" anchor="b">
                    <a:lnL>
                      <a:noFill/>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72A492"/>
                    </a:solidFill>
                  </a:tcPr>
                </a:tc>
                <a:tc>
                  <a:txBody>
                    <a:bodyPr/>
                    <a:lstStyle/>
                    <a:p>
                      <a:pPr algn="ctr" fontAlgn="b"/>
                      <a:r>
                        <a:rPr lang="en-US" sz="1000" b="1" i="0" u="none" strike="noStrike">
                          <a:solidFill>
                            <a:srgbClr val="FFFFFF"/>
                          </a:solidFill>
                          <a:effectLst/>
                          <a:latin typeface="Calibri" panose="020F0502020204030204" pitchFamily="34" charset="0"/>
                        </a:rPr>
                        <a:t>18.0</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72A492"/>
                    </a:solidFill>
                  </a:tcPr>
                </a:tc>
                <a:tc>
                  <a:txBody>
                    <a:bodyPr/>
                    <a:lstStyle/>
                    <a:p>
                      <a:pPr algn="ctr" fontAlgn="b"/>
                      <a:r>
                        <a:rPr lang="en-US" sz="1000" b="1" i="0" u="none" strike="noStrike">
                          <a:solidFill>
                            <a:srgbClr val="FFFFFF"/>
                          </a:solidFill>
                          <a:effectLst/>
                          <a:latin typeface="Calibri" panose="020F0502020204030204" pitchFamily="34" charset="0"/>
                        </a:rPr>
                        <a:t>20.0</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72A492"/>
                    </a:solidFill>
                  </a:tcPr>
                </a:tc>
                <a:tc>
                  <a:txBody>
                    <a:bodyPr/>
                    <a:lstStyle/>
                    <a:p>
                      <a:pPr algn="ctr" fontAlgn="b"/>
                      <a:r>
                        <a:rPr lang="en-US" sz="1000" b="1" i="0" u="none" strike="noStrike">
                          <a:solidFill>
                            <a:srgbClr val="FFFFFF"/>
                          </a:solidFill>
                          <a:effectLst/>
                          <a:latin typeface="Calibri" panose="020F0502020204030204" pitchFamily="34" charset="0"/>
                        </a:rPr>
                        <a:t>-4.6</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72A492"/>
                    </a:solidFill>
                  </a:tcPr>
                </a:tc>
                <a:tc>
                  <a:txBody>
                    <a:bodyPr/>
                    <a:lstStyle/>
                    <a:p>
                      <a:pPr algn="ctr" fontAlgn="b"/>
                      <a:r>
                        <a:rPr lang="en-US" sz="1000" b="1" i="0" u="none" strike="noStrike">
                          <a:solidFill>
                            <a:srgbClr val="FFFFFF"/>
                          </a:solidFill>
                          <a:effectLst/>
                          <a:latin typeface="Calibri" panose="020F0502020204030204" pitchFamily="34" charset="0"/>
                        </a:rPr>
                        <a:t>-2.2</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72A492"/>
                    </a:solidFill>
                  </a:tcPr>
                </a:tc>
                <a:tc>
                  <a:txBody>
                    <a:bodyPr/>
                    <a:lstStyle/>
                    <a:p>
                      <a:pPr algn="ctr" fontAlgn="b"/>
                      <a:r>
                        <a:rPr lang="en-US" sz="1000" b="1" i="0" u="none" strike="noStrike">
                          <a:solidFill>
                            <a:srgbClr val="FFFFFF"/>
                          </a:solidFill>
                          <a:effectLst/>
                          <a:latin typeface="Calibri" panose="020F0502020204030204" pitchFamily="34" charset="0"/>
                        </a:rPr>
                        <a:t>2.9</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72A492"/>
                    </a:solidFill>
                  </a:tcPr>
                </a:tc>
                <a:tc>
                  <a:txBody>
                    <a:bodyPr/>
                    <a:lstStyle/>
                    <a:p>
                      <a:pPr algn="ctr" fontAlgn="b"/>
                      <a:r>
                        <a:rPr lang="en-US" sz="1000" b="1" i="0" u="none" strike="noStrike">
                          <a:solidFill>
                            <a:srgbClr val="FFFFFF"/>
                          </a:solidFill>
                          <a:effectLst/>
                          <a:latin typeface="Calibri" panose="020F0502020204030204" pitchFamily="34" charset="0"/>
                        </a:rPr>
                        <a:t>3.0</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72A492"/>
                    </a:solidFill>
                  </a:tcPr>
                </a:tc>
                <a:tc>
                  <a:txBody>
                    <a:bodyPr/>
                    <a:lstStyle/>
                    <a:p>
                      <a:pPr algn="ctr" fontAlgn="b"/>
                      <a:r>
                        <a:rPr lang="en-US" sz="1000" b="1" i="0" u="none" strike="noStrike">
                          <a:solidFill>
                            <a:srgbClr val="FFFFFF"/>
                          </a:solidFill>
                          <a:effectLst/>
                          <a:latin typeface="Calibri" panose="020F0502020204030204" pitchFamily="34" charset="0"/>
                        </a:rPr>
                        <a:t>3.0</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72A492"/>
                    </a:solidFill>
                  </a:tcPr>
                </a:tc>
                <a:tc>
                  <a:txBody>
                    <a:bodyPr/>
                    <a:lstStyle/>
                    <a:p>
                      <a:pPr algn="ctr" fontAlgn="b"/>
                      <a:r>
                        <a:rPr lang="en-US" sz="1000" b="1" i="0" u="none" strike="noStrike">
                          <a:solidFill>
                            <a:srgbClr val="FFFFFF"/>
                          </a:solidFill>
                          <a:effectLst/>
                          <a:latin typeface="Calibri" panose="020F0502020204030204" pitchFamily="34" charset="0"/>
                        </a:rPr>
                        <a:t>6.5</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72A492"/>
                    </a:solidFill>
                  </a:tcPr>
                </a:tc>
                <a:tc>
                  <a:txBody>
                    <a:bodyPr/>
                    <a:lstStyle/>
                    <a:p>
                      <a:pPr algn="ctr" fontAlgn="b"/>
                      <a:r>
                        <a:rPr lang="en-US" sz="1000" b="1" i="0" u="none" strike="noStrike">
                          <a:solidFill>
                            <a:srgbClr val="FFFFFF"/>
                          </a:solidFill>
                          <a:effectLst/>
                          <a:latin typeface="Calibri" panose="020F0502020204030204" pitchFamily="34" charset="0"/>
                        </a:rPr>
                        <a:t>Sep-87</a:t>
                      </a:r>
                    </a:p>
                  </a:txBody>
                  <a:tcPr marL="0" marR="0" marT="0" marB="0" anchor="b">
                    <a:lnL w="6350" cap="flat" cmpd="sng" algn="ctr">
                      <a:solidFill>
                        <a:srgbClr val="A5A5A5"/>
                      </a:solidFill>
                      <a:prstDash val="solid"/>
                      <a:round/>
                      <a:headEnd type="none" w="med" len="med"/>
                      <a:tailEnd type="none" w="med" len="med"/>
                    </a:lnL>
                    <a:lnR>
                      <a:noFill/>
                    </a:lnR>
                    <a:lnT w="6350" cap="flat" cmpd="sng" algn="ctr">
                      <a:solidFill>
                        <a:srgbClr val="A5A5A5"/>
                      </a:solidFill>
                      <a:prstDash val="solid"/>
                      <a:round/>
                      <a:headEnd type="none" w="med" len="med"/>
                      <a:tailEnd type="none" w="med" len="med"/>
                    </a:lnT>
                    <a:lnB>
                      <a:noFill/>
                    </a:lnB>
                    <a:solidFill>
                      <a:srgbClr val="72A492"/>
                    </a:solidFill>
                  </a:tcPr>
                </a:tc>
                <a:extLst>
                  <a:ext uri="{0D108BD9-81ED-4DB2-BD59-A6C34878D82A}">
                    <a16:rowId xmlns:a16="http://schemas.microsoft.com/office/drawing/2014/main" val="2995079572"/>
                  </a:ext>
                </a:extLst>
              </a:tr>
              <a:tr h="203195">
                <a:tc>
                  <a:txBody>
                    <a:bodyPr/>
                    <a:lstStyle/>
                    <a:p>
                      <a:pPr algn="l" fontAlgn="b"/>
                      <a:r>
                        <a:rPr lang="en-US" sz="1000" b="1" i="0" u="none" strike="noStrike">
                          <a:solidFill>
                            <a:srgbClr val="404040"/>
                          </a:solidFill>
                          <a:effectLst/>
                          <a:latin typeface="Calibri" panose="020F0502020204030204" pitchFamily="34" charset="0"/>
                        </a:rPr>
                        <a:t>Total Public Fixed Income</a:t>
                      </a:r>
                    </a:p>
                  </a:txBody>
                  <a:tcPr marL="0" marR="0" marT="0" marB="0" anchor="b">
                    <a:lnL>
                      <a:noFill/>
                    </a:lnL>
                    <a:lnR w="6350" cap="flat" cmpd="sng" algn="ctr">
                      <a:solidFill>
                        <a:srgbClr val="A5A5A5"/>
                      </a:solidFill>
                      <a:prstDash val="solid"/>
                      <a:round/>
                      <a:headEnd type="none" w="med" len="med"/>
                      <a:tailEnd type="none" w="med" len="med"/>
                    </a:lnR>
                    <a:lnT>
                      <a:noFill/>
                    </a:lnT>
                    <a:lnB>
                      <a:noFill/>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 </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a:noFill/>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 </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a:noFill/>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-4.9</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a:noFill/>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-3.3</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a:noFill/>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2.2</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a:noFill/>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2.5</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a:noFill/>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2.7</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a:noFill/>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6.4</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a:noFill/>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Sep-87</a:t>
                      </a:r>
                    </a:p>
                  </a:txBody>
                  <a:tcPr marL="0" marR="0" marT="0" marB="0" anchor="b">
                    <a:lnL w="6350" cap="flat" cmpd="sng" algn="ctr">
                      <a:solidFill>
                        <a:srgbClr val="A5A5A5"/>
                      </a:solidFill>
                      <a:prstDash val="solid"/>
                      <a:round/>
                      <a:headEnd type="none" w="med" len="med"/>
                      <a:tailEnd type="none" w="med" len="med"/>
                    </a:lnL>
                    <a:lnR>
                      <a:noFill/>
                    </a:lnR>
                    <a:lnT>
                      <a:noFill/>
                    </a:lnT>
                    <a:lnB>
                      <a:noFill/>
                    </a:lnB>
                    <a:solidFill>
                      <a:srgbClr val="D0CECE"/>
                    </a:solidFill>
                  </a:tcPr>
                </a:tc>
                <a:extLst>
                  <a:ext uri="{0D108BD9-81ED-4DB2-BD59-A6C34878D82A}">
                    <a16:rowId xmlns:a16="http://schemas.microsoft.com/office/drawing/2014/main" val="1180890200"/>
                  </a:ext>
                </a:extLst>
              </a:tr>
              <a:tr h="203195">
                <a:tc>
                  <a:txBody>
                    <a:bodyPr/>
                    <a:lstStyle/>
                    <a:p>
                      <a:pPr algn="l" fontAlgn="b"/>
                      <a:r>
                        <a:rPr lang="en-US" sz="1000" b="0" i="0" u="none" strike="noStrike">
                          <a:solidFill>
                            <a:srgbClr val="404040"/>
                          </a:solidFill>
                          <a:effectLst/>
                          <a:latin typeface="Calibri" panose="020F0502020204030204" pitchFamily="34" charset="0"/>
                        </a:rPr>
                        <a:t>Bloomberg U.S. Aggregate</a:t>
                      </a:r>
                    </a:p>
                  </a:txBody>
                  <a:tcPr marL="0" marR="0" marT="0" marB="0" anchor="b">
                    <a:lnL>
                      <a:noFill/>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1000" b="0" i="0" u="none" strike="noStrike">
                          <a:solidFill>
                            <a:srgbClr val="404040"/>
                          </a:solidFill>
                          <a:effectLst/>
                          <a:latin typeface="Calibri" panose="020F0502020204030204" pitchFamily="34" charset="0"/>
                        </a:rPr>
                        <a:t> </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1000" b="0" i="0" u="none" strike="noStrike">
                          <a:solidFill>
                            <a:srgbClr val="404040"/>
                          </a:solidFill>
                          <a:effectLst/>
                          <a:latin typeface="Calibri" panose="020F0502020204030204" pitchFamily="34" charset="0"/>
                        </a:rPr>
                        <a:t> </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1000" b="0" i="0" u="none" strike="noStrike">
                          <a:solidFill>
                            <a:srgbClr val="404040"/>
                          </a:solidFill>
                          <a:effectLst/>
                          <a:latin typeface="Calibri" panose="020F0502020204030204" pitchFamily="34" charset="0"/>
                        </a:rPr>
                        <a:t>-5.9</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1000" b="0" i="0" u="none" strike="noStrike">
                          <a:solidFill>
                            <a:srgbClr val="404040"/>
                          </a:solidFill>
                          <a:effectLst/>
                          <a:latin typeface="Calibri" panose="020F0502020204030204" pitchFamily="34" charset="0"/>
                        </a:rPr>
                        <a:t>-4.2</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1000" b="0" i="0" u="none" strike="noStrike">
                          <a:solidFill>
                            <a:srgbClr val="404040"/>
                          </a:solidFill>
                          <a:effectLst/>
                          <a:latin typeface="Calibri" panose="020F0502020204030204" pitchFamily="34" charset="0"/>
                        </a:rPr>
                        <a:t>1.7</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1000" b="0" i="0" u="none" strike="noStrike">
                          <a:solidFill>
                            <a:srgbClr val="404040"/>
                          </a:solidFill>
                          <a:effectLst/>
                          <a:latin typeface="Calibri" panose="020F0502020204030204" pitchFamily="34" charset="0"/>
                        </a:rPr>
                        <a:t>2.1</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1000" b="0" i="0" u="none" strike="noStrike">
                          <a:solidFill>
                            <a:srgbClr val="404040"/>
                          </a:solidFill>
                          <a:effectLst/>
                          <a:latin typeface="Calibri" panose="020F0502020204030204" pitchFamily="34" charset="0"/>
                        </a:rPr>
                        <a:t>2.2</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1000" b="0" i="0" u="none" strike="noStrike">
                          <a:solidFill>
                            <a:srgbClr val="404040"/>
                          </a:solidFill>
                          <a:effectLst/>
                          <a:latin typeface="Calibri" panose="020F0502020204030204" pitchFamily="34" charset="0"/>
                        </a:rPr>
                        <a:t>5.9</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1000" b="0" i="0" u="none" strike="noStrike">
                          <a:solidFill>
                            <a:srgbClr val="404040"/>
                          </a:solidFill>
                          <a:effectLst/>
                          <a:latin typeface="Calibri" panose="020F0502020204030204" pitchFamily="34" charset="0"/>
                        </a:rPr>
                        <a:t> </a:t>
                      </a:r>
                    </a:p>
                  </a:txBody>
                  <a:tcPr marL="0" marR="0" marT="0" marB="0" anchor="b">
                    <a:lnL w="6350" cap="flat" cmpd="sng" algn="ctr">
                      <a:solidFill>
                        <a:srgbClr val="A5A5A5"/>
                      </a:solidFill>
                      <a:prstDash val="solid"/>
                      <a:round/>
                      <a:headEnd type="none" w="med" len="med"/>
                      <a:tailEnd type="none" w="med" len="med"/>
                    </a:lnL>
                    <a:lnR>
                      <a:noFill/>
                    </a:lnR>
                    <a:lnT>
                      <a:noFill/>
                    </a:lnT>
                    <a:lnB w="635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852677372"/>
                  </a:ext>
                </a:extLst>
              </a:tr>
              <a:tr h="203195">
                <a:tc>
                  <a:txBody>
                    <a:bodyPr/>
                    <a:lstStyle/>
                    <a:p>
                      <a:pPr algn="l" fontAlgn="b"/>
                      <a:r>
                        <a:rPr lang="en-US" sz="1000" b="1" i="0" u="none" strike="noStrike">
                          <a:solidFill>
                            <a:srgbClr val="404040"/>
                          </a:solidFill>
                          <a:effectLst/>
                          <a:latin typeface="Calibri" panose="020F0502020204030204" pitchFamily="34" charset="0"/>
                        </a:rPr>
                        <a:t>Total Private Fixed Income</a:t>
                      </a:r>
                    </a:p>
                  </a:txBody>
                  <a:tcPr marL="0" marR="0" marT="0" marB="0" anchor="b">
                    <a:lnL>
                      <a:noFill/>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 </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 </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0.0</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24.4</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21.5</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19.7</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Jan-18</a:t>
                      </a:r>
                    </a:p>
                  </a:txBody>
                  <a:tcPr marL="0" marR="0" marT="0" marB="0" anchor="b">
                    <a:lnL w="6350" cap="flat" cmpd="sng" algn="ctr">
                      <a:solidFill>
                        <a:srgbClr val="A5A5A5"/>
                      </a:solidFill>
                      <a:prstDash val="solid"/>
                      <a:round/>
                      <a:headEnd type="none" w="med" len="med"/>
                      <a:tailEnd type="none" w="med" len="med"/>
                    </a:lnL>
                    <a:lnR>
                      <a:noFill/>
                    </a:lnR>
                    <a:lnT w="6350" cap="flat" cmpd="sng" algn="ctr">
                      <a:solidFill>
                        <a:srgbClr val="A5A5A5"/>
                      </a:solidFill>
                      <a:prstDash val="solid"/>
                      <a:round/>
                      <a:headEnd type="none" w="med" len="med"/>
                      <a:tailEnd type="none" w="med" len="med"/>
                    </a:lnT>
                    <a:lnB>
                      <a:noFill/>
                    </a:lnB>
                    <a:solidFill>
                      <a:srgbClr val="D0CECE"/>
                    </a:solidFill>
                  </a:tcPr>
                </a:tc>
                <a:extLst>
                  <a:ext uri="{0D108BD9-81ED-4DB2-BD59-A6C34878D82A}">
                    <a16:rowId xmlns:a16="http://schemas.microsoft.com/office/drawing/2014/main" val="1995539080"/>
                  </a:ext>
                </a:extLst>
              </a:tr>
              <a:tr h="203195">
                <a:tc>
                  <a:txBody>
                    <a:bodyPr/>
                    <a:lstStyle/>
                    <a:p>
                      <a:pPr algn="l" fontAlgn="b"/>
                      <a:r>
                        <a:rPr lang="en-US" sz="1000" b="0" i="0" u="none" strike="noStrike">
                          <a:solidFill>
                            <a:srgbClr val="404040"/>
                          </a:solidFill>
                          <a:effectLst/>
                          <a:latin typeface="Calibri" panose="020F0502020204030204" pitchFamily="34" charset="0"/>
                        </a:rPr>
                        <a:t>Bloomberg U.S. Corporate HY Index</a:t>
                      </a:r>
                    </a:p>
                  </a:txBody>
                  <a:tcPr marL="0" marR="0" marT="0" marB="0" anchor="b">
                    <a:lnL>
                      <a:noFill/>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1000" b="0" i="0" u="none" strike="noStrike">
                          <a:solidFill>
                            <a:srgbClr val="404040"/>
                          </a:solidFill>
                          <a:effectLst/>
                          <a:latin typeface="Calibri" panose="020F0502020204030204" pitchFamily="34" charset="0"/>
                        </a:rPr>
                        <a:t> </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1000" b="0" i="0" u="none" strike="noStrike">
                          <a:solidFill>
                            <a:srgbClr val="404040"/>
                          </a:solidFill>
                          <a:effectLst/>
                          <a:latin typeface="Calibri" panose="020F0502020204030204" pitchFamily="34" charset="0"/>
                        </a:rPr>
                        <a:t> </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1000" b="0" i="0" u="none" strike="noStrike">
                          <a:solidFill>
                            <a:srgbClr val="404040"/>
                          </a:solidFill>
                          <a:effectLst/>
                          <a:latin typeface="Calibri" panose="020F0502020204030204" pitchFamily="34" charset="0"/>
                        </a:rPr>
                        <a:t>-4.8</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1000" b="0" i="0" u="none" strike="noStrike">
                          <a:solidFill>
                            <a:srgbClr val="404040"/>
                          </a:solidFill>
                          <a:effectLst/>
                          <a:latin typeface="Calibri" panose="020F0502020204030204" pitchFamily="34" charset="0"/>
                        </a:rPr>
                        <a:t>-0.7</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1000" b="0" i="0" u="none" strike="noStrike">
                          <a:solidFill>
                            <a:srgbClr val="404040"/>
                          </a:solidFill>
                          <a:effectLst/>
                          <a:latin typeface="Calibri" panose="020F0502020204030204" pitchFamily="34" charset="0"/>
                        </a:rPr>
                        <a:t>4.6</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1000" b="0" i="0" u="none" strike="noStrike">
                          <a:solidFill>
                            <a:srgbClr val="404040"/>
                          </a:solidFill>
                          <a:effectLst/>
                          <a:latin typeface="Calibri" panose="020F0502020204030204" pitchFamily="34" charset="0"/>
                        </a:rPr>
                        <a:t>-</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1000" b="0" i="0" u="none" strike="noStrike">
                          <a:solidFill>
                            <a:srgbClr val="404040"/>
                          </a:solidFill>
                          <a:effectLst/>
                          <a:latin typeface="Calibri" panose="020F0502020204030204" pitchFamily="34" charset="0"/>
                        </a:rPr>
                        <a:t>-</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1000" b="0" i="0" u="none" strike="noStrike">
                          <a:solidFill>
                            <a:srgbClr val="404040"/>
                          </a:solidFill>
                          <a:effectLst/>
                          <a:latin typeface="Calibri" panose="020F0502020204030204" pitchFamily="34" charset="0"/>
                        </a:rPr>
                        <a:t>4.3</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1000" b="0" i="0" u="none" strike="noStrike">
                          <a:solidFill>
                            <a:srgbClr val="404040"/>
                          </a:solidFill>
                          <a:effectLst/>
                          <a:latin typeface="Calibri" panose="020F0502020204030204" pitchFamily="34" charset="0"/>
                        </a:rPr>
                        <a:t> </a:t>
                      </a:r>
                    </a:p>
                  </a:txBody>
                  <a:tcPr marL="0" marR="0" marT="0" marB="0" anchor="b">
                    <a:lnL w="6350" cap="flat" cmpd="sng" algn="ctr">
                      <a:solidFill>
                        <a:srgbClr val="A5A5A5"/>
                      </a:solidFill>
                      <a:prstDash val="solid"/>
                      <a:round/>
                      <a:headEnd type="none" w="med" len="med"/>
                      <a:tailEnd type="none" w="med" len="med"/>
                    </a:lnL>
                    <a:lnR>
                      <a:noFill/>
                    </a:lnR>
                    <a:lnT>
                      <a:noFill/>
                    </a:lnT>
                    <a:lnB w="635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1458318156"/>
                  </a:ext>
                </a:extLst>
              </a:tr>
              <a:tr h="203195">
                <a:tc>
                  <a:txBody>
                    <a:bodyPr/>
                    <a:lstStyle/>
                    <a:p>
                      <a:pPr algn="l" fontAlgn="b"/>
                      <a:r>
                        <a:rPr lang="en-US" sz="1000" b="1" i="0" u="none" strike="noStrike">
                          <a:solidFill>
                            <a:srgbClr val="FFFFFF"/>
                          </a:solidFill>
                          <a:effectLst/>
                          <a:latin typeface="Calibri" panose="020F0502020204030204" pitchFamily="34" charset="0"/>
                        </a:rPr>
                        <a:t>REAL ASSETS </a:t>
                      </a:r>
                      <a:r>
                        <a:rPr lang="en-US" sz="1000" b="1" i="0" u="none" strike="noStrike" baseline="30000">
                          <a:solidFill>
                            <a:srgbClr val="FFFFFF"/>
                          </a:solidFill>
                          <a:effectLst/>
                          <a:latin typeface="Calibri" panose="020F0502020204030204" pitchFamily="34" charset="0"/>
                        </a:rPr>
                        <a:t>1</a:t>
                      </a:r>
                      <a:r>
                        <a:rPr lang="en-US" sz="1000" b="1" i="0" u="none" strike="noStrike">
                          <a:solidFill>
                            <a:srgbClr val="FFFFFF"/>
                          </a:solidFill>
                          <a:effectLst/>
                          <a:latin typeface="Calibri" panose="020F0502020204030204" pitchFamily="34" charset="0"/>
                        </a:rPr>
                        <a:t> </a:t>
                      </a:r>
                    </a:p>
                  </a:txBody>
                  <a:tcPr marL="0" marR="0" marT="0" marB="0" anchor="b">
                    <a:lnL>
                      <a:noFill/>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919191"/>
                    </a:solidFill>
                  </a:tcPr>
                </a:tc>
                <a:tc>
                  <a:txBody>
                    <a:bodyPr/>
                    <a:lstStyle/>
                    <a:p>
                      <a:pPr algn="ctr" fontAlgn="b"/>
                      <a:r>
                        <a:rPr lang="en-US" sz="1000" b="1" i="0" u="none" strike="noStrike">
                          <a:solidFill>
                            <a:srgbClr val="FFFFFF"/>
                          </a:solidFill>
                          <a:effectLst/>
                          <a:latin typeface="Calibri" panose="020F0502020204030204" pitchFamily="34" charset="0"/>
                        </a:rPr>
                        <a:t>13.3</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919191"/>
                    </a:solidFill>
                  </a:tcPr>
                </a:tc>
                <a:tc>
                  <a:txBody>
                    <a:bodyPr/>
                    <a:lstStyle/>
                    <a:p>
                      <a:pPr algn="ctr" fontAlgn="b"/>
                      <a:r>
                        <a:rPr lang="en-US" sz="1000" b="1" i="0" u="none" strike="noStrike">
                          <a:solidFill>
                            <a:srgbClr val="FFFFFF"/>
                          </a:solidFill>
                          <a:effectLst/>
                          <a:latin typeface="Calibri" panose="020F0502020204030204" pitchFamily="34" charset="0"/>
                        </a:rPr>
                        <a:t>14.0</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919191"/>
                    </a:solidFill>
                  </a:tcPr>
                </a:tc>
                <a:tc>
                  <a:txBody>
                    <a:bodyPr/>
                    <a:lstStyle/>
                    <a:p>
                      <a:pPr algn="ctr" fontAlgn="b"/>
                      <a:r>
                        <a:rPr lang="en-US" sz="1000" b="1" i="0" u="none" strike="noStrike">
                          <a:solidFill>
                            <a:srgbClr val="FFFFFF"/>
                          </a:solidFill>
                          <a:effectLst/>
                          <a:latin typeface="Calibri" panose="020F0502020204030204" pitchFamily="34" charset="0"/>
                        </a:rPr>
                        <a:t>0.1</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919191"/>
                    </a:solidFill>
                  </a:tcPr>
                </a:tc>
                <a:tc>
                  <a:txBody>
                    <a:bodyPr/>
                    <a:lstStyle/>
                    <a:p>
                      <a:pPr algn="ctr" fontAlgn="b"/>
                      <a:r>
                        <a:rPr lang="en-US" sz="1000" b="1" i="0" u="none" strike="noStrike">
                          <a:solidFill>
                            <a:srgbClr val="FFFFFF"/>
                          </a:solidFill>
                          <a:effectLst/>
                          <a:latin typeface="Calibri" panose="020F0502020204030204" pitchFamily="34" charset="0"/>
                        </a:rPr>
                        <a:t>19.6</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919191"/>
                    </a:solidFill>
                  </a:tcPr>
                </a:tc>
                <a:tc>
                  <a:txBody>
                    <a:bodyPr/>
                    <a:lstStyle/>
                    <a:p>
                      <a:pPr algn="ctr" fontAlgn="b"/>
                      <a:r>
                        <a:rPr lang="en-US" sz="1000" b="1" i="0" u="none" strike="noStrike">
                          <a:solidFill>
                            <a:srgbClr val="FFFFFF"/>
                          </a:solidFill>
                          <a:effectLst/>
                          <a:latin typeface="Calibri" panose="020F0502020204030204" pitchFamily="34" charset="0"/>
                        </a:rPr>
                        <a:t>9.8</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919191"/>
                    </a:solidFill>
                  </a:tcPr>
                </a:tc>
                <a:tc>
                  <a:txBody>
                    <a:bodyPr/>
                    <a:lstStyle/>
                    <a:p>
                      <a:pPr algn="ctr" fontAlgn="b"/>
                      <a:r>
                        <a:rPr lang="en-US" sz="1000" b="1" i="0" u="none" strike="noStrike">
                          <a:solidFill>
                            <a:srgbClr val="FFFFFF"/>
                          </a:solidFill>
                          <a:effectLst/>
                          <a:latin typeface="Calibri" panose="020F0502020204030204" pitchFamily="34" charset="0"/>
                        </a:rPr>
                        <a:t>7.3</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919191"/>
                    </a:solidFill>
                  </a:tcPr>
                </a:tc>
                <a:tc>
                  <a:txBody>
                    <a:bodyPr/>
                    <a:lstStyle/>
                    <a:p>
                      <a:pPr algn="ctr" fontAlgn="b"/>
                      <a:r>
                        <a:rPr lang="en-US" sz="1000" b="1" i="0" u="none" strike="noStrike">
                          <a:solidFill>
                            <a:srgbClr val="FFFFFF"/>
                          </a:solidFill>
                          <a:effectLst/>
                          <a:latin typeface="Calibri" panose="020F0502020204030204" pitchFamily="34" charset="0"/>
                        </a:rPr>
                        <a:t>8.6</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919191"/>
                    </a:solidFill>
                  </a:tcPr>
                </a:tc>
                <a:tc>
                  <a:txBody>
                    <a:bodyPr/>
                    <a:lstStyle/>
                    <a:p>
                      <a:pPr algn="ctr" fontAlgn="b"/>
                      <a:r>
                        <a:rPr lang="en-US" sz="1000" b="1" i="0" u="none" strike="noStrike">
                          <a:solidFill>
                            <a:srgbClr val="FFFFFF"/>
                          </a:solidFill>
                          <a:effectLst/>
                          <a:latin typeface="Calibri" panose="020F0502020204030204" pitchFamily="34" charset="0"/>
                        </a:rPr>
                        <a:t>10.1</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919191"/>
                    </a:solidFill>
                  </a:tcPr>
                </a:tc>
                <a:tc>
                  <a:txBody>
                    <a:bodyPr/>
                    <a:lstStyle/>
                    <a:p>
                      <a:pPr algn="ctr" fontAlgn="b"/>
                      <a:r>
                        <a:rPr lang="en-US" sz="1000" b="1" i="0" u="none" strike="noStrike">
                          <a:solidFill>
                            <a:srgbClr val="FFFFFF"/>
                          </a:solidFill>
                          <a:effectLst/>
                          <a:latin typeface="Calibri" panose="020F0502020204030204" pitchFamily="34" charset="0"/>
                        </a:rPr>
                        <a:t>Dec-06</a:t>
                      </a:r>
                    </a:p>
                  </a:txBody>
                  <a:tcPr marL="0" marR="0" marT="0" marB="0" anchor="b">
                    <a:lnL w="6350" cap="flat" cmpd="sng" algn="ctr">
                      <a:solidFill>
                        <a:srgbClr val="A5A5A5"/>
                      </a:solidFill>
                      <a:prstDash val="solid"/>
                      <a:round/>
                      <a:headEnd type="none" w="med" len="med"/>
                      <a:tailEnd type="none" w="med" len="med"/>
                    </a:lnL>
                    <a:lnR>
                      <a:noFill/>
                    </a:lnR>
                    <a:lnT w="6350" cap="flat" cmpd="sng" algn="ctr">
                      <a:solidFill>
                        <a:srgbClr val="A5A5A5"/>
                      </a:solidFill>
                      <a:prstDash val="solid"/>
                      <a:round/>
                      <a:headEnd type="none" w="med" len="med"/>
                      <a:tailEnd type="none" w="med" len="med"/>
                    </a:lnT>
                    <a:lnB>
                      <a:noFill/>
                    </a:lnB>
                    <a:solidFill>
                      <a:srgbClr val="919191"/>
                    </a:solidFill>
                  </a:tcPr>
                </a:tc>
                <a:extLst>
                  <a:ext uri="{0D108BD9-81ED-4DB2-BD59-A6C34878D82A}">
                    <a16:rowId xmlns:a16="http://schemas.microsoft.com/office/drawing/2014/main" val="3438972034"/>
                  </a:ext>
                </a:extLst>
              </a:tr>
              <a:tr h="203195">
                <a:tc>
                  <a:txBody>
                    <a:bodyPr/>
                    <a:lstStyle/>
                    <a:p>
                      <a:pPr algn="l" fontAlgn="b"/>
                      <a:r>
                        <a:rPr lang="en-US" sz="1000" b="1" i="0" u="none" strike="noStrike">
                          <a:solidFill>
                            <a:srgbClr val="404040"/>
                          </a:solidFill>
                          <a:effectLst/>
                          <a:latin typeface="Calibri" panose="020F0502020204030204" pitchFamily="34" charset="0"/>
                        </a:rPr>
                        <a:t>Total Real Estate</a:t>
                      </a:r>
                    </a:p>
                  </a:txBody>
                  <a:tcPr marL="0" marR="0" marT="0" marB="0" anchor="b">
                    <a:lnL>
                      <a:noFill/>
                    </a:lnL>
                    <a:lnR w="6350" cap="flat" cmpd="sng" algn="ctr">
                      <a:solidFill>
                        <a:srgbClr val="A5A5A5"/>
                      </a:solidFill>
                      <a:prstDash val="solid"/>
                      <a:round/>
                      <a:headEnd type="none" w="med" len="med"/>
                      <a:tailEnd type="none" w="med" len="med"/>
                    </a:lnR>
                    <a:lnT>
                      <a:noFill/>
                    </a:lnT>
                    <a:lnB>
                      <a:noFill/>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 </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a:noFill/>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 </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a:noFill/>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0.2</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a:noFill/>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23.1</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a:noFill/>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9.9</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a:noFill/>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8.6</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a:noFill/>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a:noFill/>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10.6</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a:noFill/>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Aug-13</a:t>
                      </a:r>
                    </a:p>
                  </a:txBody>
                  <a:tcPr marL="0" marR="0" marT="0" marB="0" anchor="b">
                    <a:lnL w="6350" cap="flat" cmpd="sng" algn="ctr">
                      <a:solidFill>
                        <a:srgbClr val="A5A5A5"/>
                      </a:solidFill>
                      <a:prstDash val="solid"/>
                      <a:round/>
                      <a:headEnd type="none" w="med" len="med"/>
                      <a:tailEnd type="none" w="med" len="med"/>
                    </a:lnL>
                    <a:lnR>
                      <a:noFill/>
                    </a:lnR>
                    <a:lnT>
                      <a:noFill/>
                    </a:lnT>
                    <a:lnB>
                      <a:noFill/>
                    </a:lnB>
                    <a:solidFill>
                      <a:srgbClr val="D0CECE"/>
                    </a:solidFill>
                  </a:tcPr>
                </a:tc>
                <a:extLst>
                  <a:ext uri="{0D108BD9-81ED-4DB2-BD59-A6C34878D82A}">
                    <a16:rowId xmlns:a16="http://schemas.microsoft.com/office/drawing/2014/main" val="3074686257"/>
                  </a:ext>
                </a:extLst>
              </a:tr>
              <a:tr h="203195">
                <a:tc>
                  <a:txBody>
                    <a:bodyPr/>
                    <a:lstStyle/>
                    <a:p>
                      <a:pPr algn="l" fontAlgn="b"/>
                      <a:r>
                        <a:rPr lang="en-US" sz="1000" b="0" i="0" u="none" strike="noStrike">
                          <a:solidFill>
                            <a:srgbClr val="404040"/>
                          </a:solidFill>
                          <a:effectLst/>
                          <a:latin typeface="Calibri" panose="020F0502020204030204" pitchFamily="34" charset="0"/>
                        </a:rPr>
                        <a:t>Real Estate Benchmark</a:t>
                      </a:r>
                    </a:p>
                  </a:txBody>
                  <a:tcPr marL="0" marR="0" marT="0" marB="0" anchor="b">
                    <a:lnL>
                      <a:noFill/>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1000" b="0" i="0" u="none" strike="noStrike">
                          <a:solidFill>
                            <a:srgbClr val="404040"/>
                          </a:solidFill>
                          <a:effectLst/>
                          <a:latin typeface="Calibri" panose="020F0502020204030204" pitchFamily="34" charset="0"/>
                        </a:rPr>
                        <a:t> </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1000" b="0" i="0" u="none" strike="noStrike">
                          <a:solidFill>
                            <a:srgbClr val="404040"/>
                          </a:solidFill>
                          <a:effectLst/>
                          <a:latin typeface="Calibri" panose="020F0502020204030204" pitchFamily="34" charset="0"/>
                        </a:rPr>
                        <a:t> </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1000" b="0" i="0" u="none" strike="noStrike">
                          <a:solidFill>
                            <a:srgbClr val="404040"/>
                          </a:solidFill>
                          <a:effectLst/>
                          <a:latin typeface="Calibri" panose="020F0502020204030204" pitchFamily="34" charset="0"/>
                        </a:rPr>
                        <a:t>7.1</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1000" b="0" i="0" u="none" strike="noStrike">
                          <a:solidFill>
                            <a:srgbClr val="404040"/>
                          </a:solidFill>
                          <a:effectLst/>
                          <a:latin typeface="Calibri" panose="020F0502020204030204" pitchFamily="34" charset="0"/>
                        </a:rPr>
                        <a:t>27.6</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1000" b="0" i="0" u="none" strike="noStrike">
                          <a:solidFill>
                            <a:srgbClr val="404040"/>
                          </a:solidFill>
                          <a:effectLst/>
                          <a:latin typeface="Calibri" panose="020F0502020204030204" pitchFamily="34" charset="0"/>
                        </a:rPr>
                        <a:t>10.4</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1000" b="0" i="0" u="none" strike="noStrike">
                          <a:solidFill>
                            <a:srgbClr val="404040"/>
                          </a:solidFill>
                          <a:effectLst/>
                          <a:latin typeface="Calibri" panose="020F0502020204030204" pitchFamily="34" charset="0"/>
                        </a:rPr>
                        <a:t>8.7</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1000" b="0" i="0" u="none" strike="noStrike">
                          <a:solidFill>
                            <a:srgbClr val="404040"/>
                          </a:solidFill>
                          <a:effectLst/>
                          <a:latin typeface="Calibri" panose="020F0502020204030204" pitchFamily="34" charset="0"/>
                        </a:rPr>
                        <a:t>-</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1000" b="0" i="0" u="none" strike="noStrike">
                          <a:solidFill>
                            <a:srgbClr val="404040"/>
                          </a:solidFill>
                          <a:effectLst/>
                          <a:latin typeface="Calibri" panose="020F0502020204030204" pitchFamily="34" charset="0"/>
                        </a:rPr>
                        <a:t>10.7</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1000" b="0" i="0" u="none" strike="noStrike">
                          <a:solidFill>
                            <a:srgbClr val="404040"/>
                          </a:solidFill>
                          <a:effectLst/>
                          <a:latin typeface="Calibri" panose="020F0502020204030204" pitchFamily="34" charset="0"/>
                        </a:rPr>
                        <a:t> </a:t>
                      </a:r>
                    </a:p>
                  </a:txBody>
                  <a:tcPr marL="0" marR="0" marT="0" marB="0" anchor="b">
                    <a:lnL w="6350" cap="flat" cmpd="sng" algn="ctr">
                      <a:solidFill>
                        <a:srgbClr val="A5A5A5"/>
                      </a:solidFill>
                      <a:prstDash val="solid"/>
                      <a:round/>
                      <a:headEnd type="none" w="med" len="med"/>
                      <a:tailEnd type="none" w="med" len="med"/>
                    </a:lnL>
                    <a:lnR>
                      <a:noFill/>
                    </a:lnR>
                    <a:lnT>
                      <a:noFill/>
                    </a:lnT>
                    <a:lnB w="635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518189582"/>
                  </a:ext>
                </a:extLst>
              </a:tr>
              <a:tr h="203195">
                <a:tc>
                  <a:txBody>
                    <a:bodyPr/>
                    <a:lstStyle/>
                    <a:p>
                      <a:pPr algn="l" fontAlgn="b"/>
                      <a:r>
                        <a:rPr lang="en-US" sz="1000" b="1" i="0" u="none" strike="noStrike">
                          <a:solidFill>
                            <a:srgbClr val="404040"/>
                          </a:solidFill>
                          <a:effectLst/>
                          <a:latin typeface="Calibri" panose="020F0502020204030204" pitchFamily="34" charset="0"/>
                        </a:rPr>
                        <a:t>Total Farmland</a:t>
                      </a:r>
                      <a:r>
                        <a:rPr lang="en-US" sz="1000" b="1" i="0" u="none" strike="noStrike" baseline="30000">
                          <a:solidFill>
                            <a:srgbClr val="404040"/>
                          </a:solidFill>
                          <a:effectLst/>
                          <a:latin typeface="Calibri" panose="020F0502020204030204" pitchFamily="34" charset="0"/>
                        </a:rPr>
                        <a:t>2</a:t>
                      </a:r>
                      <a:endParaRPr lang="en-US" sz="1000" b="1" i="0" u="none" strike="noStrike">
                        <a:solidFill>
                          <a:srgbClr val="404040"/>
                        </a:solidFill>
                        <a:effectLst/>
                        <a:latin typeface="Calibri" panose="020F0502020204030204" pitchFamily="34" charset="0"/>
                      </a:endParaRPr>
                    </a:p>
                  </a:txBody>
                  <a:tcPr marL="0" marR="0" marT="0" marB="0" anchor="b">
                    <a:lnL>
                      <a:noFill/>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 </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 </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0.0</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13.5</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9.4</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5.4</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5.6</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8.1</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Dec-06</a:t>
                      </a:r>
                    </a:p>
                  </a:txBody>
                  <a:tcPr marL="0" marR="0" marT="0" marB="0" anchor="b">
                    <a:lnL w="6350" cap="flat" cmpd="sng" algn="ctr">
                      <a:solidFill>
                        <a:srgbClr val="A5A5A5"/>
                      </a:solidFill>
                      <a:prstDash val="solid"/>
                      <a:round/>
                      <a:headEnd type="none" w="med" len="med"/>
                      <a:tailEnd type="none" w="med" len="med"/>
                    </a:lnL>
                    <a:lnR>
                      <a:noFill/>
                    </a:lnR>
                    <a:lnT w="6350" cap="flat" cmpd="sng" algn="ctr">
                      <a:solidFill>
                        <a:srgbClr val="A5A5A5"/>
                      </a:solidFill>
                      <a:prstDash val="solid"/>
                      <a:round/>
                      <a:headEnd type="none" w="med" len="med"/>
                      <a:tailEnd type="none" w="med" len="med"/>
                    </a:lnT>
                    <a:lnB>
                      <a:noFill/>
                    </a:lnB>
                    <a:solidFill>
                      <a:srgbClr val="D0CECE"/>
                    </a:solidFill>
                  </a:tcPr>
                </a:tc>
                <a:extLst>
                  <a:ext uri="{0D108BD9-81ED-4DB2-BD59-A6C34878D82A}">
                    <a16:rowId xmlns:a16="http://schemas.microsoft.com/office/drawing/2014/main" val="1281877715"/>
                  </a:ext>
                </a:extLst>
              </a:tr>
              <a:tr h="203195">
                <a:tc>
                  <a:txBody>
                    <a:bodyPr/>
                    <a:lstStyle/>
                    <a:p>
                      <a:pPr algn="l" fontAlgn="b"/>
                      <a:r>
                        <a:rPr lang="en-US" sz="1000" b="0" i="0" u="none" strike="noStrike">
                          <a:solidFill>
                            <a:srgbClr val="404040"/>
                          </a:solidFill>
                          <a:effectLst/>
                          <a:latin typeface="Calibri" panose="020F0502020204030204" pitchFamily="34" charset="0"/>
                        </a:rPr>
                        <a:t>NCREIF Cornbelt Index</a:t>
                      </a:r>
                    </a:p>
                  </a:txBody>
                  <a:tcPr marL="0" marR="0" marT="0" marB="0" anchor="b">
                    <a:lnL>
                      <a:noFill/>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1000" b="0" i="0" u="none" strike="noStrike">
                          <a:solidFill>
                            <a:srgbClr val="404040"/>
                          </a:solidFill>
                          <a:effectLst/>
                          <a:latin typeface="Calibri" panose="020F0502020204030204" pitchFamily="34" charset="0"/>
                        </a:rPr>
                        <a:t> </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1000" b="0" i="0" u="none" strike="noStrike">
                          <a:solidFill>
                            <a:srgbClr val="404040"/>
                          </a:solidFill>
                          <a:effectLst/>
                          <a:latin typeface="Calibri" panose="020F0502020204030204" pitchFamily="34" charset="0"/>
                        </a:rPr>
                        <a:t> </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1000" b="0" i="0" u="none" strike="noStrike">
                          <a:solidFill>
                            <a:srgbClr val="404040"/>
                          </a:solidFill>
                          <a:effectLst/>
                          <a:latin typeface="Calibri" panose="020F0502020204030204" pitchFamily="34" charset="0"/>
                        </a:rPr>
                        <a:t>0.0</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1000" b="0" i="0" u="none" strike="noStrike">
                          <a:solidFill>
                            <a:srgbClr val="404040"/>
                          </a:solidFill>
                          <a:effectLst/>
                          <a:latin typeface="Calibri" panose="020F0502020204030204" pitchFamily="34" charset="0"/>
                        </a:rPr>
                        <a:t>9.0</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1000" b="0" i="0" u="none" strike="noStrike">
                          <a:solidFill>
                            <a:srgbClr val="404040"/>
                          </a:solidFill>
                          <a:effectLst/>
                          <a:latin typeface="Calibri" panose="020F0502020204030204" pitchFamily="34" charset="0"/>
                        </a:rPr>
                        <a:t>5.0</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1000" b="0" i="0" u="none" strike="noStrike">
                          <a:solidFill>
                            <a:srgbClr val="404040"/>
                          </a:solidFill>
                          <a:effectLst/>
                          <a:latin typeface="Calibri" panose="020F0502020204030204" pitchFamily="34" charset="0"/>
                        </a:rPr>
                        <a:t>3.4</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1000" b="0" i="0" u="none" strike="noStrike">
                          <a:solidFill>
                            <a:srgbClr val="404040"/>
                          </a:solidFill>
                          <a:effectLst/>
                          <a:latin typeface="Calibri" panose="020F0502020204030204" pitchFamily="34" charset="0"/>
                        </a:rPr>
                        <a:t>6.9</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1000" b="0" i="0" u="none" strike="noStrike">
                          <a:solidFill>
                            <a:srgbClr val="404040"/>
                          </a:solidFill>
                          <a:effectLst/>
                          <a:latin typeface="Calibri" panose="020F0502020204030204" pitchFamily="34" charset="0"/>
                        </a:rPr>
                        <a:t>8.3</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1000" b="0" i="0" u="none" strike="noStrike">
                          <a:solidFill>
                            <a:srgbClr val="404040"/>
                          </a:solidFill>
                          <a:effectLst/>
                          <a:latin typeface="Calibri" panose="020F0502020204030204" pitchFamily="34" charset="0"/>
                        </a:rPr>
                        <a:t> </a:t>
                      </a:r>
                    </a:p>
                  </a:txBody>
                  <a:tcPr marL="0" marR="0" marT="0" marB="0" anchor="b">
                    <a:lnL w="6350" cap="flat" cmpd="sng" algn="ctr">
                      <a:solidFill>
                        <a:srgbClr val="A5A5A5"/>
                      </a:solidFill>
                      <a:prstDash val="solid"/>
                      <a:round/>
                      <a:headEnd type="none" w="med" len="med"/>
                      <a:tailEnd type="none" w="med" len="med"/>
                    </a:lnL>
                    <a:lnR>
                      <a:noFill/>
                    </a:lnR>
                    <a:lnT>
                      <a:noFill/>
                    </a:lnT>
                    <a:lnB w="635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386212938"/>
                  </a:ext>
                </a:extLst>
              </a:tr>
              <a:tr h="203195">
                <a:tc>
                  <a:txBody>
                    <a:bodyPr/>
                    <a:lstStyle/>
                    <a:p>
                      <a:pPr algn="l" fontAlgn="b"/>
                      <a:r>
                        <a:rPr lang="en-US" sz="1000" b="1" i="0" u="none" strike="noStrike">
                          <a:solidFill>
                            <a:srgbClr val="FFFFFF"/>
                          </a:solidFill>
                          <a:effectLst/>
                          <a:latin typeface="Calibri" panose="020F0502020204030204" pitchFamily="34" charset="0"/>
                        </a:rPr>
                        <a:t>DIVERSIFYING STRATEGIES</a:t>
                      </a:r>
                      <a:r>
                        <a:rPr lang="en-US" sz="1000" b="1" i="0" u="none" strike="noStrike" baseline="30000">
                          <a:solidFill>
                            <a:srgbClr val="FFFFFF"/>
                          </a:solidFill>
                          <a:effectLst/>
                          <a:latin typeface="Calibri" panose="020F0502020204030204" pitchFamily="34" charset="0"/>
                        </a:rPr>
                        <a:t>1</a:t>
                      </a:r>
                      <a:endParaRPr lang="en-US" sz="1000" b="1" i="0" u="none" strike="noStrike">
                        <a:solidFill>
                          <a:srgbClr val="FFFFFF"/>
                        </a:solidFill>
                        <a:effectLst/>
                        <a:latin typeface="Calibri" panose="020F0502020204030204" pitchFamily="34" charset="0"/>
                      </a:endParaRPr>
                    </a:p>
                  </a:txBody>
                  <a:tcPr marL="0" marR="0" marT="0" marB="0" anchor="b">
                    <a:lnL>
                      <a:noFill/>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B5121B"/>
                    </a:solidFill>
                  </a:tcPr>
                </a:tc>
                <a:tc>
                  <a:txBody>
                    <a:bodyPr/>
                    <a:lstStyle/>
                    <a:p>
                      <a:pPr algn="ctr" fontAlgn="b"/>
                      <a:r>
                        <a:rPr lang="en-US" sz="1000" b="1" i="0" u="none" strike="noStrike">
                          <a:solidFill>
                            <a:srgbClr val="FFFFFF"/>
                          </a:solidFill>
                          <a:effectLst/>
                          <a:latin typeface="Calibri" panose="020F0502020204030204" pitchFamily="34" charset="0"/>
                        </a:rPr>
                        <a:t>7.5</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B5121B"/>
                    </a:solidFill>
                  </a:tcPr>
                </a:tc>
                <a:tc>
                  <a:txBody>
                    <a:bodyPr/>
                    <a:lstStyle/>
                    <a:p>
                      <a:pPr algn="ctr" fontAlgn="b"/>
                      <a:r>
                        <a:rPr lang="en-US" sz="1000" b="1" i="0" u="none" strike="noStrike">
                          <a:solidFill>
                            <a:srgbClr val="FFFFFF"/>
                          </a:solidFill>
                          <a:effectLst/>
                          <a:latin typeface="Calibri" panose="020F0502020204030204" pitchFamily="34" charset="0"/>
                        </a:rPr>
                        <a:t>8.0</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B5121B"/>
                    </a:solidFill>
                  </a:tcPr>
                </a:tc>
                <a:tc>
                  <a:txBody>
                    <a:bodyPr/>
                    <a:lstStyle/>
                    <a:p>
                      <a:pPr algn="ctr" fontAlgn="b"/>
                      <a:r>
                        <a:rPr lang="en-US" sz="1000" b="1" i="0" u="none" strike="noStrike">
                          <a:solidFill>
                            <a:srgbClr val="FFFFFF"/>
                          </a:solidFill>
                          <a:effectLst/>
                          <a:latin typeface="Calibri" panose="020F0502020204030204" pitchFamily="34" charset="0"/>
                        </a:rPr>
                        <a:t>1.2</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B5121B"/>
                    </a:solidFill>
                  </a:tcPr>
                </a:tc>
                <a:tc>
                  <a:txBody>
                    <a:bodyPr/>
                    <a:lstStyle/>
                    <a:p>
                      <a:pPr algn="ctr" fontAlgn="b"/>
                      <a:r>
                        <a:rPr lang="en-US" sz="1000" b="1" i="0" u="none" strike="noStrike">
                          <a:solidFill>
                            <a:srgbClr val="FFFFFF"/>
                          </a:solidFill>
                          <a:effectLst/>
                          <a:latin typeface="Calibri" panose="020F0502020204030204" pitchFamily="34" charset="0"/>
                        </a:rPr>
                        <a:t>6.3</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B5121B"/>
                    </a:solidFill>
                  </a:tcPr>
                </a:tc>
                <a:tc>
                  <a:txBody>
                    <a:bodyPr/>
                    <a:lstStyle/>
                    <a:p>
                      <a:pPr algn="ctr" fontAlgn="b"/>
                      <a:r>
                        <a:rPr lang="en-US" sz="1000" b="1" i="0" u="none" strike="noStrike">
                          <a:solidFill>
                            <a:srgbClr val="FFFFFF"/>
                          </a:solidFill>
                          <a:effectLst/>
                          <a:latin typeface="Calibri" panose="020F0502020204030204" pitchFamily="34" charset="0"/>
                        </a:rPr>
                        <a:t>-8.2</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B5121B"/>
                    </a:solidFill>
                  </a:tcPr>
                </a:tc>
                <a:tc>
                  <a:txBody>
                    <a:bodyPr/>
                    <a:lstStyle/>
                    <a:p>
                      <a:pPr algn="ctr" fontAlgn="b"/>
                      <a:r>
                        <a:rPr lang="en-US" sz="1000" b="1" i="0" u="none" strike="noStrike">
                          <a:solidFill>
                            <a:srgbClr val="FFFFFF"/>
                          </a:solidFill>
                          <a:effectLst/>
                          <a:latin typeface="Calibri" panose="020F0502020204030204" pitchFamily="34" charset="0"/>
                        </a:rPr>
                        <a:t>-5.6</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B5121B"/>
                    </a:solidFill>
                  </a:tcPr>
                </a:tc>
                <a:tc>
                  <a:txBody>
                    <a:bodyPr/>
                    <a:lstStyle/>
                    <a:p>
                      <a:pPr algn="ctr" fontAlgn="b"/>
                      <a:r>
                        <a:rPr lang="en-US" sz="1000" b="1" i="0" u="none" strike="noStrike">
                          <a:solidFill>
                            <a:srgbClr val="FFFFFF"/>
                          </a:solidFill>
                          <a:effectLst/>
                          <a:latin typeface="Calibri" panose="020F0502020204030204" pitchFamily="34" charset="0"/>
                        </a:rPr>
                        <a:t> </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B5121B"/>
                    </a:solidFill>
                  </a:tcPr>
                </a:tc>
                <a:tc>
                  <a:txBody>
                    <a:bodyPr/>
                    <a:lstStyle/>
                    <a:p>
                      <a:pPr algn="ctr" fontAlgn="b"/>
                      <a:r>
                        <a:rPr lang="en-US" sz="1000" b="1" i="0" u="none" strike="noStrike">
                          <a:solidFill>
                            <a:srgbClr val="FFFFFF"/>
                          </a:solidFill>
                          <a:effectLst/>
                          <a:latin typeface="Calibri" panose="020F0502020204030204" pitchFamily="34" charset="0"/>
                        </a:rPr>
                        <a:t>-1.4</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B5121B"/>
                    </a:solidFill>
                  </a:tcPr>
                </a:tc>
                <a:tc>
                  <a:txBody>
                    <a:bodyPr/>
                    <a:lstStyle/>
                    <a:p>
                      <a:pPr algn="ctr" fontAlgn="b"/>
                      <a:r>
                        <a:rPr lang="en-US" sz="1000" b="1" i="0" u="none" strike="noStrike">
                          <a:solidFill>
                            <a:srgbClr val="FFFFFF"/>
                          </a:solidFill>
                          <a:effectLst/>
                          <a:latin typeface="Calibri" panose="020F0502020204030204" pitchFamily="34" charset="0"/>
                        </a:rPr>
                        <a:t>May-13</a:t>
                      </a:r>
                    </a:p>
                  </a:txBody>
                  <a:tcPr marL="0" marR="0" marT="0" marB="0" anchor="b">
                    <a:lnL w="6350" cap="flat" cmpd="sng" algn="ctr">
                      <a:solidFill>
                        <a:srgbClr val="A5A5A5"/>
                      </a:solidFill>
                      <a:prstDash val="solid"/>
                      <a:round/>
                      <a:headEnd type="none" w="med" len="med"/>
                      <a:tailEnd type="none" w="med" len="med"/>
                    </a:lnL>
                    <a:lnR>
                      <a:noFill/>
                    </a:lnR>
                    <a:lnT w="6350" cap="flat" cmpd="sng" algn="ctr">
                      <a:solidFill>
                        <a:srgbClr val="A5A5A5"/>
                      </a:solidFill>
                      <a:prstDash val="solid"/>
                      <a:round/>
                      <a:headEnd type="none" w="med" len="med"/>
                      <a:tailEnd type="none" w="med" len="med"/>
                    </a:lnT>
                    <a:lnB>
                      <a:noFill/>
                    </a:lnB>
                    <a:solidFill>
                      <a:srgbClr val="B5121B"/>
                    </a:solidFill>
                  </a:tcPr>
                </a:tc>
                <a:extLst>
                  <a:ext uri="{0D108BD9-81ED-4DB2-BD59-A6C34878D82A}">
                    <a16:rowId xmlns:a16="http://schemas.microsoft.com/office/drawing/2014/main" val="3441499000"/>
                  </a:ext>
                </a:extLst>
              </a:tr>
              <a:tr h="203195">
                <a:tc>
                  <a:txBody>
                    <a:bodyPr/>
                    <a:lstStyle/>
                    <a:p>
                      <a:pPr algn="l" fontAlgn="b"/>
                      <a:r>
                        <a:rPr lang="en-US" sz="1000" b="1" i="0" u="none" strike="noStrike">
                          <a:solidFill>
                            <a:srgbClr val="404040"/>
                          </a:solidFill>
                          <a:effectLst/>
                          <a:latin typeface="Calibri" panose="020F0502020204030204" pitchFamily="34" charset="0"/>
                        </a:rPr>
                        <a:t>Total Hedge Funds</a:t>
                      </a:r>
                    </a:p>
                  </a:txBody>
                  <a:tcPr marL="0" marR="0" marT="0" marB="0" anchor="b">
                    <a:lnL>
                      <a:noFill/>
                    </a:lnL>
                    <a:lnR w="6350" cap="flat" cmpd="sng" algn="ctr">
                      <a:solidFill>
                        <a:srgbClr val="A5A5A5"/>
                      </a:solidFill>
                      <a:prstDash val="solid"/>
                      <a:round/>
                      <a:headEnd type="none" w="med" len="med"/>
                      <a:tailEnd type="none" w="med" len="med"/>
                    </a:lnR>
                    <a:lnT>
                      <a:noFill/>
                    </a:lnT>
                    <a:lnB>
                      <a:noFill/>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 </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a:noFill/>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 </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a:noFill/>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1.3</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a:noFill/>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5.8</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a:noFill/>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-9.4</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a:noFill/>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-6.4</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a:noFill/>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a:noFill/>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-1.9</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a:noFill/>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May-13</a:t>
                      </a:r>
                    </a:p>
                  </a:txBody>
                  <a:tcPr marL="0" marR="0" marT="0" marB="0" anchor="b">
                    <a:lnL w="6350" cap="flat" cmpd="sng" algn="ctr">
                      <a:solidFill>
                        <a:srgbClr val="A5A5A5"/>
                      </a:solidFill>
                      <a:prstDash val="solid"/>
                      <a:round/>
                      <a:headEnd type="none" w="med" len="med"/>
                      <a:tailEnd type="none" w="med" len="med"/>
                    </a:lnL>
                    <a:lnR>
                      <a:noFill/>
                    </a:lnR>
                    <a:lnT>
                      <a:noFill/>
                    </a:lnT>
                    <a:lnB>
                      <a:noFill/>
                    </a:lnB>
                    <a:solidFill>
                      <a:srgbClr val="D0CECE"/>
                    </a:solidFill>
                  </a:tcPr>
                </a:tc>
                <a:extLst>
                  <a:ext uri="{0D108BD9-81ED-4DB2-BD59-A6C34878D82A}">
                    <a16:rowId xmlns:a16="http://schemas.microsoft.com/office/drawing/2014/main" val="1779774968"/>
                  </a:ext>
                </a:extLst>
              </a:tr>
              <a:tr h="203195">
                <a:tc>
                  <a:txBody>
                    <a:bodyPr/>
                    <a:lstStyle/>
                    <a:p>
                      <a:pPr algn="l" fontAlgn="b"/>
                      <a:r>
                        <a:rPr lang="en-US" sz="1000" b="0" i="0" u="none" strike="noStrike">
                          <a:solidFill>
                            <a:srgbClr val="404040"/>
                          </a:solidFill>
                          <a:effectLst/>
                          <a:latin typeface="Calibri" panose="020F0502020204030204" pitchFamily="34" charset="0"/>
                        </a:rPr>
                        <a:t>Hedge Fund Index</a:t>
                      </a:r>
                    </a:p>
                  </a:txBody>
                  <a:tcPr marL="0" marR="0" marT="0" marB="0" anchor="b">
                    <a:lnL>
                      <a:noFill/>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1000" b="0" i="0" u="none" strike="noStrike">
                          <a:solidFill>
                            <a:srgbClr val="404040"/>
                          </a:solidFill>
                          <a:effectLst/>
                          <a:latin typeface="Calibri" panose="020F0502020204030204" pitchFamily="34" charset="0"/>
                        </a:rPr>
                        <a:t> </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1000" b="0" i="0" u="none" strike="noStrike">
                          <a:solidFill>
                            <a:srgbClr val="404040"/>
                          </a:solidFill>
                          <a:effectLst/>
                          <a:latin typeface="Calibri" panose="020F0502020204030204" pitchFamily="34" charset="0"/>
                        </a:rPr>
                        <a:t> </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1000" b="0" i="0" u="none" strike="noStrike">
                          <a:solidFill>
                            <a:srgbClr val="404040"/>
                          </a:solidFill>
                          <a:effectLst/>
                          <a:latin typeface="Calibri" panose="020F0502020204030204" pitchFamily="34" charset="0"/>
                        </a:rPr>
                        <a:t>0.1</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1000" b="0" i="0" u="none" strike="noStrike">
                          <a:solidFill>
                            <a:srgbClr val="404040"/>
                          </a:solidFill>
                          <a:effectLst/>
                          <a:latin typeface="Calibri" panose="020F0502020204030204" pitchFamily="34" charset="0"/>
                        </a:rPr>
                        <a:t>4.6</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1000" b="0" i="0" u="none" strike="noStrike">
                          <a:solidFill>
                            <a:srgbClr val="404040"/>
                          </a:solidFill>
                          <a:effectLst/>
                          <a:latin typeface="Calibri" panose="020F0502020204030204" pitchFamily="34" charset="0"/>
                        </a:rPr>
                        <a:t>9.0</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1000" b="0" i="0" u="none" strike="noStrike">
                          <a:solidFill>
                            <a:srgbClr val="404040"/>
                          </a:solidFill>
                          <a:effectLst/>
                          <a:latin typeface="Calibri" panose="020F0502020204030204" pitchFamily="34" charset="0"/>
                        </a:rPr>
                        <a:t>6.6</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1000" b="0" i="0" u="none" strike="noStrike">
                          <a:solidFill>
                            <a:srgbClr val="404040"/>
                          </a:solidFill>
                          <a:effectLst/>
                          <a:latin typeface="Calibri" panose="020F0502020204030204" pitchFamily="34" charset="0"/>
                        </a:rPr>
                        <a:t>-</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1000" b="0" i="0" u="none" strike="noStrike">
                          <a:solidFill>
                            <a:srgbClr val="404040"/>
                          </a:solidFill>
                          <a:effectLst/>
                          <a:latin typeface="Calibri" panose="020F0502020204030204" pitchFamily="34" charset="0"/>
                        </a:rPr>
                        <a:t>5.3</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1000" b="0" i="0" u="none" strike="noStrike">
                          <a:solidFill>
                            <a:srgbClr val="404040"/>
                          </a:solidFill>
                          <a:effectLst/>
                          <a:latin typeface="Calibri" panose="020F0502020204030204" pitchFamily="34" charset="0"/>
                        </a:rPr>
                        <a:t> </a:t>
                      </a:r>
                    </a:p>
                  </a:txBody>
                  <a:tcPr marL="0" marR="0" marT="0" marB="0" anchor="b">
                    <a:lnL w="6350" cap="flat" cmpd="sng" algn="ctr">
                      <a:solidFill>
                        <a:srgbClr val="A5A5A5"/>
                      </a:solidFill>
                      <a:prstDash val="solid"/>
                      <a:round/>
                      <a:headEnd type="none" w="med" len="med"/>
                      <a:tailEnd type="none" w="med" len="med"/>
                    </a:lnL>
                    <a:lnR>
                      <a:noFill/>
                    </a:lnR>
                    <a:lnT>
                      <a:noFill/>
                    </a:lnT>
                    <a:lnB w="635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3429844913"/>
                  </a:ext>
                </a:extLst>
              </a:tr>
              <a:tr h="203195">
                <a:tc>
                  <a:txBody>
                    <a:bodyPr/>
                    <a:lstStyle/>
                    <a:p>
                      <a:pPr algn="l" fontAlgn="b"/>
                      <a:r>
                        <a:rPr lang="en-US" sz="1000" b="1" i="0" u="none" strike="noStrike">
                          <a:solidFill>
                            <a:srgbClr val="404040"/>
                          </a:solidFill>
                          <a:effectLst/>
                          <a:latin typeface="Calibri" panose="020F0502020204030204" pitchFamily="34" charset="0"/>
                        </a:rPr>
                        <a:t>CASH</a:t>
                      </a:r>
                    </a:p>
                  </a:txBody>
                  <a:tcPr marL="0" marR="0" marT="0" marB="0" anchor="b">
                    <a:lnL>
                      <a:noFill/>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0.9</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0.0</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0.0</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0.0</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0.6</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0.9</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0.7</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0CECE"/>
                    </a:solidFill>
                  </a:tcPr>
                </a:tc>
                <a:tc>
                  <a:txBody>
                    <a:bodyPr/>
                    <a:lstStyle/>
                    <a:p>
                      <a:pPr algn="ctr" fontAlgn="b"/>
                      <a:r>
                        <a:rPr lang="en-US" sz="1000" b="1" i="0" u="none" strike="noStrike" dirty="0">
                          <a:solidFill>
                            <a:srgbClr val="404040"/>
                          </a:solidFill>
                          <a:effectLst/>
                          <a:latin typeface="Calibri" panose="020F0502020204030204" pitchFamily="34" charset="0"/>
                        </a:rPr>
                        <a:t> </a:t>
                      </a:r>
                    </a:p>
                  </a:txBody>
                  <a:tcPr marL="0" marR="0" marT="0" marB="0" anchor="b">
                    <a:lnL w="6350" cap="flat" cmpd="sng" algn="ctr">
                      <a:solidFill>
                        <a:srgbClr val="A5A5A5"/>
                      </a:solidFill>
                      <a:prstDash val="solid"/>
                      <a:round/>
                      <a:headEnd type="none" w="med" len="med"/>
                      <a:tailEnd type="none" w="med" len="med"/>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0CECE"/>
                    </a:solidFill>
                  </a:tcPr>
                </a:tc>
                <a:extLst>
                  <a:ext uri="{0D108BD9-81ED-4DB2-BD59-A6C34878D82A}">
                    <a16:rowId xmlns:a16="http://schemas.microsoft.com/office/drawing/2014/main" val="1401555451"/>
                  </a:ext>
                </a:extLst>
              </a:tr>
            </a:tbl>
          </a:graphicData>
        </a:graphic>
      </p:graphicFrame>
    </p:spTree>
    <p:extLst>
      <p:ext uri="{BB962C8B-B14F-4D97-AF65-F5344CB8AC3E}">
        <p14:creationId xmlns:p14="http://schemas.microsoft.com/office/powerpoint/2010/main" val="4273031745"/>
      </p:ext>
    </p:extLst>
  </p:cSld>
  <p:clrMapOvr>
    <a:masterClrMapping/>
  </p:clrMapOvr>
</p:sld>
</file>

<file path=ppt/theme/theme1.xml><?xml version="1.0" encoding="utf-8"?>
<a:theme xmlns:a="http://schemas.openxmlformats.org/drawingml/2006/main" name="NEW 2018_FEG Template">
  <a:themeElements>
    <a:clrScheme name="Custom 48">
      <a:dk1>
        <a:srgbClr val="404040"/>
      </a:dk1>
      <a:lt1>
        <a:srgbClr val="FFFFFF"/>
      </a:lt1>
      <a:dk2>
        <a:srgbClr val="717171"/>
      </a:dk2>
      <a:lt2>
        <a:srgbClr val="FFFFFF"/>
      </a:lt2>
      <a:accent1>
        <a:srgbClr val="FBB161"/>
      </a:accent1>
      <a:accent2>
        <a:srgbClr val="00AEEF"/>
      </a:accent2>
      <a:accent3>
        <a:srgbClr val="0076C0"/>
      </a:accent3>
      <a:accent4>
        <a:srgbClr val="7F7F7F"/>
      </a:accent4>
      <a:accent5>
        <a:srgbClr val="72A492"/>
      </a:accent5>
      <a:accent6>
        <a:srgbClr val="B5121B"/>
      </a:accent6>
      <a:hlink>
        <a:srgbClr val="00AEEF"/>
      </a:hlink>
      <a:folHlink>
        <a:srgbClr val="00AEEF"/>
      </a:folHlink>
    </a:clrScheme>
    <a:fontScheme name="FEG Nov2017">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NEW 2018_FEG Template">
  <a:themeElements>
    <a:clrScheme name="Custom 48">
      <a:dk1>
        <a:srgbClr val="404040"/>
      </a:dk1>
      <a:lt1>
        <a:srgbClr val="FFFFFF"/>
      </a:lt1>
      <a:dk2>
        <a:srgbClr val="717171"/>
      </a:dk2>
      <a:lt2>
        <a:srgbClr val="FFFFFF"/>
      </a:lt2>
      <a:accent1>
        <a:srgbClr val="FBB161"/>
      </a:accent1>
      <a:accent2>
        <a:srgbClr val="00AEEF"/>
      </a:accent2>
      <a:accent3>
        <a:srgbClr val="0076C0"/>
      </a:accent3>
      <a:accent4>
        <a:srgbClr val="7F7F7F"/>
      </a:accent4>
      <a:accent5>
        <a:srgbClr val="72A492"/>
      </a:accent5>
      <a:accent6>
        <a:srgbClr val="B5121B"/>
      </a:accent6>
      <a:hlink>
        <a:srgbClr val="00AEEF"/>
      </a:hlink>
      <a:folHlink>
        <a:srgbClr val="00AEEF"/>
      </a:folHlink>
    </a:clrScheme>
    <a:fontScheme name="FEG Nov2017">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NEW 2018_FEG Template">
  <a:themeElements>
    <a:clrScheme name="Custom 48">
      <a:dk1>
        <a:srgbClr val="404040"/>
      </a:dk1>
      <a:lt1>
        <a:srgbClr val="FFFFFF"/>
      </a:lt1>
      <a:dk2>
        <a:srgbClr val="717171"/>
      </a:dk2>
      <a:lt2>
        <a:srgbClr val="FFFFFF"/>
      </a:lt2>
      <a:accent1>
        <a:srgbClr val="FBB161"/>
      </a:accent1>
      <a:accent2>
        <a:srgbClr val="00AEEF"/>
      </a:accent2>
      <a:accent3>
        <a:srgbClr val="0076C0"/>
      </a:accent3>
      <a:accent4>
        <a:srgbClr val="7F7F7F"/>
      </a:accent4>
      <a:accent5>
        <a:srgbClr val="72A492"/>
      </a:accent5>
      <a:accent6>
        <a:srgbClr val="B5121B"/>
      </a:accent6>
      <a:hlink>
        <a:srgbClr val="00AEEF"/>
      </a:hlink>
      <a:folHlink>
        <a:srgbClr val="00AEEF"/>
      </a:folHlink>
    </a:clrScheme>
    <a:fontScheme name="FEG Nov2017">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2A4E7B701DC854C9AB45A813D4962B4" ma:contentTypeVersion="0" ma:contentTypeDescription="Create a new document." ma:contentTypeScope="" ma:versionID="d427260ae222bf9fbab1fa10d28f4246">
  <xsd:schema xmlns:xsd="http://www.w3.org/2001/XMLSchema" xmlns:xs="http://www.w3.org/2001/XMLSchema" xmlns:p="http://schemas.microsoft.com/office/2006/metadata/properties" xmlns:ns2="055819ba-43cb-41cf-92be-b68cddc38a60" targetNamespace="http://schemas.microsoft.com/office/2006/metadata/properties" ma:root="true" ma:fieldsID="f249aeb91ec1a30a7ee881e32a02cb38" ns2:_="">
    <xsd:import namespace="055819ba-43cb-41cf-92be-b68cddc38a60"/>
    <xsd:element name="properties">
      <xsd:complexType>
        <xsd:sequence>
          <xsd:element name="documentManagement">
            <xsd:complexType>
              <xsd:all>
                <xsd:element ref="ns2:Template_x0020_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5819ba-43cb-41cf-92be-b68cddc38a60" elementFormDefault="qualified">
    <xsd:import namespace="http://schemas.microsoft.com/office/2006/documentManagement/types"/>
    <xsd:import namespace="http://schemas.microsoft.com/office/infopath/2007/PartnerControls"/>
    <xsd:element name="Template_x0020_Type" ma:index="8" nillable="true" ma:displayName="Template Type" ma:format="Dropdown" ma:internalName="Template_x0020_Type">
      <xsd:simpleType>
        <xsd:restriction base="dms:Choice">
          <xsd:enumeration value="PowerPoint"/>
          <xsd:enumeration value="Wor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emplate_x0020_Type xmlns="055819ba-43cb-41cf-92be-b68cddc38a60" xsi:nil="true"/>
  </documentManagement>
</p:properties>
</file>

<file path=customXml/itemProps1.xml><?xml version="1.0" encoding="utf-8"?>
<ds:datastoreItem xmlns:ds="http://schemas.openxmlformats.org/officeDocument/2006/customXml" ds:itemID="{9D3E1F45-6BD0-4EE6-AB6E-3A0FEA5B3E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55819ba-43cb-41cf-92be-b68cddc38a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01F1F52-5DC7-47A9-AC01-ED1CEBCD805C}">
  <ds:schemaRefs>
    <ds:schemaRef ds:uri="http://schemas.microsoft.com/sharepoint/v3/contenttype/forms"/>
  </ds:schemaRefs>
</ds:datastoreItem>
</file>

<file path=customXml/itemProps3.xml><?xml version="1.0" encoding="utf-8"?>
<ds:datastoreItem xmlns:ds="http://schemas.openxmlformats.org/officeDocument/2006/customXml" ds:itemID="{25A248A5-416C-4272-A1AD-76BA758E8F68}">
  <ds:schemaRefs>
    <ds:schemaRef ds:uri="http://schemas.microsoft.com/office/infopath/2007/PartnerControls"/>
    <ds:schemaRef ds:uri="http://schemas.microsoft.com/office/2006/documentManagement/types"/>
    <ds:schemaRef ds:uri="http://purl.org/dc/elements/1.1/"/>
    <ds:schemaRef ds:uri="http://schemas.microsoft.com/office/2006/metadata/properties"/>
    <ds:schemaRef ds:uri="055819ba-43cb-41cf-92be-b68cddc38a60"/>
    <ds:schemaRef ds:uri="http://purl.org/dc/terms/"/>
    <ds:schemaRef ds:uri="http://schemas.openxmlformats.org/package/2006/metadata/core-properties"/>
    <ds:schemaRef ds:uri="http://purl.org/dc/dcmityp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3027</Words>
  <Application>Microsoft Office PowerPoint</Application>
  <PresentationFormat>On-screen Show (4:3)</PresentationFormat>
  <Paragraphs>560</Paragraphs>
  <Slides>22</Slides>
  <Notes>15</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22</vt:i4>
      </vt:variant>
    </vt:vector>
  </HeadingPairs>
  <TitlesOfParts>
    <vt:vector size="31" baseType="lpstr">
      <vt:lpstr>Arial</vt:lpstr>
      <vt:lpstr>Calibri</vt:lpstr>
      <vt:lpstr>Calibri (Body)</vt:lpstr>
      <vt:lpstr>Calibri Light</vt:lpstr>
      <vt:lpstr>Times New Roman</vt:lpstr>
      <vt:lpstr>Wingdings</vt:lpstr>
      <vt:lpstr>NEW 2018_FEG Template</vt:lpstr>
      <vt:lpstr>1_NEW 2018_FEG Template</vt:lpstr>
      <vt:lpstr>2_NEW 2018_FEG Template</vt:lpstr>
      <vt:lpstr>PowerPoint Presentation</vt:lpstr>
      <vt:lpstr>Table of contents</vt:lpstr>
      <vt:lpstr>PowerPoint Presentation</vt:lpstr>
      <vt:lpstr>Market returns</vt:lpstr>
      <vt:lpstr>university Operating and endowment funds: March 31, 2022</vt:lpstr>
      <vt:lpstr>PowerPoint Presentation</vt:lpstr>
      <vt:lpstr>Market value and asset allocation: endowment pool</vt:lpstr>
      <vt:lpstr>Total endowment pool performance (March 31, 2022)</vt:lpstr>
      <vt:lpstr>Asset class performance: endowment pool (March 31, 2022)</vt:lpstr>
      <vt:lpstr>PowerPoint Presentation</vt:lpstr>
      <vt:lpstr>Liquidity layers: Operating pool (March 31, 2022)</vt:lpstr>
      <vt:lpstr>TOTAL OPERATING POOL PERFORMANCE (March 31, 2022)</vt:lpstr>
      <vt:lpstr>PowerPoint Presentation</vt:lpstr>
      <vt:lpstr>Market environment</vt:lpstr>
      <vt:lpstr>Global equity</vt:lpstr>
      <vt:lpstr>Fixed income</vt:lpstr>
      <vt:lpstr>Real assets</vt:lpstr>
      <vt:lpstr>currencies</vt:lpstr>
      <vt:lpstr>PowerPoint Presentation</vt:lpstr>
      <vt:lpstr>disclosures</vt:lpstr>
      <vt:lpstr>disclosures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2016-12-21T18:22:48Z</dcterms:created>
  <dcterms:modified xsi:type="dcterms:W3CDTF">2022-07-21T14:25:45Z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0x010100D2A4E7B701DC854C9AB45A813D4962B4</vt:lpwstr>
  </property>
</Properties>
</file>