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90" r:id="rId3"/>
    <p:sldId id="302" r:id="rId4"/>
    <p:sldId id="306" r:id="rId5"/>
    <p:sldId id="301" r:id="rId6"/>
    <p:sldId id="304" r:id="rId7"/>
    <p:sldId id="303" r:id="rId8"/>
    <p:sldId id="305" r:id="rId9"/>
    <p:sldId id="277" r:id="rId10"/>
    <p:sldId id="287" r:id="rId11"/>
    <p:sldId id="288" r:id="rId12"/>
    <p:sldId id="289" r:id="rId13"/>
    <p:sldId id="293" r:id="rId14"/>
    <p:sldId id="300" r:id="rId15"/>
    <p:sldId id="278" r:id="rId16"/>
    <p:sldId id="5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r, Sarah Marie" initials="Z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556AC"/>
    <a:srgbClr val="EEEFF5"/>
    <a:srgbClr val="003366"/>
    <a:srgbClr val="C00000"/>
    <a:srgbClr val="E84A27"/>
    <a:srgbClr val="EDD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7" autoAdjust="0"/>
    <p:restoredTop sz="82313" autoAdjust="0"/>
  </p:normalViewPr>
  <p:slideViewPr>
    <p:cSldViewPr snapToGrid="0" snapToObjects="1">
      <p:cViewPr varScale="1">
        <p:scale>
          <a:sx n="104" d="100"/>
          <a:sy n="104" d="100"/>
        </p:scale>
        <p:origin x="952" y="200"/>
      </p:cViewPr>
      <p:guideLst/>
    </p:cSldViewPr>
  </p:slideViewPr>
  <p:outlineViewPr>
    <p:cViewPr>
      <p:scale>
        <a:sx n="33" d="100"/>
        <a:sy n="33" d="100"/>
      </p:scale>
      <p:origin x="0" y="-15672"/>
    </p:cViewPr>
  </p:outlineViewPr>
  <p:notesTextViewPr>
    <p:cViewPr>
      <p:scale>
        <a:sx n="160" d="100"/>
        <a:sy n="16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1805B479-0BC6-4441-8713-8572ADA9407C}" type="datetimeFigureOut">
              <a:rPr lang="en-US" smtClean="0"/>
              <a:pPr/>
              <a:t>7/7/21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BBD21709-6166-EE47-A75A-7D2D6B1AE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6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2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1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08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1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21709-6166-EE47-A75A-7D2D6B1AE3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9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1" b="328"/>
          <a:stretch/>
        </p:blipFill>
        <p:spPr>
          <a:xfrm>
            <a:off x="0" y="-1"/>
            <a:ext cx="12192000" cy="3843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6F4827-C7E6-419D-805C-46C3E476A5F7}"/>
              </a:ext>
            </a:extLst>
          </p:cNvPr>
          <p:cNvSpPr/>
          <p:nvPr userDrawn="1"/>
        </p:nvSpPr>
        <p:spPr>
          <a:xfrm>
            <a:off x="0" y="3533313"/>
            <a:ext cx="12192000" cy="332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5201"/>
            <a:ext cx="3574143" cy="44409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58792-5368-2340-891A-50866AAF72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66" y="6448197"/>
            <a:ext cx="2540006" cy="181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7486"/>
            <a:ext cx="10515600" cy="84870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FB1C9-2685-3C4F-BDE6-421CCC25A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66" y="6448197"/>
            <a:ext cx="2540006" cy="181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34189"/>
            <a:ext cx="5954486" cy="3015917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2ADD2-0905-104E-A31E-92951632D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166" y="6448197"/>
            <a:ext cx="2540006" cy="1814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56137-52C3-E045-8B1B-74BDDE1812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5E7D76F7-BFF1-B949-AD47-E48C5835F1FB}" type="datetimeFigureOut">
              <a:rPr lang="en-US" smtClean="0"/>
              <a:pPr/>
              <a:t>7/7/21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93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405" y="3653894"/>
            <a:ext cx="10548395" cy="727507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2020-2021 Year End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821802" y="5229932"/>
            <a:ext cx="10515600" cy="51430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556AC"/>
                </a:solidFill>
              </a:rPr>
              <a:t>July 22,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E4A5F2-AE2D-B645-8F75-BA94BF4B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6718"/>
            <a:ext cx="10515600" cy="83285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556AC"/>
                </a:solidFill>
              </a:rPr>
              <a:t>University Senates Conference Presentation to the Board of Trustees</a:t>
            </a:r>
          </a:p>
          <a:p>
            <a:r>
              <a:rPr lang="en-US" sz="2000" dirty="0">
                <a:solidFill>
                  <a:srgbClr val="0556AC"/>
                </a:solidFill>
              </a:rPr>
              <a:t>Presented by Magic Wade, USC Chair</a:t>
            </a:r>
          </a:p>
          <a:p>
            <a:endParaRPr lang="en-US" sz="18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3450BA59-D28A-4311-9AD7-3ACEA7377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13" y="5667459"/>
            <a:ext cx="5994373" cy="9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499BE8-2463-44E8-A26A-6C23EEBAE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986A5-EA12-4B18-A720-04A65AD86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19"/>
            <a:ext cx="1051560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EXTRAORDINARY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277" y="1309182"/>
            <a:ext cx="8241323" cy="5114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Technological and Social Innovation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DPI, IIN, IGPA, SHIELD and clinical vaccine trials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System Initiatives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Celebrating the Arts and Humanities Initiative 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Distinguished Faculty Recruitment Program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Public Voices Fellowship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Partnerships and Support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State - DPI, Discovery Accelerator Institute</a:t>
            </a:r>
            <a:r>
              <a:rPr lang="en-US" sz="2800" spc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400" spc="0" dirty="0">
                <a:solidFill>
                  <a:schemeClr val="tx1"/>
                </a:solidFill>
                <a:latin typeface="+mn-lt"/>
              </a:rPr>
              <a:t>SHIELD Illinois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Federal -  Higher Education Emergency Grants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Private - Altogether Extraordinary fundraising campaign 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Mackenzie Scott - UIC “Student Success Fund”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864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52FEF9-C446-4409-8650-68A325DB7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D27D4-7C7C-47AA-9824-AC9B466B0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19"/>
            <a:ext cx="1051560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SHARED GOVERNANCE: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108" y="1457622"/>
            <a:ext cx="9554786" cy="4409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External Committees: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Student Mental Health Summit Working Group (Cecil H.)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Excellence Amid Covid-19 Steering Committee (John D.)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DPI Executive Committee (Jeffrey, J. Aria R.)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Enrollment Management Policy Committee (Magic W.)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Digital Accessibility Policy Group (Magic W.)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Search Committees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VP of Communication and External Relations (Aria R.)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Chief Digital Risk Officer (Min Z.)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USC Office Manager (Magic W, Sandy D., Rob K.)</a:t>
            </a:r>
            <a:endParaRPr lang="en-US" sz="2800" spc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87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EA88B-F75F-430B-8431-0AE5B70A8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EC2A8-56FB-46FA-B0C6-09CFA0245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68" y="185219"/>
            <a:ext cx="9032631" cy="1215252"/>
          </a:xfrm>
        </p:spPr>
        <p:txBody>
          <a:bodyPr>
            <a:normAutofit/>
          </a:bodyPr>
          <a:lstStyle/>
          <a:p>
            <a:pPr algn="l"/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SHARED GOVERNANCE: LEADERSHIP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27092-1A1E-43F4-BF7E-5FFC0D9423A1}"/>
              </a:ext>
            </a:extLst>
          </p:cNvPr>
          <p:cNvGrpSpPr/>
          <p:nvPr/>
        </p:nvGrpSpPr>
        <p:grpSpPr>
          <a:xfrm>
            <a:off x="442243" y="852617"/>
            <a:ext cx="2401631" cy="5343029"/>
            <a:chOff x="442243" y="852617"/>
            <a:chExt cx="2401631" cy="5343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B09CD2-F151-48D9-981A-4B5CECEEB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641234">
              <a:off x="-570123" y="2781648"/>
              <a:ext cx="5152768" cy="16752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5C58BE-BC8B-47FE-8A94-89A4B78C6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409044">
              <a:off x="-1296527" y="2591387"/>
              <a:ext cx="5152768" cy="16752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3231" y="1400472"/>
            <a:ext cx="9530860" cy="4847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Contributed to DPI bylaws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Crafted system-wide policy consultation guidelines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Elected to DPI Executive Committee Chair (Aria R.)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Examined systemic racism and racial justice during annual retreat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Coordinated revisions to the Statutes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General Rules, Nondiscrimination, Academic Freedom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Participated in President’s Executive Leadership Program (Sandy D.)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Promoted budget transparency and literacy with CFO’s office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0783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37FD33-051C-4055-93C0-7B526F264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0BE49-EBF0-4112-8B9A-AFE9970DC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85219"/>
            <a:ext cx="1072515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SHARED GOVERNANCE: CONSULTATION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44" y="1400472"/>
            <a:ext cx="10725150" cy="48510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Provided Advice on Appointments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Interim EVP, CFO, and DPI Director, VP for Econ Devel.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Reviewed Policies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Residency, Parental Leave Benefits, &amp; Digital Accessibility</a:t>
            </a:r>
            <a:endParaRPr lang="en-US" sz="2800" spc="0" dirty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Considered Social Distancing, Testing, and Vaccine Protocols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Debated Initiatives to Promote DEI and Mentorship of Junior Faculty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Discussed Future Challenges and Opportunities in Higher Ed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Binational Great Lakes Higher Education Consortium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UI System President’s Advisory Council (Mike S.)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Mexican and Mexican-American Student Initiative </a:t>
            </a:r>
          </a:p>
          <a:p>
            <a:pPr lvl="1"/>
            <a:endParaRPr lang="en-US" sz="2400" spc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24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6A5E0-25D2-4BB7-BA7D-B1EEBDBF5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D62738-03A1-4231-BB49-9457AB2C8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185219"/>
            <a:ext cx="1072515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FACULTY PRIORITIES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953" y="1376087"/>
            <a:ext cx="9184848" cy="5272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Key Concerns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Excellence in teaching and research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Faculty retention and “ladders of opportunity” at all levels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Elevating the liberal arts alongside STEM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Safety and mental health of faculty, staff &amp; students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Valuing mentorship, service, and DEI work</a:t>
            </a:r>
            <a:endParaRPr lang="en-US" sz="2600" b="0" spc="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Stakeholder Engagement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DPI &amp; IGPA Directors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Enrollment Managers, Government Relations, Financial Officers, Public Safety Leaders, and Racial Justice Scholars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Students Representatives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Board of Trustees </a:t>
            </a:r>
            <a:endParaRPr lang="en-US" sz="2600" b="0" spc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89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1D9058-8FDD-475E-9E65-D8F9F3E14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D6F5C-B5DA-4C37-B988-0F915059E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356EA-0BB9-D54C-B028-0085DF0D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99222"/>
            <a:ext cx="10768584" cy="1179381"/>
          </a:xfrm>
        </p:spPr>
        <p:txBody>
          <a:bodyPr>
            <a:no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FUTURE CHALLENGES: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2209-5E42-1048-B0CF-AF00DEB0B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092" y="1558242"/>
            <a:ext cx="9681536" cy="3944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“Best in Class” At Scale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UI COVID-19 response was (is) laudatory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Preferences and concerns were sincerely considered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We learned (and adapted) as we went </a:t>
            </a:r>
          </a:p>
          <a:p>
            <a:pPr lvl="1"/>
            <a:r>
              <a:rPr lang="en-US" sz="2400" u="sng" spc="0" dirty="0">
                <a:solidFill>
                  <a:schemeClr val="tx1"/>
                </a:solidFill>
                <a:latin typeface="+mn-lt"/>
              </a:rPr>
              <a:t>Everyone</a:t>
            </a:r>
            <a:r>
              <a:rPr lang="en-US" sz="2400" spc="0" dirty="0">
                <a:solidFill>
                  <a:schemeClr val="tx1"/>
                </a:solidFill>
                <a:latin typeface="+mn-lt"/>
              </a:rPr>
              <a:t> rose to the occasion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Applying the Lessons</a:t>
            </a:r>
          </a:p>
          <a:p>
            <a:pPr lvl="1"/>
            <a:r>
              <a:rPr lang="en-US" sz="2400" b="0" spc="0" dirty="0">
                <a:solidFill>
                  <a:schemeClr val="tx1"/>
                </a:solidFill>
                <a:latin typeface="+mn-lt"/>
              </a:rPr>
              <a:t>Harnessing technology and human talent to solve problems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Communication, trust, and shared values are key 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Shared governance is an essential vehicle</a:t>
            </a:r>
          </a:p>
        </p:txBody>
      </p:sp>
    </p:spTree>
    <p:extLst>
      <p:ext uri="{BB962C8B-B14F-4D97-AF65-F5344CB8AC3E}">
        <p14:creationId xmlns:p14="http://schemas.microsoft.com/office/powerpoint/2010/main" val="227738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08059-1BF0-46DD-BAF2-6D3F5B64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0FAA4F-EB3E-4D84-9C4A-D2395FFFD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19" y="6377405"/>
            <a:ext cx="3653760" cy="26433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016E0CE-908B-4B89-BE67-976F6475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53" y="1501158"/>
            <a:ext cx="4625647" cy="175033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FE7715-CF34-459D-BFFB-30E80E149BF9}"/>
              </a:ext>
            </a:extLst>
          </p:cNvPr>
          <p:cNvSpPr txBox="1">
            <a:spLocks/>
          </p:cNvSpPr>
          <p:nvPr/>
        </p:nvSpPr>
        <p:spPr>
          <a:xfrm>
            <a:off x="2150327" y="4753425"/>
            <a:ext cx="9621644" cy="1407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1" i="0" kern="1200" spc="30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0" lvl="5" indent="0" algn="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  <a:p>
            <a:pPr marL="1828800" lvl="4" indent="0" algn="r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usc.uillinois.edu</a:t>
            </a:r>
          </a:p>
          <a:p>
            <a:pPr lvl="5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3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82075C-49D1-45C5-9FF7-81C15FC4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8DA28-A5C7-4B50-A638-56481099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A6326A-1BC7-4D77-BC50-1DDC8D91F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0744" y="322783"/>
            <a:ext cx="3077976" cy="6349998"/>
            <a:chOff x="717751" y="914400"/>
            <a:chExt cx="2442149" cy="5612984"/>
          </a:xfrm>
          <a:solidFill>
            <a:srgbClr val="FFFFFF">
              <a:alpha val="70980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D7B39D-3DB8-411C-B739-6FD9351CB64F}"/>
                </a:ext>
              </a:extLst>
            </p:cNvPr>
            <p:cNvSpPr/>
            <p:nvPr/>
          </p:nvSpPr>
          <p:spPr>
            <a:xfrm>
              <a:off x="978408" y="1371301"/>
              <a:ext cx="1883664" cy="4709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6CB93DF6-B1BB-4398-A152-CADCDAEB557E}"/>
                </a:ext>
              </a:extLst>
            </p:cNvPr>
            <p:cNvSpPr/>
            <p:nvPr/>
          </p:nvSpPr>
          <p:spPr>
            <a:xfrm>
              <a:off x="859536" y="1133856"/>
              <a:ext cx="2103120" cy="237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15D36F-E4D5-47AD-B344-E556E0419F17}"/>
                </a:ext>
              </a:extLst>
            </p:cNvPr>
            <p:cNvSpPr/>
            <p:nvPr/>
          </p:nvSpPr>
          <p:spPr>
            <a:xfrm>
              <a:off x="717751" y="914400"/>
              <a:ext cx="2427785" cy="338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21">
              <a:extLst>
                <a:ext uri="{FF2B5EF4-FFF2-40B4-BE49-F238E27FC236}">
                  <a16:creationId xmlns:a16="http://schemas.microsoft.com/office/drawing/2014/main" id="{203DEB0B-287C-4D99-81B5-873F8BDBD422}"/>
                </a:ext>
              </a:extLst>
            </p:cNvPr>
            <p:cNvSpPr/>
            <p:nvPr/>
          </p:nvSpPr>
          <p:spPr>
            <a:xfrm rot="10800000">
              <a:off x="894448" y="6055085"/>
              <a:ext cx="2103120" cy="237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F03939-AAFF-4899-B575-D8B5D588516B}"/>
                </a:ext>
              </a:extLst>
            </p:cNvPr>
            <p:cNvSpPr/>
            <p:nvPr/>
          </p:nvSpPr>
          <p:spPr>
            <a:xfrm rot="10800000">
              <a:off x="732115" y="6189206"/>
              <a:ext cx="2427785" cy="338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19"/>
            <a:ext cx="1051560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PILLARS OF SHARED GOVERNANCE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148" y="1585690"/>
            <a:ext cx="9420448" cy="419441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Collegial consultation - “harmonious relations”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Information sharing and transparency - “enhance communication”</a:t>
            </a: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Faculty voice – “advisory group”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As the responsible body in the teaching, research, and scholarly activities of the University of Illinois System, the </a:t>
            </a:r>
            <a:r>
              <a:rPr lang="en-US" sz="2400" u="sng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faculty has inherent interests and rights</a:t>
            </a:r>
            <a:r>
              <a:rPr lang="en-US" sz="2400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 in academic policy and governance. 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As such, </a:t>
            </a:r>
            <a:r>
              <a:rPr lang="en-US" sz="2400" u="sng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faculty members are encouraged to consider, review, analyze, critique, discuss, address, and debate</a:t>
            </a:r>
            <a:r>
              <a:rPr lang="en-US" sz="2400" spc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 academic policy and governance. (UI Statutes)</a:t>
            </a:r>
            <a:endParaRPr lang="en-US" spc="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84"/>
            <a:ext cx="10515600" cy="657230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ARTS &amp; HUMANITIES FACULTY VOICES: 2020-2021</a:t>
            </a:r>
            <a:endParaRPr lang="en-US" sz="3600" dirty="0"/>
          </a:p>
        </p:txBody>
      </p:sp>
      <p:grpSp>
        <p:nvGrpSpPr>
          <p:cNvPr id="3" name="Group 2" descr="ARTS  &amp; HUMANITIES FACULTY VOICES:&#10;James Brennan&#10;Jeffrey Eric Jenkins&#10;Mark Steinberg&#10;Helga Varden">
            <a:extLst>
              <a:ext uri="{FF2B5EF4-FFF2-40B4-BE49-F238E27FC236}">
                <a16:creationId xmlns:a16="http://schemas.microsoft.com/office/drawing/2014/main" id="{AABCC6DC-F1FC-4DD6-A55D-0CF61C5F997B}"/>
              </a:ext>
            </a:extLst>
          </p:cNvPr>
          <p:cNvGrpSpPr/>
          <p:nvPr/>
        </p:nvGrpSpPr>
        <p:grpSpPr>
          <a:xfrm>
            <a:off x="571772" y="1314064"/>
            <a:ext cx="11137668" cy="4800397"/>
            <a:chOff x="571772" y="1314064"/>
            <a:chExt cx="11137668" cy="4800397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71553467"/>
                </p:ext>
              </p:extLst>
            </p:nvPr>
          </p:nvGraphicFramePr>
          <p:xfrm>
            <a:off x="571772" y="1314064"/>
            <a:ext cx="11137668" cy="480039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1327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76861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Larry Danziger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Lynn Fisher*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James Brennan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Sandra</a:t>
                        </a:r>
                        <a:r>
                          <a:rPr lang="en-US" sz="2000" baseline="0" dirty="0"/>
                          <a:t> De Groote*</a:t>
                        </a:r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Ann Strahle (Sp21)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Roy Campbell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Mitra Dutta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Magic Wade* (Chair)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John Dallesasse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861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Danilo Erricolo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>
                            <a:solidFill>
                              <a:schemeClr val="tx1"/>
                            </a:solidFill>
                          </a:rPr>
                          <a:t>Celest Weuve (F20)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Jeffrey Eric Jenkins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Cecil Hunt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Robin Kar* (Vice Chair)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Aria Razfar*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William Maher*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Michael Stroscio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Christopher Span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861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Mark Steinberg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861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Helga Varden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13279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Min Zhan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553FA-2A33-BF43-A7A9-7E6C664DFFFE}"/>
                </a:ext>
              </a:extLst>
            </p:cNvPr>
            <p:cNvSpPr txBox="1"/>
            <p:nvPr/>
          </p:nvSpPr>
          <p:spPr>
            <a:xfrm>
              <a:off x="3519055" y="3615305"/>
              <a:ext cx="354389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Arts &amp; Humanities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FEE0A9-A572-4654-9959-D90FE9C6F936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152835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32"/>
            <a:ext cx="10515600" cy="946567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EDUCATION &amp; HUMAN SERVICES FACULTY VOICES: 2020-2021</a:t>
            </a:r>
            <a:endParaRPr lang="en-US" sz="3600" spc="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 descr="Education &amp; Human Services Faculty Voices:&#10;Aria Razfar*&#10;Christopher Span&#10;Min Zhan">
            <a:extLst>
              <a:ext uri="{FF2B5EF4-FFF2-40B4-BE49-F238E27FC236}">
                <a16:creationId xmlns:a16="http://schemas.microsoft.com/office/drawing/2014/main" id="{7C565411-82F9-48D9-A192-A2C4E3C62201}"/>
              </a:ext>
            </a:extLst>
          </p:cNvPr>
          <p:cNvGrpSpPr/>
          <p:nvPr/>
        </p:nvGrpSpPr>
        <p:grpSpPr>
          <a:xfrm>
            <a:off x="527166" y="1304472"/>
            <a:ext cx="11137668" cy="4809990"/>
            <a:chOff x="527166" y="1304472"/>
            <a:chExt cx="11137668" cy="4809990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75562725"/>
                </p:ext>
              </p:extLst>
            </p:nvPr>
          </p:nvGraphicFramePr>
          <p:xfrm>
            <a:off x="527166" y="1304472"/>
            <a:ext cx="11137668" cy="480999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Larry Danziger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Lynn Fisher*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James Brennan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Sandra</a:t>
                        </a:r>
                        <a:r>
                          <a:rPr lang="en-US" sz="2000" baseline="0" dirty="0"/>
                          <a:t> De Groote*</a:t>
                        </a:r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Ann Strahle (Sp21)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Roy Campbell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Mitra Dutta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Magic Wade* (Chair)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John Dallesasse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Danilo Erricolo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Celest Weuve (F20)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Jeffrey Eric Jenkins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Cecil Hunt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Robin Kar* (Vice Chair)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818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Aria Razfar</a:t>
                        </a:r>
                        <a:r>
                          <a:rPr lang="en-US" sz="2400" b="1" dirty="0">
                            <a:solidFill>
                              <a:schemeClr val="tx1"/>
                            </a:solidFill>
                          </a:rPr>
                          <a:t>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William Maher*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8186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Michael Stroscio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Christopher Span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Mark Steinberg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21929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Helga Varden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8186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Min Zhan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337561-1B57-BA44-8445-6BC9947FD465}"/>
                </a:ext>
              </a:extLst>
            </p:cNvPr>
            <p:cNvSpPr txBox="1"/>
            <p:nvPr/>
          </p:nvSpPr>
          <p:spPr>
            <a:xfrm>
              <a:off x="3374677" y="3540134"/>
              <a:ext cx="39695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Education &amp; Human Services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F2B74D-91CA-4E00-99EA-81AA2546A006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76485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33"/>
            <a:ext cx="10515600" cy="657230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HEALTH SCIENCES FACULTY VOICES: 2020-2021</a:t>
            </a:r>
            <a:endParaRPr lang="en-US" sz="3600" dirty="0"/>
          </a:p>
        </p:txBody>
      </p:sp>
      <p:grpSp>
        <p:nvGrpSpPr>
          <p:cNvPr id="3" name="Group 2" descr="Health Sciences Faculty Voices:&#10;Larry Danziger&#10;Celest Weuve">
            <a:extLst>
              <a:ext uri="{FF2B5EF4-FFF2-40B4-BE49-F238E27FC236}">
                <a16:creationId xmlns:a16="http://schemas.microsoft.com/office/drawing/2014/main" id="{77AF6C68-9EB0-443E-9E21-E37FA3A4AC56}"/>
              </a:ext>
            </a:extLst>
          </p:cNvPr>
          <p:cNvGrpSpPr/>
          <p:nvPr/>
        </p:nvGrpSpPr>
        <p:grpSpPr>
          <a:xfrm>
            <a:off x="559929" y="1071378"/>
            <a:ext cx="11137668" cy="5055769"/>
            <a:chOff x="559929" y="1071378"/>
            <a:chExt cx="11137668" cy="5055769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5701676"/>
                </p:ext>
              </p:extLst>
            </p:nvPr>
          </p:nvGraphicFramePr>
          <p:xfrm>
            <a:off x="559929" y="1071378"/>
            <a:ext cx="11137668" cy="505576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4873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8568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Larry Danziger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Lynn Fisher*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James Brennan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Sandra</a:t>
                        </a:r>
                        <a:r>
                          <a:rPr lang="en-US" sz="2000" baseline="0" dirty="0"/>
                          <a:t> De Groote*</a:t>
                        </a:r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Ann Strahle (Sp21)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Roy Campbell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Mitra Dutta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Magic Wade* (Chair)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John Dallesasse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08568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Danilo Erricolo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Celest Weuve </a:t>
                        </a:r>
                        <a:r>
                          <a:rPr lang="en-US" sz="2000" dirty="0"/>
                          <a:t>(F20)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Jeffrey Eric Jenkins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Cecil Hunt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Robin Kar* (Vice Chair)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Aria Razfar*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William Maher*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Michael Stroscio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Christopher Span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Mark Steinberg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Helga Varden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4873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Min Zhan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D7F3D5-D6AE-DD4E-808F-1FEE56020B5C}"/>
                </a:ext>
              </a:extLst>
            </p:cNvPr>
            <p:cNvSpPr txBox="1"/>
            <p:nvPr/>
          </p:nvSpPr>
          <p:spPr>
            <a:xfrm>
              <a:off x="3096123" y="3860520"/>
              <a:ext cx="4528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Health Sciences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86E80C-F1AE-44A2-B6A4-E58EDF162B83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313720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32"/>
            <a:ext cx="10515600" cy="914975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LIBRARY SCIENCE &amp; COMMUNICATION </a:t>
            </a:r>
            <a:b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FACULTY VOICES: 2020-2021</a:t>
            </a:r>
            <a:endParaRPr lang="en-US" sz="3600" dirty="0"/>
          </a:p>
        </p:txBody>
      </p:sp>
      <p:grpSp>
        <p:nvGrpSpPr>
          <p:cNvPr id="3" name="Group 2" descr="Library Science &amp; Communication Faculty Voices:&#10;Sandra De Groote*&#10;Ann Strahle&#10;William Maher*">
            <a:extLst>
              <a:ext uri="{FF2B5EF4-FFF2-40B4-BE49-F238E27FC236}">
                <a16:creationId xmlns:a16="http://schemas.microsoft.com/office/drawing/2014/main" id="{6C295843-238D-4317-A7C1-0CBAC67A87F8}"/>
              </a:ext>
            </a:extLst>
          </p:cNvPr>
          <p:cNvGrpSpPr/>
          <p:nvPr/>
        </p:nvGrpSpPr>
        <p:grpSpPr>
          <a:xfrm>
            <a:off x="494403" y="1326422"/>
            <a:ext cx="11137668" cy="4734219"/>
            <a:chOff x="494403" y="1326422"/>
            <a:chExt cx="11137668" cy="4734219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1603319"/>
                </p:ext>
              </p:extLst>
            </p:nvPr>
          </p:nvGraphicFramePr>
          <p:xfrm>
            <a:off x="494403" y="1326422"/>
            <a:ext cx="11137668" cy="4734219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Larry Danziger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Lynn Fisher*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James Brennan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23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Sandra</a:t>
                        </a:r>
                        <a:r>
                          <a:rPr lang="en-US" sz="2400" b="1" baseline="0" dirty="0">
                            <a:solidFill>
                              <a:srgbClr val="C00000"/>
                            </a:solidFill>
                          </a:rPr>
                          <a:t> De Groote</a:t>
                        </a:r>
                        <a:r>
                          <a:rPr lang="en-US" sz="2000" baseline="0" dirty="0"/>
                          <a:t>*</a:t>
                        </a:r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Ann Strahle </a:t>
                        </a:r>
                        <a:r>
                          <a:rPr lang="en-US" sz="2000" dirty="0"/>
                          <a:t>(Sp21)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Roy Campbell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Mitra Dutta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Magic Wade* (Chair)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John Dallesasse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Danilo Erricolo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Celest Weuve (F20)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Jeffrey Eric Jenkins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Cecil Hunt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Robin Kar* (Vice Chair)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23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Aria Razfar*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William Maher</a:t>
                        </a:r>
                        <a:r>
                          <a:rPr lang="en-US" sz="2000" dirty="0"/>
                          <a:t>*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Michael Stroscio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Christopher Span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Mark Steinberg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Helga Varden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20197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Min Zhan</a:t>
                        </a:r>
                      </a:p>
                    </a:txBody>
                    <a:tcPr marB="0"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16F76F-5551-FA46-839F-F8F96D38D9C5}"/>
                </a:ext>
              </a:extLst>
            </p:cNvPr>
            <p:cNvSpPr txBox="1"/>
            <p:nvPr/>
          </p:nvSpPr>
          <p:spPr>
            <a:xfrm>
              <a:off x="3156441" y="3628216"/>
              <a:ext cx="426911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Library Science &amp;  Communication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6C3873-1E2B-4527-A4C2-CB6F59712868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366377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32"/>
            <a:ext cx="10515600" cy="1098967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SOCIAL SCIENCES AND LAW FACULTY VOICES: </a:t>
            </a:r>
            <a:b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2020-2021</a:t>
            </a:r>
            <a:endParaRPr lang="en-US" sz="3600" dirty="0"/>
          </a:p>
        </p:txBody>
      </p:sp>
      <p:grpSp>
        <p:nvGrpSpPr>
          <p:cNvPr id="3" name="Group 2" descr="Social Sciences and Law Faculty Voices:&#10;Cecil Hunt&#10;Lynn Fisher*&#10;Magic Wade*&#10;Robin Kar*">
            <a:extLst>
              <a:ext uri="{FF2B5EF4-FFF2-40B4-BE49-F238E27FC236}">
                <a16:creationId xmlns:a16="http://schemas.microsoft.com/office/drawing/2014/main" id="{ECCCF5C7-89DB-4EAF-B69B-9A18C6B1D9A6}"/>
              </a:ext>
            </a:extLst>
          </p:cNvPr>
          <p:cNvGrpSpPr/>
          <p:nvPr/>
        </p:nvGrpSpPr>
        <p:grpSpPr>
          <a:xfrm>
            <a:off x="527166" y="1553942"/>
            <a:ext cx="11137668" cy="4541520"/>
            <a:chOff x="527166" y="1553942"/>
            <a:chExt cx="11137668" cy="4541520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5704066"/>
                </p:ext>
              </p:extLst>
            </p:nvPr>
          </p:nvGraphicFramePr>
          <p:xfrm>
            <a:off x="527166" y="1553942"/>
            <a:ext cx="11137668" cy="454152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350585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97330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Larry Danziger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Lynn Fisher</a:t>
                        </a:r>
                        <a:r>
                          <a:rPr lang="en-US" sz="2000" dirty="0"/>
                          <a:t>*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James Brennan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Sandra</a:t>
                        </a:r>
                        <a:r>
                          <a:rPr lang="en-US" sz="2000" baseline="0" dirty="0"/>
                          <a:t> De Groote*</a:t>
                        </a:r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Ann Strahle (Sp21)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Roy Campbell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97330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Mitra Dutta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Magic Wade</a:t>
                        </a:r>
                        <a:r>
                          <a:rPr lang="en-US" sz="2000" dirty="0"/>
                          <a:t>* (Chair)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John Dallesasse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Danilo Erricolo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Celest Weuve (F20)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Jeffrey Eric Jenkins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97330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Cecil Hunt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400" b="1" baseline="0" dirty="0">
                            <a:solidFill>
                              <a:srgbClr val="C00000"/>
                            </a:solidFill>
                          </a:rPr>
                          <a:t>Robin Kar</a:t>
                        </a:r>
                        <a:r>
                          <a:rPr lang="en-US" sz="2000" baseline="0" dirty="0"/>
                          <a:t>* (Vice Chair)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Aria Razfar*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William Maher*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Michael Stroscio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Christopher Span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Mark Steinberg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Helga Varden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350585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Min Zhan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 descr="Social Sciences and Law Faculty Voices:&#10;Cecil Hunt&#10;Lynn Fisher*&#10;Magic Wade*&#10;Robin Kar*">
              <a:extLst>
                <a:ext uri="{FF2B5EF4-FFF2-40B4-BE49-F238E27FC236}">
                  <a16:creationId xmlns:a16="http://schemas.microsoft.com/office/drawing/2014/main" id="{0C80B38B-AE02-1A45-B4BC-460541ACF3A8}"/>
                </a:ext>
              </a:extLst>
            </p:cNvPr>
            <p:cNvSpPr txBox="1"/>
            <p:nvPr/>
          </p:nvSpPr>
          <p:spPr>
            <a:xfrm>
              <a:off x="3519054" y="3841568"/>
              <a:ext cx="406886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Social Sciences and Law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BD4EAC-9F69-4C75-9193-1BC07C3E0957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375539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53DD-818D-5A44-9329-81721B45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633"/>
            <a:ext cx="10515600" cy="657230"/>
          </a:xfrm>
        </p:spPr>
        <p:txBody>
          <a:bodyPr>
            <a:noAutofit/>
          </a:bodyPr>
          <a:lstStyle/>
          <a:p>
            <a:r>
              <a:rPr lang="en-US" sz="36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STEM FACULTY VOICES: 2020-2021</a:t>
            </a:r>
            <a:endParaRPr lang="en-US" sz="3600" dirty="0"/>
          </a:p>
        </p:txBody>
      </p:sp>
      <p:grpSp>
        <p:nvGrpSpPr>
          <p:cNvPr id="3" name="Group 2" descr="STEM Faculty Voices:&#10;Mitra Dutta&#10;Danilo Erricolo&#10;Michael Stroscio&#10;Roy Campbell&#10;John Dallesasse">
            <a:extLst>
              <a:ext uri="{FF2B5EF4-FFF2-40B4-BE49-F238E27FC236}">
                <a16:creationId xmlns:a16="http://schemas.microsoft.com/office/drawing/2014/main" id="{83665E4C-AD77-4C46-A4BB-AA1BFD9EE768}"/>
              </a:ext>
            </a:extLst>
          </p:cNvPr>
          <p:cNvGrpSpPr/>
          <p:nvPr/>
        </p:nvGrpSpPr>
        <p:grpSpPr>
          <a:xfrm>
            <a:off x="527166" y="1066625"/>
            <a:ext cx="11137668" cy="4911074"/>
            <a:chOff x="527166" y="1066625"/>
            <a:chExt cx="11137668" cy="4911074"/>
          </a:xfrm>
        </p:grpSpPr>
        <p:graphicFrame>
          <p:nvGraphicFramePr>
            <p:cNvPr id="6" name="Content Placeholder 5">
              <a:extLst>
                <a:ext uri="{FF2B5EF4-FFF2-40B4-BE49-F238E27FC236}">
                  <a16:creationId xmlns:a16="http://schemas.microsoft.com/office/drawing/2014/main" id="{17B2108E-F9F0-45C5-80E2-B6E20F8DBC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1885417"/>
                </p:ext>
              </p:extLst>
            </p:nvPr>
          </p:nvGraphicFramePr>
          <p:xfrm>
            <a:off x="527166" y="1066625"/>
            <a:ext cx="11137668" cy="4911074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7125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712556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35894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UIC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UIUC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Larry Danziger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Lynn Fisher*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James Brennan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94014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Sandra</a:t>
                        </a:r>
                        <a:r>
                          <a:rPr lang="en-US" sz="2000" baseline="0" dirty="0"/>
                          <a:t> De Groote*</a:t>
                        </a:r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Ann Strahle (Sp21)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Roy Campbell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94014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Mitra Dutta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Magic Wade* (Chair)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400" b="1" baseline="0" dirty="0">
                            <a:solidFill>
                              <a:srgbClr val="C00000"/>
                            </a:solidFill>
                          </a:rPr>
                          <a:t>John Dallesasse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Danilo Erricolo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Celest Weuve (F20)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Jeffrey Eric Jenkins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Cecil Hunt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baseline="0" dirty="0"/>
                          <a:t>Robin Kar* (Vice Chair)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000" dirty="0"/>
                          <a:t>Aria Razfar*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William Maher*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r>
                          <a:rPr lang="en-US" sz="2400" b="1" dirty="0">
                            <a:solidFill>
                              <a:srgbClr val="C00000"/>
                            </a:solidFill>
                          </a:rPr>
                          <a:t>Michael Stroscio</a:t>
                        </a:r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Christopher Span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Mark Steinberg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Helga Varden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35894"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marB="0"/>
                  </a:tc>
                  <a:tc>
                    <a:txBody>
                      <a:bodyPr/>
                      <a:lstStyle/>
                      <a:p>
                        <a:r>
                          <a:rPr lang="en-US" sz="2000" dirty="0"/>
                          <a:t>Min Zhan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03658561"/>
                    </a:ext>
                  </a:extLst>
                </a:tr>
              </a:tbl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0EFC4B-5932-D140-B0BC-E7987CC404AC}"/>
                </a:ext>
              </a:extLst>
            </p:cNvPr>
            <p:cNvSpPr txBox="1"/>
            <p:nvPr/>
          </p:nvSpPr>
          <p:spPr>
            <a:xfrm>
              <a:off x="3473473" y="3679473"/>
              <a:ext cx="37268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  <a:latin typeface="Ink Free" panose="020F0502020204030204" pitchFamily="34" charset="0"/>
                  <a:cs typeface="Ink Free" panose="020F0502020204030204" pitchFamily="34" charset="0"/>
                </a:rPr>
                <a:t>STEM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EC75BD-D426-435A-BAB3-D3D0A5BBF174}"/>
              </a:ext>
            </a:extLst>
          </p:cNvPr>
          <p:cNvSpPr txBox="1"/>
          <p:nvPr/>
        </p:nvSpPr>
        <p:spPr>
          <a:xfrm>
            <a:off x="559929" y="6114462"/>
            <a:ext cx="730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*Indicates Executive Committee member </a:t>
            </a:r>
          </a:p>
        </p:txBody>
      </p:sp>
    </p:spTree>
    <p:extLst>
      <p:ext uri="{BB962C8B-B14F-4D97-AF65-F5344CB8AC3E}">
        <p14:creationId xmlns:p14="http://schemas.microsoft.com/office/powerpoint/2010/main" val="285376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E1173-3F1A-4643-B6C1-C2A921214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418A9-B446-4D46-9C88-246A113AE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19"/>
            <a:ext cx="10515600" cy="1215252"/>
          </a:xfrm>
        </p:spPr>
        <p:txBody>
          <a:bodyPr>
            <a:normAutofit/>
          </a:bodyPr>
          <a:lstStyle/>
          <a:p>
            <a:r>
              <a:rPr lang="en-US" sz="4000" b="1" spc="0" dirty="0">
                <a:solidFill>
                  <a:srgbClr val="003366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EXTRAORDINARY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8618A-950B-0F40-8773-912957DB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807" y="1400472"/>
            <a:ext cx="9270564" cy="4851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COVID-19 Planning and Mitigation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Ensuring safety and academic excellence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Honoring modality preferences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Harnessing technology while protecting digital privacy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Diversity, Equity, and Inclusion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Cultivating a culture of anti-racism and human flourishing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Fostering healthy relationships and mentorship opportunities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Student (and employee) Mental Health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Listening to and elevating concerns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Structural, Economic, and Demographic Pressures</a:t>
            </a:r>
          </a:p>
          <a:p>
            <a:pPr lvl="1"/>
            <a:r>
              <a:rPr lang="en-US" sz="2400" spc="0" dirty="0">
                <a:solidFill>
                  <a:schemeClr val="tx1"/>
                </a:solidFill>
                <a:latin typeface="+mn-lt"/>
              </a:rPr>
              <a:t>Funding, enrollment, and pandemic “learning loss”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51D40-5827-4860-A8C1-65EF34C7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36" y="6496758"/>
            <a:ext cx="3077976" cy="2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02454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</Template>
  <TotalTime>2054</TotalTime>
  <Words>1123</Words>
  <Application>Microsoft Macintosh PowerPoint</Application>
  <PresentationFormat>Widescreen</PresentationFormat>
  <Paragraphs>260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Avenir Book</vt:lpstr>
      <vt:lpstr>Avenir Heavy</vt:lpstr>
      <vt:lpstr>Avenir Light</vt:lpstr>
      <vt:lpstr>Calibri</vt:lpstr>
      <vt:lpstr>Ink Free</vt:lpstr>
      <vt:lpstr>Tahoma</vt:lpstr>
      <vt:lpstr>Verdana</vt:lpstr>
      <vt:lpstr>System</vt:lpstr>
      <vt:lpstr>2020-2021 Year End Report</vt:lpstr>
      <vt:lpstr>PILLARS OF SHARED GOVERNANCE </vt:lpstr>
      <vt:lpstr>ARTS &amp; HUMANITIES FACULTY VOICES: 2020-2021</vt:lpstr>
      <vt:lpstr>EDUCATION &amp; HUMAN SERVICES FACULTY VOICES: 2020-2021</vt:lpstr>
      <vt:lpstr>HEALTH SCIENCES FACULTY VOICES: 2020-2021</vt:lpstr>
      <vt:lpstr>LIBRARY SCIENCE &amp; COMMUNICATION  FACULTY VOICES: 2020-2021</vt:lpstr>
      <vt:lpstr>SOCIAL SCIENCES AND LAW FACULTY VOICES:  2020-2021</vt:lpstr>
      <vt:lpstr>STEM FACULTY VOICES: 2020-2021</vt:lpstr>
      <vt:lpstr>EXTRAORDINARY CHALLENGES</vt:lpstr>
      <vt:lpstr>EXTRAORDINARY OPPORTUNITIES</vt:lpstr>
      <vt:lpstr>SHARED GOVERNANCE: SERVICE</vt:lpstr>
      <vt:lpstr>SHARED GOVERNANCE: LEADERSHIP </vt:lpstr>
      <vt:lpstr>SHARED GOVERNANCE: CONSULTATION </vt:lpstr>
      <vt:lpstr>FACULTY PRIORITIES AND VALUES</vt:lpstr>
      <vt:lpstr>FUTURE CHALLENGES: OPPORTUNITIES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Tolliver, Joyce L</dc:creator>
  <cp:lastModifiedBy>Foran, Ellen</cp:lastModifiedBy>
  <cp:revision>132</cp:revision>
  <dcterms:created xsi:type="dcterms:W3CDTF">2018-09-08T23:43:30Z</dcterms:created>
  <dcterms:modified xsi:type="dcterms:W3CDTF">2021-07-07T19:29:50Z</dcterms:modified>
</cp:coreProperties>
</file>