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1"/>
  </p:sldMasterIdLst>
  <p:notesMasterIdLst>
    <p:notesMasterId r:id="rId17"/>
  </p:notesMasterIdLst>
  <p:handoutMasterIdLst>
    <p:handoutMasterId r:id="rId18"/>
  </p:handoutMasterIdLst>
  <p:sldIdLst>
    <p:sldId id="256" r:id="rId2"/>
    <p:sldId id="312" r:id="rId3"/>
    <p:sldId id="311" r:id="rId4"/>
    <p:sldId id="294" r:id="rId5"/>
    <p:sldId id="313" r:id="rId6"/>
    <p:sldId id="314" r:id="rId7"/>
    <p:sldId id="315" r:id="rId8"/>
    <p:sldId id="316" r:id="rId9"/>
    <p:sldId id="317" r:id="rId10"/>
    <p:sldId id="309" r:id="rId11"/>
    <p:sldId id="318" r:id="rId12"/>
    <p:sldId id="319" r:id="rId13"/>
    <p:sldId id="320" r:id="rId14"/>
    <p:sldId id="321" r:id="rId15"/>
    <p:sldId id="322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Ghosh, Avijit" initials="GA" lastIdx="0" clrIdx="1">
    <p:extLst>
      <p:ext uri="{19B8F6BF-5375-455C-9EA6-DF929625EA0E}">
        <p15:presenceInfo xmlns:p15="http://schemas.microsoft.com/office/powerpoint/2012/main" userId="S-1-5-21-2509641344-1052565914-3260824488-503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6292"/>
    <a:srgbClr val="B2310E"/>
    <a:srgbClr val="FFFFFF"/>
    <a:srgbClr val="FFFFCC"/>
    <a:srgbClr val="4E83BE"/>
    <a:srgbClr val="FF9900"/>
    <a:srgbClr val="2051EC"/>
    <a:srgbClr val="994227"/>
    <a:srgbClr val="C000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0" autoAdjust="0"/>
    <p:restoredTop sz="86381" autoAdjust="0"/>
  </p:normalViewPr>
  <p:slideViewPr>
    <p:cSldViewPr snapToGrid="0" snapToObjects="1">
      <p:cViewPr varScale="1">
        <p:scale>
          <a:sx n="74" d="100"/>
          <a:sy n="74" d="100"/>
        </p:scale>
        <p:origin x="139" y="67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-10973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64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4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0388E-48A4-49BA-8CC9-38580BCDF014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9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9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A187E-DB58-4458-B3FC-A9524B6A5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486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7840" cy="466434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6434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r">
              <a:defRPr sz="1200"/>
            </a:lvl1pPr>
          </a:lstStyle>
          <a:p>
            <a:fld id="{D658232B-DE87-004F-8864-C6E7AB0A20D7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8" rIns="93177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8" rIns="93177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71"/>
            <a:ext cx="3037840" cy="466433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71"/>
            <a:ext cx="3037840" cy="466433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r">
              <a:defRPr sz="1200"/>
            </a:lvl1pPr>
          </a:lstStyle>
          <a:p>
            <a:fld id="{E8D42742-FF7F-AA4E-AE2D-B8A00F6F6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5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6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73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4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65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07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28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4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9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8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35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5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18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92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74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3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24C6-03B4-47FF-BA28-60B502849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F5C3-A006-4A7C-B7BF-11983D503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C6CE-23E8-48F4-A915-549E39AB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98176-20D7-DB46-946F-31400FBE753C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D320A-DD77-4F86-8951-7D4CE778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CA43C-3EEC-4D08-AC84-64F8FC0B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9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084E-36B7-4E12-9323-59F137E5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B9A74-2A1C-48B3-A2DF-528EC7C51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17EA2-186E-4DF7-8357-7CC607C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3CA8-1931-FB44-A339-7011113A97D9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678F8-836D-4396-9965-2F993B7A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1C0E1-6D34-41D1-8AB0-A3FB288A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3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7F77B5-738B-41E8-BC4A-58CE35C45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E9D00-9800-4DC4-BC3D-2F42D764D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140DB-DA8F-452F-84E1-9CF1844B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51C5-04D1-3B40-8DC6-913EECC1647B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483FD-50CC-4256-A249-26AECC96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95AD6-EDB9-4F07-9BE3-B1ED5039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8B2C-7846-4997-9258-1EC6658A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67BB-04EC-4B3F-A1CF-7BCA35B4A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FDA42-116B-4164-B543-2A1FF33D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1D8E7-0DFD-914E-BDC4-DE495D3E777D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9B3DC-F798-46D6-96BA-4E915C4B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A62FD-38EA-4D5B-A15A-5E6E116F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36C7-7677-4FCD-9755-4406514B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2933B-3F8C-49B4-90B7-80FDA309C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0CC90-B296-4790-9CC6-2EC1B7C3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5B24-CFB0-794E-913B-A648D31BFE5F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9B462-D775-4295-9906-01417633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A5A42-92AE-4B8B-8125-7CA7E7F1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99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BB90E66F-DC0C-4EA6-B06B-5E2FAA29B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170C1A-A77F-4F93-96AD-07E613FB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rgbClr val="13294B"/>
                </a:solidFill>
                <a:latin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17B9-911A-4CCB-8E26-EE2CD4E22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05400" cy="4351338"/>
          </a:xfrm>
        </p:spPr>
        <p:txBody>
          <a:bodyPr/>
          <a:lstStyle>
            <a:lvl1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BBCF7-F228-4132-BF3B-FFCFA616D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98821-0B53-4AA4-83E0-4A8C1210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6356350"/>
            <a:ext cx="2743200" cy="365125"/>
          </a:xfrm>
        </p:spPr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6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D908-24D3-40FE-ABCC-5679C318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06B21-6166-4657-8548-CC7C1D993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129C8-DDB8-43D2-BB70-2DCEC1105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697EF-CB90-428E-B025-5FCBE8680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8481-CF45-42C5-8DA4-383DED272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CD828-50CC-4158-9967-F21C8F950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9F1D-6792-4B47-9ADD-61B404B50A55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E5A38-67DB-444A-B0C2-EFF0BC1F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25AD1-6628-4CCB-8644-D9B8B014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3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F7A9-6CA5-456B-89C4-5F2158BE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5C210-67DB-44F2-B66D-9531F13B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87BF-D9C7-F94C-8557-6BDFA212450D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95968-64DD-43F0-9CDF-A066AEA9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6D631-967A-4710-AE01-2BC0D47D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5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38940-E911-4D34-853E-BC99C96C4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A3BE-006E-FE4E-BA68-97D7B60B22C5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1F41F6-4E6A-40EC-8921-B22F4199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AC3D0-CB47-4216-A778-B49F9CFD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7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32F7E-53A1-42F3-8340-D05B0D7F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7F63-BC1B-4431-8C36-AA59DED5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7FB88-3FF9-4320-A749-0360CEC02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35BA7-56B9-4480-AF38-4ECA6F88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6139-A089-7F4A-8484-DB3DE92510F0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9318A-040D-478E-8FB3-5D40F813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CFD9B-7026-4C9E-84D3-9F09E808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9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B7C3-2B72-4DF9-825B-786CCF10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ACFD7-B854-4402-9797-A912263C5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6B112-5F9B-4A9E-ABE7-3FAB7A1D0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F2364-267A-4985-BF38-68DA9FBE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F3B3-5AE4-7A45-87F2-BBA260DE6D85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F5AFA-DD60-416D-8CC4-817554C8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FD12D-95B5-4CFA-8EC1-8A09F384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3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9B8FA2-571C-45D5-9D15-B30B7BA3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EA5B5-8873-465B-BA4C-33D4C203E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C816A-BBE7-4E73-9CFF-F4AAAAA6C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587DA-8D00-9145-BFF1-8BCE32578F9A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8577A-9FC7-4DA6-8626-1AB602C09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29062-F0BC-4406-983C-8F3300E20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4CD41-BD61-1A45-8304-02EAFE265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4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A3BD47-AB64-4762-B502-C89DFBEC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060264"/>
            <a:ext cx="12192000" cy="2925652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E7A38-56AA-0C4B-A4C3-1B9B7673F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9166" y="3154693"/>
            <a:ext cx="9769314" cy="1392238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5600" dirty="0">
                <a:solidFill>
                  <a:srgbClr val="0556A5"/>
                </a:solidFill>
                <a:latin typeface="Oswald SemiBold" panose="00000700000000000000" pitchFamily="2" charset="0"/>
              </a:rPr>
              <a:t>Online &amp; Hybrid Education</a:t>
            </a:r>
            <a:br>
              <a:rPr lang="en-US" sz="5600" dirty="0">
                <a:solidFill>
                  <a:srgbClr val="0556A5"/>
                </a:solidFill>
                <a:latin typeface="Oswald SemiBold" panose="00000700000000000000" pitchFamily="2" charset="0"/>
              </a:rPr>
            </a:br>
            <a:r>
              <a:rPr lang="en-US" sz="3200" dirty="0">
                <a:solidFill>
                  <a:srgbClr val="0556A5"/>
                </a:solidFill>
                <a:latin typeface="Oswald SemiBold" panose="00000700000000000000" pitchFamily="2" charset="0"/>
              </a:rPr>
              <a:t>What have we learned?  </a:t>
            </a:r>
            <a:br>
              <a:rPr lang="en-US" sz="3200" b="1" dirty="0">
                <a:solidFill>
                  <a:srgbClr val="0556A5"/>
                </a:solidFill>
                <a:latin typeface="Oswald SemiBold" panose="00000700000000000000" pitchFamily="2" charset="0"/>
              </a:rPr>
            </a:br>
            <a:r>
              <a:rPr lang="en-US" sz="3200" b="1" dirty="0">
                <a:solidFill>
                  <a:srgbClr val="0556A5"/>
                </a:solidFill>
                <a:latin typeface="Oswald SemiBold" panose="00000700000000000000" pitchFamily="2" charset="0"/>
              </a:rPr>
              <a:t> </a:t>
            </a:r>
            <a:br>
              <a:rPr lang="en-US" sz="7200" b="1" dirty="0">
                <a:solidFill>
                  <a:srgbClr val="0556A5"/>
                </a:solidFill>
                <a:latin typeface="Oswald SemiBold" panose="00000700000000000000" pitchFamily="2" charset="0"/>
              </a:rPr>
            </a:br>
            <a:endParaRPr lang="en-US" sz="7200" b="1" dirty="0">
              <a:solidFill>
                <a:srgbClr val="0556A5"/>
              </a:solidFill>
              <a:latin typeface="Oswald SemiBold" panose="000007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EF7F4-EEF3-E047-9C86-C5C566EB5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9166" y="4653410"/>
            <a:ext cx="8792107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Presentation to the Board of Trustees</a:t>
            </a:r>
          </a:p>
          <a:p>
            <a:pPr algn="l"/>
            <a:r>
              <a:rPr lang="en-US" sz="2000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Presented by Lynn Fisher (UIS) on behalf of University Senates Conference</a:t>
            </a:r>
          </a:p>
          <a:p>
            <a:pPr algn="l"/>
            <a:r>
              <a:rPr lang="en-US" sz="2000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March 17, 2022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7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8FECD-2E9A-4795-94BC-43EF63C6D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49407-B1B4-5048-9142-8A5BEA5D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rgbClr val="003366"/>
                </a:solidFill>
                <a:latin typeface="Oswald SemiBold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Selected examples of online excellence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Successes at each of our three universities demonstrate substantial potential for growth and innovation in online learning in a way that can enhance our mission of expanding access to high-quality educational experiences.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1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77850"/>
            <a:r>
              <a:rPr lang="en-US" b="1" dirty="0"/>
              <a:t>UIC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1" y="1860168"/>
            <a:ext cx="6668654" cy="401415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Among other high-ranked online programs: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UIC’s online bachelor’s programs ranked among the best in the nation for a 10</a:t>
            </a:r>
            <a:r>
              <a:rPr lang="en-US" sz="2400" baseline="30000" dirty="0"/>
              <a:t>th</a:t>
            </a:r>
            <a:r>
              <a:rPr lang="en-US" sz="2400" dirty="0"/>
              <a:t> consecutive year. #3 – U.S. News &amp; World Report 2022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BS in Health Information Management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Bachelor of Business Administration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RN to BSN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DD5FB-FCCC-44E4-B29D-2C7E6FD3E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8753" y="1690688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A6EE216-693F-4BCE-8553-F8BB46D50DF2}"/>
              </a:ext>
            </a:extLst>
          </p:cNvPr>
          <p:cNvSpPr txBox="1">
            <a:spLocks/>
          </p:cNvSpPr>
          <p:nvPr/>
        </p:nvSpPr>
        <p:spPr>
          <a:xfrm>
            <a:off x="8328831" y="1906186"/>
            <a:ext cx="2743200" cy="1848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56A5"/>
              </a:solidFill>
              <a:effectLst/>
              <a:uLnTx/>
              <a:uFillTx/>
              <a:latin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cs typeface="Lato Black" panose="020F0502020204030203" pitchFamily="34" charset="0"/>
              </a:rPr>
              <a:t>High-ranked online programs expand opportunities for working professionals.</a:t>
            </a:r>
          </a:p>
        </p:txBody>
      </p:sp>
      <p:pic>
        <p:nvPicPr>
          <p:cNvPr id="8" name="Picture 7" descr="Logo of UIC">
            <a:extLst>
              <a:ext uri="{FF2B5EF4-FFF2-40B4-BE49-F238E27FC236}">
                <a16:creationId xmlns:a16="http://schemas.microsoft.com/office/drawing/2014/main" id="{E7A08F3B-D8F1-4D5F-B522-C34A156FBC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9" t="1" r="88938" b="-5788"/>
          <a:stretch/>
        </p:blipFill>
        <p:spPr>
          <a:xfrm>
            <a:off x="9388196" y="1639102"/>
            <a:ext cx="624470" cy="8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7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77850"/>
            <a:r>
              <a:rPr lang="en-US" b="1" dirty="0"/>
              <a:t>UIUC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60168"/>
            <a:ext cx="7132661" cy="401415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/>
              <a:t>#3 Best Online Master's in Education Programs, 2022 U.S. News &amp; World Report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 err="1"/>
              <a:t>Gies</a:t>
            </a:r>
            <a:r>
              <a:rPr lang="en-US" sz="2400" dirty="0"/>
              <a:t> College of Business </a:t>
            </a:r>
            <a:r>
              <a:rPr lang="en-US" sz="2400" dirty="0" err="1"/>
              <a:t>iMBA</a:t>
            </a:r>
            <a:r>
              <a:rPr lang="en-US" sz="2400" dirty="0"/>
              <a:t> launched 2016: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 err="1"/>
              <a:t>Poets&amp;Quants</a:t>
            </a:r>
            <a:r>
              <a:rPr lang="en-US" sz="2200" b="1" dirty="0"/>
              <a:t> 2020 #1 B-School Innovation of the decade</a:t>
            </a:r>
            <a:endParaRPr lang="en-US" sz="22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Asynchronous and synchronous (live lectures, group assignments, faculty office hours)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Annual on-campus retreat, alumni events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Rapid growth: over 4000 students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DD5FB-FCCC-44E4-B29D-2C7E6FD3E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8753" y="1690688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A6EE216-693F-4BCE-8553-F8BB46D50DF2}"/>
              </a:ext>
            </a:extLst>
          </p:cNvPr>
          <p:cNvSpPr txBox="1">
            <a:spLocks/>
          </p:cNvSpPr>
          <p:nvPr/>
        </p:nvSpPr>
        <p:spPr>
          <a:xfrm>
            <a:off x="8328831" y="1839280"/>
            <a:ext cx="2743200" cy="1848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56A5"/>
              </a:solidFill>
              <a:effectLst/>
              <a:uLnTx/>
              <a:uFillTx/>
              <a:latin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cs typeface="Lato Black" panose="020F0502020204030203" pitchFamily="34" charset="0"/>
              </a:rPr>
              <a:t>Redesigning curriculum from the ground up to broaden access.</a:t>
            </a:r>
          </a:p>
        </p:txBody>
      </p:sp>
      <p:pic>
        <p:nvPicPr>
          <p:cNvPr id="8" name="Picture 7" descr="Logo of UIUC">
            <a:extLst>
              <a:ext uri="{FF2B5EF4-FFF2-40B4-BE49-F238E27FC236}">
                <a16:creationId xmlns:a16="http://schemas.microsoft.com/office/drawing/2014/main" id="{7129F266-27AD-4327-91CD-C4C75FAD50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96809" b="-5788"/>
          <a:stretch/>
        </p:blipFill>
        <p:spPr>
          <a:xfrm>
            <a:off x="9519388" y="1650253"/>
            <a:ext cx="362086" cy="8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76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77850"/>
            <a:r>
              <a:rPr lang="en-US" b="1" dirty="0"/>
              <a:t>UIS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1" y="1860168"/>
            <a:ext cx="7354274" cy="430972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200" dirty="0"/>
              <a:t>Top 10% of best online bachelor’s degree programs in the nation - U.S. News &amp; World Report 2022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200" dirty="0"/>
              <a:t>Center for Online Learning, Research, and Service (COLRS) 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One-on-one faculty support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Statewide and national impact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200" dirty="0"/>
              <a:t>UIS campus service – Library, Career &amp; Diversity Centers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Foundation of support for online students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Creatively ramped up using multiple channels to engage students during the pandemic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DD5FB-FCCC-44E4-B29D-2C7E6FD3E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98753" y="1690688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A6EE216-693F-4BCE-8553-F8BB46D50DF2}"/>
              </a:ext>
            </a:extLst>
          </p:cNvPr>
          <p:cNvSpPr txBox="1">
            <a:spLocks/>
          </p:cNvSpPr>
          <p:nvPr/>
        </p:nvSpPr>
        <p:spPr>
          <a:xfrm>
            <a:off x="8462644" y="1973092"/>
            <a:ext cx="2743200" cy="1848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56A5"/>
              </a:solidFill>
              <a:effectLst/>
              <a:uLnTx/>
              <a:uFillTx/>
              <a:latin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cs typeface="Lato Black" panose="020F0502020204030203" pitchFamily="34" charset="0"/>
              </a:rPr>
              <a:t>Online leadership and wrap-around support for online students.</a:t>
            </a:r>
          </a:p>
        </p:txBody>
      </p:sp>
      <p:pic>
        <p:nvPicPr>
          <p:cNvPr id="8" name="Picture 7" descr="Logo of UIS">
            <a:extLst>
              <a:ext uri="{FF2B5EF4-FFF2-40B4-BE49-F238E27FC236}">
                <a16:creationId xmlns:a16="http://schemas.microsoft.com/office/drawing/2014/main" id="{4196F62E-8DCC-4843-9A85-3C18829113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5" t="1" r="82156" b="-5788"/>
          <a:stretch/>
        </p:blipFill>
        <p:spPr>
          <a:xfrm>
            <a:off x="9333571" y="1706008"/>
            <a:ext cx="658072" cy="8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8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77850"/>
            <a:r>
              <a:rPr lang="en-US" dirty="0"/>
              <a:t>Support for all three universities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849688"/>
            <a:ext cx="9625263" cy="405234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/>
              <a:t>How can the U of I System continue to support leadership and innovation in online learning?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Each university has different students, different strengths. Strategies are and will continue to be different at each.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Online education (and student expectations) change continually. Sharing knowledge and best practices across the universities can support innovation.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Enhance campus outreach and innovation by supporting connections between the three universities and exploring potential for shared online infrastructure via ION, DPI, and Illinois Innovation Network.</a:t>
            </a:r>
          </a:p>
        </p:txBody>
      </p:sp>
    </p:spTree>
    <p:extLst>
      <p:ext uri="{BB962C8B-B14F-4D97-AF65-F5344CB8AC3E}">
        <p14:creationId xmlns:p14="http://schemas.microsoft.com/office/powerpoint/2010/main" val="2722840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8FECD-2E9A-4795-94BC-43EF63C6D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49407-B1B4-5048-9142-8A5BEA5D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003366"/>
                </a:solidFill>
                <a:latin typeface="Oswald SemiBold" panose="020B0604020202020204" charset="0"/>
                <a:ea typeface="Verdana" panose="020B0604030504040204" pitchFamily="34" charset="0"/>
                <a:cs typeface="Verdana" panose="020B0604030504040204" pitchFamily="34" charset="0"/>
              </a:rPr>
              <a:t>Thank you!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Lato Black" panose="020B0604020202020204" charset="0"/>
                <a:ea typeface="Lato Black" panose="020B0604020202020204" charset="0"/>
                <a:cs typeface="Lato Black" panose="020B060402020202020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1551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76276"/>
            <a:ext cx="10439400" cy="1325563"/>
          </a:xfrm>
        </p:spPr>
        <p:txBody>
          <a:bodyPr/>
          <a:lstStyle/>
          <a:p>
            <a:pPr marL="577850" indent="-577850"/>
            <a:r>
              <a:rPr lang="en-US" b="1" dirty="0"/>
              <a:t>Strong foundation for online innovation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849689"/>
            <a:ext cx="10187710" cy="11702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200" dirty="0"/>
              <a:t>Online courses launched at all three universities in the 1990s.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Online courses taught by the same faculty as on campus courses, developed through department initiatives and established shared governance processes.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4DD5FB-FCCC-44E4-B29D-2C7E6FD3E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5386" y="3529528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Logo of UIUC">
            <a:extLst>
              <a:ext uri="{FF2B5EF4-FFF2-40B4-BE49-F238E27FC236}">
                <a16:creationId xmlns:a16="http://schemas.microsoft.com/office/drawing/2014/main" id="{1A781ED1-0895-43D6-B6DC-E23580CF0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95582" b="-5788"/>
          <a:stretch/>
        </p:blipFill>
        <p:spPr>
          <a:xfrm>
            <a:off x="2286445" y="3529528"/>
            <a:ext cx="418130" cy="7243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EE216-693F-4BCE-8553-F8BB46D50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464" y="3678120"/>
            <a:ext cx="2743200" cy="184818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endParaRPr lang="en-US" sz="3200" dirty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dirty="0"/>
              <a:t>Coursera partnership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dirty="0"/>
              <a:t>&gt; 100 online degree and certificate programs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4DD5FB-FCCC-44E4-B29D-2C7E6FD3E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53495" y="3529528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Logo of UIC">
            <a:extLst>
              <a:ext uri="{FF2B5EF4-FFF2-40B4-BE49-F238E27FC236}">
                <a16:creationId xmlns:a16="http://schemas.microsoft.com/office/drawing/2014/main" id="{79C461A7-787E-4692-A41F-DE7990AD5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4" t="1" r="89087" b="-5788"/>
          <a:stretch/>
        </p:blipFill>
        <p:spPr>
          <a:xfrm>
            <a:off x="5341434" y="3529528"/>
            <a:ext cx="568712" cy="724352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A6EE216-693F-4BCE-8553-F8BB46D50DF2}"/>
              </a:ext>
            </a:extLst>
          </p:cNvPr>
          <p:cNvSpPr txBox="1">
            <a:spLocks/>
          </p:cNvSpPr>
          <p:nvPr/>
        </p:nvSpPr>
        <p:spPr>
          <a:xfrm>
            <a:off x="4283573" y="3678120"/>
            <a:ext cx="2743200" cy="1848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556A5"/>
              </a:solidFill>
              <a:effectLst/>
              <a:uLnTx/>
              <a:uFillTx/>
              <a:latin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cs typeface="Lato Black" panose="020F0502020204030203" pitchFamily="34" charset="0"/>
              </a:rPr>
              <a:t>14 online degree programs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cs typeface="Lato Black" panose="020F0502020204030203" pitchFamily="34" charset="0"/>
              </a:rPr>
              <a:t>26 certificate programs and standalone courses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4DD5FB-FCCC-44E4-B29D-2C7E6FD3E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1604" y="3483791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Logo of UIS">
            <a:extLst>
              <a:ext uri="{FF2B5EF4-FFF2-40B4-BE49-F238E27FC236}">
                <a16:creationId xmlns:a16="http://schemas.microsoft.com/office/drawing/2014/main" id="{382AEF2D-E86E-477F-AEED-E825207C7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1" t="1" r="82661" b="-5788"/>
          <a:stretch/>
        </p:blipFill>
        <p:spPr>
          <a:xfrm>
            <a:off x="8643451" y="3490554"/>
            <a:ext cx="479661" cy="724352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A6EE216-693F-4BCE-8553-F8BB46D50DF2}"/>
              </a:ext>
            </a:extLst>
          </p:cNvPr>
          <p:cNvSpPr txBox="1">
            <a:spLocks/>
          </p:cNvSpPr>
          <p:nvPr/>
        </p:nvSpPr>
        <p:spPr>
          <a:xfrm>
            <a:off x="7511682" y="4153352"/>
            <a:ext cx="2743200" cy="141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cs typeface="Lato Black" panose="020F0502020204030203" pitchFamily="34" charset="0"/>
              </a:rPr>
              <a:t>15 online bachelor’s and 17 graduate degrees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cs typeface="Lato Black" panose="020F0502020204030203" pitchFamily="34" charset="0"/>
              </a:rPr>
              <a:t>15 online certificate and licensure programs</a:t>
            </a:r>
          </a:p>
        </p:txBody>
      </p:sp>
    </p:spTree>
    <p:extLst>
      <p:ext uri="{BB962C8B-B14F-4D97-AF65-F5344CB8AC3E}">
        <p14:creationId xmlns:p14="http://schemas.microsoft.com/office/powerpoint/2010/main" val="370876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050079-501F-41CA-9907-ADC5E97E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77850"/>
            <a:r>
              <a:rPr lang="en-US" dirty="0"/>
              <a:t>Insights for future of online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49688"/>
            <a:ext cx="8753708" cy="40523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What have we learned about how to promote success and satisfaction for students in online venues?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Faculty perspectives on strengths of online &amp; hybrid education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Lessons from the pandemic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A strong foundation for online leadership across the University of Illinois System: Selected examples of online excellence from the three universities.</a:t>
            </a:r>
          </a:p>
        </p:txBody>
      </p:sp>
    </p:spTree>
    <p:extLst>
      <p:ext uri="{BB962C8B-B14F-4D97-AF65-F5344CB8AC3E}">
        <p14:creationId xmlns:p14="http://schemas.microsoft.com/office/powerpoint/2010/main" val="54685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E3E103-E740-9345-929B-EFEA321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65125"/>
            <a:ext cx="11057021" cy="1137104"/>
          </a:xfrm>
        </p:spPr>
        <p:txBody>
          <a:bodyPr>
            <a:noAutofit/>
          </a:bodyPr>
          <a:lstStyle/>
          <a:p>
            <a:pPr marL="577850" indent="-577850"/>
            <a:r>
              <a:rPr lang="en-US" b="1" dirty="0"/>
              <a:t>Strengths of online and hybrid education - 1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0433-32A0-D841-A04A-626DB1886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596157"/>
            <a:ext cx="9048719" cy="437890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300" b="1" dirty="0"/>
              <a:t>Not “less than” face-to-face learning</a:t>
            </a:r>
            <a:r>
              <a:rPr lang="en-US" sz="3300" dirty="0"/>
              <a:t>, but can be better (for some students). This is one reason why many on-campus students want access to these courses.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Accessibility</a:t>
            </a:r>
            <a:r>
              <a:rPr lang="en-US" sz="2800" dirty="0"/>
              <a:t>. Reduce financial burden for first generation and non-traditional students as they balance demands of education, work, and family.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Reduce geographic barriers to education: local, regional, global</a:t>
            </a:r>
            <a:r>
              <a:rPr lang="en-US" sz="2800" dirty="0"/>
              <a:t>.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sz="2800" b="1" dirty="0"/>
              <a:t>Develop skills</a:t>
            </a:r>
            <a:r>
              <a:rPr lang="en-US" sz="2800" dirty="0"/>
              <a:t> </a:t>
            </a:r>
            <a:r>
              <a:rPr lang="en-US" sz="2800" b="1" dirty="0"/>
              <a:t>in communication through digital media</a:t>
            </a:r>
            <a:r>
              <a:rPr lang="en-US" sz="2800" dirty="0"/>
              <a:t> – a key skill for the future.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684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F15136-DD63-4CC8-A710-70CA95832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E3E103-E740-9345-929B-EFEA321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65125"/>
            <a:ext cx="11057021" cy="1137104"/>
          </a:xfrm>
        </p:spPr>
        <p:txBody>
          <a:bodyPr>
            <a:noAutofit/>
          </a:bodyPr>
          <a:lstStyle/>
          <a:p>
            <a:pPr marL="577850" indent="-577850"/>
            <a:r>
              <a:rPr lang="en-US" b="1" dirty="0"/>
              <a:t>Strengths of online and hybrid education - 2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0433-32A0-D841-A04A-626DB1886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597025"/>
            <a:ext cx="761628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600" b="1" dirty="0"/>
              <a:t>Multiple teaching modes </a:t>
            </a:r>
            <a:r>
              <a:rPr lang="en-US" sz="2600" dirty="0"/>
              <a:t>serve different learning styles and learning objectives (asynchronous, synchronous, text, video, audio).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/>
              <a:t>Rethinking the lecture. </a:t>
            </a:r>
            <a:r>
              <a:rPr lang="en-US" sz="2200" dirty="0"/>
              <a:t>Online courses allow faculty to segment lectures into smaller components, enhancing learning by providing breaks for practice and application.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/>
              <a:t>Many channels for student-student communication </a:t>
            </a:r>
            <a:r>
              <a:rPr lang="en-US" sz="2200" dirty="0"/>
              <a:t>(one to one/one to many, etc.) offer new ways for students to collaborate and build community.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78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E3E103-E740-9345-929B-EFEA321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65125"/>
            <a:ext cx="11057021" cy="1137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Online &amp; blended: Pedagogical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0433-32A0-D841-A04A-626DB1886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597025"/>
            <a:ext cx="9494982" cy="43513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dirty="0"/>
              <a:t>Converting a course (or a degree program) effectively to online or blended means a </a:t>
            </a:r>
            <a:r>
              <a:rPr lang="en-US" b="1" dirty="0"/>
              <a:t>redesign</a:t>
            </a:r>
            <a:r>
              <a:rPr lang="en-US" dirty="0"/>
              <a:t>, with </a:t>
            </a:r>
            <a:r>
              <a:rPr lang="en-US" b="1" dirty="0"/>
              <a:t>intentional choice of pedagogy and digital tools to achieve learning objectives</a:t>
            </a:r>
            <a:r>
              <a:rPr lang="en-US" dirty="0"/>
              <a:t>. 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What can students learn best through individual study? 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When do student benefit most from collaborative learning (discussion, shared projects)?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How to make face-to-face interactions count for high impact learning experiences? (e.g. “flipped” classrooms)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b="1" dirty="0"/>
              <a:t>Wrap-around student services </a:t>
            </a:r>
            <a:r>
              <a:rPr lang="en-US" dirty="0"/>
              <a:t>for student success: advising, library, career centers, student life centers.</a:t>
            </a:r>
          </a:p>
        </p:txBody>
      </p:sp>
    </p:spTree>
    <p:extLst>
      <p:ext uri="{BB962C8B-B14F-4D97-AF65-F5344CB8AC3E}">
        <p14:creationId xmlns:p14="http://schemas.microsoft.com/office/powerpoint/2010/main" val="2100755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8877"/>
            <a:ext cx="10439400" cy="1325563"/>
          </a:xfrm>
        </p:spPr>
        <p:txBody>
          <a:bodyPr/>
          <a:lstStyle/>
          <a:p>
            <a:pPr marL="577850" indent="-57785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Pandemic lessons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683440"/>
            <a:ext cx="9625263" cy="450666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Integration of digital media across all aspects of teaching and learning.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Students are looking for face-to-face, but also balance.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Many value the multi-modal quality, convenience, and accessibility of online learning.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Online and blended options can help to retain students who relocated during the pandemic.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Faculty innovations during the pandemic are feeding back into new options in the face-to-face classroom (hybrid learning).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New ways to reach tech-connected young adults? More seamless interaction between online and physical spaces</a:t>
            </a:r>
          </a:p>
        </p:txBody>
      </p:sp>
    </p:spTree>
    <p:extLst>
      <p:ext uri="{BB962C8B-B14F-4D97-AF65-F5344CB8AC3E}">
        <p14:creationId xmlns:p14="http://schemas.microsoft.com/office/powerpoint/2010/main" val="374671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906715-272C-47FC-BB89-EC5A05099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695"/>
            <a:ext cx="10439400" cy="1325563"/>
          </a:xfrm>
        </p:spPr>
        <p:txBody>
          <a:bodyPr/>
          <a:lstStyle/>
          <a:p>
            <a:pPr marL="577850" indent="-57785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Pandemic lessons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83440"/>
            <a:ext cx="6478859" cy="450666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600" dirty="0"/>
              <a:t>A full educational experience depends on quality of connections with faculty, other students, and ideas.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600" dirty="0"/>
              <a:t>Intentional choices of pedagogy and digital tools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600" dirty="0"/>
              <a:t>Not limited to face-to-face</a:t>
            </a:r>
          </a:p>
        </p:txBody>
      </p:sp>
    </p:spTree>
    <p:extLst>
      <p:ext uri="{BB962C8B-B14F-4D97-AF65-F5344CB8AC3E}">
        <p14:creationId xmlns:p14="http://schemas.microsoft.com/office/powerpoint/2010/main" val="173715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2695"/>
            <a:ext cx="10439400" cy="1325563"/>
          </a:xfrm>
        </p:spPr>
        <p:txBody>
          <a:bodyPr/>
          <a:lstStyle/>
          <a:p>
            <a:pPr marL="577850" indent="-577850"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Growing interest in online education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683440"/>
            <a:ext cx="9625263" cy="4506662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Coursera’s 2021 Impact Report illustrates growing interest in online learning nationally and internationally.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20 million new enrollments in 2021, equal to three years of pre-pandemic growth (</a:t>
            </a:r>
            <a:r>
              <a:rPr lang="en-US" i="1" dirty="0"/>
              <a:t>World Economic Forum</a:t>
            </a:r>
            <a:r>
              <a:rPr lang="en-US" dirty="0"/>
              <a:t>, 27 Jan 2022)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Increasing numbers of women enrolling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Broadening global reach, with rapid growth across many global locations</a:t>
            </a:r>
          </a:p>
        </p:txBody>
      </p:sp>
    </p:spTree>
    <p:extLst>
      <p:ext uri="{BB962C8B-B14F-4D97-AF65-F5344CB8AC3E}">
        <p14:creationId xmlns:p14="http://schemas.microsoft.com/office/powerpoint/2010/main" val="29999749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6106</TotalTime>
  <Words>963</Words>
  <Application>Microsoft Office PowerPoint</Application>
  <PresentationFormat>Widescreen</PresentationFormat>
  <Paragraphs>87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Lato Black</vt:lpstr>
      <vt:lpstr>Oswald SemiBold</vt:lpstr>
      <vt:lpstr>1_Office Theme</vt:lpstr>
      <vt:lpstr>Online &amp; Hybrid Education What have we learned?     </vt:lpstr>
      <vt:lpstr>Strong foundation for online innovation </vt:lpstr>
      <vt:lpstr>Insights for future of online learning</vt:lpstr>
      <vt:lpstr>Strengths of online and hybrid education - 1</vt:lpstr>
      <vt:lpstr>Strengths of online and hybrid education - 2</vt:lpstr>
      <vt:lpstr>Online &amp; blended: Pedagogical innovation</vt:lpstr>
      <vt:lpstr>Pandemic lessons - 1</vt:lpstr>
      <vt:lpstr>Pandemic lessons - 2</vt:lpstr>
      <vt:lpstr>Growing interest in online education</vt:lpstr>
      <vt:lpstr>Selected examples of online excellence</vt:lpstr>
      <vt:lpstr>UIC</vt:lpstr>
      <vt:lpstr>UIUC</vt:lpstr>
      <vt:lpstr>UIS</vt:lpstr>
      <vt:lpstr>Support for all three universities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2018 Operations Budget Summary</dc:title>
  <dc:creator>McMahon, Julie W</dc:creator>
  <cp:lastModifiedBy>Williams, Aubrie Lee</cp:lastModifiedBy>
  <cp:revision>377</cp:revision>
  <cp:lastPrinted>2018-01-08T15:13:25Z</cp:lastPrinted>
  <dcterms:created xsi:type="dcterms:W3CDTF">2017-10-30T13:40:34Z</dcterms:created>
  <dcterms:modified xsi:type="dcterms:W3CDTF">2022-03-17T22:27:02Z</dcterms:modified>
</cp:coreProperties>
</file>