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80" r:id="rId3"/>
    <p:sldId id="312" r:id="rId4"/>
    <p:sldId id="344" r:id="rId5"/>
    <p:sldId id="342" r:id="rId6"/>
    <p:sldId id="343" r:id="rId7"/>
    <p:sldId id="345" r:id="rId8"/>
    <p:sldId id="341" r:id="rId9"/>
    <p:sldId id="339" r:id="rId10"/>
    <p:sldId id="307" r:id="rId11"/>
    <p:sldId id="332" r:id="rId12"/>
    <p:sldId id="314" r:id="rId13"/>
    <p:sldId id="317" r:id="rId14"/>
    <p:sldId id="310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AA83"/>
    <a:srgbClr val="003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73" autoAdjust="0"/>
  </p:normalViewPr>
  <p:slideViewPr>
    <p:cSldViewPr snapToGrid="0">
      <p:cViewPr varScale="1">
        <p:scale>
          <a:sx n="150" d="100"/>
          <a:sy n="150" d="100"/>
        </p:scale>
        <p:origin x="175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EC9C9A-D64A-6A47-BE97-1C6DF5775E2C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36F21F5-0607-C744-8708-4F3F01464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7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57C02-6ECB-F3F0-A78C-C4C82BD25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245E3-D029-CDE6-2288-FDCECE286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09FBB-C39D-0457-5AD2-9C229BE3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F7EA4-3DBE-6A47-A223-147CD4ACCD37}" type="datetime1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E2375-29FC-715D-41C0-CE5242BD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0F ILLINOIS SPRINGFIELD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820F-8EE0-222E-0D10-DF739048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F0D6B-5F0B-07AC-3024-991804A45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03D0DA-62BF-1F97-44CD-42B8A69B1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5C919-05F1-1CE2-F281-F54B19DD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C4B5-88AF-F948-8FEA-91E7C068E0A4}" type="datetime1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73F86-C2D3-ADA3-0667-8A361E1A0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0F ILLINOIS SPRINGFIELD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0EDB3-4E8F-DA21-5C10-8BF6899D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0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DCDCF-885D-52CD-D939-0C555EF067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041C2-584B-7A34-4E32-CA07F5B3D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1D53B-7CA4-6E96-75A6-AB3A621E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03F8E-3AEF-B243-B7A3-754FA2B44D7D}" type="datetime1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5B79E-693F-BC75-AD16-7E1A39E92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0F ILLINOIS SPRINGFIELD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AC62C-7CC7-58BC-EF28-ED673DA26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8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3F25-A4B3-57DD-215A-FD22B5BE2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732E0-528C-4128-4A2C-6655CD25B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592CF-3025-D3E8-2A4F-2EEBD6FCB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5184-2C9F-1547-8E81-448051A07D7D}" type="datetime1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D1961-3604-74B6-9D19-CE2092580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0F ILLINOIS SPRINGFIELD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B6C61-CD33-BDB3-2FA6-B54541D76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60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1F17-8657-3D4A-0E4A-6A417BA76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AAFAE-3BFE-3656-2878-D6DBDBFF7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AC265-580F-C683-41D6-3A2530AAB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867D-0370-8C44-80C3-A70C0D803BDB}" type="datetime1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24D62-51BC-F88F-DC8B-3BF4C38C6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0F ILLINOIS SPRINGFIELD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6891A-D284-AED7-7C7E-51D8E5A37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7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F318-3208-8216-C580-7B75F45D2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45CAD-3711-6A0D-FF74-45F224C3AB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74127-2439-897A-F8F4-2FDE9B247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321EC0-258B-BC89-170B-7BCDD8ACC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A9FA-34BC-0E45-9800-F3CC469AFB3A}" type="datetime1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5ABDC-EA82-141B-3D14-DC7E7DD9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0F ILLINOIS SPRINGFIELD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0FE56-0F6A-0C7C-56D0-8EFAF954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59AB-6970-8FFC-2352-F3C7E4269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230D2-3D41-C4FE-A2BF-2EB1D1C2A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B1577-2541-2506-DC6B-AB7FC56C3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848E1A-B1A8-A873-6438-6C202A4F5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77BB2-2308-D186-C827-1A0D87D769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6048A-F26E-C503-C4AC-D5FCFA8F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F832A-6783-DA4D-94AE-A0BA34824B1F}" type="datetime1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6705E-162D-E81F-4E59-D61AB93EA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0F ILLINOIS SPRINGFIELD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20632B-1D9D-7ED1-1249-A07798B39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52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DE14-1578-A827-C10D-0BDF698B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F0F258-AA0E-E453-2904-681AA958C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1237-A7C7-AC4E-B7D6-23A176DC3244}" type="datetime1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E5496-8152-B915-5BA6-B62FA864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0F ILLINOIS SPRINGFIELD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27700-8FC8-27B7-A154-0FF384A97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87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9CF707-2AE0-1AA0-F1BD-12212572F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53ED-A325-B34D-95D4-CB4025269D4C}" type="datetime1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DA5DBD-7084-6BF7-6FAF-FFB89178F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0F ILLINOIS SPRINGFIELD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CE3B7-98AC-0899-06F5-E697894D2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44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7F392-D258-00FB-A9AA-3D64B7D0E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0D31C-4F41-38E2-6C5D-79C6D5395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E06D3-1CBF-52B3-4E65-26E75C4CF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15A53-0BC5-36EE-D6BB-C24973CE0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D701-C598-4843-8921-29F903775385}" type="datetime1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51D4C-EA33-D54D-99E3-D3231D06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0F ILLINOIS SPRINGFIELD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1BDD1-7E56-03CA-97F2-1453CCC6E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2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7A6B-AF6A-BBC4-6D7C-189278C7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B0E8D-18E2-2E90-392D-2507DE4ED2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5A38B-635D-2231-31DE-3A9C67311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B09EE-967A-AC71-D5DE-209C1625C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13B7-CA8D-864E-88F3-EFEA2763453A}" type="datetime1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CAA0DF-B316-7A52-298C-4D1D2DA0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0F ILLINOIS SPRINGFIELD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FCEBD-6C6E-6FF5-ED4C-6B45A896B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03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358316-9412-3CBF-E195-3AD72FAB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CFA8E-A5AD-3F8A-2119-8CF9F50A0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8AB3A-D70E-4E83-E8E8-44714FDCAC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2F0A-7248-0F43-BB1D-A03DDDA95FBC}" type="datetime1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59183-54C0-C6A6-7497-F2F9B9CCB6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UNIVERSITY 0F ILLINOIS SPRINGFIELD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80597-CDF6-D1A6-B319-BF92FD3107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9EAF6-2985-9040-8D20-1B73DAE44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2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is.edu/giv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uillinois.edu/erc/advocacy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1DC27-8827-A0B5-8D97-7B4FB8DE6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5472" y="949122"/>
            <a:ext cx="8476527" cy="2479878"/>
          </a:xfrm>
          <a:noFill/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UIS Alumni Association </a:t>
            </a:r>
            <a:br>
              <a:rPr lang="en-US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Update 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FA922-724D-867B-FA1C-DB5F00E1E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5472" y="6356350"/>
            <a:ext cx="8476526" cy="365125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University of Illinois Board of </a:t>
            </a:r>
            <a:r>
              <a:rPr lang="en-US" sz="160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Trustees – </a:t>
            </a:r>
            <a:r>
              <a:rPr lang="en-US" sz="16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Thursday, March 19,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8660A-318F-1D52-5405-7B68BB63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33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C57483-5DE9-2B6E-CE17-325B94B3D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8FF5-3B0E-453C-D87B-C9534ED24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4" y="415637"/>
            <a:ext cx="11665526" cy="105294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 Value &amp; Giving Back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D31B8-E955-3673-2B1B-F5ECFF271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474" y="1801091"/>
            <a:ext cx="11665526" cy="3851563"/>
          </a:xfrm>
          <a:noFill/>
        </p:spPr>
        <p:txBody>
          <a:bodyPr>
            <a:normAutofit lnSpcReduction="10000"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b="1" kern="100" dirty="0">
                <a:solidFill>
                  <a:schemeClr val="bg1"/>
                </a:solidFill>
                <a:effectLst/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</a:rPr>
              <a:t>Display your </a:t>
            </a:r>
            <a:r>
              <a:rPr lang="en-US" sz="1800" b="1" kern="100" dirty="0">
                <a:solidFill>
                  <a:schemeClr val="bg1"/>
                </a:solidFill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</a:rPr>
              <a:t>dip</a:t>
            </a:r>
            <a:r>
              <a:rPr lang="en-US" sz="1800" b="1" kern="100" dirty="0">
                <a:solidFill>
                  <a:schemeClr val="bg1"/>
                </a:solidFill>
                <a:effectLst/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</a:rPr>
              <a:t>loma with pride: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</a:rPr>
              <a:t>Education is to be celebrated! Let your friends, your family and your co-workers know of your University of Illinois and System UIS connection. Celebrate your educational journey.</a:t>
            </a:r>
          </a:p>
          <a:p>
            <a:pPr marR="0" lvl="0" algn="l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b="1" kern="100" dirty="0">
                <a:solidFill>
                  <a:schemeClr val="bg1"/>
                </a:solidFill>
                <a:effectLst/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</a:rPr>
              <a:t>Recruit a new student: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</a:rPr>
              <a:t>Strengthen your legacy and increase the value of our degree by recruiting intelligent, hardworking students to walk through the doors of our Alma Mater.</a:t>
            </a:r>
          </a:p>
          <a:p>
            <a:pPr marR="0" lvl="0" algn="l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b="1" kern="100" dirty="0">
                <a:solidFill>
                  <a:schemeClr val="bg1"/>
                </a:solidFill>
                <a:effectLst/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</a:rPr>
              <a:t>Join UIS Unite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</a:rPr>
              <a:t> (unite.uis.edu): Connect with fellow alumni and students, fostering a community of shared professional success and personal growth.</a:t>
            </a:r>
          </a:p>
          <a:p>
            <a:pPr marR="0" lvl="0" algn="l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b="1" kern="100" dirty="0">
                <a:solidFill>
                  <a:schemeClr val="bg1"/>
                </a:solidFill>
                <a:effectLst/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</a:rPr>
              <a:t>Make a gift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1800" u="sng" kern="100" dirty="0">
                <a:solidFill>
                  <a:schemeClr val="bg1"/>
                </a:solidFill>
                <a:effectLst/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www.uis.edu/give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</a:rPr>
              <a:t>): Honor those who have supported and championed your journey, paying it forward for future generations.  </a:t>
            </a:r>
          </a:p>
          <a:p>
            <a:pPr marR="0" lvl="0" algn="l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b="1" kern="100" dirty="0">
                <a:solidFill>
                  <a:schemeClr val="bg1"/>
                </a:solidFill>
                <a:effectLst/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</a:rPr>
              <a:t>Join the Illinois Connection Advocacy Network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1800" u="sng" kern="100" dirty="0">
                <a:solidFill>
                  <a:schemeClr val="bg1"/>
                </a:solidFill>
                <a:effectLst/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www.uillinois.edu/erc/advocacy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Myriad Pro Light" panose="020B0403030403020204"/>
                <a:ea typeface="Aptos" panose="020B0004020202020204" pitchFamily="34" charset="0"/>
                <a:cs typeface="Times New Roman" panose="02020603050405020304" pitchFamily="18" charset="0"/>
              </a:rPr>
              <a:t>): Make meaningful impact and amplify the voice of our alumni community through legislative advocacy. </a:t>
            </a:r>
            <a:r>
              <a:rPr lang="en-US" sz="2200" dirty="0">
                <a:solidFill>
                  <a:schemeClr val="bg1"/>
                </a:solidFill>
                <a:latin typeface="Myriad Pro Light" panose="020B0403030403020204"/>
                <a:cs typeface="Vrinda" panose="020B0502040204020203" pitchFamily="34" charset="0"/>
              </a:rPr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3E327-2661-71FA-AF97-0F25EE538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9EAF6-2985-9040-8D20-1B73DAE44C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114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1570EB-3C92-64C7-4F70-27296482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BC55-E3C1-3BBD-596B-DA97B3A60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5637"/>
            <a:ext cx="12192000" cy="1052946"/>
          </a:xfrm>
          <a:noFill/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YTD Fiscal Year Performance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1FF40-A55A-3F7E-2FB1-5BD1659F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9EAF6-2985-9040-8D20-1B73DAE44C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7C8B959-FC4A-2265-4190-045C8431F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144271"/>
              </p:ext>
            </p:extLst>
          </p:nvPr>
        </p:nvGraphicFramePr>
        <p:xfrm>
          <a:off x="2068945" y="1973654"/>
          <a:ext cx="8224845" cy="4011507"/>
        </p:xfrm>
        <a:graphic>
          <a:graphicData uri="http://schemas.openxmlformats.org/drawingml/2006/table">
            <a:tbl>
              <a:tblPr firstRow="1"/>
              <a:tblGrid>
                <a:gridCol w="3032069">
                  <a:extLst>
                    <a:ext uri="{9D8B030D-6E8A-4147-A177-3AD203B41FA5}">
                      <a16:colId xmlns:a16="http://schemas.microsoft.com/office/drawing/2014/main" val="1797842655"/>
                    </a:ext>
                  </a:extLst>
                </a:gridCol>
                <a:gridCol w="2372005">
                  <a:extLst>
                    <a:ext uri="{9D8B030D-6E8A-4147-A177-3AD203B41FA5}">
                      <a16:colId xmlns:a16="http://schemas.microsoft.com/office/drawing/2014/main" val="245762554"/>
                    </a:ext>
                  </a:extLst>
                </a:gridCol>
                <a:gridCol w="2820771">
                  <a:extLst>
                    <a:ext uri="{9D8B030D-6E8A-4147-A177-3AD203B41FA5}">
                      <a16:colId xmlns:a16="http://schemas.microsoft.com/office/drawing/2014/main" val="335154634"/>
                    </a:ext>
                  </a:extLst>
                </a:gridCol>
              </a:tblGrid>
              <a:tr h="136617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yriad Pro Light" panose="020B0403030403020204"/>
                        </a:rPr>
                        <a:t>Total Alumni </a:t>
                      </a:r>
                      <a:b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yriad Pro Light" panose="020B0403030403020204"/>
                        </a:rPr>
                      </a:b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yriad Pro Light" panose="020B0403030403020204"/>
                        </a:rPr>
                        <a:t>Engaged </a:t>
                      </a:r>
                    </a:p>
                    <a:p>
                      <a:pPr algn="ctr" fontAlgn="b">
                        <a:buNone/>
                      </a:pP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yriad Pro Light" panose="020B0403030403020204"/>
                        </a:rPr>
                        <a:t>Percentage of</a:t>
                      </a:r>
                      <a:b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yriad Pro Light" panose="020B0403030403020204"/>
                        </a:rPr>
                      </a:b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yriad Pro Light" panose="020B0403030403020204"/>
                        </a:rPr>
                        <a:t>Alumni Engaged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yriad Pro Light" panose="020B0403030403020204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892633"/>
                  </a:ext>
                </a:extLst>
              </a:tr>
              <a:tr h="264533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Myriad Pro Light" panose="020B0403030403020204"/>
                        </a:rPr>
                        <a:t>8,296 YTD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Myriad Pro Light" panose="020B0403030403020204"/>
                        </a:rPr>
                        <a:t>14,967 Goal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Myriad Pro Light" panose="020B0403030403020204"/>
                        </a:rPr>
                        <a:t>11,575 FY25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</a:endParaRPr>
                    </a:p>
                    <a:p>
                      <a:pPr algn="ctr" fontAlgn="b">
                        <a:buNone/>
                      </a:pP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Myriad Pro Light" panose="020B0403030403020204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Myriad Pro Light" panose="020B0403030403020204"/>
                        </a:rPr>
                        <a:t>15.4% YTD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Myriad Pro Light" panose="020B0403030403020204"/>
                        </a:rPr>
                        <a:t>29% Goal</a:t>
                      </a:r>
                      <a:br>
                        <a:rPr lang="en-US" sz="4400" b="1" i="0" u="none" strike="noStrike" dirty="0">
                          <a:solidFill>
                            <a:schemeClr val="bg1"/>
                          </a:solidFill>
                          <a:effectLst/>
                          <a:latin typeface="Myriad Pro Light" panose="020B0403030403020204"/>
                        </a:rPr>
                      </a:b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Myriad Pro Light" panose="020B0403030403020204"/>
                        </a:rPr>
                        <a:t>21.80% FY25</a:t>
                      </a:r>
                    </a:p>
                    <a:p>
                      <a:pPr algn="ctr" fontAlgn="b">
                        <a:buNone/>
                      </a:pP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</a:endParaRPr>
                    </a:p>
                    <a:p>
                      <a:pPr algn="ctr" fontAlgn="b">
                        <a:buNone/>
                      </a:pP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Myriad Pro Light" panose="020B040303040302020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6439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3661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BE4F3D-1B07-13F0-424F-CF31BDFBF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7BEB6-3314-9D1E-6437-94F4290CE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4" y="415637"/>
            <a:ext cx="11665526" cy="105294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400" b="1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Alumni Board</a:t>
            </a:r>
            <a:endParaRPr lang="en-US" sz="5400" b="1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111CC5-FB6F-25E2-12C0-9B581C180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954" y="1468583"/>
            <a:ext cx="11665526" cy="4579132"/>
          </a:xfrm>
          <a:noFill/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Wingdings" panose="05000000000000000000" pitchFamily="2" charset="2"/>
              <a:buChar char="§"/>
            </a:pPr>
            <a:endParaRPr lang="en-US" sz="1900" b="1" dirty="0">
              <a:solidFill>
                <a:schemeClr val="bg1"/>
              </a:solidFill>
              <a:latin typeface="Myriad Pro Light" panose="020B0403030403020204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1900" b="1" dirty="0">
                <a:solidFill>
                  <a:schemeClr val="bg1"/>
                </a:solidFill>
                <a:latin typeface="Myriad Pro Light" panose="020B0403030403020204"/>
              </a:rPr>
              <a:t>Board Engagement Pillars</a:t>
            </a:r>
          </a:p>
          <a:p>
            <a:pPr lvl="1" algn="l"/>
            <a:r>
              <a:rPr lang="en-US" sz="1900" dirty="0">
                <a:solidFill>
                  <a:schemeClr val="bg1"/>
                </a:solidFill>
                <a:latin typeface="Myriad Pro Light" panose="020B0403030403020204"/>
              </a:rPr>
              <a:t>The board focuses on experiential involvement, philanthropy, communications, advocacy, and service leadership to support institutional priorities</a:t>
            </a:r>
            <a:r>
              <a:rPr lang="en-US" sz="1900" b="1" dirty="0">
                <a:solidFill>
                  <a:schemeClr val="bg1"/>
                </a:solidFill>
                <a:latin typeface="Myriad Pro Light" panose="020B0403030403020204"/>
              </a:rPr>
              <a:t>.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endParaRPr lang="en-US" sz="1900" b="1" dirty="0">
              <a:solidFill>
                <a:schemeClr val="bg1"/>
              </a:solidFill>
              <a:latin typeface="Myriad Pro Light" panose="020B0403030403020204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1900" b="1" dirty="0">
                <a:solidFill>
                  <a:schemeClr val="bg1"/>
                </a:solidFill>
                <a:latin typeface="Myriad Pro Light" panose="020B0403030403020204"/>
              </a:rPr>
              <a:t>Alumni Board Scorecard</a:t>
            </a:r>
          </a:p>
          <a:p>
            <a:pPr lvl="1" algn="l"/>
            <a:r>
              <a:rPr lang="en-US" sz="1900" dirty="0">
                <a:solidFill>
                  <a:schemeClr val="bg1"/>
                </a:solidFill>
                <a:latin typeface="Myriad Pro Light" panose="020B0403030403020204"/>
              </a:rPr>
              <a:t>Defines participation including events, financial contributions, communications, advocacy, and volunteer leadership.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endParaRPr lang="en-US" sz="1900" dirty="0">
              <a:solidFill>
                <a:schemeClr val="bg1"/>
              </a:solidFill>
              <a:latin typeface="Myriad Pro Light" panose="020B0403030403020204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1900" b="1" dirty="0">
                <a:solidFill>
                  <a:schemeClr val="bg1"/>
                </a:solidFill>
                <a:latin typeface="Myriad Pro Light" panose="020B0403030403020204"/>
              </a:rPr>
              <a:t>Community Ambassadors</a:t>
            </a:r>
          </a:p>
          <a:p>
            <a:pPr lvl="1" algn="l"/>
            <a:r>
              <a:rPr lang="en-US" sz="1900" dirty="0">
                <a:solidFill>
                  <a:schemeClr val="bg1"/>
                </a:solidFill>
                <a:latin typeface="Myriad Pro Light" panose="020B0403030403020204"/>
              </a:rPr>
              <a:t>Board members promote UIS initiatives, mentor students, and elevate university visibility in professional networks.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en-US" sz="1900" b="1" dirty="0">
              <a:solidFill>
                <a:schemeClr val="bg1"/>
              </a:solidFill>
              <a:latin typeface="Myriad Pro Light" panose="020B0403030403020204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1900" b="1" dirty="0">
                <a:solidFill>
                  <a:schemeClr val="bg1"/>
                </a:solidFill>
                <a:latin typeface="Myriad Pro Light" panose="020B0403030403020204"/>
              </a:rPr>
              <a:t>Governance and Stewardship</a:t>
            </a:r>
          </a:p>
          <a:p>
            <a:pPr lvl="1" algn="l"/>
            <a:r>
              <a:rPr lang="en-US" sz="1900" dirty="0">
                <a:solidFill>
                  <a:schemeClr val="bg1"/>
                </a:solidFill>
                <a:latin typeface="Myriad Pro Light" panose="020B0403030403020204"/>
              </a:rPr>
              <a:t>The board ensures alignment with university goals, fostering alumni participation and philanthropic growth statewide and nationally.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bg1"/>
              </a:solidFill>
              <a:latin typeface="Myriad Pro Light" panose="020B0403030403020204"/>
            </a:endParaRPr>
          </a:p>
          <a:p>
            <a:pPr algn="l">
              <a:tabLst>
                <a:tab pos="217488" algn="l"/>
                <a:tab pos="449263" algn="l"/>
              </a:tabLst>
            </a:pPr>
            <a:endParaRPr lang="en-US" sz="1800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3BC3C-DAEF-CED2-1C06-BB4DDE308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31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1DEAE9-EA22-DDE5-868D-087A46F1E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61E34-DFDE-9D90-5CCA-68EF6280B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4" y="415637"/>
            <a:ext cx="11665526" cy="105294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Emerging Discussions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392C7-B046-C8E6-58AA-115B73BBE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954" y="1468583"/>
            <a:ext cx="11665526" cy="4579132"/>
          </a:xfrm>
          <a:noFill/>
        </p:spPr>
        <p:txBody>
          <a:bodyPr>
            <a:normAutofit/>
          </a:bodyPr>
          <a:lstStyle/>
          <a:p>
            <a:pPr marL="742950" lvl="1" indent="-28575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endParaRPr lang="en-US" sz="1800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marL="742950" lvl="1" indent="-28575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r>
              <a:rPr lang="en-US" sz="18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Participation Capture </a:t>
            </a:r>
          </a:p>
          <a:p>
            <a:pPr marL="1200150" lvl="2" indent="-28575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r>
              <a:rPr lang="en-US" sz="16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Identifying all points of contact and interaction</a:t>
            </a:r>
          </a:p>
          <a:p>
            <a:pPr lvl="1" algn="l">
              <a:tabLst>
                <a:tab pos="217488" algn="l"/>
                <a:tab pos="449263" algn="l"/>
              </a:tabLst>
            </a:pPr>
            <a:r>
              <a:rPr lang="en-US" sz="18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 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r>
              <a:rPr lang="en-US" sz="18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Scalability = Local to global engagement </a:t>
            </a:r>
          </a:p>
          <a:p>
            <a:pPr marL="1200150" lvl="2" indent="-28575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r>
              <a:rPr lang="en-US" sz="16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Record-setting: Achieve 30% alumni participation in at least one pillar</a:t>
            </a:r>
            <a:r>
              <a:rPr lang="en-US" sz="14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 </a:t>
            </a:r>
          </a:p>
          <a:p>
            <a:pPr marL="1200150" lvl="2" indent="-28575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r>
              <a:rPr lang="en-US" sz="16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How do we elevate UIS Alumni profile? Digital badging? Alumni benefits program? 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endParaRPr lang="en-US" sz="1800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marL="742950" lvl="1" indent="-28575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r>
              <a:rPr lang="en-US" sz="18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Build culture of philanthropy </a:t>
            </a:r>
          </a:p>
          <a:p>
            <a:pPr marL="1200150" lvl="2" indent="-28575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r>
              <a:rPr lang="en-US" sz="16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Financial giving becomes the norm &amp; record-setting fundraising outcomes   </a:t>
            </a:r>
          </a:p>
          <a:p>
            <a:pPr marL="1200150" lvl="2" indent="-28575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endParaRPr lang="en-US" sz="1600" b="1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marL="742950" lvl="1" indent="-28575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r>
              <a:rPr lang="en-US" sz="18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How do we use AI  as a </a:t>
            </a:r>
            <a:r>
              <a:rPr lang="en-US" sz="1800" b="1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tool for engagement?  </a:t>
            </a:r>
            <a:endParaRPr lang="en-US" sz="1800" b="1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marL="742950" lvl="1" indent="-28575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endParaRPr lang="en-US" sz="1800" b="1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marL="742950" lvl="1" indent="-28575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r>
              <a:rPr lang="en-US" sz="18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How do we build and support professional capacities &amp; competencies for success? </a:t>
            </a:r>
          </a:p>
          <a:p>
            <a:pPr marL="1200150" lvl="2" indent="-28575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endParaRPr lang="en-US" sz="2200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9D079-AD0E-A718-6825-B06B07D35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07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5D9E9F-00C4-8BC7-9FF4-CAC7E933C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1BDD18B-4F76-49EE-F268-B90BC92024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7050" y="1801813"/>
            <a:ext cx="11664950" cy="38512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17488" algn="l"/>
                <a:tab pos="449263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 Light" panose="020B0403030403020204" pitchFamily="34" charset="0"/>
              <a:ea typeface="+mn-ea"/>
              <a:cs typeface="Vrinda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17488" algn="l"/>
                <a:tab pos="449263" algn="l"/>
              </a:tabLst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 Light" panose="020B0403030403020204" pitchFamily="34" charset="0"/>
              <a:ea typeface="+mn-ea"/>
              <a:cs typeface="Vrinda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17488" algn="l"/>
                <a:tab pos="449263" algn="l"/>
              </a:tabLst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Vrinda" panose="020B0502040204020203" pitchFamily="34" charset="0"/>
              </a:rPr>
              <a:t>Thank you!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21D63-03AB-58B7-3E67-AC563A12D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9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C49A5-B452-6A6D-BC36-1FA4A33A7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751B6-3AE5-0AA5-D57C-69C15F16A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4" y="415637"/>
            <a:ext cx="11665526" cy="105294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Alumni Summary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E6C54-6690-FB5A-1D9B-988279C14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474" y="1773930"/>
            <a:ext cx="11665526" cy="3851563"/>
          </a:xfrm>
          <a:noFill/>
        </p:spPr>
        <p:txBody>
          <a:bodyPr>
            <a:normAutofit/>
          </a:bodyPr>
          <a:lstStyle/>
          <a:p>
            <a:pPr marL="1371600" lvl="2" indent="-457200" algn="l">
              <a:buFont typeface="Wingdings" panose="05000000000000000000" pitchFamily="2" charset="2"/>
              <a:buChar char="q"/>
              <a:tabLst>
                <a:tab pos="217488" algn="l"/>
                <a:tab pos="449263" algn="l"/>
              </a:tabLst>
            </a:pPr>
            <a:endParaRPr lang="en-US" sz="2600" b="1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marL="1371600" lvl="2" indent="-457200" algn="l">
              <a:buFont typeface="Wingdings" panose="05000000000000000000" pitchFamily="2" charset="2"/>
              <a:buChar char="q"/>
              <a:tabLst>
                <a:tab pos="217488" algn="l"/>
                <a:tab pos="449263" algn="l"/>
              </a:tabLst>
            </a:pPr>
            <a:r>
              <a:rPr lang="en-US" sz="26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45,621 living graduates</a:t>
            </a:r>
          </a:p>
          <a:p>
            <a:pPr marL="1371600" lvl="2" indent="-457200" algn="l">
              <a:buFont typeface="Wingdings" panose="05000000000000000000" pitchFamily="2" charset="2"/>
              <a:buChar char="q"/>
              <a:tabLst>
                <a:tab pos="217488" algn="l"/>
                <a:tab pos="449263" algn="l"/>
              </a:tabLst>
            </a:pPr>
            <a:r>
              <a:rPr lang="en-US" sz="26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More than 28,000 reside in-state </a:t>
            </a:r>
          </a:p>
          <a:p>
            <a:pPr marL="1371600" lvl="2" indent="-457200" algn="l">
              <a:buFont typeface="Wingdings" panose="05000000000000000000" pitchFamily="2" charset="2"/>
              <a:buChar char="q"/>
              <a:tabLst>
                <a:tab pos="217488" algn="l"/>
                <a:tab pos="449263" algn="l"/>
              </a:tabLst>
            </a:pPr>
            <a:r>
              <a:rPr lang="en-US" sz="26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Top 5 Counties: Sangamon, Cook, Peoria, Macon &amp; Tazewell     </a:t>
            </a:r>
          </a:p>
          <a:p>
            <a:pPr marL="1371600" lvl="2" indent="-457200" algn="l">
              <a:buFont typeface="Wingdings" panose="05000000000000000000" pitchFamily="2" charset="2"/>
              <a:buChar char="q"/>
              <a:tabLst>
                <a:tab pos="217488" algn="l"/>
                <a:tab pos="449263" algn="l"/>
              </a:tabLst>
            </a:pPr>
            <a:r>
              <a:rPr lang="en-US" sz="26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Top 5 States: Illinois, Florida, Texas, Missouri &amp; Arizona</a:t>
            </a:r>
          </a:p>
          <a:p>
            <a:pPr marL="1371600" lvl="2" indent="-457200" algn="l">
              <a:buFont typeface="Wingdings" panose="05000000000000000000" pitchFamily="2" charset="2"/>
              <a:buChar char="q"/>
              <a:tabLst>
                <a:tab pos="217488" algn="l"/>
                <a:tab pos="449263" algn="l"/>
              </a:tabLst>
            </a:pPr>
            <a:r>
              <a:rPr lang="en-US" sz="26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5-time Pulitzer Prize recognition</a:t>
            </a:r>
          </a:p>
          <a:p>
            <a:pPr marL="1371600" lvl="2" indent="-457200" algn="l">
              <a:buFont typeface="Wingdings" panose="05000000000000000000" pitchFamily="2" charset="2"/>
              <a:buChar char="q"/>
              <a:tabLst>
                <a:tab pos="217488" algn="l"/>
                <a:tab pos="449263" algn="l"/>
              </a:tabLst>
            </a:pPr>
            <a:r>
              <a:rPr lang="en-US" sz="26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53,721 total alumni  </a:t>
            </a:r>
            <a:endParaRPr lang="en-US" b="1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174BD-6B03-F5EF-8AEA-4062E06D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4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5B8C62-333F-C99C-E93F-EB750E693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71BF2-EF2F-4CDF-2F6C-19ACE7A05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4" y="415637"/>
            <a:ext cx="11665526" cy="105294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Organizational Structure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3F113E-8AA2-EB0D-AAB1-725EC4619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237" y="1779576"/>
            <a:ext cx="11665526" cy="3851563"/>
          </a:xfrm>
          <a:noFill/>
        </p:spPr>
        <p:txBody>
          <a:bodyPr>
            <a:normAutofit fontScale="25000" lnSpcReduction="20000"/>
          </a:bodyPr>
          <a:lstStyle/>
          <a:p>
            <a:pPr lvl="1" algn="l">
              <a:tabLst>
                <a:tab pos="217488" algn="l"/>
                <a:tab pos="449263" algn="l"/>
              </a:tabLst>
            </a:pPr>
            <a:endParaRPr lang="en-US" sz="9600" b="1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lvl="1" algn="l">
              <a:tabLst>
                <a:tab pos="217488" algn="l"/>
                <a:tab pos="449263" algn="l"/>
              </a:tabLst>
            </a:pPr>
            <a:r>
              <a:rPr lang="en-US" sz="96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Led by the Division of Advancement </a:t>
            </a:r>
          </a:p>
          <a:p>
            <a:pPr marL="1371600" lvl="2" indent="-45720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r>
              <a:rPr lang="en-US" sz="96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Alumni Engagement </a:t>
            </a:r>
          </a:p>
          <a:p>
            <a:pPr marL="1371600" lvl="2" indent="-45720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r>
              <a:rPr lang="en-US" sz="96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Fundraising </a:t>
            </a:r>
          </a:p>
          <a:p>
            <a:pPr marL="1371600" lvl="2" indent="-45720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r>
              <a:rPr lang="en-US" sz="96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Communications</a:t>
            </a:r>
          </a:p>
          <a:p>
            <a:pPr marL="1371600" lvl="2" indent="-45720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r>
              <a:rPr lang="en-US" sz="96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Data Management  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17488" algn="l"/>
                <a:tab pos="449263" algn="l"/>
              </a:tabLst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 Light" panose="020B0403030403020204" pitchFamily="34" charset="0"/>
              <a:ea typeface="+mn-ea"/>
              <a:cs typeface="Vrinda" panose="020B05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17488" algn="l"/>
                <a:tab pos="449263" algn="l"/>
              </a:tabLst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Vrinda" panose="020B0502040204020203" pitchFamily="34" charset="0"/>
              </a:rPr>
              <a:t>Four Pillars of Alumni Engagement</a:t>
            </a: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  <a:defRPr/>
            </a:pPr>
            <a:r>
              <a:rPr kumimoji="0" lang="en-US" sz="9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Vrinda" panose="020B0502040204020203" pitchFamily="34" charset="0"/>
              </a:rPr>
              <a:t>Philanthropic</a:t>
            </a: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  <a:defRPr/>
            </a:pPr>
            <a:r>
              <a:rPr kumimoji="0" lang="en-US" sz="9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Vrinda" panose="020B0502040204020203" pitchFamily="34" charset="0"/>
              </a:rPr>
              <a:t>Volunteer</a:t>
            </a: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  <a:defRPr/>
            </a:pPr>
            <a:r>
              <a:rPr kumimoji="0" lang="en-US" sz="9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Vrinda" panose="020B0502040204020203" pitchFamily="34" charset="0"/>
              </a:rPr>
              <a:t>Experiential</a:t>
            </a: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  <a:defRPr/>
            </a:pPr>
            <a:r>
              <a:rPr kumimoji="0" lang="en-US" sz="9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Vrinda" panose="020B0502040204020203" pitchFamily="34" charset="0"/>
              </a:rPr>
              <a:t>Communication</a:t>
            </a:r>
          </a:p>
          <a:p>
            <a:pPr marL="1371600" lvl="2" indent="-457200" algn="l">
              <a:buFont typeface="Wingdings" panose="05000000000000000000" pitchFamily="2" charset="2"/>
              <a:buChar char="§"/>
              <a:tabLst>
                <a:tab pos="217488" algn="l"/>
                <a:tab pos="449263" algn="l"/>
              </a:tabLst>
            </a:pPr>
            <a:endParaRPr lang="en-US" sz="2200" b="1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lvl="2" algn="l">
              <a:tabLst>
                <a:tab pos="217488" algn="l"/>
                <a:tab pos="449263" algn="l"/>
              </a:tabLst>
            </a:pPr>
            <a:endParaRPr lang="en-US" sz="1700" b="1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lvl="2" algn="l">
              <a:tabLst>
                <a:tab pos="217488" algn="l"/>
                <a:tab pos="449263" algn="l"/>
              </a:tabLst>
            </a:pPr>
            <a:r>
              <a:rPr lang="en-US" sz="26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FBED4-4606-3F23-E9B5-156E1C7A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41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5FEAB0-650A-8163-9A84-2A2183BFD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D64-B2CB-D030-F331-1E3FC9CE0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4" y="415637"/>
            <a:ext cx="11665526" cy="105294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Print &amp; Digital  </a:t>
            </a:r>
          </a:p>
        </p:txBody>
      </p:sp>
      <p:pic>
        <p:nvPicPr>
          <p:cNvPr id="5" name="Picture 4" descr="cover of UIS Today with picture of Dolan Dalpoas">
            <a:extLst>
              <a:ext uri="{FF2B5EF4-FFF2-40B4-BE49-F238E27FC236}">
                <a16:creationId xmlns:a16="http://schemas.microsoft.com/office/drawing/2014/main" id="{1DB7CD49-5CCD-AF76-79FA-069F97C3D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76" y="1537935"/>
            <a:ext cx="3823608" cy="4331913"/>
          </a:xfrm>
          <a:prstGeom prst="rect">
            <a:avLst/>
          </a:prstGeom>
        </p:spPr>
      </p:pic>
      <p:pic>
        <p:nvPicPr>
          <p:cNvPr id="10" name="Picture 9" descr="UIS Alumni Bebruary 2026 with image of snow covered lakeshore">
            <a:extLst>
              <a:ext uri="{FF2B5EF4-FFF2-40B4-BE49-F238E27FC236}">
                <a16:creationId xmlns:a16="http://schemas.microsoft.com/office/drawing/2014/main" id="{CB6C484B-BB9A-66FD-0E54-4865CFDFA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628" y="1468583"/>
            <a:ext cx="4498109" cy="3182505"/>
          </a:xfrm>
          <a:prstGeom prst="rect">
            <a:avLst/>
          </a:prstGeom>
        </p:spPr>
      </p:pic>
      <p:grpSp>
        <p:nvGrpSpPr>
          <p:cNvPr id="13" name="Group 12" descr="Facebook, Instagram, X and LinkedIn logos">
            <a:extLst>
              <a:ext uri="{FF2B5EF4-FFF2-40B4-BE49-F238E27FC236}">
                <a16:creationId xmlns:a16="http://schemas.microsoft.com/office/drawing/2014/main" id="{7E4DDC05-DABB-1879-579E-553D3C1CD592}"/>
              </a:ext>
            </a:extLst>
          </p:cNvPr>
          <p:cNvGrpSpPr/>
          <p:nvPr/>
        </p:nvGrpSpPr>
        <p:grpSpPr>
          <a:xfrm>
            <a:off x="6896901" y="5126410"/>
            <a:ext cx="4354479" cy="706680"/>
            <a:chOff x="6896901" y="5126410"/>
            <a:chExt cx="4354479" cy="7066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A00D5C-5DC7-0529-301B-C4C68D9CB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6901" y="5126410"/>
              <a:ext cx="714376" cy="64633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836B6C-8B1B-AF99-8947-4D2CC3815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38921" y="5169155"/>
              <a:ext cx="626701" cy="64633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814313-FD7D-E812-4246-41D754441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76894" y="5258600"/>
              <a:ext cx="532468" cy="50265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358588-F427-E38D-9FFE-7AD14BA90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37005" y="5186759"/>
              <a:ext cx="714375" cy="6463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44693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DA16F0-1876-0015-4717-2321E7934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1DCE-5661-7485-3706-B211AC9B8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4" y="415637"/>
            <a:ext cx="11665526" cy="105294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Events &amp; Activities   </a:t>
            </a:r>
          </a:p>
        </p:txBody>
      </p:sp>
      <p:pic>
        <p:nvPicPr>
          <p:cNvPr id="15" name="Picture 14" descr="UIS Sage Society Lunch and Learn series flyer with three upcoming lunches.  Topics are bitcoin, the constitution and geopolitics">
            <a:extLst>
              <a:ext uri="{FF2B5EF4-FFF2-40B4-BE49-F238E27FC236}">
                <a16:creationId xmlns:a16="http://schemas.microsoft.com/office/drawing/2014/main" id="{D753D61D-D758-8280-46E6-DA7547F23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64" y="1952089"/>
            <a:ext cx="4797832" cy="31291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92E8DA-C023-1EB3-FD0A-571AC653B5F5}"/>
              </a:ext>
            </a:extLst>
          </p:cNvPr>
          <p:cNvSpPr txBox="1"/>
          <p:nvPr/>
        </p:nvSpPr>
        <p:spPr>
          <a:xfrm>
            <a:off x="2173048" y="5283322"/>
            <a:ext cx="2383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ALUMNI SAGE SOCIETY</a:t>
            </a:r>
          </a:p>
        </p:txBody>
      </p:sp>
      <p:pic>
        <p:nvPicPr>
          <p:cNvPr id="11" name="Picture 10" descr="President Killeen and Chancellor Gooch at Alumni Gala with 4 women and 2 men, 1 is seated">
            <a:extLst>
              <a:ext uri="{FF2B5EF4-FFF2-40B4-BE49-F238E27FC236}">
                <a16:creationId xmlns:a16="http://schemas.microsoft.com/office/drawing/2014/main" id="{45436BD0-88D1-F619-604C-CC989098E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406" y="2083412"/>
            <a:ext cx="4707682" cy="3009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C20D12-407C-8F80-0DB3-5C350991E172}"/>
              </a:ext>
            </a:extLst>
          </p:cNvPr>
          <p:cNvSpPr txBox="1"/>
          <p:nvPr/>
        </p:nvSpPr>
        <p:spPr>
          <a:xfrm>
            <a:off x="7839132" y="5017708"/>
            <a:ext cx="2070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Alumni  GALA</a:t>
            </a:r>
          </a:p>
        </p:txBody>
      </p:sp>
    </p:spTree>
    <p:extLst>
      <p:ext uri="{BB962C8B-B14F-4D97-AF65-F5344CB8AC3E}">
        <p14:creationId xmlns:p14="http://schemas.microsoft.com/office/powerpoint/2010/main" val="1090881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952B3C-CF3B-447F-4042-EE5066858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49C4F-565C-7C50-1AB9-276B904F9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4" y="415637"/>
            <a:ext cx="11665526" cy="105294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UIS Unite Digital Community   </a:t>
            </a:r>
          </a:p>
        </p:txBody>
      </p:sp>
      <p:pic>
        <p:nvPicPr>
          <p:cNvPr id="7" name="Picture 6" descr="Screenshot of UIS Unite webpage">
            <a:extLst>
              <a:ext uri="{FF2B5EF4-FFF2-40B4-BE49-F238E27FC236}">
                <a16:creationId xmlns:a16="http://schemas.microsoft.com/office/drawing/2014/main" id="{3EF759D2-FBD0-57CF-3377-28118C9A3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212" y="1590642"/>
            <a:ext cx="7454096" cy="427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22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2149B4-80F4-2CBE-F504-32F75AD3F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0737A-B0A9-4896-648A-ADCB8C6E0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4" y="415637"/>
            <a:ext cx="11665526" cy="105294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Recent Graduate Engagement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8E690C-E211-8D06-E4D8-1DB97DFBD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1507" y="1917290"/>
            <a:ext cx="2983642" cy="3923070"/>
          </a:xfrm>
          <a:noFill/>
        </p:spPr>
        <p:txBody>
          <a:bodyPr>
            <a:normAutofit/>
          </a:bodyPr>
          <a:lstStyle/>
          <a:p>
            <a:pPr algn="l">
              <a:tabLst>
                <a:tab pos="217488" algn="l"/>
                <a:tab pos="449263" algn="l"/>
              </a:tabLst>
            </a:pPr>
            <a:r>
              <a:rPr lang="en-US" sz="28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 </a:t>
            </a:r>
          </a:p>
          <a:p>
            <a:pPr algn="l">
              <a:tabLst>
                <a:tab pos="217488" algn="l"/>
                <a:tab pos="449263" algn="l"/>
              </a:tabLst>
            </a:pPr>
            <a:endParaRPr lang="en-US" sz="2800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algn="l">
              <a:tabLst>
                <a:tab pos="217488" algn="l"/>
                <a:tab pos="449263" algn="l"/>
              </a:tabLst>
            </a:pPr>
            <a:endParaRPr lang="en-US" sz="2800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algn="l">
              <a:tabLst>
                <a:tab pos="217488" algn="l"/>
                <a:tab pos="449263" algn="l"/>
              </a:tabLst>
            </a:pPr>
            <a:endParaRPr lang="en-US" sz="2800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algn="l">
              <a:tabLst>
                <a:tab pos="217488" algn="l"/>
                <a:tab pos="449263" algn="l"/>
              </a:tabLst>
            </a:pPr>
            <a:endParaRPr lang="en-US" sz="2800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algn="l">
              <a:tabLst>
                <a:tab pos="217488" algn="l"/>
                <a:tab pos="449263" algn="l"/>
              </a:tabLst>
            </a:pPr>
            <a:endParaRPr lang="en-US" sz="2800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>
              <a:tabLst>
                <a:tab pos="217488" algn="l"/>
                <a:tab pos="449263" algn="l"/>
              </a:tabLst>
            </a:pPr>
            <a:r>
              <a:rPr lang="en-US" sz="1600" b="1" cap="all" dirty="0">
                <a:solidFill>
                  <a:srgbClr val="FFFFFF"/>
                </a:solidFill>
                <a:latin typeface="Raleway" pitchFamily="2" charset="0"/>
              </a:rPr>
              <a:t>Unique Innovation, </a:t>
            </a:r>
            <a:br>
              <a:rPr lang="en-US" sz="1600" b="1" cap="all" dirty="0">
                <a:solidFill>
                  <a:srgbClr val="FFFFFF"/>
                </a:solidFill>
                <a:latin typeface="Raleway" pitchFamily="2" charset="0"/>
              </a:rPr>
            </a:br>
            <a:r>
              <a:rPr lang="en-US" sz="1600" b="1" cap="all" dirty="0">
                <a:solidFill>
                  <a:srgbClr val="FFFFFF"/>
                </a:solidFill>
                <a:latin typeface="Raleway" pitchFamily="2" charset="0"/>
              </a:rPr>
              <a:t>Leadership &amp; Creativity</a:t>
            </a:r>
          </a:p>
          <a:p>
            <a:pPr algn="l">
              <a:tabLst>
                <a:tab pos="217488" algn="l"/>
                <a:tab pos="449263" algn="l"/>
              </a:tabLst>
            </a:pPr>
            <a:endParaRPr lang="en-US" sz="2800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algn="l">
              <a:tabLst>
                <a:tab pos="217488" algn="l"/>
                <a:tab pos="449263" algn="l"/>
              </a:tabLst>
            </a:pPr>
            <a:endParaRPr lang="en-US" sz="2800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</p:txBody>
      </p:sp>
      <p:pic>
        <p:nvPicPr>
          <p:cNvPr id="4" name="Picture 3" descr="UIS Promising Prairie Star Recognition Program logo">
            <a:extLst>
              <a:ext uri="{FF2B5EF4-FFF2-40B4-BE49-F238E27FC236}">
                <a16:creationId xmlns:a16="http://schemas.microsoft.com/office/drawing/2014/main" id="{10320702-AD83-4E1D-5A9B-92A848D53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33" y="2252761"/>
            <a:ext cx="4028791" cy="2345784"/>
          </a:xfrm>
          <a:prstGeom prst="rect">
            <a:avLst/>
          </a:prstGeom>
        </p:spPr>
      </p:pic>
      <p:pic>
        <p:nvPicPr>
          <p:cNvPr id="5" name="Picture 4" descr="Group of studnets in graduatation robes">
            <a:extLst>
              <a:ext uri="{FF2B5EF4-FFF2-40B4-BE49-F238E27FC236}">
                <a16:creationId xmlns:a16="http://schemas.microsoft.com/office/drawing/2014/main" id="{CA52D2FC-B53E-D7A5-5041-57F8AF17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189" y="2252761"/>
            <a:ext cx="6179126" cy="23600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DF92A0-35EC-5508-E15F-09AF120C2010}"/>
              </a:ext>
            </a:extLst>
          </p:cNvPr>
          <p:cNvSpPr txBox="1"/>
          <p:nvPr/>
        </p:nvSpPr>
        <p:spPr>
          <a:xfrm>
            <a:off x="7325031" y="4919356"/>
            <a:ext cx="2167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RISING STAR AWARD</a:t>
            </a:r>
          </a:p>
        </p:txBody>
      </p:sp>
    </p:spTree>
    <p:extLst>
      <p:ext uri="{BB962C8B-B14F-4D97-AF65-F5344CB8AC3E}">
        <p14:creationId xmlns:p14="http://schemas.microsoft.com/office/powerpoint/2010/main" val="2350683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CC956-DFC6-60C8-1026-4A3F766C9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9995-16E9-E0FC-2C2E-41D67127F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4" y="415637"/>
            <a:ext cx="11665526" cy="105294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Student Philanthropy Program   </a:t>
            </a:r>
          </a:p>
        </p:txBody>
      </p:sp>
      <p:pic>
        <p:nvPicPr>
          <p:cNvPr id="10" name="Picture 9" descr="Flyer Welcome tot he UIS ALumin Assocaition.   Your legacy Begins Here, ONe act, endless impact">
            <a:extLst>
              <a:ext uri="{FF2B5EF4-FFF2-40B4-BE49-F238E27FC236}">
                <a16:creationId xmlns:a16="http://schemas.microsoft.com/office/drawing/2014/main" id="{4676DC2D-4606-BEE3-3502-F7749918D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54" y="1636606"/>
            <a:ext cx="5773126" cy="4411108"/>
          </a:xfrm>
          <a:prstGeom prst="rect">
            <a:avLst/>
          </a:prstGeom>
        </p:spPr>
      </p:pic>
      <p:pic>
        <p:nvPicPr>
          <p:cNvPr id="1026" name="Picture 2" descr="Group of students studying at table, all looking up at the camera">
            <a:extLst>
              <a:ext uri="{FF2B5EF4-FFF2-40B4-BE49-F238E27FC236}">
                <a16:creationId xmlns:a16="http://schemas.microsoft.com/office/drawing/2014/main" id="{98E3F93E-9A87-EE31-D3F6-97B823087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65" y="1681573"/>
            <a:ext cx="5082781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6EAFE-D502-EE9A-F0B5-3D1108513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EAF6-2985-9040-8D20-1B73DAE44C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62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C49A5-B452-6A6D-BC36-1FA4A33A7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751B6-3AE5-0AA5-D57C-69C15F16A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4" y="415637"/>
            <a:ext cx="11665526" cy="105294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Oral History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E6C54-6690-FB5A-1D9B-988279C14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474" y="1801091"/>
            <a:ext cx="11665526" cy="3851563"/>
          </a:xfrm>
          <a:noFill/>
        </p:spPr>
        <p:txBody>
          <a:bodyPr>
            <a:normAutofit fontScale="25000" lnSpcReduction="20000"/>
          </a:bodyPr>
          <a:lstStyle/>
          <a:p>
            <a:pPr lvl="1" algn="l">
              <a:tabLst>
                <a:tab pos="217488" algn="l"/>
                <a:tab pos="449263" algn="l"/>
              </a:tabLst>
            </a:pPr>
            <a:endParaRPr lang="en-US" sz="8000" b="1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lvl="1" algn="l">
              <a:tabLst>
                <a:tab pos="217488" algn="l"/>
                <a:tab pos="449263" algn="l"/>
              </a:tabLst>
            </a:pPr>
            <a:endParaRPr lang="en-US" sz="8000" b="1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lvl="1" algn="l">
              <a:tabLst>
                <a:tab pos="217488" algn="l"/>
                <a:tab pos="449263" algn="l"/>
              </a:tabLst>
            </a:pPr>
            <a:r>
              <a:rPr lang="en-US" sz="80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All living graduates invited to share their story</a:t>
            </a:r>
          </a:p>
          <a:p>
            <a:pPr lvl="2" algn="l">
              <a:tabLst>
                <a:tab pos="217488" algn="l"/>
                <a:tab pos="449263" algn="l"/>
              </a:tabLst>
            </a:pPr>
            <a:r>
              <a:rPr lang="en-US" sz="80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5,009 Respondents | 3,772 Stories | 24,998 data points (new and verified data)  </a:t>
            </a:r>
          </a:p>
          <a:p>
            <a:pPr lvl="1" algn="l">
              <a:tabLst>
                <a:tab pos="217488" algn="l"/>
                <a:tab pos="449263" algn="l"/>
              </a:tabLst>
            </a:pPr>
            <a:endParaRPr lang="en-US" sz="8000" b="1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lvl="1" algn="l">
              <a:tabLst>
                <a:tab pos="217488" algn="l"/>
                <a:tab pos="449263" algn="l"/>
              </a:tabLst>
            </a:pPr>
            <a:r>
              <a:rPr lang="en-US" sz="8000" b="1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Sample Reflections</a:t>
            </a:r>
          </a:p>
          <a:p>
            <a:pPr algn="l">
              <a:tabLst>
                <a:tab pos="217488" algn="l"/>
                <a:tab pos="449263" algn="l"/>
              </a:tabLst>
              <a:defRPr/>
            </a:pPr>
            <a:r>
              <a:rPr kumimoji="0" lang="en-US" sz="6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Vrinda" panose="020B0502040204020203" pitchFamily="34" charset="0"/>
              </a:rPr>
              <a:t>		“</a:t>
            </a:r>
            <a:r>
              <a:rPr lang="en-US" sz="80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Reflecting on my time at UIS, the breadth of opportunities stands out. I was involved in the computer 		science club, cross country team, and chamber orchestra - a level of engagement that can be hard to 		achieve at larger institutions.”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17488" algn="l"/>
                <a:tab pos="449263" algn="l"/>
              </a:tabLst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 Light" panose="020B0403030403020204" pitchFamily="34" charset="0"/>
              <a:ea typeface="+mn-ea"/>
              <a:cs typeface="Vrinda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17488" algn="l"/>
                <a:tab pos="449263" algn="l"/>
              </a:tabLst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Vrinda" panose="020B0502040204020203" pitchFamily="34" charset="0"/>
              </a:rPr>
              <a:t>		“The Capital Scholars Honors curriculum provided a unique, tight-knit experience. My cohort took 			specialized courses together, bonding over the shared challenges. Those relationships have endured, 		with one friend even becoming a roommate after college when we both landed at State Farm.” </a:t>
            </a:r>
          </a:p>
          <a:p>
            <a:pPr lvl="2" algn="l">
              <a:tabLst>
                <a:tab pos="217488" algn="l"/>
                <a:tab pos="449263" algn="l"/>
              </a:tabLst>
            </a:pPr>
            <a:r>
              <a:rPr lang="en-US" sz="8000" dirty="0">
                <a:solidFill>
                  <a:schemeClr val="bg1"/>
                </a:solidFill>
                <a:latin typeface="Myriad Pro Light" panose="020B0403030403020204" pitchFamily="34" charset="0"/>
                <a:cs typeface="Vrinda" panose="020B0502040204020203" pitchFamily="34" charset="0"/>
              </a:rPr>
              <a:t> </a:t>
            </a:r>
          </a:p>
          <a:p>
            <a:pPr algn="l">
              <a:tabLst>
                <a:tab pos="217488" algn="l"/>
                <a:tab pos="449263" algn="l"/>
              </a:tabLst>
            </a:pPr>
            <a:endParaRPr lang="en-US" sz="2800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  <a:p>
            <a:pPr algn="l">
              <a:tabLst>
                <a:tab pos="217488" algn="l"/>
                <a:tab pos="449263" algn="l"/>
              </a:tabLst>
            </a:pPr>
            <a:endParaRPr lang="en-US" sz="2800" dirty="0">
              <a:solidFill>
                <a:schemeClr val="bg1"/>
              </a:solidFill>
              <a:latin typeface="Myriad Pro Light" panose="020B0403030403020204" pitchFamily="34" charset="0"/>
              <a:cs typeface="Vrinda" panose="020B05020402040202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174BD-6B03-F5EF-8AEA-4062E06D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9EAF6-2985-9040-8D20-1B73DAE44C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The Oral History Project Podcast logo">
            <a:extLst>
              <a:ext uri="{FF2B5EF4-FFF2-40B4-BE49-F238E27FC236}">
                <a16:creationId xmlns:a16="http://schemas.microsoft.com/office/drawing/2014/main" id="{E6A2CE7D-9C31-B596-5396-136BFB84C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775" y="489014"/>
            <a:ext cx="1467464" cy="124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99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S_powerpoint_FINAL (002)  -  Read-Only" id="{8E2FE9A9-EBEB-479D-A984-8BA92EED0348}" vid="{E0BA2D33-9AFD-42A6-8941-5CA3342701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44912</TotalTime>
  <Words>628</Words>
  <Application>Microsoft Office PowerPoint</Application>
  <PresentationFormat>Widescreen</PresentationFormat>
  <Paragraphs>109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Myriad Pro Light</vt:lpstr>
      <vt:lpstr>Raleway</vt:lpstr>
      <vt:lpstr>Wingdings</vt:lpstr>
      <vt:lpstr>Office Theme</vt:lpstr>
      <vt:lpstr> UIS Alumni Association  Update  </vt:lpstr>
      <vt:lpstr>Alumni Summary </vt:lpstr>
      <vt:lpstr>Organizational Structure </vt:lpstr>
      <vt:lpstr>Print &amp; Digital  </vt:lpstr>
      <vt:lpstr>Events &amp; Activities   </vt:lpstr>
      <vt:lpstr>UIS Unite Digital Community   </vt:lpstr>
      <vt:lpstr>Recent Graduate Engagement</vt:lpstr>
      <vt:lpstr>Student Philanthropy Program   </vt:lpstr>
      <vt:lpstr>Oral History Project</vt:lpstr>
      <vt:lpstr> Value &amp; Giving Back</vt:lpstr>
      <vt:lpstr>YTD Fiscal Year Performance</vt:lpstr>
      <vt:lpstr>Alumni Board</vt:lpstr>
      <vt:lpstr>Emerging Discussions   </vt:lpstr>
      <vt:lpstr>  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Jeff</dc:creator>
  <cp:lastModifiedBy>Martin, Vance Scott</cp:lastModifiedBy>
  <cp:revision>172</cp:revision>
  <cp:lastPrinted>2026-02-23T21:24:13Z</cp:lastPrinted>
  <dcterms:created xsi:type="dcterms:W3CDTF">2023-05-22T21:08:17Z</dcterms:created>
  <dcterms:modified xsi:type="dcterms:W3CDTF">2026-03-09T15:50:24Z</dcterms:modified>
</cp:coreProperties>
</file>