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60" r:id="rId2"/>
    <p:sldId id="284" r:id="rId3"/>
    <p:sldId id="261" r:id="rId4"/>
    <p:sldId id="269" r:id="rId5"/>
    <p:sldId id="285" r:id="rId6"/>
    <p:sldId id="282" r:id="rId7"/>
    <p:sldId id="266" r:id="rId8"/>
    <p:sldId id="283" r:id="rId9"/>
    <p:sldId id="278" r:id="rId10"/>
    <p:sldId id="271"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204097"/>
    <a:srgbClr val="0556A5"/>
    <a:srgbClr val="000ECC"/>
    <a:srgbClr val="1714B9"/>
    <a:srgbClr val="003BE7"/>
    <a:srgbClr val="007967"/>
    <a:srgbClr val="3E7828"/>
    <a:srgbClr val="5D7F00"/>
    <a:srgbClr val="3A8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77092" autoAdjust="0"/>
  </p:normalViewPr>
  <p:slideViewPr>
    <p:cSldViewPr snapToGrid="0">
      <p:cViewPr varScale="1">
        <p:scale>
          <a:sx n="122" d="100"/>
          <a:sy n="122" d="100"/>
        </p:scale>
        <p:origin x="411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1A0D4-B20A-A54A-8583-AEA95DCCB585}" type="datetimeFigureOut">
              <a:rPr lang="en-US" smtClean="0"/>
              <a:t>2/26/2026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219F-CC95-7E4E-8616-39EBC6CCF72B}" type="slidenum">
              <a:rPr lang="en-US" smtClean="0"/>
              <a:t>‹#›</a:t>
            </a:fld>
            <a:endParaRPr lang="en-US" dirty="0"/>
          </a:p>
        </p:txBody>
      </p:sp>
    </p:spTree>
    <p:extLst>
      <p:ext uri="{BB962C8B-B14F-4D97-AF65-F5344CB8AC3E}">
        <p14:creationId xmlns:p14="http://schemas.microsoft.com/office/powerpoint/2010/main" val="404609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127912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10</a:t>
            </a:fld>
            <a:endParaRPr lang="en-US" dirty="0"/>
          </a:p>
        </p:txBody>
      </p:sp>
    </p:spTree>
    <p:extLst>
      <p:ext uri="{BB962C8B-B14F-4D97-AF65-F5344CB8AC3E}">
        <p14:creationId xmlns:p14="http://schemas.microsoft.com/office/powerpoint/2010/main" val="11784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dirty="0"/>
          </a:p>
        </p:txBody>
      </p:sp>
    </p:spTree>
    <p:extLst>
      <p:ext uri="{BB962C8B-B14F-4D97-AF65-F5344CB8AC3E}">
        <p14:creationId xmlns:p14="http://schemas.microsoft.com/office/powerpoint/2010/main" val="81213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2</a:t>
            </a:fld>
            <a:endParaRPr lang="en-US" dirty="0"/>
          </a:p>
        </p:txBody>
      </p:sp>
    </p:spTree>
    <p:extLst>
      <p:ext uri="{BB962C8B-B14F-4D97-AF65-F5344CB8AC3E}">
        <p14:creationId xmlns:p14="http://schemas.microsoft.com/office/powerpoint/2010/main" val="159486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3</a:t>
            </a:fld>
            <a:endParaRPr lang="en-US" dirty="0"/>
          </a:p>
        </p:txBody>
      </p:sp>
    </p:spTree>
    <p:extLst>
      <p:ext uri="{BB962C8B-B14F-4D97-AF65-F5344CB8AC3E}">
        <p14:creationId xmlns:p14="http://schemas.microsoft.com/office/powerpoint/2010/main" val="151274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4</a:t>
            </a:fld>
            <a:endParaRPr lang="en-US" dirty="0"/>
          </a:p>
        </p:txBody>
      </p:sp>
    </p:spTree>
    <p:extLst>
      <p:ext uri="{BB962C8B-B14F-4D97-AF65-F5344CB8AC3E}">
        <p14:creationId xmlns:p14="http://schemas.microsoft.com/office/powerpoint/2010/main" val="383472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5</a:t>
            </a:fld>
            <a:endParaRPr lang="en-US" dirty="0"/>
          </a:p>
        </p:txBody>
      </p:sp>
    </p:spTree>
    <p:extLst>
      <p:ext uri="{BB962C8B-B14F-4D97-AF65-F5344CB8AC3E}">
        <p14:creationId xmlns:p14="http://schemas.microsoft.com/office/powerpoint/2010/main" val="408330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6</a:t>
            </a:fld>
            <a:endParaRPr lang="en-US" dirty="0"/>
          </a:p>
        </p:txBody>
      </p:sp>
    </p:spTree>
    <p:extLst>
      <p:ext uri="{BB962C8B-B14F-4D97-AF65-F5344CB8AC3E}">
        <p14:creationId xmlns:p14="http://schemas.microsoft.com/office/powerpoint/2010/main" val="189018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7</a:t>
            </a:fld>
            <a:endParaRPr lang="en-US" dirty="0"/>
          </a:p>
        </p:txBody>
      </p:sp>
    </p:spTree>
    <p:extLst>
      <p:ext uri="{BB962C8B-B14F-4D97-AF65-F5344CB8AC3E}">
        <p14:creationId xmlns:p14="http://schemas.microsoft.com/office/powerpoint/2010/main" val="280609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8</a:t>
            </a:fld>
            <a:endParaRPr lang="en-US" dirty="0"/>
          </a:p>
        </p:txBody>
      </p:sp>
    </p:spTree>
    <p:extLst>
      <p:ext uri="{BB962C8B-B14F-4D97-AF65-F5344CB8AC3E}">
        <p14:creationId xmlns:p14="http://schemas.microsoft.com/office/powerpoint/2010/main" val="154751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C219F-CC95-7E4E-8616-39EBC6CCF72B}" type="slidenum">
              <a:rPr lang="en-US" smtClean="0"/>
              <a:t>9</a:t>
            </a:fld>
            <a:endParaRPr lang="en-US" dirty="0"/>
          </a:p>
        </p:txBody>
      </p:sp>
    </p:spTree>
    <p:extLst>
      <p:ext uri="{BB962C8B-B14F-4D97-AF65-F5344CB8AC3E}">
        <p14:creationId xmlns:p14="http://schemas.microsoft.com/office/powerpoint/2010/main" val="114988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68E1-B7BB-C2B7-2754-20937C2320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6C44A-CD5B-DD44-A95F-3D6E77018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A5B0D-93B3-1008-1729-6ED4944F19F7}"/>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63218D35-D6FD-625B-EE75-CAC250FF9A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A423A-6A93-B79D-D0CA-CBBBE6C12DFA}"/>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253086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0A34-8368-B638-E020-DCE3E5D98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2235A-7245-088F-E038-17159C6BE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B9C03-6A90-69FB-68E1-E2AAA5353E0B}"/>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C7FACF54-D1FF-7784-6D15-5546DEEA75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BAEB94-039C-DA44-91AD-DBAF5FC89DAD}"/>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339884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E8CBD-22DB-738F-844A-6D1FA539AC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41EB2-FD1F-AD9C-AC98-512485E7A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56129-5225-6AAA-537F-978825CF29DF}"/>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061B9638-1367-39B4-8C8D-CE8ED48659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4B84C-0FB3-9617-E027-A75F635AB0F1}"/>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369811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r>
              <a:rPr lang="en-US" dirty="0"/>
              <a:t>‹#›</a:t>
            </a:r>
          </a:p>
        </p:txBody>
      </p:sp>
      <p:pic>
        <p:nvPicPr>
          <p:cNvPr id="11" name="Picture 10" descr="University of Illinois System logo">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382596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r>
              <a:rPr lang="en-US" dirty="0"/>
              <a:t>‹#›</a:t>
            </a:r>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85445180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059B-CEF5-77DD-3681-AC1462AB7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53E9F-7558-9C21-5B1D-66ABA69B5E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62A34-710B-1417-3043-673B6E6EB094}"/>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C905E830-81FF-E3F3-5E31-7E55765582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7FC308-8C15-031B-4AE5-DF2053E506FC}"/>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124123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325C-BD9B-3757-45EF-9EE0D0E773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6F82F3-A8E3-2D42-1792-1D14C07575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416999-AA04-93E6-AF83-41E95FFB7C0A}"/>
              </a:ext>
            </a:extLst>
          </p:cNvPr>
          <p:cNvSpPr>
            <a:spLocks noGrp="1"/>
          </p:cNvSpPr>
          <p:nvPr>
            <p:ph type="dt" sz="half" idx="10"/>
          </p:nvPr>
        </p:nvSpPr>
        <p:spPr/>
        <p:txBody>
          <a:bodyPr/>
          <a:lstStyle/>
          <a:p>
            <a:r>
              <a:rPr lang="en-US" dirty="0"/>
              <a:t>‹#›</a:t>
            </a:r>
          </a:p>
        </p:txBody>
      </p:sp>
      <p:sp>
        <p:nvSpPr>
          <p:cNvPr id="5" name="Footer Placeholder 4">
            <a:extLst>
              <a:ext uri="{FF2B5EF4-FFF2-40B4-BE49-F238E27FC236}">
                <a16:creationId xmlns:a16="http://schemas.microsoft.com/office/drawing/2014/main" id="{E9DB8D05-61C4-DDD4-ACE5-E80307C36B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BD3D9-8D71-5395-9DD6-5A435EBAEA6D}"/>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42819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EAAD-B7A5-221E-1D5D-87C5266D9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DB3E0-B444-8840-5505-BCE804830A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DC64E-7DA4-2F5B-8A7A-9E7CA6F3AC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BE6FF3-E45C-DF1A-E325-9452EB198284}"/>
              </a:ext>
            </a:extLst>
          </p:cNvPr>
          <p:cNvSpPr>
            <a:spLocks noGrp="1"/>
          </p:cNvSpPr>
          <p:nvPr>
            <p:ph type="dt" sz="half" idx="10"/>
          </p:nvPr>
        </p:nvSpPr>
        <p:spPr/>
        <p:txBody>
          <a:bodyPr/>
          <a:lstStyle/>
          <a:p>
            <a:r>
              <a:rPr lang="en-US" dirty="0"/>
              <a:t>‹#›</a:t>
            </a:r>
          </a:p>
        </p:txBody>
      </p:sp>
      <p:sp>
        <p:nvSpPr>
          <p:cNvPr id="6" name="Footer Placeholder 5">
            <a:extLst>
              <a:ext uri="{FF2B5EF4-FFF2-40B4-BE49-F238E27FC236}">
                <a16:creationId xmlns:a16="http://schemas.microsoft.com/office/drawing/2014/main" id="{97DAC064-44CB-5775-9FEE-6502D8E2C3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59CC7E-61AE-C2D4-3790-9D0A11CAB1E3}"/>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156923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0017-E144-E0F2-D6B8-14B8E5305E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D885C-DFF8-812B-5A63-9997C8DED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CCD95C-9B9F-7FAA-DE41-2FC183A9A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FF498-0F05-3751-4CA2-992629B3B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427744-FFC4-BE50-97E0-2622C7B22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7408C-6AB1-761A-4F5F-035B189A839A}"/>
              </a:ext>
            </a:extLst>
          </p:cNvPr>
          <p:cNvSpPr>
            <a:spLocks noGrp="1"/>
          </p:cNvSpPr>
          <p:nvPr>
            <p:ph type="dt" sz="half" idx="10"/>
          </p:nvPr>
        </p:nvSpPr>
        <p:spPr/>
        <p:txBody>
          <a:bodyPr/>
          <a:lstStyle/>
          <a:p>
            <a:r>
              <a:rPr lang="en-US" dirty="0"/>
              <a:t>‹#›</a:t>
            </a:r>
          </a:p>
        </p:txBody>
      </p:sp>
      <p:sp>
        <p:nvSpPr>
          <p:cNvPr id="8" name="Footer Placeholder 7">
            <a:extLst>
              <a:ext uri="{FF2B5EF4-FFF2-40B4-BE49-F238E27FC236}">
                <a16:creationId xmlns:a16="http://schemas.microsoft.com/office/drawing/2014/main" id="{2EDEAF5D-FB34-1563-7C99-5EA7DC062B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DDF7784-97DA-C1B6-F125-D46D6EE7A6CD}"/>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290793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5F98-74EB-668C-7E12-AE95958CAF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36E8C1-4BEA-1088-B494-AD5527458F92}"/>
              </a:ext>
            </a:extLst>
          </p:cNvPr>
          <p:cNvSpPr>
            <a:spLocks noGrp="1"/>
          </p:cNvSpPr>
          <p:nvPr>
            <p:ph type="dt" sz="half" idx="10"/>
          </p:nvPr>
        </p:nvSpPr>
        <p:spPr/>
        <p:txBody>
          <a:bodyPr/>
          <a:lstStyle/>
          <a:p>
            <a:r>
              <a:rPr lang="en-US" dirty="0"/>
              <a:t>‹#›</a:t>
            </a:r>
          </a:p>
        </p:txBody>
      </p:sp>
      <p:sp>
        <p:nvSpPr>
          <p:cNvPr id="4" name="Footer Placeholder 3">
            <a:extLst>
              <a:ext uri="{FF2B5EF4-FFF2-40B4-BE49-F238E27FC236}">
                <a16:creationId xmlns:a16="http://schemas.microsoft.com/office/drawing/2014/main" id="{103C0C2A-D439-77B8-795E-06DE5DA226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73B0DC-D38B-890B-EC86-58E0A84E0391}"/>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297167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85429-1696-48FA-402B-B480BBAFF2D6}"/>
              </a:ext>
            </a:extLst>
          </p:cNvPr>
          <p:cNvSpPr>
            <a:spLocks noGrp="1"/>
          </p:cNvSpPr>
          <p:nvPr>
            <p:ph type="dt" sz="half" idx="10"/>
          </p:nvPr>
        </p:nvSpPr>
        <p:spPr/>
        <p:txBody>
          <a:bodyPr/>
          <a:lstStyle/>
          <a:p>
            <a:r>
              <a:rPr lang="en-US" dirty="0"/>
              <a:t>‹#›</a:t>
            </a:r>
          </a:p>
        </p:txBody>
      </p:sp>
      <p:sp>
        <p:nvSpPr>
          <p:cNvPr id="3" name="Footer Placeholder 2">
            <a:extLst>
              <a:ext uri="{FF2B5EF4-FFF2-40B4-BE49-F238E27FC236}">
                <a16:creationId xmlns:a16="http://schemas.microsoft.com/office/drawing/2014/main" id="{AF179664-B4B1-FB1A-E598-B9FA4916948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FD1F15F-1A0C-40EE-CFF3-971AE291791A}"/>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14026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4FED-52B2-7E59-B5CD-5D0D50979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A3E1C7-DDA4-10F8-CD95-BCAAF3701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FC8A6E-5D56-A73F-B5DE-A470A2B08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519EA-60D2-07BA-E6A0-EA72D44D70F4}"/>
              </a:ext>
            </a:extLst>
          </p:cNvPr>
          <p:cNvSpPr>
            <a:spLocks noGrp="1"/>
          </p:cNvSpPr>
          <p:nvPr>
            <p:ph type="dt" sz="half" idx="10"/>
          </p:nvPr>
        </p:nvSpPr>
        <p:spPr/>
        <p:txBody>
          <a:bodyPr/>
          <a:lstStyle/>
          <a:p>
            <a:r>
              <a:rPr lang="en-US" dirty="0"/>
              <a:t>‹#›</a:t>
            </a:r>
          </a:p>
        </p:txBody>
      </p:sp>
      <p:sp>
        <p:nvSpPr>
          <p:cNvPr id="6" name="Footer Placeholder 5">
            <a:extLst>
              <a:ext uri="{FF2B5EF4-FFF2-40B4-BE49-F238E27FC236}">
                <a16:creationId xmlns:a16="http://schemas.microsoft.com/office/drawing/2014/main" id="{AB646C5A-DC1D-0C47-F50E-ACA17EB674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99B678-4217-AB8B-A2BE-C2DF3B127FD0}"/>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205313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BA6B-0B99-0CEF-055D-2787A6EA4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A6AA8F-189E-1885-0887-E7FC552D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D19545-4212-06A9-9D26-B28A8BD28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608D6-A1B2-368B-1E5D-2D5FA6C4A2D6}"/>
              </a:ext>
            </a:extLst>
          </p:cNvPr>
          <p:cNvSpPr>
            <a:spLocks noGrp="1"/>
          </p:cNvSpPr>
          <p:nvPr>
            <p:ph type="dt" sz="half" idx="10"/>
          </p:nvPr>
        </p:nvSpPr>
        <p:spPr/>
        <p:txBody>
          <a:bodyPr/>
          <a:lstStyle/>
          <a:p>
            <a:r>
              <a:rPr lang="en-US" dirty="0"/>
              <a:t>‹#›</a:t>
            </a:r>
          </a:p>
        </p:txBody>
      </p:sp>
      <p:sp>
        <p:nvSpPr>
          <p:cNvPr id="6" name="Footer Placeholder 5">
            <a:extLst>
              <a:ext uri="{FF2B5EF4-FFF2-40B4-BE49-F238E27FC236}">
                <a16:creationId xmlns:a16="http://schemas.microsoft.com/office/drawing/2014/main" id="{511EBBED-3547-A7B5-2710-1D2444CEDE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405FD-D367-3FF4-A541-8CBCA1BD1F05}"/>
              </a:ext>
            </a:extLst>
          </p:cNvPr>
          <p:cNvSpPr>
            <a:spLocks noGrp="1"/>
          </p:cNvSpPr>
          <p:nvPr>
            <p:ph type="sldNum" sz="quarter" idx="12"/>
          </p:nvPr>
        </p:nvSpPr>
        <p:spPr/>
        <p:txBody>
          <a:bodyPr/>
          <a:lstStyle/>
          <a:p>
            <a:fld id="{02B80753-7C16-0B41-B215-F5274450FAB7}" type="slidenum">
              <a:rPr lang="en-US" smtClean="0"/>
              <a:t>‹#›</a:t>
            </a:fld>
            <a:endParaRPr lang="en-US" dirty="0"/>
          </a:p>
        </p:txBody>
      </p:sp>
    </p:spTree>
    <p:extLst>
      <p:ext uri="{BB962C8B-B14F-4D97-AF65-F5344CB8AC3E}">
        <p14:creationId xmlns:p14="http://schemas.microsoft.com/office/powerpoint/2010/main" val="349691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54641-A5B1-C4F0-7271-2CA673DF67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DB28EC-0A69-DE46-3903-AF80084C6B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3A5C2-F86A-202F-C12E-7ADD5FE92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dirty="0"/>
              <a:t>‹#›</a:t>
            </a:r>
          </a:p>
        </p:txBody>
      </p:sp>
      <p:sp>
        <p:nvSpPr>
          <p:cNvPr id="5" name="Footer Placeholder 4">
            <a:extLst>
              <a:ext uri="{FF2B5EF4-FFF2-40B4-BE49-F238E27FC236}">
                <a16:creationId xmlns:a16="http://schemas.microsoft.com/office/drawing/2014/main" id="{E1D84CC6-FF4C-998B-486F-C89C23B759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E3B3ABC-F447-9135-D880-E490EF60A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B80753-7C16-0B41-B215-F5274450FAB7}" type="slidenum">
              <a:rPr lang="en-US" smtClean="0"/>
              <a:t>‹#›</a:t>
            </a:fld>
            <a:endParaRPr lang="en-US" dirty="0"/>
          </a:p>
        </p:txBody>
      </p:sp>
    </p:spTree>
    <p:extLst>
      <p:ext uri="{BB962C8B-B14F-4D97-AF65-F5344CB8AC3E}">
        <p14:creationId xmlns:p14="http://schemas.microsoft.com/office/powerpoint/2010/main" val="4261459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EBE4-2A77-1D25-3CB9-EC40B438B083}"/>
              </a:ext>
            </a:extLst>
          </p:cNvPr>
          <p:cNvSpPr>
            <a:spLocks noGrp="1"/>
          </p:cNvSpPr>
          <p:nvPr>
            <p:ph type="title"/>
          </p:nvPr>
        </p:nvSpPr>
        <p:spPr>
          <a:xfrm>
            <a:off x="6723378" y="2313797"/>
            <a:ext cx="4367784" cy="1313848"/>
          </a:xfrm>
        </p:spPr>
        <p:txBody>
          <a:bodyPr>
            <a:normAutofit fontScale="90000"/>
          </a:bodyPr>
          <a:lstStyle/>
          <a:p>
            <a:pPr algn="ctr"/>
            <a:r>
              <a:rPr lang="en-US" b="1" dirty="0">
                <a:solidFill>
                  <a:srgbClr val="204097"/>
                </a:solidFill>
                <a:latin typeface="Source Sans Pro" panose="020B0503030403020204" pitchFamily="34" charset="0"/>
                <a:ea typeface="Source Sans Pro" panose="020B0503030403020204" pitchFamily="34" charset="0"/>
              </a:rPr>
              <a:t>Challenges and Opportunities</a:t>
            </a:r>
            <a:br>
              <a:rPr lang="en-US" b="1" dirty="0">
                <a:solidFill>
                  <a:srgbClr val="204097"/>
                </a:solidFill>
                <a:latin typeface="Source Sans Pro" panose="020B0503030403020204" pitchFamily="34" charset="0"/>
                <a:ea typeface="Source Sans Pro" panose="020B0503030403020204" pitchFamily="34" charset="0"/>
              </a:rPr>
            </a:br>
            <a:endParaRPr lang="en-US" dirty="0"/>
          </a:p>
        </p:txBody>
      </p:sp>
      <p:sp>
        <p:nvSpPr>
          <p:cNvPr id="3" name="TextBox 2">
            <a:extLst>
              <a:ext uri="{FF2B5EF4-FFF2-40B4-BE49-F238E27FC236}">
                <a16:creationId xmlns:a16="http://schemas.microsoft.com/office/drawing/2014/main" id="{461ECFEB-F74E-077C-E905-D5CBE776EFC2}"/>
              </a:ext>
            </a:extLst>
          </p:cNvPr>
          <p:cNvSpPr txBox="1"/>
          <p:nvPr/>
        </p:nvSpPr>
        <p:spPr>
          <a:xfrm>
            <a:off x="6301812" y="3627645"/>
            <a:ext cx="5210916" cy="1538883"/>
          </a:xfrm>
          <a:prstGeom prst="rect">
            <a:avLst/>
          </a:prstGeom>
          <a:noFill/>
        </p:spPr>
        <p:txBody>
          <a:bodyPr wrap="square" rtlCol="0">
            <a:spAutoFit/>
          </a:bodyPr>
          <a:lstStyle/>
          <a:p>
            <a:pPr algn="ctr"/>
            <a:r>
              <a:rPr lang="en-US" sz="2000" b="1"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University Senates Conference  (USC) Presentation by Linda Herrera</a:t>
            </a:r>
          </a:p>
          <a:p>
            <a:pPr algn="ctr"/>
            <a:r>
              <a:rPr lang="en-US"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 </a:t>
            </a:r>
          </a:p>
          <a:p>
            <a:pPr algn="ctr"/>
            <a:r>
              <a:rPr lang="en-US"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Board of Trustees Meeting</a:t>
            </a:r>
          </a:p>
          <a:p>
            <a:pPr algn="ctr"/>
            <a:r>
              <a:rPr lang="en-US"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March 19, 2026</a:t>
            </a:r>
          </a:p>
        </p:txBody>
      </p:sp>
      <p:pic>
        <p:nvPicPr>
          <p:cNvPr id="13" name="Picture 12">
            <a:extLst>
              <a:ext uri="{FF2B5EF4-FFF2-40B4-BE49-F238E27FC236}">
                <a16:creationId xmlns:a16="http://schemas.microsoft.com/office/drawing/2014/main" id="{663D7DEE-BDE9-D4D9-D6B8-63B9DA5F7D5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26189" y="657224"/>
            <a:ext cx="4642434" cy="5760219"/>
          </a:xfrm>
          <a:prstGeom prst="rect">
            <a:avLst/>
          </a:prstGeom>
          <a:ln w="38100" cap="sq">
            <a:solidFill>
              <a:srgbClr val="000EC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4130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FFAB-531C-B94C-CAA3-C6FEF8541F59}"/>
              </a:ext>
            </a:extLst>
          </p:cNvPr>
          <p:cNvSpPr>
            <a:spLocks noGrp="1"/>
          </p:cNvSpPr>
          <p:nvPr>
            <p:ph type="title"/>
          </p:nvPr>
        </p:nvSpPr>
        <p:spPr>
          <a:xfrm>
            <a:off x="838200" y="523940"/>
            <a:ext cx="10515600" cy="851032"/>
          </a:xfrm>
        </p:spPr>
        <p:txBody>
          <a:bodyPr>
            <a:normAutofit/>
          </a:bodyPr>
          <a:lstStyle/>
          <a:p>
            <a:pPr algn="ctr"/>
            <a:r>
              <a:rPr lang="en-US" sz="4000" b="1" dirty="0">
                <a:solidFill>
                  <a:schemeClr val="tx2">
                    <a:lumMod val="90000"/>
                    <a:lumOff val="10000"/>
                  </a:schemeClr>
                </a:solidFill>
                <a:latin typeface="Source Sans Pro" panose="020B0503030403020204" pitchFamily="34" charset="0"/>
                <a:ea typeface="Source Sans Pro" panose="020B0503030403020204" pitchFamily="34" charset="0"/>
              </a:rPr>
              <a:t>Being a Global University</a:t>
            </a:r>
          </a:p>
        </p:txBody>
      </p:sp>
      <p:sp>
        <p:nvSpPr>
          <p:cNvPr id="3" name="Content Placeholder 2">
            <a:extLst>
              <a:ext uri="{FF2B5EF4-FFF2-40B4-BE49-F238E27FC236}">
                <a16:creationId xmlns:a16="http://schemas.microsoft.com/office/drawing/2014/main" id="{B1410155-F2A6-1CE7-F952-B98E33815627}"/>
              </a:ext>
            </a:extLst>
          </p:cNvPr>
          <p:cNvSpPr>
            <a:spLocks noGrp="1"/>
          </p:cNvSpPr>
          <p:nvPr>
            <p:ph idx="1"/>
          </p:nvPr>
        </p:nvSpPr>
        <p:spPr>
          <a:xfrm>
            <a:off x="358166" y="1890650"/>
            <a:ext cx="5486400" cy="3856277"/>
          </a:xfrm>
        </p:spPr>
        <p:txBody>
          <a:bodyPr>
            <a:normAutofit lnSpcReduction="10000"/>
          </a:bodyPr>
          <a:lstStyle/>
          <a:p>
            <a:r>
              <a:rPr lang="en-US" dirty="0">
                <a:solidFill>
                  <a:srgbClr val="13294B"/>
                </a:solidFill>
                <a:latin typeface="Source Sans Pro" panose="020B0503030403020204" pitchFamily="34" charset="0"/>
                <a:ea typeface="Source Sans Pro" panose="020B0503030403020204" pitchFamily="34" charset="0"/>
              </a:rPr>
              <a:t>…creates boundless opportunities.</a:t>
            </a:r>
          </a:p>
          <a:p>
            <a:r>
              <a:rPr lang="en-US" dirty="0">
                <a:solidFill>
                  <a:srgbClr val="204097"/>
                </a:solidFill>
                <a:latin typeface="Source Sans Pro" panose="020B0503030403020204" pitchFamily="34" charset="0"/>
                <a:ea typeface="Source Sans Pro" panose="020B0503030403020204" pitchFamily="34" charset="0"/>
              </a:rPr>
              <a:t>Yet cultivating a university community that preserves the best traditions of learning and inquiry and fosters the global good is becoming increasingly more complex and challenging.</a:t>
            </a:r>
          </a:p>
          <a:p>
            <a:r>
              <a:rPr lang="en-US" dirty="0">
                <a:solidFill>
                  <a:srgbClr val="204097"/>
                </a:solidFill>
                <a:latin typeface="Source Sans Pro" panose="020B0503030403020204" pitchFamily="34" charset="0"/>
                <a:ea typeface="Source Sans Pro" panose="020B0503030403020204" pitchFamily="34" charset="0"/>
              </a:rPr>
              <a:t>And it is more necessary than ever.</a:t>
            </a:r>
          </a:p>
          <a:p>
            <a:pPr marL="0" indent="0">
              <a:buNone/>
            </a:pPr>
            <a:endParaRPr lang="en-US" dirty="0"/>
          </a:p>
        </p:txBody>
      </p:sp>
      <p:pic>
        <p:nvPicPr>
          <p:cNvPr id="4" name="Picture 3">
            <a:extLst>
              <a:ext uri="{FF2B5EF4-FFF2-40B4-BE49-F238E27FC236}">
                <a16:creationId xmlns:a16="http://schemas.microsoft.com/office/drawing/2014/main" id="{DC56F59F-FEF1-688A-0941-A10F9342A2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890650"/>
            <a:ext cx="5737834" cy="3830003"/>
          </a:xfrm>
          <a:prstGeom prst="rect">
            <a:avLst/>
          </a:prstGeom>
          <a:ln w="38100" cap="sq">
            <a:solidFill>
              <a:srgbClr val="003BE7"/>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781C29A-1496-616B-7B3E-CE7CE7E3A983}"/>
              </a:ext>
            </a:extLst>
          </p:cNvPr>
          <p:cNvSpPr txBox="1"/>
          <p:nvPr/>
        </p:nvSpPr>
        <p:spPr>
          <a:xfrm>
            <a:off x="10629127" y="5746927"/>
            <a:ext cx="1378198" cy="307777"/>
          </a:xfrm>
          <a:prstGeom prst="rect">
            <a:avLst/>
          </a:prstGeom>
          <a:noFill/>
        </p:spPr>
        <p:txBody>
          <a:bodyPr wrap="none" rtlCol="0">
            <a:spAutoFit/>
          </a:bodyPr>
          <a:lstStyle/>
          <a:p>
            <a:r>
              <a:rPr lang="en-US" sz="1400" dirty="0">
                <a:solidFill>
                  <a:srgbClr val="13294B"/>
                </a:solidFill>
              </a:rPr>
              <a:t>Students at UIS</a:t>
            </a:r>
          </a:p>
        </p:txBody>
      </p:sp>
      <p:sp>
        <p:nvSpPr>
          <p:cNvPr id="6" name="TextBox 5">
            <a:extLst>
              <a:ext uri="{FF2B5EF4-FFF2-40B4-BE49-F238E27FC236}">
                <a16:creationId xmlns:a16="http://schemas.microsoft.com/office/drawing/2014/main" id="{BE92DC00-477C-61D4-3681-3668C5784154}"/>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10</a:t>
            </a:r>
          </a:p>
        </p:txBody>
      </p:sp>
    </p:spTree>
    <p:extLst>
      <p:ext uri="{BB962C8B-B14F-4D97-AF65-F5344CB8AC3E}">
        <p14:creationId xmlns:p14="http://schemas.microsoft.com/office/powerpoint/2010/main" val="129260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F90D18-E7C3-ED94-23CD-93E2220819D5}"/>
              </a:ext>
            </a:extLst>
          </p:cNvPr>
          <p:cNvSpPr>
            <a:spLocks noGrp="1"/>
          </p:cNvSpPr>
          <p:nvPr>
            <p:ph type="title"/>
          </p:nvPr>
        </p:nvSpPr>
        <p:spPr>
          <a:xfrm>
            <a:off x="838200" y="2592122"/>
            <a:ext cx="10515600" cy="945289"/>
          </a:xfrm>
        </p:spPr>
        <p:txBody>
          <a:bodyPr>
            <a:normAutofit/>
          </a:bodyPr>
          <a:lstStyle/>
          <a:p>
            <a:pPr algn="ctr"/>
            <a:r>
              <a:rPr lang="en-US" b="1" dirty="0"/>
              <a:t>Comments and Questions</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5390A563-B01D-4A26-3953-6DDA38E48DFB}"/>
              </a:ext>
            </a:extLst>
          </p:cNvPr>
          <p:cNvSpPr txBox="1"/>
          <p:nvPr/>
        </p:nvSpPr>
        <p:spPr>
          <a:xfrm>
            <a:off x="838200" y="4819650"/>
            <a:ext cx="3280255" cy="1200329"/>
          </a:xfrm>
          <a:prstGeom prst="rect">
            <a:avLst/>
          </a:prstGeom>
          <a:noFill/>
        </p:spPr>
        <p:txBody>
          <a:bodyPr wrap="square" rtlCol="0">
            <a:spAutoFit/>
          </a:bodyPr>
          <a:lstStyle/>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Linda Herrera</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USC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Member</a:t>
            </a: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Email: lherrera@illinois.edu </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Phone: 217-333-0960</a:t>
            </a:r>
          </a:p>
        </p:txBody>
      </p:sp>
      <p:sp>
        <p:nvSpPr>
          <p:cNvPr id="6" name="TextBox 5">
            <a:extLst>
              <a:ext uri="{FF2B5EF4-FFF2-40B4-BE49-F238E27FC236}">
                <a16:creationId xmlns:a16="http://schemas.microsoft.com/office/drawing/2014/main" id="{D20DACF5-37E3-296D-AAFD-8D0A058B6A6A}"/>
              </a:ext>
            </a:extLst>
          </p:cNvPr>
          <p:cNvSpPr txBox="1"/>
          <p:nvPr/>
        </p:nvSpPr>
        <p:spPr>
          <a:xfrm>
            <a:off x="4784296" y="4819650"/>
            <a:ext cx="2553961" cy="1200329"/>
          </a:xfrm>
          <a:prstGeom prst="rect">
            <a:avLst/>
          </a:prstGeom>
          <a:noFill/>
        </p:spPr>
        <p:txBody>
          <a:bodyPr wrap="square" rtlCol="0">
            <a:spAutoFit/>
          </a:bodyPr>
          <a:lstStyle/>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Sandra De Groote</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USC Chair   </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Email: sgroote@</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uic</a:t>
            </a: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.edu</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Phone: 312-413-9494</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4B7404C7-BE54-DF0B-EE0B-28BF113B6858}"/>
              </a:ext>
            </a:extLst>
          </p:cNvPr>
          <p:cNvSpPr txBox="1"/>
          <p:nvPr/>
        </p:nvSpPr>
        <p:spPr>
          <a:xfrm>
            <a:off x="7925269" y="4819650"/>
            <a:ext cx="3524250" cy="1477328"/>
          </a:xfrm>
          <a:prstGeom prst="rect">
            <a:avLst/>
          </a:prstGeom>
          <a:noFill/>
        </p:spPr>
        <p:txBody>
          <a:bodyPr wrap="square" rtlCol="0">
            <a:spAutoFit/>
          </a:bodyPr>
          <a:lstStyle/>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David Perryn</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USC Administration</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Email: dperryn@uillinois.edu </a:t>
            </a:r>
          </a:p>
          <a:p>
            <a:pPr algn="ct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Phone: 217-300-7448</a:t>
            </a:r>
          </a:p>
          <a:p>
            <a:pPr algn="r"/>
            <a:endPar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C2E16579-7399-CA8B-ABE1-0378D9532059}"/>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11</a:t>
            </a:r>
          </a:p>
        </p:txBody>
      </p:sp>
    </p:spTree>
    <p:extLst>
      <p:ext uri="{BB962C8B-B14F-4D97-AF65-F5344CB8AC3E}">
        <p14:creationId xmlns:p14="http://schemas.microsoft.com/office/powerpoint/2010/main" val="39970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672569-9C03-E1BA-12DF-E37903CC4D22}"/>
              </a:ext>
            </a:extLst>
          </p:cNvPr>
          <p:cNvSpPr>
            <a:spLocks noGrp="1"/>
          </p:cNvSpPr>
          <p:nvPr>
            <p:ph type="title"/>
          </p:nvPr>
        </p:nvSpPr>
        <p:spPr>
          <a:xfrm>
            <a:off x="838200" y="-1313848"/>
            <a:ext cx="10515600" cy="862744"/>
          </a:xfrm>
        </p:spPr>
        <p:txBody>
          <a:bodyPr vert="horz" lIns="91440" tIns="45720" rIns="91440" bIns="45720" rtlCol="0" anchor="b">
            <a:normAutofit/>
          </a:bodyPr>
          <a:lstStyle/>
          <a:p>
            <a:r>
              <a:rPr lang="en-US" dirty="0"/>
              <a:t>Questions to Ponder</a:t>
            </a:r>
          </a:p>
        </p:txBody>
      </p:sp>
      <p:sp>
        <p:nvSpPr>
          <p:cNvPr id="3" name="Content Placeholder 2">
            <a:extLst>
              <a:ext uri="{FF2B5EF4-FFF2-40B4-BE49-F238E27FC236}">
                <a16:creationId xmlns:a16="http://schemas.microsoft.com/office/drawing/2014/main" id="{932CEA76-8D60-4318-BBF4-96B02AD21D5E}"/>
              </a:ext>
            </a:extLst>
          </p:cNvPr>
          <p:cNvSpPr>
            <a:spLocks noGrp="1"/>
          </p:cNvSpPr>
          <p:nvPr>
            <p:ph idx="1"/>
          </p:nvPr>
        </p:nvSpPr>
        <p:spPr>
          <a:xfrm>
            <a:off x="838200" y="2049395"/>
            <a:ext cx="10515600" cy="2546989"/>
          </a:xfrm>
        </p:spPr>
        <p:txBody>
          <a:bodyPr>
            <a:normAutofit/>
          </a:bodyPr>
          <a:lstStyle/>
          <a:p>
            <a:pPr marL="0" indent="0" algn="ctr">
              <a:buNone/>
            </a:pPr>
            <a:r>
              <a:rPr lang="en-US" sz="4000" b="1"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What does it mean to be a global university? </a:t>
            </a:r>
          </a:p>
          <a:p>
            <a:pPr marL="0" indent="0" algn="ctr">
              <a:buNone/>
            </a:pPr>
            <a:endParaRPr lang="en-US" sz="4000" b="1" dirty="0">
              <a:solidFill>
                <a:srgbClr val="13294B"/>
              </a:solidFill>
              <a:latin typeface="Source Sans Pro" panose="020B0503030403020204" pitchFamily="34" charset="0"/>
              <a:ea typeface="Source Sans Pro" panose="020B0503030403020204" pitchFamily="34" charset="0"/>
              <a:cs typeface="Lato" panose="020F0502020204030203" pitchFamily="34" charset="0"/>
            </a:endParaRPr>
          </a:p>
          <a:p>
            <a:pPr marL="0" indent="0" algn="ctr">
              <a:buNone/>
            </a:pPr>
            <a:r>
              <a:rPr lang="en-US" sz="4000" b="1"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How can the University of Illinois model the world we desire and need? </a:t>
            </a:r>
          </a:p>
        </p:txBody>
      </p:sp>
      <p:sp>
        <p:nvSpPr>
          <p:cNvPr id="2" name="TextBox 1">
            <a:extLst>
              <a:ext uri="{FF2B5EF4-FFF2-40B4-BE49-F238E27FC236}">
                <a16:creationId xmlns:a16="http://schemas.microsoft.com/office/drawing/2014/main" id="{F2773761-A8A0-729D-705D-2E4EC63F2E6F}"/>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2</a:t>
            </a:r>
          </a:p>
        </p:txBody>
      </p:sp>
    </p:spTree>
    <p:extLst>
      <p:ext uri="{BB962C8B-B14F-4D97-AF65-F5344CB8AC3E}">
        <p14:creationId xmlns:p14="http://schemas.microsoft.com/office/powerpoint/2010/main" val="385450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EECE-584C-35D7-31CD-D3BD306C03D3}"/>
              </a:ext>
            </a:extLst>
          </p:cNvPr>
          <p:cNvSpPr>
            <a:spLocks noGrp="1"/>
          </p:cNvSpPr>
          <p:nvPr>
            <p:ph type="title"/>
          </p:nvPr>
        </p:nvSpPr>
        <p:spPr>
          <a:xfrm>
            <a:off x="838200" y="457200"/>
            <a:ext cx="10515600" cy="1018903"/>
          </a:xfrm>
        </p:spPr>
        <p:txBody>
          <a:bodyPr>
            <a:normAutofit fontScale="90000"/>
          </a:bodyPr>
          <a:lstStyle/>
          <a:p>
            <a:pPr algn="ctr"/>
            <a:r>
              <a:rPr lang="en-US" sz="4000" b="1" dirty="0">
                <a:solidFill>
                  <a:srgbClr val="13294B"/>
                </a:solidFill>
                <a:latin typeface="Source Sans Pro" panose="020B0503030403020204" pitchFamily="34" charset="0"/>
                <a:ea typeface="Source Sans Pro" panose="020B0503030403020204" pitchFamily="34" charset="0"/>
              </a:rPr>
              <a:t>International Student Enrollments </a:t>
            </a:r>
            <a:br>
              <a:rPr lang="en-US" sz="4000" b="1" dirty="0">
                <a:solidFill>
                  <a:srgbClr val="13294B"/>
                </a:solidFill>
                <a:latin typeface="Source Sans Pro" panose="020B0503030403020204" pitchFamily="34" charset="0"/>
                <a:ea typeface="Source Sans Pro" panose="020B0503030403020204" pitchFamily="34" charset="0"/>
              </a:rPr>
            </a:br>
            <a:r>
              <a:rPr lang="en-US" sz="4000" b="1" dirty="0">
                <a:solidFill>
                  <a:srgbClr val="13294B"/>
                </a:solidFill>
                <a:latin typeface="Source Sans Pro" panose="020B0503030403020204" pitchFamily="34" charset="0"/>
                <a:ea typeface="Source Sans Pro" panose="020B0503030403020204" pitchFamily="34" charset="0"/>
              </a:rPr>
              <a:t>2016-2025</a:t>
            </a:r>
          </a:p>
        </p:txBody>
      </p:sp>
      <p:pic>
        <p:nvPicPr>
          <p:cNvPr id="5" name="Content Placeholder 4" descr="graph showing total enrollment of international students from 2016-2025">
            <a:extLst>
              <a:ext uri="{FF2B5EF4-FFF2-40B4-BE49-F238E27FC236}">
                <a16:creationId xmlns:a16="http://schemas.microsoft.com/office/drawing/2014/main" id="{88F12E03-DB97-4780-356E-0F358B6ECC0A}"/>
              </a:ext>
            </a:extLst>
          </p:cNvPr>
          <p:cNvPicPr>
            <a:picLocks noGrp="1" noChangeAspect="1"/>
          </p:cNvPicPr>
          <p:nvPr>
            <p:ph idx="1"/>
          </p:nvPr>
        </p:nvPicPr>
        <p:blipFill>
          <a:blip r:embed="rId3"/>
          <a:srcRect l="13281" t="11733" r="4761" b="3161"/>
          <a:stretch>
            <a:fillRect/>
          </a:stretch>
        </p:blipFill>
        <p:spPr>
          <a:xfrm>
            <a:off x="1804305" y="1539708"/>
            <a:ext cx="8583390" cy="4622531"/>
          </a:xfrm>
          <a:prstGeom prst="rect">
            <a:avLst/>
          </a:prstGeom>
          <a:ln w="38100" cap="sq">
            <a:solidFill>
              <a:srgbClr val="000ECC"/>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03B76174-33AC-8845-30C4-41BC5D62ACAC}"/>
              </a:ext>
            </a:extLst>
          </p:cNvPr>
          <p:cNvSpPr txBox="1"/>
          <p:nvPr/>
        </p:nvSpPr>
        <p:spPr>
          <a:xfrm>
            <a:off x="1668839" y="6225844"/>
            <a:ext cx="2968505" cy="276999"/>
          </a:xfrm>
          <a:prstGeom prst="rect">
            <a:avLst/>
          </a:prstGeom>
          <a:noFill/>
        </p:spPr>
        <p:txBody>
          <a:bodyPr wrap="none" rtlCol="0">
            <a:spAutoFit/>
          </a:bodyPr>
          <a:lstStyle/>
          <a:p>
            <a:r>
              <a:rPr lang="en-US" sz="1200" dirty="0">
                <a:solidFill>
                  <a:srgbClr val="13294B"/>
                </a:solidFill>
                <a:latin typeface="Source Sans Pro" panose="020B0503030403020204" pitchFamily="34" charset="0"/>
                <a:ea typeface="Source Sans Pro" panose="020B0503030403020204" pitchFamily="34" charset="0"/>
              </a:rPr>
              <a:t>https://www.uillinois.edu/data/enrollment</a:t>
            </a:r>
          </a:p>
        </p:txBody>
      </p:sp>
      <p:sp>
        <p:nvSpPr>
          <p:cNvPr id="4" name="TextBox 3">
            <a:extLst>
              <a:ext uri="{FF2B5EF4-FFF2-40B4-BE49-F238E27FC236}">
                <a16:creationId xmlns:a16="http://schemas.microsoft.com/office/drawing/2014/main" id="{8E6AF6E7-0352-E384-28F8-05CF0A2EABD7}"/>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3</a:t>
            </a:r>
          </a:p>
        </p:txBody>
      </p:sp>
    </p:spTree>
    <p:extLst>
      <p:ext uri="{BB962C8B-B14F-4D97-AF65-F5344CB8AC3E}">
        <p14:creationId xmlns:p14="http://schemas.microsoft.com/office/powerpoint/2010/main" val="80580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9AEE-D7C8-D636-1B6E-10C3189B1AAC}"/>
              </a:ext>
            </a:extLst>
          </p:cNvPr>
          <p:cNvSpPr txBox="1">
            <a:spLocks noGrp="1"/>
          </p:cNvSpPr>
          <p:nvPr>
            <p:ph type="title" idx="4294967295"/>
          </p:nvPr>
        </p:nvSpPr>
        <p:spPr>
          <a:xfrm>
            <a:off x="1502228" y="393339"/>
            <a:ext cx="978738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lumMod val="90000"/>
                    <a:lumOff val="10000"/>
                  </a:schemeClr>
                </a:solidFill>
                <a:effectLst/>
                <a:uLnTx/>
                <a:uFillTx/>
                <a:latin typeface="Source Sans Pro" panose="020B0503030403020204" pitchFamily="34" charset="0"/>
                <a:ea typeface="Source Sans Pro" panose="020B0503030403020204" pitchFamily="34" charset="0"/>
                <a:cs typeface="+mn-cs"/>
              </a:rPr>
              <a:t>Top 10 Countries Represented by International Student Enrollments (2025) </a:t>
            </a:r>
          </a:p>
        </p:txBody>
      </p:sp>
      <p:pic>
        <p:nvPicPr>
          <p:cNvPr id="4" name="Picture 3" descr="map showing top 10 countries represented by international student enrollment in 2025">
            <a:extLst>
              <a:ext uri="{FF2B5EF4-FFF2-40B4-BE49-F238E27FC236}">
                <a16:creationId xmlns:a16="http://schemas.microsoft.com/office/drawing/2014/main" id="{A54AA1B6-51DD-0737-412B-2A8FD38CC267}"/>
              </a:ext>
            </a:extLst>
          </p:cNvPr>
          <p:cNvPicPr>
            <a:picLocks noChangeAspect="1"/>
          </p:cNvPicPr>
          <p:nvPr/>
        </p:nvPicPr>
        <p:blipFill>
          <a:blip r:embed="rId3"/>
          <a:srcRect b="1765"/>
          <a:stretch>
            <a:fillRect/>
          </a:stretch>
        </p:blipFill>
        <p:spPr>
          <a:xfrm>
            <a:off x="2525841" y="1593668"/>
            <a:ext cx="7740159" cy="4147467"/>
          </a:xfrm>
          <a:prstGeom prst="rect">
            <a:avLst/>
          </a:prstGeom>
          <a:ln w="38100" cap="sq">
            <a:solidFill>
              <a:srgbClr val="003BE7"/>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1E10FBFE-123A-76F8-F8CF-3B7BFFA9AF8A}"/>
              </a:ext>
            </a:extLst>
          </p:cNvPr>
          <p:cNvSpPr txBox="1"/>
          <p:nvPr/>
        </p:nvSpPr>
        <p:spPr>
          <a:xfrm>
            <a:off x="2403293" y="5741135"/>
            <a:ext cx="3783921" cy="276999"/>
          </a:xfrm>
          <a:prstGeom prst="rect">
            <a:avLst/>
          </a:prstGeom>
          <a:noFill/>
        </p:spPr>
        <p:txBody>
          <a:bodyPr wrap="none" rtlCol="0">
            <a:spAutoFit/>
          </a:bodyPr>
          <a:lstStyle/>
          <a:p>
            <a:r>
              <a:rPr lang="en-US" sz="1200" dirty="0">
                <a:solidFill>
                  <a:srgbClr val="13294B"/>
                </a:solidFill>
              </a:rPr>
              <a:t>Data from Office of Planning and Budgeting, UI System</a:t>
            </a:r>
          </a:p>
        </p:txBody>
      </p:sp>
      <p:sp>
        <p:nvSpPr>
          <p:cNvPr id="5" name="TextBox 4">
            <a:extLst>
              <a:ext uri="{FF2B5EF4-FFF2-40B4-BE49-F238E27FC236}">
                <a16:creationId xmlns:a16="http://schemas.microsoft.com/office/drawing/2014/main" id="{954BCFE9-D223-3BF3-70D0-093F1E6C5271}"/>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4</a:t>
            </a:r>
          </a:p>
        </p:txBody>
      </p:sp>
    </p:spTree>
    <p:extLst>
      <p:ext uri="{BB962C8B-B14F-4D97-AF65-F5344CB8AC3E}">
        <p14:creationId xmlns:p14="http://schemas.microsoft.com/office/powerpoint/2010/main" val="328048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A14-B053-FA6E-4997-021BED93F848}"/>
              </a:ext>
            </a:extLst>
          </p:cNvPr>
          <p:cNvSpPr>
            <a:spLocks noGrp="1"/>
          </p:cNvSpPr>
          <p:nvPr>
            <p:ph type="title"/>
          </p:nvPr>
        </p:nvSpPr>
        <p:spPr>
          <a:xfrm>
            <a:off x="838199" y="362101"/>
            <a:ext cx="10515600" cy="1189505"/>
          </a:xfrm>
        </p:spPr>
        <p:txBody>
          <a:bodyPr>
            <a:normAutofit fontScale="90000"/>
          </a:bodyPr>
          <a:lstStyle/>
          <a:p>
            <a:pPr algn="ctr"/>
            <a:r>
              <a:rPr lang="en-US" b="1" dirty="0">
                <a:solidFill>
                  <a:schemeClr val="tx2">
                    <a:lumMod val="90000"/>
                    <a:lumOff val="10000"/>
                  </a:schemeClr>
                </a:solidFill>
                <a:latin typeface="Source Sans Pro" panose="020B0503030403020204" pitchFamily="34" charset="0"/>
                <a:ea typeface="Source Sans Pro" panose="020B0503030403020204" pitchFamily="34" charset="0"/>
              </a:rPr>
              <a:t>Non-Resident Faculty </a:t>
            </a:r>
            <a:br>
              <a:rPr lang="en-US" b="1" dirty="0">
                <a:solidFill>
                  <a:schemeClr val="tx2">
                    <a:lumMod val="90000"/>
                    <a:lumOff val="10000"/>
                  </a:schemeClr>
                </a:solidFill>
                <a:latin typeface="Source Sans Pro" panose="020B0503030403020204" pitchFamily="34" charset="0"/>
                <a:ea typeface="Source Sans Pro" panose="020B0503030403020204" pitchFamily="34" charset="0"/>
              </a:rPr>
            </a:br>
            <a:r>
              <a:rPr lang="en-US" b="1" dirty="0">
                <a:solidFill>
                  <a:schemeClr val="tx2">
                    <a:lumMod val="90000"/>
                    <a:lumOff val="10000"/>
                  </a:schemeClr>
                </a:solidFill>
                <a:latin typeface="Source Sans Pro" panose="020B0503030403020204" pitchFamily="34" charset="0"/>
                <a:ea typeface="Source Sans Pro" panose="020B0503030403020204" pitchFamily="34" charset="0"/>
              </a:rPr>
              <a:t>and Alumni</a:t>
            </a:r>
          </a:p>
        </p:txBody>
      </p:sp>
      <p:sp>
        <p:nvSpPr>
          <p:cNvPr id="16" name="TextBox 15">
            <a:extLst>
              <a:ext uri="{FF2B5EF4-FFF2-40B4-BE49-F238E27FC236}">
                <a16:creationId xmlns:a16="http://schemas.microsoft.com/office/drawing/2014/main" id="{C22331B2-B98A-BAAC-CB3E-4758F16D4420}"/>
              </a:ext>
            </a:extLst>
          </p:cNvPr>
          <p:cNvSpPr txBox="1"/>
          <p:nvPr/>
        </p:nvSpPr>
        <p:spPr>
          <a:xfrm>
            <a:off x="1024127" y="1637441"/>
            <a:ext cx="10143744" cy="861774"/>
          </a:xfrm>
          <a:prstGeom prst="rect">
            <a:avLst/>
          </a:prstGeom>
          <a:noFill/>
        </p:spPr>
        <p:txBody>
          <a:bodyPr wrap="square" rtlCol="0">
            <a:spAutoFit/>
          </a:bodyPr>
          <a:lstStyle/>
          <a:p>
            <a:pPr algn="ctr"/>
            <a:r>
              <a:rPr lang="en-US" sz="2500" b="1" dirty="0">
                <a:solidFill>
                  <a:schemeClr val="tx2">
                    <a:lumMod val="90000"/>
                    <a:lumOff val="10000"/>
                  </a:schemeClr>
                </a:solidFill>
                <a:latin typeface="Source Sans Pro" panose="020B0503030403020204" pitchFamily="34" charset="0"/>
                <a:ea typeface="Source Sans Pro" panose="020B0503030403020204" pitchFamily="34" charset="0"/>
              </a:rPr>
              <a:t>Headcount and Percentage of Full-time International Faculty</a:t>
            </a:r>
          </a:p>
          <a:p>
            <a:pPr algn="ctr"/>
            <a:r>
              <a:rPr lang="en-US" sz="2500" b="1" dirty="0">
                <a:solidFill>
                  <a:schemeClr val="tx2">
                    <a:lumMod val="90000"/>
                    <a:lumOff val="10000"/>
                  </a:schemeClr>
                </a:solidFill>
                <a:latin typeface="Source Sans Pro" panose="020B0503030403020204" pitchFamily="34" charset="0"/>
                <a:ea typeface="Source Sans Pro" panose="020B0503030403020204" pitchFamily="34" charset="0"/>
              </a:rPr>
              <a:t>1995-2025</a:t>
            </a:r>
          </a:p>
        </p:txBody>
      </p:sp>
      <p:graphicFrame>
        <p:nvGraphicFramePr>
          <p:cNvPr id="12" name="Content Placeholder 11">
            <a:extLst>
              <a:ext uri="{FF2B5EF4-FFF2-40B4-BE49-F238E27FC236}">
                <a16:creationId xmlns:a16="http://schemas.microsoft.com/office/drawing/2014/main" id="{5B21CEE6-5943-E4BC-E4CA-6977B9C1421D}"/>
              </a:ext>
            </a:extLst>
          </p:cNvPr>
          <p:cNvGraphicFramePr>
            <a:graphicFrameLocks noGrp="1"/>
          </p:cNvGraphicFramePr>
          <p:nvPr>
            <p:ph idx="1"/>
            <p:extLst>
              <p:ext uri="{D42A27DB-BD31-4B8C-83A1-F6EECF244321}">
                <p14:modId xmlns:p14="http://schemas.microsoft.com/office/powerpoint/2010/main" val="2756068791"/>
              </p:ext>
            </p:extLst>
          </p:nvPr>
        </p:nvGraphicFramePr>
        <p:xfrm>
          <a:off x="2003561" y="2688170"/>
          <a:ext cx="8184877" cy="1737360"/>
        </p:xfrm>
        <a:graphic>
          <a:graphicData uri="http://schemas.openxmlformats.org/drawingml/2006/table">
            <a:tbl>
              <a:tblPr firstRow="1" bandRow="1">
                <a:tableStyleId>{5C22544A-7EE6-4342-B048-85BDC9FD1C3A}</a:tableStyleId>
              </a:tblPr>
              <a:tblGrid>
                <a:gridCol w="1768846">
                  <a:extLst>
                    <a:ext uri="{9D8B030D-6E8A-4147-A177-3AD203B41FA5}">
                      <a16:colId xmlns:a16="http://schemas.microsoft.com/office/drawing/2014/main" val="1659764136"/>
                    </a:ext>
                  </a:extLst>
                </a:gridCol>
                <a:gridCol w="1768846">
                  <a:extLst>
                    <a:ext uri="{9D8B030D-6E8A-4147-A177-3AD203B41FA5}">
                      <a16:colId xmlns:a16="http://schemas.microsoft.com/office/drawing/2014/main" val="557031816"/>
                    </a:ext>
                  </a:extLst>
                </a:gridCol>
                <a:gridCol w="1768846">
                  <a:extLst>
                    <a:ext uri="{9D8B030D-6E8A-4147-A177-3AD203B41FA5}">
                      <a16:colId xmlns:a16="http://schemas.microsoft.com/office/drawing/2014/main" val="1148639660"/>
                    </a:ext>
                  </a:extLst>
                </a:gridCol>
                <a:gridCol w="1768846">
                  <a:extLst>
                    <a:ext uri="{9D8B030D-6E8A-4147-A177-3AD203B41FA5}">
                      <a16:colId xmlns:a16="http://schemas.microsoft.com/office/drawing/2014/main" val="1900904372"/>
                    </a:ext>
                  </a:extLst>
                </a:gridCol>
                <a:gridCol w="1109493">
                  <a:extLst>
                    <a:ext uri="{9D8B030D-6E8A-4147-A177-3AD203B41FA5}">
                      <a16:colId xmlns:a16="http://schemas.microsoft.com/office/drawing/2014/main" val="1848410280"/>
                    </a:ext>
                  </a:extLst>
                </a:gridCol>
              </a:tblGrid>
              <a:tr h="341229">
                <a:tc>
                  <a:txBody>
                    <a:bodyPr/>
                    <a:lstStyle/>
                    <a:p>
                      <a:pPr algn="ctr"/>
                      <a:endParaRPr lang="en-US" dirty="0"/>
                    </a:p>
                  </a:txBody>
                  <a:tcPr anchor="ctr"/>
                </a:tc>
                <a:tc>
                  <a:txBody>
                    <a:bodyPr/>
                    <a:lstStyle/>
                    <a:p>
                      <a:pPr algn="ctr"/>
                      <a:r>
                        <a:rPr lang="en-US" dirty="0"/>
                        <a:t>1995</a:t>
                      </a:r>
                    </a:p>
                  </a:txBody>
                  <a:tcPr anchor="ctr"/>
                </a:tc>
                <a:tc>
                  <a:txBody>
                    <a:bodyPr/>
                    <a:lstStyle/>
                    <a:p>
                      <a:pPr algn="ctr"/>
                      <a:r>
                        <a:rPr lang="en-US" dirty="0"/>
                        <a:t>2005</a:t>
                      </a:r>
                    </a:p>
                  </a:txBody>
                  <a:tcPr anchor="ctr"/>
                </a:tc>
                <a:tc>
                  <a:txBody>
                    <a:bodyPr/>
                    <a:lstStyle/>
                    <a:p>
                      <a:pPr algn="ctr"/>
                      <a:r>
                        <a:rPr lang="en-US" dirty="0"/>
                        <a:t>2015</a:t>
                      </a:r>
                    </a:p>
                  </a:txBody>
                  <a:tcPr anchor="ctr"/>
                </a:tc>
                <a:tc>
                  <a:txBody>
                    <a:bodyPr/>
                    <a:lstStyle/>
                    <a:p>
                      <a:pPr algn="ctr"/>
                      <a:r>
                        <a:rPr lang="en-US" dirty="0"/>
                        <a:t>2025</a:t>
                      </a:r>
                    </a:p>
                  </a:txBody>
                  <a:tcPr anchor="ctr"/>
                </a:tc>
                <a:extLst>
                  <a:ext uri="{0D108BD9-81ED-4DB2-BD59-A6C34878D82A}">
                    <a16:rowId xmlns:a16="http://schemas.microsoft.com/office/drawing/2014/main" val="1537830349"/>
                  </a:ext>
                </a:extLst>
              </a:tr>
              <a:tr h="341229">
                <a:tc>
                  <a:txBody>
                    <a:bodyPr/>
                    <a:lstStyle/>
                    <a:p>
                      <a:pPr algn="l"/>
                      <a:r>
                        <a:rPr lang="en-US" b="1" dirty="0">
                          <a:solidFill>
                            <a:srgbClr val="13294B"/>
                          </a:solidFill>
                        </a:rPr>
                        <a:t>Total</a:t>
                      </a:r>
                    </a:p>
                  </a:txBody>
                  <a:tcPr anchor="ctr"/>
                </a:tc>
                <a:tc>
                  <a:txBody>
                    <a:bodyPr/>
                    <a:lstStyle/>
                    <a:p>
                      <a:pPr algn="ctr"/>
                      <a:r>
                        <a:rPr lang="en-US" dirty="0">
                          <a:solidFill>
                            <a:srgbClr val="13294B"/>
                          </a:solidFill>
                        </a:rPr>
                        <a:t>4,063</a:t>
                      </a:r>
                    </a:p>
                  </a:txBody>
                  <a:tcPr anchor="ctr"/>
                </a:tc>
                <a:tc>
                  <a:txBody>
                    <a:bodyPr/>
                    <a:lstStyle/>
                    <a:p>
                      <a:pPr algn="ctr"/>
                      <a:r>
                        <a:rPr lang="en-US" dirty="0">
                          <a:solidFill>
                            <a:srgbClr val="13294B"/>
                          </a:solidFill>
                        </a:rPr>
                        <a:t>4,377</a:t>
                      </a:r>
                    </a:p>
                  </a:txBody>
                  <a:tcPr anchor="ctr"/>
                </a:tc>
                <a:tc>
                  <a:txBody>
                    <a:bodyPr/>
                    <a:lstStyle/>
                    <a:p>
                      <a:pPr algn="ctr"/>
                      <a:r>
                        <a:rPr lang="en-US" dirty="0">
                          <a:solidFill>
                            <a:srgbClr val="13294B"/>
                          </a:solidFill>
                        </a:rPr>
                        <a:t>4,751</a:t>
                      </a:r>
                    </a:p>
                  </a:txBody>
                  <a:tcPr anchor="ctr"/>
                </a:tc>
                <a:tc>
                  <a:txBody>
                    <a:bodyPr/>
                    <a:lstStyle/>
                    <a:p>
                      <a:pPr algn="ctr"/>
                      <a:r>
                        <a:rPr lang="en-US" dirty="0">
                          <a:solidFill>
                            <a:srgbClr val="13294B"/>
                          </a:solidFill>
                        </a:rPr>
                        <a:t>5,631</a:t>
                      </a:r>
                    </a:p>
                  </a:txBody>
                  <a:tcPr anchor="ctr"/>
                </a:tc>
                <a:extLst>
                  <a:ext uri="{0D108BD9-81ED-4DB2-BD59-A6C34878D82A}">
                    <a16:rowId xmlns:a16="http://schemas.microsoft.com/office/drawing/2014/main" val="2840236777"/>
                  </a:ext>
                </a:extLst>
              </a:tr>
              <a:tr h="597152">
                <a:tc>
                  <a:txBody>
                    <a:bodyPr/>
                    <a:lstStyle/>
                    <a:p>
                      <a:pPr algn="l"/>
                      <a:r>
                        <a:rPr lang="en-US" b="1" dirty="0">
                          <a:solidFill>
                            <a:srgbClr val="13294B"/>
                          </a:solidFill>
                        </a:rPr>
                        <a:t>Total Non-Resident (NR)</a:t>
                      </a:r>
                    </a:p>
                  </a:txBody>
                  <a:tcPr anchor="ctr"/>
                </a:tc>
                <a:tc>
                  <a:txBody>
                    <a:bodyPr/>
                    <a:lstStyle/>
                    <a:p>
                      <a:pPr algn="ctr"/>
                      <a:r>
                        <a:rPr lang="en-US" dirty="0">
                          <a:solidFill>
                            <a:srgbClr val="13294B"/>
                          </a:solidFill>
                        </a:rPr>
                        <a:t>71</a:t>
                      </a:r>
                    </a:p>
                  </a:txBody>
                  <a:tcPr anchor="ctr"/>
                </a:tc>
                <a:tc>
                  <a:txBody>
                    <a:bodyPr/>
                    <a:lstStyle/>
                    <a:p>
                      <a:pPr algn="ctr"/>
                      <a:r>
                        <a:rPr lang="en-US" dirty="0">
                          <a:solidFill>
                            <a:srgbClr val="13294B"/>
                          </a:solidFill>
                        </a:rPr>
                        <a:t>313</a:t>
                      </a:r>
                    </a:p>
                  </a:txBody>
                  <a:tcPr anchor="ctr"/>
                </a:tc>
                <a:tc>
                  <a:txBody>
                    <a:bodyPr/>
                    <a:lstStyle/>
                    <a:p>
                      <a:pPr algn="ctr"/>
                      <a:r>
                        <a:rPr lang="en-US" dirty="0">
                          <a:solidFill>
                            <a:srgbClr val="13294B"/>
                          </a:solidFill>
                        </a:rPr>
                        <a:t>246</a:t>
                      </a:r>
                    </a:p>
                  </a:txBody>
                  <a:tcPr anchor="ctr"/>
                </a:tc>
                <a:tc>
                  <a:txBody>
                    <a:bodyPr/>
                    <a:lstStyle/>
                    <a:p>
                      <a:pPr algn="ctr"/>
                      <a:r>
                        <a:rPr lang="en-US" dirty="0">
                          <a:solidFill>
                            <a:srgbClr val="13294B"/>
                          </a:solidFill>
                        </a:rPr>
                        <a:t>432</a:t>
                      </a:r>
                    </a:p>
                  </a:txBody>
                  <a:tcPr anchor="ctr"/>
                </a:tc>
                <a:extLst>
                  <a:ext uri="{0D108BD9-81ED-4DB2-BD59-A6C34878D82A}">
                    <a16:rowId xmlns:a16="http://schemas.microsoft.com/office/drawing/2014/main" val="1005625862"/>
                  </a:ext>
                </a:extLst>
              </a:tr>
              <a:tr h="341229">
                <a:tc>
                  <a:txBody>
                    <a:bodyPr/>
                    <a:lstStyle/>
                    <a:p>
                      <a:pPr algn="l"/>
                      <a:r>
                        <a:rPr lang="en-US" b="1" dirty="0">
                          <a:solidFill>
                            <a:srgbClr val="13294B"/>
                          </a:solidFill>
                        </a:rPr>
                        <a:t>Percent NR</a:t>
                      </a:r>
                    </a:p>
                  </a:txBody>
                  <a:tcPr anchor="ctr"/>
                </a:tc>
                <a:tc>
                  <a:txBody>
                    <a:bodyPr/>
                    <a:lstStyle/>
                    <a:p>
                      <a:pPr algn="ctr"/>
                      <a:r>
                        <a:rPr lang="en-US" dirty="0">
                          <a:solidFill>
                            <a:srgbClr val="13294B"/>
                          </a:solidFill>
                        </a:rPr>
                        <a:t>1.7%</a:t>
                      </a:r>
                    </a:p>
                  </a:txBody>
                  <a:tcPr anchor="ctr"/>
                </a:tc>
                <a:tc>
                  <a:txBody>
                    <a:bodyPr/>
                    <a:lstStyle/>
                    <a:p>
                      <a:pPr algn="ctr"/>
                      <a:r>
                        <a:rPr lang="en-US" dirty="0">
                          <a:solidFill>
                            <a:srgbClr val="13294B"/>
                          </a:solidFill>
                        </a:rPr>
                        <a:t>7.4%</a:t>
                      </a:r>
                    </a:p>
                  </a:txBody>
                  <a:tcPr anchor="ctr"/>
                </a:tc>
                <a:tc>
                  <a:txBody>
                    <a:bodyPr/>
                    <a:lstStyle/>
                    <a:p>
                      <a:pPr algn="ctr"/>
                      <a:r>
                        <a:rPr lang="en-US" dirty="0">
                          <a:solidFill>
                            <a:srgbClr val="13294B"/>
                          </a:solidFill>
                        </a:rPr>
                        <a:t>5.2%</a:t>
                      </a:r>
                    </a:p>
                  </a:txBody>
                  <a:tcPr anchor="ctr"/>
                </a:tc>
                <a:tc>
                  <a:txBody>
                    <a:bodyPr/>
                    <a:lstStyle/>
                    <a:p>
                      <a:pPr algn="ctr"/>
                      <a:r>
                        <a:rPr lang="en-US" dirty="0">
                          <a:solidFill>
                            <a:srgbClr val="13294B"/>
                          </a:solidFill>
                        </a:rPr>
                        <a:t>7.7%</a:t>
                      </a:r>
                    </a:p>
                  </a:txBody>
                  <a:tcPr anchor="ctr"/>
                </a:tc>
                <a:extLst>
                  <a:ext uri="{0D108BD9-81ED-4DB2-BD59-A6C34878D82A}">
                    <a16:rowId xmlns:a16="http://schemas.microsoft.com/office/drawing/2014/main" val="3531768827"/>
                  </a:ext>
                </a:extLst>
              </a:tr>
            </a:tbl>
          </a:graphicData>
        </a:graphic>
      </p:graphicFrame>
      <p:sp>
        <p:nvSpPr>
          <p:cNvPr id="17" name="TextBox 16">
            <a:extLst>
              <a:ext uri="{FF2B5EF4-FFF2-40B4-BE49-F238E27FC236}">
                <a16:creationId xmlns:a16="http://schemas.microsoft.com/office/drawing/2014/main" id="{6D922C2E-B819-C145-DF9E-D4B4ECAB0022}"/>
              </a:ext>
            </a:extLst>
          </p:cNvPr>
          <p:cNvSpPr txBox="1"/>
          <p:nvPr/>
        </p:nvSpPr>
        <p:spPr>
          <a:xfrm>
            <a:off x="1927612" y="4374651"/>
            <a:ext cx="5063822" cy="276999"/>
          </a:xfrm>
          <a:prstGeom prst="rect">
            <a:avLst/>
          </a:prstGeom>
          <a:noFill/>
        </p:spPr>
        <p:txBody>
          <a:bodyPr wrap="none" rtlCol="0">
            <a:spAutoFit/>
          </a:bodyPr>
          <a:lstStyle/>
          <a:p>
            <a:r>
              <a:rPr lang="en-US" sz="1200" dirty="0">
                <a:solidFill>
                  <a:srgbClr val="13294B"/>
                </a:solidFill>
              </a:rPr>
              <a:t>Source: Office of Planning and Budgeting, HR, University of Illinois System</a:t>
            </a:r>
          </a:p>
        </p:txBody>
      </p:sp>
      <p:sp>
        <p:nvSpPr>
          <p:cNvPr id="18" name="TextBox 17">
            <a:extLst>
              <a:ext uri="{FF2B5EF4-FFF2-40B4-BE49-F238E27FC236}">
                <a16:creationId xmlns:a16="http://schemas.microsoft.com/office/drawing/2014/main" id="{70E3DD68-80BC-5734-9310-71DF342D5D2B}"/>
              </a:ext>
            </a:extLst>
          </p:cNvPr>
          <p:cNvSpPr txBox="1"/>
          <p:nvPr/>
        </p:nvSpPr>
        <p:spPr>
          <a:xfrm>
            <a:off x="2003561" y="5050156"/>
            <a:ext cx="8184878" cy="1231106"/>
          </a:xfrm>
          <a:prstGeom prst="rect">
            <a:avLst/>
          </a:prstGeom>
          <a:noFill/>
        </p:spPr>
        <p:txBody>
          <a:bodyPr wrap="square" rtlCol="0">
            <a:spAutoFit/>
          </a:bodyPr>
          <a:lstStyle/>
          <a:p>
            <a:pPr algn="ctr"/>
            <a:r>
              <a:rPr lang="en-US" sz="2800"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University of Illinois System alumni are represented in 164 countries around the world!</a:t>
            </a:r>
          </a:p>
          <a:p>
            <a:endParaRPr lang="en-US" dirty="0"/>
          </a:p>
        </p:txBody>
      </p:sp>
      <p:sp>
        <p:nvSpPr>
          <p:cNvPr id="10" name="TextBox 9">
            <a:extLst>
              <a:ext uri="{FF2B5EF4-FFF2-40B4-BE49-F238E27FC236}">
                <a16:creationId xmlns:a16="http://schemas.microsoft.com/office/drawing/2014/main" id="{5EAFA14A-CD73-D873-27B9-5259FE0D74FB}"/>
              </a:ext>
            </a:extLst>
          </p:cNvPr>
          <p:cNvSpPr txBox="1"/>
          <p:nvPr/>
        </p:nvSpPr>
        <p:spPr>
          <a:xfrm>
            <a:off x="3919600" y="5918429"/>
            <a:ext cx="4352798" cy="276999"/>
          </a:xfrm>
          <a:prstGeom prst="rect">
            <a:avLst/>
          </a:prstGeom>
          <a:noFill/>
        </p:spPr>
        <p:txBody>
          <a:bodyPr wrap="square">
            <a:spAutoFit/>
          </a:bodyPr>
          <a:lstStyle/>
          <a:p>
            <a:pPr algn="ctr"/>
            <a:r>
              <a:rPr lang="en-US" sz="1200" dirty="0">
                <a:solidFill>
                  <a:srgbClr val="13294B"/>
                </a:solidFill>
                <a:latin typeface="Source Sans Pro" panose="020B0503030403020204" pitchFamily="34" charset="0"/>
                <a:ea typeface="Source Sans Pro" panose="020B0503030403020204" pitchFamily="34" charset="0"/>
                <a:cs typeface="Lato" panose="020F0502020204030203" pitchFamily="34" charset="0"/>
              </a:rPr>
              <a:t>https://www.uillinois.edu/alumni</a:t>
            </a:r>
          </a:p>
        </p:txBody>
      </p:sp>
      <p:sp>
        <p:nvSpPr>
          <p:cNvPr id="3" name="TextBox 2">
            <a:extLst>
              <a:ext uri="{FF2B5EF4-FFF2-40B4-BE49-F238E27FC236}">
                <a16:creationId xmlns:a16="http://schemas.microsoft.com/office/drawing/2014/main" id="{6A37A165-E3CE-B05D-AEC0-5D67355A55EB}"/>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5</a:t>
            </a:r>
          </a:p>
        </p:txBody>
      </p:sp>
    </p:spTree>
    <p:extLst>
      <p:ext uri="{BB962C8B-B14F-4D97-AF65-F5344CB8AC3E}">
        <p14:creationId xmlns:p14="http://schemas.microsoft.com/office/powerpoint/2010/main" val="3902501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790C-88FB-FF40-2883-62ABB14AE52D}"/>
              </a:ext>
            </a:extLst>
          </p:cNvPr>
          <p:cNvSpPr>
            <a:spLocks noGrp="1"/>
          </p:cNvSpPr>
          <p:nvPr>
            <p:ph type="title"/>
          </p:nvPr>
        </p:nvSpPr>
        <p:spPr>
          <a:xfrm>
            <a:off x="838200" y="638037"/>
            <a:ext cx="10515600" cy="638465"/>
          </a:xfrm>
        </p:spPr>
        <p:txBody>
          <a:bodyPr>
            <a:normAutofit/>
          </a:bodyPr>
          <a:lstStyle/>
          <a:p>
            <a:pPr algn="ctr"/>
            <a:r>
              <a:rPr lang="en-US" sz="3600" b="1" dirty="0">
                <a:solidFill>
                  <a:schemeClr val="tx2">
                    <a:lumMod val="90000"/>
                    <a:lumOff val="10000"/>
                  </a:schemeClr>
                </a:solidFill>
                <a:latin typeface="Source Sans Pro" panose="020B0503030403020204" pitchFamily="34" charset="0"/>
                <a:ea typeface="Source Sans Pro" panose="020B0503030403020204" pitchFamily="34" charset="0"/>
              </a:rPr>
              <a:t>Global University in a Fraught World</a:t>
            </a:r>
          </a:p>
        </p:txBody>
      </p:sp>
      <p:pic>
        <p:nvPicPr>
          <p:cNvPr id="4" name="Content Placeholder 4">
            <a:extLst>
              <a:ext uri="{FF2B5EF4-FFF2-40B4-BE49-F238E27FC236}">
                <a16:creationId xmlns:a16="http://schemas.microsoft.com/office/drawing/2014/main" id="{C9889E93-5174-C0C8-4CF6-5D11EBE2C3C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38200" y="1710724"/>
            <a:ext cx="4532807" cy="4532807"/>
          </a:xfrm>
          <a:prstGeom prst="rect">
            <a:avLst/>
          </a:prstGeom>
          <a:ln w="38100" cap="sq">
            <a:solidFill>
              <a:srgbClr val="000ECC"/>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899F17D-6F7E-2F33-98B5-E75D292CF28A}"/>
              </a:ext>
            </a:extLst>
          </p:cNvPr>
          <p:cNvSpPr txBox="1"/>
          <p:nvPr/>
        </p:nvSpPr>
        <p:spPr>
          <a:xfrm>
            <a:off x="6585858" y="2053523"/>
            <a:ext cx="4767942" cy="3847207"/>
          </a:xfrm>
          <a:prstGeom prst="rect">
            <a:avLst/>
          </a:prstGeom>
          <a:noFill/>
        </p:spPr>
        <p:txBody>
          <a:bodyPr wrap="square" rtlCol="0">
            <a:spAutoFit/>
          </a:bodyPr>
          <a:lstStyle/>
          <a:p>
            <a:pPr algn="ctr"/>
            <a:r>
              <a:rPr lang="en-US" sz="2400" dirty="0">
                <a:solidFill>
                  <a:srgbClr val="13294B"/>
                </a:solidFill>
                <a:latin typeface="Source Sans Pro" panose="020B0503030403020204" pitchFamily="34" charset="0"/>
                <a:ea typeface="Source Sans Pro" panose="020B0503030403020204" pitchFamily="34" charset="0"/>
              </a:rPr>
              <a:t>In times of fractured and strained democratic systems globally, education leads us to reflect collectively, engage deeply, and model a community based on rigorous ethical inquiry, deliberation, and principles of justice and fairness.</a:t>
            </a:r>
          </a:p>
          <a:p>
            <a:pPr algn="ctr"/>
            <a:endParaRPr lang="en-US" sz="2400" dirty="0">
              <a:solidFill>
                <a:schemeClr val="tx2">
                  <a:lumMod val="90000"/>
                  <a:lumOff val="10000"/>
                </a:schemeClr>
              </a:solidFill>
              <a:latin typeface="Source Sans Pro" panose="020B0503030403020204" pitchFamily="34" charset="0"/>
              <a:ea typeface="Source Sans Pro" panose="020B0503030403020204" pitchFamily="34" charset="0"/>
            </a:endParaRPr>
          </a:p>
          <a:p>
            <a:pPr algn="ctr"/>
            <a:r>
              <a:rPr lang="en-US" sz="2800" b="1" dirty="0">
                <a:solidFill>
                  <a:srgbClr val="204097"/>
                </a:solidFill>
                <a:latin typeface="Source Sans Pro" panose="020B0503030403020204" pitchFamily="34" charset="0"/>
                <a:ea typeface="Source Sans Pro" panose="020B0503030403020204" pitchFamily="34" charset="0"/>
              </a:rPr>
              <a:t>How do we do this?</a:t>
            </a:r>
          </a:p>
        </p:txBody>
      </p:sp>
      <p:sp>
        <p:nvSpPr>
          <p:cNvPr id="3" name="TextBox 2">
            <a:extLst>
              <a:ext uri="{FF2B5EF4-FFF2-40B4-BE49-F238E27FC236}">
                <a16:creationId xmlns:a16="http://schemas.microsoft.com/office/drawing/2014/main" id="{EEB88040-B069-029E-7106-3F8FB021DE01}"/>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6</a:t>
            </a:r>
          </a:p>
        </p:txBody>
      </p:sp>
    </p:spTree>
    <p:extLst>
      <p:ext uri="{BB962C8B-B14F-4D97-AF65-F5344CB8AC3E}">
        <p14:creationId xmlns:p14="http://schemas.microsoft.com/office/powerpoint/2010/main" val="142467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D06BDD-54B5-AB48-39D8-A558ECFB847E}"/>
              </a:ext>
            </a:extLst>
          </p:cNvPr>
          <p:cNvSpPr>
            <a:spLocks noGrp="1"/>
          </p:cNvSpPr>
          <p:nvPr>
            <p:ph type="title"/>
          </p:nvPr>
        </p:nvSpPr>
        <p:spPr>
          <a:xfrm>
            <a:off x="220134" y="521273"/>
            <a:ext cx="11751732" cy="1313848"/>
          </a:xfrm>
        </p:spPr>
        <p:txBody>
          <a:bodyPr>
            <a:normAutofit/>
          </a:bodyPr>
          <a:lstStyle/>
          <a:p>
            <a:pPr algn="ctr"/>
            <a:r>
              <a:rPr lang="en-US" sz="4000" b="1" dirty="0">
                <a:solidFill>
                  <a:schemeClr val="tx2">
                    <a:lumMod val="90000"/>
                    <a:lumOff val="10000"/>
                  </a:schemeClr>
                </a:solidFill>
                <a:latin typeface="Source Sans Pro" panose="020B0503030403020204" pitchFamily="34" charset="0"/>
                <a:ea typeface="Source Sans Pro" panose="020B0503030403020204" pitchFamily="34" charset="0"/>
              </a:rPr>
              <a:t>Renew Commitment to International Programs, Social Sciences and Humanities</a:t>
            </a:r>
          </a:p>
        </p:txBody>
      </p:sp>
      <p:pic>
        <p:nvPicPr>
          <p:cNvPr id="11" name="Picture 10">
            <a:extLst>
              <a:ext uri="{FF2B5EF4-FFF2-40B4-BE49-F238E27FC236}">
                <a16:creationId xmlns:a16="http://schemas.microsoft.com/office/drawing/2014/main" id="{A93DC11D-CD5A-CA2A-6255-FE2BC82C95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163275"/>
            <a:ext cx="3884204" cy="3884204"/>
          </a:xfrm>
          <a:prstGeom prst="rect">
            <a:avLst/>
          </a:prstGeom>
          <a:ln w="38100" cap="sq">
            <a:solidFill>
              <a:srgbClr val="000ECC"/>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322813DB-D2D1-C5AD-16D3-FFD79E6C34EF}"/>
              </a:ext>
            </a:extLst>
          </p:cNvPr>
          <p:cNvSpPr txBox="1"/>
          <p:nvPr/>
        </p:nvSpPr>
        <p:spPr>
          <a:xfrm>
            <a:off x="5635752" y="2581883"/>
            <a:ext cx="5718048" cy="3046988"/>
          </a:xfrm>
          <a:prstGeom prst="rect">
            <a:avLst/>
          </a:prstGeom>
          <a:noFill/>
        </p:spPr>
        <p:txBody>
          <a:bodyPr wrap="square" rtlCol="0">
            <a:spAutoFit/>
          </a:bodyPr>
          <a:lstStyle/>
          <a:p>
            <a:r>
              <a:rPr lang="en-US" sz="2400" dirty="0">
                <a:solidFill>
                  <a:srgbClr val="204097"/>
                </a:solidFill>
                <a:latin typeface="Source Sans Pro" panose="020B0503030403020204" pitchFamily="34" charset="0"/>
                <a:ea typeface="Source Sans Pro" panose="020B0503030403020204" pitchFamily="34" charset="0"/>
              </a:rPr>
              <a:t>In the current climate, Title  VI centers for the study of languages, world regions, and global studies, are under threat. </a:t>
            </a:r>
          </a:p>
          <a:p>
            <a:endParaRPr lang="en-US" sz="2400" dirty="0">
              <a:solidFill>
                <a:srgbClr val="204097"/>
              </a:solidFill>
              <a:latin typeface="Source Sans Pro" panose="020B0503030403020204" pitchFamily="34" charset="0"/>
              <a:ea typeface="Source Sans Pro" panose="020B0503030403020204" pitchFamily="34" charset="0"/>
            </a:endParaRPr>
          </a:p>
          <a:p>
            <a:r>
              <a:rPr lang="en-US" sz="2400" dirty="0">
                <a:solidFill>
                  <a:srgbClr val="204097"/>
                </a:solidFill>
                <a:latin typeface="Source Sans Pro" panose="020B0503030403020204" pitchFamily="34" charset="0"/>
                <a:ea typeface="Source Sans Pro" panose="020B0503030403020204" pitchFamily="34" charset="0"/>
              </a:rPr>
              <a:t>U of I System needs to find creative ways to continue support for this meaningful work as it reaffirms commitments to the social sciences and humanities.</a:t>
            </a:r>
          </a:p>
        </p:txBody>
      </p:sp>
      <p:sp>
        <p:nvSpPr>
          <p:cNvPr id="2" name="TextBox 1">
            <a:extLst>
              <a:ext uri="{FF2B5EF4-FFF2-40B4-BE49-F238E27FC236}">
                <a16:creationId xmlns:a16="http://schemas.microsoft.com/office/drawing/2014/main" id="{715374FA-A156-2F66-818A-7FF9CA6FC52A}"/>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7</a:t>
            </a:r>
          </a:p>
        </p:txBody>
      </p:sp>
    </p:spTree>
    <p:extLst>
      <p:ext uri="{BB962C8B-B14F-4D97-AF65-F5344CB8AC3E}">
        <p14:creationId xmlns:p14="http://schemas.microsoft.com/office/powerpoint/2010/main" val="57821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DC84-04D7-B982-ADD1-D81A5C87BFB6}"/>
              </a:ext>
            </a:extLst>
          </p:cNvPr>
          <p:cNvSpPr>
            <a:spLocks noGrp="1"/>
          </p:cNvSpPr>
          <p:nvPr>
            <p:ph type="title"/>
          </p:nvPr>
        </p:nvSpPr>
        <p:spPr>
          <a:xfrm>
            <a:off x="838199" y="498980"/>
            <a:ext cx="10515600" cy="1313848"/>
          </a:xfrm>
        </p:spPr>
        <p:txBody>
          <a:bodyPr>
            <a:normAutofit/>
          </a:bodyPr>
          <a:lstStyle/>
          <a:p>
            <a:pPr algn="ctr"/>
            <a:r>
              <a:rPr lang="en-US" sz="4000" b="1" dirty="0">
                <a:solidFill>
                  <a:schemeClr val="tx2">
                    <a:lumMod val="90000"/>
                    <a:lumOff val="10000"/>
                  </a:schemeClr>
                </a:solidFill>
                <a:latin typeface="Source Sans Pro" panose="020B0503030403020204" pitchFamily="34" charset="0"/>
                <a:ea typeface="Source Sans Pro" panose="020B0503030403020204" pitchFamily="34" charset="0"/>
              </a:rPr>
              <a:t>Protect and Support the Most Vulnerable Members of our Community</a:t>
            </a:r>
          </a:p>
        </p:txBody>
      </p:sp>
      <p:pic>
        <p:nvPicPr>
          <p:cNvPr id="5" name="Content Placeholder 4">
            <a:extLst>
              <a:ext uri="{FF2B5EF4-FFF2-40B4-BE49-F238E27FC236}">
                <a16:creationId xmlns:a16="http://schemas.microsoft.com/office/drawing/2014/main" id="{5C02EFC5-353D-FAE8-6F41-FF05C9CDD35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391160" y="1953549"/>
            <a:ext cx="7409679" cy="3909809"/>
          </a:xfrm>
          <a:prstGeom prst="rect">
            <a:avLst/>
          </a:prstGeom>
          <a:ln w="38100" cap="sq">
            <a:solidFill>
              <a:srgbClr val="1714B9"/>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E7A1384E-7277-F75E-45C9-98F6B939265D}"/>
              </a:ext>
            </a:extLst>
          </p:cNvPr>
          <p:cNvSpPr txBox="1"/>
          <p:nvPr/>
        </p:nvSpPr>
        <p:spPr>
          <a:xfrm>
            <a:off x="2274925" y="5913968"/>
            <a:ext cx="5198772" cy="461665"/>
          </a:xfrm>
          <a:prstGeom prst="rect">
            <a:avLst/>
          </a:prstGeom>
          <a:noFill/>
        </p:spPr>
        <p:txBody>
          <a:bodyPr wrap="square" rtlCol="0">
            <a:spAutoFit/>
          </a:bodyPr>
          <a:lstStyle/>
          <a:p>
            <a:r>
              <a:rPr lang="en-US" sz="1200" dirty="0">
                <a:solidFill>
                  <a:srgbClr val="13294B"/>
                </a:solidFill>
                <a:latin typeface="Source Sans Pro" panose="020B0503030403020204" pitchFamily="34" charset="0"/>
                <a:ea typeface="Source Sans Pro" panose="020B0503030403020204" pitchFamily="34" charset="0"/>
              </a:rPr>
              <a:t>Learn About The Rigo Padilla Pérez Undocumented Student Resource Center</a:t>
            </a:r>
          </a:p>
          <a:p>
            <a:r>
              <a:rPr lang="en-US" sz="1200" dirty="0">
                <a:solidFill>
                  <a:srgbClr val="13294B"/>
                </a:solidFill>
                <a:latin typeface="Source Sans Pro" panose="020B0503030403020204" pitchFamily="34" charset="0"/>
                <a:ea typeface="Source Sans Pro" panose="020B0503030403020204" pitchFamily="34" charset="0"/>
              </a:rPr>
              <a:t>https://dream.uic.edu/about-us/</a:t>
            </a:r>
          </a:p>
        </p:txBody>
      </p:sp>
      <p:sp>
        <p:nvSpPr>
          <p:cNvPr id="3" name="TextBox 2">
            <a:extLst>
              <a:ext uri="{FF2B5EF4-FFF2-40B4-BE49-F238E27FC236}">
                <a16:creationId xmlns:a16="http://schemas.microsoft.com/office/drawing/2014/main" id="{49E8603A-99F2-6AA4-8CFE-4F4BDD9A7E71}"/>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8</a:t>
            </a:r>
          </a:p>
        </p:txBody>
      </p:sp>
    </p:spTree>
    <p:extLst>
      <p:ext uri="{BB962C8B-B14F-4D97-AF65-F5344CB8AC3E}">
        <p14:creationId xmlns:p14="http://schemas.microsoft.com/office/powerpoint/2010/main" val="416538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18F8-DA18-F41E-DD51-FDAE185D95F5}"/>
              </a:ext>
            </a:extLst>
          </p:cNvPr>
          <p:cNvSpPr>
            <a:spLocks noGrp="1"/>
          </p:cNvSpPr>
          <p:nvPr>
            <p:ph type="title"/>
          </p:nvPr>
        </p:nvSpPr>
        <p:spPr>
          <a:xfrm>
            <a:off x="838200" y="440268"/>
            <a:ext cx="10515600" cy="660400"/>
          </a:xfrm>
        </p:spPr>
        <p:txBody>
          <a:bodyPr>
            <a:noAutofit/>
          </a:bodyPr>
          <a:lstStyle/>
          <a:p>
            <a:pPr algn="ctr"/>
            <a:r>
              <a:rPr lang="en-US" sz="4000" b="1" dirty="0">
                <a:solidFill>
                  <a:schemeClr val="tx2">
                    <a:lumMod val="90000"/>
                    <a:lumOff val="10000"/>
                  </a:schemeClr>
                </a:solidFill>
                <a:latin typeface="Source Sans Pro" panose="020B0503030403020204" pitchFamily="34" charset="0"/>
                <a:ea typeface="Source Sans Pro" panose="020B0503030403020204" pitchFamily="34" charset="0"/>
              </a:rPr>
              <a:t>Guard Shared Governance</a:t>
            </a:r>
          </a:p>
        </p:txBody>
      </p:sp>
      <p:sp>
        <p:nvSpPr>
          <p:cNvPr id="7" name="TextBox 6">
            <a:extLst>
              <a:ext uri="{FF2B5EF4-FFF2-40B4-BE49-F238E27FC236}">
                <a16:creationId xmlns:a16="http://schemas.microsoft.com/office/drawing/2014/main" id="{38DCFEBA-1A05-9CFA-68AD-6754B2848CF6}"/>
              </a:ext>
            </a:extLst>
          </p:cNvPr>
          <p:cNvSpPr txBox="1"/>
          <p:nvPr/>
        </p:nvSpPr>
        <p:spPr>
          <a:xfrm>
            <a:off x="423636" y="1375076"/>
            <a:ext cx="5782092" cy="830997"/>
          </a:xfrm>
          <a:prstGeom prst="rect">
            <a:avLst/>
          </a:prstGeom>
          <a:noFill/>
        </p:spPr>
        <p:txBody>
          <a:bodyPr wrap="square" rtlCol="0">
            <a:spAutoFit/>
          </a:bodyPr>
          <a:lstStyle/>
          <a:p>
            <a:pPr algn="ctr"/>
            <a:r>
              <a:rPr lang="en-US" sz="2000" b="1" dirty="0">
                <a:solidFill>
                  <a:srgbClr val="204097"/>
                </a:solidFill>
                <a:latin typeface="Source Sans Pro" panose="020B0503030403020204" pitchFamily="34" charset="0"/>
                <a:ea typeface="Source Sans Pro" panose="020B0503030403020204" pitchFamily="34" charset="0"/>
              </a:rPr>
              <a:t>USC STATEMENT ON UNIVERSITY DEBATES</a:t>
            </a:r>
            <a:br>
              <a:rPr lang="en-US" sz="2000" dirty="0">
                <a:solidFill>
                  <a:srgbClr val="204097"/>
                </a:solidFill>
                <a:latin typeface="Source Sans Pro" panose="020B0503030403020204" pitchFamily="34" charset="0"/>
                <a:ea typeface="Source Sans Pro" panose="020B0503030403020204" pitchFamily="34" charset="0"/>
              </a:rPr>
            </a:br>
            <a:r>
              <a:rPr lang="en-US" sz="1400" dirty="0">
                <a:solidFill>
                  <a:srgbClr val="204097"/>
                </a:solidFill>
                <a:latin typeface="Source Sans Pro" panose="020B0503030403020204" pitchFamily="34" charset="0"/>
                <a:ea typeface="Source Sans Pro" panose="020B0503030403020204" pitchFamily="34" charset="0"/>
              </a:rPr>
              <a:t>OT-388 University Senates Conference, </a:t>
            </a:r>
          </a:p>
          <a:p>
            <a:pPr algn="ctr"/>
            <a:r>
              <a:rPr lang="en-US" sz="1400" dirty="0">
                <a:solidFill>
                  <a:srgbClr val="204097"/>
                </a:solidFill>
                <a:latin typeface="Source Sans Pro" panose="020B0503030403020204" pitchFamily="34" charset="0"/>
                <a:ea typeface="Source Sans Pro" panose="020B0503030403020204" pitchFamily="34" charset="0"/>
              </a:rPr>
              <a:t>May 16, 2024</a:t>
            </a:r>
          </a:p>
        </p:txBody>
      </p:sp>
      <p:sp>
        <p:nvSpPr>
          <p:cNvPr id="3" name="Content Placeholder 2">
            <a:extLst>
              <a:ext uri="{FF2B5EF4-FFF2-40B4-BE49-F238E27FC236}">
                <a16:creationId xmlns:a16="http://schemas.microsoft.com/office/drawing/2014/main" id="{F8EB3E32-BCC1-3078-86EE-FE8D4555F77A}"/>
              </a:ext>
            </a:extLst>
          </p:cNvPr>
          <p:cNvSpPr>
            <a:spLocks noGrp="1"/>
          </p:cNvSpPr>
          <p:nvPr>
            <p:ph idx="1"/>
          </p:nvPr>
        </p:nvSpPr>
        <p:spPr>
          <a:xfrm>
            <a:off x="423636" y="2269722"/>
            <a:ext cx="5782092" cy="3824258"/>
          </a:xfrm>
        </p:spPr>
        <p:txBody>
          <a:bodyPr>
            <a:normAutofit lnSpcReduction="10000"/>
          </a:bodyPr>
          <a:lstStyle/>
          <a:p>
            <a:pPr>
              <a:lnSpc>
                <a:spcPct val="100000"/>
              </a:lnSpc>
            </a:pPr>
            <a:r>
              <a:rPr lang="en-US" sz="2400" dirty="0">
                <a:solidFill>
                  <a:srgbClr val="204097"/>
                </a:solidFill>
                <a:latin typeface="Source Sans Pro" panose="020B0503030403020204" pitchFamily="34" charset="0"/>
                <a:ea typeface="Source Sans Pro" panose="020B0503030403020204" pitchFamily="34" charset="0"/>
              </a:rPr>
              <a:t>“…we share with many others concerns about the university debates over hostilities between Israel and Palestinian …. We support extremely broad principles of academic freedom and free speech, but these are not without limit….”</a:t>
            </a:r>
          </a:p>
          <a:p>
            <a:pPr lvl="1">
              <a:lnSpc>
                <a:spcPct val="110000"/>
              </a:lnSpc>
            </a:pPr>
            <a:r>
              <a:rPr lang="en-US" sz="2200" i="1" dirty="0">
                <a:solidFill>
                  <a:srgbClr val="204097"/>
                </a:solidFill>
                <a:latin typeface="Source Sans Pro" panose="020B0503030403020204" pitchFamily="34" charset="0"/>
                <a:ea typeface="Source Sans Pro" panose="020B0503030403020204" pitchFamily="34" charset="0"/>
              </a:rPr>
              <a:t>respect the values of truth and accuracy</a:t>
            </a:r>
          </a:p>
          <a:p>
            <a:pPr lvl="1">
              <a:lnSpc>
                <a:spcPct val="110000"/>
              </a:lnSpc>
            </a:pPr>
            <a:r>
              <a:rPr lang="en-US" sz="2200" i="1" dirty="0">
                <a:solidFill>
                  <a:srgbClr val="204097"/>
                </a:solidFill>
                <a:latin typeface="Source Sans Pro" panose="020B0503030403020204" pitchFamily="34" charset="0"/>
                <a:ea typeface="Source Sans Pro" panose="020B0503030403020204" pitchFamily="34" charset="0"/>
              </a:rPr>
              <a:t>we are always teachers who our students look to as examples of serious thought and responsible moral leadership </a:t>
            </a:r>
          </a:p>
          <a:p>
            <a:pPr marL="0" indent="0">
              <a:lnSpc>
                <a:spcPct val="100000"/>
              </a:lnSpc>
              <a:buNone/>
            </a:pPr>
            <a:endParaRPr lang="en-US" sz="1600" dirty="0">
              <a:solidFill>
                <a:schemeClr val="tx2">
                  <a:lumMod val="90000"/>
                  <a:lumOff val="10000"/>
                </a:schemeClr>
              </a:solidFill>
              <a:latin typeface="Source Sans Pro" panose="020B0503030403020204" pitchFamily="34" charset="0"/>
              <a:ea typeface="Source Sans Pro" panose="020B0503030403020204" pitchFamily="34" charset="0"/>
            </a:endParaRPr>
          </a:p>
          <a:p>
            <a:pPr marL="0" indent="0">
              <a:lnSpc>
                <a:spcPct val="110000"/>
              </a:lnSpc>
              <a:buNone/>
            </a:pPr>
            <a:endParaRPr lang="en-US" dirty="0">
              <a:solidFill>
                <a:schemeClr val="tx2">
                  <a:lumMod val="90000"/>
                  <a:lumOff val="10000"/>
                </a:schemeClr>
              </a:solidFill>
              <a:latin typeface="Source Sans Pro" panose="020B0503030403020204" pitchFamily="34" charset="0"/>
              <a:ea typeface="Source Sans Pro" panose="020B0503030403020204" pitchFamily="34" charset="0"/>
            </a:endParaRPr>
          </a:p>
          <a:p>
            <a:pPr marL="0" indent="0">
              <a:buNone/>
            </a:pPr>
            <a:endParaRPr lang="en-US" dirty="0"/>
          </a:p>
        </p:txBody>
      </p:sp>
      <p:sp>
        <p:nvSpPr>
          <p:cNvPr id="10" name="TextBox 9">
            <a:extLst>
              <a:ext uri="{FF2B5EF4-FFF2-40B4-BE49-F238E27FC236}">
                <a16:creationId xmlns:a16="http://schemas.microsoft.com/office/drawing/2014/main" id="{FA651A35-7F89-5624-9CFC-F5C2D5CAB4C7}"/>
              </a:ext>
            </a:extLst>
          </p:cNvPr>
          <p:cNvSpPr txBox="1"/>
          <p:nvPr/>
        </p:nvSpPr>
        <p:spPr>
          <a:xfrm>
            <a:off x="1106388" y="5746917"/>
            <a:ext cx="5945629" cy="487890"/>
          </a:xfrm>
          <a:prstGeom prst="rect">
            <a:avLst/>
          </a:prstGeom>
          <a:noFill/>
        </p:spPr>
        <p:txBody>
          <a:bodyPr wrap="square">
            <a:spAutoFit/>
          </a:bodyPr>
          <a:lstStyle/>
          <a:p>
            <a:pPr marL="0" indent="0">
              <a:lnSpc>
                <a:spcPct val="110000"/>
              </a:lnSpc>
              <a:buNone/>
            </a:pPr>
            <a:r>
              <a:rPr lang="en-US" sz="1200" dirty="0">
                <a:solidFill>
                  <a:srgbClr val="204097"/>
                </a:solidFill>
                <a:latin typeface="Source Sans Pro" panose="020B0503030403020204" pitchFamily="34" charset="0"/>
                <a:ea typeface="Source Sans Pro" panose="020B0503030403020204" pitchFamily="34" charset="0"/>
              </a:rPr>
              <a:t>https://www.usc.uillinois.edu/sites/usc.uillinois.edu/files/images/OT-388%20USC%20Statement%20on%20University%20Debates_0.pdf</a:t>
            </a:r>
          </a:p>
        </p:txBody>
      </p:sp>
      <p:pic>
        <p:nvPicPr>
          <p:cNvPr id="6" name="Picture 5">
            <a:extLst>
              <a:ext uri="{FF2B5EF4-FFF2-40B4-BE49-F238E27FC236}">
                <a16:creationId xmlns:a16="http://schemas.microsoft.com/office/drawing/2014/main" id="{61C1F3C4-9534-6E24-FEA6-E24CBEB011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6055" y="2508344"/>
            <a:ext cx="4892309" cy="2133168"/>
          </a:xfrm>
          <a:prstGeom prst="rect">
            <a:avLst/>
          </a:prstGeom>
          <a:ln w="38100" cap="sq">
            <a:solidFill>
              <a:srgbClr val="000ECC"/>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061BD67-B8EC-253E-51BF-EB6E27B5D758}"/>
              </a:ext>
              <a:ext uri="{C183D7F6-B498-43B3-948B-1728B52AA6E4}">
                <adec:decorative xmlns:adec="http://schemas.microsoft.com/office/drawing/2017/decorative" val="1"/>
              </a:ext>
            </a:extLst>
          </p:cNvPr>
          <p:cNvSpPr txBox="1"/>
          <p:nvPr/>
        </p:nvSpPr>
        <p:spPr>
          <a:xfrm>
            <a:off x="838200" y="6375633"/>
            <a:ext cx="760228" cy="261610"/>
          </a:xfrm>
          <a:prstGeom prst="rect">
            <a:avLst/>
          </a:prstGeom>
          <a:noFill/>
        </p:spPr>
        <p:txBody>
          <a:bodyPr wrap="square" rtlCol="0">
            <a:spAutoFit/>
          </a:bodyPr>
          <a:lstStyle/>
          <a:p>
            <a:r>
              <a:rPr lang="en-US" sz="1100" dirty="0">
                <a:solidFill>
                  <a:srgbClr val="13294B"/>
                </a:solidFill>
                <a:latin typeface="Lato" panose="020F0502020204030203" pitchFamily="34" charset="0"/>
                <a:ea typeface="Lato" panose="020F0502020204030203" pitchFamily="34" charset="0"/>
                <a:cs typeface="Lato" panose="020F0502020204030203" pitchFamily="34" charset="0"/>
              </a:rPr>
              <a:t>9</a:t>
            </a:r>
          </a:p>
        </p:txBody>
      </p:sp>
    </p:spTree>
    <p:extLst>
      <p:ext uri="{BB962C8B-B14F-4D97-AF65-F5344CB8AC3E}">
        <p14:creationId xmlns:p14="http://schemas.microsoft.com/office/powerpoint/2010/main" val="2665551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2776</TotalTime>
  <Words>537</Words>
  <Application>Microsoft Office PowerPoint</Application>
  <PresentationFormat>Widescreen</PresentationFormat>
  <Paragraphs>96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Lato</vt:lpstr>
      <vt:lpstr>Source Sans Pro</vt:lpstr>
      <vt:lpstr>Office Theme</vt:lpstr>
      <vt:lpstr>Challenges and Opportunities </vt:lpstr>
      <vt:lpstr>Questions to Ponder</vt:lpstr>
      <vt:lpstr>International Student Enrollments  2016-2025</vt:lpstr>
      <vt:lpstr>Top 10 Countries Represented by International Student Enrollments (2025) </vt:lpstr>
      <vt:lpstr>Non-Resident Faculty  and Alumni</vt:lpstr>
      <vt:lpstr>Global University in a Fraught World</vt:lpstr>
      <vt:lpstr>Renew Commitment to International Programs, Social Sciences and Humanities</vt:lpstr>
      <vt:lpstr>Protect and Support the Most Vulnerable Members of our Community</vt:lpstr>
      <vt:lpstr>Guard Shared Governance</vt:lpstr>
      <vt:lpstr>Being a Global University</vt:lpstr>
      <vt:lpstr>Comments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Herrera, Linda</dc:creator>
  <cp:lastModifiedBy>Todd, Marla Jo</cp:lastModifiedBy>
  <cp:revision>103</cp:revision>
  <dcterms:created xsi:type="dcterms:W3CDTF">2026-02-10T10:45:23Z</dcterms:created>
  <dcterms:modified xsi:type="dcterms:W3CDTF">2026-02-26T15:52:43Z</dcterms:modified>
</cp:coreProperties>
</file>