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91" r:id="rId5"/>
  </p:sldMasterIdLst>
  <p:notesMasterIdLst>
    <p:notesMasterId r:id="rId14"/>
  </p:notesMasterIdLst>
  <p:sldIdLst>
    <p:sldId id="272" r:id="rId6"/>
    <p:sldId id="312" r:id="rId7"/>
    <p:sldId id="318" r:id="rId8"/>
    <p:sldId id="319" r:id="rId9"/>
    <p:sldId id="307" r:id="rId10"/>
    <p:sldId id="309" r:id="rId11"/>
    <p:sldId id="311" r:id="rId12"/>
    <p:sldId id="275" r:id="rId13"/>
  </p:sldIdLst>
  <p:sldSz cx="12192000" cy="6858000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502020204030203" pitchFamily="34" charset="0"/>
      <p:bold r:id="rId19"/>
      <p:italic r:id="rId20"/>
      <p:boldItalic r:id="rId21"/>
    </p:embeddedFont>
    <p:embeddedFont>
      <p:font typeface="Oswald" panose="00000500000000000000" pitchFamily="2" charset="0"/>
      <p:regular r:id="rId22"/>
      <p:bold r:id="rId23"/>
    </p:embeddedFont>
    <p:embeddedFont>
      <p:font typeface="Oswald SemiBold" panose="00000700000000000000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3" pos="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3294B"/>
    <a:srgbClr val="0455A4"/>
    <a:srgbClr val="E8E9EA"/>
    <a:srgbClr val="E84A27"/>
    <a:srgbClr val="D50032"/>
    <a:srgbClr val="A5A8AA"/>
    <a:srgbClr val="5E666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30A1D-21F1-450C-B75A-588176C0BC55}" v="2" dt="2025-02-19T19:26:40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78" autoAdjust="0"/>
    <p:restoredTop sz="86446" autoAdjust="0"/>
  </p:normalViewPr>
  <p:slideViewPr>
    <p:cSldViewPr snapToGrid="0">
      <p:cViewPr varScale="1">
        <p:scale>
          <a:sx n="95" d="100"/>
          <a:sy n="95" d="100"/>
        </p:scale>
        <p:origin x="144" y="1026"/>
      </p:cViewPr>
      <p:guideLst>
        <p:guide orient="horz" pos="936"/>
        <p:guide pos="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6F298-A394-4CE1-A654-FE1BC5C038A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A1E8-C096-463C-BF8B-4CB4AA05D4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3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A1E8-C096-463C-BF8B-4CB4AA05D4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0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A1E8-C096-463C-BF8B-4CB4AA05D4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4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3FCCA-8C41-6816-6A21-5814E5EFD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517B5-B4E3-1B50-EFA2-003F64CF2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F847C-D5F0-7940-66BF-BCA5705B6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D8FDB-AA25-8D05-A869-8DE8A932A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A1E8-C096-463C-BF8B-4CB4AA05D4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5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E14A-9E2F-D9A5-24AF-7FBB58700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A2B41-9840-FE4E-DFAD-C12CEBCB2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C44712-1891-7466-48FA-A5272B22A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71D50-9965-1FA3-C482-A8B1EDC1C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A1E8-C096-463C-BF8B-4CB4AA05D4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6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A1E8-C096-463C-BF8B-4CB4AA05D4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6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A1E8-C096-463C-BF8B-4CB4AA05D41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3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A1E8-C096-463C-BF8B-4CB4AA05D41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3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bg>
      <p:bgPr>
        <a:blipFill dpi="0" rotWithShape="1">
          <a:blip r:embed="rId2"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634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8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bg>
      <p:bgPr>
        <a:blipFill dpi="0" rotWithShape="1">
          <a:blip r:embed="rId2"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B977B8-DE59-4919-8FFF-71522113DE5E}"/>
              </a:ext>
            </a:extLst>
          </p:cNvPr>
          <p:cNvSpPr txBox="1">
            <a:spLocks/>
          </p:cNvSpPr>
          <p:nvPr userDrawn="1"/>
        </p:nvSpPr>
        <p:spPr>
          <a:xfrm>
            <a:off x="745599" y="2139455"/>
            <a:ext cx="11065401" cy="2306637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2">
    <p:bg>
      <p:bgPr>
        <a:blipFill dpi="0" rotWithShape="1">
          <a:blip r:embed="rId2"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AF90E-F02E-4E9C-A9F2-2E1B7FE7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65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2FDA7C-2DC3-4EDE-BC18-4BBF447DF0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71" y="6385982"/>
            <a:ext cx="3702929" cy="267894"/>
          </a:xfrm>
          <a:prstGeom prst="rect">
            <a:avLst/>
          </a:prstGeom>
        </p:spPr>
      </p:pic>
      <p:sp>
        <p:nvSpPr>
          <p:cNvPr id="10" name="Title Placeholder 10">
            <a:extLst>
              <a:ext uri="{FF2B5EF4-FFF2-40B4-BE49-F238E27FC236}">
                <a16:creationId xmlns:a16="http://schemas.microsoft.com/office/drawing/2014/main" id="{90ECCEC9-725D-49C6-8096-E7021C01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322"/>
            <a:ext cx="10515600" cy="1313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0A29B2-7BDB-4463-94AD-975EDA52D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0647"/>
            <a:ext cx="10515600" cy="3536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411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8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8">
    <p:bg>
      <p:bgPr>
        <a:blipFill dpi="0" rotWithShape="1">
          <a:blip r:embed="rId2"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2FDA7C-2DC3-4EDE-BC18-4BBF447DF0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5982"/>
            <a:ext cx="3702929" cy="26789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AF90E-F02E-4E9C-A9F2-2E1B7FE7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‹#›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DCF8C-442A-432A-B6F3-25715B32AEAE}"/>
              </a:ext>
            </a:extLst>
          </p:cNvPr>
          <p:cNvCxnSpPr/>
          <p:nvPr userDrawn="1"/>
        </p:nvCxnSpPr>
        <p:spPr>
          <a:xfrm>
            <a:off x="838200" y="6176962"/>
            <a:ext cx="10515600" cy="0"/>
          </a:xfrm>
          <a:prstGeom prst="line">
            <a:avLst/>
          </a:prstGeom>
          <a:ln w="12700">
            <a:solidFill>
              <a:srgbClr val="132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0">
            <a:extLst>
              <a:ext uri="{FF2B5EF4-FFF2-40B4-BE49-F238E27FC236}">
                <a16:creationId xmlns:a16="http://schemas.microsoft.com/office/drawing/2014/main" id="{14A6C7D4-AE95-4D81-8EC0-54CC6A9E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322"/>
            <a:ext cx="6938473" cy="1313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9654DD-E4D6-4CF3-A9E0-564310B346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2257063"/>
            <a:ext cx="10515600" cy="391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289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9">
    <p:bg>
      <p:bgPr>
        <a:blipFill dpi="0" rotWithShape="1">
          <a:blip r:embed="rId2"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2FDA7C-2DC3-4EDE-BC18-4BBF447DF0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5982"/>
            <a:ext cx="3702929" cy="26789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AF90E-F02E-4E9C-A9F2-2E1B7FE7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‹#›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DCF8C-442A-432A-B6F3-25715B32AEAE}"/>
              </a:ext>
            </a:extLst>
          </p:cNvPr>
          <p:cNvCxnSpPr/>
          <p:nvPr userDrawn="1"/>
        </p:nvCxnSpPr>
        <p:spPr>
          <a:xfrm>
            <a:off x="838200" y="6176962"/>
            <a:ext cx="10515600" cy="0"/>
          </a:xfrm>
          <a:prstGeom prst="line">
            <a:avLst/>
          </a:prstGeom>
          <a:ln w="12700">
            <a:solidFill>
              <a:srgbClr val="132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0">
            <a:extLst>
              <a:ext uri="{FF2B5EF4-FFF2-40B4-BE49-F238E27FC236}">
                <a16:creationId xmlns:a16="http://schemas.microsoft.com/office/drawing/2014/main" id="{A6228B85-D19C-41D6-9E07-4401B592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322"/>
            <a:ext cx="7459766" cy="1313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3E721E-5DF8-412F-928F-E576383D9C0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2257063"/>
            <a:ext cx="10515600" cy="391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4367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8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0">
    <p:bg>
      <p:bgPr>
        <a:blipFill dpi="0" rotWithShape="1">
          <a:blip r:embed="rId2"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2FDA7C-2DC3-4EDE-BC18-4BBF447DF0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85982"/>
            <a:ext cx="3702929" cy="26789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AF90E-F02E-4E9C-A9F2-2E1B7FE7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‹#›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DCF8C-442A-432A-B6F3-25715B32AEAE}"/>
              </a:ext>
            </a:extLst>
          </p:cNvPr>
          <p:cNvCxnSpPr/>
          <p:nvPr userDrawn="1"/>
        </p:nvCxnSpPr>
        <p:spPr>
          <a:xfrm>
            <a:off x="838200" y="6176962"/>
            <a:ext cx="10515600" cy="0"/>
          </a:xfrm>
          <a:prstGeom prst="line">
            <a:avLst/>
          </a:prstGeom>
          <a:ln w="12700">
            <a:solidFill>
              <a:srgbClr val="132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0">
            <a:extLst>
              <a:ext uri="{FF2B5EF4-FFF2-40B4-BE49-F238E27FC236}">
                <a16:creationId xmlns:a16="http://schemas.microsoft.com/office/drawing/2014/main" id="{9A5C3BB4-FA16-45B8-A9D3-F0D05B98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322"/>
            <a:ext cx="10515600" cy="1313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3281D7-F150-4E0E-A844-F5B1A2E5954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2257063"/>
            <a:ext cx="10515600" cy="391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653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8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1">
    <p:bg>
      <p:bgPr>
        <a:blipFill dpi="0" rotWithShape="1">
          <a:blip r:embed="rId2"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2FDA7C-2DC3-4EDE-BC18-4BBF447DF0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71" y="6385982"/>
            <a:ext cx="3702929" cy="26789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AF90E-F02E-4E9C-A9F2-2E1B7FE7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‹#›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DCF8C-442A-432A-B6F3-25715B32AEAE}"/>
              </a:ext>
            </a:extLst>
          </p:cNvPr>
          <p:cNvCxnSpPr/>
          <p:nvPr userDrawn="1"/>
        </p:nvCxnSpPr>
        <p:spPr>
          <a:xfrm>
            <a:off x="838200" y="6176962"/>
            <a:ext cx="10515600" cy="0"/>
          </a:xfrm>
          <a:prstGeom prst="line">
            <a:avLst/>
          </a:prstGeom>
          <a:ln w="12700">
            <a:solidFill>
              <a:srgbClr val="132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3E603ED-9F8C-429B-B551-4CAC6775A12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2257063"/>
            <a:ext cx="10515600" cy="391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0">
            <a:extLst>
              <a:ext uri="{FF2B5EF4-FFF2-40B4-BE49-F238E27FC236}">
                <a16:creationId xmlns:a16="http://schemas.microsoft.com/office/drawing/2014/main" id="{50E7882C-C489-4F9F-B391-DC83482D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322"/>
            <a:ext cx="10515600" cy="1313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65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8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2">
    <p:bg>
      <p:bgPr>
        <a:blipFill dpi="0" rotWithShape="1">
          <a:blip r:embed="rId2"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84F32-0E70-4457-82F0-52E995F39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7063"/>
            <a:ext cx="10515600" cy="391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E8E9EA"/>
                </a:solidFill>
                <a:latin typeface="Lato" panose="020F0502020204030203" pitchFamily="34" charset="0"/>
              </a:defRPr>
            </a:lvl1pPr>
            <a:lvl2pPr>
              <a:defRPr baseline="0">
                <a:solidFill>
                  <a:srgbClr val="E8E9EA"/>
                </a:solidFill>
              </a:defRPr>
            </a:lvl2pPr>
            <a:lvl3pPr>
              <a:defRPr baseline="0">
                <a:solidFill>
                  <a:srgbClr val="E8E9EA"/>
                </a:solidFill>
              </a:defRPr>
            </a:lvl3pPr>
            <a:lvl4pPr>
              <a:defRPr baseline="0">
                <a:solidFill>
                  <a:srgbClr val="E8E9EA"/>
                </a:solidFill>
              </a:defRPr>
            </a:lvl4pPr>
            <a:lvl5pPr>
              <a:defRPr baseline="0">
                <a:solidFill>
                  <a:srgbClr val="E8E9E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AF90E-F02E-4E9C-A9F2-2E1B7FE7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E9EA"/>
                </a:solidFill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1DCF8C-442A-432A-B6F3-25715B32AEAE}"/>
              </a:ext>
            </a:extLst>
          </p:cNvPr>
          <p:cNvCxnSpPr/>
          <p:nvPr userDrawn="1"/>
        </p:nvCxnSpPr>
        <p:spPr>
          <a:xfrm>
            <a:off x="838200" y="6176962"/>
            <a:ext cx="10515600" cy="0"/>
          </a:xfrm>
          <a:prstGeom prst="line">
            <a:avLst/>
          </a:prstGeom>
          <a:ln w="12700">
            <a:solidFill>
              <a:srgbClr val="E8E9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22FDA7C-2DC3-4EDE-BC18-4BBF447DF0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0871" y="6385982"/>
            <a:ext cx="3702929" cy="267893"/>
          </a:xfrm>
          <a:prstGeom prst="rect">
            <a:avLst/>
          </a:prstGeom>
        </p:spPr>
      </p:pic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06F0B74D-76F5-49DE-BC1E-07A3933A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322"/>
            <a:ext cx="10515600" cy="1313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E8E9E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2743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8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5FE394F-A334-4167-90DD-5A662FD6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9015A-19E5-4F62-8694-C03378168A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71" y="6385982"/>
            <a:ext cx="3702929" cy="267894"/>
          </a:xfrm>
          <a:prstGeom prst="rect">
            <a:avLst/>
          </a:prstGeom>
        </p:spPr>
      </p:pic>
      <p:sp>
        <p:nvSpPr>
          <p:cNvPr id="10" name="Title Placeholder 10">
            <a:extLst>
              <a:ext uri="{FF2B5EF4-FFF2-40B4-BE49-F238E27FC236}">
                <a16:creationId xmlns:a16="http://schemas.microsoft.com/office/drawing/2014/main" id="{A4DB0FFB-2C34-4B3B-95BB-057D3A83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322"/>
            <a:ext cx="10515600" cy="1313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1B28D7-6742-4F0D-930C-1815724E8AC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2257063"/>
            <a:ext cx="10515600" cy="391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69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5F4D61-3B78-4602-9334-55445ABC8156}"/>
              </a:ext>
            </a:extLst>
          </p:cNvPr>
          <p:cNvSpPr/>
          <p:nvPr userDrawn="1"/>
        </p:nvSpPr>
        <p:spPr>
          <a:xfrm>
            <a:off x="838200" y="5486400"/>
            <a:ext cx="114300" cy="716756"/>
          </a:xfrm>
          <a:prstGeom prst="rect">
            <a:avLst/>
          </a:prstGeom>
          <a:solidFill>
            <a:srgbClr val="045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University of Illinois System logo">
            <a:extLst>
              <a:ext uri="{FF2B5EF4-FFF2-40B4-BE49-F238E27FC236}">
                <a16:creationId xmlns:a16="http://schemas.microsoft.com/office/drawing/2014/main" id="{C18E370A-8F4D-4EB3-A70B-459E1D8A59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3" y="684494"/>
            <a:ext cx="2409448" cy="9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rgbClr val="0455A4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92AFD-7A9A-40A7-8EAE-A7582B8CF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CD4F-7C42-4FCA-8F1D-8618070286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5953EA-594D-4F23-8B22-847853613CA0}"/>
              </a:ext>
            </a:extLst>
          </p:cNvPr>
          <p:cNvCxnSpPr/>
          <p:nvPr userDrawn="1"/>
        </p:nvCxnSpPr>
        <p:spPr>
          <a:xfrm>
            <a:off x="838200" y="6176962"/>
            <a:ext cx="10515600" cy="0"/>
          </a:xfrm>
          <a:prstGeom prst="line">
            <a:avLst/>
          </a:prstGeom>
          <a:ln w="12700">
            <a:solidFill>
              <a:srgbClr val="132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03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71" r:id="rId3"/>
    <p:sldLayoutId id="2147483672" r:id="rId4"/>
    <p:sldLayoutId id="2147483670" r:id="rId5"/>
    <p:sldLayoutId id="2147483664" r:id="rId6"/>
    <p:sldLayoutId id="214748369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rgbClr val="13294B"/>
          </a:solidFill>
          <a:latin typeface="Oswald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455A4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455A4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455A4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455A4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455A4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1DE2C-D316-45C8-92A5-CADEDE3056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92" y="2880419"/>
            <a:ext cx="7576755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Oswald SemiBold" pitchFamily="2" charset="0"/>
                <a:ea typeface="+mn-ea"/>
                <a:cs typeface="+mn-cs"/>
              </a:rPr>
              <a:t>THE RISING ARC OF ARTS RESEARCH AT THE UNIVERSITY OF ILLINOIS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Oswald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E6C1B-CFA9-46B7-BB1A-465E205020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4900" y="5495714"/>
            <a:ext cx="5457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55A4"/>
                </a:solidFill>
                <a:latin typeface="Lato Black" panose="020F0A02020204030203" pitchFamily="34" charset="0"/>
              </a:rPr>
              <a:t>Linda R. Moorhouse</a:t>
            </a:r>
            <a:br>
              <a:rPr lang="en-US" dirty="0">
                <a:solidFill>
                  <a:srgbClr val="0455A4"/>
                </a:solidFill>
                <a:latin typeface="Lato Black" panose="020F0A02020204030203" pitchFamily="34" charset="0"/>
              </a:rPr>
            </a:br>
            <a:r>
              <a:rPr lang="en-US" dirty="0">
                <a:solidFill>
                  <a:srgbClr val="0455A4"/>
                </a:solidFill>
                <a:latin typeface="Lato Black" panose="020F0A02020204030203" pitchFamily="34" charset="0"/>
              </a:rPr>
              <a:t>University Senates Conference</a:t>
            </a:r>
          </a:p>
          <a:p>
            <a:r>
              <a:rPr lang="en-US" dirty="0">
                <a:solidFill>
                  <a:srgbClr val="0455A4"/>
                </a:solidFill>
                <a:latin typeface="Lato Black" panose="020F0A02020204030203" pitchFamily="34" charset="0"/>
              </a:rPr>
              <a:t>March 20, 2025</a:t>
            </a:r>
          </a:p>
        </p:txBody>
      </p:sp>
    </p:spTree>
    <p:extLst>
      <p:ext uri="{BB962C8B-B14F-4D97-AF65-F5344CB8AC3E}">
        <p14:creationId xmlns:p14="http://schemas.microsoft.com/office/powerpoint/2010/main" val="272711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8ED6-840D-6E3B-4DFD-50E09A38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322"/>
            <a:ext cx="6938473" cy="79429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3366"/>
                </a:solidFill>
              </a:rPr>
              <a:t>What is ARTS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4F2E-5881-9F83-E8F3-538FBCE82C3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1471621"/>
            <a:ext cx="6938473" cy="4421179"/>
          </a:xfrm>
        </p:spPr>
        <p:txBody>
          <a:bodyPr/>
          <a:lstStyle/>
          <a:p>
            <a:pPr marL="342900" marR="0" lvl="0" indent="-342900">
              <a:buFont typeface="Symbol" pitchFamily="2" charset="2"/>
              <a:buChar char=""/>
            </a:pPr>
            <a:r>
              <a:rPr lang="en-US" sz="2300" dirty="0">
                <a:solidFill>
                  <a:schemeClr val="tx1"/>
                </a:solidFill>
              </a:rPr>
              <a:t>Arts research is the systematic study and exploration of artistic practice, process,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and its impact on society, culture, and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various disciplines. </a:t>
            </a: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2300" dirty="0">
                <a:solidFill>
                  <a:schemeClr val="tx1"/>
                </a:solidFill>
              </a:rPr>
              <a:t>Arts research combines creative expression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with critical inquiry, intersecting with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science, technology, the humanities,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and social sciences. </a:t>
            </a: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2300" dirty="0">
                <a:solidFill>
                  <a:schemeClr val="tx1"/>
                </a:solidFill>
              </a:rPr>
              <a:t>Arts research is both analytical and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creative, fostering new ways of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understanding and engaging with </a:t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the human experience.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/>
              </a:solidFill>
            </a:endParaRPr>
          </a:p>
          <a:p>
            <a:endParaRPr lang="en-US" sz="2300" dirty="0">
              <a:solidFill>
                <a:schemeClr val="tx1"/>
              </a:solidFill>
            </a:endParaRPr>
          </a:p>
          <a:p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0D66A-5235-2138-789D-2CD10F2C2DE0}"/>
              </a:ext>
            </a:extLst>
          </p:cNvPr>
          <p:cNvSpPr txBox="1"/>
          <p:nvPr/>
        </p:nvSpPr>
        <p:spPr>
          <a:xfrm>
            <a:off x="10602986" y="6375633"/>
            <a:ext cx="76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992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01D85-D7E5-CAAC-F330-A627B2D49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67A7F1-3BFE-686C-C159-6536AF97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79" y="705889"/>
            <a:ext cx="10515600" cy="131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bg1"/>
                </a:solidFill>
              </a:rPr>
              <a:t>The Expanding Scope of Arts Research: </a:t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dirty="0">
                <a:solidFill>
                  <a:schemeClr val="bg1"/>
                </a:solidFill>
              </a:rPr>
              <a:t>     Creativity, Innovation, and Impact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FA415-95F7-11D9-9C0D-60B0D85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259" y="1780980"/>
            <a:ext cx="1450482" cy="89168"/>
          </a:xfrm>
          <a:prstGeom prst="rect">
            <a:avLst/>
          </a:prstGeom>
          <a:solidFill>
            <a:srgbClr val="E8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7E9919-E405-668C-4990-8B3B56014A37}"/>
              </a:ext>
            </a:extLst>
          </p:cNvPr>
          <p:cNvSpPr txBox="1">
            <a:spLocks/>
          </p:cNvSpPr>
          <p:nvPr/>
        </p:nvSpPr>
        <p:spPr>
          <a:xfrm>
            <a:off x="989259" y="2019737"/>
            <a:ext cx="10417120" cy="3998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Arts research serves as a catalyst for medical, technological, and social advancement. It fosters new knowledge and problem-solving across diverse fields. </a:t>
            </a:r>
          </a:p>
          <a:p>
            <a:pPr marL="0" indent="0">
              <a:buNone/>
            </a:pP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Creative Practice and Interdisciplinary Exploration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Investigates artistic techniques, materials, and processes to develop new forms of expression resulting in commissions, workshops, premieres, etc.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Connects art with science, medicine, technology, and the humanities to drive innovation.</a:t>
            </a:r>
          </a:p>
          <a:p>
            <a:pPr marL="0" indent="0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Enhancing Scientific and Medical Understanding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Medical illustration, visual storytelling, and performance art improve patient education and healthcare communication.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Dance and theatre aid in physical therapy and the improvement of mental health.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Body mapping and artistic expression help patients articulate health experiences.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5E690-CC11-D2DC-3B0B-5D90C9F7FD00}"/>
              </a:ext>
            </a:extLst>
          </p:cNvPr>
          <p:cNvSpPr txBox="1"/>
          <p:nvPr/>
        </p:nvSpPr>
        <p:spPr>
          <a:xfrm>
            <a:off x="838200" y="6375633"/>
            <a:ext cx="76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2734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AF385-B92D-9704-50A4-706F72B5C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C6232BE-5E18-E07B-C1D8-8CFAD7402D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93783" y="-744848"/>
            <a:ext cx="10515600" cy="6029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rgbClr val="E8E9EA"/>
                </a:solidFill>
                <a:latin typeface="Oswald SemiBold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 SemiBold" pitchFamily="2" charset="0"/>
                <a:ea typeface="+mj-ea"/>
                <a:cs typeface="+mj-cs"/>
              </a:rPr>
              <a:t>The Expanding Scope of Arts Research: </a:t>
            </a:r>
            <a:b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 SemiBold" pitchFamily="2" charset="0"/>
                <a:ea typeface="+mj-ea"/>
                <a:cs typeface="+mj-cs"/>
              </a:rPr>
            </a:b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 SemiBold" pitchFamily="2" charset="0"/>
                <a:ea typeface="+mj-ea"/>
                <a:cs typeface="+mj-cs"/>
              </a:rPr>
              <a:t>     Creativity, Innovation, and Impact continued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E8E9EA"/>
              </a:solidFill>
              <a:effectLst/>
              <a:uLnTx/>
              <a:uFillTx/>
              <a:latin typeface="Oswald SemiBold" pitchFamily="2" charset="0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3AE169-F5B9-0EBE-5CF7-9B8CFF0E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90779" y="705889"/>
            <a:ext cx="10515600" cy="13138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 SemiBold" pitchFamily="2" charset="0"/>
                <a:ea typeface="+mj-ea"/>
                <a:cs typeface="+mj-cs"/>
              </a:rPr>
              <a:t>The Expanding Scope of Arts Research: </a:t>
            </a:r>
            <a:br>
              <a:rPr kumimoji="0" lang="en-US" sz="34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 SemiBold" pitchFamily="2" charset="0"/>
                <a:ea typeface="+mj-ea"/>
                <a:cs typeface="+mj-cs"/>
              </a:rPr>
            </a:br>
            <a:r>
              <a:rPr kumimoji="0" lang="en-US" sz="34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 SemiBold" pitchFamily="2" charset="0"/>
                <a:ea typeface="+mj-ea"/>
                <a:cs typeface="+mj-cs"/>
              </a:rPr>
              <a:t>     Creativity, Innovation, and Impact</a:t>
            </a:r>
            <a:endParaRPr kumimoji="0" lang="en-US" sz="3400" b="0" i="0" u="none" strike="noStrike" kern="1200" cap="all" spc="0" normalizeH="0" baseline="0" noProof="0" dirty="0">
              <a:ln>
                <a:noFill/>
              </a:ln>
              <a:solidFill>
                <a:srgbClr val="E8E9EA"/>
              </a:solidFill>
              <a:effectLst/>
              <a:uLnTx/>
              <a:uFillTx/>
              <a:latin typeface="Oswald SemiBold" pitchFamily="2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F4E689-FFB9-9789-54E9-201281889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259" y="1793680"/>
            <a:ext cx="1450482" cy="89168"/>
          </a:xfrm>
          <a:prstGeom prst="rect">
            <a:avLst/>
          </a:prstGeom>
          <a:solidFill>
            <a:srgbClr val="E8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BA824F-5F38-2204-02A1-CA29BFD62330}"/>
              </a:ext>
            </a:extLst>
          </p:cNvPr>
          <p:cNvSpPr txBox="1">
            <a:spLocks/>
          </p:cNvSpPr>
          <p:nvPr/>
        </p:nvSpPr>
        <p:spPr>
          <a:xfrm>
            <a:off x="989259" y="2019737"/>
            <a:ext cx="10311962" cy="3998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Driving Innovation in Technology and Engineering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Digital arts, animation, and interactive design enhance user experiences.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Virtual and augmented reality (VR/AR) integrate art with STEM fields for immersive simulations.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Architecture merges artistic vision with engineering for functional yet aesthetic spaces.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en-US" sz="4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Strengthening Social and Cultural Research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Art in anthropology and sociology documents cultural heritage and community narratives.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Music, theater, and visual arts actively involve audiences and raise awareness of key societal issues.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Community-based projects empower marginalized voices and influence public policy discussions.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Technological Integration and Education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Expands artistic possibilities through AI, digital tools, and virtual reality.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Advances learning and problem-solving through arts-based research methodologies.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43969-29D1-8CD3-F44C-496861305834}"/>
              </a:ext>
            </a:extLst>
          </p:cNvPr>
          <p:cNvSpPr txBox="1"/>
          <p:nvPr/>
        </p:nvSpPr>
        <p:spPr>
          <a:xfrm>
            <a:off x="838200" y="6375633"/>
            <a:ext cx="76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177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6FB7A5-BCD1-44F1-BD1C-8023E38919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0779" y="705889"/>
            <a:ext cx="10515600" cy="13138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all" spc="0" normalizeH="0" baseline="0" noProof="0" dirty="0">
                <a:ln>
                  <a:noFill/>
                </a:ln>
                <a:solidFill>
                  <a:srgbClr val="E8E9EA"/>
                </a:solidFill>
                <a:effectLst/>
                <a:uLnTx/>
                <a:uFillTx/>
                <a:latin typeface="Oswald" pitchFamily="2" charset="0"/>
                <a:ea typeface="+mj-ea"/>
                <a:cs typeface="+mj-cs"/>
              </a:rPr>
              <a:t>University of Illinois and arts research</a:t>
            </a:r>
            <a:endParaRPr kumimoji="0" lang="en-US" sz="3400" b="0" i="0" u="none" strike="noStrike" kern="1200" cap="all" spc="0" normalizeH="0" baseline="0" noProof="0" dirty="0">
              <a:ln>
                <a:noFill/>
              </a:ln>
              <a:solidFill>
                <a:srgbClr val="E8E9EA"/>
              </a:solidFill>
              <a:effectLst/>
              <a:uLnTx/>
              <a:uFillTx/>
              <a:latin typeface="Oswald SemiBold" pitchFamily="2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AB1FA8-21BD-46B1-B21D-CCAB3757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259" y="1352517"/>
            <a:ext cx="1450482" cy="107894"/>
          </a:xfrm>
          <a:prstGeom prst="rect">
            <a:avLst/>
          </a:prstGeom>
          <a:solidFill>
            <a:srgbClr val="E8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1D1972-7C0A-608B-DEE2-A035C033394F}"/>
              </a:ext>
            </a:extLst>
          </p:cNvPr>
          <p:cNvSpPr txBox="1">
            <a:spLocks/>
          </p:cNvSpPr>
          <p:nvPr/>
        </p:nvSpPr>
        <p:spPr>
          <a:xfrm>
            <a:off x="989260" y="1729222"/>
            <a:ext cx="10417119" cy="3998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55A4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Commitment to Arts Research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4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 2019 the “</a:t>
            </a:r>
            <a:r>
              <a:rPr lang="en-US" sz="20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Presidential Initiative</a:t>
            </a:r>
            <a:r>
              <a:rPr lang="en-US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” was launched to expand the impact of the arts and humanities. Nearly $2M was invested in 14 programs across the three universities.  </a:t>
            </a:r>
            <a:br>
              <a:rPr lang="en-US" sz="20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5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In 2021 an additional 10 projects received a combined fund of $1.54M.</a:t>
            </a:r>
          </a:p>
          <a:p>
            <a:pPr marL="0" indent="0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Current Arts Research at our three universities</a:t>
            </a:r>
          </a:p>
          <a:p>
            <a:pPr marL="0" indent="0">
              <a:buNone/>
            </a:pPr>
            <a:endParaRPr lang="en-US" sz="400" b="1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Urbana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Chicago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Springfield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85439-546A-2F94-1147-9514E91EE83B}"/>
              </a:ext>
            </a:extLst>
          </p:cNvPr>
          <p:cNvSpPr txBox="1"/>
          <p:nvPr/>
        </p:nvSpPr>
        <p:spPr>
          <a:xfrm>
            <a:off x="838200" y="6375633"/>
            <a:ext cx="76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30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523258-10A3-C888-122B-5F844D710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13848"/>
            <a:ext cx="6938473" cy="131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200" b="1" dirty="0">
                <a:solidFill>
                  <a:srgbClr val="13294B"/>
                </a:solidFill>
                <a:latin typeface="Oswald" pitchFamily="2" charset="77"/>
              </a:rPr>
              <a:t>WHY ARTS RESEARCH? Page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F6E32-6803-118B-65B7-1079449C55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19532" y="1835915"/>
            <a:ext cx="6938472" cy="42219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Arts research </a:t>
            </a:r>
            <a:r>
              <a:rPr lang="en-US" sz="2000" dirty="0">
                <a:solidFill>
                  <a:schemeClr val="tx1"/>
                </a:solidFill>
              </a:rPr>
              <a:t>plays a key role in addressing societal, cultural, and technological challenges.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Arts research </a:t>
            </a:r>
            <a:r>
              <a:rPr lang="en-US" sz="2000" dirty="0">
                <a:solidFill>
                  <a:schemeClr val="tx1"/>
                </a:solidFill>
              </a:rPr>
              <a:t>bridges disciplines, offering new ways to understand and engage with the world. </a:t>
            </a:r>
            <a:endParaRPr lang="en-US" sz="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Arts research </a:t>
            </a:r>
            <a:r>
              <a:rPr lang="en-US" sz="2000" dirty="0">
                <a:solidFill>
                  <a:schemeClr val="tx1"/>
                </a:solidFill>
              </a:rPr>
              <a:t>challenges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traditional ideas and stimulates</a:t>
            </a:r>
          </a:p>
          <a:p>
            <a:pPr marL="14288" indent="328613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new discovery.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Arts research </a:t>
            </a:r>
            <a:r>
              <a:rPr lang="en-US" sz="2000" dirty="0">
                <a:solidFill>
                  <a:schemeClr val="tx1"/>
                </a:solidFill>
              </a:rPr>
              <a:t>fosters innovation, empowers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marginalized voices, and improves well-being.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400" dirty="0">
                <a:solidFill>
                  <a:schemeClr val="tx1"/>
                </a:solidFill>
              </a:rPr>
            </a:br>
            <a:endParaRPr lang="en-US" sz="400" dirty="0">
              <a:solidFill>
                <a:schemeClr val="tx1"/>
              </a:solidFill>
            </a:endParaRPr>
          </a:p>
          <a:p>
            <a:pPr marL="342900" marR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chemeClr val="tx1"/>
              </a:solidFill>
              <a:effectLst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100" dirty="0">
              <a:solidFill>
                <a:schemeClr val="tx1"/>
              </a:solidFill>
              <a:effectLst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BEFD-CB84-0969-83FB-42D9D6705670}"/>
              </a:ext>
            </a:extLst>
          </p:cNvPr>
          <p:cNvSpPr txBox="1"/>
          <p:nvPr/>
        </p:nvSpPr>
        <p:spPr>
          <a:xfrm>
            <a:off x="719532" y="495925"/>
            <a:ext cx="650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3294B"/>
                </a:solidFill>
                <a:latin typeface="Oswald" pitchFamily="2" charset="77"/>
              </a:rPr>
              <a:t>WHY ARTS RESEARCH?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39F7D-C04D-6349-B455-833D2D5C219A}"/>
              </a:ext>
            </a:extLst>
          </p:cNvPr>
          <p:cNvSpPr txBox="1"/>
          <p:nvPr/>
        </p:nvSpPr>
        <p:spPr>
          <a:xfrm>
            <a:off x="10602986" y="6375633"/>
            <a:ext cx="76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7646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C4CA-BF70-116B-5717-ABDF3C7868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532" y="546725"/>
            <a:ext cx="762436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13294B"/>
                </a:solidFill>
                <a:latin typeface="Oswald" pitchFamily="2" charset="77"/>
              </a:rPr>
              <a:t>WHY ARTS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F6E32-6803-118B-65B7-1079449C55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33426" y="1766962"/>
            <a:ext cx="5684152" cy="42740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Arts research </a:t>
            </a:r>
            <a:r>
              <a:rPr lang="en-US" sz="2000" dirty="0">
                <a:solidFill>
                  <a:schemeClr val="tx1"/>
                </a:solidFill>
              </a:rPr>
              <a:t>helps us understand the world in more profound and engaging ways, pushing the boundaries of knowledge and expression. </a:t>
            </a:r>
            <a:endParaRPr lang="en-US" sz="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Arts research </a:t>
            </a:r>
            <a:r>
              <a:rPr lang="en-US" sz="2000" dirty="0">
                <a:solidFill>
                  <a:schemeClr val="tx1"/>
                </a:solidFill>
              </a:rPr>
              <a:t>merges creativity with science, technology, and social inquiry, leading to unexpected innovations. </a:t>
            </a:r>
            <a:br>
              <a:rPr lang="en-US" sz="400" dirty="0">
                <a:solidFill>
                  <a:schemeClr val="tx1"/>
                </a:solidFill>
              </a:rPr>
            </a:br>
            <a:endParaRPr lang="en-US" sz="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Most importantly, </a:t>
            </a:r>
            <a:r>
              <a:rPr lang="en-US" sz="2000" b="1" dirty="0">
                <a:solidFill>
                  <a:schemeClr val="tx1"/>
                </a:solidFill>
              </a:rPr>
              <a:t>arts research</a:t>
            </a:r>
          </a:p>
          <a:p>
            <a:pPr indent="29845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reminds us that creativity</a:t>
            </a:r>
          </a:p>
          <a:p>
            <a:pPr indent="298450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is a powerful tool for social change,</a:t>
            </a:r>
          </a:p>
          <a:p>
            <a:pPr marL="238125" indent="74613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cultural preservation, </a:t>
            </a:r>
            <a:r>
              <a:rPr lang="en-US" sz="2000">
                <a:solidFill>
                  <a:schemeClr val="tx1"/>
                </a:solidFill>
              </a:rPr>
              <a:t>and personal</a:t>
            </a:r>
          </a:p>
          <a:p>
            <a:pPr marL="238125" indent="74613">
              <a:spcBef>
                <a:spcPts val="0"/>
              </a:spcBef>
            </a:pPr>
            <a:r>
              <a:rPr lang="en-US" sz="2000">
                <a:solidFill>
                  <a:schemeClr val="tx1"/>
                </a:solidFill>
              </a:rPr>
              <a:t>transformation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A2924-5D87-90DE-5D22-A2FD227A2DDA}"/>
              </a:ext>
            </a:extLst>
          </p:cNvPr>
          <p:cNvSpPr txBox="1"/>
          <p:nvPr/>
        </p:nvSpPr>
        <p:spPr>
          <a:xfrm>
            <a:off x="10602986" y="6375633"/>
            <a:ext cx="76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3379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5F90D18-E7C3-ED94-23CD-93E22208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2122"/>
            <a:ext cx="10515600" cy="9452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Comments and Questions?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0A563-B01D-4A26-3953-6DDA38E48DFB}"/>
              </a:ext>
            </a:extLst>
          </p:cNvPr>
          <p:cNvSpPr txBox="1"/>
          <p:nvPr/>
        </p:nvSpPr>
        <p:spPr>
          <a:xfrm>
            <a:off x="838200" y="4819650"/>
            <a:ext cx="328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Linda R. Moorhouse</a:t>
            </a:r>
          </a:p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USC 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</a:t>
            </a:r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</a:p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Email: moorhouz@illinois.edu </a:t>
            </a:r>
          </a:p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Phone: 217-244-4108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404C7-BE54-DF0B-EE0B-28BF113B6858}"/>
              </a:ext>
            </a:extLst>
          </p:cNvPr>
          <p:cNvSpPr txBox="1"/>
          <p:nvPr/>
        </p:nvSpPr>
        <p:spPr>
          <a:xfrm>
            <a:off x="7925269" y="4819650"/>
            <a:ext cx="3524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David Perryn</a:t>
            </a:r>
          </a:p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Administrative Aide</a:t>
            </a:r>
          </a:p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Email: dperryn@uillinois.edu </a:t>
            </a:r>
          </a:p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Phone: 217-300-7448</a:t>
            </a:r>
          </a:p>
          <a:p>
            <a:pPr algn="r"/>
            <a:endParaRPr lang="en-US" sz="1800" cap="none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16579-7399-CA8B-ABE1-0378D9532059}"/>
              </a:ext>
            </a:extLst>
          </p:cNvPr>
          <p:cNvSpPr txBox="1"/>
          <p:nvPr/>
        </p:nvSpPr>
        <p:spPr>
          <a:xfrm>
            <a:off x="838200" y="6375633"/>
            <a:ext cx="760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DACF5-37E3-296D-AAFD-8D0A058B6A6A}"/>
              </a:ext>
            </a:extLst>
          </p:cNvPr>
          <p:cNvSpPr txBox="1"/>
          <p:nvPr/>
        </p:nvSpPr>
        <p:spPr>
          <a:xfrm>
            <a:off x="4784296" y="4819650"/>
            <a:ext cx="2553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Jeffrey Eric Jenkins</a:t>
            </a:r>
          </a:p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USC Chair   </a:t>
            </a:r>
          </a:p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Email: jej@Illinois.edu</a:t>
            </a:r>
          </a:p>
          <a:p>
            <a:pPr algn="r"/>
            <a:r>
              <a:rPr lang="en-US" sz="1800" cap="non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Phone: 217-333-1819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3371CF0AE884FA3CFA8ECBA86DC97" ma:contentTypeVersion="2" ma:contentTypeDescription="Create a new document." ma:contentTypeScope="" ma:versionID="85174b38de3c4f0982a20c61c982e22d">
  <xsd:schema xmlns:xsd="http://www.w3.org/2001/XMLSchema" xmlns:xs="http://www.w3.org/2001/XMLSchema" xmlns:p="http://schemas.microsoft.com/office/2006/metadata/properties" xmlns:ns3="1a829a0c-9641-4374-8d38-adbe0028bfe2" targetNamespace="http://schemas.microsoft.com/office/2006/metadata/properties" ma:root="true" ma:fieldsID="ba500a4f07786b2db34b1153211ad9b2" ns3:_="">
    <xsd:import namespace="1a829a0c-9641-4374-8d38-adbe0028bf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29a0c-9641-4374-8d38-adbe0028bf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AABBF-436C-48D6-8ED7-3457F016BC7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a829a0c-9641-4374-8d38-adbe0028bfe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939B39-AE06-4702-B7FA-29D270E3D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29a0c-9641-4374-8d38-adbe0028b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B062D1-1817-40C6-935B-64CF43EB75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14671</TotalTime>
  <Words>658</Words>
  <Application>Microsoft Office PowerPoint</Application>
  <PresentationFormat>Widescreen</PresentationFormat>
  <Paragraphs>86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Lato</vt:lpstr>
      <vt:lpstr>Oswald SemiBold</vt:lpstr>
      <vt:lpstr>Symbol</vt:lpstr>
      <vt:lpstr>Lato Black</vt:lpstr>
      <vt:lpstr>Calibri</vt:lpstr>
      <vt:lpstr>Oswald</vt:lpstr>
      <vt:lpstr>Arial</vt:lpstr>
      <vt:lpstr>Office Theme</vt:lpstr>
      <vt:lpstr>2_Custom Design</vt:lpstr>
      <vt:lpstr>THE RISING ARC OF ARTS RESEARCH AT THE UNIVERSITY OF ILLINOIS</vt:lpstr>
      <vt:lpstr>What is ARTS RESEARCH?</vt:lpstr>
      <vt:lpstr>The Expanding Scope of Arts Research:       Creativity, Innovation, and Impact</vt:lpstr>
      <vt:lpstr>The Expanding Scope of Arts Research:       Creativity, Innovation, and Impact continued</vt:lpstr>
      <vt:lpstr>University of Illinois and arts research</vt:lpstr>
      <vt:lpstr>WHY ARTS RESEARCH? Page 1</vt:lpstr>
      <vt:lpstr>WHY ARTS RESEARCH?</vt:lpstr>
      <vt:lpstr>Comments and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System Powerpoint Template</dc:subject>
  <dc:creator>Martin, Steven Dee</dc:creator>
  <cp:lastModifiedBy>Todd, Marla Jo</cp:lastModifiedBy>
  <cp:revision>192</cp:revision>
  <dcterms:created xsi:type="dcterms:W3CDTF">2021-03-01T19:31:35Z</dcterms:created>
  <dcterms:modified xsi:type="dcterms:W3CDTF">2025-03-05T15:08:28Z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0x01010043D3371CF0AE884FA3CFA8ECBA86DC97</vt:lpwstr>
  </property>
</Properties>
</file>