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10"/>
  </p:notesMasterIdLst>
  <p:sldIdLst>
    <p:sldId id="265" r:id="rId2"/>
    <p:sldId id="266" r:id="rId3"/>
    <p:sldId id="558" r:id="rId4"/>
    <p:sldId id="557" r:id="rId5"/>
    <p:sldId id="287" r:id="rId6"/>
    <p:sldId id="554" r:id="rId7"/>
    <p:sldId id="559" r:id="rId8"/>
    <p:sldId id="286" r:id="rId9"/>
  </p:sldIdLst>
  <p:sldSz cx="12192000" cy="6858000"/>
  <p:notesSz cx="6858000" cy="9144000"/>
  <p:embeddedFontLst>
    <p:embeddedFont>
      <p:font typeface="Lato" panose="020F0502020204030203" pitchFamily="34" charset="0"/>
      <p:regular r:id="rId11"/>
      <p:bold r:id="rId12"/>
      <p:italic r:id="rId13"/>
      <p:boldItalic r:id="rId14"/>
    </p:embeddedFont>
    <p:embeddedFont>
      <p:font typeface="Oswald" panose="00000500000000000000" pitchFamily="2" charset="0"/>
      <p:regular r:id="rId15"/>
      <p:bold r:id="rId16"/>
    </p:embeddedFont>
    <p:embeddedFont>
      <p:font typeface="Oswald Light" panose="00000400000000000000" pitchFamily="2" charset="0"/>
      <p:regular r:id="rId1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guide id="3" pos="2112" userDrawn="1">
          <p15:clr>
            <a:srgbClr val="A4A3A4"/>
          </p15:clr>
        </p15:guide>
        <p15:guide id="4" pos="5568" userDrawn="1">
          <p15:clr>
            <a:srgbClr val="A4A3A4"/>
          </p15:clr>
        </p15:guide>
        <p15:guide id="5" orient="horz" pos="1008" userDrawn="1">
          <p15:clr>
            <a:srgbClr val="A4A3A4"/>
          </p15:clr>
        </p15:guide>
        <p15:guide id="6" orient="horz" pos="3312" userDrawn="1">
          <p15:clr>
            <a:srgbClr val="A4A3A4"/>
          </p15:clr>
        </p15:guide>
        <p15:guide id="7" orient="horz" pos="2736" userDrawn="1">
          <p15:clr>
            <a:srgbClr val="A4A3A4"/>
          </p15:clr>
        </p15:guide>
        <p15:guide id="8" orient="horz" pos="432" userDrawn="1">
          <p15:clr>
            <a:srgbClr val="A4A3A4"/>
          </p15:clr>
        </p15:guide>
        <p15:guide id="9" pos="4992" userDrawn="1">
          <p15:clr>
            <a:srgbClr val="A4A3A4"/>
          </p15:clr>
        </p15:guide>
        <p15:guide id="10" orient="horz" pos="4008" userDrawn="1">
          <p15:clr>
            <a:srgbClr val="A4A3A4"/>
          </p15:clr>
        </p15:guide>
        <p15:guide id="11" pos="4416" userDrawn="1">
          <p15:clr>
            <a:srgbClr val="A4A3A4"/>
          </p15:clr>
        </p15:guide>
        <p15:guide id="12" pos="6144" userDrawn="1">
          <p15:clr>
            <a:srgbClr val="A4A3A4"/>
          </p15:clr>
        </p15:guide>
        <p15:guide id="13" pos="6720" userDrawn="1">
          <p15:clr>
            <a:srgbClr val="A4A3A4"/>
          </p15:clr>
        </p15:guide>
        <p15:guide id="14" pos="7296" userDrawn="1">
          <p15:clr>
            <a:srgbClr val="A4A3A4"/>
          </p15:clr>
        </p15:guide>
        <p15:guide id="15" pos="3264" userDrawn="1">
          <p15:clr>
            <a:srgbClr val="A4A3A4"/>
          </p15:clr>
        </p15:guide>
        <p15:guide id="16" pos="2664" userDrawn="1">
          <p15:clr>
            <a:srgbClr val="A4A3A4"/>
          </p15:clr>
        </p15:guide>
        <p15:guide id="17" pos="1536" userDrawn="1">
          <p15:clr>
            <a:srgbClr val="A4A3A4"/>
          </p15:clr>
        </p15:guide>
        <p15:guide id="18" pos="960" userDrawn="1">
          <p15:clr>
            <a:srgbClr val="A4A3A4"/>
          </p15:clr>
        </p15:guide>
        <p15:guide id="19" pos="384" userDrawn="1">
          <p15:clr>
            <a:srgbClr val="A4A3A4"/>
          </p15:clr>
        </p15:guide>
        <p15:guide id="20" orient="horz" pos="1584" userDrawn="1">
          <p15:clr>
            <a:srgbClr val="A4A3A4"/>
          </p15:clr>
        </p15:guide>
        <p15:guide id="21" orient="horz" pos="1872" userDrawn="1">
          <p15:clr>
            <a:srgbClr val="A4A3A4"/>
          </p15:clr>
        </p15:guide>
        <p15:guide id="22" orient="horz" pos="37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A5A8AA"/>
    <a:srgbClr val="5E6669"/>
    <a:srgbClr val="13294B"/>
    <a:srgbClr val="E8E9EA"/>
    <a:srgbClr val="D3D4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612"/>
    <p:restoredTop sz="62697"/>
  </p:normalViewPr>
  <p:slideViewPr>
    <p:cSldViewPr snapToGrid="0">
      <p:cViewPr varScale="1">
        <p:scale>
          <a:sx n="68" d="100"/>
          <a:sy n="68" d="100"/>
        </p:scale>
        <p:origin x="1386" y="66"/>
      </p:cViewPr>
      <p:guideLst>
        <p:guide orient="horz" pos="2136"/>
        <p:guide pos="3840"/>
        <p:guide pos="2112"/>
        <p:guide pos="5568"/>
        <p:guide orient="horz" pos="1008"/>
        <p:guide orient="horz" pos="3312"/>
        <p:guide orient="horz" pos="2736"/>
        <p:guide orient="horz" pos="432"/>
        <p:guide pos="4992"/>
        <p:guide orient="horz" pos="4008"/>
        <p:guide pos="4416"/>
        <p:guide pos="6144"/>
        <p:guide pos="6720"/>
        <p:guide pos="7296"/>
        <p:guide pos="3264"/>
        <p:guide pos="2664"/>
        <p:guide pos="1536"/>
        <p:guide pos="960"/>
        <p:guide pos="384"/>
        <p:guide orient="horz" pos="1584"/>
        <p:guide orient="horz" pos="1872"/>
        <p:guide orient="horz" pos="372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3FBF1E-68C0-2049-BE19-F6F803156715}"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E2BC33-3734-8C48-86B4-B6A32637DC68}" type="slidenum">
              <a:rPr lang="en-US" smtClean="0"/>
              <a:t>‹#›</a:t>
            </a:fld>
            <a:endParaRPr lang="en-US"/>
          </a:p>
        </p:txBody>
      </p:sp>
    </p:spTree>
    <p:extLst>
      <p:ext uri="{BB962C8B-B14F-4D97-AF65-F5344CB8AC3E}">
        <p14:creationId xmlns:p14="http://schemas.microsoft.com/office/powerpoint/2010/main" val="268270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44FE0-3FFD-F996-95A5-A8D3E90CC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6258E-2BA3-A888-7878-50F4B9B3F3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C52156-D5BF-8C36-E2B4-95FDC94F52BB}"/>
              </a:ext>
            </a:extLst>
          </p:cNvPr>
          <p:cNvSpPr>
            <a:spLocks noGrp="1"/>
          </p:cNvSpPr>
          <p:nvPr>
            <p:ph type="body" idx="1"/>
          </p:nvPr>
        </p:nvSpPr>
        <p:spPr/>
        <p:txBody>
          <a:bodyPr/>
          <a:lstStyle/>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Thank you, Chairman Ruiz.</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this time, I would like to introduce our treasurer, LESTER H. MCKEEVER JR., partner at Mitchell-Titus accounting firm in Chicago, joining us remotely.</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Also:</a:t>
            </a:r>
          </a:p>
          <a:p>
            <a:pPr marL="800100" marR="0" lvl="1" indent="-342900">
              <a:lnSpc>
                <a:spcPct val="150000"/>
              </a:lnSpc>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Chancellor and Vice President ROBERT JONES from Urbana-Champaign;</a:t>
            </a:r>
          </a:p>
          <a:p>
            <a:pPr marL="800100" marR="0" lvl="1" indent="-342900">
              <a:lnSpc>
                <a:spcPct val="150000"/>
              </a:lnSpc>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Chancellor and Vice President MARIE LYNN MIRANDA from Chicago;</a:t>
            </a:r>
          </a:p>
          <a:p>
            <a:pPr marL="800100" marR="0" lvl="1" indent="-342900">
              <a:lnSpc>
                <a:spcPct val="150000"/>
              </a:lnSpc>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Chancellor and Vice President JANET GOOCH from Springfield.</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the other university officers and staff:</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University Counsel SCOTT RICE;</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Vice President/Chief Financial Officer and Comptroller PAUL ELLINGER;</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Executive Vice President and Vice President for Academic Affairs NICHOLAS JONES;</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Vice President of External Relations and Communications ADRIENNE NAZON;</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Vice President for Economic Development and Innovation JAY WALSH;</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Secretary of the Board of Trustees and the University JEFFREY STEIN.</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Representing the Urbana-Champaign Senate, ERIC KURT, media commons coordinator, University of Illinois Library, Urbana.</a:t>
            </a:r>
          </a:p>
          <a:p>
            <a:pPr marL="342900" marR="0" lvl="0" indent="-342900">
              <a:lnSpc>
                <a:spcPct val="150000"/>
              </a:lnSpc>
              <a:buFont typeface="Symbol" pitchFamily="2" charset="2"/>
              <a:buChar char=""/>
            </a:pPr>
            <a:r>
              <a:rPr lang="en-US" sz="1800" dirty="0">
                <a:effectLst/>
                <a:latin typeface="+mn-lt"/>
              </a:rPr>
              <a:t>Representing the Springfield Senate, NEETU SINGH, associate professor of management information system, secretary of the UIS Senate and member of the Senate Executive Committee.</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Representing the academic professional staff: SARAH GIBSON, associate online advisor, Springfield.</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Also joining us via the livestream:</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Representing the University Senates Conference, AMY DUNNING, Assistant Professor of Mathematics, University of Illinois Springfield;</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Representing the Chicago Senate, ASA ASAD, undergraduate student senator;</a:t>
            </a:r>
          </a:p>
          <a:p>
            <a:pPr marL="342900" marR="0" lvl="0" indent="-342900">
              <a:lnSpc>
                <a:spcPct val="150000"/>
              </a:lnSpc>
              <a:spcAft>
                <a:spcPts val="80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SANDRA DEGROOTE, chair of the UIC Senate Executive Committee.</a:t>
            </a:r>
          </a:p>
          <a:p>
            <a:pPr marL="0" marR="0">
              <a:lnSpc>
                <a:spcPct val="150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50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Allow me, before I begin, to welcome Trustee McKinney.</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Congratulations on your appointment and I look forward to working with you in the years ahead.</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are obviously in the midst of a challenging period for all of higher education, particularly institutions like the University of Illinois System charged with the responsibility to provide an excellent education but also to pursue a deep portfolio of research that creates innovation and economic opportunity, enhances and even saves lives, and enriches life and our society — and so much of it financed by federal funding.</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the model that has driven innovation in our country for many decades, and it is, frankly, the envy of the world. </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 is not a platitude. It’s the truth.</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changes happening now are moving at a rapid pace. We do not yet have answers to all of the questions they raise. There is much uncertainty and I know that can be unsettling.</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Please know that I and many other people across the U of I System are at work every day to try to get those answers, to make certain we comply with the law, and to advocate for the critical work that happens at our universities and across the system.</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will continue to make decisions based on the facts and work to protect funding critical to our institutions.</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I’ve said often lately that, while we may have a panic button, we’ve set it aside.</a:t>
            </a:r>
          </a:p>
          <a:p>
            <a:pPr marL="342900" marR="0" lvl="0" indent="-342900">
              <a:lnSpc>
                <a:spcPct val="150000"/>
              </a:lnSpc>
              <a:spcAft>
                <a:spcPts val="80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don’t have time to panic because we have to continue to meet our responsibilities, to live up to the promise we’ve made to work every day for our state. </a:t>
            </a:r>
          </a:p>
          <a:p>
            <a:pPr marL="342900" marR="0" lvl="0" indent="-342900">
              <a:lnSpc>
                <a:spcPct val="150000"/>
              </a:lnSpc>
              <a:spcAft>
                <a:spcPts val="800"/>
              </a:spcAft>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Every student, all of our faculty and staff, and the people of Illinois are counting on us.</a:t>
            </a:r>
            <a:r>
              <a:rPr lang="en-US" sz="2800" dirty="0">
                <a:effectLst/>
              </a:rPr>
              <a:t> </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00ED88B-DD47-9992-24F0-47044CC1F177}"/>
              </a:ext>
            </a:extLst>
          </p:cNvPr>
          <p:cNvSpPr>
            <a:spLocks noGrp="1"/>
          </p:cNvSpPr>
          <p:nvPr>
            <p:ph type="sldNum" sz="quarter" idx="5"/>
          </p:nvPr>
        </p:nvSpPr>
        <p:spPr/>
        <p:txBody>
          <a:bodyPr/>
          <a:lstStyle/>
          <a:p>
            <a:fld id="{8BE2BC33-3734-8C48-86B4-B6A32637DC68}" type="slidenum">
              <a:rPr lang="en-US" smtClean="0"/>
              <a:t>1</a:t>
            </a:fld>
            <a:endParaRPr lang="en-US"/>
          </a:p>
        </p:txBody>
      </p:sp>
    </p:spTree>
    <p:extLst>
      <p:ext uri="{BB962C8B-B14F-4D97-AF65-F5344CB8AC3E}">
        <p14:creationId xmlns:p14="http://schemas.microsoft.com/office/powerpoint/2010/main" val="822235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A7E54-96AF-7246-4916-F16D3FE41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2EB2F-7A65-9453-FE23-5E00C23D0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8E24C9-FB95-CFD3-F83A-DC1877DD3D4B}"/>
              </a:ext>
            </a:extLst>
          </p:cNvPr>
          <p:cNvSpPr>
            <a:spLocks noGrp="1"/>
          </p:cNvSpPr>
          <p:nvPr>
            <p:ph type="body" idx="1"/>
          </p:nvPr>
        </p:nvSpPr>
        <p:spPr/>
        <p:txBody>
          <a:bodyPr/>
          <a:lstStyle/>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we last met in January, I talked about the idea of standing firm in the values that define you, borrowing from a theme that Illinois’ own Abraham Lincoln spoke of and apparently thought about through much of his life.</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One of our core values, perhaps the most important one, is made clear in the first pillar of our Strategic Framework: We are and will be, first and foremost, an institution of and for our students.</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Today I want to look closer at that first pillar, that dedication to serving our students – all of them.</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January during a brief trip to California for the University of Illinois Foundation meetings, Roberta and I found some time to take our son-in-law up on an invitation to speak to his middle-school class.</a:t>
            </a:r>
          </a:p>
          <a:p>
            <a:pPr marL="342900" marR="0" lvl="0" indent="-342900">
              <a:lnSpc>
                <a:spcPct val="150000"/>
              </a:lnSpc>
              <a:spcAft>
                <a:spcPts val="80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talked about our own experiences as students and as educators and researchers, and about what higher education can mean in the lives of students and their families.</a:t>
            </a:r>
          </a:p>
          <a:p>
            <a:pPr marL="342900" marR="0" lvl="0" indent="-342900">
              <a:lnSpc>
                <a:spcPct val="150000"/>
              </a:lnSpc>
              <a:spcAft>
                <a:spcPts val="800"/>
              </a:spcAft>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They were engaged and incredibly polite. None of them wondered -- out loud, anyway -- why the white-haired Welshman couldn’t talk a little less so they could hear more from the insightful scientist he accompanied.</a:t>
            </a:r>
            <a:r>
              <a:rPr lang="en-US" sz="2800" dirty="0">
                <a:effectLst/>
              </a:rPr>
              <a:t> </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3CAA4C5-A41B-1B3D-BDD9-928A1C527B04}"/>
              </a:ext>
            </a:extLst>
          </p:cNvPr>
          <p:cNvSpPr>
            <a:spLocks noGrp="1"/>
          </p:cNvSpPr>
          <p:nvPr>
            <p:ph type="sldNum" sz="quarter" idx="5"/>
          </p:nvPr>
        </p:nvSpPr>
        <p:spPr/>
        <p:txBody>
          <a:bodyPr/>
          <a:lstStyle/>
          <a:p>
            <a:fld id="{8BE2BC33-3734-8C48-86B4-B6A32637DC68}" type="slidenum">
              <a:rPr lang="en-US" smtClean="0"/>
              <a:t>2</a:t>
            </a:fld>
            <a:endParaRPr lang="en-US"/>
          </a:p>
        </p:txBody>
      </p:sp>
    </p:spTree>
    <p:extLst>
      <p:ext uri="{BB962C8B-B14F-4D97-AF65-F5344CB8AC3E}">
        <p14:creationId xmlns:p14="http://schemas.microsoft.com/office/powerpoint/2010/main" val="117971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9A76A-60C2-F7A3-F969-136A9C50D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83AAA-6D2C-0430-BC05-405F026FA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B1EAAE-CF91-E9F2-361F-E88AE52B5255}"/>
              </a:ext>
            </a:extLst>
          </p:cNvPr>
          <p:cNvSpPr>
            <a:spLocks noGrp="1"/>
          </p:cNvSpPr>
          <p:nvPr>
            <p:ph type="body" idx="1"/>
          </p:nvPr>
        </p:nvSpPr>
        <p:spPr/>
        <p:txBody>
          <a:bodyPr/>
          <a:lstStyle/>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Just a few days later, we were delighted to receive a beautiful thank-you card from the class and these incredible Post-it notes from each of the students, telling us a bit about what they took away from the hour or so we all spent together.</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can see a few of them there on this slide.</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“College lets you explore more careers.”</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can do anything, just put your mind to it.”</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“Don’t give up!”</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perhaps my favorite, “I learned there is no perfect student.”</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Thumbing through those purple Post-its, two things really struck me.</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First, the young students’ kindness and the way they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really listened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touched us both.</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you doubt the younger generation, as we adults tend to do and no doubt have for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millenia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talking to a few of them will change your mind.</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Second, each of those students was part of the same discussion. But each came away with something entirely different and unique to them.</a:t>
            </a:r>
          </a:p>
          <a:p>
            <a:pPr marL="342900" marR="0" lvl="0" indent="-342900">
              <a:lnSpc>
                <a:spcPct val="150000"/>
              </a:lnSpc>
              <a:spcAft>
                <a:spcPts val="80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“There is no perfect student,” as the Post-it says -- no one kind of student who goes to college.</a:t>
            </a:r>
          </a:p>
          <a:p>
            <a:pPr marL="342900" marR="0" lvl="0" indent="-342900">
              <a:lnSpc>
                <a:spcPct val="150000"/>
              </a:lnSpc>
              <a:spcAft>
                <a:spcPts val="800"/>
              </a:spcAft>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Each comes with a personal story, a different lived experience and lens on the world, and we need to meet each of them — and the richness each brings to our university system — where they are.</a:t>
            </a:r>
            <a:r>
              <a:rPr lang="en-US" sz="2800" dirty="0">
                <a:effectLst/>
              </a:rPr>
              <a:t> </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95998ED-58E8-AAB4-765F-31138FD3321B}"/>
              </a:ext>
            </a:extLst>
          </p:cNvPr>
          <p:cNvSpPr>
            <a:spLocks noGrp="1"/>
          </p:cNvSpPr>
          <p:nvPr>
            <p:ph type="sldNum" sz="quarter" idx="5"/>
          </p:nvPr>
        </p:nvSpPr>
        <p:spPr/>
        <p:txBody>
          <a:bodyPr/>
          <a:lstStyle/>
          <a:p>
            <a:fld id="{8BE2BC33-3734-8C48-86B4-B6A32637DC68}" type="slidenum">
              <a:rPr lang="en-US" smtClean="0"/>
              <a:t>3</a:t>
            </a:fld>
            <a:endParaRPr lang="en-US"/>
          </a:p>
        </p:txBody>
      </p:sp>
    </p:spTree>
    <p:extLst>
      <p:ext uri="{BB962C8B-B14F-4D97-AF65-F5344CB8AC3E}">
        <p14:creationId xmlns:p14="http://schemas.microsoft.com/office/powerpoint/2010/main" val="2382517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3F6D1-C397-9C28-B838-47322221F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EFE3A-DC86-9F6A-2B12-FAE9A7889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1DC16-B321-1106-4E61-3565E7338EB3}"/>
              </a:ext>
            </a:extLst>
          </p:cNvPr>
          <p:cNvSpPr>
            <a:spLocks noGrp="1"/>
          </p:cNvSpPr>
          <p:nvPr>
            <p:ph type="body" idx="1"/>
          </p:nvPr>
        </p:nvSpPr>
        <p:spPr/>
        <p:txBody>
          <a:bodyPr/>
          <a:lstStyle/>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leads me back to the more than 97,700 at students at our universities and all those who will follow them … and our mission to serve them and serve our state — all of it.</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have said this is virtually every room I’ve been in for some time now, but as a public university, operating in part with the investment of the public, we must reflect the people of our state.</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Illinois is very urban – Chicago is one of the world’s great cities – and very rural -- Cairo and the county that surrounds it are home to fewer than 5,000 people.</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Illinois is home to people of every race and nationality, almost certainly every religious background, a great quilt of cultures that come from every corner of the globe.</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Illinoisans are wealthy, middle class and, in some cases, live below the poverty line. They are liberal, conservative and every plot point on the ideological spectrum in between.</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students come from all these places, all these backgrounds, all these experiences.</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 includes prosperous suburban school districts where an array of AP classes is the norm and a degree is the expectation. </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hardworking, ambitious students also come from schools, urban and rural, where students do not enjoy the same access to curriculums that will maximize their talents and prepare them for success.</a:t>
            </a:r>
          </a:p>
          <a:p>
            <a:pPr marL="342900" marR="0" lvl="0" indent="-342900">
              <a:lnSpc>
                <a:spcPct val="150000"/>
              </a:lnSpc>
              <a:spcAft>
                <a:spcPts val="80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Every one of our students is a bit different than all the rest, coming to us with their own background, their own set of skills and tools for success.</a:t>
            </a:r>
          </a:p>
          <a:p>
            <a:pPr marL="342900" marR="0" lvl="0" indent="-342900">
              <a:lnSpc>
                <a:spcPct val="150000"/>
              </a:lnSpc>
              <a:spcAft>
                <a:spcPts val="800"/>
              </a:spcAft>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Our jobs are to ensure we are ensuring that each has what they individually need for success.</a:t>
            </a:r>
            <a:r>
              <a:rPr lang="en-US" sz="2800" dirty="0">
                <a:effectLst/>
              </a:rPr>
              <a:t> </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AC7E780-DD93-7BB4-B36E-6932733521B2}"/>
              </a:ext>
            </a:extLst>
          </p:cNvPr>
          <p:cNvSpPr>
            <a:spLocks noGrp="1"/>
          </p:cNvSpPr>
          <p:nvPr>
            <p:ph type="sldNum" sz="quarter" idx="5"/>
          </p:nvPr>
        </p:nvSpPr>
        <p:spPr/>
        <p:txBody>
          <a:bodyPr/>
          <a:lstStyle/>
          <a:p>
            <a:fld id="{8BE2BC33-3734-8C48-86B4-B6A32637DC68}" type="slidenum">
              <a:rPr lang="en-US" smtClean="0"/>
              <a:t>4</a:t>
            </a:fld>
            <a:endParaRPr lang="en-US"/>
          </a:p>
        </p:txBody>
      </p:sp>
    </p:spTree>
    <p:extLst>
      <p:ext uri="{BB962C8B-B14F-4D97-AF65-F5344CB8AC3E}">
        <p14:creationId xmlns:p14="http://schemas.microsoft.com/office/powerpoint/2010/main" val="2454310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A0E1E-467E-4BF6-F2B8-2BA0685671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F059B-483F-F69A-BC05-319010A731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1A089-74AB-2591-19D7-9B5EA5AE9268}"/>
              </a:ext>
            </a:extLst>
          </p:cNvPr>
          <p:cNvSpPr>
            <a:spLocks noGrp="1"/>
          </p:cNvSpPr>
          <p:nvPr>
            <p:ph type="body" idx="1"/>
          </p:nvPr>
        </p:nvSpPr>
        <p:spPr/>
        <p:txBody>
          <a:bodyPr/>
          <a:lstStyle/>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how do we make sure that happens?</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if you look around the U of I System, you can see what we ARE doing to give students the tools to succeed and to make sure they know that this is where they belong.</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means providing academic coaching for students who need it in one area or another – math may not be everyone’s strong suit, to name just one possibility.</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means health and wellness services – from mental health programs we’ve really beefed up over the past few years to on-campus health centers to sports and fitness opportunities that help keep mind and body sharp.</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means registered student organizations that we’ve long helped fund and support, some oriented toward future careers and others just for enrichment and fun.</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means the very successful bridge programs we’ve invested in substantially in recent years that provide a wide range of educational, personal, social, and cultural opportunities. </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means living-learning communities based on a wide range of interests and backgrounds.</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don’t forget – supporting our students means providing robust financial aid to make the education we offer accessible to people from every income background.</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also work to reach K-12 students, through tech-based teacher training that happens at the Discovery Partners Institute and our new partnership with the Illinois Virtual Schools &amp; Academy.</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Through IVSA, students can be part of an active learning environment that provides daily, real-time support; live instruction; and applied learning options.</a:t>
            </a:r>
          </a:p>
          <a:p>
            <a:pPr marL="342900" marR="0" lvl="0" indent="-342900">
              <a:lnSpc>
                <a:spcPct val="150000"/>
              </a:lnSpc>
              <a:spcAft>
                <a:spcPts val="80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also means a great deal to young students whose day-to-day lives may not point them toward college to be exposed to the possibilities that are open to them.</a:t>
            </a:r>
          </a:p>
          <a:p>
            <a:pPr marL="342900" marR="0" lvl="0" indent="-342900">
              <a:lnSpc>
                <a:spcPct val="150000"/>
              </a:lnSpc>
              <a:spcAft>
                <a:spcPts val="800"/>
              </a:spcAft>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Through our annual state tour and regular events aimed at meeting students in their high schools, the U of I System is opening those doors on a larger scale here at home.</a:t>
            </a:r>
            <a:r>
              <a:rPr lang="en-US" sz="2800" dirty="0">
                <a:effectLst/>
              </a:rPr>
              <a:t> </a:t>
            </a:r>
            <a:endParaRPr lang="en-US" sz="1800" b="0" i="0" u="none" strike="noStrike"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0146D1AB-2318-DC02-6347-D180E2142C81}"/>
              </a:ext>
            </a:extLst>
          </p:cNvPr>
          <p:cNvSpPr>
            <a:spLocks noGrp="1"/>
          </p:cNvSpPr>
          <p:nvPr>
            <p:ph type="sldNum" sz="quarter" idx="5"/>
          </p:nvPr>
        </p:nvSpPr>
        <p:spPr/>
        <p:txBody>
          <a:bodyPr/>
          <a:lstStyle/>
          <a:p>
            <a:fld id="{8BE2BC33-3734-8C48-86B4-B6A32637DC68}" type="slidenum">
              <a:rPr lang="en-US" smtClean="0"/>
              <a:t>5</a:t>
            </a:fld>
            <a:endParaRPr lang="en-US"/>
          </a:p>
        </p:txBody>
      </p:sp>
    </p:spTree>
    <p:extLst>
      <p:ext uri="{BB962C8B-B14F-4D97-AF65-F5344CB8AC3E}">
        <p14:creationId xmlns:p14="http://schemas.microsoft.com/office/powerpoint/2010/main" val="2128943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E86B3-BC69-19C2-C66C-7EC2E303B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09ACC-FE29-9220-593A-C6B86E798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6FC74-52DB-604E-9647-B3DA93E689C1}"/>
              </a:ext>
            </a:extLst>
          </p:cNvPr>
          <p:cNvSpPr>
            <a:spLocks noGrp="1"/>
          </p:cNvSpPr>
          <p:nvPr>
            <p:ph type="body" idx="1"/>
          </p:nvPr>
        </p:nvSpPr>
        <p:spPr/>
        <p:txBody>
          <a:bodyPr/>
          <a:lstStyle/>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we know these efforts work.  </a:t>
            </a:r>
          </a:p>
          <a:p>
            <a:pPr marL="342900" marR="0" lvl="0" indent="-342900">
              <a:lnSpc>
                <a:spcPct val="150000"/>
              </a:lnSpc>
              <a:spcAft>
                <a:spcPts val="80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Students who are part of bridge and other academic-support programs stay in college and graduate at higher rates, across the board, than students from similar backgrounds who don’t participate.</a:t>
            </a:r>
          </a:p>
          <a:p>
            <a:pPr marL="342900" marR="0" lvl="0" indent="-342900">
              <a:lnSpc>
                <a:spcPct val="150000"/>
              </a:lnSpc>
              <a:spcAft>
                <a:spcPts val="800"/>
              </a:spcAft>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Outcomes are the holy grail, and this is how we achieve the best possible outcomes.</a:t>
            </a:r>
            <a:r>
              <a:rPr lang="en-US" sz="2800" dirty="0">
                <a:effectLst/>
              </a:rPr>
              <a:t> </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B761B26-73E3-0B02-F35A-DD5EE619B99A}"/>
              </a:ext>
            </a:extLst>
          </p:cNvPr>
          <p:cNvSpPr>
            <a:spLocks noGrp="1"/>
          </p:cNvSpPr>
          <p:nvPr>
            <p:ph type="sldNum" sz="quarter" idx="5"/>
          </p:nvPr>
        </p:nvSpPr>
        <p:spPr/>
        <p:txBody>
          <a:bodyPr/>
          <a:lstStyle/>
          <a:p>
            <a:fld id="{8BE2BC33-3734-8C48-86B4-B6A32637DC68}" type="slidenum">
              <a:rPr lang="en-US" smtClean="0"/>
              <a:t>6</a:t>
            </a:fld>
            <a:endParaRPr lang="en-US"/>
          </a:p>
        </p:txBody>
      </p:sp>
    </p:spTree>
    <p:extLst>
      <p:ext uri="{BB962C8B-B14F-4D97-AF65-F5344CB8AC3E}">
        <p14:creationId xmlns:p14="http://schemas.microsoft.com/office/powerpoint/2010/main" val="1204713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6E6A3-F174-EA4C-3C37-920E76C33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755BA-D6B3-C3F6-8495-BED945A59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19CD6E-DE53-800E-9579-8EA356A1F0C9}"/>
              </a:ext>
            </a:extLst>
          </p:cNvPr>
          <p:cNvSpPr>
            <a:spLocks noGrp="1"/>
          </p:cNvSpPr>
          <p:nvPr>
            <p:ph type="body" idx="1"/>
          </p:nvPr>
        </p:nvSpPr>
        <p:spPr/>
        <p:txBody>
          <a:bodyPr/>
          <a:lstStyle/>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Just a few days after we met in January, I spoke to an audience at the City Club of Chicago and was fortunate enough to be introduced by Lt. Gov. Juliana Stratton, an Urbana alum and a real U of I System ally.</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She said something that stuck with me.</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“It’s great to see dreamers that DO.”</a:t>
            </a:r>
          </a:p>
          <a:p>
            <a:pPr marL="342900" marR="0" lvl="0" indent="-342900">
              <a:lnSpc>
                <a:spcPct val="150000"/>
              </a:lnSpc>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students all dream, each and every one of them -- and they dream big. </a:t>
            </a:r>
          </a:p>
          <a:p>
            <a:pPr marL="342900" marR="0" lvl="0" indent="-342900">
              <a:lnSpc>
                <a:spcPct val="150000"/>
              </a:lnSpc>
              <a:spcAft>
                <a:spcPts val="80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we provide is fuel for those dreams to drive them forward … and the tools for each of our students, whatever their background, to DO.</a:t>
            </a:r>
          </a:p>
        </p:txBody>
      </p:sp>
      <p:sp>
        <p:nvSpPr>
          <p:cNvPr id="4" name="Slide Number Placeholder 3">
            <a:extLst>
              <a:ext uri="{FF2B5EF4-FFF2-40B4-BE49-F238E27FC236}">
                <a16:creationId xmlns:a16="http://schemas.microsoft.com/office/drawing/2014/main" id="{3C143693-AEC1-324C-1B4E-631C410DDA21}"/>
              </a:ext>
            </a:extLst>
          </p:cNvPr>
          <p:cNvSpPr>
            <a:spLocks noGrp="1"/>
          </p:cNvSpPr>
          <p:nvPr>
            <p:ph type="sldNum" sz="quarter" idx="5"/>
          </p:nvPr>
        </p:nvSpPr>
        <p:spPr/>
        <p:txBody>
          <a:bodyPr/>
          <a:lstStyle/>
          <a:p>
            <a:fld id="{8BE2BC33-3734-8C48-86B4-B6A32637DC68}" type="slidenum">
              <a:rPr lang="en-US" smtClean="0"/>
              <a:t>7</a:t>
            </a:fld>
            <a:endParaRPr lang="en-US"/>
          </a:p>
        </p:txBody>
      </p:sp>
    </p:spTree>
    <p:extLst>
      <p:ext uri="{BB962C8B-B14F-4D97-AF65-F5344CB8AC3E}">
        <p14:creationId xmlns:p14="http://schemas.microsoft.com/office/powerpoint/2010/main" val="161667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5601F-A591-04A5-19FD-61997A637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9282FE-3A54-8F0B-A372-ABB644D5F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94A034-9EC6-3E33-C917-1CF144181422}"/>
              </a:ext>
            </a:extLst>
          </p:cNvPr>
          <p:cNvSpPr>
            <a:spLocks noGrp="1"/>
          </p:cNvSpPr>
          <p:nvPr>
            <p:ph type="body" idx="1"/>
          </p:nvPr>
        </p:nvSpPr>
        <p:spPr/>
        <p:txBody>
          <a:bodyPr/>
          <a:lstStyle/>
          <a:p>
            <a:pPr marL="28575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Thank you.</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F3F36F9-7162-57EB-E6D8-E395B7292961}"/>
              </a:ext>
            </a:extLst>
          </p:cNvPr>
          <p:cNvSpPr>
            <a:spLocks noGrp="1"/>
          </p:cNvSpPr>
          <p:nvPr>
            <p:ph type="sldNum" sz="quarter" idx="5"/>
          </p:nvPr>
        </p:nvSpPr>
        <p:spPr/>
        <p:txBody>
          <a:bodyPr/>
          <a:lstStyle/>
          <a:p>
            <a:fld id="{8BE2BC33-3734-8C48-86B4-B6A32637DC68}" type="slidenum">
              <a:rPr lang="en-US" smtClean="0"/>
              <a:t>8</a:t>
            </a:fld>
            <a:endParaRPr lang="en-US"/>
          </a:p>
        </p:txBody>
      </p:sp>
    </p:spTree>
    <p:extLst>
      <p:ext uri="{BB962C8B-B14F-4D97-AF65-F5344CB8AC3E}">
        <p14:creationId xmlns:p14="http://schemas.microsoft.com/office/powerpoint/2010/main" val="279367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40B5D2-43A3-654C-9CA3-48321C2F64B4}"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45526089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40B5D2-43A3-654C-9CA3-48321C2F64B4}"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2306624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40B5D2-43A3-654C-9CA3-48321C2F64B4}"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304933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40B5D2-43A3-654C-9CA3-48321C2F64B4}"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5651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40B5D2-43A3-654C-9CA3-48321C2F64B4}"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947683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40B5D2-43A3-654C-9CA3-48321C2F64B4}"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96457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40B5D2-43A3-654C-9CA3-48321C2F64B4}" type="datetimeFigureOut">
              <a:rPr lang="en-US" smtClean="0"/>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3166772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40B5D2-43A3-654C-9CA3-48321C2F64B4}" type="datetimeFigureOut">
              <a:rPr lang="en-US" smtClean="0"/>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4115156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0B5D2-43A3-654C-9CA3-48321C2F64B4}" type="datetimeFigureOut">
              <a:rPr lang="en-US" smtClean="0"/>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359814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40B5D2-43A3-654C-9CA3-48321C2F64B4}"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744862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40B5D2-43A3-654C-9CA3-48321C2F64B4}"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983631-D466-C144-803B-3E9C4CAFD5A4}" type="slidenum">
              <a:rPr lang="en-US" smtClean="0"/>
              <a:t>‹#›</a:t>
            </a:fld>
            <a:endParaRPr lang="en-US"/>
          </a:p>
        </p:txBody>
      </p:sp>
    </p:spTree>
    <p:extLst>
      <p:ext uri="{BB962C8B-B14F-4D97-AF65-F5344CB8AC3E}">
        <p14:creationId xmlns:p14="http://schemas.microsoft.com/office/powerpoint/2010/main" val="79042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40B5D2-43A3-654C-9CA3-48321C2F64B4}" type="datetimeFigureOut">
              <a:rPr lang="en-US" smtClean="0"/>
              <a:t>3/17/2025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983631-D466-C144-803B-3E9C4CAFD5A4}" type="slidenum">
              <a:rPr lang="en-US" smtClean="0"/>
              <a:t>‹#›</a:t>
            </a:fld>
            <a:endParaRPr lang="en-US"/>
          </a:p>
        </p:txBody>
      </p:sp>
    </p:spTree>
    <p:extLst>
      <p:ext uri="{BB962C8B-B14F-4D97-AF65-F5344CB8AC3E}">
        <p14:creationId xmlns:p14="http://schemas.microsoft.com/office/powerpoint/2010/main" val="1162089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22445-1E13-3943-7336-2EFB53971C1F}"/>
            </a:ext>
          </a:extLst>
        </p:cNvPr>
        <p:cNvGrpSpPr/>
        <p:nvPr/>
      </p:nvGrpSpPr>
      <p:grpSpPr>
        <a:xfrm>
          <a:off x="0" y="0"/>
          <a:ext cx="0" cy="0"/>
          <a:chOff x="0" y="0"/>
          <a:chExt cx="0" cy="0"/>
        </a:xfrm>
      </p:grpSpPr>
      <p:pic>
        <p:nvPicPr>
          <p:cNvPr id="7" name="Picture 6" descr="the shield of the University of Illinois">
            <a:extLst>
              <a:ext uri="{FF2B5EF4-FFF2-40B4-BE49-F238E27FC236}">
                <a16:creationId xmlns:a16="http://schemas.microsoft.com/office/drawing/2014/main" id="{9C93C8E0-92DA-D5B3-8CF7-828A5F79921D}"/>
              </a:ext>
            </a:extLst>
          </p:cNvPr>
          <p:cNvPicPr>
            <a:picLocks noChangeAspect="1"/>
          </p:cNvPicPr>
          <p:nvPr/>
        </p:nvPicPr>
        <p:blipFill rotWithShape="1">
          <a:blip r:embed="rId3"/>
          <a:srcRect l="21256" r="22704" b="-371"/>
          <a:stretch/>
        </p:blipFill>
        <p:spPr>
          <a:xfrm>
            <a:off x="7772401" y="-1"/>
            <a:ext cx="4419599" cy="5277341"/>
          </a:xfrm>
          <a:prstGeom prst="rect">
            <a:avLst/>
          </a:prstGeom>
        </p:spPr>
      </p:pic>
      <p:sp>
        <p:nvSpPr>
          <p:cNvPr id="14" name="Rectangle 13">
            <a:extLst>
              <a:ext uri="{FF2B5EF4-FFF2-40B4-BE49-F238E27FC236}">
                <a16:creationId xmlns:a16="http://schemas.microsoft.com/office/drawing/2014/main" id="{A354871C-DA22-4414-47E4-3D055E079676}"/>
              </a:ext>
              <a:ext uri="{C183D7F6-B498-43B3-948B-1728B52AA6E4}">
                <adec:decorative xmlns:adec="http://schemas.microsoft.com/office/drawing/2017/decorative" val="1"/>
              </a:ext>
            </a:extLst>
          </p:cNvPr>
          <p:cNvSpPr/>
          <p:nvPr/>
        </p:nvSpPr>
        <p:spPr>
          <a:xfrm>
            <a:off x="7772401" y="-1"/>
            <a:ext cx="2295933" cy="5277337"/>
          </a:xfrm>
          <a:prstGeom prst="rect">
            <a:avLst/>
          </a:prstGeom>
          <a:gradFill flip="none" rotWithShape="1">
            <a:gsLst>
              <a:gs pos="0">
                <a:srgbClr val="13294B">
                  <a:alpha val="0"/>
                </a:srgbClr>
              </a:gs>
              <a:gs pos="81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FEA3E-341A-06B9-B1E6-6FDE53FF8722}"/>
              </a:ext>
            </a:extLst>
          </p:cNvPr>
          <p:cNvSpPr>
            <a:spLocks noGrp="1"/>
          </p:cNvSpPr>
          <p:nvPr>
            <p:ph type="ctrTitle"/>
          </p:nvPr>
        </p:nvSpPr>
        <p:spPr>
          <a:xfrm>
            <a:off x="621631" y="940877"/>
            <a:ext cx="9177461" cy="4336461"/>
          </a:xfrm>
          <a:ln>
            <a:noFill/>
          </a:ln>
        </p:spPr>
        <p:txBody>
          <a:bodyPr wrap="square" lIns="0" tIns="0" rIns="0" bIns="0" anchor="t">
            <a:noAutofit/>
          </a:bodyPr>
          <a:lstStyle/>
          <a:p>
            <a:pPr algn="l">
              <a:lnSpc>
                <a:spcPts val="9900"/>
              </a:lnSpc>
            </a:pPr>
            <a:r>
              <a:rPr lang="en-US" sz="10300" spc="-150" dirty="0">
                <a:solidFill>
                  <a:srgbClr val="003366"/>
                </a:solidFill>
                <a:latin typeface="Oswald Light" pitchFamily="2" charset="77"/>
                <a:cs typeface="Arial Narrow" panose="020B0604020202020204" pitchFamily="34" charset="0"/>
              </a:rPr>
              <a:t>REMARKS TO</a:t>
            </a:r>
            <a:br>
              <a:rPr lang="en-US" sz="10300" spc="-150" dirty="0">
                <a:solidFill>
                  <a:srgbClr val="003366"/>
                </a:solidFill>
                <a:latin typeface="Oswald Light" pitchFamily="2" charset="77"/>
                <a:cs typeface="Arial Narrow" panose="020B0604020202020204" pitchFamily="34" charset="0"/>
              </a:rPr>
            </a:br>
            <a:r>
              <a:rPr lang="en-US" sz="10300" b="1" spc="-150" dirty="0">
                <a:solidFill>
                  <a:srgbClr val="003366"/>
                </a:solidFill>
                <a:latin typeface="Oswald" pitchFamily="2" charset="77"/>
                <a:cs typeface="Arial Narrow" panose="020B0604020202020204" pitchFamily="34" charset="0"/>
              </a:rPr>
              <a:t>THE BOARD OF TRUSTEES</a:t>
            </a:r>
          </a:p>
        </p:txBody>
      </p:sp>
      <p:sp>
        <p:nvSpPr>
          <p:cNvPr id="3" name="Subtitle 2">
            <a:extLst>
              <a:ext uri="{FF2B5EF4-FFF2-40B4-BE49-F238E27FC236}">
                <a16:creationId xmlns:a16="http://schemas.microsoft.com/office/drawing/2014/main" id="{328A249E-F4BC-AC96-7EFD-B38B3B1E6135}"/>
              </a:ext>
            </a:extLst>
          </p:cNvPr>
          <p:cNvSpPr>
            <a:spLocks noGrp="1"/>
          </p:cNvSpPr>
          <p:nvPr>
            <p:ph type="subTitle" idx="1"/>
          </p:nvPr>
        </p:nvSpPr>
        <p:spPr>
          <a:xfrm>
            <a:off x="614362" y="5532418"/>
            <a:ext cx="5481638" cy="968470"/>
          </a:xfrm>
        </p:spPr>
        <p:txBody>
          <a:bodyPr lIns="0">
            <a:spAutoFit/>
          </a:bodyPr>
          <a:lstStyle/>
          <a:p>
            <a:pPr algn="l"/>
            <a:r>
              <a:rPr lang="en-US" sz="2700" dirty="0">
                <a:solidFill>
                  <a:srgbClr val="003366"/>
                </a:solidFill>
                <a:latin typeface="Lato" panose="020F0502020204030203" pitchFamily="34" charset="77"/>
                <a:cs typeface="Arial" panose="020B0604020202020204" pitchFamily="34" charset="0"/>
              </a:rPr>
              <a:t>March, 20</a:t>
            </a:r>
            <a:r>
              <a:rPr lang="en-US" sz="2700" baseline="30000" dirty="0">
                <a:solidFill>
                  <a:srgbClr val="003366"/>
                </a:solidFill>
                <a:latin typeface="Lato" panose="020F0502020204030203" pitchFamily="34" charset="77"/>
                <a:cs typeface="Arial" panose="020B0604020202020204" pitchFamily="34" charset="0"/>
              </a:rPr>
              <a:t>th</a:t>
            </a:r>
            <a:r>
              <a:rPr lang="en-US" sz="2700" dirty="0">
                <a:solidFill>
                  <a:srgbClr val="003366"/>
                </a:solidFill>
                <a:latin typeface="Lato" panose="020F0502020204030203" pitchFamily="34" charset="77"/>
                <a:cs typeface="Arial" panose="020B0604020202020204" pitchFamily="34" charset="0"/>
              </a:rPr>
              <a:t>, 2025</a:t>
            </a:r>
          </a:p>
          <a:p>
            <a:pPr algn="l"/>
            <a:r>
              <a:rPr lang="en-US" sz="2700" dirty="0">
                <a:solidFill>
                  <a:srgbClr val="003366"/>
                </a:solidFill>
                <a:latin typeface="Lato" panose="020F0502020204030203" pitchFamily="34" charset="77"/>
                <a:cs typeface="Arial" panose="020B0604020202020204" pitchFamily="34" charset="0"/>
              </a:rPr>
              <a:t>Tim Killeen, President</a:t>
            </a:r>
          </a:p>
        </p:txBody>
      </p:sp>
      <p:cxnSp>
        <p:nvCxnSpPr>
          <p:cNvPr id="11" name="Straight Connector 10">
            <a:extLst>
              <a:ext uri="{FF2B5EF4-FFF2-40B4-BE49-F238E27FC236}">
                <a16:creationId xmlns:a16="http://schemas.microsoft.com/office/drawing/2014/main" id="{036977DB-F567-8D50-C8DC-0FA40DDAAE60}"/>
              </a:ext>
              <a:ext uri="{C183D7F6-B498-43B3-948B-1728B52AA6E4}">
                <adec:decorative xmlns:adec="http://schemas.microsoft.com/office/drawing/2017/decorative" val="1"/>
              </a:ext>
            </a:extLst>
          </p:cNvPr>
          <p:cNvCxnSpPr>
            <a:cxnSpLocks/>
          </p:cNvCxnSpPr>
          <p:nvPr/>
        </p:nvCxnSpPr>
        <p:spPr>
          <a:xfrm>
            <a:off x="614362" y="5277341"/>
            <a:ext cx="909638" cy="0"/>
          </a:xfrm>
          <a:prstGeom prst="line">
            <a:avLst/>
          </a:prstGeom>
          <a:ln w="50800"/>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13451664-AD6C-10D8-94D2-77E768EA83DB}"/>
              </a:ext>
              <a:ext uri="{C183D7F6-B498-43B3-948B-1728B52AA6E4}">
                <adec:decorative xmlns:adec="http://schemas.microsoft.com/office/drawing/2017/decorative" val="1"/>
              </a:ext>
            </a:extLst>
          </p:cNvPr>
          <p:cNvPicPr>
            <a:picLocks noChangeAspect="1"/>
          </p:cNvPicPr>
          <p:nvPr/>
        </p:nvPicPr>
        <p:blipFill>
          <a:blip r:embed="rId4"/>
          <a:srcRect t="17948" r="571" b="15511"/>
          <a:stretch/>
        </p:blipFill>
        <p:spPr>
          <a:xfrm rot="5400000" flipV="1">
            <a:off x="-3118183" y="3387428"/>
            <a:ext cx="6857999" cy="83145"/>
          </a:xfrm>
          <a:prstGeom prst="rect">
            <a:avLst/>
          </a:prstGeom>
        </p:spPr>
      </p:pic>
      <p:pic>
        <p:nvPicPr>
          <p:cNvPr id="5" name="Picture 4" descr="University of Illinos System wordmark with tagline “Altogether Extraordinary” underneath">
            <a:extLst>
              <a:ext uri="{FF2B5EF4-FFF2-40B4-BE49-F238E27FC236}">
                <a16:creationId xmlns:a16="http://schemas.microsoft.com/office/drawing/2014/main" id="{E83186DD-92F8-8C2B-44F9-50D657EAAB3F}"/>
              </a:ext>
            </a:extLst>
          </p:cNvPr>
          <p:cNvPicPr>
            <a:picLocks noChangeAspect="1"/>
          </p:cNvPicPr>
          <p:nvPr/>
        </p:nvPicPr>
        <p:blipFill>
          <a:blip r:embed="rId5"/>
          <a:srcRect/>
          <a:stretch/>
        </p:blipFill>
        <p:spPr>
          <a:xfrm>
            <a:off x="7772401" y="6102324"/>
            <a:ext cx="4150356" cy="613628"/>
          </a:xfrm>
          <a:prstGeom prst="rect">
            <a:avLst/>
          </a:prstGeom>
        </p:spPr>
      </p:pic>
    </p:spTree>
    <p:extLst>
      <p:ext uri="{BB962C8B-B14F-4D97-AF65-F5344CB8AC3E}">
        <p14:creationId xmlns:p14="http://schemas.microsoft.com/office/powerpoint/2010/main" val="522393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75FC7-7CE5-D15C-92BB-3F8FC691C766}"/>
            </a:ext>
          </a:extLst>
        </p:cNvPr>
        <p:cNvGrpSpPr/>
        <p:nvPr/>
      </p:nvGrpSpPr>
      <p:grpSpPr>
        <a:xfrm>
          <a:off x="0" y="0"/>
          <a:ext cx="0" cy="0"/>
          <a:chOff x="0" y="0"/>
          <a:chExt cx="0" cy="0"/>
        </a:xfrm>
      </p:grpSpPr>
      <p:pic>
        <p:nvPicPr>
          <p:cNvPr id="8" name="Picture 7" descr="a student raises their hand during a lecture in a classroom setting">
            <a:extLst>
              <a:ext uri="{FF2B5EF4-FFF2-40B4-BE49-F238E27FC236}">
                <a16:creationId xmlns:a16="http://schemas.microsoft.com/office/drawing/2014/main" id="{A85A97EF-EBE4-4408-C7F8-A009ACEA8BF5}"/>
              </a:ext>
            </a:extLst>
          </p:cNvPr>
          <p:cNvPicPr>
            <a:picLocks noChangeAspect="1"/>
          </p:cNvPicPr>
          <p:nvPr/>
        </p:nvPicPr>
        <p:blipFill>
          <a:blip r:embed="rId3"/>
          <a:srcRect l="-1" r="-1" b="11046"/>
          <a:stretch/>
        </p:blipFill>
        <p:spPr>
          <a:xfrm>
            <a:off x="621630" y="0"/>
            <a:ext cx="11570370" cy="6857998"/>
          </a:xfrm>
          <a:prstGeom prst="rect">
            <a:avLst/>
          </a:prstGeom>
        </p:spPr>
      </p:pic>
      <p:sp>
        <p:nvSpPr>
          <p:cNvPr id="4" name="Rectangle 3">
            <a:extLst>
              <a:ext uri="{FF2B5EF4-FFF2-40B4-BE49-F238E27FC236}">
                <a16:creationId xmlns:a16="http://schemas.microsoft.com/office/drawing/2014/main" id="{F9324908-B2E2-4290-BEAB-0BE6D0AB467F}"/>
              </a:ext>
              <a:ext uri="{C183D7F6-B498-43B3-948B-1728B52AA6E4}">
                <adec:decorative xmlns:adec="http://schemas.microsoft.com/office/drawing/2017/decorative" val="1"/>
              </a:ext>
            </a:extLst>
          </p:cNvPr>
          <p:cNvSpPr/>
          <p:nvPr/>
        </p:nvSpPr>
        <p:spPr>
          <a:xfrm>
            <a:off x="621633" y="1129355"/>
            <a:ext cx="11570366" cy="5735470"/>
          </a:xfrm>
          <a:prstGeom prst="rect">
            <a:avLst/>
          </a:prstGeom>
          <a:gradFill flip="none" rotWithShape="1">
            <a:gsLst>
              <a:gs pos="0">
                <a:srgbClr val="13294B">
                  <a:alpha val="0"/>
                </a:srgbClr>
              </a:gs>
              <a:gs pos="91000">
                <a:srgbClr val="13294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A0A0934-B9BE-EFE3-867A-44E861C300C9}"/>
              </a:ext>
              <a:ext uri="{C183D7F6-B498-43B3-948B-1728B52AA6E4}">
                <adec:decorative xmlns:adec="http://schemas.microsoft.com/office/drawing/2017/decorative" val="1"/>
              </a:ext>
            </a:extLst>
          </p:cNvPr>
          <p:cNvPicPr>
            <a:picLocks noChangeAspect="1"/>
          </p:cNvPicPr>
          <p:nvPr/>
        </p:nvPicPr>
        <p:blipFill>
          <a:blip r:embed="rId4"/>
          <a:srcRect t="17948" r="571" b="15511"/>
          <a:stretch/>
        </p:blipFill>
        <p:spPr>
          <a:xfrm rot="5400000" flipV="1">
            <a:off x="-3118183" y="3387428"/>
            <a:ext cx="6857999" cy="83145"/>
          </a:xfrm>
          <a:prstGeom prst="rect">
            <a:avLst/>
          </a:prstGeom>
        </p:spPr>
      </p:pic>
      <p:pic>
        <p:nvPicPr>
          <p:cNvPr id="14" name="Picture 13">
            <a:extLst>
              <a:ext uri="{FF2B5EF4-FFF2-40B4-BE49-F238E27FC236}">
                <a16:creationId xmlns:a16="http://schemas.microsoft.com/office/drawing/2014/main" id="{DA6FD5C8-C0B9-9F19-3494-B043E9D098C9}"/>
              </a:ext>
              <a:ext uri="{C183D7F6-B498-43B3-948B-1728B52AA6E4}">
                <adec:decorative xmlns:adec="http://schemas.microsoft.com/office/drawing/2017/decorative" val="1"/>
              </a:ext>
            </a:extLst>
          </p:cNvPr>
          <p:cNvPicPr>
            <a:picLocks noChangeAspect="1"/>
          </p:cNvPicPr>
          <p:nvPr/>
        </p:nvPicPr>
        <p:blipFill>
          <a:blip r:embed="rId5"/>
          <a:srcRect l="493" t="52161" r="6105" b="26119"/>
          <a:stretch/>
        </p:blipFill>
        <p:spPr>
          <a:xfrm>
            <a:off x="621633" y="6078365"/>
            <a:ext cx="5181600" cy="779635"/>
          </a:xfrm>
          <a:prstGeom prst="rect">
            <a:avLst/>
          </a:prstGeom>
        </p:spPr>
      </p:pic>
      <p:sp>
        <p:nvSpPr>
          <p:cNvPr id="23" name="Title 18">
            <a:extLst>
              <a:ext uri="{FF2B5EF4-FFF2-40B4-BE49-F238E27FC236}">
                <a16:creationId xmlns:a16="http://schemas.microsoft.com/office/drawing/2014/main" id="{5868ACFA-AD03-799B-3C62-247F64C0A200}"/>
              </a:ext>
            </a:extLst>
          </p:cNvPr>
          <p:cNvSpPr>
            <a:spLocks noGrp="1"/>
          </p:cNvSpPr>
          <p:nvPr>
            <p:ph type="ctrTitle"/>
          </p:nvPr>
        </p:nvSpPr>
        <p:spPr>
          <a:xfrm>
            <a:off x="621632" y="4014835"/>
            <a:ext cx="11570368" cy="2387600"/>
          </a:xfrm>
        </p:spPr>
        <p:txBody>
          <a:bodyPr>
            <a:normAutofit/>
          </a:bodyPr>
          <a:lstStyle/>
          <a:p>
            <a:pPr>
              <a:lnSpc>
                <a:spcPts val="12000"/>
              </a:lnSpc>
            </a:pPr>
            <a:r>
              <a:rPr lang="en-US" b="1" dirty="0">
                <a:solidFill>
                  <a:schemeClr val="bg1"/>
                </a:solidFill>
                <a:latin typeface="Oswald" pitchFamily="2" charset="77"/>
                <a:cs typeface="Arial Narrow" panose="020B0604020202020204" pitchFamily="34" charset="0"/>
              </a:rPr>
              <a:t>Students are our core mission</a:t>
            </a:r>
          </a:p>
        </p:txBody>
      </p:sp>
    </p:spTree>
    <p:extLst>
      <p:ext uri="{BB962C8B-B14F-4D97-AF65-F5344CB8AC3E}">
        <p14:creationId xmlns:p14="http://schemas.microsoft.com/office/powerpoint/2010/main" val="1993632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3000"/>
                                        <p:tgtEl>
                                          <p:spTgt spid="14"/>
                                        </p:tgtEl>
                                      </p:cBhvr>
                                    </p:animEffect>
                                  </p:childTnLst>
                                </p:cTn>
                              </p:par>
                            </p:childTnLst>
                          </p:cTn>
                        </p:par>
                        <p:par>
                          <p:cTn id="16" fill="hold">
                            <p:stCondLst>
                              <p:cond delay="6000"/>
                            </p:stCondLst>
                            <p:childTnLst>
                              <p:par>
                                <p:cTn id="17" presetID="0" presetClass="path" presetSubtype="0" accel="50000" decel="50000" fill="hold" nodeType="afterEffect">
                                  <p:stCondLst>
                                    <p:cond delay="0"/>
                                  </p:stCondLst>
                                  <p:childTnLst>
                                    <p:animMotion origin="layout" path="M 0.00104 -0.00278 L 0.52305 -0.00278 " pathEditMode="relative" rAng="0" ptsTypes="AA">
                                      <p:cBhvr>
                                        <p:cTn id="18" dur="10000" fill="hold"/>
                                        <p:tgtEl>
                                          <p:spTgt spid="14"/>
                                        </p:tgtEl>
                                        <p:attrNameLst>
                                          <p:attrName>ppt_x</p:attrName>
                                          <p:attrName>ppt_y</p:attrName>
                                        </p:attrNameLst>
                                      </p:cBhvr>
                                      <p:rCtr x="260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26FFA-B609-D7BC-B58A-AF3CA95E9A0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009A53B-8274-3707-2967-51C4D4FAE88E}"/>
              </a:ext>
              <a:ext uri="{C183D7F6-B498-43B3-948B-1728B52AA6E4}">
                <adec:decorative xmlns:adec="http://schemas.microsoft.com/office/drawing/2017/decorative" val="1"/>
              </a:ext>
            </a:extLst>
          </p:cNvPr>
          <p:cNvPicPr>
            <a:picLocks noChangeAspect="1"/>
          </p:cNvPicPr>
          <p:nvPr/>
        </p:nvPicPr>
        <p:blipFill>
          <a:blip r:embed="rId3"/>
          <a:srcRect t="17948" r="571" b="15511"/>
          <a:stretch/>
        </p:blipFill>
        <p:spPr>
          <a:xfrm rot="5400000" flipV="1">
            <a:off x="-3118183" y="3387428"/>
            <a:ext cx="6857999" cy="83145"/>
          </a:xfrm>
          <a:prstGeom prst="rect">
            <a:avLst/>
          </a:prstGeom>
        </p:spPr>
      </p:pic>
      <p:pic>
        <p:nvPicPr>
          <p:cNvPr id="14" name="Picture 13">
            <a:extLst>
              <a:ext uri="{FF2B5EF4-FFF2-40B4-BE49-F238E27FC236}">
                <a16:creationId xmlns:a16="http://schemas.microsoft.com/office/drawing/2014/main" id="{C5C73D9A-B9BB-5FC8-26D2-556BAB8591F1}"/>
              </a:ext>
              <a:ext uri="{C183D7F6-B498-43B3-948B-1728B52AA6E4}">
                <adec:decorative xmlns:adec="http://schemas.microsoft.com/office/drawing/2017/decorative" val="1"/>
              </a:ext>
            </a:extLst>
          </p:cNvPr>
          <p:cNvPicPr>
            <a:picLocks noChangeAspect="1"/>
          </p:cNvPicPr>
          <p:nvPr/>
        </p:nvPicPr>
        <p:blipFill>
          <a:blip r:embed="rId4"/>
          <a:srcRect l="493" t="52161" r="6105" b="26119"/>
          <a:stretch/>
        </p:blipFill>
        <p:spPr>
          <a:xfrm>
            <a:off x="621633" y="6078365"/>
            <a:ext cx="5181600" cy="779635"/>
          </a:xfrm>
          <a:prstGeom prst="rect">
            <a:avLst/>
          </a:prstGeom>
        </p:spPr>
      </p:pic>
      <p:sp>
        <p:nvSpPr>
          <p:cNvPr id="23" name="Title 18">
            <a:extLst>
              <a:ext uri="{FF2B5EF4-FFF2-40B4-BE49-F238E27FC236}">
                <a16:creationId xmlns:a16="http://schemas.microsoft.com/office/drawing/2014/main" id="{6F620D94-AB88-6BE3-6D8B-5880A84A817B}"/>
              </a:ext>
            </a:extLst>
          </p:cNvPr>
          <p:cNvSpPr>
            <a:spLocks noGrp="1"/>
          </p:cNvSpPr>
          <p:nvPr>
            <p:ph type="ctrTitle"/>
          </p:nvPr>
        </p:nvSpPr>
        <p:spPr>
          <a:xfrm>
            <a:off x="621632" y="4014835"/>
            <a:ext cx="11570368" cy="2387600"/>
          </a:xfrm>
        </p:spPr>
        <p:txBody>
          <a:bodyPr>
            <a:normAutofit/>
          </a:bodyPr>
          <a:lstStyle/>
          <a:p>
            <a:pPr>
              <a:lnSpc>
                <a:spcPts val="12000"/>
              </a:lnSpc>
            </a:pPr>
            <a:r>
              <a:rPr lang="en-US" b="1" dirty="0">
                <a:solidFill>
                  <a:srgbClr val="003366"/>
                </a:solidFill>
                <a:latin typeface="Oswald" pitchFamily="2" charset="77"/>
                <a:cs typeface="Arial Narrow" panose="020B0604020202020204" pitchFamily="34" charset="0"/>
              </a:rPr>
              <a:t>Each student is an individual</a:t>
            </a:r>
          </a:p>
        </p:txBody>
      </p:sp>
      <p:pic>
        <p:nvPicPr>
          <p:cNvPr id="21" name="Picture 20" descr="a hand written message on a note “You should stay in the dorms your first year.”">
            <a:extLst>
              <a:ext uri="{FF2B5EF4-FFF2-40B4-BE49-F238E27FC236}">
                <a16:creationId xmlns:a16="http://schemas.microsoft.com/office/drawing/2014/main" id="{2FBB3219-1BB2-B371-58DE-B5293EFA680F}"/>
              </a:ext>
            </a:extLst>
          </p:cNvPr>
          <p:cNvPicPr>
            <a:picLocks noChangeAspect="1"/>
          </p:cNvPicPr>
          <p:nvPr/>
        </p:nvPicPr>
        <p:blipFill>
          <a:blip r:embed="rId5"/>
          <a:srcRect l="27032" t="11869" r="6812" b="1466"/>
          <a:stretch/>
        </p:blipFill>
        <p:spPr>
          <a:xfrm rot="5400000">
            <a:off x="2942085" y="627270"/>
            <a:ext cx="2099143" cy="2062386"/>
          </a:xfrm>
          <a:prstGeom prst="rect">
            <a:avLst/>
          </a:prstGeom>
        </p:spPr>
      </p:pic>
      <p:pic>
        <p:nvPicPr>
          <p:cNvPr id="22" name="Picture 21" descr="a hand written message on a note “I learned that there is no perfect student.”">
            <a:extLst>
              <a:ext uri="{FF2B5EF4-FFF2-40B4-BE49-F238E27FC236}">
                <a16:creationId xmlns:a16="http://schemas.microsoft.com/office/drawing/2014/main" id="{D5C3BB05-320F-CFA2-EBCA-59A58C581899}"/>
              </a:ext>
            </a:extLst>
          </p:cNvPr>
          <p:cNvPicPr>
            <a:picLocks noChangeAspect="1"/>
          </p:cNvPicPr>
          <p:nvPr/>
        </p:nvPicPr>
        <p:blipFill>
          <a:blip r:embed="rId6"/>
          <a:srcRect l="21042" t="11091" r="13386" b="3008"/>
          <a:stretch/>
        </p:blipFill>
        <p:spPr>
          <a:xfrm rot="5400000">
            <a:off x="5356103" y="627271"/>
            <a:ext cx="2099143" cy="2062386"/>
          </a:xfrm>
          <a:prstGeom prst="rect">
            <a:avLst/>
          </a:prstGeom>
        </p:spPr>
      </p:pic>
      <p:pic>
        <p:nvPicPr>
          <p:cNvPr id="24" name="Picture 23" descr="a hand written message on a note “ I learned that college lets your explore more careers.”">
            <a:extLst>
              <a:ext uri="{FF2B5EF4-FFF2-40B4-BE49-F238E27FC236}">
                <a16:creationId xmlns:a16="http://schemas.microsoft.com/office/drawing/2014/main" id="{478821F5-F8BC-C755-FCD1-FC83EE2722BB}"/>
              </a:ext>
            </a:extLst>
          </p:cNvPr>
          <p:cNvPicPr>
            <a:picLocks noChangeAspect="1"/>
          </p:cNvPicPr>
          <p:nvPr/>
        </p:nvPicPr>
        <p:blipFill>
          <a:blip r:embed="rId7"/>
          <a:srcRect l="23775" t="13998" r="13146" b="3370"/>
          <a:stretch/>
        </p:blipFill>
        <p:spPr>
          <a:xfrm rot="5400000">
            <a:off x="7770121" y="627272"/>
            <a:ext cx="2099143" cy="2062386"/>
          </a:xfrm>
          <a:prstGeom prst="rect">
            <a:avLst/>
          </a:prstGeom>
        </p:spPr>
      </p:pic>
      <p:pic>
        <p:nvPicPr>
          <p:cNvPr id="25" name="Picture 24" descr="a hand written note “you can do anything, you just got to put your mind to it.”">
            <a:extLst>
              <a:ext uri="{FF2B5EF4-FFF2-40B4-BE49-F238E27FC236}">
                <a16:creationId xmlns:a16="http://schemas.microsoft.com/office/drawing/2014/main" id="{0ED68499-B5CF-3D5A-C77D-95DD958BE3D6}"/>
              </a:ext>
            </a:extLst>
          </p:cNvPr>
          <p:cNvPicPr>
            <a:picLocks noChangeAspect="1"/>
          </p:cNvPicPr>
          <p:nvPr/>
        </p:nvPicPr>
        <p:blipFill>
          <a:blip r:embed="rId8"/>
          <a:srcRect l="20510" t="7598" r="8801" b="-200"/>
          <a:stretch/>
        </p:blipFill>
        <p:spPr>
          <a:xfrm rot="5400000">
            <a:off x="4176525" y="3023000"/>
            <a:ext cx="2099143" cy="2062386"/>
          </a:xfrm>
          <a:prstGeom prst="rect">
            <a:avLst/>
          </a:prstGeom>
        </p:spPr>
      </p:pic>
      <p:pic>
        <p:nvPicPr>
          <p:cNvPr id="26" name="Picture 25" descr="a hand written note “They both like science. They have three kids. He said DON’T give up!”">
            <a:extLst>
              <a:ext uri="{FF2B5EF4-FFF2-40B4-BE49-F238E27FC236}">
                <a16:creationId xmlns:a16="http://schemas.microsoft.com/office/drawing/2014/main" id="{D40F6679-7364-F05E-F552-599030ED3138}"/>
              </a:ext>
            </a:extLst>
          </p:cNvPr>
          <p:cNvPicPr>
            <a:picLocks noChangeAspect="1"/>
          </p:cNvPicPr>
          <p:nvPr/>
        </p:nvPicPr>
        <p:blipFill>
          <a:blip r:embed="rId9"/>
          <a:srcRect l="20510" t="7296" r="8801" b="102"/>
          <a:stretch/>
        </p:blipFill>
        <p:spPr>
          <a:xfrm rot="5400000">
            <a:off x="6590543" y="3023001"/>
            <a:ext cx="2099143" cy="2062386"/>
          </a:xfrm>
          <a:prstGeom prst="rect">
            <a:avLst/>
          </a:prstGeom>
        </p:spPr>
      </p:pic>
    </p:spTree>
    <p:extLst>
      <p:ext uri="{BB962C8B-B14F-4D97-AF65-F5344CB8AC3E}">
        <p14:creationId xmlns:p14="http://schemas.microsoft.com/office/powerpoint/2010/main" val="2639758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3000"/>
                                        <p:tgtEl>
                                          <p:spTgt spid="14"/>
                                        </p:tgtEl>
                                      </p:cBhvr>
                                    </p:animEffect>
                                  </p:childTnLst>
                                </p:cTn>
                              </p:par>
                            </p:childTnLst>
                          </p:cTn>
                        </p:par>
                        <p:par>
                          <p:cTn id="32" fill="hold">
                            <p:stCondLst>
                              <p:cond delay="6500"/>
                            </p:stCondLst>
                            <p:childTnLst>
                              <p:par>
                                <p:cTn id="33" presetID="0" presetClass="path" presetSubtype="0" accel="50000" decel="50000" fill="hold" nodeType="afterEffect">
                                  <p:stCondLst>
                                    <p:cond delay="0"/>
                                  </p:stCondLst>
                                  <p:childTnLst>
                                    <p:animMotion origin="layout" path="M 0.00104 -0.00278 L 0.52305 -0.00278 " pathEditMode="relative" rAng="0" ptsTypes="AA">
                                      <p:cBhvr>
                                        <p:cTn id="34" dur="10000" fill="hold"/>
                                        <p:tgtEl>
                                          <p:spTgt spid="14"/>
                                        </p:tgtEl>
                                        <p:attrNameLst>
                                          <p:attrName>ppt_x</p:attrName>
                                          <p:attrName>ppt_y</p:attrName>
                                        </p:attrNameLst>
                                      </p:cBhvr>
                                      <p:rCtr x="260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DCEB0-24D3-FBA8-98E5-B31CD548456C}"/>
            </a:ext>
          </a:extLst>
        </p:cNvPr>
        <p:cNvGrpSpPr/>
        <p:nvPr/>
      </p:nvGrpSpPr>
      <p:grpSpPr>
        <a:xfrm>
          <a:off x="0" y="0"/>
          <a:ext cx="0" cy="0"/>
          <a:chOff x="0" y="0"/>
          <a:chExt cx="0" cy="0"/>
        </a:xfrm>
      </p:grpSpPr>
      <p:pic>
        <p:nvPicPr>
          <p:cNvPr id="9" name="Picture 8" descr="a woman stirring a pot with a spatula.">
            <a:extLst>
              <a:ext uri="{FF2B5EF4-FFF2-40B4-BE49-F238E27FC236}">
                <a16:creationId xmlns:a16="http://schemas.microsoft.com/office/drawing/2014/main" id="{7B2A13BB-F64F-FB92-5C10-026DFBE00F68}"/>
              </a:ext>
            </a:extLst>
          </p:cNvPr>
          <p:cNvPicPr>
            <a:picLocks noChangeAspect="1"/>
          </p:cNvPicPr>
          <p:nvPr/>
        </p:nvPicPr>
        <p:blipFill>
          <a:blip r:embed="rId3"/>
          <a:srcRect l="41466" r="36302"/>
          <a:stretch/>
        </p:blipFill>
        <p:spPr>
          <a:xfrm>
            <a:off x="633665" y="-13644"/>
            <a:ext cx="2307499" cy="6857998"/>
          </a:xfrm>
          <a:prstGeom prst="rect">
            <a:avLst/>
          </a:prstGeom>
        </p:spPr>
      </p:pic>
      <p:pic>
        <p:nvPicPr>
          <p:cNvPr id="10" name="Picture 9" descr="a man smiling and dancing.">
            <a:extLst>
              <a:ext uri="{FF2B5EF4-FFF2-40B4-BE49-F238E27FC236}">
                <a16:creationId xmlns:a16="http://schemas.microsoft.com/office/drawing/2014/main" id="{26E2E825-83E8-46B4-BAF5-0ED0D1EB20EE}"/>
              </a:ext>
            </a:extLst>
          </p:cNvPr>
          <p:cNvPicPr>
            <a:picLocks noChangeAspect="1"/>
          </p:cNvPicPr>
          <p:nvPr/>
        </p:nvPicPr>
        <p:blipFill>
          <a:blip r:embed="rId4"/>
          <a:srcRect l="42127" t="13170" r="37720"/>
          <a:stretch/>
        </p:blipFill>
        <p:spPr>
          <a:xfrm>
            <a:off x="2931390" y="-13644"/>
            <a:ext cx="2307499" cy="6857998"/>
          </a:xfrm>
          <a:prstGeom prst="rect">
            <a:avLst/>
          </a:prstGeom>
        </p:spPr>
      </p:pic>
      <p:pic>
        <p:nvPicPr>
          <p:cNvPr id="11" name="Picture 10" descr="a student posing for a picture during commencement">
            <a:extLst>
              <a:ext uri="{FF2B5EF4-FFF2-40B4-BE49-F238E27FC236}">
                <a16:creationId xmlns:a16="http://schemas.microsoft.com/office/drawing/2014/main" id="{2C4E7386-53DA-F5DD-5D7C-B5334781F250}"/>
              </a:ext>
            </a:extLst>
          </p:cNvPr>
          <p:cNvPicPr>
            <a:picLocks noChangeAspect="1"/>
          </p:cNvPicPr>
          <p:nvPr/>
        </p:nvPicPr>
        <p:blipFill>
          <a:blip r:embed="rId5"/>
          <a:srcRect l="46914" t="12294" r="21176" b="2635"/>
          <a:stretch/>
        </p:blipFill>
        <p:spPr>
          <a:xfrm>
            <a:off x="5219281" y="-13645"/>
            <a:ext cx="2334275" cy="6858000"/>
          </a:xfrm>
          <a:prstGeom prst="rect">
            <a:avLst/>
          </a:prstGeom>
        </p:spPr>
      </p:pic>
      <p:pic>
        <p:nvPicPr>
          <p:cNvPr id="12" name="Picture 11" descr="A man playing catch with a football.">
            <a:extLst>
              <a:ext uri="{FF2B5EF4-FFF2-40B4-BE49-F238E27FC236}">
                <a16:creationId xmlns:a16="http://schemas.microsoft.com/office/drawing/2014/main" id="{81CC7F5E-1DFA-F6C1-F886-7C1BBA6A4B85}"/>
              </a:ext>
            </a:extLst>
          </p:cNvPr>
          <p:cNvPicPr>
            <a:picLocks noChangeAspect="1"/>
          </p:cNvPicPr>
          <p:nvPr/>
        </p:nvPicPr>
        <p:blipFill>
          <a:blip r:embed="rId6"/>
          <a:srcRect l="55360" t="38865" r="26022" b="-22076"/>
          <a:stretch/>
        </p:blipFill>
        <p:spPr>
          <a:xfrm>
            <a:off x="7553557" y="-13645"/>
            <a:ext cx="2381149" cy="6885289"/>
          </a:xfrm>
          <a:prstGeom prst="rect">
            <a:avLst/>
          </a:prstGeom>
        </p:spPr>
      </p:pic>
      <p:pic>
        <p:nvPicPr>
          <p:cNvPr id="13" name="Picture 12" descr="A woman smiling.">
            <a:extLst>
              <a:ext uri="{FF2B5EF4-FFF2-40B4-BE49-F238E27FC236}">
                <a16:creationId xmlns:a16="http://schemas.microsoft.com/office/drawing/2014/main" id="{0F37A245-DF4A-6FF6-9CA1-0D8DE20B1B77}"/>
              </a:ext>
            </a:extLst>
          </p:cNvPr>
          <p:cNvPicPr>
            <a:picLocks noChangeAspect="1"/>
          </p:cNvPicPr>
          <p:nvPr/>
        </p:nvPicPr>
        <p:blipFill>
          <a:blip r:embed="rId7"/>
          <a:srcRect l="30482" t="16135" r="39416" b="6919"/>
          <a:stretch/>
        </p:blipFill>
        <p:spPr>
          <a:xfrm>
            <a:off x="9934706" y="0"/>
            <a:ext cx="2269326" cy="6844354"/>
          </a:xfrm>
          <a:prstGeom prst="rect">
            <a:avLst/>
          </a:prstGeom>
        </p:spPr>
      </p:pic>
      <p:sp>
        <p:nvSpPr>
          <p:cNvPr id="8" name="Rectangle 7">
            <a:extLst>
              <a:ext uri="{FF2B5EF4-FFF2-40B4-BE49-F238E27FC236}">
                <a16:creationId xmlns:a16="http://schemas.microsoft.com/office/drawing/2014/main" id="{B36017C4-D34B-DA86-A5AD-6632E0B7DCAE}"/>
              </a:ext>
              <a:ext uri="{C183D7F6-B498-43B3-948B-1728B52AA6E4}">
                <adec:decorative xmlns:adec="http://schemas.microsoft.com/office/drawing/2017/decorative" val="1"/>
              </a:ext>
            </a:extLst>
          </p:cNvPr>
          <p:cNvSpPr/>
          <p:nvPr/>
        </p:nvSpPr>
        <p:spPr>
          <a:xfrm>
            <a:off x="621632" y="-13644"/>
            <a:ext cx="11570367" cy="6878470"/>
          </a:xfrm>
          <a:prstGeom prst="rect">
            <a:avLst/>
          </a:prstGeom>
          <a:gradFill flip="none" rotWithShape="1">
            <a:gsLst>
              <a:gs pos="0">
                <a:srgbClr val="13294B">
                  <a:alpha val="0"/>
                </a:srgbClr>
              </a:gs>
              <a:gs pos="73000">
                <a:srgbClr val="13294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C6CEB01-BB50-983D-DF62-EF5133F8199B}"/>
              </a:ext>
              <a:ext uri="{C183D7F6-B498-43B3-948B-1728B52AA6E4}">
                <adec:decorative xmlns:adec="http://schemas.microsoft.com/office/drawing/2017/decorative" val="1"/>
              </a:ext>
            </a:extLst>
          </p:cNvPr>
          <p:cNvPicPr>
            <a:picLocks noChangeAspect="1"/>
          </p:cNvPicPr>
          <p:nvPr/>
        </p:nvPicPr>
        <p:blipFill>
          <a:blip r:embed="rId8"/>
          <a:srcRect t="17948" r="571" b="15511"/>
          <a:stretch/>
        </p:blipFill>
        <p:spPr>
          <a:xfrm rot="5400000" flipV="1">
            <a:off x="-3118183" y="3387428"/>
            <a:ext cx="6857999" cy="83145"/>
          </a:xfrm>
          <a:prstGeom prst="rect">
            <a:avLst/>
          </a:prstGeom>
        </p:spPr>
      </p:pic>
      <p:pic>
        <p:nvPicPr>
          <p:cNvPr id="6" name="Picture 5">
            <a:extLst>
              <a:ext uri="{FF2B5EF4-FFF2-40B4-BE49-F238E27FC236}">
                <a16:creationId xmlns:a16="http://schemas.microsoft.com/office/drawing/2014/main" id="{05E5F086-4ED6-8D1A-346D-ADF95B7D9F2F}"/>
              </a:ext>
              <a:ext uri="{C183D7F6-B498-43B3-948B-1728B52AA6E4}">
                <adec:decorative xmlns:adec="http://schemas.microsoft.com/office/drawing/2017/decorative" val="1"/>
              </a:ext>
            </a:extLst>
          </p:cNvPr>
          <p:cNvPicPr>
            <a:picLocks noChangeAspect="1"/>
          </p:cNvPicPr>
          <p:nvPr/>
        </p:nvPicPr>
        <p:blipFill>
          <a:blip r:embed="rId9"/>
          <a:srcRect l="493" t="52161" r="6105" b="3260"/>
          <a:stretch/>
        </p:blipFill>
        <p:spPr>
          <a:xfrm>
            <a:off x="12191999" y="5257800"/>
            <a:ext cx="5181600" cy="1600200"/>
          </a:xfrm>
          <a:prstGeom prst="rect">
            <a:avLst/>
          </a:prstGeom>
        </p:spPr>
      </p:pic>
      <p:sp>
        <p:nvSpPr>
          <p:cNvPr id="7" name="Title 18">
            <a:extLst>
              <a:ext uri="{FF2B5EF4-FFF2-40B4-BE49-F238E27FC236}">
                <a16:creationId xmlns:a16="http://schemas.microsoft.com/office/drawing/2014/main" id="{F4EA0091-631E-7183-F7BA-06EC4AE898EE}"/>
              </a:ext>
            </a:extLst>
          </p:cNvPr>
          <p:cNvSpPr txBox="1">
            <a:spLocks noGrp="1"/>
          </p:cNvSpPr>
          <p:nvPr>
            <p:ph type="title" idx="4294967295"/>
          </p:nvPr>
        </p:nvSpPr>
        <p:spPr>
          <a:xfrm>
            <a:off x="633666" y="4014835"/>
            <a:ext cx="11570367"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ts val="12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Oswald" pitchFamily="2" charset="77"/>
                <a:ea typeface="+mj-ea"/>
                <a:cs typeface="+mj-cs"/>
              </a:rPr>
              <a:t>Meet every student where they are</a:t>
            </a:r>
            <a:endParaRPr kumimoji="0" lang="en-US" sz="6000" b="1" i="0" u="none" strike="noStrike" kern="1200" cap="none" spc="0" normalizeH="0" baseline="0" noProof="0" dirty="0">
              <a:ln>
                <a:noFill/>
              </a:ln>
              <a:solidFill>
                <a:schemeClr val="bg1"/>
              </a:solidFill>
              <a:effectLst/>
              <a:uLnTx/>
              <a:uFillTx/>
              <a:latin typeface="Oswald" pitchFamily="2" charset="77"/>
              <a:ea typeface="+mj-ea"/>
              <a:cs typeface="Arial Narrow" panose="020B0604020202020204" pitchFamily="34" charset="0"/>
            </a:endParaRPr>
          </a:p>
        </p:txBody>
      </p:sp>
    </p:spTree>
    <p:extLst>
      <p:ext uri="{BB962C8B-B14F-4D97-AF65-F5344CB8AC3E}">
        <p14:creationId xmlns:p14="http://schemas.microsoft.com/office/powerpoint/2010/main" val="367494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3500"/>
                            </p:stCondLst>
                            <p:childTnLst>
                              <p:par>
                                <p:cTn id="33" presetID="0" presetClass="path" presetSubtype="0" accel="50000" decel="50000" fill="hold" nodeType="afterEffect">
                                  <p:stCondLst>
                                    <p:cond delay="0"/>
                                  </p:stCondLst>
                                  <p:childTnLst>
                                    <p:animMotion origin="layout" path="M 0.00104 -0.00277 L -0.94896 -0.00277 " pathEditMode="relative" rAng="0" ptsTypes="AA">
                                      <p:cBhvr>
                                        <p:cTn id="34" dur="10000" fill="hold"/>
                                        <p:tgtEl>
                                          <p:spTgt spid="6"/>
                                        </p:tgtEl>
                                        <p:attrNameLst>
                                          <p:attrName>ppt_x</p:attrName>
                                          <p:attrName>ppt_y</p:attrName>
                                        </p:attrNameLst>
                                      </p:cBhvr>
                                      <p:rCtr x="-47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38088-278F-734E-ACE6-958443AA19C6}"/>
            </a:ext>
          </a:extLst>
        </p:cNvPr>
        <p:cNvGrpSpPr/>
        <p:nvPr/>
      </p:nvGrpSpPr>
      <p:grpSpPr>
        <a:xfrm>
          <a:off x="0" y="0"/>
          <a:ext cx="0" cy="0"/>
          <a:chOff x="0" y="0"/>
          <a:chExt cx="0" cy="0"/>
        </a:xfrm>
      </p:grpSpPr>
      <p:pic>
        <p:nvPicPr>
          <p:cNvPr id="4" name="Picture 3" descr="A man wearing a cap and gown and holding a recently earned diploma with two smiling children, one in each arm.">
            <a:extLst>
              <a:ext uri="{FF2B5EF4-FFF2-40B4-BE49-F238E27FC236}">
                <a16:creationId xmlns:a16="http://schemas.microsoft.com/office/drawing/2014/main" id="{67320E2C-A0A4-19FC-13F1-56DB4031870B}"/>
              </a:ext>
            </a:extLst>
          </p:cNvPr>
          <p:cNvPicPr>
            <a:picLocks noChangeAspect="1"/>
          </p:cNvPicPr>
          <p:nvPr/>
        </p:nvPicPr>
        <p:blipFill>
          <a:blip r:embed="rId3"/>
          <a:srcRect t="12284" b="40566"/>
          <a:stretch/>
        </p:blipFill>
        <p:spPr>
          <a:xfrm>
            <a:off x="621630" y="-3411"/>
            <a:ext cx="11582401" cy="6858001"/>
          </a:xfrm>
          <a:prstGeom prst="rect">
            <a:avLst/>
          </a:prstGeom>
        </p:spPr>
      </p:pic>
      <p:sp>
        <p:nvSpPr>
          <p:cNvPr id="8" name="Rectangle 7">
            <a:extLst>
              <a:ext uri="{FF2B5EF4-FFF2-40B4-BE49-F238E27FC236}">
                <a16:creationId xmlns:a16="http://schemas.microsoft.com/office/drawing/2014/main" id="{900615B0-80AB-8AC0-0190-5D73A4B8F264}"/>
              </a:ext>
              <a:ext uri="{C183D7F6-B498-43B3-948B-1728B52AA6E4}">
                <adec:decorative xmlns:adec="http://schemas.microsoft.com/office/drawing/2017/decorative" val="1"/>
              </a:ext>
            </a:extLst>
          </p:cNvPr>
          <p:cNvSpPr/>
          <p:nvPr/>
        </p:nvSpPr>
        <p:spPr>
          <a:xfrm>
            <a:off x="639681" y="237506"/>
            <a:ext cx="11570367" cy="6627319"/>
          </a:xfrm>
          <a:prstGeom prst="rect">
            <a:avLst/>
          </a:prstGeom>
          <a:gradFill flip="none" rotWithShape="1">
            <a:gsLst>
              <a:gs pos="46000">
                <a:srgbClr val="13294B">
                  <a:alpha val="0"/>
                </a:srgbClr>
              </a:gs>
              <a:gs pos="83000">
                <a:srgbClr val="13294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B60A878-FBA6-6CFE-3037-018074ADA86F}"/>
              </a:ext>
              <a:ext uri="{C183D7F6-B498-43B3-948B-1728B52AA6E4}">
                <adec:decorative xmlns:adec="http://schemas.microsoft.com/office/drawing/2017/decorative" val="1"/>
              </a:ext>
            </a:extLst>
          </p:cNvPr>
          <p:cNvPicPr>
            <a:picLocks noChangeAspect="1"/>
          </p:cNvPicPr>
          <p:nvPr/>
        </p:nvPicPr>
        <p:blipFill>
          <a:blip r:embed="rId4"/>
          <a:srcRect t="17948" r="571" b="15511"/>
          <a:stretch/>
        </p:blipFill>
        <p:spPr>
          <a:xfrm rot="5400000" flipV="1">
            <a:off x="-3118183" y="3387428"/>
            <a:ext cx="6857999" cy="83145"/>
          </a:xfrm>
          <a:prstGeom prst="rect">
            <a:avLst/>
          </a:prstGeom>
        </p:spPr>
      </p:pic>
      <p:sp>
        <p:nvSpPr>
          <p:cNvPr id="2" name="Title 1">
            <a:extLst>
              <a:ext uri="{FF2B5EF4-FFF2-40B4-BE49-F238E27FC236}">
                <a16:creationId xmlns:a16="http://schemas.microsoft.com/office/drawing/2014/main" id="{FB2E78E0-C880-9A31-B20C-27BF6DE239DB}"/>
              </a:ext>
            </a:extLst>
          </p:cNvPr>
          <p:cNvSpPr>
            <a:spLocks noGrp="1"/>
          </p:cNvSpPr>
          <p:nvPr>
            <p:ph type="ctrTitle"/>
          </p:nvPr>
        </p:nvSpPr>
        <p:spPr>
          <a:xfrm>
            <a:off x="621630" y="4812956"/>
            <a:ext cx="11570367" cy="914401"/>
          </a:xfrm>
          <a:ln>
            <a:noFill/>
          </a:ln>
        </p:spPr>
        <p:txBody>
          <a:bodyPr vert="horz" wrap="none" lIns="0" tIns="0" rIns="0" bIns="0" anchor="t">
            <a:noAutofit/>
          </a:bodyPr>
          <a:lstStyle/>
          <a:p>
            <a:pPr>
              <a:lnSpc>
                <a:spcPts val="6600"/>
              </a:lnSpc>
            </a:pPr>
            <a:r>
              <a:rPr lang="en-US" sz="5400" b="1" dirty="0">
                <a:solidFill>
                  <a:schemeClr val="bg1"/>
                </a:solidFill>
                <a:latin typeface="Oswald" pitchFamily="2" charset="77"/>
              </a:rPr>
              <a:t>Support on our campuses</a:t>
            </a:r>
            <a:br>
              <a:rPr lang="en-US" sz="5400" b="1" dirty="0">
                <a:solidFill>
                  <a:schemeClr val="bg1"/>
                </a:solidFill>
                <a:latin typeface="Oswald" pitchFamily="2" charset="77"/>
              </a:rPr>
            </a:br>
            <a:r>
              <a:rPr lang="en-US" sz="5400" b="1" dirty="0">
                <a:solidFill>
                  <a:schemeClr val="bg1"/>
                </a:solidFill>
                <a:latin typeface="Oswald" pitchFamily="2" charset="77"/>
              </a:rPr>
              <a:t>and resources before they reach us</a:t>
            </a:r>
          </a:p>
        </p:txBody>
      </p:sp>
      <p:pic>
        <p:nvPicPr>
          <p:cNvPr id="7" name="Picture 6">
            <a:extLst>
              <a:ext uri="{FF2B5EF4-FFF2-40B4-BE49-F238E27FC236}">
                <a16:creationId xmlns:a16="http://schemas.microsoft.com/office/drawing/2014/main" id="{980D5EAA-6733-100D-5FBE-C381F60BDA22}"/>
              </a:ext>
              <a:ext uri="{C183D7F6-B498-43B3-948B-1728B52AA6E4}">
                <adec:decorative xmlns:adec="http://schemas.microsoft.com/office/drawing/2017/decorative" val="1"/>
              </a:ext>
            </a:extLst>
          </p:cNvPr>
          <p:cNvPicPr>
            <a:picLocks noChangeAspect="1"/>
          </p:cNvPicPr>
          <p:nvPr/>
        </p:nvPicPr>
        <p:blipFill>
          <a:blip r:embed="rId5"/>
          <a:srcRect l="493" t="52161" r="6105" b="3260"/>
          <a:stretch/>
        </p:blipFill>
        <p:spPr>
          <a:xfrm rot="5400000">
            <a:off x="-1169068" y="-3404547"/>
            <a:ext cx="5181600" cy="1600200"/>
          </a:xfrm>
          <a:prstGeom prst="rect">
            <a:avLst/>
          </a:prstGeom>
        </p:spPr>
      </p:pic>
    </p:spTree>
    <p:extLst>
      <p:ext uri="{BB962C8B-B14F-4D97-AF65-F5344CB8AC3E}">
        <p14:creationId xmlns:p14="http://schemas.microsoft.com/office/powerpoint/2010/main" val="3622834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par>
                          <p:cTn id="16" fill="hold">
                            <p:stCondLst>
                              <p:cond delay="6000"/>
                            </p:stCondLst>
                            <p:childTnLst>
                              <p:par>
                                <p:cTn id="17" presetID="0" presetClass="path" presetSubtype="0" accel="50000" decel="50000" fill="hold" nodeType="afterEffect">
                                  <p:stCondLst>
                                    <p:cond delay="0"/>
                                  </p:stCondLst>
                                  <p:childTnLst>
                                    <p:animMotion origin="layout" path="M -0.00026 -0.75486 L -0.00026 0.6243 " pathEditMode="relative" rAng="0" ptsTypes="AA">
                                      <p:cBhvr>
                                        <p:cTn id="18" dur="5000" fill="hold"/>
                                        <p:tgtEl>
                                          <p:spTgt spid="7"/>
                                        </p:tgtEl>
                                        <p:attrNameLst>
                                          <p:attrName>ppt_x</p:attrName>
                                          <p:attrName>ppt_y</p:attrName>
                                        </p:attrNameLst>
                                      </p:cBhvr>
                                      <p:rCtr x="0" y="68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F2447-3159-7E22-0123-FE24164CC4B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46208BB-F2AF-E79B-8EC7-D4879D3DCEC6}"/>
              </a:ext>
              <a:ext uri="{C183D7F6-B498-43B3-948B-1728B52AA6E4}">
                <adec:decorative xmlns:adec="http://schemas.microsoft.com/office/drawing/2017/decorative" val="1"/>
              </a:ext>
            </a:extLst>
          </p:cNvPr>
          <p:cNvSpPr/>
          <p:nvPr/>
        </p:nvSpPr>
        <p:spPr>
          <a:xfrm>
            <a:off x="621633" y="-3"/>
            <a:ext cx="11570367" cy="6871648"/>
          </a:xfrm>
          <a:prstGeom prst="rect">
            <a:avLst/>
          </a:prstGeom>
          <a:solidFill>
            <a:srgbClr val="1329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man wearing a graduation gown hugs his professor who is wearing his cap and gown.">
            <a:extLst>
              <a:ext uri="{FF2B5EF4-FFF2-40B4-BE49-F238E27FC236}">
                <a16:creationId xmlns:a16="http://schemas.microsoft.com/office/drawing/2014/main" id="{3BC5724A-F793-352E-713E-E54238035CFC}"/>
              </a:ext>
            </a:extLst>
          </p:cNvPr>
          <p:cNvPicPr>
            <a:picLocks noChangeAspect="1"/>
          </p:cNvPicPr>
          <p:nvPr/>
        </p:nvPicPr>
        <p:blipFill>
          <a:blip r:embed="rId3"/>
          <a:srcRect t="11007" b="177"/>
          <a:stretch/>
        </p:blipFill>
        <p:spPr>
          <a:xfrm>
            <a:off x="609599" y="0"/>
            <a:ext cx="11582401" cy="6858001"/>
          </a:xfrm>
          <a:prstGeom prst="rect">
            <a:avLst/>
          </a:prstGeom>
        </p:spPr>
      </p:pic>
      <p:sp>
        <p:nvSpPr>
          <p:cNvPr id="8" name="Rectangle 7">
            <a:extLst>
              <a:ext uri="{FF2B5EF4-FFF2-40B4-BE49-F238E27FC236}">
                <a16:creationId xmlns:a16="http://schemas.microsoft.com/office/drawing/2014/main" id="{D34B5CA8-1C3E-ADF5-E866-F4A6B88AE3D3}"/>
              </a:ext>
              <a:ext uri="{C183D7F6-B498-43B3-948B-1728B52AA6E4}">
                <adec:decorative xmlns:adec="http://schemas.microsoft.com/office/drawing/2017/decorative" val="1"/>
              </a:ext>
            </a:extLst>
          </p:cNvPr>
          <p:cNvSpPr/>
          <p:nvPr/>
        </p:nvSpPr>
        <p:spPr>
          <a:xfrm>
            <a:off x="621632" y="396239"/>
            <a:ext cx="11570367" cy="6468585"/>
          </a:xfrm>
          <a:prstGeom prst="rect">
            <a:avLst/>
          </a:prstGeom>
          <a:gradFill flip="none" rotWithShape="1">
            <a:gsLst>
              <a:gs pos="4000">
                <a:srgbClr val="13294B">
                  <a:alpha val="0"/>
                </a:srgbClr>
              </a:gs>
              <a:gs pos="92000">
                <a:srgbClr val="13294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8EFE145-07F1-57FC-10AD-8AAFC7B6C10A}"/>
              </a:ext>
              <a:ext uri="{C183D7F6-B498-43B3-948B-1728B52AA6E4}">
                <adec:decorative xmlns:adec="http://schemas.microsoft.com/office/drawing/2017/decorative" val="1"/>
              </a:ext>
            </a:extLst>
          </p:cNvPr>
          <p:cNvPicPr>
            <a:picLocks noChangeAspect="1"/>
          </p:cNvPicPr>
          <p:nvPr/>
        </p:nvPicPr>
        <p:blipFill>
          <a:blip r:embed="rId4"/>
          <a:srcRect l="493" t="52161" r="6105" b="3260"/>
          <a:stretch/>
        </p:blipFill>
        <p:spPr>
          <a:xfrm>
            <a:off x="648791" y="5257800"/>
            <a:ext cx="5181600" cy="1600200"/>
          </a:xfrm>
          <a:prstGeom prst="rect">
            <a:avLst/>
          </a:prstGeom>
        </p:spPr>
      </p:pic>
      <p:sp>
        <p:nvSpPr>
          <p:cNvPr id="10" name="Title 18">
            <a:extLst>
              <a:ext uri="{FF2B5EF4-FFF2-40B4-BE49-F238E27FC236}">
                <a16:creationId xmlns:a16="http://schemas.microsoft.com/office/drawing/2014/main" id="{B994644E-392B-2ED9-383E-AAA505897381}"/>
              </a:ext>
            </a:extLst>
          </p:cNvPr>
          <p:cNvSpPr txBox="1">
            <a:spLocks noGrp="1"/>
          </p:cNvSpPr>
          <p:nvPr>
            <p:ph type="title" idx="4294967295"/>
          </p:nvPr>
        </p:nvSpPr>
        <p:spPr>
          <a:xfrm>
            <a:off x="633666" y="4014835"/>
            <a:ext cx="11570367"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ts val="12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Oswald" pitchFamily="2" charset="77"/>
                <a:ea typeface="+mj-ea"/>
                <a:cs typeface="+mj-cs"/>
              </a:rPr>
              <a:t>What success looks like</a:t>
            </a:r>
            <a:endParaRPr kumimoji="0" lang="en-US" sz="6000" b="1" i="0" u="none" strike="noStrike" kern="1200" cap="none" spc="0" normalizeH="0" baseline="0" noProof="0" dirty="0">
              <a:ln>
                <a:noFill/>
              </a:ln>
              <a:solidFill>
                <a:schemeClr val="bg1"/>
              </a:solidFill>
              <a:effectLst/>
              <a:uLnTx/>
              <a:uFillTx/>
              <a:latin typeface="Oswald" pitchFamily="2" charset="77"/>
              <a:ea typeface="+mj-ea"/>
              <a:cs typeface="Arial Narrow" panose="020B0604020202020204" pitchFamily="34" charset="0"/>
            </a:endParaRPr>
          </a:p>
        </p:txBody>
      </p:sp>
      <p:pic>
        <p:nvPicPr>
          <p:cNvPr id="5" name="Picture 4">
            <a:extLst>
              <a:ext uri="{FF2B5EF4-FFF2-40B4-BE49-F238E27FC236}">
                <a16:creationId xmlns:a16="http://schemas.microsoft.com/office/drawing/2014/main" id="{D4F81962-9FD1-541E-AB34-32730B186C6D}"/>
              </a:ext>
              <a:ext uri="{C183D7F6-B498-43B3-948B-1728B52AA6E4}">
                <adec:decorative xmlns:adec="http://schemas.microsoft.com/office/drawing/2017/decorative" val="1"/>
              </a:ext>
            </a:extLst>
          </p:cNvPr>
          <p:cNvPicPr>
            <a:picLocks noChangeAspect="1"/>
          </p:cNvPicPr>
          <p:nvPr/>
        </p:nvPicPr>
        <p:blipFill>
          <a:blip r:embed="rId5"/>
          <a:srcRect t="17948" r="571" b="15511"/>
          <a:stretch/>
        </p:blipFill>
        <p:spPr>
          <a:xfrm rot="5400000" flipV="1">
            <a:off x="-3118183" y="3387428"/>
            <a:ext cx="6857999" cy="83145"/>
          </a:xfrm>
          <a:prstGeom prst="rect">
            <a:avLst/>
          </a:prstGeom>
        </p:spPr>
      </p:pic>
    </p:spTree>
    <p:extLst>
      <p:ext uri="{BB962C8B-B14F-4D97-AF65-F5344CB8AC3E}">
        <p14:creationId xmlns:p14="http://schemas.microsoft.com/office/powerpoint/2010/main" val="824774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6000"/>
                            </p:stCondLst>
                            <p:childTnLst>
                              <p:par>
                                <p:cTn id="17" presetID="0" presetClass="path" presetSubtype="0" accel="50000" decel="50000" fill="hold" nodeType="afterEffect">
                                  <p:stCondLst>
                                    <p:cond delay="0"/>
                                  </p:stCondLst>
                                  <p:childTnLst>
                                    <p:animMotion origin="layout" path="M 0.00104 -0.00277 L 0.52304 -0.00277 " pathEditMode="relative" rAng="0" ptsTypes="AA">
                                      <p:cBhvr>
                                        <p:cTn id="18" dur="10000" fill="hold"/>
                                        <p:tgtEl>
                                          <p:spTgt spid="6"/>
                                        </p:tgtEl>
                                        <p:attrNameLst>
                                          <p:attrName>ppt_x</p:attrName>
                                          <p:attrName>ppt_y</p:attrName>
                                        </p:attrNameLst>
                                      </p:cBhvr>
                                      <p:rCtr x="260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DEC1B-7BF0-257A-B7A8-6892C5C4910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D3446C9-953B-9617-46AA-4A0488CA06F7}"/>
              </a:ext>
              <a:ext uri="{C183D7F6-B498-43B3-948B-1728B52AA6E4}">
                <adec:decorative xmlns:adec="http://schemas.microsoft.com/office/drawing/2017/decorative" val="1"/>
              </a:ext>
            </a:extLst>
          </p:cNvPr>
          <p:cNvSpPr/>
          <p:nvPr/>
        </p:nvSpPr>
        <p:spPr>
          <a:xfrm>
            <a:off x="621633" y="-3"/>
            <a:ext cx="11570367" cy="6871648"/>
          </a:xfrm>
          <a:prstGeom prst="rect">
            <a:avLst/>
          </a:prstGeom>
          <a:solidFill>
            <a:srgbClr val="1329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tudnents at commencement wearing their cap and gown.">
            <a:extLst>
              <a:ext uri="{FF2B5EF4-FFF2-40B4-BE49-F238E27FC236}">
                <a16:creationId xmlns:a16="http://schemas.microsoft.com/office/drawing/2014/main" id="{7E013B78-64E9-C46A-3441-7F344E11D3A4}"/>
              </a:ext>
            </a:extLst>
          </p:cNvPr>
          <p:cNvPicPr>
            <a:picLocks noChangeAspect="1"/>
          </p:cNvPicPr>
          <p:nvPr/>
        </p:nvPicPr>
        <p:blipFill>
          <a:blip r:embed="rId3"/>
          <a:srcRect l="21500" t="30837" r="21500" b="18537"/>
          <a:stretch/>
        </p:blipFill>
        <p:spPr>
          <a:xfrm>
            <a:off x="609599" y="0"/>
            <a:ext cx="11582401" cy="6858001"/>
          </a:xfrm>
          <a:prstGeom prst="rect">
            <a:avLst/>
          </a:prstGeom>
        </p:spPr>
      </p:pic>
      <p:sp>
        <p:nvSpPr>
          <p:cNvPr id="8" name="Rectangle 7">
            <a:extLst>
              <a:ext uri="{FF2B5EF4-FFF2-40B4-BE49-F238E27FC236}">
                <a16:creationId xmlns:a16="http://schemas.microsoft.com/office/drawing/2014/main" id="{79ACEAC7-FD3F-01FF-57B5-639504720880}"/>
              </a:ext>
              <a:ext uri="{C183D7F6-B498-43B3-948B-1728B52AA6E4}">
                <adec:decorative xmlns:adec="http://schemas.microsoft.com/office/drawing/2017/decorative" val="1"/>
              </a:ext>
            </a:extLst>
          </p:cNvPr>
          <p:cNvSpPr/>
          <p:nvPr/>
        </p:nvSpPr>
        <p:spPr>
          <a:xfrm>
            <a:off x="621632" y="2880360"/>
            <a:ext cx="11570367" cy="3984464"/>
          </a:xfrm>
          <a:prstGeom prst="rect">
            <a:avLst/>
          </a:prstGeom>
          <a:gradFill flip="none" rotWithShape="1">
            <a:gsLst>
              <a:gs pos="4000">
                <a:srgbClr val="13294B">
                  <a:alpha val="0"/>
                </a:srgbClr>
              </a:gs>
              <a:gs pos="78000">
                <a:srgbClr val="13294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AB3628D-9005-C75C-EBBE-6E1F469B1A81}"/>
              </a:ext>
              <a:ext uri="{C183D7F6-B498-43B3-948B-1728B52AA6E4}">
                <adec:decorative xmlns:adec="http://schemas.microsoft.com/office/drawing/2017/decorative" val="1"/>
              </a:ext>
            </a:extLst>
          </p:cNvPr>
          <p:cNvPicPr>
            <a:picLocks noChangeAspect="1"/>
          </p:cNvPicPr>
          <p:nvPr/>
        </p:nvPicPr>
        <p:blipFill>
          <a:blip r:embed="rId4"/>
          <a:srcRect l="493" t="52161" r="6105" b="3260"/>
          <a:stretch/>
        </p:blipFill>
        <p:spPr>
          <a:xfrm>
            <a:off x="648791" y="5257800"/>
            <a:ext cx="5181600" cy="1600200"/>
          </a:xfrm>
          <a:prstGeom prst="rect">
            <a:avLst/>
          </a:prstGeom>
        </p:spPr>
      </p:pic>
      <p:sp>
        <p:nvSpPr>
          <p:cNvPr id="10" name="Title 18">
            <a:extLst>
              <a:ext uri="{FF2B5EF4-FFF2-40B4-BE49-F238E27FC236}">
                <a16:creationId xmlns:a16="http://schemas.microsoft.com/office/drawing/2014/main" id="{F4B6F426-1B01-9C5E-9E54-1D4DAF6898B9}"/>
              </a:ext>
            </a:extLst>
          </p:cNvPr>
          <p:cNvSpPr txBox="1">
            <a:spLocks noGrp="1"/>
          </p:cNvSpPr>
          <p:nvPr>
            <p:ph type="title" idx="4294967295"/>
          </p:nvPr>
        </p:nvSpPr>
        <p:spPr>
          <a:xfrm>
            <a:off x="633666" y="4014835"/>
            <a:ext cx="11570367"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ts val="12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Oswald" pitchFamily="2" charset="77"/>
                <a:ea typeface="+mj-ea"/>
                <a:cs typeface="+mj-cs"/>
              </a:rPr>
              <a:t>The tools to DO!</a:t>
            </a:r>
            <a:endParaRPr kumimoji="0" lang="en-US" sz="6000" b="1" i="0" u="none" strike="noStrike" kern="1200" cap="none" spc="0" normalizeH="0" baseline="0" noProof="0" dirty="0">
              <a:ln>
                <a:noFill/>
              </a:ln>
              <a:solidFill>
                <a:schemeClr val="bg1"/>
              </a:solidFill>
              <a:effectLst/>
              <a:uLnTx/>
              <a:uFillTx/>
              <a:latin typeface="Oswald" pitchFamily="2" charset="77"/>
              <a:ea typeface="+mj-ea"/>
              <a:cs typeface="Arial Narrow" panose="020B0604020202020204" pitchFamily="34" charset="0"/>
            </a:endParaRPr>
          </a:p>
        </p:txBody>
      </p:sp>
      <p:pic>
        <p:nvPicPr>
          <p:cNvPr id="5" name="Picture 4">
            <a:extLst>
              <a:ext uri="{FF2B5EF4-FFF2-40B4-BE49-F238E27FC236}">
                <a16:creationId xmlns:a16="http://schemas.microsoft.com/office/drawing/2014/main" id="{09C627A8-06A6-2128-A6FD-DEEDE4339865}"/>
              </a:ext>
              <a:ext uri="{C183D7F6-B498-43B3-948B-1728B52AA6E4}">
                <adec:decorative xmlns:adec="http://schemas.microsoft.com/office/drawing/2017/decorative" val="1"/>
              </a:ext>
            </a:extLst>
          </p:cNvPr>
          <p:cNvPicPr>
            <a:picLocks noChangeAspect="1"/>
          </p:cNvPicPr>
          <p:nvPr/>
        </p:nvPicPr>
        <p:blipFill>
          <a:blip r:embed="rId5"/>
          <a:srcRect t="17948" r="571" b="15511"/>
          <a:stretch/>
        </p:blipFill>
        <p:spPr>
          <a:xfrm rot="5400000" flipV="1">
            <a:off x="-3118183" y="3387428"/>
            <a:ext cx="6857999" cy="83145"/>
          </a:xfrm>
          <a:prstGeom prst="rect">
            <a:avLst/>
          </a:prstGeom>
        </p:spPr>
      </p:pic>
    </p:spTree>
    <p:extLst>
      <p:ext uri="{BB962C8B-B14F-4D97-AF65-F5344CB8AC3E}">
        <p14:creationId xmlns:p14="http://schemas.microsoft.com/office/powerpoint/2010/main" val="7272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6000"/>
                            </p:stCondLst>
                            <p:childTnLst>
                              <p:par>
                                <p:cTn id="17" presetID="0" presetClass="path" presetSubtype="0" accel="50000" decel="50000" fill="hold" nodeType="afterEffect">
                                  <p:stCondLst>
                                    <p:cond delay="0"/>
                                  </p:stCondLst>
                                  <p:childTnLst>
                                    <p:animMotion origin="layout" path="M 0.00104 -0.00277 L 0.52304 -0.00277 " pathEditMode="relative" rAng="0" ptsTypes="AA">
                                      <p:cBhvr>
                                        <p:cTn id="18" dur="10000" fill="hold"/>
                                        <p:tgtEl>
                                          <p:spTgt spid="6"/>
                                        </p:tgtEl>
                                        <p:attrNameLst>
                                          <p:attrName>ppt_x</p:attrName>
                                          <p:attrName>ppt_y</p:attrName>
                                        </p:attrNameLst>
                                      </p:cBhvr>
                                      <p:rCtr x="260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068A1-9997-885B-2EB3-2AF8711C0F3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FE03AD3-172A-DED0-71E0-6D35CC4B3AAD}"/>
              </a:ext>
              <a:ext uri="{C183D7F6-B498-43B3-948B-1728B52AA6E4}">
                <adec:decorative xmlns:adec="http://schemas.microsoft.com/office/drawing/2017/decorative" val="1"/>
              </a:ext>
            </a:extLst>
          </p:cNvPr>
          <p:cNvSpPr/>
          <p:nvPr/>
        </p:nvSpPr>
        <p:spPr>
          <a:xfrm>
            <a:off x="621633" y="-3"/>
            <a:ext cx="11570367" cy="6871648"/>
          </a:xfrm>
          <a:prstGeom prst="rect">
            <a:avLst/>
          </a:prstGeom>
          <a:solidFill>
            <a:srgbClr val="1329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he University of Illinois Seal">
            <a:extLst>
              <a:ext uri="{FF2B5EF4-FFF2-40B4-BE49-F238E27FC236}">
                <a16:creationId xmlns:a16="http://schemas.microsoft.com/office/drawing/2014/main" id="{2EF47200-93C8-3ECE-EC68-176A34669824}"/>
              </a:ext>
            </a:extLst>
          </p:cNvPr>
          <p:cNvPicPr>
            <a:picLocks noChangeAspect="1"/>
          </p:cNvPicPr>
          <p:nvPr/>
        </p:nvPicPr>
        <p:blipFill>
          <a:blip r:embed="rId3">
            <a:alphaModFix amt="46000"/>
          </a:blip>
          <a:srcRect l="2275" t="108" b="12834"/>
          <a:stretch/>
        </p:blipFill>
        <p:spPr>
          <a:xfrm>
            <a:off x="621633" y="-1"/>
            <a:ext cx="11570368" cy="6871646"/>
          </a:xfrm>
          <a:prstGeom prst="rect">
            <a:avLst/>
          </a:prstGeom>
        </p:spPr>
      </p:pic>
      <p:sp>
        <p:nvSpPr>
          <p:cNvPr id="4" name="Rectangle 3">
            <a:extLst>
              <a:ext uri="{FF2B5EF4-FFF2-40B4-BE49-F238E27FC236}">
                <a16:creationId xmlns:a16="http://schemas.microsoft.com/office/drawing/2014/main" id="{14815081-DFC6-3A28-16AD-155FFE54B3A3}"/>
              </a:ext>
              <a:ext uri="{C183D7F6-B498-43B3-948B-1728B52AA6E4}">
                <adec:decorative xmlns:adec="http://schemas.microsoft.com/office/drawing/2017/decorative" val="1"/>
              </a:ext>
            </a:extLst>
          </p:cNvPr>
          <p:cNvSpPr/>
          <p:nvPr/>
        </p:nvSpPr>
        <p:spPr>
          <a:xfrm>
            <a:off x="621632" y="1"/>
            <a:ext cx="11570367" cy="6864824"/>
          </a:xfrm>
          <a:prstGeom prst="rect">
            <a:avLst/>
          </a:prstGeom>
          <a:gradFill flip="none" rotWithShape="1">
            <a:gsLst>
              <a:gs pos="0">
                <a:srgbClr val="13294B">
                  <a:alpha val="16000"/>
                </a:srgbClr>
              </a:gs>
              <a:gs pos="100000">
                <a:srgbClr val="13294B">
                  <a:alpha val="73039"/>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64A44C-0199-5C56-B1F9-28D95B92FE93}"/>
              </a:ext>
            </a:extLst>
          </p:cNvPr>
          <p:cNvSpPr>
            <a:spLocks noGrp="1"/>
          </p:cNvSpPr>
          <p:nvPr>
            <p:ph type="ctrTitle"/>
          </p:nvPr>
        </p:nvSpPr>
        <p:spPr>
          <a:xfrm>
            <a:off x="621633" y="3728690"/>
            <a:ext cx="11570367" cy="831274"/>
          </a:xfrm>
          <a:ln>
            <a:noFill/>
          </a:ln>
        </p:spPr>
        <p:txBody>
          <a:bodyPr wrap="square" lIns="0" tIns="0" rIns="0" bIns="0" anchor="t">
            <a:noAutofit/>
          </a:bodyPr>
          <a:lstStyle/>
          <a:p>
            <a:pPr>
              <a:lnSpc>
                <a:spcPts val="7500"/>
              </a:lnSpc>
            </a:pPr>
            <a:r>
              <a:rPr lang="en-US" sz="13800" b="1" dirty="0">
                <a:solidFill>
                  <a:schemeClr val="bg1"/>
                </a:solidFill>
                <a:latin typeface="Oswald" pitchFamily="2" charset="77"/>
              </a:rPr>
              <a:t>Thank You</a:t>
            </a:r>
            <a:endParaRPr lang="en-US" sz="16600" b="1" dirty="0">
              <a:solidFill>
                <a:schemeClr val="bg1"/>
              </a:solidFill>
              <a:latin typeface="Oswald" pitchFamily="2" charset="77"/>
            </a:endParaRPr>
          </a:p>
        </p:txBody>
      </p:sp>
      <p:pic>
        <p:nvPicPr>
          <p:cNvPr id="5" name="Picture 4">
            <a:extLst>
              <a:ext uri="{FF2B5EF4-FFF2-40B4-BE49-F238E27FC236}">
                <a16:creationId xmlns:a16="http://schemas.microsoft.com/office/drawing/2014/main" id="{2D9D305D-9A72-6B16-2ED8-F9D133A02BCD}"/>
              </a:ext>
              <a:ext uri="{C183D7F6-B498-43B3-948B-1728B52AA6E4}">
                <adec:decorative xmlns:adec="http://schemas.microsoft.com/office/drawing/2017/decorative" val="1"/>
              </a:ext>
            </a:extLst>
          </p:cNvPr>
          <p:cNvPicPr>
            <a:picLocks noChangeAspect="1"/>
          </p:cNvPicPr>
          <p:nvPr/>
        </p:nvPicPr>
        <p:blipFill>
          <a:blip r:embed="rId4"/>
          <a:srcRect t="17948" r="571" b="15511"/>
          <a:stretch/>
        </p:blipFill>
        <p:spPr>
          <a:xfrm rot="5400000" flipV="1">
            <a:off x="-3118183" y="3387428"/>
            <a:ext cx="6857999" cy="83145"/>
          </a:xfrm>
          <a:prstGeom prst="rect">
            <a:avLst/>
          </a:prstGeom>
        </p:spPr>
      </p:pic>
      <p:pic>
        <p:nvPicPr>
          <p:cNvPr id="10" name="Picture 9" descr="University of Illinois System wordmark">
            <a:extLst>
              <a:ext uri="{FF2B5EF4-FFF2-40B4-BE49-F238E27FC236}">
                <a16:creationId xmlns:a16="http://schemas.microsoft.com/office/drawing/2014/main" id="{5B855C12-B2F0-F0B7-9744-855A0400B7DA}"/>
              </a:ext>
            </a:extLst>
          </p:cNvPr>
          <p:cNvPicPr>
            <a:picLocks noChangeAspect="1"/>
          </p:cNvPicPr>
          <p:nvPr/>
        </p:nvPicPr>
        <p:blipFill>
          <a:blip r:embed="rId5"/>
          <a:srcRect/>
          <a:stretch/>
        </p:blipFill>
        <p:spPr>
          <a:xfrm>
            <a:off x="8549634" y="6160392"/>
            <a:ext cx="3020733" cy="267968"/>
          </a:xfrm>
          <a:prstGeom prst="rect">
            <a:avLst/>
          </a:prstGeom>
        </p:spPr>
      </p:pic>
    </p:spTree>
    <p:extLst>
      <p:ext uri="{BB962C8B-B14F-4D97-AF65-F5344CB8AC3E}">
        <p14:creationId xmlns:p14="http://schemas.microsoft.com/office/powerpoint/2010/main" val="4112498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24831</TotalTime>
  <Words>1893</Words>
  <Application>Microsoft Office PowerPoint</Application>
  <PresentationFormat>Widescreen</PresentationFormat>
  <Paragraphs>100</Paragraphs>
  <Slides>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Courier New</vt:lpstr>
      <vt:lpstr>Aptos Display</vt:lpstr>
      <vt:lpstr>Aptos</vt:lpstr>
      <vt:lpstr>Lato</vt:lpstr>
      <vt:lpstr>Symbol</vt:lpstr>
      <vt:lpstr>Oswald Light</vt:lpstr>
      <vt:lpstr>Arial</vt:lpstr>
      <vt:lpstr>Oswald</vt:lpstr>
      <vt:lpstr>Office Theme</vt:lpstr>
      <vt:lpstr>REMARKS TO THE BOARD OF TRUSTEES</vt:lpstr>
      <vt:lpstr>Students are our core mission</vt:lpstr>
      <vt:lpstr>Each student is an individual</vt:lpstr>
      <vt:lpstr>Meet every student where they are</vt:lpstr>
      <vt:lpstr>Support on our campuses and resources before they reach us</vt:lpstr>
      <vt:lpstr>What success looks like</vt:lpstr>
      <vt:lpstr>The tools to DO!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Steven Dee</dc:creator>
  <cp:lastModifiedBy>Todd, Marla Jo</cp:lastModifiedBy>
  <cp:revision>279</cp:revision>
  <cp:lastPrinted>2025-03-17T14:24:42Z</cp:lastPrinted>
  <dcterms:created xsi:type="dcterms:W3CDTF">2025-01-06T16:43:08Z</dcterms:created>
  <dcterms:modified xsi:type="dcterms:W3CDTF">2025-03-17T15:47:57Z</dcterms:modified>
</cp:coreProperties>
</file>