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91" r:id="rId3"/>
  </p:sldMasterIdLst>
  <p:notesMasterIdLst>
    <p:notesMasterId r:id="rId22"/>
  </p:notesMasterIdLst>
  <p:handoutMasterIdLst>
    <p:handoutMasterId r:id="rId23"/>
  </p:handoutMasterIdLst>
  <p:sldIdLst>
    <p:sldId id="326" r:id="rId4"/>
    <p:sldId id="323" r:id="rId5"/>
    <p:sldId id="849" r:id="rId6"/>
    <p:sldId id="396" r:id="rId7"/>
    <p:sldId id="824" r:id="rId8"/>
    <p:sldId id="830" r:id="rId9"/>
    <p:sldId id="844" r:id="rId10"/>
    <p:sldId id="850" r:id="rId11"/>
    <p:sldId id="831" r:id="rId12"/>
    <p:sldId id="259" r:id="rId13"/>
    <p:sldId id="263" r:id="rId14"/>
    <p:sldId id="264" r:id="rId15"/>
    <p:sldId id="836" r:id="rId16"/>
    <p:sldId id="839" r:id="rId17"/>
    <p:sldId id="840" r:id="rId18"/>
    <p:sldId id="841" r:id="rId19"/>
    <p:sldId id="847" r:id="rId20"/>
    <p:sldId id="84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055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5000" autoAdjust="0"/>
  </p:normalViewPr>
  <p:slideViewPr>
    <p:cSldViewPr snapToGrid="0" showGuides="1">
      <p:cViewPr varScale="1">
        <p:scale>
          <a:sx n="78" d="100"/>
          <a:sy n="78" d="100"/>
        </p:scale>
        <p:origin x="744" y="58"/>
      </p:cViewPr>
      <p:guideLst>
        <p:guide orient="horz" pos="2160"/>
        <p:guide pos="3840"/>
      </p:guideLst>
    </p:cSldViewPr>
  </p:slideViewPr>
  <p:outlineViewPr>
    <p:cViewPr>
      <p:scale>
        <a:sx n="33" d="100"/>
        <a:sy n="33" d="100"/>
      </p:scale>
      <p:origin x="0" y="-1694"/>
    </p:cViewPr>
  </p:outlineViewPr>
  <p:notesTextViewPr>
    <p:cViewPr>
      <p:scale>
        <a:sx n="1" d="1"/>
        <a:sy n="1" d="1"/>
      </p:scale>
      <p:origin x="0" y="0"/>
    </p:cViewPr>
  </p:notesTextViewPr>
  <p:notesViewPr>
    <p:cSldViewPr snapToGrid="0" showGuides="1">
      <p:cViewPr varScale="1">
        <p:scale>
          <a:sx n="86" d="100"/>
          <a:sy n="86" d="100"/>
        </p:scale>
        <p:origin x="2755"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llinge\Box\%23ActiveWork\JanBOTFInancials\FY21_BOT_Presentation_Data_1220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llinge\Box\%23ActiveWork\FINANCIAL%20RESULTS2023\Copy%20of%20Rev_Exp_and_BalanceSheet_5_Year_Trends%20FY2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154094721255"/>
          <c:y val="8.5564513814958124E-2"/>
          <c:w val="0.70638210052223105"/>
          <c:h val="0.82425805598627599"/>
        </c:manualLayout>
      </c:layout>
      <c:doughnutChart>
        <c:varyColors val="1"/>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3397277340332459"/>
          <c:y val="0.1536198920494932"/>
          <c:w val="0.54272125984251973"/>
          <c:h val="0.76296327053669055"/>
        </c:manualLayout>
      </c:layout>
      <c:doughnutChart>
        <c:varyColors val="1"/>
        <c:ser>
          <c:idx val="0"/>
          <c:order val="0"/>
          <c:dPt>
            <c:idx val="0"/>
            <c:bubble3D val="0"/>
            <c:spPr>
              <a:solidFill>
                <a:schemeClr val="accent1">
                  <a:shade val="42000"/>
                </a:schemeClr>
              </a:solidFill>
              <a:ln w="19050">
                <a:solidFill>
                  <a:schemeClr val="lt1"/>
                </a:solidFill>
              </a:ln>
              <a:effectLst/>
            </c:spPr>
            <c:extLst>
              <c:ext xmlns:c16="http://schemas.microsoft.com/office/drawing/2014/chart" uri="{C3380CC4-5D6E-409C-BE32-E72D297353CC}">
                <c16:uniqueId val="{00000001-5A9C-4B6A-A2F8-AB1F9BE71264}"/>
              </c:ext>
            </c:extLst>
          </c:dPt>
          <c:dPt>
            <c:idx val="1"/>
            <c:bubble3D val="0"/>
            <c:spPr>
              <a:solidFill>
                <a:schemeClr val="accent1">
                  <a:shade val="55000"/>
                </a:schemeClr>
              </a:solidFill>
              <a:ln w="19050">
                <a:solidFill>
                  <a:schemeClr val="lt1"/>
                </a:solidFill>
              </a:ln>
              <a:effectLst/>
            </c:spPr>
            <c:extLst>
              <c:ext xmlns:c16="http://schemas.microsoft.com/office/drawing/2014/chart" uri="{C3380CC4-5D6E-409C-BE32-E72D297353CC}">
                <c16:uniqueId val="{00000003-5A9C-4B6A-A2F8-AB1F9BE71264}"/>
              </c:ext>
            </c:extLst>
          </c:dPt>
          <c:dPt>
            <c:idx val="2"/>
            <c:bubble3D val="0"/>
            <c:spPr>
              <a:solidFill>
                <a:schemeClr val="accent1">
                  <a:shade val="68000"/>
                </a:schemeClr>
              </a:solidFill>
              <a:ln w="19050">
                <a:solidFill>
                  <a:schemeClr val="lt1"/>
                </a:solidFill>
              </a:ln>
              <a:effectLst/>
            </c:spPr>
            <c:extLst>
              <c:ext xmlns:c16="http://schemas.microsoft.com/office/drawing/2014/chart" uri="{C3380CC4-5D6E-409C-BE32-E72D297353CC}">
                <c16:uniqueId val="{00000005-5A9C-4B6A-A2F8-AB1F9BE71264}"/>
              </c:ext>
            </c:extLst>
          </c:dPt>
          <c:dPt>
            <c:idx val="3"/>
            <c:bubble3D val="0"/>
            <c:spPr>
              <a:solidFill>
                <a:schemeClr val="accent1">
                  <a:shade val="80000"/>
                </a:schemeClr>
              </a:solidFill>
              <a:ln w="19050">
                <a:solidFill>
                  <a:schemeClr val="lt1"/>
                </a:solidFill>
              </a:ln>
              <a:effectLst/>
            </c:spPr>
            <c:extLst>
              <c:ext xmlns:c16="http://schemas.microsoft.com/office/drawing/2014/chart" uri="{C3380CC4-5D6E-409C-BE32-E72D297353CC}">
                <c16:uniqueId val="{00000007-5A9C-4B6A-A2F8-AB1F9BE71264}"/>
              </c:ext>
            </c:extLst>
          </c:dPt>
          <c:dPt>
            <c:idx val="4"/>
            <c:bubble3D val="0"/>
            <c:spPr>
              <a:solidFill>
                <a:schemeClr val="accent1">
                  <a:shade val="93000"/>
                </a:schemeClr>
              </a:solidFill>
              <a:ln w="19050">
                <a:solidFill>
                  <a:schemeClr val="lt1"/>
                </a:solidFill>
              </a:ln>
              <a:effectLst/>
            </c:spPr>
            <c:extLst>
              <c:ext xmlns:c16="http://schemas.microsoft.com/office/drawing/2014/chart" uri="{C3380CC4-5D6E-409C-BE32-E72D297353CC}">
                <c16:uniqueId val="{00000009-5A9C-4B6A-A2F8-AB1F9BE71264}"/>
              </c:ext>
            </c:extLst>
          </c:dPt>
          <c:dPt>
            <c:idx val="5"/>
            <c:bubble3D val="0"/>
            <c:spPr>
              <a:solidFill>
                <a:schemeClr val="accent1">
                  <a:tint val="94000"/>
                </a:schemeClr>
              </a:solidFill>
              <a:ln w="19050">
                <a:solidFill>
                  <a:schemeClr val="lt1"/>
                </a:solidFill>
              </a:ln>
              <a:effectLst/>
            </c:spPr>
            <c:extLst>
              <c:ext xmlns:c16="http://schemas.microsoft.com/office/drawing/2014/chart" uri="{C3380CC4-5D6E-409C-BE32-E72D297353CC}">
                <c16:uniqueId val="{0000000B-5A9C-4B6A-A2F8-AB1F9BE71264}"/>
              </c:ext>
            </c:extLst>
          </c:dPt>
          <c:dPt>
            <c:idx val="6"/>
            <c:bubble3D val="0"/>
            <c:spPr>
              <a:solidFill>
                <a:schemeClr val="accent1">
                  <a:tint val="81000"/>
                </a:schemeClr>
              </a:solidFill>
              <a:ln w="19050">
                <a:solidFill>
                  <a:schemeClr val="lt1"/>
                </a:solidFill>
              </a:ln>
              <a:effectLst/>
            </c:spPr>
            <c:extLst>
              <c:ext xmlns:c16="http://schemas.microsoft.com/office/drawing/2014/chart" uri="{C3380CC4-5D6E-409C-BE32-E72D297353CC}">
                <c16:uniqueId val="{0000000D-5A9C-4B6A-A2F8-AB1F9BE71264}"/>
              </c:ext>
            </c:extLst>
          </c:dPt>
          <c:dPt>
            <c:idx val="7"/>
            <c:bubble3D val="0"/>
            <c:spPr>
              <a:solidFill>
                <a:schemeClr val="accent1">
                  <a:tint val="69000"/>
                </a:schemeClr>
              </a:solidFill>
              <a:ln w="19050">
                <a:solidFill>
                  <a:schemeClr val="lt1"/>
                </a:solidFill>
              </a:ln>
              <a:effectLst/>
            </c:spPr>
            <c:extLst>
              <c:ext xmlns:c16="http://schemas.microsoft.com/office/drawing/2014/chart" uri="{C3380CC4-5D6E-409C-BE32-E72D297353CC}">
                <c16:uniqueId val="{0000000F-5A9C-4B6A-A2F8-AB1F9BE71264}"/>
              </c:ext>
            </c:extLst>
          </c:dPt>
          <c:dPt>
            <c:idx val="8"/>
            <c:bubble3D val="0"/>
            <c:spPr>
              <a:solidFill>
                <a:schemeClr val="accent1">
                  <a:tint val="56000"/>
                </a:schemeClr>
              </a:solidFill>
              <a:ln w="19050">
                <a:solidFill>
                  <a:schemeClr val="lt1"/>
                </a:solidFill>
              </a:ln>
              <a:effectLst/>
            </c:spPr>
            <c:extLst>
              <c:ext xmlns:c16="http://schemas.microsoft.com/office/drawing/2014/chart" uri="{C3380CC4-5D6E-409C-BE32-E72D297353CC}">
                <c16:uniqueId val="{00000011-5A9C-4B6A-A2F8-AB1F9BE71264}"/>
              </c:ext>
            </c:extLst>
          </c:dPt>
          <c:dPt>
            <c:idx val="9"/>
            <c:bubble3D val="0"/>
            <c:spPr>
              <a:solidFill>
                <a:schemeClr val="accent1">
                  <a:tint val="43000"/>
                </a:schemeClr>
              </a:solidFill>
              <a:ln w="19050">
                <a:solidFill>
                  <a:schemeClr val="lt1"/>
                </a:solidFill>
              </a:ln>
              <a:effectLst/>
            </c:spPr>
            <c:extLst>
              <c:ext xmlns:c16="http://schemas.microsoft.com/office/drawing/2014/chart" uri="{C3380CC4-5D6E-409C-BE32-E72D297353CC}">
                <c16:uniqueId val="{00000013-5A9C-4B6A-A2F8-AB1F9BE71264}"/>
              </c:ext>
            </c:extLst>
          </c:dPt>
          <c:dLbls>
            <c:dLbl>
              <c:idx val="0"/>
              <c:layout>
                <c:manualLayout>
                  <c:x val="0.15822222222222221"/>
                  <c:y val="-0.1324585936522205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9C-4B6A-A2F8-AB1F9BE71264}"/>
                </c:ext>
              </c:extLst>
            </c:dLbl>
            <c:dLbl>
              <c:idx val="1"/>
              <c:layout>
                <c:manualLayout>
                  <c:x val="0.19377777777777777"/>
                  <c:y val="-2.2492968733395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A9C-4B6A-A2F8-AB1F9BE71264}"/>
                </c:ext>
              </c:extLst>
            </c:dLbl>
            <c:dLbl>
              <c:idx val="2"/>
              <c:layout>
                <c:manualLayout>
                  <c:x val="0.14755555555555555"/>
                  <c:y val="0.1424554686448409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A9C-4B6A-A2F8-AB1F9BE71264}"/>
                </c:ext>
              </c:extLst>
            </c:dLbl>
            <c:dLbl>
              <c:idx val="3"/>
              <c:layout>
                <c:manualLayout>
                  <c:x val="-0.10133333333333333"/>
                  <c:y val="0.177444531119012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A9C-4B6A-A2F8-AB1F9BE71264}"/>
                </c:ext>
              </c:extLst>
            </c:dLbl>
            <c:dLbl>
              <c:idx val="4"/>
              <c:layout>
                <c:manualLayout>
                  <c:x val="-0.17422222222222222"/>
                  <c:y val="0.1449546873929959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A9C-4B6A-A2F8-AB1F9BE71264}"/>
                </c:ext>
              </c:extLst>
            </c:dLbl>
            <c:dLbl>
              <c:idx val="5"/>
              <c:layout>
                <c:manualLayout>
                  <c:x val="-0.1937777777777778"/>
                  <c:y val="-4.998437496310208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A9C-4B6A-A2F8-AB1F9BE71264}"/>
                </c:ext>
              </c:extLst>
            </c:dLbl>
            <c:dLbl>
              <c:idx val="6"/>
              <c:layout>
                <c:manualLayout>
                  <c:x val="-0.16533333333333333"/>
                  <c:y val="-9.49703124298939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A9C-4B6A-A2F8-AB1F9BE71264}"/>
                </c:ext>
              </c:extLst>
            </c:dLbl>
            <c:dLbl>
              <c:idx val="7"/>
              <c:layout>
                <c:manualLayout>
                  <c:x val="-0.15644444444444444"/>
                  <c:y val="-0.1449546873929960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5A9C-4B6A-A2F8-AB1F9BE71264}"/>
                </c:ext>
              </c:extLst>
            </c:dLbl>
            <c:dLbl>
              <c:idx val="8"/>
              <c:layout>
                <c:manualLayout>
                  <c:x val="-0.10666666666666667"/>
                  <c:y val="-0.1824429686153226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A9C-4B6A-A2F8-AB1F9BE71264}"/>
                </c:ext>
              </c:extLst>
            </c:dLbl>
            <c:dLbl>
              <c:idx val="9"/>
              <c:layout>
                <c:manualLayout>
                  <c:x val="8.8888888888888889E-3"/>
                  <c:y val="-0.1974382811042532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5A9C-4B6A-A2F8-AB1F9BE7126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'REV-EXP (millions)'!$A$9:$A$18</c:f>
              <c:strCache>
                <c:ptCount val="10"/>
                <c:pt idx="0">
                  <c:v>Tuition and Fees, net</c:v>
                </c:pt>
                <c:pt idx="1">
                  <c:v>Sponsored Programs</c:v>
                </c:pt>
                <c:pt idx="2">
                  <c:v>Patient Care (Hospital)</c:v>
                </c:pt>
                <c:pt idx="3">
                  <c:v>Patient Care (Physician Practice Plans)</c:v>
                </c:pt>
                <c:pt idx="4">
                  <c:v>State Appropriations</c:v>
                </c:pt>
                <c:pt idx="5">
                  <c:v>Auxiliary Enterprises</c:v>
                </c:pt>
                <c:pt idx="6">
                  <c:v>Private Gifts</c:v>
                </c:pt>
                <c:pt idx="7">
                  <c:v>Educational and Other Activities</c:v>
                </c:pt>
                <c:pt idx="8">
                  <c:v>Grants, Nonoperating</c:v>
                </c:pt>
                <c:pt idx="9">
                  <c:v>Investment Income</c:v>
                </c:pt>
              </c:strCache>
            </c:strRef>
          </c:cat>
          <c:val>
            <c:numRef>
              <c:f>'REV-EXP (millions)'!$F$9:$F$18</c:f>
              <c:numCache>
                <c:formatCode>_(* #,##0.0_);_(* \(#,##0.0\);_(* "-"?_);_(@_)</c:formatCode>
                <c:ptCount val="10"/>
                <c:pt idx="0" formatCode="_(&quot;$&quot;* #,##0.0_);_(&quot;$&quot;* \(#,##0.0\);_(&quot;$&quot;* &quot;-&quot;?_);_(@_)">
                  <c:v>1357.5</c:v>
                </c:pt>
                <c:pt idx="1">
                  <c:v>1132.3</c:v>
                </c:pt>
                <c:pt idx="2">
                  <c:v>1152.5</c:v>
                </c:pt>
                <c:pt idx="3">
                  <c:v>303.10000000000002</c:v>
                </c:pt>
                <c:pt idx="4">
                  <c:v>665.8</c:v>
                </c:pt>
                <c:pt idx="5">
                  <c:v>445.3</c:v>
                </c:pt>
                <c:pt idx="6">
                  <c:v>250.6</c:v>
                </c:pt>
                <c:pt idx="7">
                  <c:v>534.20000000000005</c:v>
                </c:pt>
                <c:pt idx="8">
                  <c:v>273</c:v>
                </c:pt>
                <c:pt idx="9">
                  <c:v>132.1</c:v>
                </c:pt>
              </c:numCache>
            </c:numRef>
          </c:val>
          <c:extLst>
            <c:ext xmlns:c16="http://schemas.microsoft.com/office/drawing/2014/chart" uri="{C3380CC4-5D6E-409C-BE32-E72D297353CC}">
              <c16:uniqueId val="{00000014-5A9C-4B6A-A2F8-AB1F9BE71264}"/>
            </c:ext>
          </c:extLst>
        </c:ser>
        <c:dLbls>
          <c:showLegendKey val="0"/>
          <c:showVal val="0"/>
          <c:showCatName val="0"/>
          <c:showSerName val="0"/>
          <c:showPercent val="0"/>
          <c:showBubbleSize val="0"/>
          <c:showLeaderLines val="1"/>
        </c:dLbls>
        <c:firstSliceAng val="0"/>
        <c:holeSize val="3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6596431625822053"/>
          <c:y val="8.7468616984674674E-2"/>
          <c:w val="0.49204140493674248"/>
          <c:h val="0.82006900822790407"/>
        </c:manualLayout>
      </c:layout>
      <c:doughnutChart>
        <c:varyColors val="1"/>
        <c:ser>
          <c:idx val="0"/>
          <c:order val="0"/>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138E-4452-B508-FAB2E39BD8E9}"/>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138E-4452-B508-FAB2E39BD8E9}"/>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138E-4452-B508-FAB2E39BD8E9}"/>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138E-4452-B508-FAB2E39BD8E9}"/>
              </c:ext>
            </c:extLst>
          </c:dPt>
          <c:dLbls>
            <c:dLbl>
              <c:idx val="0"/>
              <c:layout>
                <c:manualLayout>
                  <c:x val="0.16479400749063669"/>
                  <c:y val="7.490636704119850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38E-4452-B508-FAB2E39BD8E9}"/>
                </c:ext>
              </c:extLst>
            </c:dLbl>
            <c:dLbl>
              <c:idx val="1"/>
              <c:layout>
                <c:manualLayout>
                  <c:x val="-0.17378277153558053"/>
                  <c:y val="-4.24469413233458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38E-4452-B508-FAB2E39BD8E9}"/>
                </c:ext>
              </c:extLst>
            </c:dLbl>
            <c:dLbl>
              <c:idx val="2"/>
              <c:layout>
                <c:manualLayout>
                  <c:x val="-9.5880149812734086E-2"/>
                  <c:y val="-0.1498127340823970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38E-4452-B508-FAB2E39BD8E9}"/>
                </c:ext>
              </c:extLst>
            </c:dLbl>
            <c:dLbl>
              <c:idx val="3"/>
              <c:layout>
                <c:manualLayout>
                  <c:x val="-4.49438202247191E-2"/>
                  <c:y val="-0.1822721598002497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38E-4452-B508-FAB2E39BD8E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'REV-EXP (millions)'!$A$22:$A$25</c:f>
              <c:strCache>
                <c:ptCount val="4"/>
                <c:pt idx="0">
                  <c:v>Compensation and benefits</c:v>
                </c:pt>
                <c:pt idx="1">
                  <c:v>Supplies and services</c:v>
                </c:pt>
                <c:pt idx="2">
                  <c:v>Student aid</c:v>
                </c:pt>
                <c:pt idx="3">
                  <c:v>Depreciation</c:v>
                </c:pt>
              </c:strCache>
            </c:strRef>
          </c:cat>
          <c:val>
            <c:numRef>
              <c:f>'REV-EXP (millions)'!$F$22:$F$25</c:f>
              <c:numCache>
                <c:formatCode>_(* #,##0.0_);_(* \(#,##0.0\);_(* "-"?_);_(@_)</c:formatCode>
                <c:ptCount val="4"/>
                <c:pt idx="0" formatCode="_(&quot;$&quot;* #,##0.0_);_(&quot;$&quot;* \(#,##0.0\);_(&quot;$&quot;* &quot;-&quot;?_);_(@_)">
                  <c:v>3192.9</c:v>
                </c:pt>
                <c:pt idx="1">
                  <c:v>2031.8</c:v>
                </c:pt>
                <c:pt idx="2">
                  <c:v>164.6</c:v>
                </c:pt>
                <c:pt idx="3">
                  <c:v>337.4</c:v>
                </c:pt>
              </c:numCache>
            </c:numRef>
          </c:val>
          <c:extLst>
            <c:ext xmlns:c16="http://schemas.microsoft.com/office/drawing/2014/chart" uri="{C3380CC4-5D6E-409C-BE32-E72D297353CC}">
              <c16:uniqueId val="{00000008-138E-4452-B508-FAB2E39BD8E9}"/>
            </c:ext>
          </c:extLst>
        </c:ser>
        <c:dLbls>
          <c:showLegendKey val="0"/>
          <c:showVal val="0"/>
          <c:showCatName val="0"/>
          <c:showSerName val="0"/>
          <c:showPercent val="0"/>
          <c:showBubbleSize val="0"/>
          <c:showLeaderLines val="1"/>
        </c:dLbls>
        <c:firstSliceAng val="0"/>
        <c:holeSize val="3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21875-6B93-456E-A156-F12A1C45D9E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AFF6B11F-7A95-40A5-ABFC-A6FC375F6773}">
      <dgm:prSet phldrT="[Text]" custT="1"/>
      <dgm:spPr/>
      <dgm:t>
        <a:bodyPr/>
        <a:lstStyle/>
        <a:p>
          <a:r>
            <a:rPr lang="en-US" sz="3600" dirty="0"/>
            <a:t>FY2023 Financial Summary</a:t>
          </a:r>
        </a:p>
      </dgm:t>
    </dgm:pt>
    <dgm:pt modelId="{4CAC3FCB-5E13-4771-BBA2-900E847EA164}" type="parTrans" cxnId="{E7A6E5C0-230E-49A6-A852-56682BEC91EE}">
      <dgm:prSet/>
      <dgm:spPr/>
      <dgm:t>
        <a:bodyPr/>
        <a:lstStyle/>
        <a:p>
          <a:endParaRPr lang="en-US" sz="1200"/>
        </a:p>
      </dgm:t>
    </dgm:pt>
    <dgm:pt modelId="{522A6393-5BB8-4891-9EBC-A225A8AAD837}" type="sibTrans" cxnId="{E7A6E5C0-230E-49A6-A852-56682BEC91EE}">
      <dgm:prSet/>
      <dgm:spPr/>
      <dgm:t>
        <a:bodyPr/>
        <a:lstStyle/>
        <a:p>
          <a:endParaRPr lang="en-US" sz="1200"/>
        </a:p>
      </dgm:t>
    </dgm:pt>
    <dgm:pt modelId="{14DC19AA-4712-481F-8A70-656175D98787}">
      <dgm:prSet phldrT="[Text]" custT="1"/>
      <dgm:spPr/>
      <dgm:t>
        <a:bodyPr/>
        <a:lstStyle/>
        <a:p>
          <a:r>
            <a:rPr lang="en-US" sz="3600" dirty="0"/>
            <a:t>Bond Rating and Metrics</a:t>
          </a:r>
        </a:p>
      </dgm:t>
    </dgm:pt>
    <dgm:pt modelId="{6F8662B2-1916-4810-81E5-64A4F1BB26D0}" type="parTrans" cxnId="{6C18E4EF-D1B7-4862-8D12-5304B17ACD87}">
      <dgm:prSet/>
      <dgm:spPr/>
      <dgm:t>
        <a:bodyPr/>
        <a:lstStyle/>
        <a:p>
          <a:endParaRPr lang="en-US" sz="1200"/>
        </a:p>
      </dgm:t>
    </dgm:pt>
    <dgm:pt modelId="{1834F1D3-5A80-4E8A-8D90-9F8EA3044826}" type="sibTrans" cxnId="{6C18E4EF-D1B7-4862-8D12-5304B17ACD87}">
      <dgm:prSet/>
      <dgm:spPr/>
      <dgm:t>
        <a:bodyPr/>
        <a:lstStyle/>
        <a:p>
          <a:endParaRPr lang="en-US" sz="1200"/>
        </a:p>
      </dgm:t>
    </dgm:pt>
    <dgm:pt modelId="{2767C704-989B-4378-9D4C-197592903144}">
      <dgm:prSet phldrT="[Text]" custT="1"/>
      <dgm:spPr/>
      <dgm:t>
        <a:bodyPr/>
        <a:lstStyle/>
        <a:p>
          <a:r>
            <a:rPr lang="en-US" sz="3600" dirty="0"/>
            <a:t>Financial Planning </a:t>
          </a:r>
        </a:p>
      </dgm:t>
    </dgm:pt>
    <dgm:pt modelId="{B0580EC4-561A-4C52-B303-EB7341485345}" type="parTrans" cxnId="{74DABBE7-CAF5-4FA0-B8BF-4C81C31967B8}">
      <dgm:prSet/>
      <dgm:spPr/>
      <dgm:t>
        <a:bodyPr/>
        <a:lstStyle/>
        <a:p>
          <a:endParaRPr lang="en-US" sz="1200"/>
        </a:p>
      </dgm:t>
    </dgm:pt>
    <dgm:pt modelId="{DC461657-3A6E-4A19-AC72-EA31E5478740}" type="sibTrans" cxnId="{74DABBE7-CAF5-4FA0-B8BF-4C81C31967B8}">
      <dgm:prSet/>
      <dgm:spPr/>
      <dgm:t>
        <a:bodyPr/>
        <a:lstStyle/>
        <a:p>
          <a:endParaRPr lang="en-US" sz="1200"/>
        </a:p>
      </dgm:t>
    </dgm:pt>
    <dgm:pt modelId="{F566B56D-BF5D-4C51-82B3-378C52BAFD38}" type="pres">
      <dgm:prSet presAssocID="{71221875-6B93-456E-A156-F12A1C45D9E9}" presName="Name0" presStyleCnt="0">
        <dgm:presLayoutVars>
          <dgm:chMax val="7"/>
          <dgm:chPref val="7"/>
          <dgm:dir/>
        </dgm:presLayoutVars>
      </dgm:prSet>
      <dgm:spPr/>
    </dgm:pt>
    <dgm:pt modelId="{86A064E0-EBF1-47E9-8EEF-4F958423EA9B}" type="pres">
      <dgm:prSet presAssocID="{71221875-6B93-456E-A156-F12A1C45D9E9}" presName="Name1" presStyleCnt="0"/>
      <dgm:spPr/>
    </dgm:pt>
    <dgm:pt modelId="{DD75A181-2514-4869-BEC3-58BB35EE81D0}" type="pres">
      <dgm:prSet presAssocID="{71221875-6B93-456E-A156-F12A1C45D9E9}" presName="cycle" presStyleCnt="0"/>
      <dgm:spPr/>
    </dgm:pt>
    <dgm:pt modelId="{BD88177F-A90C-4960-B4D9-706FAC0C428F}" type="pres">
      <dgm:prSet presAssocID="{71221875-6B93-456E-A156-F12A1C45D9E9}" presName="srcNode" presStyleLbl="node1" presStyleIdx="0" presStyleCnt="3"/>
      <dgm:spPr/>
    </dgm:pt>
    <dgm:pt modelId="{5826340A-3E92-410D-B3DB-909A24C3E4EF}" type="pres">
      <dgm:prSet presAssocID="{71221875-6B93-456E-A156-F12A1C45D9E9}" presName="conn" presStyleLbl="parChTrans1D2" presStyleIdx="0" presStyleCnt="1"/>
      <dgm:spPr/>
    </dgm:pt>
    <dgm:pt modelId="{3458F2D9-84AD-4602-9D88-CAAC1AD5155C}" type="pres">
      <dgm:prSet presAssocID="{71221875-6B93-456E-A156-F12A1C45D9E9}" presName="extraNode" presStyleLbl="node1" presStyleIdx="0" presStyleCnt="3"/>
      <dgm:spPr/>
    </dgm:pt>
    <dgm:pt modelId="{719A66B0-D494-420A-BCB9-44FF205C326D}" type="pres">
      <dgm:prSet presAssocID="{71221875-6B93-456E-A156-F12A1C45D9E9}" presName="dstNode" presStyleLbl="node1" presStyleIdx="0" presStyleCnt="3"/>
      <dgm:spPr/>
    </dgm:pt>
    <dgm:pt modelId="{F598E27D-F3F1-40E4-B39F-2BDE652FC759}" type="pres">
      <dgm:prSet presAssocID="{AFF6B11F-7A95-40A5-ABFC-A6FC375F6773}" presName="text_1" presStyleLbl="node1" presStyleIdx="0" presStyleCnt="3">
        <dgm:presLayoutVars>
          <dgm:bulletEnabled val="1"/>
        </dgm:presLayoutVars>
      </dgm:prSet>
      <dgm:spPr/>
    </dgm:pt>
    <dgm:pt modelId="{BB2531D2-8EFB-4BCC-8323-C598D8FC6342}" type="pres">
      <dgm:prSet presAssocID="{AFF6B11F-7A95-40A5-ABFC-A6FC375F6773}" presName="accent_1" presStyleCnt="0"/>
      <dgm:spPr/>
    </dgm:pt>
    <dgm:pt modelId="{0C935BAF-9466-4F56-B9BE-E3CD40C71801}" type="pres">
      <dgm:prSet presAssocID="{AFF6B11F-7A95-40A5-ABFC-A6FC375F6773}" presName="accentRepeatNode" presStyleLbl="solidFgAcc1" presStyleIdx="0" presStyleCnt="3"/>
      <dgm:spPr/>
    </dgm:pt>
    <dgm:pt modelId="{2FD404A1-02BF-49B0-B1D4-8C31E0A71501}" type="pres">
      <dgm:prSet presAssocID="{14DC19AA-4712-481F-8A70-656175D98787}" presName="text_2" presStyleLbl="node1" presStyleIdx="1" presStyleCnt="3">
        <dgm:presLayoutVars>
          <dgm:bulletEnabled val="1"/>
        </dgm:presLayoutVars>
      </dgm:prSet>
      <dgm:spPr/>
    </dgm:pt>
    <dgm:pt modelId="{F916D734-B8CB-4D32-BD4B-84F19047CAC7}" type="pres">
      <dgm:prSet presAssocID="{14DC19AA-4712-481F-8A70-656175D98787}" presName="accent_2" presStyleCnt="0"/>
      <dgm:spPr/>
    </dgm:pt>
    <dgm:pt modelId="{90FF76C9-3BC3-4EFE-AECE-337EB2B56A07}" type="pres">
      <dgm:prSet presAssocID="{14DC19AA-4712-481F-8A70-656175D98787}" presName="accentRepeatNode" presStyleLbl="solidFgAcc1" presStyleIdx="1" presStyleCnt="3"/>
      <dgm:spPr/>
    </dgm:pt>
    <dgm:pt modelId="{E6B15080-08DB-4681-8356-D829ED8796FB}" type="pres">
      <dgm:prSet presAssocID="{2767C704-989B-4378-9D4C-197592903144}" presName="text_3" presStyleLbl="node1" presStyleIdx="2" presStyleCnt="3">
        <dgm:presLayoutVars>
          <dgm:bulletEnabled val="1"/>
        </dgm:presLayoutVars>
      </dgm:prSet>
      <dgm:spPr/>
    </dgm:pt>
    <dgm:pt modelId="{AE242990-FE5B-47D6-908F-9F345A44462C}" type="pres">
      <dgm:prSet presAssocID="{2767C704-989B-4378-9D4C-197592903144}" presName="accent_3" presStyleCnt="0"/>
      <dgm:spPr/>
    </dgm:pt>
    <dgm:pt modelId="{9774E3EA-58F7-4184-8CA2-1EB9F5FE0031}" type="pres">
      <dgm:prSet presAssocID="{2767C704-989B-4378-9D4C-197592903144}" presName="accentRepeatNode" presStyleLbl="solidFgAcc1" presStyleIdx="2" presStyleCnt="3"/>
      <dgm:spPr/>
    </dgm:pt>
  </dgm:ptLst>
  <dgm:cxnLst>
    <dgm:cxn modelId="{F90DC865-DCE4-4C3B-89A5-ED993C875581}" type="presOf" srcId="{522A6393-5BB8-4891-9EBC-A225A8AAD837}" destId="{5826340A-3E92-410D-B3DB-909A24C3E4EF}" srcOrd="0" destOrd="0" presId="urn:microsoft.com/office/officeart/2008/layout/VerticalCurvedList"/>
    <dgm:cxn modelId="{CD71A26A-2FF8-4DEA-8433-5C58A800553F}" type="presOf" srcId="{71221875-6B93-456E-A156-F12A1C45D9E9}" destId="{F566B56D-BF5D-4C51-82B3-378C52BAFD38}" srcOrd="0" destOrd="0" presId="urn:microsoft.com/office/officeart/2008/layout/VerticalCurvedList"/>
    <dgm:cxn modelId="{24FD4981-9839-410F-803F-1E3591E97C3D}" type="presOf" srcId="{AFF6B11F-7A95-40A5-ABFC-A6FC375F6773}" destId="{F598E27D-F3F1-40E4-B39F-2BDE652FC759}" srcOrd="0" destOrd="0" presId="urn:microsoft.com/office/officeart/2008/layout/VerticalCurvedList"/>
    <dgm:cxn modelId="{E7A6E5C0-230E-49A6-A852-56682BEC91EE}" srcId="{71221875-6B93-456E-A156-F12A1C45D9E9}" destId="{AFF6B11F-7A95-40A5-ABFC-A6FC375F6773}" srcOrd="0" destOrd="0" parTransId="{4CAC3FCB-5E13-4771-BBA2-900E847EA164}" sibTransId="{522A6393-5BB8-4891-9EBC-A225A8AAD837}"/>
    <dgm:cxn modelId="{959AAFD1-6E4E-4113-B437-591431DC2855}" type="presOf" srcId="{2767C704-989B-4378-9D4C-197592903144}" destId="{E6B15080-08DB-4681-8356-D829ED8796FB}" srcOrd="0" destOrd="0" presId="urn:microsoft.com/office/officeart/2008/layout/VerticalCurvedList"/>
    <dgm:cxn modelId="{74DABBE7-CAF5-4FA0-B8BF-4C81C31967B8}" srcId="{71221875-6B93-456E-A156-F12A1C45D9E9}" destId="{2767C704-989B-4378-9D4C-197592903144}" srcOrd="2" destOrd="0" parTransId="{B0580EC4-561A-4C52-B303-EB7341485345}" sibTransId="{DC461657-3A6E-4A19-AC72-EA31E5478740}"/>
    <dgm:cxn modelId="{6C18E4EF-D1B7-4862-8D12-5304B17ACD87}" srcId="{71221875-6B93-456E-A156-F12A1C45D9E9}" destId="{14DC19AA-4712-481F-8A70-656175D98787}" srcOrd="1" destOrd="0" parTransId="{6F8662B2-1916-4810-81E5-64A4F1BB26D0}" sibTransId="{1834F1D3-5A80-4E8A-8D90-9F8EA3044826}"/>
    <dgm:cxn modelId="{3C95CFFD-55FA-48BD-A8D2-28C921019067}" type="presOf" srcId="{14DC19AA-4712-481F-8A70-656175D98787}" destId="{2FD404A1-02BF-49B0-B1D4-8C31E0A71501}" srcOrd="0" destOrd="0" presId="urn:microsoft.com/office/officeart/2008/layout/VerticalCurvedList"/>
    <dgm:cxn modelId="{C908CA60-E37B-4F01-A733-796F5650ACD6}" type="presParOf" srcId="{F566B56D-BF5D-4C51-82B3-378C52BAFD38}" destId="{86A064E0-EBF1-47E9-8EEF-4F958423EA9B}" srcOrd="0" destOrd="0" presId="urn:microsoft.com/office/officeart/2008/layout/VerticalCurvedList"/>
    <dgm:cxn modelId="{F862EA2D-96A5-4149-81E4-C888FB34CA08}" type="presParOf" srcId="{86A064E0-EBF1-47E9-8EEF-4F958423EA9B}" destId="{DD75A181-2514-4869-BEC3-58BB35EE81D0}" srcOrd="0" destOrd="0" presId="urn:microsoft.com/office/officeart/2008/layout/VerticalCurvedList"/>
    <dgm:cxn modelId="{C5FF8F43-0E6E-4AE2-BB81-46DF13C77904}" type="presParOf" srcId="{DD75A181-2514-4869-BEC3-58BB35EE81D0}" destId="{BD88177F-A90C-4960-B4D9-706FAC0C428F}" srcOrd="0" destOrd="0" presId="urn:microsoft.com/office/officeart/2008/layout/VerticalCurvedList"/>
    <dgm:cxn modelId="{37A2D3BC-3759-4D46-AECA-4127D4B267FC}" type="presParOf" srcId="{DD75A181-2514-4869-BEC3-58BB35EE81D0}" destId="{5826340A-3E92-410D-B3DB-909A24C3E4EF}" srcOrd="1" destOrd="0" presId="urn:microsoft.com/office/officeart/2008/layout/VerticalCurvedList"/>
    <dgm:cxn modelId="{FFEF7796-36CA-4EED-9DDD-93E0D4539C30}" type="presParOf" srcId="{DD75A181-2514-4869-BEC3-58BB35EE81D0}" destId="{3458F2D9-84AD-4602-9D88-CAAC1AD5155C}" srcOrd="2" destOrd="0" presId="urn:microsoft.com/office/officeart/2008/layout/VerticalCurvedList"/>
    <dgm:cxn modelId="{F9FAF476-322F-4F3E-854C-CEFC2ACEA6DC}" type="presParOf" srcId="{DD75A181-2514-4869-BEC3-58BB35EE81D0}" destId="{719A66B0-D494-420A-BCB9-44FF205C326D}" srcOrd="3" destOrd="0" presId="urn:microsoft.com/office/officeart/2008/layout/VerticalCurvedList"/>
    <dgm:cxn modelId="{EE097904-0FAE-42CF-ADD4-1D749516C8C2}" type="presParOf" srcId="{86A064E0-EBF1-47E9-8EEF-4F958423EA9B}" destId="{F598E27D-F3F1-40E4-B39F-2BDE652FC759}" srcOrd="1" destOrd="0" presId="urn:microsoft.com/office/officeart/2008/layout/VerticalCurvedList"/>
    <dgm:cxn modelId="{6BED0B3B-8B8D-49B2-A87A-DC0D0049AD10}" type="presParOf" srcId="{86A064E0-EBF1-47E9-8EEF-4F958423EA9B}" destId="{BB2531D2-8EFB-4BCC-8323-C598D8FC6342}" srcOrd="2" destOrd="0" presId="urn:microsoft.com/office/officeart/2008/layout/VerticalCurvedList"/>
    <dgm:cxn modelId="{5322FB9F-DCCF-4B93-B6CB-97C484B51F25}" type="presParOf" srcId="{BB2531D2-8EFB-4BCC-8323-C598D8FC6342}" destId="{0C935BAF-9466-4F56-B9BE-E3CD40C71801}" srcOrd="0" destOrd="0" presId="urn:microsoft.com/office/officeart/2008/layout/VerticalCurvedList"/>
    <dgm:cxn modelId="{3A04BA80-4032-4F1F-8F6E-8B143C5D96F8}" type="presParOf" srcId="{86A064E0-EBF1-47E9-8EEF-4F958423EA9B}" destId="{2FD404A1-02BF-49B0-B1D4-8C31E0A71501}" srcOrd="3" destOrd="0" presId="urn:microsoft.com/office/officeart/2008/layout/VerticalCurvedList"/>
    <dgm:cxn modelId="{FC75F37C-5ECC-45FA-8738-7C667EFD58DA}" type="presParOf" srcId="{86A064E0-EBF1-47E9-8EEF-4F958423EA9B}" destId="{F916D734-B8CB-4D32-BD4B-84F19047CAC7}" srcOrd="4" destOrd="0" presId="urn:microsoft.com/office/officeart/2008/layout/VerticalCurvedList"/>
    <dgm:cxn modelId="{307BBACC-5E21-4CEE-8143-0042F97F81E3}" type="presParOf" srcId="{F916D734-B8CB-4D32-BD4B-84F19047CAC7}" destId="{90FF76C9-3BC3-4EFE-AECE-337EB2B56A07}" srcOrd="0" destOrd="0" presId="urn:microsoft.com/office/officeart/2008/layout/VerticalCurvedList"/>
    <dgm:cxn modelId="{83559D88-5D84-4C3C-8F80-46F221A01F7C}" type="presParOf" srcId="{86A064E0-EBF1-47E9-8EEF-4F958423EA9B}" destId="{E6B15080-08DB-4681-8356-D829ED8796FB}" srcOrd="5" destOrd="0" presId="urn:microsoft.com/office/officeart/2008/layout/VerticalCurvedList"/>
    <dgm:cxn modelId="{844434F4-2BE6-4558-B577-51BFF7FEAF8D}" type="presParOf" srcId="{86A064E0-EBF1-47E9-8EEF-4F958423EA9B}" destId="{AE242990-FE5B-47D6-908F-9F345A44462C}" srcOrd="6" destOrd="0" presId="urn:microsoft.com/office/officeart/2008/layout/VerticalCurvedList"/>
    <dgm:cxn modelId="{4684DE06-1699-42B6-9401-D1C48ECEB09B}" type="presParOf" srcId="{AE242990-FE5B-47D6-908F-9F345A44462C}" destId="{9774E3EA-58F7-4184-8CA2-1EB9F5FE003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6340A-3E92-410D-B3DB-909A24C3E4EF}">
      <dsp:nvSpPr>
        <dsp:cNvPr id="0" name=""/>
        <dsp:cNvSpPr/>
      </dsp:nvSpPr>
      <dsp:spPr>
        <a:xfrm>
          <a:off x="-4920789" y="-754037"/>
          <a:ext cx="5860619" cy="5860619"/>
        </a:xfrm>
        <a:prstGeom prst="blockArc">
          <a:avLst>
            <a:gd name="adj1" fmla="val 18900000"/>
            <a:gd name="adj2" fmla="val 2700000"/>
            <a:gd name="adj3" fmla="val 369"/>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98E27D-F3F1-40E4-B39F-2BDE652FC759}">
      <dsp:nvSpPr>
        <dsp:cNvPr id="0" name=""/>
        <dsp:cNvSpPr/>
      </dsp:nvSpPr>
      <dsp:spPr>
        <a:xfrm>
          <a:off x="604454" y="435254"/>
          <a:ext cx="9851401" cy="87050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96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FY2023 Financial Summary</a:t>
          </a:r>
        </a:p>
      </dsp:txBody>
      <dsp:txXfrm>
        <a:off x="604454" y="435254"/>
        <a:ext cx="9851401" cy="870508"/>
      </dsp:txXfrm>
    </dsp:sp>
    <dsp:sp modelId="{0C935BAF-9466-4F56-B9BE-E3CD40C71801}">
      <dsp:nvSpPr>
        <dsp:cNvPr id="0" name=""/>
        <dsp:cNvSpPr/>
      </dsp:nvSpPr>
      <dsp:spPr>
        <a:xfrm>
          <a:off x="60386" y="326440"/>
          <a:ext cx="1088136" cy="108813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D404A1-02BF-49B0-B1D4-8C31E0A71501}">
      <dsp:nvSpPr>
        <dsp:cNvPr id="0" name=""/>
        <dsp:cNvSpPr/>
      </dsp:nvSpPr>
      <dsp:spPr>
        <a:xfrm>
          <a:off x="920884" y="1741017"/>
          <a:ext cx="9534971" cy="87050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96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Bond Rating and Metrics</a:t>
          </a:r>
        </a:p>
      </dsp:txBody>
      <dsp:txXfrm>
        <a:off x="920884" y="1741017"/>
        <a:ext cx="9534971" cy="870508"/>
      </dsp:txXfrm>
    </dsp:sp>
    <dsp:sp modelId="{90FF76C9-3BC3-4EFE-AECE-337EB2B56A07}">
      <dsp:nvSpPr>
        <dsp:cNvPr id="0" name=""/>
        <dsp:cNvSpPr/>
      </dsp:nvSpPr>
      <dsp:spPr>
        <a:xfrm>
          <a:off x="376816" y="1632204"/>
          <a:ext cx="1088136" cy="108813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B15080-08DB-4681-8356-D829ED8796FB}">
      <dsp:nvSpPr>
        <dsp:cNvPr id="0" name=""/>
        <dsp:cNvSpPr/>
      </dsp:nvSpPr>
      <dsp:spPr>
        <a:xfrm>
          <a:off x="604454" y="3046780"/>
          <a:ext cx="9851401" cy="87050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96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Financial Planning </a:t>
          </a:r>
        </a:p>
      </dsp:txBody>
      <dsp:txXfrm>
        <a:off x="604454" y="3046780"/>
        <a:ext cx="9851401" cy="870508"/>
      </dsp:txXfrm>
    </dsp:sp>
    <dsp:sp modelId="{9774E3EA-58F7-4184-8CA2-1EB9F5FE0031}">
      <dsp:nvSpPr>
        <dsp:cNvPr id="0" name=""/>
        <dsp:cNvSpPr/>
      </dsp:nvSpPr>
      <dsp:spPr>
        <a:xfrm>
          <a:off x="60386" y="2937967"/>
          <a:ext cx="1088136" cy="108813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0.432</cdr:x>
      <cdr:y>0.46579</cdr:y>
    </cdr:from>
    <cdr:to>
      <cdr:x>0.57867</cdr:x>
      <cdr:y>0.62699</cdr:y>
    </cdr:to>
    <cdr:sp macro="" textlink="">
      <cdr:nvSpPr>
        <cdr:cNvPr id="2" name="TextBox 1">
          <a:extLst xmlns:a="http://schemas.openxmlformats.org/drawingml/2006/main">
            <a:ext uri="{FF2B5EF4-FFF2-40B4-BE49-F238E27FC236}">
              <a16:creationId xmlns:a16="http://schemas.microsoft.com/office/drawing/2014/main" id="{2EDCE991-922A-2B81-C3DC-B43CC8BE2A18}"/>
            </a:ext>
          </a:extLst>
        </cdr:cNvPr>
        <cdr:cNvSpPr txBox="1"/>
      </cdr:nvSpPr>
      <cdr:spPr>
        <a:xfrm xmlns:a="http://schemas.openxmlformats.org/drawingml/2006/main">
          <a:off x="3086100" y="2366963"/>
          <a:ext cx="1047750" cy="819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t>$6.2 Billion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0.44931</cdr:x>
      <cdr:y>0.4072</cdr:y>
    </cdr:from>
    <cdr:to>
      <cdr:x>0.57291</cdr:x>
      <cdr:y>0.56824</cdr:y>
    </cdr:to>
    <cdr:sp macro="" textlink="">
      <cdr:nvSpPr>
        <cdr:cNvPr id="2" name="TextBox 1">
          <a:extLst xmlns:a="http://schemas.openxmlformats.org/drawingml/2006/main">
            <a:ext uri="{FF2B5EF4-FFF2-40B4-BE49-F238E27FC236}">
              <a16:creationId xmlns:a16="http://schemas.microsoft.com/office/drawing/2014/main" id="{D9A31CC0-74B6-3C4E-04F5-9B0AA8188318}"/>
            </a:ext>
          </a:extLst>
        </cdr:cNvPr>
        <cdr:cNvSpPr txBox="1"/>
      </cdr:nvSpPr>
      <cdr:spPr>
        <a:xfrm xmlns:a="http://schemas.openxmlformats.org/drawingml/2006/main">
          <a:off x="3808931" y="2071182"/>
          <a:ext cx="1047788" cy="8191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t>$5.7 Billion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1F97AA-C4CD-4C01-B5BF-E2BA65FBBD9D}" type="datetimeFigureOut">
              <a:rPr lang="en-US" smtClean="0"/>
              <a:t>3/25/2024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841FBB-A2C1-492C-A43F-35130469557D}" type="slidenum">
              <a:rPr lang="en-US" smtClean="0"/>
              <a:t>‹#›</a:t>
            </a:fld>
            <a:endParaRPr lang="en-US" dirty="0"/>
          </a:p>
        </p:txBody>
      </p:sp>
    </p:spTree>
    <p:extLst>
      <p:ext uri="{BB962C8B-B14F-4D97-AF65-F5344CB8AC3E}">
        <p14:creationId xmlns:p14="http://schemas.microsoft.com/office/powerpoint/2010/main" val="1668479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773C2-EBF2-4E70-9760-14D5612CD56D}" type="datetimeFigureOut">
              <a:rPr lang="en-US" smtClean="0"/>
              <a:t>3/25/2024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61F45-E5BB-401A-B948-8447FA8C2DD4}" type="slidenum">
              <a:rPr lang="en-US" smtClean="0"/>
              <a:t>‹#›</a:t>
            </a:fld>
            <a:endParaRPr lang="en-US" dirty="0"/>
          </a:p>
        </p:txBody>
      </p:sp>
    </p:spTree>
    <p:extLst>
      <p:ext uri="{BB962C8B-B14F-4D97-AF65-F5344CB8AC3E}">
        <p14:creationId xmlns:p14="http://schemas.microsoft.com/office/powerpoint/2010/main" val="121721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38200" y="2944446"/>
            <a:ext cx="10515600" cy="969108"/>
          </a:xfrm>
        </p:spPr>
        <p:txBody>
          <a:bodyPr anchor="b"/>
          <a:lstStyle>
            <a:lvl1pPr algn="ctr">
              <a:defRPr sz="6000">
                <a:solidFill>
                  <a:schemeClr val="bg1"/>
                </a:solidFill>
              </a:defRPr>
            </a:lvl1pPr>
          </a:lstStyle>
          <a:p>
            <a:r>
              <a:rPr lang="en-US" dirty="0"/>
              <a:t>Click to edit title style</a:t>
            </a:r>
          </a:p>
        </p:txBody>
      </p:sp>
      <p:sp>
        <p:nvSpPr>
          <p:cNvPr id="3" name="Subtitle 2"/>
          <p:cNvSpPr>
            <a:spLocks noGrp="1"/>
          </p:cNvSpPr>
          <p:nvPr>
            <p:ph type="subTitle" idx="1"/>
          </p:nvPr>
        </p:nvSpPr>
        <p:spPr>
          <a:xfrm>
            <a:off x="838200" y="4298463"/>
            <a:ext cx="10515600" cy="205788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863BAD46-FCB2-40F5-BD4A-5D02E065CD2C}" type="datetimeFigureOut">
              <a:rPr lang="en-US" smtClean="0"/>
              <a:pPr/>
              <a:t>3/25/2024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6EBD7BF-BFE1-4C16-BF7F-3645F4EF433A}"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032" y="306182"/>
            <a:ext cx="3096057" cy="1181265"/>
          </a:xfrm>
          <a:prstGeom prst="rect">
            <a:avLst/>
          </a:prstGeom>
        </p:spPr>
      </p:pic>
    </p:spTree>
    <p:extLst>
      <p:ext uri="{BB962C8B-B14F-4D97-AF65-F5344CB8AC3E}">
        <p14:creationId xmlns:p14="http://schemas.microsoft.com/office/powerpoint/2010/main" val="209776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Title Placeholder 14">
            <a:extLst>
              <a:ext uri="{FF2B5EF4-FFF2-40B4-BE49-F238E27FC236}">
                <a16:creationId xmlns:a16="http://schemas.microsoft.com/office/drawing/2014/main" id="{70414060-A387-CA4B-989C-1A20B1E818B2}"/>
              </a:ext>
            </a:extLst>
          </p:cNvPr>
          <p:cNvSpPr>
            <a:spLocks noGrp="1"/>
          </p:cNvSpPr>
          <p:nvPr>
            <p:ph type="title"/>
          </p:nvPr>
        </p:nvSpPr>
        <p:spPr>
          <a:xfrm>
            <a:off x="457205" y="457206"/>
            <a:ext cx="6390167"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4">
            <a:extLst>
              <a:ext uri="{FF2B5EF4-FFF2-40B4-BE49-F238E27FC236}">
                <a16:creationId xmlns:a16="http://schemas.microsoft.com/office/drawing/2014/main" id="{B447F2A9-999D-FE45-A9AB-0C353B6A0FE7}"/>
              </a:ext>
            </a:extLst>
          </p:cNvPr>
          <p:cNvSpPr>
            <a:spLocks noGrp="1"/>
          </p:cNvSpPr>
          <p:nvPr>
            <p:ph type="body" sz="quarter" idx="10"/>
          </p:nvPr>
        </p:nvSpPr>
        <p:spPr>
          <a:xfrm>
            <a:off x="457205" y="2084388"/>
            <a:ext cx="6390167" cy="4164012"/>
          </a:xfrm>
        </p:spPr>
        <p:txBody>
          <a:bodyPr/>
          <a:lstStyle>
            <a:lvl1pPr>
              <a:defRPr sz="1800"/>
            </a:lvl1pPr>
            <a:lvl2pPr>
              <a:defRPr sz="1800"/>
            </a:lvl2pPr>
            <a:lvl3pPr marL="1142942" indent="-228589">
              <a:buClr>
                <a:srgbClr val="E84A00"/>
              </a:buClr>
              <a:buFont typeface="Courier New" panose="02070309020205020404" pitchFamily="49" charset="0"/>
              <a:buChar char="o"/>
              <a:defRPr sz="1800"/>
            </a:lvl3pPr>
            <a:lvl4pPr marL="1600120" indent="-228589">
              <a:buClr>
                <a:srgbClr val="E84A00"/>
              </a:buClr>
              <a:buFont typeface="Courier New" panose="02070309020205020404" pitchFamily="49" charset="0"/>
              <a:buChar char="o"/>
              <a:defRPr sz="1800"/>
            </a:lvl4pPr>
            <a:lvl5pPr marL="2057298" indent="-228589">
              <a:buClr>
                <a:srgbClr val="E84A00"/>
              </a:buClr>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E2B6284B-BFE5-4131-9245-3CACEC6F3FF2}"/>
              </a:ext>
            </a:extLst>
          </p:cNvPr>
          <p:cNvSpPr>
            <a:spLocks noGrp="1"/>
          </p:cNvSpPr>
          <p:nvPr>
            <p:ph type="sldNum" sz="quarter" idx="11"/>
          </p:nvPr>
        </p:nvSpPr>
        <p:spPr/>
        <p:txBody>
          <a:bodyPr/>
          <a:lstStyle/>
          <a:p>
            <a:fld id="{4D5A3952-2C4C-4B60-86CF-D12945108770}" type="slidenum">
              <a:rPr lang="en-US" smtClean="0"/>
              <a:pPr/>
              <a:t>‹#›</a:t>
            </a:fld>
            <a:endParaRPr lang="en-US" dirty="0"/>
          </a:p>
        </p:txBody>
      </p:sp>
    </p:spTree>
    <p:extLst>
      <p:ext uri="{BB962C8B-B14F-4D97-AF65-F5344CB8AC3E}">
        <p14:creationId xmlns:p14="http://schemas.microsoft.com/office/powerpoint/2010/main" val="3568951665"/>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pos="180">
          <p15:clr>
            <a:srgbClr val="FBAE40"/>
          </p15:clr>
        </p15:guide>
        <p15:guide id="4" pos="5562">
          <p15:clr>
            <a:srgbClr val="FBAE40"/>
          </p15:clr>
        </p15:guide>
        <p15:guide id="5" orient="horz" pos="288">
          <p15:clr>
            <a:srgbClr val="FBAE40"/>
          </p15:clr>
        </p15:guide>
        <p15:guide id="6" orient="horz" pos="39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Title Placeholder 14">
            <a:extLst>
              <a:ext uri="{FF2B5EF4-FFF2-40B4-BE49-F238E27FC236}">
                <a16:creationId xmlns:a16="http://schemas.microsoft.com/office/drawing/2014/main" id="{70414060-A387-CA4B-989C-1A20B1E818B2}"/>
              </a:ext>
            </a:extLst>
          </p:cNvPr>
          <p:cNvSpPr>
            <a:spLocks noGrp="1"/>
          </p:cNvSpPr>
          <p:nvPr>
            <p:ph type="title"/>
          </p:nvPr>
        </p:nvSpPr>
        <p:spPr>
          <a:xfrm>
            <a:off x="457205" y="457206"/>
            <a:ext cx="6390167"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4">
            <a:extLst>
              <a:ext uri="{FF2B5EF4-FFF2-40B4-BE49-F238E27FC236}">
                <a16:creationId xmlns:a16="http://schemas.microsoft.com/office/drawing/2014/main" id="{B447F2A9-999D-FE45-A9AB-0C353B6A0FE7}"/>
              </a:ext>
            </a:extLst>
          </p:cNvPr>
          <p:cNvSpPr>
            <a:spLocks noGrp="1"/>
          </p:cNvSpPr>
          <p:nvPr>
            <p:ph type="body" sz="quarter" idx="10"/>
          </p:nvPr>
        </p:nvSpPr>
        <p:spPr>
          <a:xfrm>
            <a:off x="457205" y="2084388"/>
            <a:ext cx="6390167" cy="4164012"/>
          </a:xfrm>
        </p:spPr>
        <p:txBody>
          <a:bodyPr/>
          <a:lstStyle>
            <a:lvl1pPr>
              <a:defRPr sz="1800"/>
            </a:lvl1pPr>
            <a:lvl2pPr>
              <a:defRPr sz="1800"/>
            </a:lvl2pPr>
            <a:lvl3pPr marL="1142942" indent="-228589">
              <a:buClr>
                <a:srgbClr val="E84A00"/>
              </a:buClr>
              <a:buFont typeface="Courier New" panose="02070309020205020404" pitchFamily="49" charset="0"/>
              <a:buChar char="o"/>
              <a:defRPr sz="1800"/>
            </a:lvl3pPr>
            <a:lvl4pPr marL="1600120" indent="-228589">
              <a:buClr>
                <a:srgbClr val="E84A00"/>
              </a:buClr>
              <a:buFont typeface="Courier New" panose="02070309020205020404" pitchFamily="49" charset="0"/>
              <a:buChar char="o"/>
              <a:defRPr sz="1800"/>
            </a:lvl4pPr>
            <a:lvl5pPr marL="2057298" indent="-228589">
              <a:buClr>
                <a:srgbClr val="E84A00"/>
              </a:buClr>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CEBAD76-8FD6-004C-9187-BBCC2116398D}"/>
              </a:ext>
            </a:extLst>
          </p:cNvPr>
          <p:cNvSpPr>
            <a:spLocks noGrp="1"/>
          </p:cNvSpPr>
          <p:nvPr>
            <p:ph type="pic" sz="quarter" idx="11"/>
          </p:nvPr>
        </p:nvSpPr>
        <p:spPr>
          <a:xfrm>
            <a:off x="6467708" y="-17807"/>
            <a:ext cx="5756193" cy="5894500"/>
          </a:xfrm>
          <a:custGeom>
            <a:avLst/>
            <a:gdLst>
              <a:gd name="connsiteX0" fmla="*/ 0 w 4983162"/>
              <a:gd name="connsiteY0" fmla="*/ 5954713 h 5954713"/>
              <a:gd name="connsiteX1" fmla="*/ 0 w 4983162"/>
              <a:gd name="connsiteY1" fmla="*/ 0 h 5954713"/>
              <a:gd name="connsiteX2" fmla="*/ 4983162 w 4983162"/>
              <a:gd name="connsiteY2" fmla="*/ 5954713 h 5954713"/>
              <a:gd name="connsiteX3" fmla="*/ 0 w 4983162"/>
              <a:gd name="connsiteY3" fmla="*/ 5954713 h 5954713"/>
              <a:gd name="connsiteX0" fmla="*/ 0 w 5015059"/>
              <a:gd name="connsiteY0" fmla="*/ 5954713 h 5954713"/>
              <a:gd name="connsiteX1" fmla="*/ 0 w 5015059"/>
              <a:gd name="connsiteY1" fmla="*/ 0 h 5954713"/>
              <a:gd name="connsiteX2" fmla="*/ 5015059 w 5015059"/>
              <a:gd name="connsiteY2" fmla="*/ 481 h 5954713"/>
              <a:gd name="connsiteX3" fmla="*/ 0 w 5015059"/>
              <a:gd name="connsiteY3" fmla="*/ 5954713 h 5954713"/>
              <a:gd name="connsiteX0" fmla="*/ 4997303 w 5015059"/>
              <a:gd name="connsiteY0" fmla="*/ 5986611 h 5986611"/>
              <a:gd name="connsiteX1" fmla="*/ 0 w 5015059"/>
              <a:gd name="connsiteY1" fmla="*/ 0 h 5986611"/>
              <a:gd name="connsiteX2" fmla="*/ 5015059 w 5015059"/>
              <a:gd name="connsiteY2" fmla="*/ 481 h 5986611"/>
              <a:gd name="connsiteX3" fmla="*/ 4997303 w 5015059"/>
              <a:gd name="connsiteY3" fmla="*/ 5986611 h 5986611"/>
              <a:gd name="connsiteX0" fmla="*/ 5411973 w 5429729"/>
              <a:gd name="connsiteY0" fmla="*/ 5997244 h 5997244"/>
              <a:gd name="connsiteX1" fmla="*/ 0 w 5429729"/>
              <a:gd name="connsiteY1" fmla="*/ 0 h 5997244"/>
              <a:gd name="connsiteX2" fmla="*/ 5429729 w 5429729"/>
              <a:gd name="connsiteY2" fmla="*/ 11114 h 5997244"/>
              <a:gd name="connsiteX3" fmla="*/ 5411973 w 5429729"/>
              <a:gd name="connsiteY3" fmla="*/ 5997244 h 5997244"/>
              <a:gd name="connsiteX0" fmla="*/ 5411973 w 5429729"/>
              <a:gd name="connsiteY0" fmla="*/ 6263058 h 6263058"/>
              <a:gd name="connsiteX1" fmla="*/ 0 w 5429729"/>
              <a:gd name="connsiteY1" fmla="*/ 0 h 6263058"/>
              <a:gd name="connsiteX2" fmla="*/ 5429729 w 5429729"/>
              <a:gd name="connsiteY2" fmla="*/ 11114 h 6263058"/>
              <a:gd name="connsiteX3" fmla="*/ 5411973 w 5429729"/>
              <a:gd name="connsiteY3" fmla="*/ 6263058 h 6263058"/>
              <a:gd name="connsiteX0" fmla="*/ 5411973 w 5429729"/>
              <a:gd name="connsiteY0" fmla="*/ 6270232 h 6270232"/>
              <a:gd name="connsiteX1" fmla="*/ 0 w 5429729"/>
              <a:gd name="connsiteY1" fmla="*/ 7174 h 6270232"/>
              <a:gd name="connsiteX2" fmla="*/ 5429729 w 5429729"/>
              <a:gd name="connsiteY2" fmla="*/ 0 h 6270232"/>
              <a:gd name="connsiteX3" fmla="*/ 5411973 w 5429729"/>
              <a:gd name="connsiteY3" fmla="*/ 6270232 h 6270232"/>
            </a:gdLst>
            <a:ahLst/>
            <a:cxnLst>
              <a:cxn ang="0">
                <a:pos x="connsiteX0" y="connsiteY0"/>
              </a:cxn>
              <a:cxn ang="0">
                <a:pos x="connsiteX1" y="connsiteY1"/>
              </a:cxn>
              <a:cxn ang="0">
                <a:pos x="connsiteX2" y="connsiteY2"/>
              </a:cxn>
              <a:cxn ang="0">
                <a:pos x="connsiteX3" y="connsiteY3"/>
              </a:cxn>
            </a:cxnLst>
            <a:rect l="l" t="t" r="r" b="b"/>
            <a:pathLst>
              <a:path w="5429729" h="6270232">
                <a:moveTo>
                  <a:pt x="5411973" y="6270232"/>
                </a:moveTo>
                <a:lnTo>
                  <a:pt x="0" y="7174"/>
                </a:lnTo>
                <a:lnTo>
                  <a:pt x="5429729" y="0"/>
                </a:lnTo>
                <a:cubicBezTo>
                  <a:pt x="5423810" y="1995377"/>
                  <a:pt x="5417892" y="4274855"/>
                  <a:pt x="5411973" y="6270232"/>
                </a:cubicBezTo>
                <a:close/>
              </a:path>
            </a:pathLst>
          </a:custGeom>
          <a:solidFill>
            <a:schemeClr val="bg2"/>
          </a:solidFill>
        </p:spPr>
        <p:txBody>
          <a:bodyPr>
            <a:normAutofit/>
          </a:bodyPr>
          <a:lstStyle>
            <a:lvl1pPr algn="r">
              <a:defRPr sz="1200"/>
            </a:lvl1pPr>
          </a:lstStyle>
          <a:p>
            <a:endParaRPr lang="en-US" dirty="0"/>
          </a:p>
        </p:txBody>
      </p:sp>
      <p:sp>
        <p:nvSpPr>
          <p:cNvPr id="2" name="Slide Number Placeholder 1">
            <a:extLst>
              <a:ext uri="{FF2B5EF4-FFF2-40B4-BE49-F238E27FC236}">
                <a16:creationId xmlns:a16="http://schemas.microsoft.com/office/drawing/2014/main" id="{8A72DEF6-3A8B-42A6-A30E-0DB7A1B72155}"/>
              </a:ext>
            </a:extLst>
          </p:cNvPr>
          <p:cNvSpPr>
            <a:spLocks noGrp="1"/>
          </p:cNvSpPr>
          <p:nvPr>
            <p:ph type="sldNum" sz="quarter" idx="12"/>
          </p:nvPr>
        </p:nvSpPr>
        <p:spPr/>
        <p:txBody>
          <a:bodyPr/>
          <a:lstStyle/>
          <a:p>
            <a:fld id="{4D5A3952-2C4C-4B60-86CF-D12945108770}" type="slidenum">
              <a:rPr lang="en-US" smtClean="0"/>
              <a:pPr/>
              <a:t>‹#›</a:t>
            </a:fld>
            <a:endParaRPr lang="en-US" dirty="0"/>
          </a:p>
        </p:txBody>
      </p:sp>
    </p:spTree>
    <p:extLst>
      <p:ext uri="{BB962C8B-B14F-4D97-AF65-F5344CB8AC3E}">
        <p14:creationId xmlns:p14="http://schemas.microsoft.com/office/powerpoint/2010/main" val="2921417427"/>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pos="180">
          <p15:clr>
            <a:srgbClr val="FBAE40"/>
          </p15:clr>
        </p15:guide>
        <p15:guide id="4" pos="5562">
          <p15:clr>
            <a:srgbClr val="FBAE40"/>
          </p15:clr>
        </p15:guide>
        <p15:guide id="5" orient="horz" pos="288">
          <p15:clr>
            <a:srgbClr val="FBAE40"/>
          </p15:clr>
        </p15:guide>
        <p15:guide id="6" orient="horz" pos="39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Title Placeholder 14">
            <a:extLst>
              <a:ext uri="{FF2B5EF4-FFF2-40B4-BE49-F238E27FC236}">
                <a16:creationId xmlns:a16="http://schemas.microsoft.com/office/drawing/2014/main" id="{70414060-A387-CA4B-989C-1A20B1E818B2}"/>
              </a:ext>
            </a:extLst>
          </p:cNvPr>
          <p:cNvSpPr>
            <a:spLocks noGrp="1"/>
          </p:cNvSpPr>
          <p:nvPr>
            <p:ph type="title"/>
          </p:nvPr>
        </p:nvSpPr>
        <p:spPr>
          <a:xfrm>
            <a:off x="457201" y="457200"/>
            <a:ext cx="8496299" cy="1905000"/>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4">
            <a:extLst>
              <a:ext uri="{FF2B5EF4-FFF2-40B4-BE49-F238E27FC236}">
                <a16:creationId xmlns:a16="http://schemas.microsoft.com/office/drawing/2014/main" id="{B447F2A9-999D-FE45-A9AB-0C353B6A0FE7}"/>
              </a:ext>
            </a:extLst>
          </p:cNvPr>
          <p:cNvSpPr>
            <a:spLocks noGrp="1"/>
          </p:cNvSpPr>
          <p:nvPr>
            <p:ph type="body" sz="quarter" idx="10" hasCustomPrompt="1"/>
          </p:nvPr>
        </p:nvSpPr>
        <p:spPr>
          <a:xfrm>
            <a:off x="457200" y="2679700"/>
            <a:ext cx="11277600" cy="3162300"/>
          </a:xfrm>
        </p:spPr>
        <p:txBody>
          <a:bodyPr>
            <a:normAutofit/>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600" b="0">
                <a:solidFill>
                  <a:schemeClr val="tx1">
                    <a:lumMod val="85000"/>
                    <a:lumOff val="15000"/>
                  </a:schemeClr>
                </a:solidFill>
              </a:defRPr>
            </a:lvl1pPr>
            <a:lvl2pPr>
              <a:defRPr sz="1800"/>
            </a:lvl2pPr>
            <a:lvl3pPr marL="1142942" indent="-228589">
              <a:buClr>
                <a:srgbClr val="E84A00"/>
              </a:buClr>
              <a:buFont typeface="Courier New" panose="02070309020205020404" pitchFamily="49" charset="0"/>
              <a:buChar char="o"/>
              <a:defRPr sz="1800"/>
            </a:lvl3pPr>
            <a:lvl4pPr marL="1600120" indent="-228589">
              <a:buClr>
                <a:srgbClr val="E84A00"/>
              </a:buClr>
              <a:buFont typeface="Courier New" panose="02070309020205020404" pitchFamily="49" charset="0"/>
              <a:buChar char="o"/>
              <a:defRPr sz="1800"/>
            </a:lvl4pPr>
            <a:lvl5pPr marL="2057298" indent="-228589">
              <a:buClr>
                <a:srgbClr val="E84A00"/>
              </a:buClr>
              <a:buFont typeface="Courier New" panose="02070309020205020404" pitchFamily="49" charset="0"/>
              <a:buChar char="o"/>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
        <p:nvSpPr>
          <p:cNvPr id="2" name="Slide Number Placeholder 1">
            <a:extLst>
              <a:ext uri="{FF2B5EF4-FFF2-40B4-BE49-F238E27FC236}">
                <a16:creationId xmlns:a16="http://schemas.microsoft.com/office/drawing/2014/main" id="{929BFF86-290C-4287-9983-3D7DEB94DBDF}"/>
              </a:ext>
            </a:extLst>
          </p:cNvPr>
          <p:cNvSpPr>
            <a:spLocks noGrp="1"/>
          </p:cNvSpPr>
          <p:nvPr>
            <p:ph type="sldNum" sz="quarter" idx="11"/>
          </p:nvPr>
        </p:nvSpPr>
        <p:spPr/>
        <p:txBody>
          <a:bodyPr/>
          <a:lstStyle/>
          <a:p>
            <a:fld id="{4D5A3952-2C4C-4B60-86CF-D12945108770}" type="slidenum">
              <a:rPr lang="en-US" smtClean="0"/>
              <a:pPr/>
              <a:t>‹#›</a:t>
            </a:fld>
            <a:endParaRPr lang="en-US" dirty="0"/>
          </a:p>
        </p:txBody>
      </p:sp>
    </p:spTree>
    <p:extLst>
      <p:ext uri="{BB962C8B-B14F-4D97-AF65-F5344CB8AC3E}">
        <p14:creationId xmlns:p14="http://schemas.microsoft.com/office/powerpoint/2010/main" val="98099004"/>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pos="180">
          <p15:clr>
            <a:srgbClr val="FBAE40"/>
          </p15:clr>
        </p15:guide>
        <p15:guide id="4" pos="5562">
          <p15:clr>
            <a:srgbClr val="FBAE40"/>
          </p15:clr>
        </p15:guide>
        <p15:guide id="5" orient="horz" pos="288">
          <p15:clr>
            <a:srgbClr val="FBAE40"/>
          </p15:clr>
        </p15:guide>
        <p15:guide id="6" orient="horz"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Title Placeholder 14">
            <a:extLst>
              <a:ext uri="{FF2B5EF4-FFF2-40B4-BE49-F238E27FC236}">
                <a16:creationId xmlns:a16="http://schemas.microsoft.com/office/drawing/2014/main" id="{70414060-A387-CA4B-989C-1A20B1E818B2}"/>
              </a:ext>
            </a:extLst>
          </p:cNvPr>
          <p:cNvSpPr>
            <a:spLocks noGrp="1"/>
          </p:cNvSpPr>
          <p:nvPr>
            <p:ph type="title"/>
          </p:nvPr>
        </p:nvSpPr>
        <p:spPr>
          <a:xfrm>
            <a:off x="457201" y="457200"/>
            <a:ext cx="6362699" cy="1905000"/>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4">
            <a:extLst>
              <a:ext uri="{FF2B5EF4-FFF2-40B4-BE49-F238E27FC236}">
                <a16:creationId xmlns:a16="http://schemas.microsoft.com/office/drawing/2014/main" id="{B447F2A9-999D-FE45-A9AB-0C353B6A0FE7}"/>
              </a:ext>
            </a:extLst>
          </p:cNvPr>
          <p:cNvSpPr>
            <a:spLocks noGrp="1"/>
          </p:cNvSpPr>
          <p:nvPr>
            <p:ph type="body" sz="quarter" idx="10" hasCustomPrompt="1"/>
          </p:nvPr>
        </p:nvSpPr>
        <p:spPr>
          <a:xfrm>
            <a:off x="457203" y="2679700"/>
            <a:ext cx="6362700" cy="3568700"/>
          </a:xfrm>
        </p:spPr>
        <p:txBody>
          <a:bodyPr>
            <a:normAutofit/>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600" b="0">
                <a:solidFill>
                  <a:schemeClr val="tx1">
                    <a:lumMod val="85000"/>
                    <a:lumOff val="15000"/>
                  </a:schemeClr>
                </a:solidFill>
              </a:defRPr>
            </a:lvl1pPr>
            <a:lvl2pPr>
              <a:defRPr sz="1800"/>
            </a:lvl2pPr>
            <a:lvl3pPr marL="1142942" indent="-228589">
              <a:buClr>
                <a:srgbClr val="E84A00"/>
              </a:buClr>
              <a:buFont typeface="Courier New" panose="02070309020205020404" pitchFamily="49" charset="0"/>
              <a:buChar char="o"/>
              <a:defRPr sz="1800"/>
            </a:lvl3pPr>
            <a:lvl4pPr marL="1600120" indent="-228589">
              <a:buClr>
                <a:srgbClr val="E84A00"/>
              </a:buClr>
              <a:buFont typeface="Courier New" panose="02070309020205020404" pitchFamily="49" charset="0"/>
              <a:buChar char="o"/>
              <a:defRPr sz="1800"/>
            </a:lvl4pPr>
            <a:lvl5pPr marL="2057298" indent="-228589">
              <a:buClr>
                <a:srgbClr val="E84A00"/>
              </a:buClr>
              <a:buFont typeface="Courier New" panose="02070309020205020404" pitchFamily="49" charset="0"/>
              <a:buChar char="o"/>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4" name="Picture Placeholder 3">
            <a:extLst>
              <a:ext uri="{FF2B5EF4-FFF2-40B4-BE49-F238E27FC236}">
                <a16:creationId xmlns:a16="http://schemas.microsoft.com/office/drawing/2014/main" id="{75D5C77F-41C2-514B-AC6F-2EFC826EACE7}"/>
              </a:ext>
            </a:extLst>
          </p:cNvPr>
          <p:cNvSpPr>
            <a:spLocks noGrp="1"/>
          </p:cNvSpPr>
          <p:nvPr>
            <p:ph type="pic" sz="quarter" idx="11"/>
          </p:nvPr>
        </p:nvSpPr>
        <p:spPr>
          <a:xfrm>
            <a:off x="7747000" y="0"/>
            <a:ext cx="4445000" cy="6248400"/>
          </a:xfrm>
          <a:solidFill>
            <a:schemeClr val="bg2">
              <a:lumMod val="90000"/>
            </a:schemeClr>
          </a:solidFill>
        </p:spPr>
        <p:txBody>
          <a:bodyPr>
            <a:normAutofit/>
          </a:bodyPr>
          <a:lstStyle>
            <a:lvl1pPr algn="r">
              <a:defRPr sz="1200"/>
            </a:lvl1pPr>
          </a:lstStyle>
          <a:p>
            <a:endParaRPr lang="en-US" dirty="0"/>
          </a:p>
        </p:txBody>
      </p:sp>
      <p:sp>
        <p:nvSpPr>
          <p:cNvPr id="2" name="Slide Number Placeholder 1">
            <a:extLst>
              <a:ext uri="{FF2B5EF4-FFF2-40B4-BE49-F238E27FC236}">
                <a16:creationId xmlns:a16="http://schemas.microsoft.com/office/drawing/2014/main" id="{6446C844-4891-4395-B2D7-8208682A9E21}"/>
              </a:ext>
            </a:extLst>
          </p:cNvPr>
          <p:cNvSpPr>
            <a:spLocks noGrp="1"/>
          </p:cNvSpPr>
          <p:nvPr>
            <p:ph type="sldNum" sz="quarter" idx="12"/>
          </p:nvPr>
        </p:nvSpPr>
        <p:spPr/>
        <p:txBody>
          <a:bodyPr/>
          <a:lstStyle/>
          <a:p>
            <a:fld id="{4D5A3952-2C4C-4B60-86CF-D12945108770}" type="slidenum">
              <a:rPr lang="en-US" smtClean="0"/>
              <a:pPr/>
              <a:t>‹#›</a:t>
            </a:fld>
            <a:endParaRPr lang="en-US" dirty="0"/>
          </a:p>
        </p:txBody>
      </p:sp>
    </p:spTree>
    <p:extLst>
      <p:ext uri="{BB962C8B-B14F-4D97-AF65-F5344CB8AC3E}">
        <p14:creationId xmlns:p14="http://schemas.microsoft.com/office/powerpoint/2010/main" val="3546709778"/>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pos="180">
          <p15:clr>
            <a:srgbClr val="FBAE40"/>
          </p15:clr>
        </p15:guide>
        <p15:guide id="4" pos="5562">
          <p15:clr>
            <a:srgbClr val="FBAE40"/>
          </p15:clr>
        </p15:guide>
        <p15:guide id="5" orient="horz" pos="288">
          <p15:clr>
            <a:srgbClr val="FBAE40"/>
          </p15:clr>
        </p15:guide>
        <p15:guide id="6" orient="horz" pos="39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293638-3A72-4163-9C06-5AD3A0B2EAE8}"/>
              </a:ext>
            </a:extLst>
          </p:cNvPr>
          <p:cNvSpPr>
            <a:spLocks noGrp="1"/>
          </p:cNvSpPr>
          <p:nvPr>
            <p:ph type="sldNum" sz="quarter" idx="10"/>
          </p:nvPr>
        </p:nvSpPr>
        <p:spPr/>
        <p:txBody>
          <a:bodyPr/>
          <a:lstStyle/>
          <a:p>
            <a:fld id="{4D5A3952-2C4C-4B60-86CF-D12945108770}" type="slidenum">
              <a:rPr lang="en-US" smtClean="0"/>
              <a:pPr/>
              <a:t>‹#›</a:t>
            </a:fld>
            <a:endParaRPr lang="en-US" dirty="0"/>
          </a:p>
        </p:txBody>
      </p:sp>
    </p:spTree>
    <p:extLst>
      <p:ext uri="{BB962C8B-B14F-4D97-AF65-F5344CB8AC3E}">
        <p14:creationId xmlns:p14="http://schemas.microsoft.com/office/powerpoint/2010/main" val="2730992901"/>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pos="180">
          <p15:clr>
            <a:srgbClr val="FBAE40"/>
          </p15:clr>
        </p15:guide>
        <p15:guide id="4" pos="5562">
          <p15:clr>
            <a:srgbClr val="FBAE40"/>
          </p15:clr>
        </p15:guide>
        <p15:guide id="5" orient="horz" pos="288">
          <p15:clr>
            <a:srgbClr val="FBAE40"/>
          </p15:clr>
        </p15:guide>
        <p15:guide id="6" orient="horz" pos="39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Title Placeholder 14">
            <a:extLst>
              <a:ext uri="{FF2B5EF4-FFF2-40B4-BE49-F238E27FC236}">
                <a16:creationId xmlns:a16="http://schemas.microsoft.com/office/drawing/2014/main" id="{70414060-A387-CA4B-989C-1A20B1E818B2}"/>
              </a:ext>
            </a:extLst>
          </p:cNvPr>
          <p:cNvSpPr>
            <a:spLocks noGrp="1"/>
          </p:cNvSpPr>
          <p:nvPr>
            <p:ph type="title"/>
          </p:nvPr>
        </p:nvSpPr>
        <p:spPr>
          <a:xfrm>
            <a:off x="457201" y="457200"/>
            <a:ext cx="6362699" cy="1905000"/>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4">
            <a:extLst>
              <a:ext uri="{FF2B5EF4-FFF2-40B4-BE49-F238E27FC236}">
                <a16:creationId xmlns:a16="http://schemas.microsoft.com/office/drawing/2014/main" id="{B447F2A9-999D-FE45-A9AB-0C353B6A0FE7}"/>
              </a:ext>
            </a:extLst>
          </p:cNvPr>
          <p:cNvSpPr>
            <a:spLocks noGrp="1"/>
          </p:cNvSpPr>
          <p:nvPr>
            <p:ph type="body" sz="quarter" idx="10" hasCustomPrompt="1"/>
          </p:nvPr>
        </p:nvSpPr>
        <p:spPr>
          <a:xfrm>
            <a:off x="457203" y="2679700"/>
            <a:ext cx="6362700" cy="3568700"/>
          </a:xfrm>
        </p:spPr>
        <p:txBody>
          <a:bodyPr>
            <a:normAutofit/>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600" b="0">
                <a:solidFill>
                  <a:schemeClr val="tx1">
                    <a:lumMod val="85000"/>
                    <a:lumOff val="15000"/>
                  </a:schemeClr>
                </a:solidFill>
              </a:defRPr>
            </a:lvl1pPr>
            <a:lvl2pPr>
              <a:defRPr sz="1800"/>
            </a:lvl2pPr>
            <a:lvl3pPr marL="1142942" indent="-228589">
              <a:buClr>
                <a:srgbClr val="E84A00"/>
              </a:buClr>
              <a:buFont typeface="Courier New" panose="02070309020205020404" pitchFamily="49" charset="0"/>
              <a:buChar char="o"/>
              <a:defRPr sz="1800"/>
            </a:lvl3pPr>
            <a:lvl4pPr marL="1600120" indent="-228589">
              <a:buClr>
                <a:srgbClr val="E84A00"/>
              </a:buClr>
              <a:buFont typeface="Courier New" panose="02070309020205020404" pitchFamily="49" charset="0"/>
              <a:buChar char="o"/>
              <a:defRPr sz="1800"/>
            </a:lvl4pPr>
            <a:lvl5pPr marL="2057298" indent="-228589">
              <a:buClr>
                <a:srgbClr val="E84A00"/>
              </a:buClr>
              <a:buFont typeface="Courier New" panose="02070309020205020404" pitchFamily="49" charset="0"/>
              <a:buChar char="o"/>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4" name="Picture Placeholder 3">
            <a:extLst>
              <a:ext uri="{FF2B5EF4-FFF2-40B4-BE49-F238E27FC236}">
                <a16:creationId xmlns:a16="http://schemas.microsoft.com/office/drawing/2014/main" id="{75D5C77F-41C2-514B-AC6F-2EFC826EACE7}"/>
              </a:ext>
            </a:extLst>
          </p:cNvPr>
          <p:cNvSpPr>
            <a:spLocks noGrp="1"/>
          </p:cNvSpPr>
          <p:nvPr>
            <p:ph type="pic" sz="quarter" idx="11"/>
          </p:nvPr>
        </p:nvSpPr>
        <p:spPr>
          <a:xfrm>
            <a:off x="7747000" y="0"/>
            <a:ext cx="4445000" cy="6248400"/>
          </a:xfrm>
          <a:solidFill>
            <a:schemeClr val="bg2">
              <a:lumMod val="90000"/>
            </a:schemeClr>
          </a:solidFill>
        </p:spPr>
        <p:txBody>
          <a:bodyPr>
            <a:normAutofit/>
          </a:bodyPr>
          <a:lstStyle>
            <a:lvl1pPr algn="r">
              <a:defRPr sz="1200"/>
            </a:lvl1pPr>
          </a:lstStyle>
          <a:p>
            <a:endParaRPr lang="en-US" dirty="0"/>
          </a:p>
        </p:txBody>
      </p:sp>
      <p:sp>
        <p:nvSpPr>
          <p:cNvPr id="2" name="Slide Number Placeholder 1">
            <a:extLst>
              <a:ext uri="{FF2B5EF4-FFF2-40B4-BE49-F238E27FC236}">
                <a16:creationId xmlns:a16="http://schemas.microsoft.com/office/drawing/2014/main" id="{10E310B3-C047-47C7-B2D5-06709C6A09E8}"/>
              </a:ext>
            </a:extLst>
          </p:cNvPr>
          <p:cNvSpPr>
            <a:spLocks noGrp="1"/>
          </p:cNvSpPr>
          <p:nvPr>
            <p:ph type="sldNum" sz="quarter" idx="12"/>
          </p:nvPr>
        </p:nvSpPr>
        <p:spPr/>
        <p:txBody>
          <a:bodyPr/>
          <a:lstStyle/>
          <a:p>
            <a:fld id="{4D5A3952-2C4C-4B60-86CF-D12945108770}" type="slidenum">
              <a:rPr lang="en-US" smtClean="0"/>
              <a:pPr/>
              <a:t>‹#›</a:t>
            </a:fld>
            <a:endParaRPr lang="en-US" dirty="0"/>
          </a:p>
        </p:txBody>
      </p:sp>
    </p:spTree>
    <p:extLst>
      <p:ext uri="{BB962C8B-B14F-4D97-AF65-F5344CB8AC3E}">
        <p14:creationId xmlns:p14="http://schemas.microsoft.com/office/powerpoint/2010/main" val="3311697496"/>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pos="180">
          <p15:clr>
            <a:srgbClr val="FBAE40"/>
          </p15:clr>
        </p15:guide>
        <p15:guide id="4" pos="5562">
          <p15:clr>
            <a:srgbClr val="FBAE40"/>
          </p15:clr>
        </p15:guide>
        <p15:guide id="5" orient="horz" pos="288">
          <p15:clr>
            <a:srgbClr val="FBAE40"/>
          </p15:clr>
        </p15:guide>
        <p15:guide id="6" orient="horz" pos="3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1" y="0"/>
            <a:ext cx="6650443"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400" b="0" i="0">
                <a:ln>
                  <a:noFill/>
                </a:ln>
                <a:solidFill>
                  <a:schemeClr val="tx1"/>
                </a:solidFill>
                <a:latin typeface="Montserrat Light" charset="0"/>
                <a:ea typeface="Montserrat Light" charset="0"/>
                <a:cs typeface="Montserrat Light" charset="0"/>
              </a:defRPr>
            </a:lvl1pPr>
          </a:lstStyle>
          <a:p>
            <a:endParaRPr lang="en-US" dirty="0"/>
          </a:p>
        </p:txBody>
      </p:sp>
      <p:sp>
        <p:nvSpPr>
          <p:cNvPr id="2" name="Slide Number Placeholder 1">
            <a:extLst>
              <a:ext uri="{FF2B5EF4-FFF2-40B4-BE49-F238E27FC236}">
                <a16:creationId xmlns:a16="http://schemas.microsoft.com/office/drawing/2014/main" id="{FADF6422-98BA-4165-AB6B-9C766714E701}"/>
              </a:ext>
            </a:extLst>
          </p:cNvPr>
          <p:cNvSpPr>
            <a:spLocks noGrp="1"/>
          </p:cNvSpPr>
          <p:nvPr>
            <p:ph type="sldNum" sz="quarter" idx="24"/>
          </p:nvPr>
        </p:nvSpPr>
        <p:spPr/>
        <p:txBody>
          <a:bodyPr/>
          <a:lstStyle/>
          <a:p>
            <a:fld id="{4D5A3952-2C4C-4B60-86CF-D12945108770}" type="slidenum">
              <a:rPr lang="en-US" smtClean="0"/>
              <a:pPr/>
              <a:t>‹#›</a:t>
            </a:fld>
            <a:endParaRPr lang="en-US" dirty="0"/>
          </a:p>
        </p:txBody>
      </p:sp>
    </p:spTree>
    <p:extLst>
      <p:ext uri="{BB962C8B-B14F-4D97-AF65-F5344CB8AC3E}">
        <p14:creationId xmlns:p14="http://schemas.microsoft.com/office/powerpoint/2010/main" val="42236656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1" y="0"/>
            <a:ext cx="6650443"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400" b="0" i="0">
                <a:ln>
                  <a:noFill/>
                </a:ln>
                <a:solidFill>
                  <a:schemeClr val="tx1"/>
                </a:solidFill>
                <a:latin typeface="Montserrat Light" charset="0"/>
                <a:ea typeface="Montserrat Light" charset="0"/>
                <a:cs typeface="Montserrat Light" charset="0"/>
              </a:defRPr>
            </a:lvl1pPr>
          </a:lstStyle>
          <a:p>
            <a:endParaRPr lang="en-US" dirty="0"/>
          </a:p>
        </p:txBody>
      </p:sp>
      <p:sp>
        <p:nvSpPr>
          <p:cNvPr id="2" name="Slide Number Placeholder 1">
            <a:extLst>
              <a:ext uri="{FF2B5EF4-FFF2-40B4-BE49-F238E27FC236}">
                <a16:creationId xmlns:a16="http://schemas.microsoft.com/office/drawing/2014/main" id="{627F5C8A-2E4C-4029-83F6-459B4E6686B5}"/>
              </a:ext>
            </a:extLst>
          </p:cNvPr>
          <p:cNvSpPr>
            <a:spLocks noGrp="1"/>
          </p:cNvSpPr>
          <p:nvPr>
            <p:ph type="sldNum" sz="quarter" idx="24"/>
          </p:nvPr>
        </p:nvSpPr>
        <p:spPr/>
        <p:txBody>
          <a:bodyPr/>
          <a:lstStyle/>
          <a:p>
            <a:fld id="{4D5A3952-2C4C-4B60-86CF-D12945108770}" type="slidenum">
              <a:rPr lang="en-US" smtClean="0"/>
              <a:pPr/>
              <a:t>‹#›</a:t>
            </a:fld>
            <a:endParaRPr lang="en-US" dirty="0"/>
          </a:p>
        </p:txBody>
      </p:sp>
    </p:spTree>
    <p:extLst>
      <p:ext uri="{BB962C8B-B14F-4D97-AF65-F5344CB8AC3E}">
        <p14:creationId xmlns:p14="http://schemas.microsoft.com/office/powerpoint/2010/main" val="3756133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659265226"/>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F8894692-F77E-624B-A62D-B173783B9F11}"/>
              </a:ext>
            </a:extLst>
          </p:cNvPr>
          <p:cNvSpPr>
            <a:spLocks noGrp="1"/>
          </p:cNvSpPr>
          <p:nvPr>
            <p:ph type="pic" sz="quarter" idx="23"/>
          </p:nvPr>
        </p:nvSpPr>
        <p:spPr>
          <a:xfrm>
            <a:off x="1" y="0"/>
            <a:ext cx="6650443"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400" b="0" i="0">
                <a:ln>
                  <a:noFill/>
                </a:ln>
                <a:solidFill>
                  <a:schemeClr val="tx1"/>
                </a:solidFill>
                <a:latin typeface="Montserrat Light" charset="0"/>
                <a:ea typeface="Montserrat Light" charset="0"/>
                <a:cs typeface="Montserrat Light" charset="0"/>
              </a:defRPr>
            </a:lvl1pPr>
          </a:lstStyle>
          <a:p>
            <a:endParaRPr lang="en-US" dirty="0"/>
          </a:p>
        </p:txBody>
      </p:sp>
    </p:spTree>
    <p:extLst>
      <p:ext uri="{BB962C8B-B14F-4D97-AF65-F5344CB8AC3E}">
        <p14:creationId xmlns:p14="http://schemas.microsoft.com/office/powerpoint/2010/main" val="142453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2"/>
            <a:ext cx="12191999" cy="685800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50475" y="684709"/>
            <a:ext cx="1226240" cy="105878"/>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
          </p:nvPr>
        </p:nvSpPr>
        <p:spPr>
          <a:xfrm>
            <a:off x="450475" y="1092644"/>
            <a:ext cx="11406886" cy="4755328"/>
          </a:xfrm>
        </p:spPr>
        <p:txBody>
          <a:bodyPr/>
          <a:lstStyle>
            <a:lvl1pPr marL="0" indent="0" algn="l">
              <a:buNone/>
              <a:defRPr sz="4400">
                <a:solidFill>
                  <a:srgbClr val="13294B"/>
                </a:solidFill>
              </a:defRPr>
            </a:lvl1pPr>
            <a:lvl2pPr marL="457200" indent="0" algn="l">
              <a:buNone/>
              <a:defRPr/>
            </a:lvl2pPr>
            <a:lvl3pPr marL="914400" indent="0" algn="l">
              <a:buFont typeface="Arial" panose="020B0604020202020204" pitchFamily="34" charset="0"/>
              <a:buNone/>
              <a:defRPr/>
            </a:lvl3pPr>
            <a:lvl4pPr marL="1371600" indent="0">
              <a:buNone/>
              <a:defRPr/>
            </a:lvl4pPr>
            <a:lvl5pPr marL="1828800" indent="0">
              <a:buNone/>
              <a:defRPr/>
            </a:lvl5pPr>
          </a:lstStyle>
          <a:p>
            <a:pPr lvl="0"/>
            <a:r>
              <a:rPr lang="en-US" dirty="0"/>
              <a:t>Edit Master text styles</a:t>
            </a:r>
          </a:p>
        </p:txBody>
      </p:sp>
      <p:sp>
        <p:nvSpPr>
          <p:cNvPr id="10" name="Slide Number Placeholder 5"/>
          <p:cNvSpPr>
            <a:spLocks noGrp="1"/>
          </p:cNvSpPr>
          <p:nvPr>
            <p:ph type="sldNum" sz="quarter" idx="12"/>
          </p:nvPr>
        </p:nvSpPr>
        <p:spPr>
          <a:xfrm>
            <a:off x="450475" y="6277802"/>
            <a:ext cx="2743200" cy="365125"/>
          </a:xfrm>
        </p:spPr>
        <p:txBody>
          <a:bodyPr/>
          <a:lstStyle>
            <a:lvl1pPr algn="l">
              <a:defRPr b="0">
                <a:solidFill>
                  <a:srgbClr val="13294B"/>
                </a:solidFill>
              </a:defRPr>
            </a:lvl1pPr>
          </a:lstStyle>
          <a:p>
            <a:fld id="{F6EBD7BF-BFE1-4C16-BF7F-3645F4EF433A}" type="slidenum">
              <a:rPr lang="en-US" smtClean="0"/>
              <a:pPr/>
              <a:t>‹#›</a:t>
            </a:fld>
            <a:endParaRPr lang="en-US" dirty="0"/>
          </a:p>
        </p:txBody>
      </p:sp>
      <p:cxnSp>
        <p:nvCxnSpPr>
          <p:cNvPr id="11" name="Straight Connector 10"/>
          <p:cNvCxnSpPr/>
          <p:nvPr userDrawn="1"/>
        </p:nvCxnSpPr>
        <p:spPr>
          <a:xfrm>
            <a:off x="450475" y="6064972"/>
            <a:ext cx="11430000" cy="0"/>
          </a:xfrm>
          <a:prstGeom prst="line">
            <a:avLst/>
          </a:prstGeom>
          <a:ln>
            <a:solidFill>
              <a:srgbClr val="13294B"/>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4180" y="6454013"/>
            <a:ext cx="3956295" cy="365390"/>
          </a:xfrm>
          <a:prstGeom prst="rect">
            <a:avLst/>
          </a:prstGeom>
        </p:spPr>
      </p:pic>
      <p:pic>
        <p:nvPicPr>
          <p:cNvPr id="14" name="Picture 13">
            <a:extLst>
              <a:ext uri="{FF2B5EF4-FFF2-40B4-BE49-F238E27FC236}">
                <a16:creationId xmlns:a16="http://schemas.microsoft.com/office/drawing/2014/main" id="{CB55DD0C-825D-7546-8E91-CB8907CCDADE}"/>
              </a:ext>
            </a:extLst>
          </p:cNvPr>
          <p:cNvPicPr>
            <a:picLocks/>
          </p:cNvPicPr>
          <p:nvPr userDrawn="1"/>
        </p:nvPicPr>
        <p:blipFill>
          <a:blip r:embed="rId3"/>
          <a:stretch>
            <a:fillRect/>
          </a:stretch>
        </p:blipFill>
        <p:spPr>
          <a:xfrm rot="5400000" flipH="1">
            <a:off x="6017844" y="-6017847"/>
            <a:ext cx="156309" cy="12192000"/>
          </a:xfrm>
          <a:prstGeom prst="rect">
            <a:avLst/>
          </a:prstGeom>
        </p:spPr>
      </p:pic>
    </p:spTree>
    <p:extLst>
      <p:ext uri="{BB962C8B-B14F-4D97-AF65-F5344CB8AC3E}">
        <p14:creationId xmlns:p14="http://schemas.microsoft.com/office/powerpoint/2010/main" val="1760367471"/>
      </p:ext>
    </p:extLst>
  </p:cSld>
  <p:clrMapOvr>
    <a:masterClrMapping/>
  </p:clrMapOvr>
  <p:extLst>
    <p:ext uri="{DCECCB84-F9BA-43D5-87BE-67443E8EF086}">
      <p15:sldGuideLst xmlns:p15="http://schemas.microsoft.com/office/powerpoint/2012/main">
        <p15:guide id="1" pos="49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cap="all">
                <a:solidFill>
                  <a:srgbClr val="E84A26"/>
                </a:solidFill>
                <a:latin typeface="+mj-lt"/>
                <a:ea typeface="Helvetica" charset="0"/>
                <a:cs typeface="Helvetica"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mn-lt"/>
                <a:ea typeface="Helvetica Neue" charset="0"/>
                <a:cs typeface="Helvetica Neue"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2"/>
          </p:nvPr>
        </p:nvSpPr>
        <p:spPr>
          <a:xfrm>
            <a:off x="10025985" y="6501945"/>
            <a:ext cx="606425" cy="261610"/>
          </a:xfrm>
          <a:prstGeom prst="rect">
            <a:avLst/>
          </a:prstGeom>
        </p:spPr>
        <p:txBody>
          <a:bodyPr anchor="ctr" anchorCtr="1">
            <a:spAutoFit/>
          </a:bodyPr>
          <a:lstStyle>
            <a:lvl1pPr algn="ctr">
              <a:defRPr sz="1100" b="0">
                <a:solidFill>
                  <a:srgbClr val="F26322"/>
                </a:solidFill>
                <a:latin typeface="Helvetica Neue"/>
              </a:defRPr>
            </a:lvl1pPr>
          </a:lstStyle>
          <a:p>
            <a:fld id="{13E0FC72-BE53-5D40-AF22-484DB7934151}" type="slidenum">
              <a:rPr lang="en-US" smtClean="0"/>
              <a:pPr/>
              <a:t>‹#›</a:t>
            </a:fld>
            <a:endParaRPr lang="en-US" dirty="0"/>
          </a:p>
        </p:txBody>
      </p:sp>
    </p:spTree>
    <p:extLst>
      <p:ext uri="{BB962C8B-B14F-4D97-AF65-F5344CB8AC3E}">
        <p14:creationId xmlns:p14="http://schemas.microsoft.com/office/powerpoint/2010/main" val="1291047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efault (empty)">
    <p:spTree>
      <p:nvGrpSpPr>
        <p:cNvPr id="1" name=""/>
        <p:cNvGrpSpPr/>
        <p:nvPr/>
      </p:nvGrpSpPr>
      <p:grpSpPr>
        <a:xfrm>
          <a:off x="0" y="0"/>
          <a:ext cx="0" cy="0"/>
          <a:chOff x="0" y="0"/>
          <a:chExt cx="0" cy="0"/>
        </a:xfrm>
      </p:grpSpPr>
      <p:sp>
        <p:nvSpPr>
          <p:cNvPr id="3" name="Slide Number Placeholder 5"/>
          <p:cNvSpPr txBox="1">
            <a:spLocks/>
          </p:cNvSpPr>
          <p:nvPr userDrawn="1"/>
        </p:nvSpPr>
        <p:spPr>
          <a:xfrm>
            <a:off x="9980150" y="6490927"/>
            <a:ext cx="606425" cy="261610"/>
          </a:xfrm>
          <a:prstGeom prst="rect">
            <a:avLst/>
          </a:prstGeom>
        </p:spPr>
        <p:txBody>
          <a:bodyPr anchor="ctr" anchorCtr="1">
            <a:spAutoFit/>
          </a:bodyPr>
          <a:lstStyle>
            <a:defPPr>
              <a:defRPr lang="en-US"/>
            </a:defPPr>
            <a:lvl1pPr marL="0" algn="ctr" defTabSz="457200" rtl="0" eaLnBrk="1" latinLnBrk="0" hangingPunct="1">
              <a:defRPr sz="1100" b="0" kern="1200">
                <a:solidFill>
                  <a:srgbClr val="F26322"/>
                </a:solidFill>
                <a:latin typeface="Helvetica Neue"/>
                <a:ea typeface="Gotham Book" charset="0"/>
                <a:cs typeface="Gotham Book"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E0FC72-BE53-5D40-AF22-484DB7934151}" type="slidenum">
              <a:rPr lang="en-US" sz="1100" smtClean="0"/>
              <a:pPr/>
              <a:t>‹#›</a:t>
            </a:fld>
            <a:endParaRPr lang="en-US" sz="1100" dirty="0"/>
          </a:p>
        </p:txBody>
      </p:sp>
    </p:spTree>
    <p:extLst>
      <p:ext uri="{BB962C8B-B14F-4D97-AF65-F5344CB8AC3E}">
        <p14:creationId xmlns:p14="http://schemas.microsoft.com/office/powerpoint/2010/main" val="2630932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sz="2800">
                <a:solidFill>
                  <a:srgbClr val="13294B"/>
                </a:solidFill>
                <a:latin typeface="+mn-lt"/>
                <a:cs typeface="Helvetica" panose="020B0604020202020204" pitchFamily="34" charset="0"/>
              </a:defRPr>
            </a:lvl1pPr>
            <a:lvl2pPr>
              <a:defRPr sz="2400" b="1">
                <a:solidFill>
                  <a:schemeClr val="tx1">
                    <a:lumMod val="50000"/>
                    <a:lumOff val="50000"/>
                  </a:schemeClr>
                </a:solidFill>
                <a:latin typeface="+mn-lt"/>
                <a:cs typeface="Helvetica" panose="020B0604020202020204" pitchFamily="34" charset="0"/>
              </a:defRPr>
            </a:lvl2pPr>
            <a:lvl3pPr>
              <a:defRPr sz="2000">
                <a:solidFill>
                  <a:srgbClr val="13294B"/>
                </a:solidFill>
                <a:latin typeface="+mn-lt"/>
                <a:cs typeface="Helvetica" panose="020B0604020202020204" pitchFamily="34" charset="0"/>
              </a:defRPr>
            </a:lvl3pPr>
            <a:lvl4pPr>
              <a:defRPr sz="1800">
                <a:solidFill>
                  <a:srgbClr val="F26322"/>
                </a:solidFill>
                <a:latin typeface="+mn-lt"/>
                <a:cs typeface="Helvetica" panose="020B0604020202020204" pitchFamily="34" charset="0"/>
              </a:defRPr>
            </a:lvl4pPr>
            <a:lvl5pPr>
              <a:defRPr sz="1800">
                <a:solidFill>
                  <a:schemeClr val="tx1">
                    <a:lumMod val="65000"/>
                    <a:lumOff val="35000"/>
                  </a:schemeClr>
                </a:solidFill>
                <a:latin typeface="+mn-lt"/>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915982" y="6500138"/>
            <a:ext cx="606425" cy="261610"/>
          </a:xfrm>
          <a:prstGeom prst="rect">
            <a:avLst/>
          </a:prstGeom>
        </p:spPr>
        <p:txBody>
          <a:bodyPr anchor="ctr" anchorCtr="1">
            <a:spAutoFit/>
          </a:bodyPr>
          <a:lstStyle>
            <a:lvl1pPr algn="ctr">
              <a:defRPr sz="1100" b="0">
                <a:solidFill>
                  <a:srgbClr val="F26322"/>
                </a:solidFill>
                <a:latin typeface="Helvetica Neue"/>
              </a:defRPr>
            </a:lvl1pPr>
          </a:lstStyle>
          <a:p>
            <a:fld id="{13E0FC72-BE53-5D40-AF22-484DB7934151}" type="slidenum">
              <a:rPr lang="en-US" smtClean="0"/>
              <a:pPr/>
              <a:t>‹#›</a:t>
            </a:fld>
            <a:endParaRPr lang="en-US" dirty="0"/>
          </a:p>
        </p:txBody>
      </p:sp>
      <p:sp>
        <p:nvSpPr>
          <p:cNvPr id="2" name="Title 1"/>
          <p:cNvSpPr>
            <a:spLocks noGrp="1"/>
          </p:cNvSpPr>
          <p:nvPr>
            <p:ph type="title"/>
          </p:nvPr>
        </p:nvSpPr>
        <p:spPr>
          <a:xfrm>
            <a:off x="609600" y="200644"/>
            <a:ext cx="10972800" cy="1143000"/>
          </a:xfrm>
          <a:prstGeom prst="rect">
            <a:avLst/>
          </a:prstGeom>
        </p:spPr>
        <p:txBody>
          <a:bodyPr/>
          <a:lstStyle>
            <a:lvl1pPr>
              <a:defRPr sz="3200" b="0" i="0">
                <a:solidFill>
                  <a:srgbClr val="F26322"/>
                </a:solidFill>
                <a:latin typeface="Avenir" charset="0"/>
                <a:ea typeface="Avenir" charset="0"/>
                <a:cs typeface="Avenir" charset="0"/>
              </a:defRPr>
            </a:lvl1pPr>
          </a:lstStyle>
          <a:p>
            <a:r>
              <a:rPr lang="en-US" dirty="0"/>
              <a:t>Click to edit Master title style</a:t>
            </a:r>
          </a:p>
        </p:txBody>
      </p:sp>
    </p:spTree>
    <p:extLst>
      <p:ext uri="{BB962C8B-B14F-4D97-AF65-F5344CB8AC3E}">
        <p14:creationId xmlns:p14="http://schemas.microsoft.com/office/powerpoint/2010/main" val="3725015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Helvetica" charset="0"/>
                <a:ea typeface="Helvetica" charset="0"/>
                <a:cs typeface="Helvetica"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11436986" y="6477000"/>
            <a:ext cx="606425" cy="261610"/>
          </a:xfrm>
          <a:prstGeom prst="rect">
            <a:avLst/>
          </a:prstGeom>
        </p:spPr>
        <p:txBody>
          <a:bodyPr anchor="ctr" anchorCtr="1">
            <a:spAutoFit/>
          </a:bodyPr>
          <a:lstStyle>
            <a:lvl1pPr algn="ctr">
              <a:defRPr sz="1100" b="0">
                <a:solidFill>
                  <a:srgbClr val="F26322"/>
                </a:solidFill>
                <a:latin typeface="Helvetica Neue"/>
              </a:defRPr>
            </a:lvl1pPr>
          </a:lstStyle>
          <a:p>
            <a:fld id="{13E0FC72-BE53-5D40-AF22-484DB7934151}" type="slidenum">
              <a:rPr lang="en-US" smtClean="0"/>
              <a:pPr/>
              <a:t>‹#›</a:t>
            </a:fld>
            <a:endParaRPr lang="en-US" dirty="0"/>
          </a:p>
        </p:txBody>
      </p:sp>
    </p:spTree>
    <p:extLst>
      <p:ext uri="{BB962C8B-B14F-4D97-AF65-F5344CB8AC3E}">
        <p14:creationId xmlns:p14="http://schemas.microsoft.com/office/powerpoint/2010/main" val="1821820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7232651" y="6628765"/>
            <a:ext cx="4665133"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4510618" y="6628765"/>
            <a:ext cx="3177116"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304800" y="6628765"/>
            <a:ext cx="317711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©2021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9352" y="6614251"/>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1" y="0"/>
            <a:ext cx="12191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328787" y="25399"/>
            <a:ext cx="115824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9352" y="456435"/>
            <a:ext cx="12192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231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7E01-14C3-47FF-9CBE-29898E0514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7F6A04-600F-4F66-AD82-A96D885CD6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6AFDE5-1883-4682-BBBD-61CCF26D8763}"/>
              </a:ext>
            </a:extLst>
          </p:cNvPr>
          <p:cNvSpPr>
            <a:spLocks noGrp="1"/>
          </p:cNvSpPr>
          <p:nvPr>
            <p:ph type="dt" sz="half" idx="10"/>
          </p:nvPr>
        </p:nvSpPr>
        <p:spPr/>
        <p:txBody>
          <a:bodyPr/>
          <a:lstStyle/>
          <a:p>
            <a:fld id="{8F30B1C5-582B-4B3B-AEDA-094FB49E347F}" type="datetimeFigureOut">
              <a:rPr lang="en-US" smtClean="0"/>
              <a:t>3/25/2024</a:t>
            </a:fld>
            <a:endParaRPr lang="en-US" dirty="0"/>
          </a:p>
        </p:txBody>
      </p:sp>
      <p:sp>
        <p:nvSpPr>
          <p:cNvPr id="5" name="Footer Placeholder 4">
            <a:extLst>
              <a:ext uri="{FF2B5EF4-FFF2-40B4-BE49-F238E27FC236}">
                <a16:creationId xmlns:a16="http://schemas.microsoft.com/office/drawing/2014/main" id="{D6A02104-C49B-4C9E-A49D-65EFC54389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504F30-565D-4BC6-8CAE-563C85A1510E}"/>
              </a:ext>
            </a:extLst>
          </p:cNvPr>
          <p:cNvSpPr>
            <a:spLocks noGrp="1"/>
          </p:cNvSpPr>
          <p:nvPr>
            <p:ph type="sldNum" sz="quarter" idx="12"/>
          </p:nvPr>
        </p:nvSpPr>
        <p:spPr/>
        <p:txBody>
          <a:bodyPr/>
          <a:lstStyle/>
          <a:p>
            <a:fld id="{CA618671-3FFD-44C9-84C5-54B8AFDF2BDC}" type="slidenum">
              <a:rPr lang="en-US" smtClean="0"/>
              <a:t>‹#›</a:t>
            </a:fld>
            <a:endParaRPr lang="en-US" dirty="0"/>
          </a:p>
        </p:txBody>
      </p:sp>
    </p:spTree>
    <p:extLst>
      <p:ext uri="{BB962C8B-B14F-4D97-AF65-F5344CB8AC3E}">
        <p14:creationId xmlns:p14="http://schemas.microsoft.com/office/powerpoint/2010/main" val="2910398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C677-26C5-4081-85AB-721AAE6859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3D699-CDDC-4FDF-BF10-8849FB84DA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719E5-96C4-44BE-861F-99519D29F6D6}"/>
              </a:ext>
            </a:extLst>
          </p:cNvPr>
          <p:cNvSpPr>
            <a:spLocks noGrp="1"/>
          </p:cNvSpPr>
          <p:nvPr>
            <p:ph type="dt" sz="half" idx="10"/>
          </p:nvPr>
        </p:nvSpPr>
        <p:spPr/>
        <p:txBody>
          <a:bodyPr/>
          <a:lstStyle/>
          <a:p>
            <a:fld id="{8F30B1C5-582B-4B3B-AEDA-094FB49E347F}" type="datetimeFigureOut">
              <a:rPr lang="en-US" smtClean="0"/>
              <a:t>3/25/2024</a:t>
            </a:fld>
            <a:endParaRPr lang="en-US" dirty="0"/>
          </a:p>
        </p:txBody>
      </p:sp>
      <p:sp>
        <p:nvSpPr>
          <p:cNvPr id="5" name="Footer Placeholder 4">
            <a:extLst>
              <a:ext uri="{FF2B5EF4-FFF2-40B4-BE49-F238E27FC236}">
                <a16:creationId xmlns:a16="http://schemas.microsoft.com/office/drawing/2014/main" id="{757F321A-0145-4B40-B97C-EC217784C3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6D5EA1-78F3-4903-BA06-771F1C372512}"/>
              </a:ext>
            </a:extLst>
          </p:cNvPr>
          <p:cNvSpPr>
            <a:spLocks noGrp="1"/>
          </p:cNvSpPr>
          <p:nvPr>
            <p:ph type="sldNum" sz="quarter" idx="12"/>
          </p:nvPr>
        </p:nvSpPr>
        <p:spPr/>
        <p:txBody>
          <a:bodyPr/>
          <a:lstStyle/>
          <a:p>
            <a:fld id="{CA618671-3FFD-44C9-84C5-54B8AFDF2BDC}" type="slidenum">
              <a:rPr lang="en-US" smtClean="0"/>
              <a:t>‹#›</a:t>
            </a:fld>
            <a:endParaRPr lang="en-US" dirty="0"/>
          </a:p>
        </p:txBody>
      </p:sp>
    </p:spTree>
    <p:extLst>
      <p:ext uri="{BB962C8B-B14F-4D97-AF65-F5344CB8AC3E}">
        <p14:creationId xmlns:p14="http://schemas.microsoft.com/office/powerpoint/2010/main" val="813571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81DA-764A-406B-804D-3BC9AB2051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EFF8D0-BF2F-450A-A166-7F993B86C1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C0B83F-5DC9-4DEE-95E4-DB363A2FB792}"/>
              </a:ext>
            </a:extLst>
          </p:cNvPr>
          <p:cNvSpPr>
            <a:spLocks noGrp="1"/>
          </p:cNvSpPr>
          <p:nvPr>
            <p:ph type="dt" sz="half" idx="10"/>
          </p:nvPr>
        </p:nvSpPr>
        <p:spPr/>
        <p:txBody>
          <a:bodyPr/>
          <a:lstStyle/>
          <a:p>
            <a:fld id="{8F30B1C5-582B-4B3B-AEDA-094FB49E347F}" type="datetimeFigureOut">
              <a:rPr lang="en-US" smtClean="0"/>
              <a:t>3/25/2024</a:t>
            </a:fld>
            <a:endParaRPr lang="en-US" dirty="0"/>
          </a:p>
        </p:txBody>
      </p:sp>
      <p:sp>
        <p:nvSpPr>
          <p:cNvPr id="5" name="Footer Placeholder 4">
            <a:extLst>
              <a:ext uri="{FF2B5EF4-FFF2-40B4-BE49-F238E27FC236}">
                <a16:creationId xmlns:a16="http://schemas.microsoft.com/office/drawing/2014/main" id="{3FAA865C-895B-4255-87E0-75C8B7DBE8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1D7E55-E797-4585-9CE7-EF685E8385E0}"/>
              </a:ext>
            </a:extLst>
          </p:cNvPr>
          <p:cNvSpPr>
            <a:spLocks noGrp="1"/>
          </p:cNvSpPr>
          <p:nvPr>
            <p:ph type="sldNum" sz="quarter" idx="12"/>
          </p:nvPr>
        </p:nvSpPr>
        <p:spPr/>
        <p:txBody>
          <a:bodyPr/>
          <a:lstStyle/>
          <a:p>
            <a:fld id="{CA618671-3FFD-44C9-84C5-54B8AFDF2BDC}" type="slidenum">
              <a:rPr lang="en-US" smtClean="0"/>
              <a:t>‹#›</a:t>
            </a:fld>
            <a:endParaRPr lang="en-US" dirty="0"/>
          </a:p>
        </p:txBody>
      </p:sp>
    </p:spTree>
    <p:extLst>
      <p:ext uri="{BB962C8B-B14F-4D97-AF65-F5344CB8AC3E}">
        <p14:creationId xmlns:p14="http://schemas.microsoft.com/office/powerpoint/2010/main" val="3269466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F5CA-F457-4DD0-B2A3-D5894C9B6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5762-DAF1-426C-A046-453B6F7AB8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A04A3C-0889-4235-8063-398BD6339E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6ACF0-62AE-4D81-9F5B-47F333D64E1B}"/>
              </a:ext>
            </a:extLst>
          </p:cNvPr>
          <p:cNvSpPr>
            <a:spLocks noGrp="1"/>
          </p:cNvSpPr>
          <p:nvPr>
            <p:ph type="dt" sz="half" idx="10"/>
          </p:nvPr>
        </p:nvSpPr>
        <p:spPr/>
        <p:txBody>
          <a:bodyPr/>
          <a:lstStyle/>
          <a:p>
            <a:fld id="{8F30B1C5-582B-4B3B-AEDA-094FB49E347F}" type="datetimeFigureOut">
              <a:rPr lang="en-US" smtClean="0"/>
              <a:t>3/25/2024</a:t>
            </a:fld>
            <a:endParaRPr lang="en-US" dirty="0"/>
          </a:p>
        </p:txBody>
      </p:sp>
      <p:sp>
        <p:nvSpPr>
          <p:cNvPr id="6" name="Footer Placeholder 5">
            <a:extLst>
              <a:ext uri="{FF2B5EF4-FFF2-40B4-BE49-F238E27FC236}">
                <a16:creationId xmlns:a16="http://schemas.microsoft.com/office/drawing/2014/main" id="{9895D9C6-86C6-40F9-A848-55DC6843D7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9FAC3B-805E-49B7-95A3-886D579115E2}"/>
              </a:ext>
            </a:extLst>
          </p:cNvPr>
          <p:cNvSpPr>
            <a:spLocks noGrp="1"/>
          </p:cNvSpPr>
          <p:nvPr>
            <p:ph type="sldNum" sz="quarter" idx="12"/>
          </p:nvPr>
        </p:nvSpPr>
        <p:spPr/>
        <p:txBody>
          <a:bodyPr/>
          <a:lstStyle/>
          <a:p>
            <a:fld id="{CA618671-3FFD-44C9-84C5-54B8AFDF2BDC}" type="slidenum">
              <a:rPr lang="en-US" smtClean="0"/>
              <a:t>‹#›</a:t>
            </a:fld>
            <a:endParaRPr lang="en-US" dirty="0"/>
          </a:p>
        </p:txBody>
      </p:sp>
    </p:spTree>
    <p:extLst>
      <p:ext uri="{BB962C8B-B14F-4D97-AF65-F5344CB8AC3E}">
        <p14:creationId xmlns:p14="http://schemas.microsoft.com/office/powerpoint/2010/main" val="305007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BE02-D010-4087-9D33-78B68D8AE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B424D1-FD26-4F9B-B2F4-6AC0A1D22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E7A92C-E9FC-463A-BC5D-3D4103887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E4607A-B219-4EE5-A418-953845BBAA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64AAA5-BE3C-4D06-86BD-82686FFC7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D2E262-E005-4D63-BEA7-E440669E185B}"/>
              </a:ext>
            </a:extLst>
          </p:cNvPr>
          <p:cNvSpPr>
            <a:spLocks noGrp="1"/>
          </p:cNvSpPr>
          <p:nvPr>
            <p:ph type="dt" sz="half" idx="10"/>
          </p:nvPr>
        </p:nvSpPr>
        <p:spPr/>
        <p:txBody>
          <a:bodyPr/>
          <a:lstStyle/>
          <a:p>
            <a:fld id="{8F30B1C5-582B-4B3B-AEDA-094FB49E347F}" type="datetimeFigureOut">
              <a:rPr lang="en-US" smtClean="0"/>
              <a:t>3/25/2024</a:t>
            </a:fld>
            <a:endParaRPr lang="en-US" dirty="0"/>
          </a:p>
        </p:txBody>
      </p:sp>
      <p:sp>
        <p:nvSpPr>
          <p:cNvPr id="8" name="Footer Placeholder 7">
            <a:extLst>
              <a:ext uri="{FF2B5EF4-FFF2-40B4-BE49-F238E27FC236}">
                <a16:creationId xmlns:a16="http://schemas.microsoft.com/office/drawing/2014/main" id="{646DB1EF-9E33-4F2F-86EC-BB532515BC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589297-E24D-4520-9188-CED4D2BE11E5}"/>
              </a:ext>
            </a:extLst>
          </p:cNvPr>
          <p:cNvSpPr>
            <a:spLocks noGrp="1"/>
          </p:cNvSpPr>
          <p:nvPr>
            <p:ph type="sldNum" sz="quarter" idx="12"/>
          </p:nvPr>
        </p:nvSpPr>
        <p:spPr/>
        <p:txBody>
          <a:bodyPr/>
          <a:lstStyle/>
          <a:p>
            <a:fld id="{CA618671-3FFD-44C9-84C5-54B8AFDF2BDC}" type="slidenum">
              <a:rPr lang="en-US" smtClean="0"/>
              <a:t>‹#›</a:t>
            </a:fld>
            <a:endParaRPr lang="en-US" dirty="0"/>
          </a:p>
        </p:txBody>
      </p:sp>
    </p:spTree>
    <p:extLst>
      <p:ext uri="{BB962C8B-B14F-4D97-AF65-F5344CB8AC3E}">
        <p14:creationId xmlns:p14="http://schemas.microsoft.com/office/powerpoint/2010/main" val="195325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13294B">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50475" y="684709"/>
            <a:ext cx="1226240" cy="105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
          </p:nvPr>
        </p:nvSpPr>
        <p:spPr>
          <a:xfrm>
            <a:off x="450475" y="1092644"/>
            <a:ext cx="11406886" cy="4755328"/>
          </a:xfrm>
        </p:spPr>
        <p:txBody>
          <a:bodyPr/>
          <a:lstStyle>
            <a:lvl1pPr marL="0" indent="0" algn="l">
              <a:buNone/>
              <a:defRPr sz="4400">
                <a:solidFill>
                  <a:schemeClr val="bg1"/>
                </a:solidFill>
              </a:defRPr>
            </a:lvl1pPr>
            <a:lvl2pPr marL="457200" indent="0" algn="l">
              <a:buNone/>
              <a:defRPr/>
            </a:lvl2pPr>
            <a:lvl3pPr marL="914400" indent="0" algn="l">
              <a:buFont typeface="Arial" panose="020B0604020202020204" pitchFamily="34" charset="0"/>
              <a:buNone/>
              <a:defRPr/>
            </a:lvl3pPr>
            <a:lvl4pPr marL="1371600" indent="0">
              <a:buNone/>
              <a:defRPr/>
            </a:lvl4pPr>
            <a:lvl5pPr marL="1828800" indent="0">
              <a:buNone/>
              <a:defRPr/>
            </a:lvl5pPr>
          </a:lstStyle>
          <a:p>
            <a:pPr lvl="0"/>
            <a:r>
              <a:rPr lang="en-US" dirty="0"/>
              <a:t>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4800" y="6277802"/>
            <a:ext cx="3932561" cy="363198"/>
          </a:xfrm>
          <a:prstGeom prst="rect">
            <a:avLst/>
          </a:prstGeom>
        </p:spPr>
      </p:pic>
      <p:cxnSp>
        <p:nvCxnSpPr>
          <p:cNvPr id="4" name="Straight Connector 3"/>
          <p:cNvCxnSpPr/>
          <p:nvPr userDrawn="1"/>
        </p:nvCxnSpPr>
        <p:spPr>
          <a:xfrm>
            <a:off x="450475" y="6064972"/>
            <a:ext cx="1143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450475" y="6277802"/>
            <a:ext cx="2743200" cy="365125"/>
          </a:xfrm>
        </p:spPr>
        <p:txBody>
          <a:bodyPr/>
          <a:lstStyle>
            <a:lvl1pPr algn="l">
              <a:defRPr>
                <a:solidFill>
                  <a:schemeClr val="bg1"/>
                </a:solidFill>
              </a:defRPr>
            </a:lvl1pPr>
          </a:lstStyle>
          <a:p>
            <a:fld id="{F6EBD7BF-BFE1-4C16-BF7F-3645F4EF433A}" type="slidenum">
              <a:rPr lang="en-US" smtClean="0"/>
              <a:pPr/>
              <a:t>‹#›</a:t>
            </a:fld>
            <a:endParaRPr lang="en-US" dirty="0"/>
          </a:p>
        </p:txBody>
      </p:sp>
      <p:pic>
        <p:nvPicPr>
          <p:cNvPr id="9" name="Picture 8">
            <a:extLst>
              <a:ext uri="{FF2B5EF4-FFF2-40B4-BE49-F238E27FC236}">
                <a16:creationId xmlns:a16="http://schemas.microsoft.com/office/drawing/2014/main" id="{CB55DD0C-825D-7546-8E91-CB8907CCDADE}"/>
              </a:ext>
            </a:extLst>
          </p:cNvPr>
          <p:cNvPicPr>
            <a:picLocks/>
          </p:cNvPicPr>
          <p:nvPr userDrawn="1"/>
        </p:nvPicPr>
        <p:blipFill>
          <a:blip r:embed="rId3"/>
          <a:stretch>
            <a:fillRect/>
          </a:stretch>
        </p:blipFill>
        <p:spPr>
          <a:xfrm rot="5400000" flipH="1">
            <a:off x="6017844" y="-6017847"/>
            <a:ext cx="156309" cy="12192000"/>
          </a:xfrm>
          <a:prstGeom prst="rect">
            <a:avLst/>
          </a:prstGeom>
        </p:spPr>
      </p:pic>
    </p:spTree>
    <p:extLst>
      <p:ext uri="{BB962C8B-B14F-4D97-AF65-F5344CB8AC3E}">
        <p14:creationId xmlns:p14="http://schemas.microsoft.com/office/powerpoint/2010/main" val="2408056297"/>
      </p:ext>
    </p:extLst>
  </p:cSld>
  <p:clrMapOvr>
    <a:masterClrMapping/>
  </p:clrMapOvr>
  <p:extLst>
    <p:ext uri="{DCECCB84-F9BA-43D5-87BE-67443E8EF086}">
      <p15:sldGuideLst xmlns:p15="http://schemas.microsoft.com/office/powerpoint/2012/main">
        <p15:guide id="1" pos="49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21EB-238B-4592-999E-38108E6886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46C447-A057-43F4-9085-252076B8CE3B}"/>
              </a:ext>
            </a:extLst>
          </p:cNvPr>
          <p:cNvSpPr>
            <a:spLocks noGrp="1"/>
          </p:cNvSpPr>
          <p:nvPr>
            <p:ph type="dt" sz="half" idx="10"/>
          </p:nvPr>
        </p:nvSpPr>
        <p:spPr/>
        <p:txBody>
          <a:bodyPr/>
          <a:lstStyle/>
          <a:p>
            <a:fld id="{8F30B1C5-582B-4B3B-AEDA-094FB49E347F}" type="datetimeFigureOut">
              <a:rPr lang="en-US" smtClean="0"/>
              <a:t>3/25/2024</a:t>
            </a:fld>
            <a:endParaRPr lang="en-US" dirty="0"/>
          </a:p>
        </p:txBody>
      </p:sp>
      <p:sp>
        <p:nvSpPr>
          <p:cNvPr id="4" name="Footer Placeholder 3">
            <a:extLst>
              <a:ext uri="{FF2B5EF4-FFF2-40B4-BE49-F238E27FC236}">
                <a16:creationId xmlns:a16="http://schemas.microsoft.com/office/drawing/2014/main" id="{1029B39D-B460-4F4A-8B7C-305B024FF9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F504CE-1EC0-49A2-807B-FD3679A5599F}"/>
              </a:ext>
            </a:extLst>
          </p:cNvPr>
          <p:cNvSpPr>
            <a:spLocks noGrp="1"/>
          </p:cNvSpPr>
          <p:nvPr>
            <p:ph type="sldNum" sz="quarter" idx="12"/>
          </p:nvPr>
        </p:nvSpPr>
        <p:spPr/>
        <p:txBody>
          <a:bodyPr/>
          <a:lstStyle/>
          <a:p>
            <a:fld id="{CA618671-3FFD-44C9-84C5-54B8AFDF2BDC}" type="slidenum">
              <a:rPr lang="en-US" smtClean="0"/>
              <a:t>‹#›</a:t>
            </a:fld>
            <a:endParaRPr lang="en-US" dirty="0"/>
          </a:p>
        </p:txBody>
      </p:sp>
    </p:spTree>
    <p:extLst>
      <p:ext uri="{BB962C8B-B14F-4D97-AF65-F5344CB8AC3E}">
        <p14:creationId xmlns:p14="http://schemas.microsoft.com/office/powerpoint/2010/main" val="1439439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A334F-B8C1-4A90-9FC2-7C6C74D68B31}"/>
              </a:ext>
            </a:extLst>
          </p:cNvPr>
          <p:cNvSpPr>
            <a:spLocks noGrp="1"/>
          </p:cNvSpPr>
          <p:nvPr>
            <p:ph type="dt" sz="half" idx="10"/>
          </p:nvPr>
        </p:nvSpPr>
        <p:spPr/>
        <p:txBody>
          <a:bodyPr/>
          <a:lstStyle/>
          <a:p>
            <a:fld id="{8F30B1C5-582B-4B3B-AEDA-094FB49E347F}" type="datetimeFigureOut">
              <a:rPr lang="en-US" smtClean="0"/>
              <a:t>3/25/2024</a:t>
            </a:fld>
            <a:endParaRPr lang="en-US" dirty="0"/>
          </a:p>
        </p:txBody>
      </p:sp>
      <p:sp>
        <p:nvSpPr>
          <p:cNvPr id="3" name="Footer Placeholder 2">
            <a:extLst>
              <a:ext uri="{FF2B5EF4-FFF2-40B4-BE49-F238E27FC236}">
                <a16:creationId xmlns:a16="http://schemas.microsoft.com/office/drawing/2014/main" id="{5854C16D-48F9-43D9-A51D-17AB9C03E94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33B0D9-EE51-4A0D-9134-109F0469377D}"/>
              </a:ext>
            </a:extLst>
          </p:cNvPr>
          <p:cNvSpPr>
            <a:spLocks noGrp="1"/>
          </p:cNvSpPr>
          <p:nvPr>
            <p:ph type="sldNum" sz="quarter" idx="12"/>
          </p:nvPr>
        </p:nvSpPr>
        <p:spPr/>
        <p:txBody>
          <a:bodyPr/>
          <a:lstStyle/>
          <a:p>
            <a:fld id="{CA618671-3FFD-44C9-84C5-54B8AFDF2BDC}" type="slidenum">
              <a:rPr lang="en-US" smtClean="0"/>
              <a:t>‹#›</a:t>
            </a:fld>
            <a:endParaRPr lang="en-US" dirty="0"/>
          </a:p>
        </p:txBody>
      </p:sp>
    </p:spTree>
    <p:extLst>
      <p:ext uri="{BB962C8B-B14F-4D97-AF65-F5344CB8AC3E}">
        <p14:creationId xmlns:p14="http://schemas.microsoft.com/office/powerpoint/2010/main" val="1976655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BC4B-B5A3-42CF-A0B8-9031A97066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05FE19-7354-452E-8C9D-8FE674BD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D32088-BC34-4164-84AF-B4CC90E44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B69CCD-901B-42F5-90D0-C004249837AE}"/>
              </a:ext>
            </a:extLst>
          </p:cNvPr>
          <p:cNvSpPr>
            <a:spLocks noGrp="1"/>
          </p:cNvSpPr>
          <p:nvPr>
            <p:ph type="dt" sz="half" idx="10"/>
          </p:nvPr>
        </p:nvSpPr>
        <p:spPr/>
        <p:txBody>
          <a:bodyPr/>
          <a:lstStyle/>
          <a:p>
            <a:fld id="{8F30B1C5-582B-4B3B-AEDA-094FB49E347F}" type="datetimeFigureOut">
              <a:rPr lang="en-US" smtClean="0"/>
              <a:t>3/25/2024</a:t>
            </a:fld>
            <a:endParaRPr lang="en-US" dirty="0"/>
          </a:p>
        </p:txBody>
      </p:sp>
      <p:sp>
        <p:nvSpPr>
          <p:cNvPr id="6" name="Footer Placeholder 5">
            <a:extLst>
              <a:ext uri="{FF2B5EF4-FFF2-40B4-BE49-F238E27FC236}">
                <a16:creationId xmlns:a16="http://schemas.microsoft.com/office/drawing/2014/main" id="{C135B1D9-A954-4460-8445-21C6D151C3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B596A9-D7EF-4D1C-84D4-FF3D7254FD38}"/>
              </a:ext>
            </a:extLst>
          </p:cNvPr>
          <p:cNvSpPr>
            <a:spLocks noGrp="1"/>
          </p:cNvSpPr>
          <p:nvPr>
            <p:ph type="sldNum" sz="quarter" idx="12"/>
          </p:nvPr>
        </p:nvSpPr>
        <p:spPr/>
        <p:txBody>
          <a:bodyPr/>
          <a:lstStyle/>
          <a:p>
            <a:fld id="{CA618671-3FFD-44C9-84C5-54B8AFDF2BDC}" type="slidenum">
              <a:rPr lang="en-US" smtClean="0"/>
              <a:t>‹#›</a:t>
            </a:fld>
            <a:endParaRPr lang="en-US" dirty="0"/>
          </a:p>
        </p:txBody>
      </p:sp>
    </p:spTree>
    <p:extLst>
      <p:ext uri="{BB962C8B-B14F-4D97-AF65-F5344CB8AC3E}">
        <p14:creationId xmlns:p14="http://schemas.microsoft.com/office/powerpoint/2010/main" val="3230143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8FF9-90A2-4D5E-9027-9B3C24A4D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81F1A-D507-46D5-801F-A02F6D3F0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58B654A-12E6-49A1-84DE-CC024BA6D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C79B25-83C1-4D79-A0C6-A7AE7A0DE2F8}"/>
              </a:ext>
            </a:extLst>
          </p:cNvPr>
          <p:cNvSpPr>
            <a:spLocks noGrp="1"/>
          </p:cNvSpPr>
          <p:nvPr>
            <p:ph type="dt" sz="half" idx="10"/>
          </p:nvPr>
        </p:nvSpPr>
        <p:spPr/>
        <p:txBody>
          <a:bodyPr/>
          <a:lstStyle/>
          <a:p>
            <a:fld id="{8F30B1C5-582B-4B3B-AEDA-094FB49E347F}" type="datetimeFigureOut">
              <a:rPr lang="en-US" smtClean="0"/>
              <a:t>3/25/2024</a:t>
            </a:fld>
            <a:endParaRPr lang="en-US" dirty="0"/>
          </a:p>
        </p:txBody>
      </p:sp>
      <p:sp>
        <p:nvSpPr>
          <p:cNvPr id="6" name="Footer Placeholder 5">
            <a:extLst>
              <a:ext uri="{FF2B5EF4-FFF2-40B4-BE49-F238E27FC236}">
                <a16:creationId xmlns:a16="http://schemas.microsoft.com/office/drawing/2014/main" id="{A4F0A896-228C-4B16-89DA-B7A7F79A86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917C17-8D3B-4952-BED1-B1B929D9EE03}"/>
              </a:ext>
            </a:extLst>
          </p:cNvPr>
          <p:cNvSpPr>
            <a:spLocks noGrp="1"/>
          </p:cNvSpPr>
          <p:nvPr>
            <p:ph type="sldNum" sz="quarter" idx="12"/>
          </p:nvPr>
        </p:nvSpPr>
        <p:spPr/>
        <p:txBody>
          <a:bodyPr/>
          <a:lstStyle/>
          <a:p>
            <a:fld id="{CA618671-3FFD-44C9-84C5-54B8AFDF2BDC}" type="slidenum">
              <a:rPr lang="en-US" smtClean="0"/>
              <a:t>‹#›</a:t>
            </a:fld>
            <a:endParaRPr lang="en-US" dirty="0"/>
          </a:p>
        </p:txBody>
      </p:sp>
    </p:spTree>
    <p:extLst>
      <p:ext uri="{BB962C8B-B14F-4D97-AF65-F5344CB8AC3E}">
        <p14:creationId xmlns:p14="http://schemas.microsoft.com/office/powerpoint/2010/main" val="2197983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0133-4A7D-4069-ACD3-4FAC91EA99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9F32D9-F73A-4D1F-98A7-6522B5D45E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E20B7-8D76-4055-9F44-F69E2A50E8BE}"/>
              </a:ext>
            </a:extLst>
          </p:cNvPr>
          <p:cNvSpPr>
            <a:spLocks noGrp="1"/>
          </p:cNvSpPr>
          <p:nvPr>
            <p:ph type="dt" sz="half" idx="10"/>
          </p:nvPr>
        </p:nvSpPr>
        <p:spPr/>
        <p:txBody>
          <a:bodyPr/>
          <a:lstStyle/>
          <a:p>
            <a:fld id="{8F30B1C5-582B-4B3B-AEDA-094FB49E347F}" type="datetimeFigureOut">
              <a:rPr lang="en-US" smtClean="0"/>
              <a:t>3/25/2024</a:t>
            </a:fld>
            <a:endParaRPr lang="en-US" dirty="0"/>
          </a:p>
        </p:txBody>
      </p:sp>
      <p:sp>
        <p:nvSpPr>
          <p:cNvPr id="5" name="Footer Placeholder 4">
            <a:extLst>
              <a:ext uri="{FF2B5EF4-FFF2-40B4-BE49-F238E27FC236}">
                <a16:creationId xmlns:a16="http://schemas.microsoft.com/office/drawing/2014/main" id="{C53644C2-BA04-4F99-A49A-10334DFADB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A438A3-A12B-4A9E-BFFC-F83997768474}"/>
              </a:ext>
            </a:extLst>
          </p:cNvPr>
          <p:cNvSpPr>
            <a:spLocks noGrp="1"/>
          </p:cNvSpPr>
          <p:nvPr>
            <p:ph type="sldNum" sz="quarter" idx="12"/>
          </p:nvPr>
        </p:nvSpPr>
        <p:spPr/>
        <p:txBody>
          <a:bodyPr/>
          <a:lstStyle/>
          <a:p>
            <a:fld id="{CA618671-3FFD-44C9-84C5-54B8AFDF2BDC}" type="slidenum">
              <a:rPr lang="en-US" smtClean="0"/>
              <a:t>‹#›</a:t>
            </a:fld>
            <a:endParaRPr lang="en-US" dirty="0"/>
          </a:p>
        </p:txBody>
      </p:sp>
    </p:spTree>
    <p:extLst>
      <p:ext uri="{BB962C8B-B14F-4D97-AF65-F5344CB8AC3E}">
        <p14:creationId xmlns:p14="http://schemas.microsoft.com/office/powerpoint/2010/main" val="3161891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D6FFAA-56AD-4BAA-ACAE-01197E2B04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F977C8-0E1B-4388-9CF8-F15474A2FE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0D448-89E2-4B08-978D-A491508BB04B}"/>
              </a:ext>
            </a:extLst>
          </p:cNvPr>
          <p:cNvSpPr>
            <a:spLocks noGrp="1"/>
          </p:cNvSpPr>
          <p:nvPr>
            <p:ph type="dt" sz="half" idx="10"/>
          </p:nvPr>
        </p:nvSpPr>
        <p:spPr/>
        <p:txBody>
          <a:bodyPr/>
          <a:lstStyle/>
          <a:p>
            <a:fld id="{8F30B1C5-582B-4B3B-AEDA-094FB49E347F}" type="datetimeFigureOut">
              <a:rPr lang="en-US" smtClean="0"/>
              <a:t>3/25/2024</a:t>
            </a:fld>
            <a:endParaRPr lang="en-US" dirty="0"/>
          </a:p>
        </p:txBody>
      </p:sp>
      <p:sp>
        <p:nvSpPr>
          <p:cNvPr id="5" name="Footer Placeholder 4">
            <a:extLst>
              <a:ext uri="{FF2B5EF4-FFF2-40B4-BE49-F238E27FC236}">
                <a16:creationId xmlns:a16="http://schemas.microsoft.com/office/drawing/2014/main" id="{318A906A-7101-409A-AC65-81B763F2A0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B3533-E6F6-4FB3-91AD-2E0B86521EF1}"/>
              </a:ext>
            </a:extLst>
          </p:cNvPr>
          <p:cNvSpPr>
            <a:spLocks noGrp="1"/>
          </p:cNvSpPr>
          <p:nvPr>
            <p:ph type="sldNum" sz="quarter" idx="12"/>
          </p:nvPr>
        </p:nvSpPr>
        <p:spPr/>
        <p:txBody>
          <a:bodyPr/>
          <a:lstStyle/>
          <a:p>
            <a:fld id="{CA618671-3FFD-44C9-84C5-54B8AFDF2BDC}" type="slidenum">
              <a:rPr lang="en-US" smtClean="0"/>
              <a:t>‹#›</a:t>
            </a:fld>
            <a:endParaRPr lang="en-US" dirty="0"/>
          </a:p>
        </p:txBody>
      </p:sp>
    </p:spTree>
    <p:extLst>
      <p:ext uri="{BB962C8B-B14F-4D97-AF65-F5344CB8AC3E}">
        <p14:creationId xmlns:p14="http://schemas.microsoft.com/office/powerpoint/2010/main" val="2824298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6"/>
          <p:cNvSpPr/>
          <p:nvPr userDrawn="1"/>
        </p:nvSpPr>
        <p:spPr>
          <a:xfrm>
            <a:off x="0" y="-2"/>
            <a:ext cx="12191999" cy="685800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50475" y="684709"/>
            <a:ext cx="1226240" cy="105878"/>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
          </p:nvPr>
        </p:nvSpPr>
        <p:spPr>
          <a:xfrm>
            <a:off x="450475" y="1092644"/>
            <a:ext cx="11406886" cy="4755328"/>
          </a:xfrm>
        </p:spPr>
        <p:txBody>
          <a:bodyPr/>
          <a:lstStyle>
            <a:lvl1pPr marL="0" indent="0" algn="l">
              <a:buNone/>
              <a:defRPr sz="4400">
                <a:solidFill>
                  <a:srgbClr val="13294B"/>
                </a:solidFill>
              </a:defRPr>
            </a:lvl1pPr>
            <a:lvl2pPr marL="457200" indent="0" algn="l">
              <a:buNone/>
              <a:defRPr/>
            </a:lvl2pPr>
            <a:lvl3pPr marL="914400" indent="0" algn="l">
              <a:buFont typeface="Arial" panose="020B0604020202020204" pitchFamily="34" charset="0"/>
              <a:buNone/>
              <a:defRPr/>
            </a:lvl3pPr>
            <a:lvl4pPr marL="1371600" indent="0">
              <a:buNone/>
              <a:defRPr/>
            </a:lvl4pPr>
            <a:lvl5pPr marL="1828800" indent="0">
              <a:buNone/>
              <a:defRPr/>
            </a:lvl5pPr>
          </a:lstStyle>
          <a:p>
            <a:pPr lvl="0"/>
            <a:r>
              <a:rPr lang="en-US" dirty="0"/>
              <a:t>Edit Master text styles</a:t>
            </a:r>
          </a:p>
        </p:txBody>
      </p:sp>
      <p:sp>
        <p:nvSpPr>
          <p:cNvPr id="10" name="Slide Number Placeholder 5"/>
          <p:cNvSpPr>
            <a:spLocks noGrp="1"/>
          </p:cNvSpPr>
          <p:nvPr>
            <p:ph type="sldNum" sz="quarter" idx="12"/>
          </p:nvPr>
        </p:nvSpPr>
        <p:spPr>
          <a:xfrm>
            <a:off x="450475" y="6277802"/>
            <a:ext cx="2743200" cy="365125"/>
          </a:xfrm>
        </p:spPr>
        <p:txBody>
          <a:bodyPr/>
          <a:lstStyle>
            <a:lvl1pPr algn="l">
              <a:defRPr b="0">
                <a:solidFill>
                  <a:srgbClr val="13294B"/>
                </a:solidFill>
              </a:defRPr>
            </a:lvl1pPr>
          </a:lstStyle>
          <a:p>
            <a:fld id="{F6EBD7BF-BFE1-4C16-BF7F-3645F4EF433A}" type="slidenum">
              <a:rPr lang="en-US" smtClean="0"/>
              <a:pPr/>
              <a:t>‹#›</a:t>
            </a:fld>
            <a:endParaRPr lang="en-US" dirty="0"/>
          </a:p>
        </p:txBody>
      </p:sp>
      <p:cxnSp>
        <p:nvCxnSpPr>
          <p:cNvPr id="11" name="Straight Connector 10"/>
          <p:cNvCxnSpPr/>
          <p:nvPr userDrawn="1"/>
        </p:nvCxnSpPr>
        <p:spPr>
          <a:xfrm>
            <a:off x="450475" y="6064972"/>
            <a:ext cx="11430000" cy="0"/>
          </a:xfrm>
          <a:prstGeom prst="line">
            <a:avLst/>
          </a:prstGeom>
          <a:ln>
            <a:solidFill>
              <a:srgbClr val="13294B"/>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4179" y="6277802"/>
            <a:ext cx="3956295" cy="365390"/>
          </a:xfrm>
          <a:prstGeom prst="rect">
            <a:avLst/>
          </a:prstGeom>
        </p:spPr>
      </p:pic>
      <p:pic>
        <p:nvPicPr>
          <p:cNvPr id="14" name="Picture 13">
            <a:extLst>
              <a:ext uri="{FF2B5EF4-FFF2-40B4-BE49-F238E27FC236}">
                <a16:creationId xmlns:a16="http://schemas.microsoft.com/office/drawing/2014/main" id="{CB55DD0C-825D-7546-8E91-CB8907CCDADE}"/>
              </a:ext>
            </a:extLst>
          </p:cNvPr>
          <p:cNvPicPr>
            <a:picLocks/>
          </p:cNvPicPr>
          <p:nvPr userDrawn="1"/>
        </p:nvPicPr>
        <p:blipFill>
          <a:blip r:embed="rId3"/>
          <a:stretch>
            <a:fillRect/>
          </a:stretch>
        </p:blipFill>
        <p:spPr>
          <a:xfrm rot="5400000" flipH="1">
            <a:off x="6017844" y="-6017847"/>
            <a:ext cx="156309" cy="12192000"/>
          </a:xfrm>
          <a:prstGeom prst="rect">
            <a:avLst/>
          </a:prstGeom>
        </p:spPr>
      </p:pic>
    </p:spTree>
    <p:extLst>
      <p:ext uri="{BB962C8B-B14F-4D97-AF65-F5344CB8AC3E}">
        <p14:creationId xmlns:p14="http://schemas.microsoft.com/office/powerpoint/2010/main" val="305364459"/>
      </p:ext>
    </p:extLst>
  </p:cSld>
  <p:clrMapOvr>
    <a:masterClrMapping/>
  </p:clrMapOvr>
  <p:extLst>
    <p:ext uri="{DCECCB84-F9BA-43D5-87BE-67443E8EF086}">
      <p15:sldGuideLst xmlns:p15="http://schemas.microsoft.com/office/powerpoint/2012/main">
        <p15:guide id="1" pos="49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lumMod val="95000"/>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2"/>
          <p:cNvSpPr>
            <a:spLocks noGrp="1"/>
          </p:cNvSpPr>
          <p:nvPr>
            <p:ph idx="14"/>
          </p:nvPr>
        </p:nvSpPr>
        <p:spPr>
          <a:xfrm>
            <a:off x="8072673" y="3743569"/>
            <a:ext cx="3789744" cy="2108574"/>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0"/>
            <a:endParaRPr lang="en-US" dirty="0"/>
          </a:p>
          <a:p>
            <a:pPr lvl="0"/>
            <a:endParaRPr lang="en-US" dirty="0"/>
          </a:p>
        </p:txBody>
      </p:sp>
      <p:cxnSp>
        <p:nvCxnSpPr>
          <p:cNvPr id="6" name="Straight Connector 5"/>
          <p:cNvCxnSpPr/>
          <p:nvPr userDrawn="1"/>
        </p:nvCxnSpPr>
        <p:spPr>
          <a:xfrm>
            <a:off x="9042399" y="3424461"/>
            <a:ext cx="185029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p:nvPr>
        </p:nvSpPr>
        <p:spPr>
          <a:xfrm>
            <a:off x="4193592" y="3743569"/>
            <a:ext cx="3730588" cy="2108574"/>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0"/>
            <a:endParaRPr lang="en-US" dirty="0"/>
          </a:p>
          <a:p>
            <a:pPr lvl="0"/>
            <a:endParaRPr lang="en-US" dirty="0"/>
          </a:p>
        </p:txBody>
      </p:sp>
      <p:cxnSp>
        <p:nvCxnSpPr>
          <p:cNvPr id="14" name="Straight Connector 13"/>
          <p:cNvCxnSpPr/>
          <p:nvPr userDrawn="1"/>
        </p:nvCxnSpPr>
        <p:spPr>
          <a:xfrm>
            <a:off x="5133740" y="3424461"/>
            <a:ext cx="185029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6"/>
          </p:nvPr>
        </p:nvSpPr>
        <p:spPr>
          <a:xfrm>
            <a:off x="259281" y="3743569"/>
            <a:ext cx="3789746" cy="2108574"/>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0"/>
            <a:endParaRPr lang="en-US" dirty="0"/>
          </a:p>
          <a:p>
            <a:pPr lvl="0"/>
            <a:endParaRPr lang="en-US" dirty="0"/>
          </a:p>
        </p:txBody>
      </p:sp>
      <p:cxnSp>
        <p:nvCxnSpPr>
          <p:cNvPr id="16" name="Straight Connector 15"/>
          <p:cNvCxnSpPr/>
          <p:nvPr userDrawn="1"/>
        </p:nvCxnSpPr>
        <p:spPr>
          <a:xfrm>
            <a:off x="1225081" y="3424461"/>
            <a:ext cx="185029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4179" y="6277802"/>
            <a:ext cx="3956295" cy="365390"/>
          </a:xfrm>
          <a:prstGeom prst="rect">
            <a:avLst/>
          </a:prstGeom>
        </p:spPr>
      </p:pic>
      <p:pic>
        <p:nvPicPr>
          <p:cNvPr id="27" name="Picture 26">
            <a:extLst>
              <a:ext uri="{FF2B5EF4-FFF2-40B4-BE49-F238E27FC236}">
                <a16:creationId xmlns:a16="http://schemas.microsoft.com/office/drawing/2014/main" id="{CB55DD0C-825D-7546-8E91-CB8907CCDADE}"/>
              </a:ext>
            </a:extLst>
          </p:cNvPr>
          <p:cNvPicPr>
            <a:picLocks/>
          </p:cNvPicPr>
          <p:nvPr userDrawn="1"/>
        </p:nvPicPr>
        <p:blipFill>
          <a:blip r:embed="rId3"/>
          <a:stretch>
            <a:fillRect/>
          </a:stretch>
        </p:blipFill>
        <p:spPr>
          <a:xfrm rot="5400000" flipH="1">
            <a:off x="6017844" y="-6017847"/>
            <a:ext cx="156309" cy="12192000"/>
          </a:xfrm>
          <a:prstGeom prst="rect">
            <a:avLst/>
          </a:prstGeom>
        </p:spPr>
      </p:pic>
      <p:cxnSp>
        <p:nvCxnSpPr>
          <p:cNvPr id="28" name="Straight Connector 27"/>
          <p:cNvCxnSpPr/>
          <p:nvPr userDrawn="1"/>
        </p:nvCxnSpPr>
        <p:spPr>
          <a:xfrm>
            <a:off x="259281" y="6064972"/>
            <a:ext cx="11621193" cy="0"/>
          </a:xfrm>
          <a:prstGeom prst="line">
            <a:avLst/>
          </a:prstGeom>
          <a:ln>
            <a:solidFill>
              <a:srgbClr val="1329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54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2"/>
          <p:cNvSpPr>
            <a:spLocks noGrp="1"/>
          </p:cNvSpPr>
          <p:nvPr>
            <p:ph idx="14"/>
          </p:nvPr>
        </p:nvSpPr>
        <p:spPr>
          <a:xfrm>
            <a:off x="8072673" y="3743569"/>
            <a:ext cx="3789744" cy="2108574"/>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0"/>
            <a:endParaRPr lang="en-US" dirty="0"/>
          </a:p>
          <a:p>
            <a:pPr lvl="0"/>
            <a:endParaRPr lang="en-US" dirty="0"/>
          </a:p>
        </p:txBody>
      </p:sp>
      <p:cxnSp>
        <p:nvCxnSpPr>
          <p:cNvPr id="6" name="Straight Connector 5"/>
          <p:cNvCxnSpPr/>
          <p:nvPr userDrawn="1"/>
        </p:nvCxnSpPr>
        <p:spPr>
          <a:xfrm>
            <a:off x="9042399" y="3424461"/>
            <a:ext cx="185029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p:nvPr>
        </p:nvSpPr>
        <p:spPr>
          <a:xfrm>
            <a:off x="4193592" y="3743569"/>
            <a:ext cx="3730588" cy="2108574"/>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0"/>
            <a:endParaRPr lang="en-US" dirty="0"/>
          </a:p>
          <a:p>
            <a:pPr lvl="0"/>
            <a:endParaRPr lang="en-US" dirty="0"/>
          </a:p>
        </p:txBody>
      </p:sp>
      <p:cxnSp>
        <p:nvCxnSpPr>
          <p:cNvPr id="14" name="Straight Connector 13"/>
          <p:cNvCxnSpPr/>
          <p:nvPr userDrawn="1"/>
        </p:nvCxnSpPr>
        <p:spPr>
          <a:xfrm>
            <a:off x="5133740" y="3424461"/>
            <a:ext cx="185029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6"/>
          </p:nvPr>
        </p:nvSpPr>
        <p:spPr>
          <a:xfrm>
            <a:off x="259281" y="3743569"/>
            <a:ext cx="3789746" cy="2108574"/>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0"/>
            <a:endParaRPr lang="en-US" dirty="0"/>
          </a:p>
          <a:p>
            <a:pPr lvl="0"/>
            <a:endParaRPr lang="en-US" dirty="0"/>
          </a:p>
        </p:txBody>
      </p:sp>
      <p:cxnSp>
        <p:nvCxnSpPr>
          <p:cNvPr id="16" name="Straight Connector 15"/>
          <p:cNvCxnSpPr/>
          <p:nvPr userDrawn="1"/>
        </p:nvCxnSpPr>
        <p:spPr>
          <a:xfrm>
            <a:off x="1225081" y="3424461"/>
            <a:ext cx="185029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4179" y="6277802"/>
            <a:ext cx="3956295" cy="365390"/>
          </a:xfrm>
          <a:prstGeom prst="rect">
            <a:avLst/>
          </a:prstGeom>
        </p:spPr>
      </p:pic>
      <p:pic>
        <p:nvPicPr>
          <p:cNvPr id="27" name="Picture 26">
            <a:extLst>
              <a:ext uri="{FF2B5EF4-FFF2-40B4-BE49-F238E27FC236}">
                <a16:creationId xmlns:a16="http://schemas.microsoft.com/office/drawing/2014/main" id="{CB55DD0C-825D-7546-8E91-CB8907CCDADE}"/>
              </a:ext>
            </a:extLst>
          </p:cNvPr>
          <p:cNvPicPr>
            <a:picLocks/>
          </p:cNvPicPr>
          <p:nvPr userDrawn="1"/>
        </p:nvPicPr>
        <p:blipFill>
          <a:blip r:embed="rId3"/>
          <a:stretch>
            <a:fillRect/>
          </a:stretch>
        </p:blipFill>
        <p:spPr>
          <a:xfrm rot="5400000" flipH="1">
            <a:off x="6017844" y="-6017847"/>
            <a:ext cx="156309" cy="12192000"/>
          </a:xfrm>
          <a:prstGeom prst="rect">
            <a:avLst/>
          </a:prstGeom>
        </p:spPr>
      </p:pic>
      <p:cxnSp>
        <p:nvCxnSpPr>
          <p:cNvPr id="28" name="Straight Connector 27"/>
          <p:cNvCxnSpPr/>
          <p:nvPr userDrawn="1"/>
        </p:nvCxnSpPr>
        <p:spPr>
          <a:xfrm>
            <a:off x="259281" y="6064972"/>
            <a:ext cx="11621193" cy="0"/>
          </a:xfrm>
          <a:prstGeom prst="line">
            <a:avLst/>
          </a:prstGeom>
          <a:ln>
            <a:solidFill>
              <a:srgbClr val="1329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05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lumMod val="95000"/>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2"/>
          <p:cNvSpPr>
            <a:spLocks noGrp="1"/>
          </p:cNvSpPr>
          <p:nvPr>
            <p:ph idx="14"/>
          </p:nvPr>
        </p:nvSpPr>
        <p:spPr>
          <a:xfrm>
            <a:off x="6199594" y="2071077"/>
            <a:ext cx="5662823" cy="3781066"/>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0"/>
            <a:endParaRPr lang="en-US" dirty="0"/>
          </a:p>
          <a:p>
            <a:pPr lvl="0"/>
            <a:endParaRPr lang="en-US" dirty="0"/>
          </a:p>
        </p:txBody>
      </p:sp>
      <p:sp>
        <p:nvSpPr>
          <p:cNvPr id="15" name="Content Placeholder 2"/>
          <p:cNvSpPr>
            <a:spLocks noGrp="1"/>
          </p:cNvSpPr>
          <p:nvPr>
            <p:ph idx="16"/>
          </p:nvPr>
        </p:nvSpPr>
        <p:spPr>
          <a:xfrm>
            <a:off x="259281" y="2071077"/>
            <a:ext cx="5672596" cy="3781066"/>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0"/>
            <a:endParaRPr lang="en-US" dirty="0"/>
          </a:p>
          <a:p>
            <a:pPr lvl="0"/>
            <a:endParaRPr lang="en-US" dirty="0"/>
          </a:p>
        </p:txBody>
      </p:sp>
      <p:cxnSp>
        <p:nvCxnSpPr>
          <p:cNvPr id="16" name="Straight Connector 15"/>
          <p:cNvCxnSpPr/>
          <p:nvPr userDrawn="1"/>
        </p:nvCxnSpPr>
        <p:spPr>
          <a:xfrm>
            <a:off x="6065735" y="2227385"/>
            <a:ext cx="0" cy="362475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9281" y="6064972"/>
            <a:ext cx="11621193" cy="0"/>
          </a:xfrm>
          <a:prstGeom prst="line">
            <a:avLst/>
          </a:prstGeom>
          <a:ln>
            <a:solidFill>
              <a:srgbClr val="13294B"/>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4179" y="6277802"/>
            <a:ext cx="3956295" cy="365390"/>
          </a:xfrm>
          <a:prstGeom prst="rect">
            <a:avLst/>
          </a:prstGeom>
        </p:spPr>
      </p:pic>
      <p:pic>
        <p:nvPicPr>
          <p:cNvPr id="17" name="Picture 16">
            <a:extLst>
              <a:ext uri="{FF2B5EF4-FFF2-40B4-BE49-F238E27FC236}">
                <a16:creationId xmlns:a16="http://schemas.microsoft.com/office/drawing/2014/main" id="{CB55DD0C-825D-7546-8E91-CB8907CCDADE}"/>
              </a:ext>
            </a:extLst>
          </p:cNvPr>
          <p:cNvPicPr>
            <a:picLocks/>
          </p:cNvPicPr>
          <p:nvPr userDrawn="1"/>
        </p:nvPicPr>
        <p:blipFill>
          <a:blip r:embed="rId3"/>
          <a:stretch>
            <a:fillRect/>
          </a:stretch>
        </p:blipFill>
        <p:spPr>
          <a:xfrm rot="5400000" flipH="1">
            <a:off x="6017844" y="-6017847"/>
            <a:ext cx="156309" cy="12192000"/>
          </a:xfrm>
          <a:prstGeom prst="rect">
            <a:avLst/>
          </a:prstGeom>
        </p:spPr>
      </p:pic>
    </p:spTree>
    <p:extLst>
      <p:ext uri="{BB962C8B-B14F-4D97-AF65-F5344CB8AC3E}">
        <p14:creationId xmlns:p14="http://schemas.microsoft.com/office/powerpoint/2010/main" val="270901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50B9B1-1A9B-4B81-B141-4C1E52BF6F48}"/>
              </a:ext>
            </a:extLst>
          </p:cNvPr>
          <p:cNvSpPr>
            <a:spLocks noGrp="1"/>
          </p:cNvSpPr>
          <p:nvPr>
            <p:ph type="dt" sz="half" idx="10"/>
          </p:nvPr>
        </p:nvSpPr>
        <p:spPr/>
        <p:txBody>
          <a:bodyPr/>
          <a:lstStyle/>
          <a:p>
            <a:fld id="{C761FC16-AC12-4852-9551-6BB6405C5DA9}" type="datetimeFigureOut">
              <a:rPr lang="en-US" smtClean="0"/>
              <a:t>3/25/2024</a:t>
            </a:fld>
            <a:endParaRPr lang="en-US" dirty="0"/>
          </a:p>
        </p:txBody>
      </p:sp>
      <p:sp>
        <p:nvSpPr>
          <p:cNvPr id="3" name="Footer Placeholder 2">
            <a:extLst>
              <a:ext uri="{FF2B5EF4-FFF2-40B4-BE49-F238E27FC236}">
                <a16:creationId xmlns:a16="http://schemas.microsoft.com/office/drawing/2014/main" id="{C8D7AA91-321F-4FA0-B892-C911DE22BF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308C89-87DE-4A9D-A32A-C29628B830C3}"/>
              </a:ext>
            </a:extLst>
          </p:cNvPr>
          <p:cNvSpPr>
            <a:spLocks noGrp="1"/>
          </p:cNvSpPr>
          <p:nvPr>
            <p:ph type="sldNum" sz="quarter" idx="12"/>
          </p:nvPr>
        </p:nvSpPr>
        <p:spPr/>
        <p:txBody>
          <a:bodyPr/>
          <a:lstStyle/>
          <a:p>
            <a:fld id="{F6AEC216-797D-4213-9317-6977A86FB321}" type="slidenum">
              <a:rPr lang="en-US" smtClean="0"/>
              <a:t>‹#›</a:t>
            </a:fld>
            <a:endParaRPr lang="en-US" dirty="0"/>
          </a:p>
        </p:txBody>
      </p:sp>
    </p:spTree>
    <p:extLst>
      <p:ext uri="{BB962C8B-B14F-4D97-AF65-F5344CB8AC3E}">
        <p14:creationId xmlns:p14="http://schemas.microsoft.com/office/powerpoint/2010/main" val="108582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C823-1160-4FFA-97EE-9572DADA645D}"/>
              </a:ext>
            </a:extLst>
          </p:cNvPr>
          <p:cNvSpPr>
            <a:spLocks noGrp="1"/>
          </p:cNvSpPr>
          <p:nvPr>
            <p:ph type="title"/>
          </p:nvPr>
        </p:nvSpPr>
        <p:spPr/>
        <p:txBody>
          <a:bodyPr>
            <a:normAutofit/>
          </a:bodyPr>
          <a:lstStyle>
            <a:lvl1pPr>
              <a:defRPr sz="360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80B26C9-529F-4CA8-9857-A75F86AEBD59}"/>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FB4F73-B085-42F8-8682-556955570FA3}"/>
              </a:ext>
            </a:extLst>
          </p:cNvPr>
          <p:cNvSpPr>
            <a:spLocks noGrp="1"/>
          </p:cNvSpPr>
          <p:nvPr>
            <p:ph type="dt" sz="half" idx="10"/>
          </p:nvPr>
        </p:nvSpPr>
        <p:spPr/>
        <p:txBody>
          <a:bodyPr/>
          <a:lstStyle/>
          <a:p>
            <a:fld id="{BCDA75A0-9B4B-43B6-9DF6-9E8285C3AABF}" type="datetimeFigureOut">
              <a:rPr lang="en-US" smtClean="0"/>
              <a:t>3/25/2024</a:t>
            </a:fld>
            <a:endParaRPr lang="en-US" dirty="0"/>
          </a:p>
        </p:txBody>
      </p:sp>
      <p:sp>
        <p:nvSpPr>
          <p:cNvPr id="5" name="Footer Placeholder 4">
            <a:extLst>
              <a:ext uri="{FF2B5EF4-FFF2-40B4-BE49-F238E27FC236}">
                <a16:creationId xmlns:a16="http://schemas.microsoft.com/office/drawing/2014/main" id="{085CA2A0-4BF8-4DAE-848E-DBFE35CCF9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4F0F96-8F92-4A44-B85C-DD209E2AF363}"/>
              </a:ext>
            </a:extLst>
          </p:cNvPr>
          <p:cNvSpPr>
            <a:spLocks noGrp="1"/>
          </p:cNvSpPr>
          <p:nvPr>
            <p:ph type="sldNum" sz="quarter" idx="12"/>
          </p:nvPr>
        </p:nvSpPr>
        <p:spPr/>
        <p:txBody>
          <a:bodyPr/>
          <a:lstStyle/>
          <a:p>
            <a:fld id="{89EABB74-246C-4668-BBA1-EE3FBF59082D}" type="slidenum">
              <a:rPr lang="en-US" smtClean="0"/>
              <a:t>‹#›</a:t>
            </a:fld>
            <a:endParaRPr lang="en-US" dirty="0"/>
          </a:p>
        </p:txBody>
      </p:sp>
    </p:spTree>
    <p:extLst>
      <p:ext uri="{BB962C8B-B14F-4D97-AF65-F5344CB8AC3E}">
        <p14:creationId xmlns:p14="http://schemas.microsoft.com/office/powerpoint/2010/main" val="30448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475799371"/>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2EF6-344D-4430-B292-39A12BEC2B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C880BC-73BA-4786-ACC9-CFD3CCF93F2D}"/>
              </a:ext>
            </a:extLst>
          </p:cNvPr>
          <p:cNvSpPr>
            <a:spLocks noGrp="1"/>
          </p:cNvSpPr>
          <p:nvPr>
            <p:ph type="dt" sz="half" idx="10"/>
          </p:nvPr>
        </p:nvSpPr>
        <p:spPr/>
        <p:txBody>
          <a:bodyPr/>
          <a:lstStyle/>
          <a:p>
            <a:fld id="{C761FC16-AC12-4852-9551-6BB6405C5DA9}" type="datetimeFigureOut">
              <a:rPr lang="en-US" smtClean="0"/>
              <a:t>3/25/2024</a:t>
            </a:fld>
            <a:endParaRPr lang="en-US" dirty="0"/>
          </a:p>
        </p:txBody>
      </p:sp>
      <p:sp>
        <p:nvSpPr>
          <p:cNvPr id="4" name="Footer Placeholder 3">
            <a:extLst>
              <a:ext uri="{FF2B5EF4-FFF2-40B4-BE49-F238E27FC236}">
                <a16:creationId xmlns:a16="http://schemas.microsoft.com/office/drawing/2014/main" id="{BD9F6F32-9A5F-474D-A484-975C8128D3D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598AE4-288D-40D3-A0E8-90E26958201B}"/>
              </a:ext>
            </a:extLst>
          </p:cNvPr>
          <p:cNvSpPr>
            <a:spLocks noGrp="1"/>
          </p:cNvSpPr>
          <p:nvPr>
            <p:ph type="sldNum" sz="quarter" idx="12"/>
          </p:nvPr>
        </p:nvSpPr>
        <p:spPr/>
        <p:txBody>
          <a:bodyPr/>
          <a:lstStyle/>
          <a:p>
            <a:fld id="{F6AEC216-797D-4213-9317-6977A86FB321}" type="slidenum">
              <a:rPr lang="en-US" smtClean="0"/>
              <a:t>‹#›</a:t>
            </a:fld>
            <a:endParaRPr lang="en-US" dirty="0"/>
          </a:p>
        </p:txBody>
      </p:sp>
    </p:spTree>
    <p:extLst>
      <p:ext uri="{BB962C8B-B14F-4D97-AF65-F5344CB8AC3E}">
        <p14:creationId xmlns:p14="http://schemas.microsoft.com/office/powerpoint/2010/main" val="360585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6.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BAD46-FCB2-40F5-BD4A-5D02E065CD2C}" type="datetimeFigureOut">
              <a:rPr lang="en-US" smtClean="0"/>
              <a:t>3/25/2024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BD7BF-BFE1-4C16-BF7F-3645F4EF433A}" type="slidenum">
              <a:rPr lang="en-US" smtClean="0"/>
              <a:t>‹#›</a:t>
            </a:fld>
            <a:endParaRPr lang="en-US" dirty="0"/>
          </a:p>
        </p:txBody>
      </p:sp>
    </p:spTree>
    <p:extLst>
      <p:ext uri="{BB962C8B-B14F-4D97-AF65-F5344CB8AC3E}">
        <p14:creationId xmlns:p14="http://schemas.microsoft.com/office/powerpoint/2010/main" val="240906052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1" r:id="rId3"/>
    <p:sldLayoutId id="2147483650" r:id="rId4"/>
    <p:sldLayoutId id="2147483660" r:id="rId5"/>
    <p:sldLayoutId id="2147483663" r:id="rId6"/>
    <p:sldLayoutId id="2147483664" r:id="rId7"/>
    <p:sldLayoutId id="2147483689" r:id="rId8"/>
    <p:sldLayoutId id="2147483690" r:id="rId9"/>
  </p:sldLayoutIdLst>
  <p:txStyles>
    <p:titleStyle>
      <a:lvl1pPr algn="ctr" defTabSz="914400" rtl="0" eaLnBrk="1" latinLnBrk="0" hangingPunct="1">
        <a:lnSpc>
          <a:spcPct val="90000"/>
        </a:lnSpc>
        <a:spcBef>
          <a:spcPct val="0"/>
        </a:spcBef>
        <a:buNone/>
        <a:defRPr sz="4400" b="1" kern="1200" baseline="0">
          <a:solidFill>
            <a:srgbClr val="13294B"/>
          </a:solidFill>
          <a:latin typeface="Georgia" panose="02040502050405020303" pitchFamily="18"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kern="1200">
          <a:solidFill>
            <a:srgbClr val="0556A5"/>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C4B00D0-43EA-AB45-BC4C-45FB2AE7DDC5}"/>
              </a:ext>
            </a:extLst>
          </p:cNvPr>
          <p:cNvSpPr/>
          <p:nvPr userDrawn="1"/>
        </p:nvSpPr>
        <p:spPr>
          <a:xfrm>
            <a:off x="-1" y="6248400"/>
            <a:ext cx="12191996" cy="609600"/>
          </a:xfrm>
          <a:prstGeom prst="rect">
            <a:avLst/>
          </a:prstGeom>
          <a:solidFill>
            <a:srgbClr val="E84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 name="Straight Connector 7">
            <a:extLst>
              <a:ext uri="{FF2B5EF4-FFF2-40B4-BE49-F238E27FC236}">
                <a16:creationId xmlns:a16="http://schemas.microsoft.com/office/drawing/2014/main" id="{BD76E4C5-1CA2-3841-93D4-6E736ACF875C}"/>
              </a:ext>
            </a:extLst>
          </p:cNvPr>
          <p:cNvCxnSpPr>
            <a:cxnSpLocks/>
          </p:cNvCxnSpPr>
          <p:nvPr userDrawn="1"/>
        </p:nvCxnSpPr>
        <p:spPr>
          <a:xfrm>
            <a:off x="9087813" y="6339251"/>
            <a:ext cx="0" cy="42789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20A0FC1-9CBC-9E4F-ADF3-8F4623CB2772}"/>
              </a:ext>
            </a:extLst>
          </p:cNvPr>
          <p:cNvSpPr>
            <a:spLocks noGrp="1"/>
          </p:cNvSpPr>
          <p:nvPr>
            <p:ph type="body" idx="1"/>
          </p:nvPr>
        </p:nvSpPr>
        <p:spPr>
          <a:xfrm>
            <a:off x="457205" y="2083982"/>
            <a:ext cx="6390167" cy="2991256"/>
          </a:xfrm>
          <a:prstGeom prst="rect">
            <a:avLst/>
          </a:prstGeom>
        </p:spPr>
        <p:txBody>
          <a:bodyPr vert="horz" lIns="91440" tIns="45720" rIns="91440" bIns="45720" rtlCol="0">
            <a:normAutofit/>
          </a:bodyPr>
          <a:lstStyle/>
          <a:p>
            <a:pPr lvl="0"/>
            <a:r>
              <a:rPr lang="en-US" dirty="0"/>
              <a:t>Click to edit text styles</a:t>
            </a:r>
          </a:p>
          <a:p>
            <a:pPr lvl="1"/>
            <a:r>
              <a:rPr lang="en-US" dirty="0"/>
              <a:t>Click to edit list item.</a:t>
            </a:r>
          </a:p>
          <a:p>
            <a:pPr marL="800069" marR="0" lvl="1" indent="-342891" algn="l" defTabSz="914354" rtl="0" eaLnBrk="1" fontAlgn="auto" latinLnBrk="0" hangingPunct="1">
              <a:lnSpc>
                <a:spcPct val="100000"/>
              </a:lnSpc>
              <a:spcBef>
                <a:spcPts val="500"/>
              </a:spcBef>
              <a:spcAft>
                <a:spcPts val="0"/>
              </a:spcAft>
              <a:buClr>
                <a:srgbClr val="E84A00"/>
              </a:buClr>
              <a:buSzPct val="114000"/>
              <a:buFont typeface="Arial" panose="020B0604020202020204" pitchFamily="34" charset="0"/>
              <a:buChar char="•"/>
              <a:tabLst/>
              <a:defRPr/>
            </a:pPr>
            <a:r>
              <a:rPr lang="en-US" dirty="0"/>
              <a:t>Click to edit list item.</a:t>
            </a:r>
          </a:p>
          <a:p>
            <a:pPr marL="800069" marR="0" lvl="1" indent="-342891" algn="l" defTabSz="914354" rtl="0" eaLnBrk="1" fontAlgn="auto" latinLnBrk="0" hangingPunct="1">
              <a:lnSpc>
                <a:spcPct val="100000"/>
              </a:lnSpc>
              <a:spcBef>
                <a:spcPts val="500"/>
              </a:spcBef>
              <a:spcAft>
                <a:spcPts val="0"/>
              </a:spcAft>
              <a:buClr>
                <a:srgbClr val="E84A00"/>
              </a:buClr>
              <a:buSzPct val="114000"/>
              <a:buFont typeface="Arial" panose="020B0604020202020204" pitchFamily="34" charset="0"/>
              <a:buChar char="•"/>
              <a:tabLst/>
              <a:defRPr/>
            </a:pPr>
            <a:r>
              <a:rPr lang="en-US" dirty="0"/>
              <a:t>Click to edit list item.</a:t>
            </a:r>
          </a:p>
          <a:p>
            <a:pPr marL="800069" marR="0" lvl="1" indent="-342891" algn="l" defTabSz="914354" rtl="0" eaLnBrk="1" fontAlgn="auto" latinLnBrk="0" hangingPunct="1">
              <a:lnSpc>
                <a:spcPct val="100000"/>
              </a:lnSpc>
              <a:spcBef>
                <a:spcPts val="500"/>
              </a:spcBef>
              <a:spcAft>
                <a:spcPts val="0"/>
              </a:spcAft>
              <a:buClr>
                <a:srgbClr val="E84A00"/>
              </a:buClr>
              <a:buSzPct val="114000"/>
              <a:buFont typeface="Arial" panose="020B0604020202020204" pitchFamily="34" charset="0"/>
              <a:buChar char="•"/>
              <a:tabLst/>
              <a:defRPr/>
            </a:pPr>
            <a:r>
              <a:rPr lang="en-US" dirty="0"/>
              <a:t>Click to edit list item.</a:t>
            </a:r>
          </a:p>
          <a:p>
            <a:pPr marL="800069" marR="0" lvl="1" indent="-342891" algn="l" defTabSz="914354" rtl="0" eaLnBrk="1" fontAlgn="auto" latinLnBrk="0" hangingPunct="1">
              <a:lnSpc>
                <a:spcPct val="100000"/>
              </a:lnSpc>
              <a:spcBef>
                <a:spcPts val="500"/>
              </a:spcBef>
              <a:spcAft>
                <a:spcPts val="0"/>
              </a:spcAft>
              <a:buClr>
                <a:srgbClr val="E84A00"/>
              </a:buClr>
              <a:buSzPct val="114000"/>
              <a:buFont typeface="Arial" panose="020B0604020202020204" pitchFamily="34" charset="0"/>
              <a:buChar char="•"/>
              <a:tabLst/>
              <a:defRPr/>
            </a:pPr>
            <a:r>
              <a:rPr lang="en-US" dirty="0"/>
              <a:t>Click to edit list item.</a:t>
            </a:r>
          </a:p>
          <a:p>
            <a:pPr lvl="1"/>
            <a:endParaRPr lang="en-US" dirty="0"/>
          </a:p>
        </p:txBody>
      </p:sp>
      <p:sp>
        <p:nvSpPr>
          <p:cNvPr id="15" name="Title Placeholder 14">
            <a:extLst>
              <a:ext uri="{FF2B5EF4-FFF2-40B4-BE49-F238E27FC236}">
                <a16:creationId xmlns:a16="http://schemas.microsoft.com/office/drawing/2014/main" id="{2B08CBD7-65FA-E444-B71B-D4B54A1D3A96}"/>
              </a:ext>
            </a:extLst>
          </p:cNvPr>
          <p:cNvSpPr>
            <a:spLocks noGrp="1"/>
          </p:cNvSpPr>
          <p:nvPr>
            <p:ph type="title"/>
          </p:nvPr>
        </p:nvSpPr>
        <p:spPr>
          <a:xfrm>
            <a:off x="457205" y="457206"/>
            <a:ext cx="6390167" cy="1325563"/>
          </a:xfrm>
          <a:prstGeom prst="rect">
            <a:avLst/>
          </a:prstGeom>
        </p:spPr>
        <p:txBody>
          <a:bodyPr vert="horz" lIns="91440" tIns="45720" rIns="91440" bIns="45720" rtlCol="0" anchor="ctr">
            <a:normAutofit/>
          </a:bodyPr>
          <a:lstStyle/>
          <a:p>
            <a:r>
              <a:rPr lang="en-US" dirty="0"/>
              <a:t>Click to edit Master title style</a:t>
            </a:r>
          </a:p>
        </p:txBody>
      </p:sp>
      <p:pic>
        <p:nvPicPr>
          <p:cNvPr id="19" name="Picture 18" descr="A close up of a logo&#10;&#10;Description automatically generated">
            <a:extLst>
              <a:ext uri="{FF2B5EF4-FFF2-40B4-BE49-F238E27FC236}">
                <a16:creationId xmlns:a16="http://schemas.microsoft.com/office/drawing/2014/main" id="{3CE71282-8289-334E-9412-B6292086E36E}"/>
              </a:ext>
            </a:extLst>
          </p:cNvPr>
          <p:cNvPicPr>
            <a:picLocks noChangeAspect="1"/>
          </p:cNvPicPr>
          <p:nvPr userDrawn="1"/>
        </p:nvPicPr>
        <p:blipFill>
          <a:blip r:embed="rId17"/>
          <a:stretch>
            <a:fillRect/>
          </a:stretch>
        </p:blipFill>
        <p:spPr>
          <a:xfrm>
            <a:off x="6850973" y="6424462"/>
            <a:ext cx="2057009" cy="266855"/>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0D43E343-F3C8-B64B-BDDC-C8B9279A03E9}"/>
              </a:ext>
            </a:extLst>
          </p:cNvPr>
          <p:cNvPicPr>
            <a:picLocks noChangeAspect="1"/>
          </p:cNvPicPr>
          <p:nvPr userDrawn="1"/>
        </p:nvPicPr>
        <p:blipFill>
          <a:blip r:embed="rId18"/>
          <a:stretch>
            <a:fillRect/>
          </a:stretch>
        </p:blipFill>
        <p:spPr>
          <a:xfrm>
            <a:off x="9365176" y="6350001"/>
            <a:ext cx="2369624" cy="382439"/>
          </a:xfrm>
          <a:prstGeom prst="rect">
            <a:avLst/>
          </a:prstGeom>
        </p:spPr>
      </p:pic>
      <p:sp>
        <p:nvSpPr>
          <p:cNvPr id="2" name="Slide Number Placeholder 1">
            <a:extLst>
              <a:ext uri="{FF2B5EF4-FFF2-40B4-BE49-F238E27FC236}">
                <a16:creationId xmlns:a16="http://schemas.microsoft.com/office/drawing/2014/main" id="{D0CF3711-A50A-43C2-8978-FDBDA5345249}"/>
              </a:ext>
            </a:extLst>
          </p:cNvPr>
          <p:cNvSpPr>
            <a:spLocks noGrp="1"/>
          </p:cNvSpPr>
          <p:nvPr>
            <p:ph type="sldNum" sz="quarter" idx="4"/>
          </p:nvPr>
        </p:nvSpPr>
        <p:spPr>
          <a:xfrm>
            <a:off x="1" y="6389597"/>
            <a:ext cx="698263" cy="365125"/>
          </a:xfrm>
          <a:prstGeom prst="rect">
            <a:avLst/>
          </a:prstGeom>
        </p:spPr>
        <p:txBody>
          <a:bodyPr vert="horz" lIns="91440" tIns="45720" rIns="91440" bIns="45720" rtlCol="0" anchor="ctr"/>
          <a:lstStyle>
            <a:lvl1pPr algn="r">
              <a:defRPr sz="1200">
                <a:solidFill>
                  <a:schemeClr val="bg1"/>
                </a:solidFill>
              </a:defRPr>
            </a:lvl1pPr>
          </a:lstStyle>
          <a:p>
            <a:fld id="{4D5A3952-2C4C-4B60-86CF-D12945108770}" type="slidenum">
              <a:rPr lang="en-US" smtClean="0"/>
              <a:pPr/>
              <a:t>‹#›</a:t>
            </a:fld>
            <a:endParaRPr lang="en-US" dirty="0"/>
          </a:p>
        </p:txBody>
      </p:sp>
    </p:spTree>
    <p:extLst>
      <p:ext uri="{BB962C8B-B14F-4D97-AF65-F5344CB8AC3E}">
        <p14:creationId xmlns:p14="http://schemas.microsoft.com/office/powerpoint/2010/main" val="398405699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3" r:id="rId5"/>
    <p:sldLayoutId id="2147483674" r:id="rId6"/>
    <p:sldLayoutId id="2147483675" r:id="rId7"/>
    <p:sldLayoutId id="2147483676" r:id="rId8"/>
    <p:sldLayoutId id="2147483678" r:id="rId9"/>
    <p:sldLayoutId id="2147483679" r:id="rId10"/>
    <p:sldLayoutId id="2147483680" r:id="rId11"/>
    <p:sldLayoutId id="2147483681" r:id="rId12"/>
    <p:sldLayoutId id="2147483682" r:id="rId13"/>
    <p:sldLayoutId id="2147483683" r:id="rId14"/>
    <p:sldLayoutId id="2147483684" r:id="rId15"/>
  </p:sldLayoutIdLst>
  <p:hf hdr="0" ftr="0" dt="0"/>
  <p:txStyles>
    <p:titleStyle>
      <a:lvl1pPr algn="l" defTabSz="914354" rtl="0" eaLnBrk="1" latinLnBrk="0" hangingPunct="1">
        <a:lnSpc>
          <a:spcPct val="90000"/>
        </a:lnSpc>
        <a:spcBef>
          <a:spcPct val="0"/>
        </a:spcBef>
        <a:buNone/>
        <a:defRPr sz="3600" b="1" i="0" kern="1200">
          <a:solidFill>
            <a:srgbClr val="E84A00"/>
          </a:solidFill>
          <a:latin typeface="Montserrat" pitchFamily="2" charset="77"/>
          <a:ea typeface="+mj-ea"/>
          <a:cs typeface="+mj-cs"/>
        </a:defRPr>
      </a:lvl1pPr>
    </p:titleStyle>
    <p:bodyStyle>
      <a:lvl1pPr marL="0" indent="0" algn="l" defTabSz="914354" rtl="0" eaLnBrk="1" latinLnBrk="0" hangingPunct="1">
        <a:lnSpc>
          <a:spcPct val="100000"/>
        </a:lnSpc>
        <a:spcBef>
          <a:spcPts val="1000"/>
        </a:spcBef>
        <a:buFont typeface="Arial" panose="020B0604020202020204" pitchFamily="34" charset="0"/>
        <a:buNone/>
        <a:defRPr sz="2400" b="1" i="0" kern="1200">
          <a:solidFill>
            <a:schemeClr val="tx1">
              <a:lumMod val="85000"/>
              <a:lumOff val="15000"/>
            </a:schemeClr>
          </a:solidFill>
          <a:latin typeface="Montserrat" pitchFamily="2" charset="77"/>
          <a:ea typeface="+mn-ea"/>
          <a:cs typeface="+mn-cs"/>
        </a:defRPr>
      </a:lvl1pPr>
      <a:lvl2pPr marL="800069" marR="0" indent="-342891" algn="l" defTabSz="914354" rtl="0" eaLnBrk="1" fontAlgn="auto" latinLnBrk="0" hangingPunct="1">
        <a:lnSpc>
          <a:spcPct val="100000"/>
        </a:lnSpc>
        <a:spcBef>
          <a:spcPts val="500"/>
        </a:spcBef>
        <a:spcAft>
          <a:spcPts val="0"/>
        </a:spcAft>
        <a:buClr>
          <a:srgbClr val="E84A00"/>
        </a:buClr>
        <a:buSzPct val="114000"/>
        <a:buFont typeface="Arial" panose="020B0604020202020204" pitchFamily="34" charset="0"/>
        <a:buChar char="•"/>
        <a:tabLst/>
        <a:defRPr sz="2000" b="0" i="0" kern="1200">
          <a:solidFill>
            <a:schemeClr val="tx1">
              <a:lumMod val="85000"/>
              <a:lumOff val="15000"/>
            </a:schemeClr>
          </a:solidFill>
          <a:latin typeface="Montserrat" pitchFamily="2" charset="77"/>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544">
          <p15:clr>
            <a:srgbClr val="F26B43"/>
          </p15:clr>
        </p15:guide>
        <p15:guide id="4" pos="216">
          <p15:clr>
            <a:srgbClr val="F26B43"/>
          </p15:clr>
        </p15:guide>
        <p15:guide id="5" orient="horz" pos="288">
          <p15:clr>
            <a:srgbClr val="F26B43"/>
          </p15:clr>
        </p15:guide>
        <p15:guide id="6" orient="horz" pos="3936">
          <p15:clr>
            <a:srgbClr val="F26B43"/>
          </p15:clr>
        </p15:guide>
        <p15:guide id="7" pos="1530">
          <p15:clr>
            <a:srgbClr val="F26B43"/>
          </p15:clr>
        </p15:guide>
        <p15:guide id="8" pos="42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521E52-DAD4-4D20-9C27-25E1F6B90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2253AA-C2A4-4489-BEB2-9E7D0794B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0B817-0363-4F40-91CA-2AF476E80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0B1C5-582B-4B3B-AEDA-094FB49E347F}" type="datetimeFigureOut">
              <a:rPr lang="en-US" smtClean="0"/>
              <a:t>3/25/2024</a:t>
            </a:fld>
            <a:endParaRPr lang="en-US" dirty="0"/>
          </a:p>
        </p:txBody>
      </p:sp>
      <p:sp>
        <p:nvSpPr>
          <p:cNvPr id="5" name="Footer Placeholder 4">
            <a:extLst>
              <a:ext uri="{FF2B5EF4-FFF2-40B4-BE49-F238E27FC236}">
                <a16:creationId xmlns:a16="http://schemas.microsoft.com/office/drawing/2014/main" id="{7C74AF7D-DF10-4020-A53A-E5B435EFF7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8C2EC12-1770-4950-945A-2BD7740B58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18671-3FFD-44C9-84C5-54B8AFDF2BDC}" type="slidenum">
              <a:rPr lang="en-US" smtClean="0"/>
              <a:t>‹#›</a:t>
            </a:fld>
            <a:endParaRPr lang="en-US" dirty="0"/>
          </a:p>
        </p:txBody>
      </p:sp>
    </p:spTree>
    <p:extLst>
      <p:ext uri="{BB962C8B-B14F-4D97-AF65-F5344CB8AC3E}">
        <p14:creationId xmlns:p14="http://schemas.microsoft.com/office/powerpoint/2010/main" val="118540172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447800"/>
            <a:ext cx="6134694" cy="5648325"/>
          </a:xfrm>
        </p:spPr>
        <p:txBody>
          <a:bodyPr anchor="t">
            <a:normAutofit/>
          </a:bodyPr>
          <a:lstStyle/>
          <a:p>
            <a:br>
              <a:rPr lang="en-US" sz="3600" dirty="0">
                <a:solidFill>
                  <a:schemeClr val="accent1">
                    <a:lumMod val="75000"/>
                  </a:schemeClr>
                </a:solidFill>
                <a:latin typeface="Cambria" panose="02040503050406030204" pitchFamily="18" charset="0"/>
                <a:ea typeface="Cambria" panose="02040503050406030204" pitchFamily="18" charset="0"/>
              </a:rPr>
            </a:br>
            <a:r>
              <a:rPr lang="en-US" sz="4800" dirty="0">
                <a:solidFill>
                  <a:schemeClr val="accent1">
                    <a:lumMod val="75000"/>
                  </a:schemeClr>
                </a:solidFill>
                <a:latin typeface="+mn-lt"/>
                <a:ea typeface="Cambria" panose="02040503050406030204" pitchFamily="18" charset="0"/>
              </a:rPr>
              <a:t>Financial Summary</a:t>
            </a:r>
            <a:br>
              <a:rPr lang="en-US" sz="3600" dirty="0">
                <a:solidFill>
                  <a:schemeClr val="accent1">
                    <a:lumMod val="75000"/>
                  </a:schemeClr>
                </a:solidFill>
                <a:latin typeface="+mn-lt"/>
                <a:ea typeface="Cambria" panose="02040503050406030204" pitchFamily="18" charset="0"/>
              </a:rPr>
            </a:br>
            <a:br>
              <a:rPr lang="en-US" sz="3600" dirty="0">
                <a:solidFill>
                  <a:schemeClr val="accent1">
                    <a:lumMod val="75000"/>
                  </a:schemeClr>
                </a:solidFill>
                <a:latin typeface="+mn-lt"/>
                <a:ea typeface="Cambria" panose="02040503050406030204" pitchFamily="18" charset="0"/>
              </a:rPr>
            </a:br>
            <a:br>
              <a:rPr lang="en-US" sz="4800" dirty="0">
                <a:solidFill>
                  <a:schemeClr val="accent1">
                    <a:lumMod val="75000"/>
                  </a:schemeClr>
                </a:solidFill>
                <a:latin typeface="+mn-lt"/>
                <a:ea typeface="Cambria" panose="02040503050406030204" pitchFamily="18" charset="0"/>
              </a:rPr>
            </a:br>
            <a:r>
              <a:rPr lang="en-US" sz="2800" dirty="0">
                <a:solidFill>
                  <a:schemeClr val="accent1">
                    <a:lumMod val="75000"/>
                  </a:schemeClr>
                </a:solidFill>
                <a:latin typeface="+mn-lt"/>
                <a:ea typeface="Cambria" panose="02040503050406030204" pitchFamily="18" charset="0"/>
              </a:rPr>
              <a:t>Board of Trustees Presentation</a:t>
            </a:r>
            <a:br>
              <a:rPr lang="en-US" sz="2800" dirty="0">
                <a:solidFill>
                  <a:schemeClr val="accent1">
                    <a:lumMod val="75000"/>
                  </a:schemeClr>
                </a:solidFill>
                <a:latin typeface="+mn-lt"/>
                <a:ea typeface="Cambria" panose="02040503050406030204" pitchFamily="18" charset="0"/>
              </a:rPr>
            </a:br>
            <a:br>
              <a:rPr lang="en-US" sz="4800" b="1" dirty="0">
                <a:solidFill>
                  <a:schemeClr val="accent1">
                    <a:lumMod val="75000"/>
                  </a:schemeClr>
                </a:solidFill>
                <a:latin typeface="+mn-lt"/>
                <a:ea typeface="Cambria" panose="02040503050406030204" pitchFamily="18" charset="0"/>
              </a:rPr>
            </a:br>
            <a:endParaRPr lang="en-US" sz="3100" dirty="0">
              <a:solidFill>
                <a:schemeClr val="accent1">
                  <a:lumMod val="75000"/>
                </a:schemeClr>
              </a:solidFill>
              <a:latin typeface="+mn-lt"/>
              <a:ea typeface="Cambria" panose="02040503050406030204" pitchFamily="18" charset="0"/>
            </a:endParaRPr>
          </a:p>
        </p:txBody>
      </p:sp>
      <p:cxnSp>
        <p:nvCxnSpPr>
          <p:cNvPr id="15" name="Straight Connector 14">
            <a:extLst>
              <a:ext uri="{FF2B5EF4-FFF2-40B4-BE49-F238E27FC236}">
                <a16:creationId xmlns:a16="http://schemas.microsoft.com/office/drawing/2014/main" id="{32B244A2-CEAA-42BF-BDC9-7D253C8724B1}"/>
              </a:ext>
              <a:ext uri="{C183D7F6-B498-43B3-948B-1728B52AA6E4}">
                <adec:decorative xmlns:adec="http://schemas.microsoft.com/office/drawing/2017/decorative" val="1"/>
              </a:ext>
            </a:extLst>
          </p:cNvPr>
          <p:cNvCxnSpPr>
            <a:cxnSpLocks/>
          </p:cNvCxnSpPr>
          <p:nvPr/>
        </p:nvCxnSpPr>
        <p:spPr>
          <a:xfrm>
            <a:off x="0" y="4648200"/>
            <a:ext cx="2438400" cy="0"/>
          </a:xfrm>
          <a:prstGeom prst="line">
            <a:avLst/>
          </a:prstGeom>
          <a:ln w="15875">
            <a:solidFill>
              <a:srgbClr val="5E6669"/>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D24C35E8-6DFA-481C-8F21-934600C99CA8}"/>
              </a:ext>
            </a:extLst>
          </p:cNvPr>
          <p:cNvSpPr txBox="1">
            <a:spLocks/>
          </p:cNvSpPr>
          <p:nvPr/>
        </p:nvSpPr>
        <p:spPr>
          <a:xfrm>
            <a:off x="424675" y="4953000"/>
            <a:ext cx="6966725" cy="457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accent1">
                    <a:lumMod val="75000"/>
                  </a:schemeClr>
                </a:solidFill>
                <a:ea typeface="Cambria" panose="02040503050406030204" pitchFamily="18" charset="0"/>
                <a:cs typeface="Arial" panose="020B0604020202020204" pitchFamily="34" charset="0"/>
              </a:rPr>
              <a:t>March 2024</a:t>
            </a:r>
          </a:p>
          <a:p>
            <a:pPr algn="l"/>
            <a:endParaRPr lang="en-US" sz="1800" b="1" dirty="0">
              <a:solidFill>
                <a:schemeClr val="accent1">
                  <a:lumMod val="75000"/>
                </a:schemeClr>
              </a:solidFill>
              <a:ea typeface="Cambria" panose="02040503050406030204" pitchFamily="18" charset="0"/>
              <a:cs typeface="Arial" panose="020B0604020202020204" pitchFamily="34" charset="0"/>
            </a:endParaRPr>
          </a:p>
        </p:txBody>
      </p:sp>
      <p:pic>
        <p:nvPicPr>
          <p:cNvPr id="6" name="Picture 5" descr="A picture containing food&#10;&#10;Description automatically generated">
            <a:extLst>
              <a:ext uri="{FF2B5EF4-FFF2-40B4-BE49-F238E27FC236}">
                <a16:creationId xmlns:a16="http://schemas.microsoft.com/office/drawing/2014/main" id="{36AA6BF9-B686-4E9C-A107-2DF356D1B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134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descr="BBB-">
            <a:extLst>
              <a:ext uri="{FF2B5EF4-FFF2-40B4-BE49-F238E27FC236}">
                <a16:creationId xmlns:a16="http://schemas.microsoft.com/office/drawing/2014/main" id="{FCC5A889-1511-4BAD-A472-03B621D59971}"/>
              </a:ext>
            </a:extLst>
          </p:cNvPr>
          <p:cNvSpPr>
            <a:spLocks noChangeArrowheads="1"/>
          </p:cNvSpPr>
          <p:nvPr/>
        </p:nvSpPr>
        <p:spPr bwMode="auto">
          <a:xfrm>
            <a:off x="2610010" y="4476417"/>
            <a:ext cx="1371600" cy="822960"/>
          </a:xfrm>
          <a:prstGeom prst="ellipse">
            <a:avLst/>
          </a:prstGeom>
          <a:solidFill>
            <a:srgbClr val="FF0000">
              <a:alpha val="70195"/>
            </a:srgbClr>
          </a:solidFill>
          <a:ln w="9525" algn="ctr">
            <a:solidFill>
              <a:schemeClr val="tx1"/>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grpSp>
        <p:nvGrpSpPr>
          <p:cNvPr id="5" name="Group 4">
            <a:extLst>
              <a:ext uri="{FF2B5EF4-FFF2-40B4-BE49-F238E27FC236}">
                <a16:creationId xmlns:a16="http://schemas.microsoft.com/office/drawing/2014/main" id="{FBCBC96A-B932-479F-A207-131E176E3790}"/>
              </a:ext>
              <a:ext uri="{C183D7F6-B498-43B3-948B-1728B52AA6E4}">
                <adec:decorative xmlns:adec="http://schemas.microsoft.com/office/drawing/2017/decorative" val="1"/>
              </a:ext>
            </a:extLst>
          </p:cNvPr>
          <p:cNvGrpSpPr>
            <a:grpSpLocks/>
          </p:cNvGrpSpPr>
          <p:nvPr/>
        </p:nvGrpSpPr>
        <p:grpSpPr bwMode="auto">
          <a:xfrm>
            <a:off x="2006300" y="962216"/>
            <a:ext cx="7223760" cy="5029200"/>
            <a:chOff x="7566" y="390253"/>
            <a:chExt cx="6491287" cy="4546771"/>
          </a:xfrm>
        </p:grpSpPr>
        <p:sp>
          <p:nvSpPr>
            <p:cNvPr id="28" name="Line 4">
              <a:extLst>
                <a:ext uri="{FF2B5EF4-FFF2-40B4-BE49-F238E27FC236}">
                  <a16:creationId xmlns:a16="http://schemas.microsoft.com/office/drawing/2014/main" id="{9BDBDA6A-3F4D-447D-BAC1-0BA22718F707}"/>
                </a:ext>
              </a:extLst>
            </p:cNvPr>
            <p:cNvSpPr>
              <a:spLocks noChangeShapeType="1"/>
            </p:cNvSpPr>
            <p:nvPr/>
          </p:nvSpPr>
          <p:spPr bwMode="auto">
            <a:xfrm flipV="1">
              <a:off x="442912" y="741373"/>
              <a:ext cx="0" cy="3806031"/>
            </a:xfrm>
            <a:prstGeom prst="line">
              <a:avLst/>
            </a:prstGeom>
            <a:noFill/>
            <a:ln w="28575">
              <a:solidFill>
                <a:srgbClr val="0000FF"/>
              </a:solidFill>
              <a:round/>
              <a:headEnd/>
              <a:tailEnd type="stealth" w="med" len="me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Line 5">
              <a:extLst>
                <a:ext uri="{FF2B5EF4-FFF2-40B4-BE49-F238E27FC236}">
                  <a16:creationId xmlns:a16="http://schemas.microsoft.com/office/drawing/2014/main" id="{4817E2A6-4EB1-4ECE-A410-148AC5B69DDE}"/>
                </a:ext>
              </a:extLst>
            </p:cNvPr>
            <p:cNvSpPr>
              <a:spLocks noChangeShapeType="1"/>
            </p:cNvSpPr>
            <p:nvPr/>
          </p:nvSpPr>
          <p:spPr bwMode="auto">
            <a:xfrm>
              <a:off x="442913" y="4547404"/>
              <a:ext cx="5500687" cy="21671"/>
            </a:xfrm>
            <a:prstGeom prst="line">
              <a:avLst/>
            </a:prstGeom>
            <a:noFill/>
            <a:ln w="28575">
              <a:solidFill>
                <a:srgbClr val="0000FF"/>
              </a:solidFill>
              <a:round/>
              <a:headEnd/>
              <a:tailEnd type="stealth" w="med" len="me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Box 54">
              <a:extLst>
                <a:ext uri="{FF2B5EF4-FFF2-40B4-BE49-F238E27FC236}">
                  <a16:creationId xmlns:a16="http://schemas.microsoft.com/office/drawing/2014/main" id="{18EBD2D0-CBFE-475A-862F-97B6809C55DB}"/>
                </a:ext>
              </a:extLst>
            </p:cNvPr>
            <p:cNvSpPr txBox="1">
              <a:spLocks noChangeArrowheads="1"/>
            </p:cNvSpPr>
            <p:nvPr/>
          </p:nvSpPr>
          <p:spPr bwMode="auto">
            <a:xfrm rot="19847969">
              <a:off x="1230345" y="2630714"/>
              <a:ext cx="810640" cy="33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FF"/>
                  </a:solidFill>
                  <a:effectLst/>
                  <a:uLnTx/>
                  <a:uFillTx/>
                  <a:latin typeface="Calibri" pitchFamily="34" charset="0"/>
                  <a:ea typeface="+mn-ea"/>
                  <a:cs typeface="+mn-cs"/>
                </a:rPr>
                <a:t>More Debt</a:t>
              </a:r>
            </a:p>
          </p:txBody>
        </p:sp>
        <p:sp>
          <p:nvSpPr>
            <p:cNvPr id="31" name="Line 55">
              <a:extLst>
                <a:ext uri="{FF2B5EF4-FFF2-40B4-BE49-F238E27FC236}">
                  <a16:creationId xmlns:a16="http://schemas.microsoft.com/office/drawing/2014/main" id="{9C7A2B6A-D593-4C50-90BC-EA45A1A826F6}"/>
                </a:ext>
              </a:extLst>
            </p:cNvPr>
            <p:cNvSpPr>
              <a:spLocks noChangeShapeType="1"/>
            </p:cNvSpPr>
            <p:nvPr/>
          </p:nvSpPr>
          <p:spPr bwMode="auto">
            <a:xfrm flipH="1">
              <a:off x="609599" y="390253"/>
              <a:ext cx="5889254" cy="3170056"/>
            </a:xfrm>
            <a:prstGeom prst="line">
              <a:avLst/>
            </a:prstGeom>
            <a:noFill/>
            <a:ln w="12700">
              <a:solidFill>
                <a:srgbClr val="0000FF"/>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 Box 57">
              <a:extLst>
                <a:ext uri="{FF2B5EF4-FFF2-40B4-BE49-F238E27FC236}">
                  <a16:creationId xmlns:a16="http://schemas.microsoft.com/office/drawing/2014/main" id="{773DBDD2-2DC7-48D0-AE34-848A244136D8}"/>
                </a:ext>
              </a:extLst>
            </p:cNvPr>
            <p:cNvSpPr txBox="1">
              <a:spLocks noChangeArrowheads="1"/>
            </p:cNvSpPr>
            <p:nvPr/>
          </p:nvSpPr>
          <p:spPr bwMode="auto">
            <a:xfrm rot="19762799">
              <a:off x="5119645" y="557177"/>
              <a:ext cx="788988" cy="33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FF"/>
                  </a:solidFill>
                  <a:effectLst/>
                  <a:uLnTx/>
                  <a:uFillTx/>
                  <a:latin typeface="Calibri" pitchFamily="34" charset="0"/>
                  <a:ea typeface="+mn-ea"/>
                  <a:cs typeface="+mn-cs"/>
                </a:rPr>
                <a:t>Less Debt</a:t>
              </a:r>
            </a:p>
          </p:txBody>
        </p:sp>
        <p:sp>
          <p:nvSpPr>
            <p:cNvPr id="33" name="TextBox 32">
              <a:extLst>
                <a:ext uri="{FF2B5EF4-FFF2-40B4-BE49-F238E27FC236}">
                  <a16:creationId xmlns:a16="http://schemas.microsoft.com/office/drawing/2014/main" id="{758838A9-EFDA-415B-85E1-DE755B5D1F93}"/>
                </a:ext>
              </a:extLst>
            </p:cNvPr>
            <p:cNvSpPr txBox="1"/>
            <p:nvPr/>
          </p:nvSpPr>
          <p:spPr>
            <a:xfrm>
              <a:off x="7566" y="1450834"/>
              <a:ext cx="387774" cy="1969532"/>
            </a:xfrm>
            <a:prstGeom prst="rect">
              <a:avLst/>
            </a:prstGeom>
            <a:noFill/>
          </p:spPr>
          <p:txBody>
            <a:bodyPr vert="vert27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Qualitative Factors</a:t>
              </a:r>
            </a:p>
          </p:txBody>
        </p:sp>
        <p:sp>
          <p:nvSpPr>
            <p:cNvPr id="34" name="TextBox 33">
              <a:extLst>
                <a:ext uri="{FF2B5EF4-FFF2-40B4-BE49-F238E27FC236}">
                  <a16:creationId xmlns:a16="http://schemas.microsoft.com/office/drawing/2014/main" id="{89181B1C-19ED-490E-B259-ED67FAD2D6EB}"/>
                </a:ext>
              </a:extLst>
            </p:cNvPr>
            <p:cNvSpPr txBox="1">
              <a:spLocks noChangeArrowheads="1"/>
            </p:cNvSpPr>
            <p:nvPr/>
          </p:nvSpPr>
          <p:spPr bwMode="auto">
            <a:xfrm>
              <a:off x="2938525" y="4656877"/>
              <a:ext cx="2057400" cy="28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pitchFamily="34" charset="0"/>
                  <a:ea typeface="+mn-ea"/>
                  <a:cs typeface="+mn-cs"/>
                </a:rPr>
                <a:t>Quantitative Factors</a:t>
              </a:r>
            </a:p>
          </p:txBody>
        </p:sp>
        <p:sp>
          <p:nvSpPr>
            <p:cNvPr id="35" name="Text Box 24">
              <a:extLst>
                <a:ext uri="{FF2B5EF4-FFF2-40B4-BE49-F238E27FC236}">
                  <a16:creationId xmlns:a16="http://schemas.microsoft.com/office/drawing/2014/main" id="{F828F96D-FF4D-4D7E-A87B-5B1B5B4A739F}"/>
                </a:ext>
              </a:extLst>
            </p:cNvPr>
            <p:cNvSpPr txBox="1">
              <a:spLocks noChangeArrowheads="1"/>
            </p:cNvSpPr>
            <p:nvPr/>
          </p:nvSpPr>
          <p:spPr bwMode="auto">
            <a:xfrm>
              <a:off x="849334" y="3779806"/>
              <a:ext cx="755650" cy="33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rPr>
                <a:t>BBB-</a:t>
              </a:r>
            </a:p>
          </p:txBody>
        </p:sp>
      </p:grpSp>
      <p:sp>
        <p:nvSpPr>
          <p:cNvPr id="6" name="Oval 5" descr="BBB">
            <a:extLst>
              <a:ext uri="{FF2B5EF4-FFF2-40B4-BE49-F238E27FC236}">
                <a16:creationId xmlns:a16="http://schemas.microsoft.com/office/drawing/2014/main" id="{F919E6A5-1DEE-4D86-9A08-2846D81C0C04}"/>
              </a:ext>
            </a:extLst>
          </p:cNvPr>
          <p:cNvSpPr>
            <a:spLocks noChangeArrowheads="1"/>
          </p:cNvSpPr>
          <p:nvPr/>
        </p:nvSpPr>
        <p:spPr bwMode="auto">
          <a:xfrm>
            <a:off x="3274029" y="4035993"/>
            <a:ext cx="1371600" cy="822960"/>
          </a:xfrm>
          <a:prstGeom prst="ellipse">
            <a:avLst/>
          </a:prstGeom>
          <a:solidFill>
            <a:schemeClr val="accent2">
              <a:lumMod val="60000"/>
              <a:lumOff val="40000"/>
              <a:alpha val="70195"/>
            </a:schemeClr>
          </a:solidFill>
          <a:ln w="9525" algn="ctr">
            <a:solidFill>
              <a:schemeClr val="tx1"/>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7" name="Text Box 24">
            <a:extLst>
              <a:ext uri="{FF2B5EF4-FFF2-40B4-BE49-F238E27FC236}">
                <a16:creationId xmlns:a16="http://schemas.microsoft.com/office/drawing/2014/main" id="{1FF63B1E-3010-4486-8E36-9BB34F3870E6}"/>
              </a:ext>
            </a:extLst>
          </p:cNvPr>
          <p:cNvSpPr txBox="1">
            <a:spLocks noChangeArrowheads="1"/>
          </p:cNvSpPr>
          <p:nvPr/>
        </p:nvSpPr>
        <p:spPr bwMode="auto">
          <a:xfrm>
            <a:off x="3581983" y="4262807"/>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rPr>
              <a:t>BBB</a:t>
            </a:r>
          </a:p>
        </p:txBody>
      </p:sp>
      <p:sp>
        <p:nvSpPr>
          <p:cNvPr id="15" name="Oval 14" descr="BBB+">
            <a:extLst>
              <a:ext uri="{FF2B5EF4-FFF2-40B4-BE49-F238E27FC236}">
                <a16:creationId xmlns:a16="http://schemas.microsoft.com/office/drawing/2014/main" id="{BBE890EE-B626-4241-8319-F7AC03191255}"/>
              </a:ext>
            </a:extLst>
          </p:cNvPr>
          <p:cNvSpPr>
            <a:spLocks noChangeArrowheads="1"/>
          </p:cNvSpPr>
          <p:nvPr/>
        </p:nvSpPr>
        <p:spPr bwMode="auto">
          <a:xfrm>
            <a:off x="3981610" y="3653457"/>
            <a:ext cx="1371600" cy="822960"/>
          </a:xfrm>
          <a:prstGeom prst="ellipse">
            <a:avLst/>
          </a:prstGeom>
          <a:solidFill>
            <a:srgbClr val="FFC000">
              <a:alpha val="70195"/>
            </a:srgbClr>
          </a:solidFill>
          <a:ln w="9525" algn="ctr">
            <a:solidFill>
              <a:schemeClr val="tx1"/>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6" name="Oval 15" descr="A-">
            <a:extLst>
              <a:ext uri="{FF2B5EF4-FFF2-40B4-BE49-F238E27FC236}">
                <a16:creationId xmlns:a16="http://schemas.microsoft.com/office/drawing/2014/main" id="{F68588B9-D8AF-4678-B7F3-17D37B763B75}"/>
              </a:ext>
            </a:extLst>
          </p:cNvPr>
          <p:cNvSpPr>
            <a:spLocks noChangeArrowheads="1"/>
          </p:cNvSpPr>
          <p:nvPr/>
        </p:nvSpPr>
        <p:spPr bwMode="auto">
          <a:xfrm>
            <a:off x="4665699" y="3250597"/>
            <a:ext cx="1371600" cy="822960"/>
          </a:xfrm>
          <a:prstGeom prst="ellipse">
            <a:avLst/>
          </a:prstGeom>
          <a:solidFill>
            <a:srgbClr val="FFFF00">
              <a:alpha val="74510"/>
            </a:srgbClr>
          </a:solidFill>
          <a:ln w="9525" algn="ctr">
            <a:solidFill>
              <a:schemeClr val="tx1"/>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8" name="Oval 7" descr="A">
            <a:extLst>
              <a:ext uri="{FF2B5EF4-FFF2-40B4-BE49-F238E27FC236}">
                <a16:creationId xmlns:a16="http://schemas.microsoft.com/office/drawing/2014/main" id="{88F68260-8A4D-4A13-B877-0915B5707563}"/>
              </a:ext>
            </a:extLst>
          </p:cNvPr>
          <p:cNvSpPr>
            <a:spLocks noChangeArrowheads="1"/>
          </p:cNvSpPr>
          <p:nvPr/>
        </p:nvSpPr>
        <p:spPr bwMode="auto">
          <a:xfrm>
            <a:off x="5345819" y="2868100"/>
            <a:ext cx="1371600" cy="822960"/>
          </a:xfrm>
          <a:prstGeom prst="ellipse">
            <a:avLst/>
          </a:prstGeom>
          <a:solidFill>
            <a:srgbClr val="FFFF99">
              <a:alpha val="74901"/>
            </a:srgbClr>
          </a:solidFill>
          <a:ln w="9525" algn="ctr">
            <a:solidFill>
              <a:schemeClr val="tx1"/>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9" name="Oval 8" descr="A+">
            <a:extLst>
              <a:ext uri="{FF2B5EF4-FFF2-40B4-BE49-F238E27FC236}">
                <a16:creationId xmlns:a16="http://schemas.microsoft.com/office/drawing/2014/main" id="{BD30AE9E-EE45-49D2-9F96-4A166CC8D3D5}"/>
              </a:ext>
            </a:extLst>
          </p:cNvPr>
          <p:cNvSpPr>
            <a:spLocks noChangeArrowheads="1"/>
          </p:cNvSpPr>
          <p:nvPr/>
        </p:nvSpPr>
        <p:spPr bwMode="auto">
          <a:xfrm>
            <a:off x="6037299" y="2485886"/>
            <a:ext cx="1371600" cy="822960"/>
          </a:xfrm>
          <a:prstGeom prst="ellipse">
            <a:avLst/>
          </a:prstGeom>
          <a:solidFill>
            <a:srgbClr val="CCFFCC">
              <a:alpha val="74901"/>
            </a:srgbClr>
          </a:solidFill>
          <a:ln w="9525" algn="ctr">
            <a:solidFill>
              <a:schemeClr val="tx1"/>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1" name="Oval 10" descr="AA-">
            <a:extLst>
              <a:ext uri="{FF2B5EF4-FFF2-40B4-BE49-F238E27FC236}">
                <a16:creationId xmlns:a16="http://schemas.microsoft.com/office/drawing/2014/main" id="{B81E139E-B167-425F-B411-55263EF7DD8D}"/>
              </a:ext>
            </a:extLst>
          </p:cNvPr>
          <p:cNvSpPr>
            <a:spLocks noChangeArrowheads="1"/>
          </p:cNvSpPr>
          <p:nvPr/>
        </p:nvSpPr>
        <p:spPr bwMode="auto">
          <a:xfrm>
            <a:off x="6841508" y="2124042"/>
            <a:ext cx="1371600" cy="822960"/>
          </a:xfrm>
          <a:prstGeom prst="ellipse">
            <a:avLst/>
          </a:prstGeom>
          <a:solidFill>
            <a:srgbClr val="66FF66">
              <a:alpha val="74510"/>
            </a:srgbClr>
          </a:solidFill>
          <a:ln w="9525" algn="ctr">
            <a:solidFill>
              <a:schemeClr val="tx1"/>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3" name="Oval 12" descr="AA">
            <a:extLst>
              <a:ext uri="{FF2B5EF4-FFF2-40B4-BE49-F238E27FC236}">
                <a16:creationId xmlns:a16="http://schemas.microsoft.com/office/drawing/2014/main" id="{71D32C89-F2F6-4A02-B356-C999C830967F}"/>
              </a:ext>
            </a:extLst>
          </p:cNvPr>
          <p:cNvSpPr>
            <a:spLocks noChangeArrowheads="1"/>
          </p:cNvSpPr>
          <p:nvPr/>
        </p:nvSpPr>
        <p:spPr bwMode="auto">
          <a:xfrm>
            <a:off x="7727668" y="1713894"/>
            <a:ext cx="1371600" cy="822960"/>
          </a:xfrm>
          <a:prstGeom prst="ellipse">
            <a:avLst/>
          </a:prstGeom>
          <a:solidFill>
            <a:srgbClr val="66FF33">
              <a:alpha val="74510"/>
            </a:srgbClr>
          </a:solidFill>
          <a:ln w="9525" algn="ctr">
            <a:solidFill>
              <a:schemeClr val="tx1"/>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 name="Oval 13" descr="AA+">
            <a:extLst>
              <a:ext uri="{FF2B5EF4-FFF2-40B4-BE49-F238E27FC236}">
                <a16:creationId xmlns:a16="http://schemas.microsoft.com/office/drawing/2014/main" id="{AE85921A-80D1-4953-8967-ADF3CEC4E5C5}"/>
              </a:ext>
            </a:extLst>
          </p:cNvPr>
          <p:cNvSpPr>
            <a:spLocks noChangeArrowheads="1"/>
          </p:cNvSpPr>
          <p:nvPr/>
        </p:nvSpPr>
        <p:spPr bwMode="auto">
          <a:xfrm>
            <a:off x="8466863" y="1306646"/>
            <a:ext cx="1371600" cy="822960"/>
          </a:xfrm>
          <a:prstGeom prst="ellipse">
            <a:avLst/>
          </a:prstGeom>
          <a:solidFill>
            <a:srgbClr val="00B050">
              <a:alpha val="85098"/>
            </a:srgbClr>
          </a:solidFill>
          <a:ln w="9525" algn="ctr">
            <a:solidFill>
              <a:schemeClr val="tx1"/>
            </a:solid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7" name="Text Box 24">
            <a:extLst>
              <a:ext uri="{FF2B5EF4-FFF2-40B4-BE49-F238E27FC236}">
                <a16:creationId xmlns:a16="http://schemas.microsoft.com/office/drawing/2014/main" id="{D84D7BD7-14FC-4A9F-AF75-0628EBB6D2DE}"/>
              </a:ext>
            </a:extLst>
          </p:cNvPr>
          <p:cNvSpPr txBox="1">
            <a:spLocks noChangeArrowheads="1"/>
          </p:cNvSpPr>
          <p:nvPr/>
        </p:nvSpPr>
        <p:spPr bwMode="auto">
          <a:xfrm>
            <a:off x="4289565" y="3880271"/>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rPr>
              <a:t>BBB+</a:t>
            </a:r>
          </a:p>
        </p:txBody>
      </p:sp>
      <p:sp>
        <p:nvSpPr>
          <p:cNvPr id="22" name="Text Box 42">
            <a:extLst>
              <a:ext uri="{FF2B5EF4-FFF2-40B4-BE49-F238E27FC236}">
                <a16:creationId xmlns:a16="http://schemas.microsoft.com/office/drawing/2014/main" id="{8B99D8D6-CD09-48E8-B53A-D015C66A4F83}"/>
              </a:ext>
            </a:extLst>
          </p:cNvPr>
          <p:cNvSpPr txBox="1">
            <a:spLocks noChangeArrowheads="1"/>
          </p:cNvSpPr>
          <p:nvPr/>
        </p:nvSpPr>
        <p:spPr bwMode="auto">
          <a:xfrm>
            <a:off x="9126750" y="2410696"/>
            <a:ext cx="3026323" cy="461665"/>
          </a:xfrm>
          <a:prstGeom prst="rect">
            <a:avLst/>
          </a:prstGeom>
          <a:solidFill>
            <a:schemeClr val="bg1">
              <a:lumMod val="85000"/>
              <a:alpha val="35000"/>
            </a:schemeClr>
          </a:solidFill>
          <a:ln w="12700" cmpd="thinThick" algn="ctr">
            <a:solidFill>
              <a:srgbClr val="0000FF"/>
            </a:solid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Auxiliary Facilities System                   Aa2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Certificates of Participation                Aa2 /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AA-</a:t>
            </a:r>
          </a:p>
        </p:txBody>
      </p:sp>
      <p:sp>
        <p:nvSpPr>
          <p:cNvPr id="25" name="Text Box 42">
            <a:extLst>
              <a:ext uri="{FF2B5EF4-FFF2-40B4-BE49-F238E27FC236}">
                <a16:creationId xmlns:a16="http://schemas.microsoft.com/office/drawing/2014/main" id="{CB79B0BD-45D2-4F41-A884-2155E44A26DC}"/>
              </a:ext>
            </a:extLst>
          </p:cNvPr>
          <p:cNvSpPr txBox="1">
            <a:spLocks noChangeArrowheads="1"/>
          </p:cNvSpPr>
          <p:nvPr/>
        </p:nvSpPr>
        <p:spPr bwMode="auto">
          <a:xfrm>
            <a:off x="7024296" y="4074707"/>
            <a:ext cx="2652646" cy="276999"/>
          </a:xfrm>
          <a:prstGeom prst="rect">
            <a:avLst/>
          </a:prstGeom>
          <a:solidFill>
            <a:schemeClr val="bg1">
              <a:lumMod val="85000"/>
              <a:alpha val="35000"/>
            </a:schemeClr>
          </a:solidFill>
          <a:ln w="12700" cmpd="thinThick" algn="ctr">
            <a:solidFill>
              <a:srgbClr val="0000FF"/>
            </a:solid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 of Illinois GO Bonds A3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a:t>
            </a:r>
          </a:p>
        </p:txBody>
      </p:sp>
      <p:sp>
        <p:nvSpPr>
          <p:cNvPr id="27" name="Text Box 37">
            <a:extLst>
              <a:ext uri="{FF2B5EF4-FFF2-40B4-BE49-F238E27FC236}">
                <a16:creationId xmlns:a16="http://schemas.microsoft.com/office/drawing/2014/main" id="{400F5B20-324C-4691-A225-25CD653341E9}"/>
              </a:ext>
            </a:extLst>
          </p:cNvPr>
          <p:cNvSpPr txBox="1">
            <a:spLocks noChangeArrowheads="1"/>
          </p:cNvSpPr>
          <p:nvPr/>
        </p:nvSpPr>
        <p:spPr bwMode="auto">
          <a:xfrm>
            <a:off x="2683615" y="705800"/>
            <a:ext cx="4877497" cy="646331"/>
          </a:xfrm>
          <a:prstGeom prst="rect">
            <a:avLst/>
          </a:prstGeom>
          <a:solidFill>
            <a:schemeClr val="bg1">
              <a:lumMod val="85000"/>
              <a:alpha val="35000"/>
            </a:schemeClr>
          </a:solidFill>
          <a:ln w="12700" cmpd="thinThick" algn="ctr">
            <a:solidFill>
              <a:srgbClr val="0000FF"/>
            </a:solid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Projected University Debt Principal at 6/30/2024*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$1,054 million</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Projected P3 Project Principal at 6/30/2024		   </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406 million</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Total University Debt &amp; P3 Principal  	   $1,461 million</a:t>
            </a:r>
          </a:p>
        </p:txBody>
      </p:sp>
      <p:sp>
        <p:nvSpPr>
          <p:cNvPr id="37" name="Title 36">
            <a:extLst>
              <a:ext uri="{FF2B5EF4-FFF2-40B4-BE49-F238E27FC236}">
                <a16:creationId xmlns:a16="http://schemas.microsoft.com/office/drawing/2014/main" id="{8CDD5CB3-8E32-423E-BA73-D8A4DB7572DC}"/>
              </a:ext>
            </a:extLst>
          </p:cNvPr>
          <p:cNvSpPr txBox="1">
            <a:spLocks noGrp="1"/>
          </p:cNvSpPr>
          <p:nvPr>
            <p:ph type="title" idx="4294967295"/>
          </p:nvPr>
        </p:nvSpPr>
        <p:spPr>
          <a:xfrm>
            <a:off x="458008" y="234081"/>
            <a:ext cx="1052455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mn-lt"/>
                <a:ea typeface="+mn-ea"/>
                <a:cs typeface="+mn-cs"/>
              </a:rPr>
              <a:t>System Credit Ratings – </a:t>
            </a:r>
            <a:r>
              <a:rPr kumimoji="0" lang="en-US" sz="2000" b="1" i="0" u="sng" strike="noStrike" kern="1200" cap="none" spc="0" normalizeH="0" baseline="0" noProof="0" dirty="0">
                <a:ln>
                  <a:noFill/>
                </a:ln>
                <a:solidFill>
                  <a:srgbClr val="4472C4">
                    <a:lumMod val="75000"/>
                  </a:srgbClr>
                </a:solidFill>
                <a:effectLst/>
                <a:uLnTx/>
                <a:uFillTx/>
                <a:latin typeface="+mn-lt"/>
                <a:ea typeface="+mn-ea"/>
                <a:cs typeface="+mn-cs"/>
              </a:rPr>
              <a:t>Standard &amp; Poor’s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8" name="Text Box 24">
            <a:extLst>
              <a:ext uri="{FF2B5EF4-FFF2-40B4-BE49-F238E27FC236}">
                <a16:creationId xmlns:a16="http://schemas.microsoft.com/office/drawing/2014/main" id="{D3E4C54D-D9BF-4B1D-8FFC-1A80648C7FD9}"/>
              </a:ext>
            </a:extLst>
          </p:cNvPr>
          <p:cNvSpPr txBox="1">
            <a:spLocks noChangeArrowheads="1"/>
          </p:cNvSpPr>
          <p:nvPr/>
        </p:nvSpPr>
        <p:spPr bwMode="auto">
          <a:xfrm>
            <a:off x="4973654" y="3459821"/>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rPr>
              <a:t>A-</a:t>
            </a:r>
          </a:p>
        </p:txBody>
      </p:sp>
      <p:sp>
        <p:nvSpPr>
          <p:cNvPr id="10" name="Text Box 24">
            <a:extLst>
              <a:ext uri="{FF2B5EF4-FFF2-40B4-BE49-F238E27FC236}">
                <a16:creationId xmlns:a16="http://schemas.microsoft.com/office/drawing/2014/main" id="{FEAE2D4A-A4AB-48DF-B1DC-E8DE442F6539}"/>
              </a:ext>
            </a:extLst>
          </p:cNvPr>
          <p:cNvSpPr txBox="1">
            <a:spLocks noChangeArrowheads="1"/>
          </p:cNvSpPr>
          <p:nvPr/>
        </p:nvSpPr>
        <p:spPr bwMode="auto">
          <a:xfrm>
            <a:off x="5653773" y="3056115"/>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rPr>
              <a:t>A</a:t>
            </a:r>
          </a:p>
        </p:txBody>
      </p:sp>
      <p:sp>
        <p:nvSpPr>
          <p:cNvPr id="12" name="Text Box 24">
            <a:extLst>
              <a:ext uri="{FF2B5EF4-FFF2-40B4-BE49-F238E27FC236}">
                <a16:creationId xmlns:a16="http://schemas.microsoft.com/office/drawing/2014/main" id="{58D2B20D-E95F-4C29-8CF1-F50E7B6B2BE7}"/>
              </a:ext>
            </a:extLst>
          </p:cNvPr>
          <p:cNvSpPr txBox="1">
            <a:spLocks noChangeArrowheads="1"/>
          </p:cNvSpPr>
          <p:nvPr/>
        </p:nvSpPr>
        <p:spPr bwMode="auto">
          <a:xfrm>
            <a:off x="6344480" y="2712700"/>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rPr>
              <a:t>A+</a:t>
            </a:r>
          </a:p>
        </p:txBody>
      </p:sp>
      <p:sp>
        <p:nvSpPr>
          <p:cNvPr id="20" name="Text Box 24">
            <a:extLst>
              <a:ext uri="{FF2B5EF4-FFF2-40B4-BE49-F238E27FC236}">
                <a16:creationId xmlns:a16="http://schemas.microsoft.com/office/drawing/2014/main" id="{9293128E-D393-4328-972E-0111B40B3E0B}"/>
              </a:ext>
            </a:extLst>
          </p:cNvPr>
          <p:cNvSpPr txBox="1">
            <a:spLocks noChangeArrowheads="1"/>
          </p:cNvSpPr>
          <p:nvPr/>
        </p:nvSpPr>
        <p:spPr bwMode="auto">
          <a:xfrm>
            <a:off x="7149463" y="2305073"/>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rPr>
              <a:t>AA-</a:t>
            </a:r>
          </a:p>
        </p:txBody>
      </p:sp>
      <p:sp>
        <p:nvSpPr>
          <p:cNvPr id="19" name="Text Box 24">
            <a:extLst>
              <a:ext uri="{FF2B5EF4-FFF2-40B4-BE49-F238E27FC236}">
                <a16:creationId xmlns:a16="http://schemas.microsoft.com/office/drawing/2014/main" id="{9A089081-D94C-41F7-9F14-57476C8F0804}"/>
              </a:ext>
            </a:extLst>
          </p:cNvPr>
          <p:cNvSpPr txBox="1">
            <a:spLocks noChangeArrowheads="1"/>
          </p:cNvSpPr>
          <p:nvPr/>
        </p:nvSpPr>
        <p:spPr bwMode="auto">
          <a:xfrm>
            <a:off x="8031131" y="1920305"/>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rPr>
              <a:t>AA</a:t>
            </a:r>
          </a:p>
        </p:txBody>
      </p:sp>
      <p:sp>
        <p:nvSpPr>
          <p:cNvPr id="21" name="Text Box 24">
            <a:extLst>
              <a:ext uri="{FF2B5EF4-FFF2-40B4-BE49-F238E27FC236}">
                <a16:creationId xmlns:a16="http://schemas.microsoft.com/office/drawing/2014/main" id="{DF082881-3085-470C-8A86-0C2B2F536B67}"/>
              </a:ext>
            </a:extLst>
          </p:cNvPr>
          <p:cNvSpPr txBox="1">
            <a:spLocks noChangeArrowheads="1"/>
          </p:cNvSpPr>
          <p:nvPr/>
        </p:nvSpPr>
        <p:spPr bwMode="auto">
          <a:xfrm>
            <a:off x="8852215" y="1528366"/>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mn-cs"/>
              </a:rPr>
              <a:t>AA+</a:t>
            </a:r>
          </a:p>
        </p:txBody>
      </p:sp>
      <p:sp>
        <p:nvSpPr>
          <p:cNvPr id="36" name="TextBox 38">
            <a:extLst>
              <a:ext uri="{FF2B5EF4-FFF2-40B4-BE49-F238E27FC236}">
                <a16:creationId xmlns:a16="http://schemas.microsoft.com/office/drawing/2014/main" id="{FDFC674B-3B58-4C26-930B-5D763344A36E}"/>
              </a:ext>
            </a:extLst>
          </p:cNvPr>
          <p:cNvSpPr txBox="1">
            <a:spLocks noChangeArrowheads="1"/>
          </p:cNvSpPr>
          <p:nvPr/>
        </p:nvSpPr>
        <p:spPr bwMode="auto">
          <a:xfrm>
            <a:off x="8848640" y="5030428"/>
            <a:ext cx="219322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mn-ea"/>
                <a:cs typeface="Arial" charset="0"/>
              </a:rPr>
              <a:t>Quantitative Factors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Leverage / DS Coverage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Enrollment / Student Demand</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Operating Margins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Financial Resources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Comparison to Peer Universities</a:t>
            </a:r>
          </a:p>
        </p:txBody>
      </p:sp>
      <p:sp>
        <p:nvSpPr>
          <p:cNvPr id="38" name="TextBox 37">
            <a:extLst>
              <a:ext uri="{FF2B5EF4-FFF2-40B4-BE49-F238E27FC236}">
                <a16:creationId xmlns:a16="http://schemas.microsoft.com/office/drawing/2014/main" id="{B1C7797F-0DF8-41C3-9F60-3B5DA4E7133F}"/>
              </a:ext>
            </a:extLst>
          </p:cNvPr>
          <p:cNvSpPr txBox="1">
            <a:spLocks noChangeArrowheads="1"/>
          </p:cNvSpPr>
          <p:nvPr/>
        </p:nvSpPr>
        <p:spPr bwMode="auto">
          <a:xfrm>
            <a:off x="230219" y="1059006"/>
            <a:ext cx="219964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mn-ea"/>
                <a:cs typeface="Arial" charset="0"/>
              </a:rPr>
              <a:t>Qualitative Factors</a:t>
            </a: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Revenue Diversity</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State Relationship / State Rating</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Management / Governance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Capital Plans / Facility Needs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Market Position</a:t>
            </a:r>
          </a:p>
        </p:txBody>
      </p:sp>
      <p:cxnSp>
        <p:nvCxnSpPr>
          <p:cNvPr id="46" name="Connector: Elbow 45">
            <a:extLst>
              <a:ext uri="{FF2B5EF4-FFF2-40B4-BE49-F238E27FC236}">
                <a16:creationId xmlns:a16="http://schemas.microsoft.com/office/drawing/2014/main" id="{930729F8-D8C0-492F-BC3B-B5F73BD46BE1}"/>
              </a:ext>
              <a:ext uri="{C183D7F6-B498-43B3-948B-1728B52AA6E4}">
                <adec:decorative xmlns:adec="http://schemas.microsoft.com/office/drawing/2017/decorative" val="1"/>
              </a:ext>
            </a:extLst>
          </p:cNvPr>
          <p:cNvCxnSpPr>
            <a:cxnSpLocks/>
            <a:stCxn id="22" idx="1"/>
          </p:cNvCxnSpPr>
          <p:nvPr/>
        </p:nvCxnSpPr>
        <p:spPr>
          <a:xfrm rot="10800000">
            <a:off x="7792432" y="2511769"/>
            <a:ext cx="1334319" cy="1297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 Box 42">
            <a:extLst>
              <a:ext uri="{FF2B5EF4-FFF2-40B4-BE49-F238E27FC236}">
                <a16:creationId xmlns:a16="http://schemas.microsoft.com/office/drawing/2014/main" id="{AC97243F-F03E-4BC8-8D1E-7240F7465286}"/>
              </a:ext>
            </a:extLst>
          </p:cNvPr>
          <p:cNvSpPr txBox="1">
            <a:spLocks noChangeArrowheads="1"/>
          </p:cNvSpPr>
          <p:nvPr/>
        </p:nvSpPr>
        <p:spPr bwMode="auto">
          <a:xfrm>
            <a:off x="7014842" y="3715318"/>
            <a:ext cx="2788265" cy="278884"/>
          </a:xfrm>
          <a:prstGeom prst="rect">
            <a:avLst/>
          </a:prstGeom>
          <a:solidFill>
            <a:schemeClr val="bg1">
              <a:lumMod val="85000"/>
              <a:alpha val="35000"/>
            </a:schemeClr>
          </a:solidFill>
          <a:ln w="12700" cmpd="thinThick" algn="ctr">
            <a:solidFill>
              <a:srgbClr val="0000FF"/>
            </a:solid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Health Services Facilities System   A2</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cxnSp>
        <p:nvCxnSpPr>
          <p:cNvPr id="60" name="Connector: Elbow 59">
            <a:extLst>
              <a:ext uri="{FF2B5EF4-FFF2-40B4-BE49-F238E27FC236}">
                <a16:creationId xmlns:a16="http://schemas.microsoft.com/office/drawing/2014/main" id="{C207261C-59E1-4A9E-9094-EB7851DC725D}"/>
              </a:ext>
              <a:ext uri="{C183D7F6-B498-43B3-948B-1728B52AA6E4}">
                <adec:decorative xmlns:adec="http://schemas.microsoft.com/office/drawing/2017/decorative" val="1"/>
              </a:ext>
            </a:extLst>
          </p:cNvPr>
          <p:cNvCxnSpPr>
            <a:cxnSpLocks/>
            <a:stCxn id="56" idx="1"/>
          </p:cNvCxnSpPr>
          <p:nvPr/>
        </p:nvCxnSpPr>
        <p:spPr>
          <a:xfrm rot="10800000">
            <a:off x="5538706" y="3730630"/>
            <a:ext cx="1476137" cy="1241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B915AC72-758D-4DC3-94E6-085483558F8C}"/>
              </a:ext>
              <a:ext uri="{C183D7F6-B498-43B3-948B-1728B52AA6E4}">
                <adec:decorative xmlns:adec="http://schemas.microsoft.com/office/drawing/2017/decorative" val="1"/>
              </a:ext>
            </a:extLst>
          </p:cNvPr>
          <p:cNvCxnSpPr>
            <a:cxnSpLocks/>
          </p:cNvCxnSpPr>
          <p:nvPr/>
        </p:nvCxnSpPr>
        <p:spPr>
          <a:xfrm rot="10800000">
            <a:off x="5537797" y="3885543"/>
            <a:ext cx="1478888" cy="2880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3BC8B7-899A-58FC-95AE-B23A798A9883}"/>
              </a:ext>
            </a:extLst>
          </p:cNvPr>
          <p:cNvSpPr txBox="1"/>
          <p:nvPr/>
        </p:nvSpPr>
        <p:spPr>
          <a:xfrm>
            <a:off x="458008" y="6082214"/>
            <a:ext cx="376881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*projected principal does not include transactions planned after February 2024</a:t>
            </a:r>
          </a:p>
        </p:txBody>
      </p:sp>
    </p:spTree>
    <p:extLst>
      <p:ext uri="{BB962C8B-B14F-4D97-AF65-F5344CB8AC3E}">
        <p14:creationId xmlns:p14="http://schemas.microsoft.com/office/powerpoint/2010/main" val="341790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AAAD09-7014-49F3-BEA9-FFAA59425C8D}"/>
              </a:ext>
            </a:extLst>
          </p:cNvPr>
          <p:cNvSpPr txBox="1">
            <a:spLocks noGrp="1"/>
          </p:cNvSpPr>
          <p:nvPr>
            <p:ph type="title" idx="4294967295"/>
          </p:nvPr>
        </p:nvSpPr>
        <p:spPr>
          <a:xfrm>
            <a:off x="458008" y="234081"/>
            <a:ext cx="1052455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mn-lt"/>
                <a:ea typeface="+mn-ea"/>
                <a:cs typeface="+mn-cs"/>
              </a:rPr>
              <a:t>System Credit Ratings – </a:t>
            </a:r>
            <a:r>
              <a:rPr kumimoji="0" lang="en-US" sz="2000" b="1" i="0" u="sng" strike="noStrike" kern="1200" cap="none" spc="0" normalizeH="0" baseline="0" noProof="0" dirty="0">
                <a:ln>
                  <a:noFill/>
                </a:ln>
                <a:solidFill>
                  <a:srgbClr val="4472C4">
                    <a:lumMod val="75000"/>
                  </a:srgbClr>
                </a:solidFill>
                <a:effectLst/>
                <a:uLnTx/>
                <a:uFillTx/>
                <a:latin typeface="+mn-lt"/>
                <a:ea typeface="+mn-ea"/>
                <a:cs typeface="+mn-cs"/>
              </a:rPr>
              <a:t>Moody’s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Oval 20" descr="Baa3">
            <a:extLst>
              <a:ext uri="{FF2B5EF4-FFF2-40B4-BE49-F238E27FC236}">
                <a16:creationId xmlns:a16="http://schemas.microsoft.com/office/drawing/2014/main" id="{F3D1640E-B6DB-4841-9E1E-C223D69C618D}"/>
              </a:ext>
            </a:extLst>
          </p:cNvPr>
          <p:cNvSpPr>
            <a:spLocks noChangeArrowheads="1"/>
          </p:cNvSpPr>
          <p:nvPr/>
        </p:nvSpPr>
        <p:spPr bwMode="auto">
          <a:xfrm>
            <a:off x="2852698" y="4509100"/>
            <a:ext cx="1371600" cy="822960"/>
          </a:xfrm>
          <a:prstGeom prst="ellipse">
            <a:avLst/>
          </a:prstGeom>
          <a:solidFill>
            <a:srgbClr val="FF0000">
              <a:alpha val="70195"/>
            </a:srgbClr>
          </a:solidFill>
          <a:ln w="9525" algn="ctr">
            <a:solidFill>
              <a:schemeClr val="tx1"/>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5" name="TextBox 37">
            <a:extLst>
              <a:ext uri="{FF2B5EF4-FFF2-40B4-BE49-F238E27FC236}">
                <a16:creationId xmlns:a16="http://schemas.microsoft.com/office/drawing/2014/main" id="{88506F8E-3A2C-4F61-8312-2640E7962C42}"/>
              </a:ext>
            </a:extLst>
          </p:cNvPr>
          <p:cNvSpPr txBox="1">
            <a:spLocks noChangeArrowheads="1"/>
          </p:cNvSpPr>
          <p:nvPr/>
        </p:nvSpPr>
        <p:spPr bwMode="auto">
          <a:xfrm>
            <a:off x="522119" y="1016251"/>
            <a:ext cx="219964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mn-ea"/>
                <a:cs typeface="Arial" charset="0"/>
              </a:rPr>
              <a:t>Qualitative Factors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Revenue Diversity</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State Relationship / State Rating</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Management / Governance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Capital Plans / Facility Needs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Market Position</a:t>
            </a:r>
          </a:p>
        </p:txBody>
      </p:sp>
      <p:grpSp>
        <p:nvGrpSpPr>
          <p:cNvPr id="6" name="Group 5" descr="System Credit Ratings - Moody's">
            <a:extLst>
              <a:ext uri="{FF2B5EF4-FFF2-40B4-BE49-F238E27FC236}">
                <a16:creationId xmlns:a16="http://schemas.microsoft.com/office/drawing/2014/main" id="{0094A322-C13E-4CC4-BBF0-4B362CDFF6D2}"/>
              </a:ext>
            </a:extLst>
          </p:cNvPr>
          <p:cNvGrpSpPr>
            <a:grpSpLocks/>
          </p:cNvGrpSpPr>
          <p:nvPr/>
        </p:nvGrpSpPr>
        <p:grpSpPr bwMode="auto">
          <a:xfrm>
            <a:off x="2249402" y="994898"/>
            <a:ext cx="7963650" cy="5029200"/>
            <a:chOff x="7566" y="390253"/>
            <a:chExt cx="7551125" cy="4546771"/>
          </a:xfrm>
        </p:grpSpPr>
        <p:sp>
          <p:nvSpPr>
            <p:cNvPr id="7" name="Line 4">
              <a:extLst>
                <a:ext uri="{FF2B5EF4-FFF2-40B4-BE49-F238E27FC236}">
                  <a16:creationId xmlns:a16="http://schemas.microsoft.com/office/drawing/2014/main" id="{3491BCB3-25C8-4E7D-B5F3-17E8DB0072DA}"/>
                </a:ext>
              </a:extLst>
            </p:cNvPr>
            <p:cNvSpPr>
              <a:spLocks noChangeShapeType="1"/>
            </p:cNvSpPr>
            <p:nvPr/>
          </p:nvSpPr>
          <p:spPr bwMode="auto">
            <a:xfrm flipV="1">
              <a:off x="442912" y="741373"/>
              <a:ext cx="0" cy="3806031"/>
            </a:xfrm>
            <a:prstGeom prst="line">
              <a:avLst/>
            </a:prstGeom>
            <a:noFill/>
            <a:ln w="28575">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Line 5">
              <a:extLst>
                <a:ext uri="{FF2B5EF4-FFF2-40B4-BE49-F238E27FC236}">
                  <a16:creationId xmlns:a16="http://schemas.microsoft.com/office/drawing/2014/main" id="{76A57D74-27B2-4558-81CC-C2EC6C414A2F}"/>
                </a:ext>
              </a:extLst>
            </p:cNvPr>
            <p:cNvSpPr>
              <a:spLocks noChangeShapeType="1"/>
            </p:cNvSpPr>
            <p:nvPr/>
          </p:nvSpPr>
          <p:spPr bwMode="auto">
            <a:xfrm>
              <a:off x="442913" y="4547404"/>
              <a:ext cx="5500687" cy="21671"/>
            </a:xfrm>
            <a:prstGeom prst="line">
              <a:avLst/>
            </a:prstGeom>
            <a:noFill/>
            <a:ln w="28575">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Box 54">
              <a:extLst>
                <a:ext uri="{FF2B5EF4-FFF2-40B4-BE49-F238E27FC236}">
                  <a16:creationId xmlns:a16="http://schemas.microsoft.com/office/drawing/2014/main" id="{2A0C650D-6B38-4421-9506-E42D33F5F96B}"/>
                </a:ext>
              </a:extLst>
            </p:cNvPr>
            <p:cNvSpPr txBox="1">
              <a:spLocks noChangeArrowheads="1"/>
            </p:cNvSpPr>
            <p:nvPr/>
          </p:nvSpPr>
          <p:spPr bwMode="auto">
            <a:xfrm rot="19847969">
              <a:off x="1230345" y="2630714"/>
              <a:ext cx="810640" cy="33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FF"/>
                  </a:solidFill>
                  <a:effectLst/>
                  <a:uLnTx/>
                  <a:uFillTx/>
                  <a:latin typeface="Calibri" pitchFamily="34" charset="0"/>
                  <a:ea typeface="+mn-ea"/>
                  <a:cs typeface="Arial" charset="0"/>
                </a:rPr>
                <a:t>More Debt</a:t>
              </a:r>
            </a:p>
          </p:txBody>
        </p:sp>
        <p:sp>
          <p:nvSpPr>
            <p:cNvPr id="11" name="Line 55">
              <a:extLst>
                <a:ext uri="{FF2B5EF4-FFF2-40B4-BE49-F238E27FC236}">
                  <a16:creationId xmlns:a16="http://schemas.microsoft.com/office/drawing/2014/main" id="{7E880F67-4716-47C0-8123-CEE04294037E}"/>
                </a:ext>
              </a:extLst>
            </p:cNvPr>
            <p:cNvSpPr>
              <a:spLocks noChangeShapeType="1"/>
            </p:cNvSpPr>
            <p:nvPr/>
          </p:nvSpPr>
          <p:spPr bwMode="auto">
            <a:xfrm flipH="1">
              <a:off x="609599" y="390253"/>
              <a:ext cx="5889254" cy="3170056"/>
            </a:xfrm>
            <a:prstGeom prst="line">
              <a:avLst/>
            </a:prstGeom>
            <a:noFill/>
            <a:ln w="12700">
              <a:solidFill>
                <a:srgbClr val="0000FF"/>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Box 57">
              <a:extLst>
                <a:ext uri="{FF2B5EF4-FFF2-40B4-BE49-F238E27FC236}">
                  <a16:creationId xmlns:a16="http://schemas.microsoft.com/office/drawing/2014/main" id="{E18C8C3D-D52F-41D0-8867-F8560089D56F}"/>
                </a:ext>
              </a:extLst>
            </p:cNvPr>
            <p:cNvSpPr txBox="1">
              <a:spLocks noChangeArrowheads="1"/>
            </p:cNvSpPr>
            <p:nvPr/>
          </p:nvSpPr>
          <p:spPr bwMode="auto">
            <a:xfrm rot="19762799">
              <a:off x="5119645" y="557177"/>
              <a:ext cx="788988" cy="33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FF"/>
                  </a:solidFill>
                  <a:effectLst/>
                  <a:uLnTx/>
                  <a:uFillTx/>
                  <a:latin typeface="Calibri" pitchFamily="34" charset="0"/>
                  <a:ea typeface="+mn-ea"/>
                  <a:cs typeface="Arial" charset="0"/>
                </a:rPr>
                <a:t>Less Debt</a:t>
              </a:r>
            </a:p>
          </p:txBody>
        </p:sp>
        <p:sp>
          <p:nvSpPr>
            <p:cNvPr id="13" name="TextBox 32">
              <a:extLst>
                <a:ext uri="{FF2B5EF4-FFF2-40B4-BE49-F238E27FC236}">
                  <a16:creationId xmlns:a16="http://schemas.microsoft.com/office/drawing/2014/main" id="{DB352BDC-1934-4BE9-926D-D3F41DBDB706}"/>
                </a:ext>
              </a:extLst>
            </p:cNvPr>
            <p:cNvSpPr txBox="1"/>
            <p:nvPr/>
          </p:nvSpPr>
          <p:spPr>
            <a:xfrm>
              <a:off x="7566" y="1450834"/>
              <a:ext cx="387774" cy="1969532"/>
            </a:xfrm>
            <a:prstGeom prst="rect">
              <a:avLst/>
            </a:prstGeom>
            <a:noFill/>
          </p:spPr>
          <p:txBody>
            <a:bodyPr vert="vert27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Qualitative Factors</a:t>
              </a:r>
            </a:p>
          </p:txBody>
        </p:sp>
        <p:sp>
          <p:nvSpPr>
            <p:cNvPr id="14" name="TextBox 33">
              <a:extLst>
                <a:ext uri="{FF2B5EF4-FFF2-40B4-BE49-F238E27FC236}">
                  <a16:creationId xmlns:a16="http://schemas.microsoft.com/office/drawing/2014/main" id="{D8CC8E15-1ACD-483F-9F01-5B1CB199B24A}"/>
                </a:ext>
              </a:extLst>
            </p:cNvPr>
            <p:cNvSpPr txBox="1">
              <a:spLocks noChangeArrowheads="1"/>
            </p:cNvSpPr>
            <p:nvPr/>
          </p:nvSpPr>
          <p:spPr bwMode="auto">
            <a:xfrm>
              <a:off x="2938525" y="4656877"/>
              <a:ext cx="2057400" cy="28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pitchFamily="34" charset="0"/>
                  <a:ea typeface="+mn-ea"/>
                  <a:cs typeface="Arial" charset="0"/>
                </a:rPr>
                <a:t>Quantitative Factors</a:t>
              </a:r>
            </a:p>
          </p:txBody>
        </p:sp>
        <p:sp>
          <p:nvSpPr>
            <p:cNvPr id="15" name="Text Box 42">
              <a:extLst>
                <a:ext uri="{FF2B5EF4-FFF2-40B4-BE49-F238E27FC236}">
                  <a16:creationId xmlns:a16="http://schemas.microsoft.com/office/drawing/2014/main" id="{49EC327F-1D1E-4CFD-A7BF-05A197A7D768}"/>
                </a:ext>
              </a:extLst>
            </p:cNvPr>
            <p:cNvSpPr txBox="1">
              <a:spLocks noChangeArrowheads="1"/>
            </p:cNvSpPr>
            <p:nvPr/>
          </p:nvSpPr>
          <p:spPr bwMode="auto">
            <a:xfrm>
              <a:off x="5069649" y="2584088"/>
              <a:ext cx="2489042" cy="417380"/>
            </a:xfrm>
            <a:prstGeom prst="rect">
              <a:avLst/>
            </a:prstGeom>
            <a:solidFill>
              <a:schemeClr val="bg1">
                <a:lumMod val="85000"/>
                <a:alpha val="35000"/>
              </a:schemeClr>
            </a:solidFill>
            <a:ln w="12700" cmpd="thinThick" algn="ctr">
              <a:solidFill>
                <a:srgbClr val="0000FF"/>
              </a:solid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Health Services Facilities System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a:t>
              </a:r>
            </a:p>
          </p:txBody>
        </p:sp>
        <p:sp>
          <p:nvSpPr>
            <p:cNvPr id="16" name="Text Box 24">
              <a:extLst>
                <a:ext uri="{FF2B5EF4-FFF2-40B4-BE49-F238E27FC236}">
                  <a16:creationId xmlns:a16="http://schemas.microsoft.com/office/drawing/2014/main" id="{34B5ADB3-C9D1-4516-BF1C-543C4010C8EE}"/>
                </a:ext>
              </a:extLst>
            </p:cNvPr>
            <p:cNvSpPr txBox="1">
              <a:spLocks noChangeArrowheads="1"/>
            </p:cNvSpPr>
            <p:nvPr/>
          </p:nvSpPr>
          <p:spPr bwMode="auto">
            <a:xfrm>
              <a:off x="849334" y="3779806"/>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Baa3</a:t>
              </a:r>
            </a:p>
          </p:txBody>
        </p:sp>
      </p:grpSp>
      <p:sp>
        <p:nvSpPr>
          <p:cNvPr id="17" name="Oval 20" descr="Baa2">
            <a:extLst>
              <a:ext uri="{FF2B5EF4-FFF2-40B4-BE49-F238E27FC236}">
                <a16:creationId xmlns:a16="http://schemas.microsoft.com/office/drawing/2014/main" id="{A32CB350-1983-4F1B-9064-6B82FA67948A}"/>
              </a:ext>
            </a:extLst>
          </p:cNvPr>
          <p:cNvSpPr>
            <a:spLocks noChangeArrowheads="1"/>
          </p:cNvSpPr>
          <p:nvPr/>
        </p:nvSpPr>
        <p:spPr bwMode="auto">
          <a:xfrm>
            <a:off x="3516717" y="4068676"/>
            <a:ext cx="1371600" cy="822960"/>
          </a:xfrm>
          <a:prstGeom prst="ellipse">
            <a:avLst/>
          </a:prstGeom>
          <a:solidFill>
            <a:schemeClr val="accent2">
              <a:lumMod val="60000"/>
              <a:lumOff val="40000"/>
              <a:alpha val="70195"/>
            </a:schemeClr>
          </a:solidFill>
          <a:ln w="9525" algn="ctr">
            <a:solidFill>
              <a:schemeClr val="tx1"/>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8" name="Text Box 24">
            <a:extLst>
              <a:ext uri="{FF2B5EF4-FFF2-40B4-BE49-F238E27FC236}">
                <a16:creationId xmlns:a16="http://schemas.microsoft.com/office/drawing/2014/main" id="{53614368-B34F-4DCD-B222-BBF05638D5A7}"/>
              </a:ext>
            </a:extLst>
          </p:cNvPr>
          <p:cNvSpPr txBox="1">
            <a:spLocks noChangeArrowheads="1"/>
          </p:cNvSpPr>
          <p:nvPr/>
        </p:nvSpPr>
        <p:spPr bwMode="auto">
          <a:xfrm>
            <a:off x="3824671" y="4295490"/>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Baa2</a:t>
            </a:r>
          </a:p>
        </p:txBody>
      </p:sp>
      <p:sp>
        <p:nvSpPr>
          <p:cNvPr id="26" name="Oval 20" descr="Baa1">
            <a:extLst>
              <a:ext uri="{FF2B5EF4-FFF2-40B4-BE49-F238E27FC236}">
                <a16:creationId xmlns:a16="http://schemas.microsoft.com/office/drawing/2014/main" id="{45D09E1B-57F5-4BD1-909A-C524B218C77F}"/>
              </a:ext>
            </a:extLst>
          </p:cNvPr>
          <p:cNvSpPr>
            <a:spLocks noChangeArrowheads="1"/>
          </p:cNvSpPr>
          <p:nvPr/>
        </p:nvSpPr>
        <p:spPr bwMode="auto">
          <a:xfrm>
            <a:off x="4224298" y="3686140"/>
            <a:ext cx="1371600" cy="822960"/>
          </a:xfrm>
          <a:prstGeom prst="ellipse">
            <a:avLst/>
          </a:prstGeom>
          <a:solidFill>
            <a:srgbClr val="FFC000">
              <a:alpha val="70195"/>
            </a:srgbClr>
          </a:solidFill>
          <a:ln w="9525" algn="ctr">
            <a:solidFill>
              <a:schemeClr val="tx1"/>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27" name="Oval 18" descr="A3">
            <a:extLst>
              <a:ext uri="{FF2B5EF4-FFF2-40B4-BE49-F238E27FC236}">
                <a16:creationId xmlns:a16="http://schemas.microsoft.com/office/drawing/2014/main" id="{17BD1867-E61C-423C-A1DF-7D2A3264FBBC}"/>
              </a:ext>
            </a:extLst>
          </p:cNvPr>
          <p:cNvSpPr>
            <a:spLocks noChangeArrowheads="1"/>
          </p:cNvSpPr>
          <p:nvPr/>
        </p:nvSpPr>
        <p:spPr bwMode="auto">
          <a:xfrm>
            <a:off x="4908387" y="3283280"/>
            <a:ext cx="1371600" cy="822960"/>
          </a:xfrm>
          <a:prstGeom prst="ellipse">
            <a:avLst/>
          </a:prstGeom>
          <a:solidFill>
            <a:srgbClr val="FFFF00">
              <a:alpha val="74510"/>
            </a:srgbClr>
          </a:solidFill>
          <a:ln w="9525" algn="ctr">
            <a:solidFill>
              <a:schemeClr val="tx1"/>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9" name="Oval 18" descr="A2">
            <a:extLst>
              <a:ext uri="{FF2B5EF4-FFF2-40B4-BE49-F238E27FC236}">
                <a16:creationId xmlns:a16="http://schemas.microsoft.com/office/drawing/2014/main" id="{C1C01882-6225-4C9C-9054-E72B9292E513}"/>
              </a:ext>
            </a:extLst>
          </p:cNvPr>
          <p:cNvSpPr>
            <a:spLocks noChangeArrowheads="1"/>
          </p:cNvSpPr>
          <p:nvPr/>
        </p:nvSpPr>
        <p:spPr bwMode="auto">
          <a:xfrm>
            <a:off x="5588507" y="2900783"/>
            <a:ext cx="1371600" cy="822960"/>
          </a:xfrm>
          <a:prstGeom prst="ellipse">
            <a:avLst/>
          </a:prstGeom>
          <a:solidFill>
            <a:srgbClr val="FFFF99">
              <a:alpha val="74901"/>
            </a:srgbClr>
          </a:solidFill>
          <a:ln w="9525" algn="ctr">
            <a:solidFill>
              <a:schemeClr val="tx1"/>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20" name="Oval 18" descr="A1">
            <a:extLst>
              <a:ext uri="{FF2B5EF4-FFF2-40B4-BE49-F238E27FC236}">
                <a16:creationId xmlns:a16="http://schemas.microsoft.com/office/drawing/2014/main" id="{5E928323-25E4-408B-A928-22B1537C99D5}"/>
              </a:ext>
            </a:extLst>
          </p:cNvPr>
          <p:cNvSpPr>
            <a:spLocks noChangeArrowheads="1"/>
          </p:cNvSpPr>
          <p:nvPr/>
        </p:nvSpPr>
        <p:spPr bwMode="auto">
          <a:xfrm>
            <a:off x="6279987" y="2518569"/>
            <a:ext cx="1371600" cy="822960"/>
          </a:xfrm>
          <a:prstGeom prst="ellipse">
            <a:avLst/>
          </a:prstGeom>
          <a:solidFill>
            <a:srgbClr val="CCFFCC">
              <a:alpha val="74901"/>
            </a:srgbClr>
          </a:solidFill>
          <a:ln w="9525" algn="ctr">
            <a:solidFill>
              <a:schemeClr val="tx1"/>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22" name="Oval 18" descr="Aa3">
            <a:extLst>
              <a:ext uri="{FF2B5EF4-FFF2-40B4-BE49-F238E27FC236}">
                <a16:creationId xmlns:a16="http://schemas.microsoft.com/office/drawing/2014/main" id="{C14C562A-320A-4C8F-85B1-4E5C2AE061E6}"/>
              </a:ext>
            </a:extLst>
          </p:cNvPr>
          <p:cNvSpPr>
            <a:spLocks noChangeArrowheads="1"/>
          </p:cNvSpPr>
          <p:nvPr/>
        </p:nvSpPr>
        <p:spPr bwMode="auto">
          <a:xfrm>
            <a:off x="6960105" y="2077823"/>
            <a:ext cx="1371600" cy="822960"/>
          </a:xfrm>
          <a:prstGeom prst="ellipse">
            <a:avLst/>
          </a:prstGeom>
          <a:solidFill>
            <a:srgbClr val="66FF66">
              <a:alpha val="74510"/>
            </a:srgbClr>
          </a:solidFill>
          <a:ln w="9525" algn="ctr">
            <a:solidFill>
              <a:schemeClr val="tx1"/>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24" name="Oval 18" descr="Aa2">
            <a:extLst>
              <a:ext uri="{FF2B5EF4-FFF2-40B4-BE49-F238E27FC236}">
                <a16:creationId xmlns:a16="http://schemas.microsoft.com/office/drawing/2014/main" id="{3D49C6DA-AC16-4DF1-916C-5F4D82E2BEB4}"/>
              </a:ext>
            </a:extLst>
          </p:cNvPr>
          <p:cNvSpPr>
            <a:spLocks noChangeArrowheads="1"/>
          </p:cNvSpPr>
          <p:nvPr/>
        </p:nvSpPr>
        <p:spPr bwMode="auto">
          <a:xfrm>
            <a:off x="7645905" y="1695315"/>
            <a:ext cx="1371600" cy="822960"/>
          </a:xfrm>
          <a:prstGeom prst="ellipse">
            <a:avLst/>
          </a:prstGeom>
          <a:solidFill>
            <a:srgbClr val="66FF33">
              <a:alpha val="74510"/>
            </a:srgbClr>
          </a:solidFill>
          <a:ln w="9525" algn="ctr">
            <a:solidFill>
              <a:schemeClr val="tx1"/>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28" name="Text Box 24">
            <a:extLst>
              <a:ext uri="{FF2B5EF4-FFF2-40B4-BE49-F238E27FC236}">
                <a16:creationId xmlns:a16="http://schemas.microsoft.com/office/drawing/2014/main" id="{59D8D558-8F88-41CF-BFA6-768462BCE8B9}"/>
              </a:ext>
            </a:extLst>
          </p:cNvPr>
          <p:cNvSpPr txBox="1">
            <a:spLocks noChangeArrowheads="1"/>
          </p:cNvSpPr>
          <p:nvPr/>
        </p:nvSpPr>
        <p:spPr bwMode="auto">
          <a:xfrm>
            <a:off x="4532253" y="3912954"/>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Baa1</a:t>
            </a:r>
          </a:p>
        </p:txBody>
      </p:sp>
      <p:sp>
        <p:nvSpPr>
          <p:cNvPr id="25" name="Oval 18" descr="Aa1">
            <a:extLst>
              <a:ext uri="{FF2B5EF4-FFF2-40B4-BE49-F238E27FC236}">
                <a16:creationId xmlns:a16="http://schemas.microsoft.com/office/drawing/2014/main" id="{F5921779-BEC6-41F4-A575-24AAEA41BA57}"/>
              </a:ext>
            </a:extLst>
          </p:cNvPr>
          <p:cNvSpPr>
            <a:spLocks noChangeArrowheads="1"/>
          </p:cNvSpPr>
          <p:nvPr/>
        </p:nvSpPr>
        <p:spPr bwMode="auto">
          <a:xfrm>
            <a:off x="8336469" y="1287645"/>
            <a:ext cx="1371600" cy="822960"/>
          </a:xfrm>
          <a:prstGeom prst="ellipse">
            <a:avLst/>
          </a:prstGeom>
          <a:solidFill>
            <a:srgbClr val="00B050">
              <a:alpha val="85098"/>
            </a:srgbClr>
          </a:solidFill>
          <a:ln w="9525" algn="ctr">
            <a:solidFill>
              <a:schemeClr val="tx1"/>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29" name="Text Box 24">
            <a:extLst>
              <a:ext uri="{FF2B5EF4-FFF2-40B4-BE49-F238E27FC236}">
                <a16:creationId xmlns:a16="http://schemas.microsoft.com/office/drawing/2014/main" id="{4FE87F51-CA72-48FE-B709-8D9AC372207B}"/>
              </a:ext>
            </a:extLst>
          </p:cNvPr>
          <p:cNvSpPr txBox="1">
            <a:spLocks noChangeArrowheads="1"/>
          </p:cNvSpPr>
          <p:nvPr/>
        </p:nvSpPr>
        <p:spPr bwMode="auto">
          <a:xfrm>
            <a:off x="5216342" y="3492504"/>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A3</a:t>
            </a:r>
          </a:p>
        </p:txBody>
      </p:sp>
      <p:sp>
        <p:nvSpPr>
          <p:cNvPr id="34" name="Text Box 42">
            <a:extLst>
              <a:ext uri="{FF2B5EF4-FFF2-40B4-BE49-F238E27FC236}">
                <a16:creationId xmlns:a16="http://schemas.microsoft.com/office/drawing/2014/main" id="{D30E57BD-BCC5-4611-8F61-39A6415B1DAE}"/>
              </a:ext>
            </a:extLst>
          </p:cNvPr>
          <p:cNvSpPr txBox="1">
            <a:spLocks noChangeArrowheads="1"/>
          </p:cNvSpPr>
          <p:nvPr/>
        </p:nvSpPr>
        <p:spPr bwMode="auto">
          <a:xfrm>
            <a:off x="9325460" y="2086015"/>
            <a:ext cx="2752684" cy="461665"/>
          </a:xfrm>
          <a:prstGeom prst="rect">
            <a:avLst/>
          </a:prstGeom>
          <a:solidFill>
            <a:schemeClr val="bg1">
              <a:lumMod val="85000"/>
              <a:alpha val="35000"/>
            </a:schemeClr>
          </a:solidFill>
          <a:ln w="12700" cmpd="thinThick" algn="ctr">
            <a:solidFill>
              <a:srgbClr val="0000FF"/>
            </a:solid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Auxiliary Facilities System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Aa2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Certificates of Participation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Aa2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AA-</a:t>
            </a:r>
          </a:p>
        </p:txBody>
      </p:sp>
      <p:sp>
        <p:nvSpPr>
          <p:cNvPr id="35" name="TextBox 38">
            <a:extLst>
              <a:ext uri="{FF2B5EF4-FFF2-40B4-BE49-F238E27FC236}">
                <a16:creationId xmlns:a16="http://schemas.microsoft.com/office/drawing/2014/main" id="{1D1F96F9-F94C-4696-A6A0-2D19EA5F87EF}"/>
              </a:ext>
            </a:extLst>
          </p:cNvPr>
          <p:cNvSpPr txBox="1">
            <a:spLocks noChangeArrowheads="1"/>
          </p:cNvSpPr>
          <p:nvPr/>
        </p:nvSpPr>
        <p:spPr bwMode="auto">
          <a:xfrm>
            <a:off x="8734875" y="4955035"/>
            <a:ext cx="219322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Calibri" panose="020F0502020204030204"/>
                <a:ea typeface="+mn-ea"/>
                <a:cs typeface="Arial" charset="0"/>
              </a:rPr>
              <a:t>Quantitative Factors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Leverage / DS Coverage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Enrollment / Student Demand</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Operating Margins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Financial Resources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Arial" charset="0"/>
              </a:rPr>
              <a:t>Comparison to Peer Universities</a:t>
            </a:r>
          </a:p>
        </p:txBody>
      </p:sp>
      <p:sp>
        <p:nvSpPr>
          <p:cNvPr id="36" name="Text Box 42">
            <a:extLst>
              <a:ext uri="{FF2B5EF4-FFF2-40B4-BE49-F238E27FC236}">
                <a16:creationId xmlns:a16="http://schemas.microsoft.com/office/drawing/2014/main" id="{B8A8E9BC-7C2D-4C68-AAD0-BADF3AA72A9D}"/>
              </a:ext>
            </a:extLst>
          </p:cNvPr>
          <p:cNvSpPr txBox="1">
            <a:spLocks noChangeArrowheads="1"/>
          </p:cNvSpPr>
          <p:nvPr/>
        </p:nvSpPr>
        <p:spPr bwMode="auto">
          <a:xfrm>
            <a:off x="7251668" y="3866941"/>
            <a:ext cx="2587132" cy="276999"/>
          </a:xfrm>
          <a:prstGeom prst="rect">
            <a:avLst/>
          </a:prstGeom>
          <a:solidFill>
            <a:schemeClr val="bg1">
              <a:lumMod val="85000"/>
              <a:alpha val="35000"/>
            </a:schemeClr>
          </a:solidFill>
          <a:ln w="12700" cmpd="thinThick" algn="ctr">
            <a:solidFill>
              <a:srgbClr val="0000FF"/>
            </a:solid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 of Illinois GO Bonds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A3</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a:t>
            </a:r>
          </a:p>
        </p:txBody>
      </p:sp>
      <p:cxnSp>
        <p:nvCxnSpPr>
          <p:cNvPr id="37" name="Connector: Elbow 36">
            <a:extLst>
              <a:ext uri="{FF2B5EF4-FFF2-40B4-BE49-F238E27FC236}">
                <a16:creationId xmlns:a16="http://schemas.microsoft.com/office/drawing/2014/main" id="{F2AD78CE-E3AA-419D-A8AB-9A1B40B615F1}"/>
              </a:ext>
              <a:ext uri="{C183D7F6-B498-43B3-948B-1728B52AA6E4}">
                <adec:decorative xmlns:adec="http://schemas.microsoft.com/office/drawing/2017/decorative" val="1"/>
              </a:ext>
            </a:extLst>
          </p:cNvPr>
          <p:cNvCxnSpPr>
            <a:cxnSpLocks/>
            <a:stCxn id="36" idx="1"/>
          </p:cNvCxnSpPr>
          <p:nvPr/>
        </p:nvCxnSpPr>
        <p:spPr>
          <a:xfrm rot="10800000">
            <a:off x="5839762" y="3686141"/>
            <a:ext cx="1411906" cy="3193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CB6DE16D-8682-41AF-9BA8-22F57963F3A3}"/>
              </a:ext>
              <a:ext uri="{C183D7F6-B498-43B3-948B-1728B52AA6E4}">
                <adec:decorative xmlns:adec="http://schemas.microsoft.com/office/drawing/2017/decorative" val="1"/>
              </a:ext>
            </a:extLst>
          </p:cNvPr>
          <p:cNvCxnSpPr>
            <a:cxnSpLocks/>
            <a:stCxn id="15" idx="1"/>
          </p:cNvCxnSpPr>
          <p:nvPr/>
        </p:nvCxnSpPr>
        <p:spPr>
          <a:xfrm rot="10800000">
            <a:off x="6413299" y="3278448"/>
            <a:ext cx="1174733" cy="3738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 Box 37">
            <a:extLst>
              <a:ext uri="{FF2B5EF4-FFF2-40B4-BE49-F238E27FC236}">
                <a16:creationId xmlns:a16="http://schemas.microsoft.com/office/drawing/2014/main" id="{BF6886D0-EE60-45C2-9FB9-4F6A0DF8A753}"/>
              </a:ext>
            </a:extLst>
          </p:cNvPr>
          <p:cNvSpPr txBox="1">
            <a:spLocks noChangeArrowheads="1"/>
          </p:cNvSpPr>
          <p:nvPr/>
        </p:nvSpPr>
        <p:spPr bwMode="auto">
          <a:xfrm>
            <a:off x="2797140" y="696009"/>
            <a:ext cx="4877497" cy="646331"/>
          </a:xfrm>
          <a:prstGeom prst="rect">
            <a:avLst/>
          </a:prstGeom>
          <a:solidFill>
            <a:schemeClr val="bg1">
              <a:lumMod val="85000"/>
              <a:alpha val="35000"/>
            </a:schemeClr>
          </a:solidFill>
          <a:ln w="12700" cmpd="thinThick" algn="ctr">
            <a:solidFill>
              <a:srgbClr val="0000FF"/>
            </a:solid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Projected University Debt Principal at 6/30/2024*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$1,054 million</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Projected P3 Projects Principal at 6/30/2024	   </a:t>
            </a: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   406 million</a:t>
            </a:r>
          </a:p>
          <a:p>
            <a:pPr marL="111125" marR="0" lvl="0" indent="-11112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Total University Debt &amp; P3 Principal  	   $1,461 million</a:t>
            </a:r>
          </a:p>
        </p:txBody>
      </p:sp>
      <p:sp>
        <p:nvSpPr>
          <p:cNvPr id="21" name="Text Box 24">
            <a:extLst>
              <a:ext uri="{FF2B5EF4-FFF2-40B4-BE49-F238E27FC236}">
                <a16:creationId xmlns:a16="http://schemas.microsoft.com/office/drawing/2014/main" id="{D06F23FD-132C-4E06-BCB7-CA7FE6CC3820}"/>
              </a:ext>
            </a:extLst>
          </p:cNvPr>
          <p:cNvSpPr txBox="1">
            <a:spLocks noChangeArrowheads="1"/>
          </p:cNvSpPr>
          <p:nvPr/>
        </p:nvSpPr>
        <p:spPr bwMode="auto">
          <a:xfrm>
            <a:off x="5896461" y="3088798"/>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A2</a:t>
            </a:r>
          </a:p>
        </p:txBody>
      </p:sp>
      <p:sp>
        <p:nvSpPr>
          <p:cNvPr id="23" name="Text Box 24">
            <a:extLst>
              <a:ext uri="{FF2B5EF4-FFF2-40B4-BE49-F238E27FC236}">
                <a16:creationId xmlns:a16="http://schemas.microsoft.com/office/drawing/2014/main" id="{635A475D-9D9C-4C9E-AC19-22B4DD3C42E1}"/>
              </a:ext>
            </a:extLst>
          </p:cNvPr>
          <p:cNvSpPr txBox="1">
            <a:spLocks noChangeArrowheads="1"/>
          </p:cNvSpPr>
          <p:nvPr/>
        </p:nvSpPr>
        <p:spPr bwMode="auto">
          <a:xfrm>
            <a:off x="6587168" y="2745383"/>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A1</a:t>
            </a:r>
          </a:p>
        </p:txBody>
      </p:sp>
      <p:sp>
        <p:nvSpPr>
          <p:cNvPr id="30" name="Text Box 24">
            <a:extLst>
              <a:ext uri="{FF2B5EF4-FFF2-40B4-BE49-F238E27FC236}">
                <a16:creationId xmlns:a16="http://schemas.microsoft.com/office/drawing/2014/main" id="{70C08FAD-03CC-44E8-B3E3-7943092FD0F0}"/>
              </a:ext>
            </a:extLst>
          </p:cNvPr>
          <p:cNvSpPr txBox="1">
            <a:spLocks noChangeArrowheads="1"/>
          </p:cNvSpPr>
          <p:nvPr/>
        </p:nvSpPr>
        <p:spPr bwMode="auto">
          <a:xfrm>
            <a:off x="7953860" y="1890583"/>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Aa2</a:t>
            </a:r>
          </a:p>
        </p:txBody>
      </p:sp>
      <p:sp>
        <p:nvSpPr>
          <p:cNvPr id="31" name="Text Box 24">
            <a:extLst>
              <a:ext uri="{FF2B5EF4-FFF2-40B4-BE49-F238E27FC236}">
                <a16:creationId xmlns:a16="http://schemas.microsoft.com/office/drawing/2014/main" id="{89378D5B-CD48-4E6F-BBBB-E59747D35E8F}"/>
              </a:ext>
            </a:extLst>
          </p:cNvPr>
          <p:cNvSpPr txBox="1">
            <a:spLocks noChangeArrowheads="1"/>
          </p:cNvSpPr>
          <p:nvPr/>
        </p:nvSpPr>
        <p:spPr bwMode="auto">
          <a:xfrm>
            <a:off x="7268059" y="2273091"/>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Aa3</a:t>
            </a:r>
          </a:p>
        </p:txBody>
      </p:sp>
      <p:sp>
        <p:nvSpPr>
          <p:cNvPr id="32" name="Text Box 24">
            <a:extLst>
              <a:ext uri="{FF2B5EF4-FFF2-40B4-BE49-F238E27FC236}">
                <a16:creationId xmlns:a16="http://schemas.microsoft.com/office/drawing/2014/main" id="{7A5F931E-B683-4614-8BB0-CF1ABECB59A3}"/>
              </a:ext>
            </a:extLst>
          </p:cNvPr>
          <p:cNvSpPr txBox="1">
            <a:spLocks noChangeArrowheads="1"/>
          </p:cNvSpPr>
          <p:nvPr/>
        </p:nvSpPr>
        <p:spPr bwMode="auto">
          <a:xfrm>
            <a:off x="8644422" y="1482913"/>
            <a:ext cx="755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Aa1</a:t>
            </a:r>
          </a:p>
        </p:txBody>
      </p:sp>
      <p:cxnSp>
        <p:nvCxnSpPr>
          <p:cNvPr id="46" name="Connector: Elbow 45">
            <a:extLst>
              <a:ext uri="{FF2B5EF4-FFF2-40B4-BE49-F238E27FC236}">
                <a16:creationId xmlns:a16="http://schemas.microsoft.com/office/drawing/2014/main" id="{ECCF7000-8679-4190-9C99-6D15844F385C}"/>
              </a:ext>
              <a:ext uri="{C183D7F6-B498-43B3-948B-1728B52AA6E4}">
                <adec:decorative xmlns:adec="http://schemas.microsoft.com/office/drawing/2017/decorative" val="1"/>
              </a:ext>
            </a:extLst>
          </p:cNvPr>
          <p:cNvCxnSpPr>
            <a:cxnSpLocks/>
            <a:stCxn id="34" idx="1"/>
          </p:cNvCxnSpPr>
          <p:nvPr/>
        </p:nvCxnSpPr>
        <p:spPr>
          <a:xfrm rot="10800000">
            <a:off x="8555572" y="2064464"/>
            <a:ext cx="769888" cy="25238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CB457C-DAA2-BB76-D83C-0B8D963504F9}"/>
              </a:ext>
            </a:extLst>
          </p:cNvPr>
          <p:cNvSpPr txBox="1"/>
          <p:nvPr/>
        </p:nvSpPr>
        <p:spPr>
          <a:xfrm>
            <a:off x="458008" y="6082214"/>
            <a:ext cx="376881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*projected principal does not include transactions planned after February 2024</a:t>
            </a:r>
          </a:p>
        </p:txBody>
      </p:sp>
    </p:spTree>
    <p:extLst>
      <p:ext uri="{BB962C8B-B14F-4D97-AF65-F5344CB8AC3E}">
        <p14:creationId xmlns:p14="http://schemas.microsoft.com/office/powerpoint/2010/main" val="21328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550893B-B1D5-41A3-8EB8-C927CDEC574A}"/>
              </a:ext>
            </a:extLst>
          </p:cNvPr>
          <p:cNvGraphicFramePr>
            <a:graphicFrameLocks noGrp="1"/>
          </p:cNvGraphicFramePr>
          <p:nvPr>
            <p:extLst>
              <p:ext uri="{D42A27DB-BD31-4B8C-83A1-F6EECF244321}">
                <p14:modId xmlns:p14="http://schemas.microsoft.com/office/powerpoint/2010/main" val="1023293916"/>
              </p:ext>
            </p:extLst>
          </p:nvPr>
        </p:nvGraphicFramePr>
        <p:xfrm>
          <a:off x="745046" y="992913"/>
          <a:ext cx="10130582" cy="3578018"/>
        </p:xfrm>
        <a:graphic>
          <a:graphicData uri="http://schemas.openxmlformats.org/drawingml/2006/table">
            <a:tbl>
              <a:tblPr firstRow="1"/>
              <a:tblGrid>
                <a:gridCol w="3884740">
                  <a:extLst>
                    <a:ext uri="{9D8B030D-6E8A-4147-A177-3AD203B41FA5}">
                      <a16:colId xmlns:a16="http://schemas.microsoft.com/office/drawing/2014/main" val="2604069457"/>
                    </a:ext>
                  </a:extLst>
                </a:gridCol>
                <a:gridCol w="738756">
                  <a:extLst>
                    <a:ext uri="{9D8B030D-6E8A-4147-A177-3AD203B41FA5}">
                      <a16:colId xmlns:a16="http://schemas.microsoft.com/office/drawing/2014/main" val="3185683414"/>
                    </a:ext>
                  </a:extLst>
                </a:gridCol>
                <a:gridCol w="738756">
                  <a:extLst>
                    <a:ext uri="{9D8B030D-6E8A-4147-A177-3AD203B41FA5}">
                      <a16:colId xmlns:a16="http://schemas.microsoft.com/office/drawing/2014/main" val="2302716397"/>
                    </a:ext>
                  </a:extLst>
                </a:gridCol>
                <a:gridCol w="738756">
                  <a:extLst>
                    <a:ext uri="{9D8B030D-6E8A-4147-A177-3AD203B41FA5}">
                      <a16:colId xmlns:a16="http://schemas.microsoft.com/office/drawing/2014/main" val="635134797"/>
                    </a:ext>
                  </a:extLst>
                </a:gridCol>
                <a:gridCol w="738756">
                  <a:extLst>
                    <a:ext uri="{9D8B030D-6E8A-4147-A177-3AD203B41FA5}">
                      <a16:colId xmlns:a16="http://schemas.microsoft.com/office/drawing/2014/main" val="1189332351"/>
                    </a:ext>
                  </a:extLst>
                </a:gridCol>
                <a:gridCol w="738756">
                  <a:extLst>
                    <a:ext uri="{9D8B030D-6E8A-4147-A177-3AD203B41FA5}">
                      <a16:colId xmlns:a16="http://schemas.microsoft.com/office/drawing/2014/main" val="2760179246"/>
                    </a:ext>
                  </a:extLst>
                </a:gridCol>
                <a:gridCol w="738756">
                  <a:extLst>
                    <a:ext uri="{9D8B030D-6E8A-4147-A177-3AD203B41FA5}">
                      <a16:colId xmlns:a16="http://schemas.microsoft.com/office/drawing/2014/main" val="2664694107"/>
                    </a:ext>
                  </a:extLst>
                </a:gridCol>
                <a:gridCol w="738756">
                  <a:extLst>
                    <a:ext uri="{9D8B030D-6E8A-4147-A177-3AD203B41FA5}">
                      <a16:colId xmlns:a16="http://schemas.microsoft.com/office/drawing/2014/main" val="3111879579"/>
                    </a:ext>
                  </a:extLst>
                </a:gridCol>
                <a:gridCol w="537275">
                  <a:extLst>
                    <a:ext uri="{9D8B030D-6E8A-4147-A177-3AD203B41FA5}">
                      <a16:colId xmlns:a16="http://schemas.microsoft.com/office/drawing/2014/main" val="3303369677"/>
                    </a:ext>
                  </a:extLst>
                </a:gridCol>
                <a:gridCol w="537275">
                  <a:extLst>
                    <a:ext uri="{9D8B030D-6E8A-4147-A177-3AD203B41FA5}">
                      <a16:colId xmlns:a16="http://schemas.microsoft.com/office/drawing/2014/main" val="3319583399"/>
                    </a:ext>
                  </a:extLst>
                </a:gridCol>
              </a:tblGrid>
              <a:tr h="51319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effectLst/>
                        </a:rPr>
                        <a:t>Moody's Key Credit Ratios</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7F8FA9">
                        <a:lumMod val="20000"/>
                        <a:lumOff val="80000"/>
                      </a:srgbClr>
                    </a:solidFill>
                  </a:tcPr>
                </a:tc>
                <a:tc grid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effectLst/>
                        </a:rPr>
                        <a:t>University of Illinois</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7F8FA9">
                        <a:lumMod val="20000"/>
                        <a:lumOff val="8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7F8FA9">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effectLst/>
                        </a:rPr>
                        <a:t>Desired Trend</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7F8FA9">
                        <a:lumMod val="20000"/>
                        <a:lumOff val="80000"/>
                      </a:srgbClr>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effectLst/>
                        </a:rPr>
                        <a:t>Moody's Medians FY2022</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7F8FA9">
                        <a:lumMod val="20000"/>
                        <a:lumOff val="8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8446754"/>
                  </a:ext>
                </a:extLst>
              </a:tr>
              <a:tr h="1762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200" b="1" u="none" strike="noStrike" dirty="0">
                          <a:effectLst/>
                        </a:rPr>
                        <a:t>Fiscal Year</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200" b="1" u="none" strike="noStrike" dirty="0">
                          <a:effectLst/>
                        </a:rPr>
                        <a:t>2019</a:t>
                      </a:r>
                    </a:p>
                  </a:txBody>
                  <a:tcPr marL="7717" marR="7717" marT="7717" marB="0" anchor="ctr">
                    <a:lnL w="12700" cap="flat" cmpd="sng" algn="ctr">
                      <a:solidFill>
                        <a:srgbClr val="131F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200" b="1" u="none" strike="noStrike" dirty="0">
                          <a:effectLst/>
                        </a:rPr>
                        <a:t>2020</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200" b="1" u="none" strike="noStrike" dirty="0">
                          <a:effectLst/>
                        </a:rPr>
                        <a:t>2021</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200" b="1" u="none" strike="noStrike" dirty="0">
                          <a:effectLst/>
                        </a:rPr>
                        <a:t>2022 </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u="none" strike="noStrike" kern="1200" dirty="0">
                          <a:solidFill>
                            <a:schemeClr val="dk1"/>
                          </a:solidFill>
                          <a:effectLst/>
                          <a:latin typeface="Calibri" panose="020F0502020204030204"/>
                          <a:ea typeface="+mn-ea"/>
                          <a:cs typeface="+mn-cs"/>
                        </a:rPr>
                        <a:t>2023*</a:t>
                      </a:r>
                    </a:p>
                  </a:txBody>
                  <a:tcPr marL="7717" marR="7717" marT="7717" marB="0" anchor="ctr">
                    <a:lnL w="12700" cap="flat" cmpd="sng" algn="ctr">
                      <a:no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200" b="1" u="none" strike="noStrike" dirty="0">
                          <a:effectLst/>
                        </a:rPr>
                        <a:t>Aa3</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200" b="1" u="none" strike="noStrike" dirty="0">
                          <a:effectLst/>
                        </a:rPr>
                        <a:t>Aa2</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200" b="1" u="none" strike="noStrike" dirty="0">
                          <a:effectLst/>
                        </a:rPr>
                        <a:t>Aa1</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no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66278525"/>
                  </a:ext>
                </a:extLst>
              </a:tr>
              <a:tr h="1762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200" b="1" u="none" strike="noStrike" dirty="0">
                          <a:effectLst/>
                        </a:rPr>
                        <a:t>Liquidity Ratios</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no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58929298"/>
                  </a:ext>
                </a:extLst>
              </a:tr>
              <a:tr h="34471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u="none" strike="noStrike" dirty="0">
                          <a:effectLst/>
                        </a:rPr>
                        <a:t>Spendable Cash &amp; Investments to Operating Expenses (x)</a:t>
                      </a:r>
                      <a:endParaRPr lang="en-US" sz="1200" b="0" i="0" u="none" strike="noStrike" dirty="0">
                        <a:solidFill>
                          <a:srgbClr val="000000"/>
                        </a:solidFill>
                        <a:effectLst/>
                        <a:latin typeface="Calibri" panose="020F0502020204030204" pitchFamily="34" charset="0"/>
                      </a:endParaRP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0.7</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0.7</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0.7</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0.8</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0.9</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solidFill>
                            <a:srgbClr val="00B050"/>
                          </a:solidFill>
                          <a:effectLst/>
                        </a:rPr>
                        <a:t>↗</a:t>
                      </a:r>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0.8</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0.8</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567434482"/>
                  </a:ext>
                </a:extLst>
              </a:tr>
              <a:tr h="28345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u="none" strike="noStrike" dirty="0">
                          <a:effectLst/>
                        </a:rPr>
                        <a:t>Total Debt to Operating Revenues (x)</a:t>
                      </a:r>
                      <a:endParaRPr lang="en-US" sz="1200" b="0" i="0" u="none" strike="noStrike" dirty="0">
                        <a:solidFill>
                          <a:srgbClr val="000000"/>
                        </a:solidFill>
                        <a:effectLst/>
                        <a:latin typeface="Calibri" panose="020F0502020204030204" pitchFamily="34" charset="0"/>
                      </a:endParaRP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0.2</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0.2</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0.2</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0.2</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0.2</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solidFill>
                            <a:srgbClr val="00B050"/>
                          </a:solidFill>
                          <a:effectLst/>
                        </a:rPr>
                        <a:t>↘</a:t>
                      </a:r>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0.5</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0.7</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0.4</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066007654"/>
                  </a:ext>
                </a:extLst>
              </a:tr>
              <a:tr h="28345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u="none" strike="noStrike" dirty="0">
                          <a:effectLst/>
                        </a:rPr>
                        <a:t>Monthly Days Cash on Hand (days)</a:t>
                      </a:r>
                      <a:endParaRPr lang="en-US" sz="1200" b="0" i="0" u="none" strike="noStrike" dirty="0">
                        <a:solidFill>
                          <a:srgbClr val="000000"/>
                        </a:solidFill>
                        <a:effectLst/>
                        <a:latin typeface="Calibri" panose="020F0502020204030204" pitchFamily="34" charset="0"/>
                      </a:endParaRP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196</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187</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176</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199</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235</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solidFill>
                            <a:srgbClr val="00B050"/>
                          </a:solidFill>
                          <a:effectLst/>
                        </a:rPr>
                        <a:t>↗</a:t>
                      </a:r>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179</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208</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210</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820595653"/>
                  </a:ext>
                </a:extLst>
              </a:tr>
              <a:tr h="2861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200" b="1" u="none" strike="noStrike" dirty="0">
                          <a:effectLst/>
                        </a:rPr>
                        <a:t>Leverage Ratios</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726267880"/>
                  </a:ext>
                </a:extLst>
              </a:tr>
              <a:tr h="3102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u="none" strike="noStrike" dirty="0">
                          <a:effectLst/>
                        </a:rPr>
                        <a:t>Spendable Cash &amp; Investments to Total Debt (x)</a:t>
                      </a:r>
                      <a:endParaRPr lang="en-US" sz="1200" b="0" i="0" u="none" strike="noStrike" dirty="0">
                        <a:solidFill>
                          <a:srgbClr val="000000"/>
                        </a:solidFill>
                        <a:effectLst/>
                        <a:latin typeface="Calibri" panose="020F0502020204030204" pitchFamily="34" charset="0"/>
                      </a:endParaRP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2.9</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3.0</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3.7</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3.6</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3.8</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solidFill>
                            <a:srgbClr val="00B050"/>
                          </a:solidFill>
                          <a:effectLst/>
                        </a:rPr>
                        <a:t>↗</a:t>
                      </a:r>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1.5</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1.8</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2.6</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928657414"/>
                  </a:ext>
                </a:extLst>
              </a:tr>
              <a:tr h="2887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u="none" strike="noStrike" dirty="0">
                          <a:effectLst/>
                        </a:rPr>
                        <a:t>Debt Service to Operating Expenses (%)</a:t>
                      </a:r>
                      <a:endParaRPr lang="en-US" sz="1200" b="0" i="0" u="none" strike="noStrike" dirty="0">
                        <a:solidFill>
                          <a:srgbClr val="000000"/>
                        </a:solidFill>
                        <a:effectLst/>
                        <a:latin typeface="Calibri" panose="020F0502020204030204" pitchFamily="34" charset="0"/>
                      </a:endParaRP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2.9</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2.6</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2.2</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2.2</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2.2</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solidFill>
                            <a:srgbClr val="00B050"/>
                          </a:solidFill>
                          <a:effectLst/>
                        </a:rPr>
                        <a:t>↘</a:t>
                      </a:r>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4.4</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4.3</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2.9</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866916187"/>
                  </a:ext>
                </a:extLst>
              </a:tr>
              <a:tr h="29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u="none" strike="noStrike" dirty="0">
                          <a:effectLst/>
                        </a:rPr>
                        <a:t>Total Debt-to-Total Capitalization (%)</a:t>
                      </a:r>
                      <a:endParaRPr lang="en-US" sz="1200" b="0" i="0" u="none" strike="noStrike" dirty="0">
                        <a:solidFill>
                          <a:srgbClr val="000000"/>
                        </a:solidFill>
                        <a:effectLst/>
                        <a:latin typeface="Calibri" panose="020F0502020204030204" pitchFamily="34" charset="0"/>
                      </a:endParaRP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18.9</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18.3</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15.3</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15.0</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14.2</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solidFill>
                            <a:srgbClr val="00B050"/>
                          </a:solidFill>
                          <a:effectLst/>
                        </a:rPr>
                        <a:t>↘</a:t>
                      </a:r>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24.3</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28.5</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18.9</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147578330"/>
                  </a:ext>
                </a:extLst>
              </a:tr>
              <a:tr h="566904">
                <a:tc gridSpan="10">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endParaRPr lang="en-US" sz="1200" b="0" i="0" u="none" strike="noStrike" dirty="0">
                        <a:solidFill>
                          <a:srgbClr val="000000"/>
                        </a:solidFill>
                        <a:effectLst/>
                        <a:latin typeface="Calibri" panose="020F0502020204030204" pitchFamily="34" charset="0"/>
                      </a:endParaRP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h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h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549694865"/>
                  </a:ext>
                </a:extLst>
              </a:tr>
            </a:tbl>
          </a:graphicData>
        </a:graphic>
      </p:graphicFrame>
      <p:pic>
        <p:nvPicPr>
          <p:cNvPr id="6" name="Picture 5">
            <a:extLst>
              <a:ext uri="{FF2B5EF4-FFF2-40B4-BE49-F238E27FC236}">
                <a16:creationId xmlns:a16="http://schemas.microsoft.com/office/drawing/2014/main" id="{F8ABEC7C-1EB5-43C5-91A3-FF379B85B6F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77025" y="4003678"/>
            <a:ext cx="1795281" cy="478653"/>
          </a:xfrm>
          <a:prstGeom prst="rect">
            <a:avLst/>
          </a:prstGeom>
        </p:spPr>
      </p:pic>
      <p:sp>
        <p:nvSpPr>
          <p:cNvPr id="7" name="TextBox 6">
            <a:extLst>
              <a:ext uri="{FF2B5EF4-FFF2-40B4-BE49-F238E27FC236}">
                <a16:creationId xmlns:a16="http://schemas.microsoft.com/office/drawing/2014/main" id="{C96D1A11-C910-47FF-B22C-123DEA8058FB}"/>
              </a:ext>
            </a:extLst>
          </p:cNvPr>
          <p:cNvSpPr txBox="1"/>
          <p:nvPr/>
        </p:nvSpPr>
        <p:spPr>
          <a:xfrm>
            <a:off x="557212" y="4539481"/>
            <a:ext cx="7601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prstClr val="black"/>
                </a:solidFill>
                <a:effectLst/>
                <a:uLnTx/>
                <a:uFillTx/>
                <a:latin typeface="Calibri" panose="020F0502020204030204"/>
                <a:ea typeface="+mn-ea"/>
                <a:cs typeface="+mn-cs"/>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On April 4</a:t>
            </a:r>
            <a:r>
              <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2023, the Moody’s rating agency upgraded the University’s AFS rating to ‘Aa2’ from ‘Aa3’. On May 6</a:t>
            </a:r>
            <a:r>
              <a:rPr kumimoji="0" lang="en-US" sz="11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2022, the S&amp;P rating agency upgraded the University’s AFS rating to ‘A+’ from ‘A’.</a:t>
            </a:r>
          </a:p>
        </p:txBody>
      </p:sp>
      <p:sp>
        <p:nvSpPr>
          <p:cNvPr id="8" name="Title 7">
            <a:extLst>
              <a:ext uri="{FF2B5EF4-FFF2-40B4-BE49-F238E27FC236}">
                <a16:creationId xmlns:a16="http://schemas.microsoft.com/office/drawing/2014/main" id="{0B3C782A-541C-40A0-BC0C-1B545F5EF4CA}"/>
              </a:ext>
            </a:extLst>
          </p:cNvPr>
          <p:cNvSpPr txBox="1">
            <a:spLocks noGrp="1"/>
          </p:cNvSpPr>
          <p:nvPr>
            <p:ph type="title" idx="4294967295"/>
          </p:nvPr>
        </p:nvSpPr>
        <p:spPr>
          <a:xfrm>
            <a:off x="458008" y="174447"/>
            <a:ext cx="1052455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Current U of I System Ratios to Peer Institution Medians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E7EEEF5-EEBB-30A4-6131-3E831DC1AB1A}"/>
              </a:ext>
            </a:extLst>
          </p:cNvPr>
          <p:cNvSpPr txBox="1"/>
          <p:nvPr/>
        </p:nvSpPr>
        <p:spPr>
          <a:xfrm>
            <a:off x="557213" y="5272648"/>
            <a:ext cx="9679318"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These ratios are calculated based on the University of Illinois System FY 2023 financial statements, which include operating and non-operating revenues and expenses of the three universities, the AFS and UI Health system.  FY 2020 to 2022 data calculated by Moody’s.  FY 2023 data calculated by the Office of Capital Financing and actual Moody’s results may vary.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21FCA11-0C62-41B6-AF9F-AD8440369F84}"/>
              </a:ext>
            </a:extLst>
          </p:cNvPr>
          <p:cNvSpPr txBox="1"/>
          <p:nvPr/>
        </p:nvSpPr>
        <p:spPr>
          <a:xfrm>
            <a:off x="9083956" y="4326127"/>
            <a:ext cx="18986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Quality  Increase</a:t>
            </a:r>
          </a:p>
        </p:txBody>
      </p:sp>
    </p:spTree>
    <p:extLst>
      <p:ext uri="{BB962C8B-B14F-4D97-AF65-F5344CB8AC3E}">
        <p14:creationId xmlns:p14="http://schemas.microsoft.com/office/powerpoint/2010/main" val="10255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96D1A11-C910-47FF-B22C-123DEA8058FB}"/>
              </a:ext>
            </a:extLst>
          </p:cNvPr>
          <p:cNvSpPr txBox="1"/>
          <p:nvPr/>
        </p:nvSpPr>
        <p:spPr>
          <a:xfrm>
            <a:off x="557212" y="5120548"/>
            <a:ext cx="795585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dirty="0">
                <a:ln>
                  <a:noFill/>
                </a:ln>
                <a:solidFill>
                  <a:prstClr val="black"/>
                </a:solidFill>
                <a:effectLst/>
                <a:uLnTx/>
                <a:uFillTx/>
                <a:latin typeface="Calibri" panose="020F0502020204030204"/>
                <a:ea typeface="+mn-ea"/>
                <a:cs typeface="+mn-cs"/>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These ratios are calculated based on the University of Illinois System FY 2023 financial statements, which include operating and non-operating revenues and expenses of the three universities, the AFS and UI Health system.  FY 2020 to 2022 data calculated by Moody’s.  FY 2023 data calculated by the Office of Capital Financing and actual Moody’s results may vary.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In August 2021 Moody’s revised its rating methodology and scorecard. The ratios provided in the table above are selected ratios emphasized under the new methodology.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6550893B-B1D5-41A3-8EB8-C927CDEC574A}"/>
              </a:ext>
            </a:extLst>
          </p:cNvPr>
          <p:cNvGraphicFramePr>
            <a:graphicFrameLocks noGrp="1"/>
          </p:cNvGraphicFramePr>
          <p:nvPr>
            <p:extLst>
              <p:ext uri="{D42A27DB-BD31-4B8C-83A1-F6EECF244321}">
                <p14:modId xmlns:p14="http://schemas.microsoft.com/office/powerpoint/2010/main" val="1298397985"/>
              </p:ext>
            </p:extLst>
          </p:nvPr>
        </p:nvGraphicFramePr>
        <p:xfrm>
          <a:off x="557212" y="990601"/>
          <a:ext cx="10296146" cy="4150451"/>
        </p:xfrm>
        <a:graphic>
          <a:graphicData uri="http://schemas.openxmlformats.org/drawingml/2006/table">
            <a:tbl>
              <a:tblPr firstRow="1"/>
              <a:tblGrid>
                <a:gridCol w="4180480">
                  <a:extLst>
                    <a:ext uri="{9D8B030D-6E8A-4147-A177-3AD203B41FA5}">
                      <a16:colId xmlns:a16="http://schemas.microsoft.com/office/drawing/2014/main" val="2604069457"/>
                    </a:ext>
                  </a:extLst>
                </a:gridCol>
                <a:gridCol w="794996">
                  <a:extLst>
                    <a:ext uri="{9D8B030D-6E8A-4147-A177-3AD203B41FA5}">
                      <a16:colId xmlns:a16="http://schemas.microsoft.com/office/drawing/2014/main" val="2302716397"/>
                    </a:ext>
                  </a:extLst>
                </a:gridCol>
                <a:gridCol w="794996">
                  <a:extLst>
                    <a:ext uri="{9D8B030D-6E8A-4147-A177-3AD203B41FA5}">
                      <a16:colId xmlns:a16="http://schemas.microsoft.com/office/drawing/2014/main" val="635134797"/>
                    </a:ext>
                  </a:extLst>
                </a:gridCol>
                <a:gridCol w="794996">
                  <a:extLst>
                    <a:ext uri="{9D8B030D-6E8A-4147-A177-3AD203B41FA5}">
                      <a16:colId xmlns:a16="http://schemas.microsoft.com/office/drawing/2014/main" val="1189332351"/>
                    </a:ext>
                  </a:extLst>
                </a:gridCol>
                <a:gridCol w="794996">
                  <a:extLst>
                    <a:ext uri="{9D8B030D-6E8A-4147-A177-3AD203B41FA5}">
                      <a16:colId xmlns:a16="http://schemas.microsoft.com/office/drawing/2014/main" val="3191026409"/>
                    </a:ext>
                  </a:extLst>
                </a:gridCol>
                <a:gridCol w="984330">
                  <a:extLst>
                    <a:ext uri="{9D8B030D-6E8A-4147-A177-3AD203B41FA5}">
                      <a16:colId xmlns:a16="http://schemas.microsoft.com/office/drawing/2014/main" val="2664694107"/>
                    </a:ext>
                  </a:extLst>
                </a:gridCol>
                <a:gridCol w="794996">
                  <a:extLst>
                    <a:ext uri="{9D8B030D-6E8A-4147-A177-3AD203B41FA5}">
                      <a16:colId xmlns:a16="http://schemas.microsoft.com/office/drawing/2014/main" val="3111879579"/>
                    </a:ext>
                  </a:extLst>
                </a:gridCol>
                <a:gridCol w="578178">
                  <a:extLst>
                    <a:ext uri="{9D8B030D-6E8A-4147-A177-3AD203B41FA5}">
                      <a16:colId xmlns:a16="http://schemas.microsoft.com/office/drawing/2014/main" val="3303369677"/>
                    </a:ext>
                  </a:extLst>
                </a:gridCol>
                <a:gridCol w="578178">
                  <a:extLst>
                    <a:ext uri="{9D8B030D-6E8A-4147-A177-3AD203B41FA5}">
                      <a16:colId xmlns:a16="http://schemas.microsoft.com/office/drawing/2014/main" val="3319583399"/>
                    </a:ext>
                  </a:extLst>
                </a:gridCol>
              </a:tblGrid>
              <a:tr h="7020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effectLst/>
                        </a:rPr>
                        <a:t>Moody's Key Credit Ratios**</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7F8FA9">
                        <a:lumMod val="20000"/>
                        <a:lumOff val="80000"/>
                      </a:srgbClr>
                    </a:solidFill>
                  </a:tcPr>
                </a:tc>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u="none" strike="noStrike" kern="1200" dirty="0">
                          <a:solidFill>
                            <a:schemeClr val="dk1"/>
                          </a:solidFill>
                          <a:effectLst/>
                          <a:latin typeface="Calibri" panose="020F0502020204030204"/>
                          <a:ea typeface="+mn-ea"/>
                          <a:cs typeface="+mn-cs"/>
                        </a:rPr>
                        <a:t>University of Illinois</a:t>
                      </a:r>
                    </a:p>
                  </a:txBody>
                  <a:tcPr anchor="ctr">
                    <a:lnL w="12700" cap="flat" cmpd="sng" algn="ctr">
                      <a:solidFill>
                        <a:srgbClr val="131F11"/>
                      </a:solidFill>
                      <a:prstDash val="solid"/>
                      <a:round/>
                      <a:headEnd type="none" w="med" len="med"/>
                      <a:tailEnd type="none" w="med" len="med"/>
                    </a:lnL>
                    <a:solidFill>
                      <a:srgbClr val="E5E9EE"/>
                    </a:solidFill>
                  </a:tcPr>
                </a:tc>
                <a:tc hMerge="1">
                  <a:txBody>
                    <a:bodyPr/>
                    <a:lstStyle/>
                    <a:p>
                      <a:endParaRPr lang="en-US"/>
                    </a:p>
                  </a:txBody>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7F8FA9">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effectLst/>
                        </a:rPr>
                        <a:t>Desired Trend</a:t>
                      </a:r>
                      <a:endParaRPr lang="en-US" sz="1200" b="1" i="0" u="none" strike="noStrike" dirty="0">
                        <a:solidFill>
                          <a:srgbClr val="000000"/>
                        </a:solidFill>
                        <a:effectLst/>
                        <a:latin typeface="Calibri" panose="020F0502020204030204" pitchFamily="34" charset="0"/>
                      </a:endParaRPr>
                    </a:p>
                  </a:txBody>
                  <a:tcPr marL="7717" marR="7717" marT="7717" marB="0" anchor="ctr">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7F8FA9">
                        <a:lumMod val="20000"/>
                        <a:lumOff val="80000"/>
                      </a:srgbClr>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effectLst/>
                        </a:rPr>
                        <a:t>Moody's Medians FY2022</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7F8FA9">
                        <a:lumMod val="20000"/>
                        <a:lumOff val="80000"/>
                      </a:srgbClr>
                    </a:solidFill>
                  </a:tcPr>
                </a:tc>
                <a:tc hMerge="1">
                  <a:txBody>
                    <a:bodyPr/>
                    <a:lstStyle/>
                    <a:p>
                      <a:endParaRPr lang="en-US"/>
                    </a:p>
                  </a:txBody>
                  <a:tcPr>
                    <a:lnL w="12700" cap="flat" cmpd="sng" algn="ctr">
                      <a:solidFill>
                        <a:srgbClr val="131F1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448446754"/>
                  </a:ext>
                </a:extLst>
              </a:tr>
              <a:tr h="24050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200" b="1" u="none" strike="noStrike" dirty="0">
                          <a:effectLst/>
                        </a:rPr>
                        <a:t>Fiscal Year</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200" b="1" u="none" strike="noStrike" kern="1200" dirty="0">
                          <a:solidFill>
                            <a:schemeClr val="dk1"/>
                          </a:solidFill>
                          <a:effectLst/>
                          <a:latin typeface="Calibri" panose="020F0502020204030204"/>
                          <a:ea typeface="+mn-ea"/>
                          <a:cs typeface="+mn-cs"/>
                        </a:rPr>
                        <a:t>2020</a:t>
                      </a:r>
                    </a:p>
                  </a:txBody>
                  <a:tcPr marL="7717" marR="7717" marT="7717" marB="0" anchor="ctr">
                    <a:lnL w="12700" cap="flat" cmpd="sng" algn="ctr">
                      <a:solidFill>
                        <a:srgbClr val="131F1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200" b="1" u="none" strike="noStrike" kern="1200" dirty="0">
                          <a:solidFill>
                            <a:schemeClr val="dk1"/>
                          </a:solidFill>
                          <a:effectLst/>
                          <a:latin typeface="Calibri" panose="020F0502020204030204"/>
                          <a:ea typeface="+mn-ea"/>
                          <a:cs typeface="+mn-cs"/>
                        </a:rPr>
                        <a:t>2021</a:t>
                      </a: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200" b="1" u="none" strike="noStrike" kern="1200" dirty="0">
                          <a:solidFill>
                            <a:schemeClr val="dk1"/>
                          </a:solidFill>
                          <a:effectLst/>
                          <a:latin typeface="Calibri" panose="020F0502020204030204"/>
                          <a:ea typeface="+mn-ea"/>
                          <a:cs typeface="+mn-cs"/>
                        </a:rPr>
                        <a:t>2022</a:t>
                      </a: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b="1" u="none" strike="noStrike" kern="1200" dirty="0">
                          <a:solidFill>
                            <a:schemeClr val="dk1"/>
                          </a:solidFill>
                          <a:effectLst/>
                          <a:latin typeface="Calibri" panose="020F0502020204030204"/>
                          <a:ea typeface="+mn-ea"/>
                          <a:cs typeface="+mn-cs"/>
                        </a:rPr>
                        <a:t>2023*</a:t>
                      </a:r>
                    </a:p>
                  </a:txBody>
                  <a:tcPr marL="7717" marR="7717" marT="7717" marB="0" anchor="ctr">
                    <a:lnL w="12700" cap="flat" cmpd="sng" algn="ctr">
                      <a:no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200" b="1" u="none" strike="noStrike" dirty="0">
                          <a:effectLst/>
                        </a:rPr>
                        <a:t>Aa3</a:t>
                      </a:r>
                    </a:p>
                  </a:txBody>
                  <a:tcPr marL="7717" marR="7717" marT="7717" marB="0" anchor="ctr">
                    <a:lnL w="12700" cap="flat" cmpd="sng" algn="ctr">
                      <a:solidFill>
                        <a:srgbClr val="131F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TlToBr w="12700" cmpd="sng">
                      <a:noFill/>
                      <a:prstDash val="solid"/>
                    </a:lnTlToBr>
                    <a:lnBlToTr w="12700" cmpd="sng">
                      <a:noFill/>
                      <a:prstDash val="solid"/>
                    </a:lnBlToTr>
                    <a:solidFill>
                      <a:srgbClr val="131F11">
                        <a:lumMod val="10000"/>
                        <a:lumOff val="90000"/>
                      </a:srgbClr>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200" b="1" u="none" strike="noStrike" dirty="0">
                          <a:effectLst/>
                        </a:rPr>
                        <a:t>Aa2</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lToBr w="12700" cmpd="sng">
                      <a:noFill/>
                      <a:prstDash val="solid"/>
                    </a:lnTlToBr>
                    <a:lnBlToTr w="12700" cmpd="sng">
                      <a:noFill/>
                      <a:prstDash val="solid"/>
                    </a:lnBlToTr>
                    <a:solidFill>
                      <a:srgbClr val="131F11">
                        <a:lumMod val="25000"/>
                        <a:lumOff val="75000"/>
                      </a:srgbClr>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200" b="1" u="none" strike="noStrike" dirty="0">
                          <a:effectLst/>
                        </a:rPr>
                        <a:t>Aa1</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noFill/>
                      <a:prstDash val="solid"/>
                      <a:round/>
                      <a:headEnd type="none" w="med" len="med"/>
                      <a:tailEnd type="none" w="med" len="med"/>
                    </a:lnL>
                    <a:lnR w="12700" cap="flat" cmpd="sng" algn="ctr">
                      <a:solidFill>
                        <a:srgbClr val="131F11"/>
                      </a:solidFill>
                      <a:prstDash val="solid"/>
                      <a:round/>
                      <a:headEnd type="none" w="med" len="med"/>
                      <a:tailEnd type="none" w="med" len="med"/>
                    </a:lnR>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66278525"/>
                  </a:ext>
                </a:extLst>
              </a:tr>
              <a:tr h="237744">
                <a:tc>
                  <a:txBody>
                    <a:bodyPr/>
                    <a:lstStyle/>
                    <a:p>
                      <a:pPr algn="l" fontAlgn="b"/>
                      <a:r>
                        <a:rPr lang="en-US" sz="1200" b="1" i="0" u="none" strike="noStrike" dirty="0">
                          <a:solidFill>
                            <a:srgbClr val="000000"/>
                          </a:solidFill>
                          <a:effectLst/>
                          <a:latin typeface="Calibri" panose="020F0502020204030204" pitchFamily="34" charset="0"/>
                        </a:rPr>
                        <a:t>Market &amp; Operating Performance</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endParaRPr lang="en-US" sz="1200" b="1" u="none" strike="noStrike" kern="1200" dirty="0">
                        <a:solidFill>
                          <a:schemeClr val="dk1"/>
                        </a:solidFill>
                        <a:effectLst/>
                        <a:latin typeface="Calibri" panose="020F0502020204030204"/>
                        <a:ea typeface="+mn-ea"/>
                        <a:cs typeface="+mn-cs"/>
                      </a:endParaRPr>
                    </a:p>
                  </a:txBody>
                  <a:tcPr marL="7717" marR="7717" marT="7717" marB="0" anchor="ctr">
                    <a:lnL w="12700" cap="flat" cmpd="sng" algn="ctr">
                      <a:solidFill>
                        <a:srgbClr val="131F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endParaRPr lang="en-US" sz="1200" b="1" u="none" strike="noStrike" kern="1200" dirty="0">
                        <a:solidFill>
                          <a:schemeClr val="dk1"/>
                        </a:solidFill>
                        <a:effectLst/>
                        <a:latin typeface="Calibri" panose="020F0502020204030204"/>
                        <a:ea typeface="+mn-ea"/>
                        <a:cs typeface="+mn-cs"/>
                      </a:endParaRP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endParaRPr lang="en-US" sz="1200" b="1" u="none" strike="noStrike" kern="1200" dirty="0">
                        <a:solidFill>
                          <a:schemeClr val="dk1"/>
                        </a:solidFill>
                        <a:effectLst/>
                        <a:latin typeface="Calibri" panose="020F0502020204030204"/>
                        <a:ea typeface="+mn-ea"/>
                        <a:cs typeface="+mn-cs"/>
                      </a:endParaRP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endParaRPr lang="en-US" sz="1200" b="1" u="none" strike="noStrike" kern="1200" dirty="0">
                        <a:solidFill>
                          <a:schemeClr val="dk1"/>
                        </a:solidFill>
                        <a:effectLst/>
                        <a:latin typeface="Calibri" panose="020F0502020204030204"/>
                        <a:ea typeface="+mn-ea"/>
                        <a:cs typeface="+mn-cs"/>
                      </a:endParaRPr>
                    </a:p>
                  </a:txBody>
                  <a:tcPr marL="7717" marR="7717" marT="7717" marB="0" anchor="ctr">
                    <a:lnL w="12700" cap="flat" cmpd="sng" algn="ctr">
                      <a:no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dirty="0"/>
                    </a:p>
                  </a:txBody>
                  <a:tcPr>
                    <a:lnL w="12700" cap="flat" cmpd="sng" algn="ctr">
                      <a:solidFill>
                        <a:srgbClr val="131F11"/>
                      </a:solidFill>
                      <a:prstDash val="solid"/>
                      <a:round/>
                      <a:headEnd type="none" w="med" len="med"/>
                      <a:tailEnd type="none" w="med" len="med"/>
                    </a:lnL>
                    <a:lnT w="12700" cap="flat" cmpd="sng" algn="ctr">
                      <a:solidFill>
                        <a:srgbClr val="131F11"/>
                      </a:solidFill>
                      <a:prstDash val="solid"/>
                      <a:round/>
                      <a:headEnd type="none" w="med" len="med"/>
                      <a:tailEnd type="none" w="med" len="med"/>
                    </a:lnT>
                  </a:tcPr>
                </a:tc>
                <a:tc vMerge="1">
                  <a:txBody>
                    <a:bodyPr/>
                    <a:lstStyle/>
                    <a:p>
                      <a:endParaRPr lang="en-US" dirty="0"/>
                    </a:p>
                  </a:txBody>
                  <a:tcPr>
                    <a:lnT w="12700" cap="flat" cmpd="sng" algn="ctr">
                      <a:solidFill>
                        <a:srgbClr val="131F11"/>
                      </a:solidFill>
                      <a:prstDash val="solid"/>
                      <a:round/>
                      <a:headEnd type="none" w="med" len="med"/>
                      <a:tailEnd type="none" w="med" len="med"/>
                    </a:lnT>
                  </a:tcPr>
                </a:tc>
                <a:tc vMerge="1">
                  <a:txBody>
                    <a:bodyPr/>
                    <a:lstStyle/>
                    <a:p>
                      <a:endParaRPr lang="en-US" dirty="0"/>
                    </a:p>
                  </a:txBody>
                  <a:tcPr>
                    <a:lnT w="12700" cap="flat" cmpd="sng" algn="ctr">
                      <a:solidFill>
                        <a:srgbClr val="131F11"/>
                      </a:solidFill>
                      <a:prstDash val="solid"/>
                      <a:round/>
                      <a:headEnd type="none" w="med" len="med"/>
                      <a:tailEnd type="none" w="med" len="med"/>
                    </a:lnT>
                  </a:tcPr>
                </a:tc>
                <a:extLst>
                  <a:ext uri="{0D108BD9-81ED-4DB2-BD59-A6C34878D82A}">
                    <a16:rowId xmlns:a16="http://schemas.microsoft.com/office/drawing/2014/main" val="3316366118"/>
                  </a:ext>
                </a:extLst>
              </a:tr>
              <a:tr h="4389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u="none" strike="noStrike" dirty="0">
                          <a:effectLst/>
                        </a:rPr>
                        <a:t>Adjusted Operating Revenue ($ millions)</a:t>
                      </a: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u="none" strike="noStrike" kern="1200" dirty="0">
                          <a:solidFill>
                            <a:schemeClr val="dk1"/>
                          </a:solidFill>
                          <a:effectLst/>
                          <a:latin typeface="Calibri" panose="020F0502020204030204"/>
                          <a:ea typeface="+mn-ea"/>
                          <a:cs typeface="+mn-cs"/>
                        </a:rPr>
                        <a:t>6,375</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u="none" strike="noStrike" kern="1200" dirty="0">
                          <a:solidFill>
                            <a:schemeClr val="dk1"/>
                          </a:solidFill>
                          <a:effectLst/>
                          <a:latin typeface="Calibri" panose="020F0502020204030204"/>
                          <a:ea typeface="+mn-ea"/>
                          <a:cs typeface="+mn-cs"/>
                        </a:rPr>
                        <a:t>7,308</a:t>
                      </a:r>
                    </a:p>
                  </a:txBody>
                  <a:tcPr marL="7717" marR="7717" marT="7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u="none" strike="noStrike" kern="1200" dirty="0">
                          <a:solidFill>
                            <a:schemeClr val="dk1"/>
                          </a:solidFill>
                          <a:effectLst/>
                          <a:latin typeface="Calibri" panose="020F0502020204030204"/>
                          <a:ea typeface="+mn-ea"/>
                          <a:cs typeface="+mn-cs"/>
                        </a:rPr>
                        <a:t>7,497</a:t>
                      </a:r>
                    </a:p>
                  </a:txBody>
                  <a:tcPr marL="7717" marR="7717" marT="7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u="none" strike="noStrike" kern="1200" dirty="0">
                          <a:solidFill>
                            <a:schemeClr val="dk1"/>
                          </a:solidFill>
                          <a:effectLst/>
                          <a:latin typeface="Calibri" panose="020F0502020204030204"/>
                          <a:ea typeface="+mn-ea"/>
                          <a:cs typeface="+mn-cs"/>
                        </a:rPr>
                        <a:t>6,811</a:t>
                      </a:r>
                    </a:p>
                  </a:txBody>
                  <a:tcPr marL="7717" marR="7717" marT="7717" marB="0" anchor="ctr">
                    <a:lnL w="12700" cap="flat" cmpd="sng" algn="ctr">
                      <a:solidFill>
                        <a:schemeClr val="tx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kumimoji="0" lang="en-US" sz="1200" b="1" i="0" u="none" strike="noStrike" kern="1200" cap="none" spc="0" normalizeH="0" baseline="0" noProof="0" dirty="0">
                          <a:ln>
                            <a:noFill/>
                          </a:ln>
                          <a:solidFill>
                            <a:srgbClr val="00B050"/>
                          </a:solidFill>
                          <a:effectLst/>
                          <a:uLnTx/>
                          <a:uFillTx/>
                          <a:latin typeface="+mn-lt"/>
                          <a:ea typeface="+mn-ea"/>
                          <a:cs typeface="+mn-cs"/>
                        </a:rPr>
                        <a:t>↗</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867</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200" u="none" strike="noStrike" kern="1200" dirty="0">
                          <a:solidFill>
                            <a:schemeClr val="dk1"/>
                          </a:solidFill>
                          <a:effectLst/>
                          <a:latin typeface="Calibri" panose="020F0502020204030204"/>
                          <a:ea typeface="+mn-ea"/>
                          <a:cs typeface="+mn-cs"/>
                        </a:rPr>
                        <a:t>2,565</a:t>
                      </a:r>
                    </a:p>
                  </a:txBody>
                  <a:tcPr marL="7717" marR="7717" marT="7717" marB="0" anchor="c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4,103</a:t>
                      </a:r>
                      <a:endParaRPr lang="en-US" sz="1200" b="0" i="0" u="none" strike="noStrike" dirty="0">
                        <a:solidFill>
                          <a:srgbClr val="000000"/>
                        </a:solidFill>
                        <a:effectLst/>
                        <a:latin typeface="Calibri" panose="020F0502020204030204" pitchFamily="34" charset="0"/>
                      </a:endParaRPr>
                    </a:p>
                  </a:txBody>
                  <a:tcPr marL="7717" marR="7717" marT="7717" marB="0" anchor="ctr">
                    <a:solidFill>
                      <a:srgbClr val="92D050"/>
                    </a:solidFill>
                  </a:tcPr>
                </a:tc>
                <a:extLst>
                  <a:ext uri="{0D108BD9-81ED-4DB2-BD59-A6C34878D82A}">
                    <a16:rowId xmlns:a16="http://schemas.microsoft.com/office/drawing/2014/main" val="2511917821"/>
                  </a:ext>
                </a:extLst>
              </a:tr>
              <a:tr h="4389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lvl="1" algn="l" defTabSz="914400" rtl="0" eaLnBrk="1" fontAlgn="b" latinLnBrk="0" hangingPunct="1"/>
                      <a:r>
                        <a:rPr lang="en-US" sz="1200" u="none" strike="noStrike" kern="1200" dirty="0">
                          <a:solidFill>
                            <a:schemeClr val="dk1"/>
                          </a:solidFill>
                          <a:effectLst/>
                          <a:latin typeface="Calibri" panose="020F0502020204030204"/>
                          <a:ea typeface="+mn-ea"/>
                          <a:cs typeface="+mn-cs"/>
                        </a:rPr>
                        <a:t>EBIDA Margin (%)</a:t>
                      </a: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b="0" u="none" strike="noStrike" kern="1200" dirty="0">
                          <a:solidFill>
                            <a:schemeClr val="dk1"/>
                          </a:solidFill>
                          <a:effectLst/>
                          <a:latin typeface="Calibri" panose="020F0502020204030204"/>
                          <a:ea typeface="+mn-ea"/>
                          <a:cs typeface="+mn-cs"/>
                        </a:rPr>
                        <a:t>7.7</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b="0" u="none" strike="noStrike" kern="1200" dirty="0">
                          <a:solidFill>
                            <a:schemeClr val="dk1"/>
                          </a:solidFill>
                          <a:effectLst/>
                          <a:latin typeface="Calibri" panose="020F0502020204030204"/>
                          <a:ea typeface="+mn-ea"/>
                          <a:cs typeface="+mn-cs"/>
                        </a:rPr>
                        <a:t>5.2</a:t>
                      </a:r>
                    </a:p>
                  </a:txBody>
                  <a:tcPr marL="7717" marR="7717" marT="7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b="0" u="none" strike="noStrike" kern="1200" dirty="0">
                          <a:solidFill>
                            <a:schemeClr val="dk1"/>
                          </a:solidFill>
                          <a:effectLst/>
                          <a:latin typeface="Calibri" panose="020F0502020204030204"/>
                          <a:ea typeface="+mn-ea"/>
                          <a:cs typeface="+mn-cs"/>
                        </a:rPr>
                        <a:t>12.9</a:t>
                      </a:r>
                    </a:p>
                  </a:txBody>
                  <a:tcPr marL="7717" marR="7717" marT="7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200" b="0" u="none" strike="noStrike" kern="1200" dirty="0">
                          <a:solidFill>
                            <a:schemeClr val="dk1"/>
                          </a:solidFill>
                          <a:effectLst/>
                          <a:latin typeface="Calibri" panose="020F0502020204030204"/>
                          <a:ea typeface="+mn-ea"/>
                          <a:cs typeface="+mn-cs"/>
                        </a:rPr>
                        <a:t>14.0</a:t>
                      </a:r>
                    </a:p>
                  </a:txBody>
                  <a:tcPr marL="7717" marR="7717" marT="7717" marB="0" anchor="ctr">
                    <a:lnL w="12700" cap="flat" cmpd="sng" algn="ctr">
                      <a:solidFill>
                        <a:schemeClr val="tx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mn-lt"/>
                          <a:ea typeface="+mn-ea"/>
                          <a:cs typeface="+mn-cs"/>
                        </a:rPr>
                        <a:t>↗</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15.1</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200" u="none" strike="noStrike" kern="1200" dirty="0">
                          <a:solidFill>
                            <a:schemeClr val="dk1"/>
                          </a:solidFill>
                          <a:effectLst/>
                          <a:latin typeface="Calibri" panose="020F0502020204030204"/>
                          <a:ea typeface="+mn-ea"/>
                          <a:cs typeface="+mn-cs"/>
                        </a:rPr>
                        <a:t>14.7</a:t>
                      </a:r>
                    </a:p>
                  </a:txBody>
                  <a:tcPr marL="7717" marR="7717" marT="7717" marB="0" anchor="c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14.0</a:t>
                      </a:r>
                      <a:endParaRPr lang="en-US" sz="1200" b="0" i="0" u="none" strike="noStrike" dirty="0">
                        <a:solidFill>
                          <a:srgbClr val="000000"/>
                        </a:solidFill>
                        <a:effectLst/>
                        <a:latin typeface="Calibri" panose="020F0502020204030204" pitchFamily="34" charset="0"/>
                      </a:endParaRPr>
                    </a:p>
                  </a:txBody>
                  <a:tcPr marL="7717" marR="7717" marT="7717" marB="0" anchor="ctr">
                    <a:solidFill>
                      <a:srgbClr val="92D050"/>
                    </a:solidFill>
                  </a:tcPr>
                </a:tc>
                <a:extLst>
                  <a:ext uri="{0D108BD9-81ED-4DB2-BD59-A6C34878D82A}">
                    <a16:rowId xmlns:a16="http://schemas.microsoft.com/office/drawing/2014/main" val="855520628"/>
                  </a:ext>
                </a:extLst>
              </a:tr>
              <a:tr h="1828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b" latinLnBrk="0" hangingPunct="1"/>
                      <a:r>
                        <a:rPr lang="en-US" sz="1200" b="1" u="none" strike="noStrike" kern="1200" dirty="0">
                          <a:solidFill>
                            <a:schemeClr val="dk1"/>
                          </a:solidFill>
                          <a:effectLst/>
                          <a:latin typeface="Calibri" panose="020F0502020204030204"/>
                          <a:ea typeface="+mn-ea"/>
                          <a:cs typeface="+mn-cs"/>
                        </a:rPr>
                        <a:t>Wealth &amp; Liquidity Ratios</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endParaRPr lang="en-US" sz="1200" u="none" strike="noStrike" kern="1200" dirty="0">
                        <a:solidFill>
                          <a:schemeClr val="dk1"/>
                        </a:solidFill>
                        <a:effectLst/>
                        <a:latin typeface="Calibri" panose="020F0502020204030204"/>
                        <a:ea typeface="+mn-ea"/>
                        <a:cs typeface="+mn-cs"/>
                      </a:endParaRPr>
                    </a:p>
                  </a:txBody>
                  <a:tcPr marL="7717" marR="7717" marT="7717" marB="0" anchor="ctr">
                    <a:lnL w="12700" cap="flat" cmpd="sng" algn="ctr">
                      <a:solidFill>
                        <a:srgbClr val="131F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endParaRPr lang="en-US" sz="1200" u="none" strike="noStrike" kern="1200" dirty="0">
                        <a:solidFill>
                          <a:schemeClr val="dk1"/>
                        </a:solidFill>
                        <a:effectLst/>
                        <a:latin typeface="Calibri" panose="020F0502020204030204"/>
                        <a:ea typeface="+mn-ea"/>
                        <a:cs typeface="+mn-cs"/>
                      </a:endParaRP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endParaRPr lang="en-US" sz="1200" u="none" strike="noStrike" kern="1200" dirty="0">
                        <a:solidFill>
                          <a:schemeClr val="dk1"/>
                        </a:solidFill>
                        <a:effectLst/>
                        <a:latin typeface="Calibri" panose="020F0502020204030204"/>
                        <a:ea typeface="+mn-ea"/>
                        <a:cs typeface="+mn-cs"/>
                      </a:endParaRPr>
                    </a:p>
                  </a:txBody>
                  <a:tcPr marL="7717" marR="7717" marT="77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endParaRPr lang="en-US" sz="1200" u="none" strike="noStrike" kern="1200" dirty="0">
                        <a:solidFill>
                          <a:schemeClr val="dk1"/>
                        </a:solidFill>
                        <a:effectLst/>
                        <a:latin typeface="Calibri" panose="020F0502020204030204"/>
                        <a:ea typeface="+mn-ea"/>
                        <a:cs typeface="+mn-cs"/>
                      </a:endParaRPr>
                    </a:p>
                  </a:txBody>
                  <a:tcPr marL="7717" marR="7717" marT="7717" marB="0" anchor="ctr">
                    <a:lnL w="12700" cap="flat" cmpd="sng" algn="ctr">
                      <a:no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endParaRPr lang="en-US" sz="1200" u="none" strike="noStrike" kern="1200" dirty="0">
                        <a:solidFill>
                          <a:schemeClr val="dk1"/>
                        </a:solidFill>
                        <a:effectLst/>
                        <a:latin typeface="Calibri" panose="020F0502020204030204"/>
                        <a:ea typeface="+mn-ea"/>
                        <a:cs typeface="+mn-cs"/>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endParaRPr lang="en-US" sz="1200" u="none" strike="noStrike" kern="1200" dirty="0">
                        <a:solidFill>
                          <a:schemeClr val="dk1"/>
                        </a:solidFill>
                        <a:effectLst/>
                        <a:latin typeface="Calibri" panose="020F0502020204030204"/>
                        <a:ea typeface="+mn-ea"/>
                        <a:cs typeface="+mn-cs"/>
                      </a:endParaRPr>
                    </a:p>
                  </a:txBody>
                  <a:tcPr>
                    <a:lnL w="12700" cap="flat" cmpd="sng" algn="ctr">
                      <a:solidFill>
                        <a:srgbClr val="131F11"/>
                      </a:solidFill>
                      <a:prstDash val="solid"/>
                      <a:round/>
                      <a:headEnd type="none" w="med" len="med"/>
                      <a:tailEnd type="none" w="med" len="med"/>
                    </a:lnL>
                    <a:solidFill>
                      <a:srgbClr val="131F11">
                        <a:lumMod val="10000"/>
                        <a:lumOff val="90000"/>
                      </a:srgbClr>
                    </a:solidFill>
                  </a:tcPr>
                </a:tc>
                <a:tc>
                  <a:txBody>
                    <a:bodyPr/>
                    <a:lstStyle/>
                    <a:p>
                      <a:pPr marL="0" algn="ctr" defTabSz="914400" rtl="0" eaLnBrk="1" fontAlgn="b" latinLnBrk="0" hangingPunct="1"/>
                      <a:endParaRPr lang="en-US" sz="1200" u="none" strike="noStrike" kern="1200" dirty="0">
                        <a:solidFill>
                          <a:schemeClr val="dk1"/>
                        </a:solidFill>
                        <a:effectLst/>
                        <a:latin typeface="Calibri" panose="020F0502020204030204"/>
                        <a:ea typeface="+mn-ea"/>
                        <a:cs typeface="+mn-cs"/>
                      </a:endParaRPr>
                    </a:p>
                  </a:txBody>
                  <a:tcPr>
                    <a:solidFill>
                      <a:srgbClr val="131F11">
                        <a:lumMod val="25000"/>
                        <a:lumOff val="75000"/>
                      </a:srgbClr>
                    </a:solidFill>
                  </a:tcPr>
                </a:tc>
                <a:tc>
                  <a:txBody>
                    <a:bodyPr/>
                    <a:lstStyle/>
                    <a:p>
                      <a:pPr marL="0" algn="ctr" defTabSz="914400" rtl="0" eaLnBrk="1" fontAlgn="b" latinLnBrk="0" hangingPunct="1"/>
                      <a:endParaRPr lang="en-US" sz="1200" u="none" strike="noStrike" kern="1200" dirty="0">
                        <a:solidFill>
                          <a:schemeClr val="dk1"/>
                        </a:solidFill>
                        <a:effectLst/>
                        <a:latin typeface="Calibri" panose="020F0502020204030204"/>
                        <a:ea typeface="+mn-ea"/>
                        <a:cs typeface="+mn-cs"/>
                      </a:endParaRPr>
                    </a:p>
                  </a:txBody>
                  <a:tcPr>
                    <a:solidFill>
                      <a:srgbClr val="92D050"/>
                    </a:solidFill>
                  </a:tcPr>
                </a:tc>
                <a:extLst>
                  <a:ext uri="{0D108BD9-81ED-4DB2-BD59-A6C34878D82A}">
                    <a16:rowId xmlns:a16="http://schemas.microsoft.com/office/drawing/2014/main" val="658929298"/>
                  </a:ext>
                </a:extLst>
              </a:tr>
              <a:tr h="43498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u="none" strike="noStrike" dirty="0">
                          <a:effectLst/>
                        </a:rPr>
                        <a:t>Total Cash &amp; Investments ($ millions)</a:t>
                      </a:r>
                      <a:endParaRPr lang="en-US" sz="1200" b="0" i="0" u="none" strike="noStrike" dirty="0">
                        <a:solidFill>
                          <a:srgbClr val="000000"/>
                        </a:solidFill>
                        <a:effectLst/>
                        <a:latin typeface="Calibri" panose="020F0502020204030204" pitchFamily="34" charset="0"/>
                      </a:endParaRP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5,822</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6,959</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7,026</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7,623</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solidFill>
                            <a:srgbClr val="00B050"/>
                          </a:solidFill>
                          <a:effectLst/>
                        </a:rPr>
                        <a:t>↗</a:t>
                      </a:r>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1,038</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2,895</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5,715</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567434482"/>
                  </a:ext>
                </a:extLst>
              </a:tr>
              <a:tr h="3576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u="none" strike="noStrike" dirty="0">
                          <a:effectLst/>
                        </a:rPr>
                        <a:t>Total Cash &amp; Investments to Operating Expenses (x)</a:t>
                      </a:r>
                      <a:endParaRPr lang="en-US" sz="1200" b="0" i="0" u="none" strike="noStrike" dirty="0">
                        <a:solidFill>
                          <a:srgbClr val="000000"/>
                        </a:solidFill>
                        <a:effectLst/>
                        <a:latin typeface="Calibri" panose="020F0502020204030204" pitchFamily="34" charset="0"/>
                      </a:endParaRP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0.9</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1.2</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a:solidFill>
                            <a:srgbClr val="00B050"/>
                          </a:solidFill>
                          <a:effectLst/>
                        </a:rPr>
                        <a:t>↗</a:t>
                      </a:r>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1.4</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066007654"/>
                  </a:ext>
                </a:extLst>
              </a:tr>
              <a:tr h="3099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200" b="1" u="none" strike="noStrike" dirty="0">
                          <a:effectLst/>
                        </a:rPr>
                        <a:t>Leverage Ratios</a:t>
                      </a:r>
                      <a:endParaRPr lang="en-US" sz="1200" b="1"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726267880"/>
                  </a:ext>
                </a:extLst>
              </a:tr>
              <a:tr h="3576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1" algn="l" fontAlgn="b"/>
                      <a:r>
                        <a:rPr lang="en-US" sz="1200" u="none" strike="noStrike" dirty="0">
                          <a:effectLst/>
                        </a:rPr>
                        <a:t>Total Cash &amp; Investments to Total Adjusted Debt (x)</a:t>
                      </a:r>
                      <a:endParaRPr lang="en-US" sz="1200" b="0" i="0" u="none" strike="noStrike" dirty="0">
                        <a:solidFill>
                          <a:srgbClr val="000000"/>
                        </a:solidFill>
                        <a:effectLst/>
                        <a:latin typeface="Calibri" panose="020F0502020204030204" pitchFamily="34" charset="0"/>
                      </a:endParaRP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3.7</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4.4</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4.3</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4.4</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1" u="none" strike="noStrike" dirty="0">
                          <a:solidFill>
                            <a:srgbClr val="00B050"/>
                          </a:solidFill>
                          <a:effectLst/>
                        </a:rPr>
                        <a:t>↗</a:t>
                      </a:r>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b="0" i="0" u="none" strike="noStrike" dirty="0">
                          <a:solidFill>
                            <a:srgbClr val="000000"/>
                          </a:solidFill>
                          <a:effectLst/>
                          <a:latin typeface="Calibri" panose="020F0502020204030204" pitchFamily="34" charset="0"/>
                        </a:rPr>
                        <a:t>0.9</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0.7</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928657414"/>
                  </a:ext>
                </a:extLst>
              </a:tr>
              <a:tr h="357678">
                <a:tc>
                  <a:txBody>
                    <a:bodyPr/>
                    <a:lstStyle/>
                    <a:p>
                      <a:pPr lvl="1" algn="l" fontAlgn="b"/>
                      <a:r>
                        <a:rPr lang="en-US" sz="1200" b="0" i="0" u="none" strike="noStrike" dirty="0">
                          <a:solidFill>
                            <a:srgbClr val="000000"/>
                          </a:solidFill>
                          <a:effectLst/>
                          <a:latin typeface="Calibri" panose="020F0502020204030204" pitchFamily="34" charset="0"/>
                        </a:rPr>
                        <a:t>Annual Debt Service Coverage (x)</a:t>
                      </a:r>
                    </a:p>
                  </a:txBody>
                  <a:tcPr marL="69452"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2.4</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6.3</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6.8</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a:solidFill>
                            <a:srgbClr val="00B050"/>
                          </a:solidFill>
                          <a:effectLst/>
                        </a:rPr>
                        <a:t>↗</a:t>
                      </a:r>
                      <a:endParaRPr lang="en-US" sz="1200" b="1" i="0" u="none" strike="noStrike" dirty="0">
                        <a:solidFill>
                          <a:srgbClr val="00B050"/>
                        </a:solidFill>
                        <a:effectLst/>
                        <a:latin typeface="Calibri" panose="020F0502020204030204" pitchFamily="34" charset="0"/>
                      </a:endParaRP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3.9</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10000"/>
                        <a:lumOff val="9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3.4</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131F11">
                        <a:lumMod val="25000"/>
                        <a:lumOff val="75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5.1</a:t>
                      </a:r>
                    </a:p>
                  </a:txBody>
                  <a:tcPr marL="7717" marR="7717" marT="7717" marB="0" anchor="ctr">
                    <a:lnL w="12700" cap="flat" cmpd="sng" algn="ctr">
                      <a:solidFill>
                        <a:srgbClr val="131F11"/>
                      </a:solidFill>
                      <a:prstDash val="solid"/>
                      <a:round/>
                      <a:headEnd type="none" w="med" len="med"/>
                      <a:tailEnd type="none" w="med" len="med"/>
                    </a:lnL>
                    <a:lnR w="12700" cap="flat" cmpd="sng" algn="ctr">
                      <a:solidFill>
                        <a:srgbClr val="131F11"/>
                      </a:solidFill>
                      <a:prstDash val="solid"/>
                      <a:round/>
                      <a:headEnd type="none" w="med" len="med"/>
                      <a:tailEnd type="none" w="med" len="med"/>
                    </a:lnR>
                    <a:lnT w="12700" cap="flat" cmpd="sng" algn="ctr">
                      <a:solidFill>
                        <a:srgbClr val="131F11"/>
                      </a:solidFill>
                      <a:prstDash val="solid"/>
                      <a:round/>
                      <a:headEnd type="none" w="med" len="med"/>
                      <a:tailEnd type="none" w="med" len="med"/>
                    </a:lnT>
                    <a:lnB w="12700" cap="flat" cmpd="sng" algn="ctr">
                      <a:solidFill>
                        <a:srgbClr val="131F1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860973451"/>
                  </a:ext>
                </a:extLst>
              </a:tr>
            </a:tbl>
          </a:graphicData>
        </a:graphic>
      </p:graphicFrame>
      <p:pic>
        <p:nvPicPr>
          <p:cNvPr id="6" name="Picture 5">
            <a:extLst>
              <a:ext uri="{FF2B5EF4-FFF2-40B4-BE49-F238E27FC236}">
                <a16:creationId xmlns:a16="http://schemas.microsoft.com/office/drawing/2014/main" id="{F8ABEC7C-1EB5-43C5-91A3-FF379B85B6F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160216" y="5456929"/>
            <a:ext cx="1795281" cy="496790"/>
          </a:xfrm>
          <a:prstGeom prst="rect">
            <a:avLst/>
          </a:prstGeom>
        </p:spPr>
      </p:pic>
      <p:sp>
        <p:nvSpPr>
          <p:cNvPr id="8" name="Title 7">
            <a:extLst>
              <a:ext uri="{FF2B5EF4-FFF2-40B4-BE49-F238E27FC236}">
                <a16:creationId xmlns:a16="http://schemas.microsoft.com/office/drawing/2014/main" id="{0B3C782A-541C-40A0-BC0C-1B545F5EF4CA}"/>
              </a:ext>
            </a:extLst>
          </p:cNvPr>
          <p:cNvSpPr txBox="1">
            <a:spLocks noGrp="1"/>
          </p:cNvSpPr>
          <p:nvPr>
            <p:ph type="title" idx="4294967295"/>
          </p:nvPr>
        </p:nvSpPr>
        <p:spPr>
          <a:xfrm>
            <a:off x="458008" y="194325"/>
            <a:ext cx="1052455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Current U of I System Ratios to Peer Institution Medians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F39F32-82BB-A077-5710-5E5A3137E174}"/>
              </a:ext>
            </a:extLst>
          </p:cNvPr>
          <p:cNvSpPr txBox="1"/>
          <p:nvPr/>
        </p:nvSpPr>
        <p:spPr>
          <a:xfrm>
            <a:off x="9278866" y="5212080"/>
            <a:ext cx="1898602" cy="274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Quality  Increase</a:t>
            </a:r>
          </a:p>
        </p:txBody>
      </p:sp>
    </p:spTree>
    <p:extLst>
      <p:ext uri="{BB962C8B-B14F-4D97-AF65-F5344CB8AC3E}">
        <p14:creationId xmlns:p14="http://schemas.microsoft.com/office/powerpoint/2010/main" val="170207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A1325-98FC-44B0-864C-B271D4B4DB86}"/>
              </a:ext>
            </a:extLst>
          </p:cNvPr>
          <p:cNvSpPr txBox="1"/>
          <p:nvPr/>
        </p:nvSpPr>
        <p:spPr>
          <a:xfrm>
            <a:off x="458008" y="234081"/>
            <a:ext cx="10524550" cy="10618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rPr>
              <a:t>University of Illinois System Peer Comparison – Total Cash &amp; Investments to Operating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472C4">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55A5D640-C997-4750-A9CD-BB5E05E9FFAD}"/>
              </a:ext>
            </a:extLst>
          </p:cNvPr>
          <p:cNvSpPr>
            <a:spLocks noGrp="1"/>
          </p:cNvSpPr>
          <p:nvPr>
            <p:ph type="title" idx="4294967295"/>
          </p:nvPr>
        </p:nvSpPr>
        <p:spPr>
          <a:xfrm>
            <a:off x="450850" y="4954588"/>
            <a:ext cx="11406188" cy="893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3294B"/>
                </a:solidFill>
                <a:effectLst/>
                <a:uLnTx/>
                <a:uFillTx/>
                <a:latin typeface="+mn-lt"/>
                <a:ea typeface="+mn-ea"/>
                <a:cs typeface="+mn-cs"/>
              </a:rPr>
              <a:t>The total cash and investments to operating expenses ratio has remained constant, with growth in cash and investments matched by equal year-over-year growth in operating expenses.</a:t>
            </a:r>
          </a:p>
        </p:txBody>
      </p:sp>
      <p:sp>
        <p:nvSpPr>
          <p:cNvPr id="9" name="TextBox 8">
            <a:extLst>
              <a:ext uri="{FF2B5EF4-FFF2-40B4-BE49-F238E27FC236}">
                <a16:creationId xmlns:a16="http://schemas.microsoft.com/office/drawing/2014/main" id="{564EDF0F-6E02-4F7E-A2FC-EF3A97749581}"/>
              </a:ext>
            </a:extLst>
          </p:cNvPr>
          <p:cNvSpPr txBox="1"/>
          <p:nvPr/>
        </p:nvSpPr>
        <p:spPr>
          <a:xfrm>
            <a:off x="890479" y="4499658"/>
            <a:ext cx="10966882"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100" b="0" i="0" u="none" strike="noStrike" kern="1200" cap="none" spc="0" normalizeH="0" baseline="0" noProof="0" dirty="0">
                <a:ln>
                  <a:noFill/>
                </a:ln>
                <a:solidFill>
                  <a:prstClr val="black"/>
                </a:solidFill>
                <a:effectLst/>
                <a:uLnTx/>
                <a:uFillTx/>
                <a:latin typeface="Soleil"/>
                <a:ea typeface="+mn-ea"/>
                <a:cs typeface="+mn-cs"/>
              </a:rPr>
              <a:t>Information compiled using the Moody’s Sector Report Municipal Financial Ratio Analysis (MFRA) database. Peer data are reported as of Fiscal Year 2022.</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Bar and line chart showing Total Cash &amp; Investments to Operating Expenses (x)">
            <a:extLst>
              <a:ext uri="{FF2B5EF4-FFF2-40B4-BE49-F238E27FC236}">
                <a16:creationId xmlns:a16="http://schemas.microsoft.com/office/drawing/2014/main" id="{33FABF8C-AC7F-DB47-472D-A583B927433D}"/>
              </a:ext>
            </a:extLst>
          </p:cNvPr>
          <p:cNvPicPr>
            <a:picLocks noChangeAspect="1"/>
          </p:cNvPicPr>
          <p:nvPr/>
        </p:nvPicPr>
        <p:blipFill>
          <a:blip r:embed="rId2"/>
          <a:stretch>
            <a:fillRect/>
          </a:stretch>
        </p:blipFill>
        <p:spPr>
          <a:xfrm>
            <a:off x="207264" y="1105797"/>
            <a:ext cx="11777472" cy="3427859"/>
          </a:xfrm>
          <a:prstGeom prst="rect">
            <a:avLst/>
          </a:prstGeom>
        </p:spPr>
      </p:pic>
    </p:spTree>
    <p:extLst>
      <p:ext uri="{BB962C8B-B14F-4D97-AF65-F5344CB8AC3E}">
        <p14:creationId xmlns:p14="http://schemas.microsoft.com/office/powerpoint/2010/main" val="234483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A1325-98FC-44B0-864C-B271D4B4DB86}"/>
              </a:ext>
            </a:extLst>
          </p:cNvPr>
          <p:cNvSpPr txBox="1"/>
          <p:nvPr/>
        </p:nvSpPr>
        <p:spPr>
          <a:xfrm>
            <a:off x="458007" y="234081"/>
            <a:ext cx="12132577" cy="10618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ea typeface="+mn-ea"/>
                <a:cs typeface="+mn-cs"/>
              </a:rPr>
              <a:t>University of Illinois System Peer Comparison – Total Cash &amp; Investments to Total Adjusted Debt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472C4">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55A5D640-C997-4750-A9CD-BB5E05E9FFAD}"/>
              </a:ext>
            </a:extLst>
          </p:cNvPr>
          <p:cNvSpPr>
            <a:spLocks noGrp="1"/>
          </p:cNvSpPr>
          <p:nvPr>
            <p:ph type="title" idx="4294967295"/>
          </p:nvPr>
        </p:nvSpPr>
        <p:spPr>
          <a:xfrm>
            <a:off x="450850" y="4954588"/>
            <a:ext cx="11406188" cy="893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3294B"/>
                </a:solidFill>
                <a:effectLst/>
                <a:uLnTx/>
                <a:uFillTx/>
                <a:latin typeface="+mn-lt"/>
                <a:ea typeface="+mn-ea"/>
                <a:cs typeface="+mn-cs"/>
              </a:rPr>
              <a:t>Growth in University cash and investments has tempered the impact of new debt, such as transactions (P3 projects) and the large debt maturities of AFS bonds and COPs.</a:t>
            </a:r>
          </a:p>
        </p:txBody>
      </p:sp>
      <p:sp>
        <p:nvSpPr>
          <p:cNvPr id="9" name="TextBox 8">
            <a:extLst>
              <a:ext uri="{FF2B5EF4-FFF2-40B4-BE49-F238E27FC236}">
                <a16:creationId xmlns:a16="http://schemas.microsoft.com/office/drawing/2014/main" id="{564EDF0F-6E02-4F7E-A2FC-EF3A97749581}"/>
              </a:ext>
            </a:extLst>
          </p:cNvPr>
          <p:cNvSpPr txBox="1"/>
          <p:nvPr/>
        </p:nvSpPr>
        <p:spPr>
          <a:xfrm>
            <a:off x="890479" y="4499658"/>
            <a:ext cx="10966882"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100" b="0" i="0" u="none" strike="noStrike" kern="1200" cap="none" spc="0" normalizeH="0" baseline="0" noProof="0" dirty="0">
                <a:ln>
                  <a:noFill/>
                </a:ln>
                <a:solidFill>
                  <a:prstClr val="black"/>
                </a:solidFill>
                <a:effectLst/>
                <a:uLnTx/>
                <a:uFillTx/>
                <a:latin typeface="Soleil"/>
                <a:ea typeface="+mn-ea"/>
                <a:cs typeface="+mn-cs"/>
              </a:rPr>
              <a:t>Information compiled using the Moody’s Sector Report Municipal Financial Ratio Analysis (MFRA) database. Peer data are reported as of Fiscal Year 2022.</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Bar and Line chart showing Total Cash &amp; Investments to Total Adjusted Debt (x)">
            <a:extLst>
              <a:ext uri="{FF2B5EF4-FFF2-40B4-BE49-F238E27FC236}">
                <a16:creationId xmlns:a16="http://schemas.microsoft.com/office/drawing/2014/main" id="{0F2E1BE6-5D8F-70AF-FEC2-D5E3FB278F17}"/>
              </a:ext>
            </a:extLst>
          </p:cNvPr>
          <p:cNvPicPr>
            <a:picLocks noChangeAspect="1"/>
          </p:cNvPicPr>
          <p:nvPr/>
        </p:nvPicPr>
        <p:blipFill>
          <a:blip r:embed="rId2"/>
          <a:stretch>
            <a:fillRect/>
          </a:stretch>
        </p:blipFill>
        <p:spPr>
          <a:xfrm>
            <a:off x="207264" y="1104010"/>
            <a:ext cx="11777472" cy="3424492"/>
          </a:xfrm>
          <a:prstGeom prst="rect">
            <a:avLst/>
          </a:prstGeom>
        </p:spPr>
      </p:pic>
    </p:spTree>
    <p:extLst>
      <p:ext uri="{BB962C8B-B14F-4D97-AF65-F5344CB8AC3E}">
        <p14:creationId xmlns:p14="http://schemas.microsoft.com/office/powerpoint/2010/main" val="631407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A1325-98FC-44B0-864C-B271D4B4DB86}"/>
              </a:ext>
            </a:extLst>
          </p:cNvPr>
          <p:cNvSpPr txBox="1"/>
          <p:nvPr/>
        </p:nvSpPr>
        <p:spPr>
          <a:xfrm>
            <a:off x="458008" y="234081"/>
            <a:ext cx="105245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ea typeface="+mn-ea"/>
                <a:cs typeface="+mn-cs"/>
              </a:rPr>
              <a:t>University of Illinois System Peer Comparison – Annual Debt Service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472C4">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55A5D640-C997-4750-A9CD-BB5E05E9FFAD}"/>
              </a:ext>
            </a:extLst>
          </p:cNvPr>
          <p:cNvSpPr>
            <a:spLocks noGrp="1"/>
          </p:cNvSpPr>
          <p:nvPr>
            <p:ph type="title" idx="4294967295"/>
          </p:nvPr>
        </p:nvSpPr>
        <p:spPr>
          <a:xfrm>
            <a:off x="450850" y="4954588"/>
            <a:ext cx="11406188" cy="893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3294B"/>
                </a:solidFill>
                <a:effectLst/>
                <a:uLnTx/>
                <a:uFillTx/>
                <a:latin typeface="+mn-lt"/>
                <a:ea typeface="+mn-ea"/>
                <a:cs typeface="+mn-cs"/>
              </a:rPr>
              <a:t>Increases to the University’s net position combined with principal repayment of AFS, South Campus Development Bonds and COPS have improved the University’s DSCR.</a:t>
            </a:r>
          </a:p>
        </p:txBody>
      </p:sp>
      <p:sp>
        <p:nvSpPr>
          <p:cNvPr id="9" name="TextBox 8">
            <a:extLst>
              <a:ext uri="{FF2B5EF4-FFF2-40B4-BE49-F238E27FC236}">
                <a16:creationId xmlns:a16="http://schemas.microsoft.com/office/drawing/2014/main" id="{564EDF0F-6E02-4F7E-A2FC-EF3A97749581}"/>
              </a:ext>
            </a:extLst>
          </p:cNvPr>
          <p:cNvSpPr txBox="1"/>
          <p:nvPr/>
        </p:nvSpPr>
        <p:spPr>
          <a:xfrm>
            <a:off x="890479" y="4499658"/>
            <a:ext cx="10966882"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100" b="0" i="0" u="none" strike="noStrike" kern="1200" cap="none" spc="0" normalizeH="0" baseline="0" noProof="0" dirty="0">
                <a:ln>
                  <a:noFill/>
                </a:ln>
                <a:solidFill>
                  <a:prstClr val="black"/>
                </a:solidFill>
                <a:effectLst/>
                <a:uLnTx/>
                <a:uFillTx/>
                <a:latin typeface="Soleil"/>
                <a:ea typeface="+mn-ea"/>
                <a:cs typeface="+mn-cs"/>
              </a:rPr>
              <a:t>Information compiled using the Moody’s Sector Report Municipal Financial Ratio Analysis (MFRA) database. Peer data are reported as of Fiscal Year 2022.</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Bar and Line Chart showing Annual Debt Service Coverage (x) Peer Comparison">
            <a:extLst>
              <a:ext uri="{FF2B5EF4-FFF2-40B4-BE49-F238E27FC236}">
                <a16:creationId xmlns:a16="http://schemas.microsoft.com/office/drawing/2014/main" id="{3E9083D7-7892-60C2-3A6D-0456687C4D3E}"/>
              </a:ext>
            </a:extLst>
          </p:cNvPr>
          <p:cNvPicPr>
            <a:picLocks noChangeAspect="1"/>
          </p:cNvPicPr>
          <p:nvPr/>
        </p:nvPicPr>
        <p:blipFill>
          <a:blip r:embed="rId2"/>
          <a:stretch>
            <a:fillRect/>
          </a:stretch>
        </p:blipFill>
        <p:spPr>
          <a:xfrm>
            <a:off x="207264" y="1093116"/>
            <a:ext cx="11777472" cy="3409572"/>
          </a:xfrm>
          <a:prstGeom prst="rect">
            <a:avLst/>
          </a:prstGeom>
        </p:spPr>
      </p:pic>
    </p:spTree>
    <p:extLst>
      <p:ext uri="{BB962C8B-B14F-4D97-AF65-F5344CB8AC3E}">
        <p14:creationId xmlns:p14="http://schemas.microsoft.com/office/powerpoint/2010/main" val="2968872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6" name="Picture 15" descr="Graph on document with pen">
            <a:extLst>
              <a:ext uri="{FF2B5EF4-FFF2-40B4-BE49-F238E27FC236}">
                <a16:creationId xmlns:a16="http://schemas.microsoft.com/office/drawing/2014/main" id="{42EFAC7D-0B1A-64A2-7076-103DF2FD021A}"/>
              </a:ext>
            </a:extLst>
          </p:cNvPr>
          <p:cNvPicPr>
            <a:picLocks noChangeAspect="1"/>
          </p:cNvPicPr>
          <p:nvPr/>
        </p:nvPicPr>
        <p:blipFill rotWithShape="1">
          <a:blip r:embed="rId2"/>
          <a:srcRect l="3184" r="-1" b="-1"/>
          <a:stretch/>
        </p:blipFill>
        <p:spPr>
          <a:xfrm>
            <a:off x="20" y="10"/>
            <a:ext cx="9947062" cy="6857990"/>
          </a:xfrm>
          <a:prstGeom prst="rect">
            <a:avLst/>
          </a:prstGeom>
        </p:spPr>
      </p:pic>
      <p:sp>
        <p:nvSpPr>
          <p:cNvPr id="27" name="Freeform: Shape 2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6" name="Freeform: Shape 25">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Meiryo"/>
            </a:endParaRPr>
          </a:p>
        </p:txBody>
      </p:sp>
      <p:sp>
        <p:nvSpPr>
          <p:cNvPr id="28" name="Freeform: Shape 2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99D36CC-E78E-450B-D45D-592912A48B62}"/>
              </a:ext>
            </a:extLst>
          </p:cNvPr>
          <p:cNvSpPr>
            <a:spLocks noGrp="1"/>
          </p:cNvSpPr>
          <p:nvPr>
            <p:ph type="title"/>
          </p:nvPr>
        </p:nvSpPr>
        <p:spPr>
          <a:xfrm>
            <a:off x="8046720" y="1045597"/>
            <a:ext cx="3633746" cy="1588422"/>
          </a:xfrm>
        </p:spPr>
        <p:txBody>
          <a:bodyPr anchor="b">
            <a:normAutofit/>
          </a:bodyPr>
          <a:lstStyle/>
          <a:p>
            <a:r>
              <a:rPr lang="en-US" dirty="0"/>
              <a:t>Healthy Position for Critical Investments</a:t>
            </a:r>
          </a:p>
        </p:txBody>
      </p:sp>
      <p:sp>
        <p:nvSpPr>
          <p:cNvPr id="3" name="Content Placeholder 2">
            <a:extLst>
              <a:ext uri="{FF2B5EF4-FFF2-40B4-BE49-F238E27FC236}">
                <a16:creationId xmlns:a16="http://schemas.microsoft.com/office/drawing/2014/main" id="{8A031B81-B1CD-B92F-8BE7-54D5C1542A3C}"/>
              </a:ext>
            </a:extLst>
          </p:cNvPr>
          <p:cNvSpPr>
            <a:spLocks noGrp="1"/>
          </p:cNvSpPr>
          <p:nvPr>
            <p:ph idx="1"/>
          </p:nvPr>
        </p:nvSpPr>
        <p:spPr>
          <a:xfrm>
            <a:off x="8046719" y="2722729"/>
            <a:ext cx="3633747" cy="2700062"/>
          </a:xfrm>
        </p:spPr>
        <p:txBody>
          <a:bodyPr>
            <a:normAutofit fontScale="85000" lnSpcReduction="20000"/>
          </a:bodyPr>
          <a:lstStyle/>
          <a:p>
            <a:r>
              <a:rPr lang="en-US" sz="1900" dirty="0"/>
              <a:t>Student success and accessibility </a:t>
            </a:r>
          </a:p>
          <a:p>
            <a:r>
              <a:rPr lang="en-US" sz="1900" dirty="0"/>
              <a:t>Building renewal and deferred maintenance </a:t>
            </a:r>
          </a:p>
          <a:p>
            <a:r>
              <a:rPr lang="en-US" sz="1900" dirty="0"/>
              <a:t>Digital infrastructure and maintenance</a:t>
            </a:r>
          </a:p>
          <a:p>
            <a:r>
              <a:rPr lang="en-US" sz="1900" dirty="0"/>
              <a:t>Capital  </a:t>
            </a:r>
          </a:p>
          <a:p>
            <a:r>
              <a:rPr lang="en-US" sz="1900" dirty="0"/>
              <a:t>Security </a:t>
            </a:r>
          </a:p>
          <a:p>
            <a:pPr lvl="1"/>
            <a:r>
              <a:rPr lang="en-US" sz="1900" dirty="0"/>
              <a:t>Safety investments for our students, staff, and patients</a:t>
            </a:r>
          </a:p>
          <a:p>
            <a:pPr lvl="1"/>
            <a:r>
              <a:rPr lang="en-US" sz="1900" dirty="0"/>
              <a:t>Cyber and data security</a:t>
            </a:r>
            <a:endParaRPr lang="en-US" sz="2900" dirty="0"/>
          </a:p>
          <a:p>
            <a:pPr marL="0" indent="0">
              <a:buNone/>
            </a:pPr>
            <a:r>
              <a:rPr lang="en-US" sz="2900" dirty="0"/>
              <a:t>  </a:t>
            </a:r>
          </a:p>
          <a:p>
            <a:endParaRPr lang="en-US" sz="1900" dirty="0"/>
          </a:p>
          <a:p>
            <a:pPr lvl="1"/>
            <a:endParaRPr lang="en-US" sz="1900" dirty="0"/>
          </a:p>
        </p:txBody>
      </p:sp>
    </p:spTree>
    <p:extLst>
      <p:ext uri="{BB962C8B-B14F-4D97-AF65-F5344CB8AC3E}">
        <p14:creationId xmlns:p14="http://schemas.microsoft.com/office/powerpoint/2010/main" val="2414504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Calculator, pen, compass, money and a paper with graphs printed on it">
            <a:extLst>
              <a:ext uri="{FF2B5EF4-FFF2-40B4-BE49-F238E27FC236}">
                <a16:creationId xmlns:a16="http://schemas.microsoft.com/office/drawing/2014/main" id="{1DC785B3-F18C-C11F-2B9D-A15876498372}"/>
              </a:ext>
            </a:extLst>
          </p:cNvPr>
          <p:cNvPicPr>
            <a:picLocks noChangeAspect="1"/>
          </p:cNvPicPr>
          <p:nvPr/>
        </p:nvPicPr>
        <p:blipFill rotWithShape="1">
          <a:blip r:embed="rId2"/>
          <a:srcRect l="8417" r="4194" b="-1"/>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4E92850-B02C-DBC9-98EC-53011164CC7B}"/>
              </a:ext>
            </a:extLst>
          </p:cNvPr>
          <p:cNvSpPr>
            <a:spLocks noGrp="1"/>
          </p:cNvSpPr>
          <p:nvPr>
            <p:ph type="title"/>
          </p:nvPr>
        </p:nvSpPr>
        <p:spPr>
          <a:xfrm>
            <a:off x="8046720" y="1045597"/>
            <a:ext cx="3633746" cy="1588422"/>
          </a:xfrm>
        </p:spPr>
        <p:txBody>
          <a:bodyPr anchor="b">
            <a:normAutofit/>
          </a:bodyPr>
          <a:lstStyle/>
          <a:p>
            <a:r>
              <a:rPr lang="en-US" dirty="0"/>
              <a:t>Financial Planning is Critical</a:t>
            </a:r>
          </a:p>
        </p:txBody>
      </p:sp>
      <p:sp>
        <p:nvSpPr>
          <p:cNvPr id="3" name="Content Placeholder 2">
            <a:extLst>
              <a:ext uri="{FF2B5EF4-FFF2-40B4-BE49-F238E27FC236}">
                <a16:creationId xmlns:a16="http://schemas.microsoft.com/office/drawing/2014/main" id="{DA24DB7B-3D2E-9593-DD1B-582BC5593838}"/>
              </a:ext>
            </a:extLst>
          </p:cNvPr>
          <p:cNvSpPr>
            <a:spLocks noGrp="1"/>
          </p:cNvSpPr>
          <p:nvPr>
            <p:ph idx="1"/>
          </p:nvPr>
        </p:nvSpPr>
        <p:spPr>
          <a:xfrm>
            <a:off x="8046719" y="2722729"/>
            <a:ext cx="3633747" cy="2700062"/>
          </a:xfrm>
        </p:spPr>
        <p:txBody>
          <a:bodyPr>
            <a:normAutofit fontScale="92500"/>
          </a:bodyPr>
          <a:lstStyle/>
          <a:p>
            <a:r>
              <a:rPr lang="en-US" sz="2000"/>
              <a:t>Strategic multiyear </a:t>
            </a:r>
            <a:r>
              <a:rPr lang="en-US" sz="2000" dirty="0"/>
              <a:t>scenarios  </a:t>
            </a:r>
          </a:p>
          <a:p>
            <a:r>
              <a:rPr lang="en-US" sz="2000" dirty="0"/>
              <a:t>Continued emphasis on operational excellence and business process improvement </a:t>
            </a:r>
          </a:p>
          <a:p>
            <a:r>
              <a:rPr lang="en-US" sz="2000" dirty="0"/>
              <a:t>Utilization of AI</a:t>
            </a:r>
          </a:p>
          <a:p>
            <a:r>
              <a:rPr lang="en-US" sz="2000" dirty="0"/>
              <a:t>Thoughtful and strategic capital and investment planning </a:t>
            </a:r>
          </a:p>
          <a:p>
            <a:r>
              <a:rPr lang="en-US" sz="2000" dirty="0"/>
              <a:t>Inflation – reduced margins</a:t>
            </a:r>
          </a:p>
          <a:p>
            <a:endParaRPr lang="en-US" sz="2000" dirty="0"/>
          </a:p>
        </p:txBody>
      </p:sp>
    </p:spTree>
    <p:extLst>
      <p:ext uri="{BB962C8B-B14F-4D97-AF65-F5344CB8AC3E}">
        <p14:creationId xmlns:p14="http://schemas.microsoft.com/office/powerpoint/2010/main" val="67562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ontent Placeholder 2">
            <a:extLst>
              <a:ext uri="{FF2B5EF4-FFF2-40B4-BE49-F238E27FC236}">
                <a16:creationId xmlns:a16="http://schemas.microsoft.com/office/drawing/2014/main" id="{96EAC891-85C5-451C-9279-92FBFB23BB92}"/>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392360596"/>
              </p:ext>
            </p:extLst>
          </p:nvPr>
        </p:nvGraphicFramePr>
        <p:xfrm>
          <a:off x="1581519" y="1252728"/>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5F4F723-76BD-104C-8B25-66A8E50816F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Table of contents</a:t>
            </a:r>
          </a:p>
        </p:txBody>
      </p:sp>
    </p:spTree>
    <p:extLst>
      <p:ext uri="{BB962C8B-B14F-4D97-AF65-F5344CB8AC3E}">
        <p14:creationId xmlns:p14="http://schemas.microsoft.com/office/powerpoint/2010/main" val="408377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encil on top of a paper with a printed line graph">
            <a:extLst>
              <a:ext uri="{FF2B5EF4-FFF2-40B4-BE49-F238E27FC236}">
                <a16:creationId xmlns:a16="http://schemas.microsoft.com/office/drawing/2014/main" id="{B15BF262-4057-C18F-8845-D24A52AED313}"/>
              </a:ext>
            </a:extLst>
          </p:cNvPr>
          <p:cNvPicPr>
            <a:picLocks noChangeAspect="1"/>
          </p:cNvPicPr>
          <p:nvPr/>
        </p:nvPicPr>
        <p:blipFill rotWithShape="1">
          <a:blip r:embed="rId2"/>
          <a:srcRect r="5882" b="-1"/>
          <a:stretch/>
        </p:blipFill>
        <p:spPr>
          <a:xfrm>
            <a:off x="2522358" y="10"/>
            <a:ext cx="9669642" cy="6857990"/>
          </a:xfrm>
          <a:prstGeom prst="rect">
            <a:avLst/>
          </a:prstGeom>
        </p:spPr>
      </p:pic>
      <p:sp>
        <p:nvSpPr>
          <p:cNvPr id="20" name="Rectangle 1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50EFCA-11CB-4775-6EE6-4FAFF3318781}"/>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pPr algn="l"/>
            <a:r>
              <a:rPr lang="en-US" sz="5200" dirty="0">
                <a:solidFill>
                  <a:schemeClr val="tx1"/>
                </a:solidFill>
                <a:latin typeface="+mn-lt"/>
                <a:ea typeface="+mj-ea"/>
              </a:rPr>
              <a:t>FY2023 Financial Statement Summary </a:t>
            </a:r>
          </a:p>
        </p:txBody>
      </p:sp>
    </p:spTree>
    <p:extLst>
      <p:ext uri="{BB962C8B-B14F-4D97-AF65-F5344CB8AC3E}">
        <p14:creationId xmlns:p14="http://schemas.microsoft.com/office/powerpoint/2010/main" val="528942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8" descr="Glasses on top of a book">
            <a:extLst>
              <a:ext uri="{FF2B5EF4-FFF2-40B4-BE49-F238E27FC236}">
                <a16:creationId xmlns:a16="http://schemas.microsoft.com/office/drawing/2014/main" id="{7D9D283B-1201-4539-8BFE-C94627253F64}"/>
              </a:ext>
            </a:extLst>
          </p:cNvPr>
          <p:cNvPicPr>
            <a:picLocks noChangeAspect="1"/>
          </p:cNvPicPr>
          <p:nvPr/>
        </p:nvPicPr>
        <p:blipFill rotWithShape="1">
          <a:blip r:embed="rId2"/>
          <a:srcRect r="6588" b="-1"/>
          <a:stretch/>
        </p:blipFill>
        <p:spPr>
          <a:xfrm>
            <a:off x="4280192" y="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9D23EBD6-FE48-4346-AD87-F53456373445}"/>
              </a:ext>
            </a:extLst>
          </p:cNvPr>
          <p:cNvSpPr txBox="1">
            <a:spLocks noGrp="1"/>
          </p:cNvSpPr>
          <p:nvPr>
            <p:ph type="title" idx="4294967295"/>
          </p:nvPr>
        </p:nvSpPr>
        <p:spPr>
          <a:xfrm>
            <a:off x="39445" y="178905"/>
            <a:ext cx="4223945" cy="1942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j-ea"/>
                <a:cs typeface="+mj-cs"/>
              </a:rPr>
              <a:t>Fiscal Year 2023</a:t>
            </a:r>
            <a:br>
              <a:rPr kumimoji="0" lang="en-US" sz="4000" b="1" i="0" u="none" strike="noStrike" kern="1200" cap="none" spc="0" normalizeH="0" baseline="0" noProof="0" dirty="0">
                <a:ln>
                  <a:noFill/>
                </a:ln>
                <a:solidFill>
                  <a:schemeClr val="tx1"/>
                </a:solidFill>
                <a:effectLst/>
                <a:uLnTx/>
                <a:uFillTx/>
                <a:latin typeface="+mj-lt"/>
                <a:ea typeface="+mj-ea"/>
                <a:cs typeface="+mj-cs"/>
              </a:rPr>
            </a:br>
            <a:r>
              <a:rPr kumimoji="0" lang="en-US" sz="2000" b="1" i="1" u="none" strike="noStrike" kern="1200" cap="none" spc="0" normalizeH="0" baseline="0" noProof="0" dirty="0">
                <a:ln>
                  <a:noFill/>
                </a:ln>
                <a:solidFill>
                  <a:schemeClr val="tx1"/>
                </a:solidFill>
                <a:effectLst/>
                <a:uLnTx/>
                <a:uFillTx/>
                <a:latin typeface="+mj-lt"/>
                <a:ea typeface="+mj-ea"/>
                <a:cs typeface="+mj-cs"/>
              </a:rPr>
              <a:t>Strategic fiscal planning</a:t>
            </a:r>
            <a:endParaRPr kumimoji="0" lang="en-US" sz="4000" b="1" i="1" u="none" strike="noStrike" kern="1200" cap="none" spc="0" normalizeH="0" baseline="0" noProof="0" dirty="0">
              <a:ln>
                <a:noFill/>
              </a:ln>
              <a:solidFill>
                <a:schemeClr val="tx1"/>
              </a:solidFill>
              <a:effectLst/>
              <a:uLnTx/>
              <a:uFillTx/>
              <a:latin typeface="+mj-lt"/>
              <a:ea typeface="+mj-ea"/>
              <a:cs typeface="+mj-cs"/>
            </a:endParaRPr>
          </a:p>
        </p:txBody>
      </p:sp>
      <p:sp>
        <p:nvSpPr>
          <p:cNvPr id="3" name="Text Placeholder 2">
            <a:extLst>
              <a:ext uri="{FF2B5EF4-FFF2-40B4-BE49-F238E27FC236}">
                <a16:creationId xmlns:a16="http://schemas.microsoft.com/office/drawing/2014/main" id="{BB727D26-BA88-4447-9971-4504C1F043E6}"/>
              </a:ext>
            </a:extLst>
          </p:cNvPr>
          <p:cNvSpPr>
            <a:spLocks noGrp="1"/>
          </p:cNvSpPr>
          <p:nvPr>
            <p:ph idx="1"/>
          </p:nvPr>
        </p:nvSpPr>
        <p:spPr>
          <a:xfrm>
            <a:off x="-226936" y="2230747"/>
            <a:ext cx="4490326" cy="3742762"/>
          </a:xfrm>
        </p:spPr>
        <p:txBody>
          <a:bodyPr vert="horz" lIns="91440" tIns="45720" rIns="91440" bIns="45720" rtlCol="0">
            <a:normAutofit fontScale="92500" lnSpcReduction="10000"/>
          </a:bodyPr>
          <a:lstStyle/>
          <a:p>
            <a:pPr lvl="1">
              <a:spcAft>
                <a:spcPts val="600"/>
              </a:spcAft>
            </a:pPr>
            <a:endParaRPr lang="en-US" sz="2000" dirty="0">
              <a:solidFill>
                <a:schemeClr val="tx1"/>
              </a:solidFill>
              <a:ea typeface="+mn-ea"/>
            </a:endParaRPr>
          </a:p>
          <a:p>
            <a:pPr lvl="1">
              <a:spcAft>
                <a:spcPts val="600"/>
              </a:spcAft>
            </a:pPr>
            <a:r>
              <a:rPr lang="en-US" sz="2000" dirty="0">
                <a:solidFill>
                  <a:schemeClr val="tx1"/>
                </a:solidFill>
                <a:ea typeface="+mn-ea"/>
              </a:rPr>
              <a:t>Continued Wellness and Safety Investments</a:t>
            </a:r>
          </a:p>
          <a:p>
            <a:pPr lvl="1">
              <a:spcAft>
                <a:spcPts val="600"/>
              </a:spcAft>
            </a:pPr>
            <a:r>
              <a:rPr lang="en-US" sz="2000" dirty="0">
                <a:solidFill>
                  <a:schemeClr val="tx1"/>
                </a:solidFill>
                <a:ea typeface="+mn-ea"/>
              </a:rPr>
              <a:t>Inflationary impacts</a:t>
            </a:r>
          </a:p>
          <a:p>
            <a:pPr lvl="1">
              <a:spcAft>
                <a:spcPts val="600"/>
              </a:spcAft>
            </a:pPr>
            <a:r>
              <a:rPr lang="en-US" sz="2000" dirty="0">
                <a:solidFill>
                  <a:schemeClr val="tx1"/>
                </a:solidFill>
                <a:ea typeface="+mn-ea"/>
              </a:rPr>
              <a:t>Hospital</a:t>
            </a:r>
          </a:p>
          <a:p>
            <a:pPr lvl="1">
              <a:spcAft>
                <a:spcPts val="600"/>
              </a:spcAft>
            </a:pPr>
            <a:r>
              <a:rPr lang="en-US" sz="2000" dirty="0">
                <a:solidFill>
                  <a:schemeClr val="tx1"/>
                </a:solidFill>
                <a:ea typeface="+mn-ea"/>
              </a:rPr>
              <a:t>Housing and auxiliaries </a:t>
            </a:r>
          </a:p>
          <a:p>
            <a:pPr lvl="1">
              <a:spcAft>
                <a:spcPts val="600"/>
              </a:spcAft>
            </a:pPr>
            <a:r>
              <a:rPr lang="en-US" sz="2000" dirty="0">
                <a:solidFill>
                  <a:schemeClr val="tx1"/>
                </a:solidFill>
                <a:ea typeface="+mn-ea"/>
              </a:rPr>
              <a:t>SHIELD testing programs winding down</a:t>
            </a:r>
          </a:p>
          <a:p>
            <a:pPr lvl="1">
              <a:spcAft>
                <a:spcPts val="600"/>
              </a:spcAft>
            </a:pPr>
            <a:r>
              <a:rPr lang="en-US" sz="2000" dirty="0">
                <a:solidFill>
                  <a:schemeClr val="tx1"/>
                </a:solidFill>
                <a:ea typeface="+mn-ea"/>
              </a:rPr>
              <a:t>Capital Investments</a:t>
            </a:r>
          </a:p>
          <a:p>
            <a:pPr lvl="1">
              <a:spcAft>
                <a:spcPts val="600"/>
              </a:spcAft>
            </a:pPr>
            <a:r>
              <a:rPr lang="en-US" sz="2000" dirty="0">
                <a:solidFill>
                  <a:schemeClr val="tx1"/>
                </a:solidFill>
                <a:ea typeface="+mn-ea"/>
              </a:rPr>
              <a:t>Healthy financial investment returns</a:t>
            </a:r>
          </a:p>
          <a:p>
            <a:pPr lvl="1">
              <a:spcAft>
                <a:spcPts val="600"/>
              </a:spcAft>
            </a:pPr>
            <a:endParaRPr lang="en-US" sz="2000" dirty="0">
              <a:solidFill>
                <a:schemeClr val="tx1"/>
              </a:solidFill>
              <a:ea typeface="+mn-ea"/>
            </a:endParaRPr>
          </a:p>
          <a:p>
            <a:pPr lvl="1">
              <a:spcAft>
                <a:spcPts val="600"/>
              </a:spcAft>
            </a:pPr>
            <a:endParaRPr lang="en-US" sz="2000" dirty="0">
              <a:solidFill>
                <a:schemeClr val="tx1"/>
              </a:solidFill>
              <a:ea typeface="+mn-ea"/>
            </a:endParaRPr>
          </a:p>
          <a:p>
            <a:pPr marL="457200" lvl="1" indent="0">
              <a:spcAft>
                <a:spcPts val="600"/>
              </a:spcAft>
              <a:buNone/>
            </a:pPr>
            <a:endParaRPr lang="en-US" sz="2000" dirty="0">
              <a:solidFill>
                <a:schemeClr val="tx1"/>
              </a:solidFill>
              <a:ea typeface="+mn-ea"/>
            </a:endParaRPr>
          </a:p>
          <a:p>
            <a:endParaRPr lang="en-US" sz="2000" dirty="0">
              <a:solidFill>
                <a:schemeClr val="tx1"/>
              </a:solidFill>
              <a:ea typeface="+mn-ea"/>
            </a:endParaRPr>
          </a:p>
        </p:txBody>
      </p:sp>
      <p:sp>
        <p:nvSpPr>
          <p:cNvPr id="2" name="Slide Number Placeholder 1">
            <a:extLst>
              <a:ext uri="{FF2B5EF4-FFF2-40B4-BE49-F238E27FC236}">
                <a16:creationId xmlns:a16="http://schemas.microsoft.com/office/drawing/2014/main" id="{EC542607-F5D9-4D46-B1DB-F94CAB25E72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D5A3952-2C4C-4B60-86CF-D12945108770}" type="slidenum">
              <a:rPr lang="en-US">
                <a:solidFill>
                  <a:srgbClr val="FFFFFF"/>
                </a:solidFill>
                <a:latin typeface="Calibri" panose="020F0502020204030204"/>
              </a:rPr>
              <a:pPr>
                <a:spcAft>
                  <a:spcPts val="600"/>
                </a:spcAft>
                <a:defRPr/>
              </a:pPr>
              <a:t>4</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132792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descr="Pie chart showing distribution of FY23 Revenues Used for Operations">
            <a:extLst>
              <a:ext uri="{FF2B5EF4-FFF2-40B4-BE49-F238E27FC236}">
                <a16:creationId xmlns:a16="http://schemas.microsoft.com/office/drawing/2014/main" id="{540FB1CF-29BE-45FE-A87A-C3BF99B0639E}"/>
              </a:ext>
            </a:extLst>
          </p:cNvPr>
          <p:cNvGraphicFramePr>
            <a:graphicFrameLocks/>
          </p:cNvGraphicFramePr>
          <p:nvPr>
            <p:extLst>
              <p:ext uri="{D42A27DB-BD31-4B8C-83A1-F6EECF244321}">
                <p14:modId xmlns:p14="http://schemas.microsoft.com/office/powerpoint/2010/main" val="1184141296"/>
              </p:ext>
            </p:extLst>
          </p:nvPr>
        </p:nvGraphicFramePr>
        <p:xfrm>
          <a:off x="748733" y="993914"/>
          <a:ext cx="6425126" cy="550627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id="{4CC4B7C3-265F-44EE-B613-7BFFFC3D92AA}"/>
              </a:ext>
            </a:extLst>
          </p:cNvPr>
          <p:cNvSpPr txBox="1">
            <a:spLocks noGrp="1"/>
          </p:cNvSpPr>
          <p:nvPr>
            <p:ph type="title" idx="4294967295"/>
          </p:nvPr>
        </p:nvSpPr>
        <p:spPr>
          <a:xfrm>
            <a:off x="-1588" y="159026"/>
            <a:ext cx="910494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FY23 Revenues Used for Operations </a:t>
            </a:r>
          </a:p>
        </p:txBody>
      </p:sp>
      <p:pic>
        <p:nvPicPr>
          <p:cNvPr id="7" name="Picture 6">
            <a:extLst>
              <a:ext uri="{FF2B5EF4-FFF2-40B4-BE49-F238E27FC236}">
                <a16:creationId xmlns:a16="http://schemas.microsoft.com/office/drawing/2014/main" id="{67389005-8CF1-4BAF-8B29-41953A8DF0B6}"/>
              </a:ext>
              <a:ext uri="{C183D7F6-B498-43B3-948B-1728B52AA6E4}">
                <adec:decorative xmlns:adec="http://schemas.microsoft.com/office/drawing/2017/decorative" val="1"/>
              </a:ext>
            </a:extLst>
          </p:cNvPr>
          <p:cNvPicPr>
            <a:picLocks/>
          </p:cNvPicPr>
          <p:nvPr/>
        </p:nvPicPr>
        <p:blipFill>
          <a:blip r:embed="rId3"/>
          <a:stretch>
            <a:fillRect/>
          </a:stretch>
        </p:blipFill>
        <p:spPr>
          <a:xfrm rot="5400000" flipH="1">
            <a:off x="6017844" y="-6017847"/>
            <a:ext cx="156309" cy="12192000"/>
          </a:xfrm>
          <a:prstGeom prst="rect">
            <a:avLst/>
          </a:prstGeom>
        </p:spPr>
      </p:pic>
      <p:pic>
        <p:nvPicPr>
          <p:cNvPr id="8" name="Picture 7">
            <a:extLst>
              <a:ext uri="{FF2B5EF4-FFF2-40B4-BE49-F238E27FC236}">
                <a16:creationId xmlns:a16="http://schemas.microsoft.com/office/drawing/2014/main" id="{9C00E4CC-EEEE-41B7-B46A-6FE899F2EB0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180" y="6454013"/>
            <a:ext cx="3956295" cy="365390"/>
          </a:xfrm>
          <a:prstGeom prst="rect">
            <a:avLst/>
          </a:prstGeom>
        </p:spPr>
      </p:pic>
      <p:pic>
        <p:nvPicPr>
          <p:cNvPr id="9" name="Picture 8">
            <a:extLst>
              <a:ext uri="{FF2B5EF4-FFF2-40B4-BE49-F238E27FC236}">
                <a16:creationId xmlns:a16="http://schemas.microsoft.com/office/drawing/2014/main" id="{4FE7F70C-B9C5-4E7E-8E55-2FE829D8FF89}"/>
              </a:ext>
              <a:ext uri="{C183D7F6-B498-43B3-948B-1728B52AA6E4}">
                <adec:decorative xmlns:adec="http://schemas.microsoft.com/office/drawing/2017/decorative" val="1"/>
              </a:ext>
            </a:extLst>
          </p:cNvPr>
          <p:cNvPicPr>
            <a:picLocks/>
          </p:cNvPicPr>
          <p:nvPr/>
        </p:nvPicPr>
        <p:blipFill>
          <a:blip r:embed="rId3"/>
          <a:stretch>
            <a:fillRect/>
          </a:stretch>
        </p:blipFill>
        <p:spPr>
          <a:xfrm flipH="1">
            <a:off x="7805750" y="993914"/>
            <a:ext cx="91440" cy="5212080"/>
          </a:xfrm>
          <a:prstGeom prst="rect">
            <a:avLst/>
          </a:prstGeom>
        </p:spPr>
      </p:pic>
      <p:sp>
        <p:nvSpPr>
          <p:cNvPr id="10" name="TextBox 9">
            <a:extLst>
              <a:ext uri="{FF2B5EF4-FFF2-40B4-BE49-F238E27FC236}">
                <a16:creationId xmlns:a16="http://schemas.microsoft.com/office/drawing/2014/main" id="{8D6A73B2-2256-4EC7-A827-5C160740F343}"/>
              </a:ext>
            </a:extLst>
          </p:cNvPr>
          <p:cNvSpPr txBox="1"/>
          <p:nvPr/>
        </p:nvSpPr>
        <p:spPr>
          <a:xfrm>
            <a:off x="-1588" y="6437501"/>
            <a:ext cx="2904578" cy="369332"/>
          </a:xfrm>
          <a:prstGeom prst="rect">
            <a:avLst/>
          </a:prstGeom>
          <a:noFill/>
        </p:spPr>
        <p:txBody>
          <a:bodyPr wrap="none" rtlCol="0">
            <a:spAutoFit/>
          </a:bodyPr>
          <a:lstStyle/>
          <a:p>
            <a:r>
              <a:rPr lang="en-US" dirty="0"/>
              <a:t>Excludes payments on behalf</a:t>
            </a:r>
          </a:p>
        </p:txBody>
      </p:sp>
      <p:sp>
        <p:nvSpPr>
          <p:cNvPr id="14" name="TextBox 13">
            <a:extLst>
              <a:ext uri="{FF2B5EF4-FFF2-40B4-BE49-F238E27FC236}">
                <a16:creationId xmlns:a16="http://schemas.microsoft.com/office/drawing/2014/main" id="{371C9856-BC04-0B74-BBAD-F71CAD6A5C09}"/>
              </a:ext>
            </a:extLst>
          </p:cNvPr>
          <p:cNvSpPr txBox="1"/>
          <p:nvPr/>
        </p:nvSpPr>
        <p:spPr>
          <a:xfrm>
            <a:off x="8376355" y="1263750"/>
            <a:ext cx="3378765" cy="523220"/>
          </a:xfrm>
          <a:prstGeom prst="rect">
            <a:avLst/>
          </a:prstGeom>
          <a:noFill/>
        </p:spPr>
        <p:txBody>
          <a:bodyPr wrap="square" rtlCol="0">
            <a:spAutoFit/>
          </a:bodyPr>
          <a:lstStyle/>
          <a:p>
            <a:r>
              <a:rPr lang="en-US" sz="2800" dirty="0"/>
              <a:t>Change from FY22</a:t>
            </a:r>
          </a:p>
        </p:txBody>
      </p:sp>
      <p:graphicFrame>
        <p:nvGraphicFramePr>
          <p:cNvPr id="15" name="Table 14">
            <a:extLst>
              <a:ext uri="{FF2B5EF4-FFF2-40B4-BE49-F238E27FC236}">
                <a16:creationId xmlns:a16="http://schemas.microsoft.com/office/drawing/2014/main" id="{B3E0E3B8-C618-5681-DCF0-94874BED1B96}"/>
              </a:ext>
            </a:extLst>
          </p:cNvPr>
          <p:cNvGraphicFramePr>
            <a:graphicFrameLocks noGrp="1"/>
          </p:cNvGraphicFramePr>
          <p:nvPr>
            <p:extLst>
              <p:ext uri="{D42A27DB-BD31-4B8C-83A1-F6EECF244321}">
                <p14:modId xmlns:p14="http://schemas.microsoft.com/office/powerpoint/2010/main" val="2875086220"/>
              </p:ext>
            </p:extLst>
          </p:nvPr>
        </p:nvGraphicFramePr>
        <p:xfrm>
          <a:off x="7924180" y="2072675"/>
          <a:ext cx="4200317" cy="2545976"/>
        </p:xfrm>
        <a:graphic>
          <a:graphicData uri="http://schemas.openxmlformats.org/drawingml/2006/table">
            <a:tbl>
              <a:tblPr firstRow="1"/>
              <a:tblGrid>
                <a:gridCol w="3407336">
                  <a:extLst>
                    <a:ext uri="{9D8B030D-6E8A-4147-A177-3AD203B41FA5}">
                      <a16:colId xmlns:a16="http://schemas.microsoft.com/office/drawing/2014/main" val="2391256228"/>
                    </a:ext>
                  </a:extLst>
                </a:gridCol>
                <a:gridCol w="792981">
                  <a:extLst>
                    <a:ext uri="{9D8B030D-6E8A-4147-A177-3AD203B41FA5}">
                      <a16:colId xmlns:a16="http://schemas.microsoft.com/office/drawing/2014/main" val="3444574686"/>
                    </a:ext>
                  </a:extLst>
                </a:gridCol>
              </a:tblGrid>
              <a:tr h="253391">
                <a:tc>
                  <a:txBody>
                    <a:bodyPr/>
                    <a:lstStyle/>
                    <a:p>
                      <a:pPr algn="l" fontAlgn="b"/>
                      <a:r>
                        <a:rPr lang="en-US" sz="1600" b="0" i="0" u="none" strike="noStrike" dirty="0">
                          <a:solidFill>
                            <a:srgbClr val="000000"/>
                          </a:solidFill>
                          <a:effectLst/>
                          <a:latin typeface="+mn-lt"/>
                        </a:rPr>
                        <a:t>Tuition and Fees</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mn-lt"/>
                        </a:rPr>
                        <a:t>1.2%</a:t>
                      </a:r>
                    </a:p>
                  </a:txBody>
                  <a:tcPr marL="0" marR="0" marT="0" marB="0" anchor="b">
                    <a:lnL>
                      <a:noFill/>
                    </a:lnL>
                    <a:lnR>
                      <a:noFill/>
                    </a:lnR>
                    <a:lnT>
                      <a:noFill/>
                    </a:lnT>
                    <a:lnB>
                      <a:noFill/>
                    </a:lnB>
                  </a:tcPr>
                </a:tc>
                <a:extLst>
                  <a:ext uri="{0D108BD9-81ED-4DB2-BD59-A6C34878D82A}">
                    <a16:rowId xmlns:a16="http://schemas.microsoft.com/office/drawing/2014/main" val="820701182"/>
                  </a:ext>
                </a:extLst>
              </a:tr>
              <a:tr h="253391">
                <a:tc>
                  <a:txBody>
                    <a:bodyPr/>
                    <a:lstStyle/>
                    <a:p>
                      <a:pPr algn="l" fontAlgn="b"/>
                      <a:r>
                        <a:rPr lang="en-US" sz="1600" b="0" i="0" u="none" strike="noStrike" dirty="0">
                          <a:solidFill>
                            <a:srgbClr val="000000"/>
                          </a:solidFill>
                          <a:effectLst/>
                          <a:latin typeface="+mn-lt"/>
                        </a:rPr>
                        <a:t>Sponsored Programs</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mn-lt"/>
                        </a:rPr>
                        <a:t>  4.0%</a:t>
                      </a:r>
                    </a:p>
                  </a:txBody>
                  <a:tcPr marL="0" marR="0" marT="0" marB="0" anchor="b">
                    <a:lnL>
                      <a:noFill/>
                    </a:lnL>
                    <a:lnR>
                      <a:noFill/>
                    </a:lnR>
                    <a:lnT>
                      <a:noFill/>
                    </a:lnT>
                    <a:lnB>
                      <a:noFill/>
                    </a:lnB>
                  </a:tcPr>
                </a:tc>
                <a:extLst>
                  <a:ext uri="{0D108BD9-81ED-4DB2-BD59-A6C34878D82A}">
                    <a16:rowId xmlns:a16="http://schemas.microsoft.com/office/drawing/2014/main" val="3765540030"/>
                  </a:ext>
                </a:extLst>
              </a:tr>
              <a:tr h="253391">
                <a:tc>
                  <a:txBody>
                    <a:bodyPr/>
                    <a:lstStyle/>
                    <a:p>
                      <a:pPr algn="l" fontAlgn="b"/>
                      <a:r>
                        <a:rPr lang="en-US" sz="1600" b="0" i="0" u="none" strike="noStrike" dirty="0">
                          <a:solidFill>
                            <a:srgbClr val="000000"/>
                          </a:solidFill>
                          <a:effectLst/>
                          <a:latin typeface="+mn-lt"/>
                        </a:rPr>
                        <a:t>Patient Care (Hospital)</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mn-lt"/>
                        </a:rPr>
                        <a:t>12.6%</a:t>
                      </a:r>
                    </a:p>
                  </a:txBody>
                  <a:tcPr marL="0" marR="0" marT="0" marB="0" anchor="b">
                    <a:lnL>
                      <a:noFill/>
                    </a:lnL>
                    <a:lnR>
                      <a:noFill/>
                    </a:lnR>
                    <a:lnT>
                      <a:noFill/>
                    </a:lnT>
                    <a:lnB>
                      <a:noFill/>
                    </a:lnB>
                  </a:tcPr>
                </a:tc>
                <a:extLst>
                  <a:ext uri="{0D108BD9-81ED-4DB2-BD59-A6C34878D82A}">
                    <a16:rowId xmlns:a16="http://schemas.microsoft.com/office/drawing/2014/main" val="3461571591"/>
                  </a:ext>
                </a:extLst>
              </a:tr>
              <a:tr h="253391">
                <a:tc>
                  <a:txBody>
                    <a:bodyPr/>
                    <a:lstStyle/>
                    <a:p>
                      <a:pPr algn="l" fontAlgn="b"/>
                      <a:r>
                        <a:rPr lang="en-US" sz="1600" b="0" i="0" u="none" strike="noStrike" dirty="0">
                          <a:solidFill>
                            <a:srgbClr val="000000"/>
                          </a:solidFill>
                          <a:effectLst/>
                          <a:latin typeface="+mn-lt"/>
                        </a:rPr>
                        <a:t>Patient Care (Physician Practice Plans)</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mn-lt"/>
                        </a:rPr>
                        <a:t>2.6%</a:t>
                      </a:r>
                    </a:p>
                  </a:txBody>
                  <a:tcPr marL="0" marR="0" marT="0" marB="0" anchor="b">
                    <a:lnL>
                      <a:noFill/>
                    </a:lnL>
                    <a:lnR>
                      <a:noFill/>
                    </a:lnR>
                    <a:lnT>
                      <a:noFill/>
                    </a:lnT>
                    <a:lnB>
                      <a:noFill/>
                    </a:lnB>
                  </a:tcPr>
                </a:tc>
                <a:extLst>
                  <a:ext uri="{0D108BD9-81ED-4DB2-BD59-A6C34878D82A}">
                    <a16:rowId xmlns:a16="http://schemas.microsoft.com/office/drawing/2014/main" val="3706595615"/>
                  </a:ext>
                </a:extLst>
              </a:tr>
              <a:tr h="253391">
                <a:tc>
                  <a:txBody>
                    <a:bodyPr/>
                    <a:lstStyle/>
                    <a:p>
                      <a:pPr algn="l" fontAlgn="b"/>
                      <a:r>
                        <a:rPr lang="en-US" sz="1600" b="0" i="0" u="none" strike="noStrike" dirty="0">
                          <a:solidFill>
                            <a:srgbClr val="000000"/>
                          </a:solidFill>
                          <a:effectLst/>
                          <a:latin typeface="+mn-lt"/>
                        </a:rPr>
                        <a:t>State Appropriations</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mn-lt"/>
                        </a:rPr>
                        <a:t>0.1%</a:t>
                      </a:r>
                    </a:p>
                  </a:txBody>
                  <a:tcPr marL="0" marR="0" marT="0" marB="0" anchor="b">
                    <a:lnL>
                      <a:noFill/>
                    </a:lnL>
                    <a:lnR>
                      <a:noFill/>
                    </a:lnR>
                    <a:lnT>
                      <a:noFill/>
                    </a:lnT>
                    <a:lnB>
                      <a:noFill/>
                    </a:lnB>
                  </a:tcPr>
                </a:tc>
                <a:extLst>
                  <a:ext uri="{0D108BD9-81ED-4DB2-BD59-A6C34878D82A}">
                    <a16:rowId xmlns:a16="http://schemas.microsoft.com/office/drawing/2014/main" val="250280124"/>
                  </a:ext>
                </a:extLst>
              </a:tr>
              <a:tr h="253391">
                <a:tc>
                  <a:txBody>
                    <a:bodyPr/>
                    <a:lstStyle/>
                    <a:p>
                      <a:pPr algn="l" fontAlgn="b"/>
                      <a:r>
                        <a:rPr lang="en-US" sz="1600" b="0" i="0" u="none" strike="noStrike" dirty="0">
                          <a:solidFill>
                            <a:srgbClr val="000000"/>
                          </a:solidFill>
                          <a:effectLst/>
                          <a:latin typeface="+mn-lt"/>
                        </a:rPr>
                        <a:t>Auxiliary Enterprises</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mn-lt"/>
                        </a:rPr>
                        <a:t>2.2%</a:t>
                      </a:r>
                    </a:p>
                  </a:txBody>
                  <a:tcPr marL="0" marR="0" marT="0" marB="0" anchor="b">
                    <a:lnL>
                      <a:noFill/>
                    </a:lnL>
                    <a:lnR>
                      <a:noFill/>
                    </a:lnR>
                    <a:lnT>
                      <a:noFill/>
                    </a:lnT>
                    <a:lnB>
                      <a:noFill/>
                    </a:lnB>
                  </a:tcPr>
                </a:tc>
                <a:extLst>
                  <a:ext uri="{0D108BD9-81ED-4DB2-BD59-A6C34878D82A}">
                    <a16:rowId xmlns:a16="http://schemas.microsoft.com/office/drawing/2014/main" val="3682950658"/>
                  </a:ext>
                </a:extLst>
              </a:tr>
              <a:tr h="253391">
                <a:tc>
                  <a:txBody>
                    <a:bodyPr/>
                    <a:lstStyle/>
                    <a:p>
                      <a:pPr algn="l" fontAlgn="b"/>
                      <a:r>
                        <a:rPr lang="en-US" sz="1600" b="0" i="0" u="none" strike="noStrike" dirty="0">
                          <a:solidFill>
                            <a:srgbClr val="000000"/>
                          </a:solidFill>
                          <a:effectLst/>
                          <a:latin typeface="+mn-lt"/>
                        </a:rPr>
                        <a:t>Private Gifts</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mn-lt"/>
                        </a:rPr>
                        <a:t>14.8%</a:t>
                      </a:r>
                    </a:p>
                  </a:txBody>
                  <a:tcPr marL="0" marR="0" marT="0" marB="0" anchor="b">
                    <a:lnL>
                      <a:noFill/>
                    </a:lnL>
                    <a:lnR>
                      <a:noFill/>
                    </a:lnR>
                    <a:lnT>
                      <a:noFill/>
                    </a:lnT>
                    <a:lnB>
                      <a:noFill/>
                    </a:lnB>
                  </a:tcPr>
                </a:tc>
                <a:extLst>
                  <a:ext uri="{0D108BD9-81ED-4DB2-BD59-A6C34878D82A}">
                    <a16:rowId xmlns:a16="http://schemas.microsoft.com/office/drawing/2014/main" val="2088229079"/>
                  </a:ext>
                </a:extLst>
              </a:tr>
              <a:tr h="253391">
                <a:tc>
                  <a:txBody>
                    <a:bodyPr/>
                    <a:lstStyle/>
                    <a:p>
                      <a:pPr algn="l" fontAlgn="b"/>
                      <a:r>
                        <a:rPr lang="en-US" sz="1600" b="0" i="0" u="none" strike="noStrike" dirty="0">
                          <a:solidFill>
                            <a:srgbClr val="000000"/>
                          </a:solidFill>
                          <a:effectLst/>
                          <a:latin typeface="+mn-lt"/>
                        </a:rPr>
                        <a:t>Educational and Other Activities</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mn-lt"/>
                        </a:rPr>
                        <a:t>-10.0%</a:t>
                      </a:r>
                    </a:p>
                  </a:txBody>
                  <a:tcPr marL="0" marR="0" marT="0" marB="0" anchor="b">
                    <a:lnL>
                      <a:noFill/>
                    </a:lnL>
                    <a:lnR>
                      <a:noFill/>
                    </a:lnR>
                    <a:lnT>
                      <a:noFill/>
                    </a:lnT>
                    <a:lnB>
                      <a:noFill/>
                    </a:lnB>
                  </a:tcPr>
                </a:tc>
                <a:extLst>
                  <a:ext uri="{0D108BD9-81ED-4DB2-BD59-A6C34878D82A}">
                    <a16:rowId xmlns:a16="http://schemas.microsoft.com/office/drawing/2014/main" val="3931535340"/>
                  </a:ext>
                </a:extLst>
              </a:tr>
              <a:tr h="253391">
                <a:tc>
                  <a:txBody>
                    <a:bodyPr/>
                    <a:lstStyle/>
                    <a:p>
                      <a:pPr algn="l" fontAlgn="b"/>
                      <a:r>
                        <a:rPr lang="en-US" sz="1600" b="0" i="0" u="none" strike="noStrike" dirty="0">
                          <a:solidFill>
                            <a:srgbClr val="000000"/>
                          </a:solidFill>
                          <a:effectLst/>
                          <a:latin typeface="+mn-lt"/>
                        </a:rPr>
                        <a:t>Grants, Nonoperating *</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mn-lt"/>
                        </a:rPr>
                        <a:t>-35.6%</a:t>
                      </a:r>
                    </a:p>
                  </a:txBody>
                  <a:tcPr marL="0" marR="0" marT="0" marB="0" anchor="b">
                    <a:lnL>
                      <a:noFill/>
                    </a:lnL>
                    <a:lnR>
                      <a:noFill/>
                    </a:lnR>
                    <a:lnT>
                      <a:noFill/>
                    </a:lnT>
                    <a:lnB>
                      <a:noFill/>
                    </a:lnB>
                  </a:tcPr>
                </a:tc>
                <a:extLst>
                  <a:ext uri="{0D108BD9-81ED-4DB2-BD59-A6C34878D82A}">
                    <a16:rowId xmlns:a16="http://schemas.microsoft.com/office/drawing/2014/main" val="1162587914"/>
                  </a:ext>
                </a:extLst>
              </a:tr>
              <a:tr h="265457">
                <a:tc>
                  <a:txBody>
                    <a:bodyPr/>
                    <a:lstStyle/>
                    <a:p>
                      <a:pPr algn="l" fontAlgn="b"/>
                      <a:r>
                        <a:rPr lang="en-US" sz="1600" b="0" i="0" u="none" strike="noStrike" dirty="0">
                          <a:solidFill>
                            <a:srgbClr val="000000"/>
                          </a:solidFill>
                          <a:effectLst/>
                          <a:latin typeface="+mn-lt"/>
                        </a:rPr>
                        <a:t>Investment Income</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mn-lt"/>
                        </a:rPr>
                        <a:t>111.4%</a:t>
                      </a:r>
                    </a:p>
                  </a:txBody>
                  <a:tcPr marL="0" marR="0" marT="0" marB="0" anchor="b">
                    <a:lnL>
                      <a:noFill/>
                    </a:lnL>
                    <a:lnR>
                      <a:noFill/>
                    </a:lnR>
                    <a:lnT>
                      <a:noFill/>
                    </a:lnT>
                    <a:lnB>
                      <a:noFill/>
                    </a:lnB>
                  </a:tcPr>
                </a:tc>
                <a:extLst>
                  <a:ext uri="{0D108BD9-81ED-4DB2-BD59-A6C34878D82A}">
                    <a16:rowId xmlns:a16="http://schemas.microsoft.com/office/drawing/2014/main" val="2679214801"/>
                  </a:ext>
                </a:extLst>
              </a:tr>
            </a:tbl>
          </a:graphicData>
        </a:graphic>
      </p:graphicFrame>
      <p:graphicFrame>
        <p:nvGraphicFramePr>
          <p:cNvPr id="2" name="Chart 1" descr="Pie chart showing distribution of FY 23 Revenues used for Operations">
            <a:extLst>
              <a:ext uri="{FF2B5EF4-FFF2-40B4-BE49-F238E27FC236}">
                <a16:creationId xmlns:a16="http://schemas.microsoft.com/office/drawing/2014/main" id="{5A3070B8-776D-444E-9489-411A93BB4AA0}"/>
              </a:ext>
            </a:extLst>
          </p:cNvPr>
          <p:cNvGraphicFramePr>
            <a:graphicFrameLocks/>
          </p:cNvGraphicFramePr>
          <p:nvPr>
            <p:extLst>
              <p:ext uri="{D42A27DB-BD31-4B8C-83A1-F6EECF244321}">
                <p14:modId xmlns:p14="http://schemas.microsoft.com/office/powerpoint/2010/main" val="3343228146"/>
              </p:ext>
            </p:extLst>
          </p:nvPr>
        </p:nvGraphicFramePr>
        <p:xfrm>
          <a:off x="261033" y="1080635"/>
          <a:ext cx="7143750" cy="5081588"/>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C9925B75-1A00-729A-84CC-98BA19E112EF}"/>
              </a:ext>
            </a:extLst>
          </p:cNvPr>
          <p:cNvSpPr txBox="1"/>
          <p:nvPr/>
        </p:nvSpPr>
        <p:spPr>
          <a:xfrm>
            <a:off x="7924180" y="5732080"/>
            <a:ext cx="4164623" cy="307777"/>
          </a:xfrm>
          <a:prstGeom prst="rect">
            <a:avLst/>
          </a:prstGeom>
          <a:noFill/>
        </p:spPr>
        <p:txBody>
          <a:bodyPr wrap="square" rtlCol="0">
            <a:spAutoFit/>
          </a:bodyPr>
          <a:lstStyle/>
          <a:p>
            <a:r>
              <a:rPr lang="en-US" sz="1400" i="1" dirty="0"/>
              <a:t>* FY22 had federal stimulus expenditures</a:t>
            </a:r>
          </a:p>
        </p:txBody>
      </p:sp>
    </p:spTree>
    <p:extLst>
      <p:ext uri="{BB962C8B-B14F-4D97-AF65-F5344CB8AC3E}">
        <p14:creationId xmlns:p14="http://schemas.microsoft.com/office/powerpoint/2010/main" val="339015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C4B7C3-265F-44EE-B613-7BFFFC3D92AA}"/>
              </a:ext>
            </a:extLst>
          </p:cNvPr>
          <p:cNvSpPr txBox="1">
            <a:spLocks noGrp="1"/>
          </p:cNvSpPr>
          <p:nvPr>
            <p:ph type="title" idx="4294967295"/>
          </p:nvPr>
        </p:nvSpPr>
        <p:spPr>
          <a:xfrm>
            <a:off x="-23543" y="159026"/>
            <a:ext cx="546921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FY23 Operating  Expenses</a:t>
            </a:r>
          </a:p>
        </p:txBody>
      </p:sp>
      <p:pic>
        <p:nvPicPr>
          <p:cNvPr id="7" name="Picture 6">
            <a:extLst>
              <a:ext uri="{FF2B5EF4-FFF2-40B4-BE49-F238E27FC236}">
                <a16:creationId xmlns:a16="http://schemas.microsoft.com/office/drawing/2014/main" id="{67389005-8CF1-4BAF-8B29-41953A8DF0B6}"/>
              </a:ext>
              <a:ext uri="{C183D7F6-B498-43B3-948B-1728B52AA6E4}">
                <adec:decorative xmlns:adec="http://schemas.microsoft.com/office/drawing/2017/decorative" val="1"/>
              </a:ext>
            </a:extLst>
          </p:cNvPr>
          <p:cNvPicPr>
            <a:picLocks/>
          </p:cNvPicPr>
          <p:nvPr/>
        </p:nvPicPr>
        <p:blipFill>
          <a:blip r:embed="rId2"/>
          <a:stretch>
            <a:fillRect/>
          </a:stretch>
        </p:blipFill>
        <p:spPr>
          <a:xfrm rot="5400000" flipH="1">
            <a:off x="6017844" y="-6017847"/>
            <a:ext cx="156309" cy="12192000"/>
          </a:xfrm>
          <a:prstGeom prst="rect">
            <a:avLst/>
          </a:prstGeom>
        </p:spPr>
      </p:pic>
      <p:pic>
        <p:nvPicPr>
          <p:cNvPr id="8" name="Picture 7">
            <a:extLst>
              <a:ext uri="{FF2B5EF4-FFF2-40B4-BE49-F238E27FC236}">
                <a16:creationId xmlns:a16="http://schemas.microsoft.com/office/drawing/2014/main" id="{9C00E4CC-EEEE-41B7-B46A-6FE899F2EB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180" y="6454013"/>
            <a:ext cx="3956295" cy="365390"/>
          </a:xfrm>
          <a:prstGeom prst="rect">
            <a:avLst/>
          </a:prstGeom>
        </p:spPr>
      </p:pic>
      <p:pic>
        <p:nvPicPr>
          <p:cNvPr id="9" name="Picture 8">
            <a:extLst>
              <a:ext uri="{FF2B5EF4-FFF2-40B4-BE49-F238E27FC236}">
                <a16:creationId xmlns:a16="http://schemas.microsoft.com/office/drawing/2014/main" id="{4FE7F70C-B9C5-4E7E-8E55-2FE829D8FF89}"/>
              </a:ext>
              <a:ext uri="{C183D7F6-B498-43B3-948B-1728B52AA6E4}">
                <adec:decorative xmlns:adec="http://schemas.microsoft.com/office/drawing/2017/decorative" val="1"/>
              </a:ext>
            </a:extLst>
          </p:cNvPr>
          <p:cNvPicPr>
            <a:picLocks/>
          </p:cNvPicPr>
          <p:nvPr/>
        </p:nvPicPr>
        <p:blipFill>
          <a:blip r:embed="rId2"/>
          <a:stretch>
            <a:fillRect/>
          </a:stretch>
        </p:blipFill>
        <p:spPr>
          <a:xfrm flipH="1">
            <a:off x="7805750" y="993914"/>
            <a:ext cx="91440" cy="5212080"/>
          </a:xfrm>
          <a:prstGeom prst="rect">
            <a:avLst/>
          </a:prstGeom>
        </p:spPr>
      </p:pic>
      <p:graphicFrame>
        <p:nvGraphicFramePr>
          <p:cNvPr id="10" name="Table 9">
            <a:extLst>
              <a:ext uri="{FF2B5EF4-FFF2-40B4-BE49-F238E27FC236}">
                <a16:creationId xmlns:a16="http://schemas.microsoft.com/office/drawing/2014/main" id="{AE694CEE-CB34-A37F-425D-8924EC8713FE}"/>
              </a:ext>
            </a:extLst>
          </p:cNvPr>
          <p:cNvGraphicFramePr>
            <a:graphicFrameLocks noGrp="1"/>
          </p:cNvGraphicFramePr>
          <p:nvPr>
            <p:extLst>
              <p:ext uri="{D42A27DB-BD31-4B8C-83A1-F6EECF244321}">
                <p14:modId xmlns:p14="http://schemas.microsoft.com/office/powerpoint/2010/main" val="2300688707"/>
              </p:ext>
            </p:extLst>
          </p:nvPr>
        </p:nvGraphicFramePr>
        <p:xfrm>
          <a:off x="8072121" y="2697941"/>
          <a:ext cx="3956295" cy="1544448"/>
        </p:xfrm>
        <a:graphic>
          <a:graphicData uri="http://schemas.openxmlformats.org/drawingml/2006/table">
            <a:tbl>
              <a:tblPr firstRow="1"/>
              <a:tblGrid>
                <a:gridCol w="3209383">
                  <a:extLst>
                    <a:ext uri="{9D8B030D-6E8A-4147-A177-3AD203B41FA5}">
                      <a16:colId xmlns:a16="http://schemas.microsoft.com/office/drawing/2014/main" val="49166466"/>
                    </a:ext>
                  </a:extLst>
                </a:gridCol>
                <a:gridCol w="746912">
                  <a:extLst>
                    <a:ext uri="{9D8B030D-6E8A-4147-A177-3AD203B41FA5}">
                      <a16:colId xmlns:a16="http://schemas.microsoft.com/office/drawing/2014/main" val="3539216360"/>
                    </a:ext>
                  </a:extLst>
                </a:gridCol>
              </a:tblGrid>
              <a:tr h="386112">
                <a:tc>
                  <a:txBody>
                    <a:bodyPr/>
                    <a:lstStyle/>
                    <a:p>
                      <a:pPr algn="l" fontAlgn="b"/>
                      <a:r>
                        <a:rPr lang="en-US" sz="1800" b="0" i="0" u="none" strike="noStrike" dirty="0">
                          <a:solidFill>
                            <a:srgbClr val="000000"/>
                          </a:solidFill>
                          <a:effectLst/>
                          <a:latin typeface="+mn-lt"/>
                        </a:rPr>
                        <a:t>Compensation and benefits</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mn-lt"/>
                        </a:rPr>
                        <a:t>3.0%</a:t>
                      </a:r>
                    </a:p>
                  </a:txBody>
                  <a:tcPr marL="0" marR="0" marT="0" marB="0" anchor="b">
                    <a:lnL>
                      <a:noFill/>
                    </a:lnL>
                    <a:lnR>
                      <a:noFill/>
                    </a:lnR>
                    <a:lnT>
                      <a:noFill/>
                    </a:lnT>
                    <a:lnB>
                      <a:noFill/>
                    </a:lnB>
                  </a:tcPr>
                </a:tc>
                <a:extLst>
                  <a:ext uri="{0D108BD9-81ED-4DB2-BD59-A6C34878D82A}">
                    <a16:rowId xmlns:a16="http://schemas.microsoft.com/office/drawing/2014/main" val="2196338249"/>
                  </a:ext>
                </a:extLst>
              </a:tr>
              <a:tr h="386112">
                <a:tc>
                  <a:txBody>
                    <a:bodyPr/>
                    <a:lstStyle/>
                    <a:p>
                      <a:pPr algn="l" fontAlgn="b"/>
                      <a:r>
                        <a:rPr lang="en-US" sz="1800" b="0" i="0" u="none" strike="noStrike" dirty="0">
                          <a:solidFill>
                            <a:srgbClr val="000000"/>
                          </a:solidFill>
                          <a:effectLst/>
                          <a:latin typeface="+mn-lt"/>
                        </a:rPr>
                        <a:t>Supplies and services</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mn-lt"/>
                        </a:rPr>
                        <a:t>3.9%</a:t>
                      </a:r>
                    </a:p>
                  </a:txBody>
                  <a:tcPr marL="0" marR="0" marT="0" marB="0" anchor="b">
                    <a:lnL>
                      <a:noFill/>
                    </a:lnL>
                    <a:lnR>
                      <a:noFill/>
                    </a:lnR>
                    <a:lnT>
                      <a:noFill/>
                    </a:lnT>
                    <a:lnB>
                      <a:noFill/>
                    </a:lnB>
                  </a:tcPr>
                </a:tc>
                <a:extLst>
                  <a:ext uri="{0D108BD9-81ED-4DB2-BD59-A6C34878D82A}">
                    <a16:rowId xmlns:a16="http://schemas.microsoft.com/office/drawing/2014/main" val="496584873"/>
                  </a:ext>
                </a:extLst>
              </a:tr>
              <a:tr h="386112">
                <a:tc>
                  <a:txBody>
                    <a:bodyPr/>
                    <a:lstStyle/>
                    <a:p>
                      <a:pPr algn="l" fontAlgn="b"/>
                      <a:r>
                        <a:rPr lang="en-US" sz="1800" b="0" i="0" u="none" strike="noStrike" dirty="0">
                          <a:solidFill>
                            <a:srgbClr val="000000"/>
                          </a:solidFill>
                          <a:effectLst/>
                          <a:latin typeface="+mn-lt"/>
                        </a:rPr>
                        <a:t>Student aid *</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mn-lt"/>
                        </a:rPr>
                        <a:t>-29.0%</a:t>
                      </a:r>
                    </a:p>
                  </a:txBody>
                  <a:tcPr marL="0" marR="0" marT="0" marB="0" anchor="b">
                    <a:lnL>
                      <a:noFill/>
                    </a:lnL>
                    <a:lnR>
                      <a:noFill/>
                    </a:lnR>
                    <a:lnT>
                      <a:noFill/>
                    </a:lnT>
                    <a:lnB>
                      <a:noFill/>
                    </a:lnB>
                  </a:tcPr>
                </a:tc>
                <a:extLst>
                  <a:ext uri="{0D108BD9-81ED-4DB2-BD59-A6C34878D82A}">
                    <a16:rowId xmlns:a16="http://schemas.microsoft.com/office/drawing/2014/main" val="2011441369"/>
                  </a:ext>
                </a:extLst>
              </a:tr>
              <a:tr h="386112">
                <a:tc>
                  <a:txBody>
                    <a:bodyPr/>
                    <a:lstStyle/>
                    <a:p>
                      <a:pPr algn="l" fontAlgn="b"/>
                      <a:r>
                        <a:rPr lang="en-US" sz="1800" b="0" i="0" u="none" strike="noStrike" dirty="0">
                          <a:solidFill>
                            <a:srgbClr val="000000"/>
                          </a:solidFill>
                          <a:effectLst/>
                          <a:latin typeface="+mn-lt"/>
                        </a:rPr>
                        <a:t>Depreciation</a:t>
                      </a: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mn-lt"/>
                        </a:rPr>
                        <a:t>12.8%</a:t>
                      </a:r>
                    </a:p>
                  </a:txBody>
                  <a:tcPr marL="0" marR="0" marT="0" marB="0" anchor="b">
                    <a:lnL>
                      <a:noFill/>
                    </a:lnL>
                    <a:lnR>
                      <a:noFill/>
                    </a:lnR>
                    <a:lnT>
                      <a:noFill/>
                    </a:lnT>
                    <a:lnB>
                      <a:noFill/>
                    </a:lnB>
                  </a:tcPr>
                </a:tc>
                <a:extLst>
                  <a:ext uri="{0D108BD9-81ED-4DB2-BD59-A6C34878D82A}">
                    <a16:rowId xmlns:a16="http://schemas.microsoft.com/office/drawing/2014/main" val="3282082466"/>
                  </a:ext>
                </a:extLst>
              </a:tr>
            </a:tbl>
          </a:graphicData>
        </a:graphic>
      </p:graphicFrame>
      <p:sp>
        <p:nvSpPr>
          <p:cNvPr id="11" name="TextBox 10">
            <a:extLst>
              <a:ext uri="{FF2B5EF4-FFF2-40B4-BE49-F238E27FC236}">
                <a16:creationId xmlns:a16="http://schemas.microsoft.com/office/drawing/2014/main" id="{318A1EB6-926D-875C-BB45-109061A6A00D}"/>
              </a:ext>
            </a:extLst>
          </p:cNvPr>
          <p:cNvSpPr txBox="1"/>
          <p:nvPr/>
        </p:nvSpPr>
        <p:spPr>
          <a:xfrm>
            <a:off x="8420986" y="2174722"/>
            <a:ext cx="3019647" cy="523220"/>
          </a:xfrm>
          <a:prstGeom prst="rect">
            <a:avLst/>
          </a:prstGeom>
          <a:noFill/>
        </p:spPr>
        <p:txBody>
          <a:bodyPr wrap="square" rtlCol="0">
            <a:spAutoFit/>
          </a:bodyPr>
          <a:lstStyle/>
          <a:p>
            <a:r>
              <a:rPr lang="en-US" sz="2800" dirty="0"/>
              <a:t>Change from FY22</a:t>
            </a:r>
          </a:p>
        </p:txBody>
      </p:sp>
      <p:graphicFrame>
        <p:nvGraphicFramePr>
          <p:cNvPr id="2" name="Chart 1" descr="Pie chart showing distribution of FY 23 Operating Expenses">
            <a:extLst>
              <a:ext uri="{FF2B5EF4-FFF2-40B4-BE49-F238E27FC236}">
                <a16:creationId xmlns:a16="http://schemas.microsoft.com/office/drawing/2014/main" id="{A01C188B-071B-4608-BCD4-58399DC461D6}"/>
              </a:ext>
            </a:extLst>
          </p:cNvPr>
          <p:cNvGraphicFramePr>
            <a:graphicFrameLocks/>
          </p:cNvGraphicFramePr>
          <p:nvPr>
            <p:extLst>
              <p:ext uri="{D42A27DB-BD31-4B8C-83A1-F6EECF244321}">
                <p14:modId xmlns:p14="http://schemas.microsoft.com/office/powerpoint/2010/main" val="2233463770"/>
              </p:ext>
            </p:extLst>
          </p:nvPr>
        </p:nvGraphicFramePr>
        <p:xfrm>
          <a:off x="-405129" y="1367663"/>
          <a:ext cx="8477250" cy="508635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BD0E726-E55F-1E07-686C-F674672AACDE}"/>
              </a:ext>
            </a:extLst>
          </p:cNvPr>
          <p:cNvSpPr txBox="1"/>
          <p:nvPr/>
        </p:nvSpPr>
        <p:spPr>
          <a:xfrm>
            <a:off x="7924180" y="5732080"/>
            <a:ext cx="4164623" cy="307777"/>
          </a:xfrm>
          <a:prstGeom prst="rect">
            <a:avLst/>
          </a:prstGeom>
          <a:noFill/>
        </p:spPr>
        <p:txBody>
          <a:bodyPr wrap="square" rtlCol="0">
            <a:spAutoFit/>
          </a:bodyPr>
          <a:lstStyle/>
          <a:p>
            <a:r>
              <a:rPr lang="en-US" sz="1400" i="1" dirty="0"/>
              <a:t>* FY22 had federal stimulus expenditures</a:t>
            </a:r>
          </a:p>
        </p:txBody>
      </p:sp>
    </p:spTree>
    <p:extLst>
      <p:ext uri="{BB962C8B-B14F-4D97-AF65-F5344CB8AC3E}">
        <p14:creationId xmlns:p14="http://schemas.microsoft.com/office/powerpoint/2010/main" val="340114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7174AA-E6B8-A9C2-25CF-47605CFC3BB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D580ACF-2BAB-AAAD-3FE8-F10A6E8DF43F}"/>
              </a:ext>
            </a:extLst>
          </p:cNvPr>
          <p:cNvSpPr txBox="1">
            <a:spLocks noGrp="1"/>
          </p:cNvSpPr>
          <p:nvPr>
            <p:ph type="title" idx="4294967295"/>
          </p:nvPr>
        </p:nvSpPr>
        <p:spPr>
          <a:xfrm>
            <a:off x="503994" y="111031"/>
            <a:ext cx="1221554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FY23 Statement of Net Position</a:t>
            </a:r>
            <a:b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Billions)</a:t>
            </a:r>
          </a:p>
        </p:txBody>
      </p:sp>
      <p:pic>
        <p:nvPicPr>
          <p:cNvPr id="7" name="Picture 6">
            <a:extLst>
              <a:ext uri="{FF2B5EF4-FFF2-40B4-BE49-F238E27FC236}">
                <a16:creationId xmlns:a16="http://schemas.microsoft.com/office/drawing/2014/main" id="{151963D4-EF27-A585-87AF-B818AE206E40}"/>
              </a:ext>
              <a:ext uri="{C183D7F6-B498-43B3-948B-1728B52AA6E4}">
                <adec:decorative xmlns:adec="http://schemas.microsoft.com/office/drawing/2017/decorative" val="1"/>
              </a:ext>
            </a:extLst>
          </p:cNvPr>
          <p:cNvPicPr>
            <a:picLocks/>
          </p:cNvPicPr>
          <p:nvPr/>
        </p:nvPicPr>
        <p:blipFill>
          <a:blip r:embed="rId2"/>
          <a:stretch>
            <a:fillRect/>
          </a:stretch>
        </p:blipFill>
        <p:spPr>
          <a:xfrm rot="5400000" flipH="1">
            <a:off x="6017844" y="-6017847"/>
            <a:ext cx="156309" cy="12192000"/>
          </a:xfrm>
          <a:prstGeom prst="rect">
            <a:avLst/>
          </a:prstGeom>
        </p:spPr>
      </p:pic>
      <p:pic>
        <p:nvPicPr>
          <p:cNvPr id="8" name="Picture 7">
            <a:extLst>
              <a:ext uri="{FF2B5EF4-FFF2-40B4-BE49-F238E27FC236}">
                <a16:creationId xmlns:a16="http://schemas.microsoft.com/office/drawing/2014/main" id="{DC1ED909-5592-18D0-300F-7ECE31DCAE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180" y="6454013"/>
            <a:ext cx="3956295" cy="365390"/>
          </a:xfrm>
          <a:prstGeom prst="rect">
            <a:avLst/>
          </a:prstGeom>
        </p:spPr>
      </p:pic>
      <p:sp>
        <p:nvSpPr>
          <p:cNvPr id="3" name="TextBox 2">
            <a:extLst>
              <a:ext uri="{FF2B5EF4-FFF2-40B4-BE49-F238E27FC236}">
                <a16:creationId xmlns:a16="http://schemas.microsoft.com/office/drawing/2014/main" id="{6BF40776-C734-CD42-8D3F-9562E38DEF3E}"/>
              </a:ext>
            </a:extLst>
          </p:cNvPr>
          <p:cNvSpPr txBox="1"/>
          <p:nvPr/>
        </p:nvSpPr>
        <p:spPr>
          <a:xfrm>
            <a:off x="17583" y="2344760"/>
            <a:ext cx="6766361" cy="646331"/>
          </a:xfrm>
          <a:prstGeom prst="rect">
            <a:avLst/>
          </a:prstGeom>
          <a:solidFill>
            <a:schemeClr val="accent5">
              <a:lumMod val="50000"/>
            </a:schemeClr>
          </a:solidFill>
        </p:spPr>
        <p:txBody>
          <a:bodyPr wrap="square" rtlCol="0">
            <a:spAutoFit/>
          </a:bodyPr>
          <a:lstStyle/>
          <a:p>
            <a:r>
              <a:rPr lang="en-US" b="1" dirty="0">
                <a:solidFill>
                  <a:schemeClr val="bg1"/>
                </a:solidFill>
              </a:rPr>
              <a:t>Total Assets and </a:t>
            </a:r>
            <a:br>
              <a:rPr lang="en-US" b="1" dirty="0">
                <a:solidFill>
                  <a:schemeClr val="bg1"/>
                </a:solidFill>
              </a:rPr>
            </a:br>
            <a:r>
              <a:rPr lang="en-US" b="1" dirty="0">
                <a:solidFill>
                  <a:schemeClr val="bg1"/>
                </a:solidFill>
              </a:rPr>
              <a:t>deferred outflows of resources			$ 10.484</a:t>
            </a:r>
          </a:p>
        </p:txBody>
      </p:sp>
      <p:sp>
        <p:nvSpPr>
          <p:cNvPr id="5" name="TextBox 4">
            <a:extLst>
              <a:ext uri="{FF2B5EF4-FFF2-40B4-BE49-F238E27FC236}">
                <a16:creationId xmlns:a16="http://schemas.microsoft.com/office/drawing/2014/main" id="{D50F09F7-FE04-FE18-5FE4-EF4E89E4A8CC}"/>
              </a:ext>
            </a:extLst>
          </p:cNvPr>
          <p:cNvSpPr txBox="1"/>
          <p:nvPr/>
        </p:nvSpPr>
        <p:spPr>
          <a:xfrm>
            <a:off x="17584" y="3497023"/>
            <a:ext cx="6766360" cy="646331"/>
          </a:xfrm>
          <a:prstGeom prst="rect">
            <a:avLst/>
          </a:prstGeom>
          <a:solidFill>
            <a:schemeClr val="accent5">
              <a:lumMod val="50000"/>
            </a:schemeClr>
          </a:solidFill>
        </p:spPr>
        <p:txBody>
          <a:bodyPr wrap="square" rtlCol="0">
            <a:spAutoFit/>
          </a:bodyPr>
          <a:lstStyle/>
          <a:p>
            <a:r>
              <a:rPr lang="en-US" b="1" dirty="0">
                <a:solidFill>
                  <a:schemeClr val="bg1"/>
                </a:solidFill>
              </a:rPr>
              <a:t>Total Liabilities and </a:t>
            </a:r>
            <a:br>
              <a:rPr lang="en-US" b="1" dirty="0">
                <a:solidFill>
                  <a:schemeClr val="bg1"/>
                </a:solidFill>
              </a:rPr>
            </a:br>
            <a:r>
              <a:rPr lang="en-US" b="1" dirty="0">
                <a:solidFill>
                  <a:schemeClr val="bg1"/>
                </a:solidFill>
              </a:rPr>
              <a:t>deferred inflows of resources			$  4.581</a:t>
            </a:r>
          </a:p>
        </p:txBody>
      </p:sp>
      <p:sp>
        <p:nvSpPr>
          <p:cNvPr id="12" name="TextBox 11">
            <a:extLst>
              <a:ext uri="{FF2B5EF4-FFF2-40B4-BE49-F238E27FC236}">
                <a16:creationId xmlns:a16="http://schemas.microsoft.com/office/drawing/2014/main" id="{05E357E1-BB30-67C7-6696-A1E1727581D3}"/>
              </a:ext>
            </a:extLst>
          </p:cNvPr>
          <p:cNvSpPr txBox="1"/>
          <p:nvPr/>
        </p:nvSpPr>
        <p:spPr>
          <a:xfrm>
            <a:off x="17583" y="4649286"/>
            <a:ext cx="6766360" cy="369332"/>
          </a:xfrm>
          <a:prstGeom prst="rect">
            <a:avLst/>
          </a:prstGeom>
          <a:solidFill>
            <a:schemeClr val="accent5">
              <a:lumMod val="50000"/>
            </a:schemeClr>
          </a:solidFill>
        </p:spPr>
        <p:txBody>
          <a:bodyPr wrap="square" rtlCol="0">
            <a:spAutoFit/>
          </a:bodyPr>
          <a:lstStyle/>
          <a:p>
            <a:r>
              <a:rPr lang="en-US" b="1" dirty="0">
                <a:solidFill>
                  <a:schemeClr val="bg1"/>
                </a:solidFill>
              </a:rPr>
              <a:t>Net Position					$ 5.903	</a:t>
            </a:r>
          </a:p>
        </p:txBody>
      </p:sp>
      <p:sp>
        <p:nvSpPr>
          <p:cNvPr id="2" name="TextBox 1">
            <a:extLst>
              <a:ext uri="{FF2B5EF4-FFF2-40B4-BE49-F238E27FC236}">
                <a16:creationId xmlns:a16="http://schemas.microsoft.com/office/drawing/2014/main" id="{2EEE67FB-49B4-7C95-1B02-B79E2207E4DC}"/>
              </a:ext>
            </a:extLst>
          </p:cNvPr>
          <p:cNvSpPr txBox="1"/>
          <p:nvPr/>
        </p:nvSpPr>
        <p:spPr>
          <a:xfrm>
            <a:off x="6828979" y="1738676"/>
            <a:ext cx="2189116" cy="369332"/>
          </a:xfrm>
          <a:prstGeom prst="rect">
            <a:avLst/>
          </a:prstGeom>
          <a:noFill/>
        </p:spPr>
        <p:txBody>
          <a:bodyPr wrap="square" rtlCol="0">
            <a:spAutoFit/>
          </a:bodyPr>
          <a:lstStyle/>
          <a:p>
            <a:r>
              <a:rPr lang="en-US" dirty="0"/>
              <a:t>Increase from FY22</a:t>
            </a:r>
          </a:p>
        </p:txBody>
      </p:sp>
      <p:sp>
        <p:nvSpPr>
          <p:cNvPr id="10" name="TextBox 9">
            <a:extLst>
              <a:ext uri="{FF2B5EF4-FFF2-40B4-BE49-F238E27FC236}">
                <a16:creationId xmlns:a16="http://schemas.microsoft.com/office/drawing/2014/main" id="{727BD020-12BA-8ECC-FE1B-A695494C2FF2}"/>
              </a:ext>
            </a:extLst>
          </p:cNvPr>
          <p:cNvSpPr txBox="1"/>
          <p:nvPr/>
        </p:nvSpPr>
        <p:spPr>
          <a:xfrm>
            <a:off x="7069015" y="2616877"/>
            <a:ext cx="2189116" cy="369332"/>
          </a:xfrm>
          <a:prstGeom prst="rect">
            <a:avLst/>
          </a:prstGeom>
          <a:noFill/>
        </p:spPr>
        <p:txBody>
          <a:bodyPr wrap="square" rtlCol="0">
            <a:spAutoFit/>
          </a:bodyPr>
          <a:lstStyle/>
          <a:p>
            <a:r>
              <a:rPr lang="en-US" dirty="0"/>
              <a:t>$0.680      6.9%</a:t>
            </a:r>
          </a:p>
        </p:txBody>
      </p:sp>
      <p:sp>
        <p:nvSpPr>
          <p:cNvPr id="11" name="TextBox 10">
            <a:extLst>
              <a:ext uri="{FF2B5EF4-FFF2-40B4-BE49-F238E27FC236}">
                <a16:creationId xmlns:a16="http://schemas.microsoft.com/office/drawing/2014/main" id="{93CFD0D9-D554-6D89-792F-BF9AAE35B8DF}"/>
              </a:ext>
            </a:extLst>
          </p:cNvPr>
          <p:cNvSpPr txBox="1"/>
          <p:nvPr/>
        </p:nvSpPr>
        <p:spPr>
          <a:xfrm>
            <a:off x="7069015" y="3805695"/>
            <a:ext cx="2189116" cy="369332"/>
          </a:xfrm>
          <a:prstGeom prst="rect">
            <a:avLst/>
          </a:prstGeom>
          <a:noFill/>
        </p:spPr>
        <p:txBody>
          <a:bodyPr wrap="square" rtlCol="0">
            <a:spAutoFit/>
          </a:bodyPr>
          <a:lstStyle/>
          <a:p>
            <a:r>
              <a:rPr lang="en-US" dirty="0"/>
              <a:t>$0.070      1.5%</a:t>
            </a:r>
          </a:p>
        </p:txBody>
      </p:sp>
      <p:sp>
        <p:nvSpPr>
          <p:cNvPr id="13" name="TextBox 12">
            <a:extLst>
              <a:ext uri="{FF2B5EF4-FFF2-40B4-BE49-F238E27FC236}">
                <a16:creationId xmlns:a16="http://schemas.microsoft.com/office/drawing/2014/main" id="{C9E3E552-DAC1-BA95-002E-876CDF0E8E92}"/>
              </a:ext>
            </a:extLst>
          </p:cNvPr>
          <p:cNvSpPr txBox="1"/>
          <p:nvPr/>
        </p:nvSpPr>
        <p:spPr>
          <a:xfrm>
            <a:off x="7069015" y="4649286"/>
            <a:ext cx="2189116" cy="369332"/>
          </a:xfrm>
          <a:prstGeom prst="rect">
            <a:avLst/>
          </a:prstGeom>
          <a:noFill/>
        </p:spPr>
        <p:txBody>
          <a:bodyPr wrap="square" rtlCol="0">
            <a:spAutoFit/>
          </a:bodyPr>
          <a:lstStyle/>
          <a:p>
            <a:r>
              <a:rPr lang="en-US" dirty="0"/>
              <a:t>$0.611    11.5%</a:t>
            </a:r>
          </a:p>
        </p:txBody>
      </p:sp>
      <p:sp>
        <p:nvSpPr>
          <p:cNvPr id="14" name="TextBox 13">
            <a:extLst>
              <a:ext uri="{FF2B5EF4-FFF2-40B4-BE49-F238E27FC236}">
                <a16:creationId xmlns:a16="http://schemas.microsoft.com/office/drawing/2014/main" id="{654E89AA-972D-83EC-55C5-107F4AF73799}"/>
              </a:ext>
            </a:extLst>
          </p:cNvPr>
          <p:cNvSpPr txBox="1"/>
          <p:nvPr/>
        </p:nvSpPr>
        <p:spPr>
          <a:xfrm>
            <a:off x="8342687" y="5472699"/>
            <a:ext cx="2644402" cy="738664"/>
          </a:xfrm>
          <a:prstGeom prst="rect">
            <a:avLst/>
          </a:prstGeom>
          <a:noFill/>
          <a:ln>
            <a:solidFill>
              <a:srgbClr val="13294B"/>
            </a:solidFill>
          </a:ln>
        </p:spPr>
        <p:txBody>
          <a:bodyPr wrap="square" rtlCol="0">
            <a:spAutoFit/>
          </a:bodyPr>
          <a:lstStyle/>
          <a:p>
            <a:r>
              <a:rPr lang="en-US" sz="1400" dirty="0"/>
              <a:t>$ 0.153    Impact of OPEB</a:t>
            </a:r>
            <a:br>
              <a:rPr lang="en-US" sz="1400" dirty="0"/>
            </a:br>
            <a:r>
              <a:rPr lang="en-US" sz="1400" dirty="0"/>
              <a:t>$ 0.458    Increase in net position, </a:t>
            </a:r>
            <a:br>
              <a:rPr lang="en-US" sz="1400" dirty="0"/>
            </a:br>
            <a:r>
              <a:rPr lang="en-US" sz="1400" dirty="0"/>
              <a:t>                 excluding OPEB</a:t>
            </a:r>
          </a:p>
        </p:txBody>
      </p:sp>
      <p:cxnSp>
        <p:nvCxnSpPr>
          <p:cNvPr id="16" name="Connector: Elbow 15">
            <a:extLst>
              <a:ext uri="{FF2B5EF4-FFF2-40B4-BE49-F238E27FC236}">
                <a16:creationId xmlns:a16="http://schemas.microsoft.com/office/drawing/2014/main" id="{B6B07AED-1107-CD68-4B3D-7AC52A814348}"/>
              </a:ext>
              <a:ext uri="{C183D7F6-B498-43B3-948B-1728B52AA6E4}">
                <adec:decorative xmlns:adec="http://schemas.microsoft.com/office/drawing/2017/decorative" val="1"/>
              </a:ext>
            </a:extLst>
          </p:cNvPr>
          <p:cNvCxnSpPr>
            <a:cxnSpLocks/>
            <a:endCxn id="14" idx="1"/>
          </p:cNvCxnSpPr>
          <p:nvPr/>
        </p:nvCxnSpPr>
        <p:spPr>
          <a:xfrm>
            <a:off x="7504388" y="5011036"/>
            <a:ext cx="838299" cy="830995"/>
          </a:xfrm>
          <a:prstGeom prst="bentConnector3">
            <a:avLst>
              <a:gd name="adj1" fmla="val -113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2D43DD2-1786-A607-B158-70E891266308}"/>
              </a:ext>
            </a:extLst>
          </p:cNvPr>
          <p:cNvSpPr txBox="1"/>
          <p:nvPr/>
        </p:nvSpPr>
        <p:spPr>
          <a:xfrm>
            <a:off x="7923537" y="5145072"/>
            <a:ext cx="3956295" cy="307777"/>
          </a:xfrm>
          <a:prstGeom prst="rect">
            <a:avLst/>
          </a:prstGeom>
          <a:noFill/>
        </p:spPr>
        <p:txBody>
          <a:bodyPr wrap="square">
            <a:spAutoFit/>
          </a:bodyPr>
          <a:lstStyle/>
          <a:p>
            <a:r>
              <a:rPr lang="en-US" sz="1400" i="1" dirty="0"/>
              <a:t>Impact of Other Post-Employment Benefits (OPEB) </a:t>
            </a:r>
          </a:p>
        </p:txBody>
      </p:sp>
    </p:spTree>
    <p:extLst>
      <p:ext uri="{BB962C8B-B14F-4D97-AF65-F5344CB8AC3E}">
        <p14:creationId xmlns:p14="http://schemas.microsoft.com/office/powerpoint/2010/main" val="3801729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inancial graphs on a dark display">
            <a:extLst>
              <a:ext uri="{FF2B5EF4-FFF2-40B4-BE49-F238E27FC236}">
                <a16:creationId xmlns:a16="http://schemas.microsoft.com/office/drawing/2014/main" id="{63980679-EABB-71AD-F20B-A0D78530C489}"/>
              </a:ext>
            </a:extLst>
          </p:cNvPr>
          <p:cNvPicPr>
            <a:picLocks noChangeAspect="1"/>
          </p:cNvPicPr>
          <p:nvPr/>
        </p:nvPicPr>
        <p:blipFill rotWithShape="1">
          <a:blip r:embed="rId2"/>
          <a:srcRect l="3034" r="8843"/>
          <a:stretch/>
        </p:blipFill>
        <p:spPr>
          <a:xfrm>
            <a:off x="2522358" y="10"/>
            <a:ext cx="9669642" cy="6857990"/>
          </a:xfrm>
          <a:prstGeom prst="rect">
            <a:avLst/>
          </a:prstGeom>
        </p:spPr>
      </p:pic>
      <p:sp>
        <p:nvSpPr>
          <p:cNvPr id="18" name="Rectangle 1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714EF9-804E-547C-B955-EE9DF6A3D6F5}"/>
              </a:ext>
            </a:extLst>
          </p:cNvPr>
          <p:cNvSpPr>
            <a:spLocks noGrp="1"/>
          </p:cNvSpPr>
          <p:nvPr>
            <p:ph type="title"/>
          </p:nvPr>
        </p:nvSpPr>
        <p:spPr>
          <a:xfrm>
            <a:off x="471948" y="743447"/>
            <a:ext cx="4453665" cy="3692028"/>
          </a:xfrm>
          <a:noFill/>
        </p:spPr>
        <p:txBody>
          <a:bodyPr vert="horz" lIns="91440" tIns="45720" rIns="91440" bIns="45720" rtlCol="0" anchor="b">
            <a:normAutofit/>
          </a:bodyPr>
          <a:lstStyle/>
          <a:p>
            <a:pPr algn="l"/>
            <a:r>
              <a:rPr lang="en-US" sz="5200" dirty="0">
                <a:solidFill>
                  <a:schemeClr val="tx1"/>
                </a:solidFill>
                <a:latin typeface="+mj-lt"/>
                <a:ea typeface="+mj-ea"/>
              </a:rPr>
              <a:t>Bond Ratings and Metrics</a:t>
            </a:r>
          </a:p>
        </p:txBody>
      </p:sp>
    </p:spTree>
    <p:extLst>
      <p:ext uri="{BB962C8B-B14F-4D97-AF65-F5344CB8AC3E}">
        <p14:creationId xmlns:p14="http://schemas.microsoft.com/office/powerpoint/2010/main" val="321197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C271A729-2348-1CDB-829A-D905276DC7BD}"/>
              </a:ext>
            </a:extLst>
          </p:cNvPr>
          <p:cNvGraphicFramePr>
            <a:graphicFrameLocks noGrp="1"/>
          </p:cNvGraphicFramePr>
          <p:nvPr>
            <p:ph idx="1"/>
            <p:extLst>
              <p:ext uri="{D42A27DB-BD31-4B8C-83A1-F6EECF244321}">
                <p14:modId xmlns:p14="http://schemas.microsoft.com/office/powerpoint/2010/main" val="1877668129"/>
              </p:ext>
            </p:extLst>
          </p:nvPr>
        </p:nvGraphicFramePr>
        <p:xfrm>
          <a:off x="1650123" y="1144752"/>
          <a:ext cx="7789532" cy="5033856"/>
        </p:xfrm>
        <a:graphic>
          <a:graphicData uri="http://schemas.openxmlformats.org/drawingml/2006/table">
            <a:tbl>
              <a:tblPr firstRow="1"/>
              <a:tblGrid>
                <a:gridCol w="1294883">
                  <a:extLst>
                    <a:ext uri="{9D8B030D-6E8A-4147-A177-3AD203B41FA5}">
                      <a16:colId xmlns:a16="http://schemas.microsoft.com/office/drawing/2014/main" val="3950592306"/>
                    </a:ext>
                  </a:extLst>
                </a:gridCol>
                <a:gridCol w="242790">
                  <a:extLst>
                    <a:ext uri="{9D8B030D-6E8A-4147-A177-3AD203B41FA5}">
                      <a16:colId xmlns:a16="http://schemas.microsoft.com/office/drawing/2014/main" val="2978635425"/>
                    </a:ext>
                  </a:extLst>
                </a:gridCol>
                <a:gridCol w="1497208">
                  <a:extLst>
                    <a:ext uri="{9D8B030D-6E8A-4147-A177-3AD203B41FA5}">
                      <a16:colId xmlns:a16="http://schemas.microsoft.com/office/drawing/2014/main" val="3984490282"/>
                    </a:ext>
                  </a:extLst>
                </a:gridCol>
                <a:gridCol w="222559">
                  <a:extLst>
                    <a:ext uri="{9D8B030D-6E8A-4147-A177-3AD203B41FA5}">
                      <a16:colId xmlns:a16="http://schemas.microsoft.com/office/drawing/2014/main" val="393398526"/>
                    </a:ext>
                  </a:extLst>
                </a:gridCol>
                <a:gridCol w="1497208">
                  <a:extLst>
                    <a:ext uri="{9D8B030D-6E8A-4147-A177-3AD203B41FA5}">
                      <a16:colId xmlns:a16="http://schemas.microsoft.com/office/drawing/2014/main" val="433200740"/>
                    </a:ext>
                  </a:extLst>
                </a:gridCol>
                <a:gridCol w="222559">
                  <a:extLst>
                    <a:ext uri="{9D8B030D-6E8A-4147-A177-3AD203B41FA5}">
                      <a16:colId xmlns:a16="http://schemas.microsoft.com/office/drawing/2014/main" val="561224226"/>
                    </a:ext>
                  </a:extLst>
                </a:gridCol>
                <a:gridCol w="1294883">
                  <a:extLst>
                    <a:ext uri="{9D8B030D-6E8A-4147-A177-3AD203B41FA5}">
                      <a16:colId xmlns:a16="http://schemas.microsoft.com/office/drawing/2014/main" val="2479704655"/>
                    </a:ext>
                  </a:extLst>
                </a:gridCol>
                <a:gridCol w="222559">
                  <a:extLst>
                    <a:ext uri="{9D8B030D-6E8A-4147-A177-3AD203B41FA5}">
                      <a16:colId xmlns:a16="http://schemas.microsoft.com/office/drawing/2014/main" val="3249089179"/>
                    </a:ext>
                  </a:extLst>
                </a:gridCol>
                <a:gridCol w="1294883">
                  <a:extLst>
                    <a:ext uri="{9D8B030D-6E8A-4147-A177-3AD203B41FA5}">
                      <a16:colId xmlns:a16="http://schemas.microsoft.com/office/drawing/2014/main" val="522225103"/>
                    </a:ext>
                  </a:extLst>
                </a:gridCol>
              </a:tblGrid>
              <a:tr h="255850">
                <a:tc gridSpan="9">
                  <a:txBody>
                    <a:bodyPr/>
                    <a:lstStyle/>
                    <a:p>
                      <a:pPr algn="ctr" fontAlgn="b"/>
                      <a:endParaRPr lang="en-US" sz="1800" b="1" i="0" u="sng" strike="noStrike" dirty="0">
                        <a:solidFill>
                          <a:srgbClr val="000000"/>
                        </a:solidFill>
                        <a:effectLst/>
                        <a:latin typeface="Calibri" panose="020F0502020204030204" pitchFamily="34" charset="0"/>
                      </a:endParaRPr>
                    </a:p>
                  </a:txBody>
                  <a:tcPr marL="122808" marR="122808" marT="61404" marB="61404"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6115847"/>
                  </a:ext>
                </a:extLst>
              </a:tr>
              <a:tr h="294227">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gridSpan="3">
                  <a:txBody>
                    <a:bodyPr/>
                    <a:lstStyle/>
                    <a:p>
                      <a:pPr algn="ctr" fontAlgn="b"/>
                      <a:r>
                        <a:rPr lang="en-US" sz="1800" b="1" i="0" u="sng" strike="noStrike" dirty="0">
                          <a:solidFill>
                            <a:srgbClr val="000000"/>
                          </a:solidFill>
                          <a:effectLst/>
                          <a:latin typeface="Calibri" panose="020F0502020204030204" pitchFamily="34" charset="0"/>
                        </a:rPr>
                        <a:t>University AFS Bonds</a:t>
                      </a:r>
                    </a:p>
                  </a:txBody>
                  <a:tcPr marL="122808" marR="122808" marT="61404" marB="61404"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gridSpan="3">
                  <a:txBody>
                    <a:bodyPr/>
                    <a:lstStyle/>
                    <a:p>
                      <a:pPr algn="ctr" fontAlgn="b"/>
                      <a:r>
                        <a:rPr lang="en-US" sz="1800" b="1" i="0" u="sng" strike="noStrike" dirty="0">
                          <a:solidFill>
                            <a:srgbClr val="000000"/>
                          </a:solidFill>
                          <a:effectLst/>
                          <a:latin typeface="Calibri" panose="020F0502020204030204" pitchFamily="34" charset="0"/>
                        </a:rPr>
                        <a:t>State of IL GO Bonds</a:t>
                      </a:r>
                    </a:p>
                  </a:txBody>
                  <a:tcPr marL="122808" marR="122808" marT="61404" marB="61404" anchor="b">
                    <a:lnL>
                      <a:noFill/>
                    </a:lnL>
                    <a:lnR>
                      <a:noFill/>
                    </a:lnR>
                    <a:lnT>
                      <a:noFill/>
                    </a:lnT>
                    <a:lnB>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3624843"/>
                  </a:ext>
                </a:extLst>
              </a:tr>
              <a:tr h="255850">
                <a:tc>
                  <a:txBody>
                    <a:bodyPr/>
                    <a:lstStyle/>
                    <a:p>
                      <a:pPr algn="ctr" fontAlgn="b"/>
                      <a:r>
                        <a:rPr lang="en-US" sz="1800" b="1" i="0" u="sng" strike="noStrike" dirty="0">
                          <a:solidFill>
                            <a:srgbClr val="000000"/>
                          </a:solidFill>
                          <a:effectLst/>
                          <a:latin typeface="Calibri" panose="020F0502020204030204" pitchFamily="34" charset="0"/>
                        </a:rPr>
                        <a:t>Year</a:t>
                      </a:r>
                    </a:p>
                  </a:txBody>
                  <a:tcPr marL="12792" marR="12792" marT="12792" marB="0" anchor="b">
                    <a:lnL>
                      <a:noFill/>
                    </a:lnL>
                    <a:lnR>
                      <a:noFill/>
                    </a:lnR>
                    <a:lnT>
                      <a:noFill/>
                    </a:lnT>
                    <a:lnB>
                      <a:noFill/>
                    </a:lnB>
                    <a:noFill/>
                  </a:tcPr>
                </a:tc>
                <a:tc>
                  <a:txBody>
                    <a:bodyPr/>
                    <a:lstStyle/>
                    <a:p>
                      <a:pPr algn="ctr" fontAlgn="b"/>
                      <a:endParaRPr lang="en-US" sz="1800" b="1" i="0" u="sng"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sng" strike="noStrike" dirty="0">
                          <a:solidFill>
                            <a:srgbClr val="000000"/>
                          </a:solidFill>
                          <a:effectLst/>
                          <a:latin typeface="Calibri" panose="020F0502020204030204" pitchFamily="34" charset="0"/>
                        </a:rPr>
                        <a:t>S &amp; P</a:t>
                      </a:r>
                    </a:p>
                  </a:txBody>
                  <a:tcPr marL="12792" marR="12792" marT="12792" marB="0" anchor="b">
                    <a:lnL>
                      <a:noFill/>
                    </a:lnL>
                    <a:lnR>
                      <a:noFill/>
                    </a:lnR>
                    <a:lnT>
                      <a:noFill/>
                    </a:lnT>
                    <a:lnB>
                      <a:noFill/>
                    </a:lnB>
                    <a:noFill/>
                  </a:tcPr>
                </a:tc>
                <a:tc>
                  <a:txBody>
                    <a:bodyPr/>
                    <a:lstStyle/>
                    <a:p>
                      <a:pPr algn="ctr" fontAlgn="b"/>
                      <a:endParaRPr lang="en-US" sz="1800" b="1" i="0" u="sng"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sng" strike="noStrike" dirty="0">
                          <a:solidFill>
                            <a:srgbClr val="000000"/>
                          </a:solidFill>
                          <a:effectLst/>
                          <a:latin typeface="Calibri" panose="020F0502020204030204" pitchFamily="34" charset="0"/>
                        </a:rPr>
                        <a:t>Moody's</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sng" strike="noStrike" dirty="0">
                          <a:solidFill>
                            <a:srgbClr val="000000"/>
                          </a:solidFill>
                          <a:effectLst/>
                          <a:latin typeface="Calibri" panose="020F0502020204030204" pitchFamily="34" charset="0"/>
                        </a:rPr>
                        <a:t>S &amp; P</a:t>
                      </a:r>
                    </a:p>
                  </a:txBody>
                  <a:tcPr marL="12792" marR="12792" marT="12792" marB="0" anchor="b">
                    <a:lnL>
                      <a:noFill/>
                    </a:lnL>
                    <a:lnR>
                      <a:noFill/>
                    </a:lnR>
                    <a:lnT>
                      <a:noFill/>
                    </a:lnT>
                    <a:lnB>
                      <a:noFill/>
                    </a:lnB>
                    <a:noFill/>
                  </a:tcPr>
                </a:tc>
                <a:tc>
                  <a:txBody>
                    <a:bodyPr/>
                    <a:lstStyle/>
                    <a:p>
                      <a:pPr algn="ctr" fontAlgn="b"/>
                      <a:endParaRPr lang="en-US" sz="1800" b="1" i="0" u="sng"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sng" strike="noStrike" dirty="0">
                          <a:solidFill>
                            <a:srgbClr val="000000"/>
                          </a:solidFill>
                          <a:effectLst/>
                          <a:latin typeface="Calibri" panose="020F0502020204030204" pitchFamily="34" charset="0"/>
                        </a:rPr>
                        <a:t>Moody's</a:t>
                      </a:r>
                    </a:p>
                  </a:txBody>
                  <a:tcPr marL="12792" marR="12792" marT="12792" marB="0" anchor="b">
                    <a:lnL>
                      <a:noFill/>
                    </a:lnL>
                    <a:lnR>
                      <a:noFill/>
                    </a:lnR>
                    <a:lnT>
                      <a:noFill/>
                    </a:lnT>
                    <a:lnB>
                      <a:noFill/>
                    </a:lnB>
                    <a:noFill/>
                  </a:tcPr>
                </a:tc>
                <a:extLst>
                  <a:ext uri="{0D108BD9-81ED-4DB2-BD59-A6C34878D82A}">
                    <a16:rowId xmlns:a16="http://schemas.microsoft.com/office/drawing/2014/main" val="498482724"/>
                  </a:ext>
                </a:extLst>
              </a:tr>
              <a:tr h="255850">
                <a:tc>
                  <a:txBody>
                    <a:bodyPr/>
                    <a:lstStyle/>
                    <a:p>
                      <a:pPr algn="ctr" fontAlgn="b"/>
                      <a:r>
                        <a:rPr lang="en-US" sz="1800" b="1" i="0" u="none" strike="noStrike" dirty="0">
                          <a:solidFill>
                            <a:srgbClr val="000000"/>
                          </a:solidFill>
                          <a:effectLst/>
                          <a:latin typeface="Calibri" panose="020F0502020204030204" pitchFamily="34" charset="0"/>
                        </a:rPr>
                        <a:t>2013</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Aa3</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A3</a:t>
                      </a:r>
                    </a:p>
                  </a:txBody>
                  <a:tcPr marL="12792" marR="12792" marT="12792" marB="0" anchor="b">
                    <a:lnL>
                      <a:noFill/>
                    </a:lnL>
                    <a:lnR>
                      <a:noFill/>
                    </a:lnR>
                    <a:lnT>
                      <a:noFill/>
                    </a:lnT>
                    <a:lnB>
                      <a:noFill/>
                    </a:lnB>
                    <a:noFill/>
                  </a:tcPr>
                </a:tc>
                <a:extLst>
                  <a:ext uri="{0D108BD9-81ED-4DB2-BD59-A6C34878D82A}">
                    <a16:rowId xmlns:a16="http://schemas.microsoft.com/office/drawing/2014/main" val="3887204659"/>
                  </a:ext>
                </a:extLst>
              </a:tr>
              <a:tr h="255850">
                <a:tc>
                  <a:txBody>
                    <a:bodyPr/>
                    <a:lstStyle/>
                    <a:p>
                      <a:pPr algn="ctr" fontAlgn="b"/>
                      <a:r>
                        <a:rPr lang="en-US" sz="1800" b="1" i="0" u="none" strike="noStrike" dirty="0">
                          <a:solidFill>
                            <a:srgbClr val="000000"/>
                          </a:solidFill>
                          <a:effectLst/>
                          <a:latin typeface="Calibri" panose="020F0502020204030204" pitchFamily="34" charset="0"/>
                        </a:rPr>
                        <a:t>2014</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Aa3</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A3</a:t>
                      </a:r>
                    </a:p>
                  </a:txBody>
                  <a:tcPr marL="12792" marR="12792" marT="12792" marB="0" anchor="b">
                    <a:lnL>
                      <a:noFill/>
                    </a:lnL>
                    <a:lnR>
                      <a:noFill/>
                    </a:lnR>
                    <a:lnT>
                      <a:noFill/>
                    </a:lnT>
                    <a:lnB>
                      <a:noFill/>
                    </a:lnB>
                    <a:noFill/>
                  </a:tcPr>
                </a:tc>
                <a:extLst>
                  <a:ext uri="{0D108BD9-81ED-4DB2-BD59-A6C34878D82A}">
                    <a16:rowId xmlns:a16="http://schemas.microsoft.com/office/drawing/2014/main" val="4133553137"/>
                  </a:ext>
                </a:extLst>
              </a:tr>
              <a:tr h="255850">
                <a:tc>
                  <a:txBody>
                    <a:bodyPr/>
                    <a:lstStyle/>
                    <a:p>
                      <a:pPr algn="ctr" fontAlgn="b"/>
                      <a:r>
                        <a:rPr lang="en-US" sz="1800" b="1" i="0" u="none" strike="noStrike" dirty="0">
                          <a:solidFill>
                            <a:srgbClr val="000000"/>
                          </a:solidFill>
                          <a:effectLst/>
                          <a:latin typeface="Calibri" panose="020F0502020204030204" pitchFamily="34" charset="0"/>
                        </a:rPr>
                        <a:t>2015</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Aa3</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Baa1</a:t>
                      </a:r>
                    </a:p>
                  </a:txBody>
                  <a:tcPr marL="12792" marR="12792" marT="12792" marB="0" anchor="b">
                    <a:lnL>
                      <a:noFill/>
                    </a:lnL>
                    <a:lnR>
                      <a:noFill/>
                    </a:lnR>
                    <a:lnT>
                      <a:noFill/>
                    </a:lnT>
                    <a:lnB>
                      <a:noFill/>
                    </a:lnB>
                    <a:noFill/>
                  </a:tcPr>
                </a:tc>
                <a:extLst>
                  <a:ext uri="{0D108BD9-81ED-4DB2-BD59-A6C34878D82A}">
                    <a16:rowId xmlns:a16="http://schemas.microsoft.com/office/drawing/2014/main" val="2230932197"/>
                  </a:ext>
                </a:extLst>
              </a:tr>
              <a:tr h="255850">
                <a:tc>
                  <a:txBody>
                    <a:bodyPr/>
                    <a:lstStyle/>
                    <a:p>
                      <a:pPr algn="ctr" fontAlgn="b"/>
                      <a:r>
                        <a:rPr lang="en-US" sz="1800" b="1" i="0" u="none" strike="noStrike" dirty="0">
                          <a:solidFill>
                            <a:srgbClr val="000000"/>
                          </a:solidFill>
                          <a:effectLst/>
                          <a:latin typeface="Calibri" panose="020F0502020204030204" pitchFamily="34" charset="0"/>
                        </a:rPr>
                        <a:t>2016</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Aa3</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BBB</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Baa2</a:t>
                      </a:r>
                    </a:p>
                  </a:txBody>
                  <a:tcPr marL="12792" marR="12792" marT="12792" marB="0" anchor="b">
                    <a:lnL>
                      <a:noFill/>
                    </a:lnL>
                    <a:lnR>
                      <a:noFill/>
                    </a:lnR>
                    <a:lnT>
                      <a:noFill/>
                    </a:lnT>
                    <a:lnB>
                      <a:noFill/>
                    </a:lnB>
                    <a:noFill/>
                  </a:tcPr>
                </a:tc>
                <a:extLst>
                  <a:ext uri="{0D108BD9-81ED-4DB2-BD59-A6C34878D82A}">
                    <a16:rowId xmlns:a16="http://schemas.microsoft.com/office/drawing/2014/main" val="3518775394"/>
                  </a:ext>
                </a:extLst>
              </a:tr>
              <a:tr h="255850">
                <a:tc>
                  <a:txBody>
                    <a:bodyPr/>
                    <a:lstStyle/>
                    <a:p>
                      <a:pPr algn="ctr" fontAlgn="b"/>
                      <a:r>
                        <a:rPr lang="en-US" sz="1800" b="1" i="0" u="none" strike="noStrike" dirty="0">
                          <a:solidFill>
                            <a:srgbClr val="000000"/>
                          </a:solidFill>
                          <a:effectLst/>
                          <a:latin typeface="Calibri" panose="020F0502020204030204" pitchFamily="34" charset="0"/>
                        </a:rPr>
                        <a:t>2017</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A1</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BBB-</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Baa3</a:t>
                      </a:r>
                    </a:p>
                  </a:txBody>
                  <a:tcPr marL="12792" marR="12792" marT="12792" marB="0" anchor="b">
                    <a:lnL>
                      <a:noFill/>
                    </a:lnL>
                    <a:lnR>
                      <a:noFill/>
                    </a:lnR>
                    <a:lnT>
                      <a:noFill/>
                    </a:lnT>
                    <a:lnB>
                      <a:noFill/>
                    </a:lnB>
                    <a:noFill/>
                  </a:tcPr>
                </a:tc>
                <a:extLst>
                  <a:ext uri="{0D108BD9-81ED-4DB2-BD59-A6C34878D82A}">
                    <a16:rowId xmlns:a16="http://schemas.microsoft.com/office/drawing/2014/main" val="131905519"/>
                  </a:ext>
                </a:extLst>
              </a:tr>
              <a:tr h="255850">
                <a:tc>
                  <a:txBody>
                    <a:bodyPr/>
                    <a:lstStyle/>
                    <a:p>
                      <a:pPr algn="ctr" fontAlgn="b"/>
                      <a:r>
                        <a:rPr lang="en-US" sz="1800" b="1" i="0" u="none" strike="noStrike" dirty="0">
                          <a:solidFill>
                            <a:srgbClr val="000000"/>
                          </a:solidFill>
                          <a:effectLst/>
                          <a:latin typeface="Calibri" panose="020F0502020204030204" pitchFamily="34" charset="0"/>
                        </a:rPr>
                        <a:t>2018</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A1</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BBB-</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Baa3</a:t>
                      </a:r>
                    </a:p>
                  </a:txBody>
                  <a:tcPr marL="12792" marR="12792" marT="12792" marB="0" anchor="b">
                    <a:lnL>
                      <a:noFill/>
                    </a:lnL>
                    <a:lnR>
                      <a:noFill/>
                    </a:lnR>
                    <a:lnT>
                      <a:noFill/>
                    </a:lnT>
                    <a:lnB>
                      <a:noFill/>
                    </a:lnB>
                    <a:noFill/>
                  </a:tcPr>
                </a:tc>
                <a:extLst>
                  <a:ext uri="{0D108BD9-81ED-4DB2-BD59-A6C34878D82A}">
                    <a16:rowId xmlns:a16="http://schemas.microsoft.com/office/drawing/2014/main" val="3268758846"/>
                  </a:ext>
                </a:extLst>
              </a:tr>
              <a:tr h="255850">
                <a:tc>
                  <a:txBody>
                    <a:bodyPr/>
                    <a:lstStyle/>
                    <a:p>
                      <a:pPr algn="ctr" fontAlgn="b"/>
                      <a:r>
                        <a:rPr lang="en-US" sz="1800" b="1" i="0" u="none" strike="noStrike" dirty="0">
                          <a:solidFill>
                            <a:srgbClr val="000000"/>
                          </a:solidFill>
                          <a:effectLst/>
                          <a:latin typeface="Calibri" panose="020F0502020204030204" pitchFamily="34" charset="0"/>
                        </a:rPr>
                        <a:t>2019</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A1</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BBB-</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Baa3</a:t>
                      </a:r>
                    </a:p>
                  </a:txBody>
                  <a:tcPr marL="12792" marR="12792" marT="12792" marB="0" anchor="b">
                    <a:lnL>
                      <a:noFill/>
                    </a:lnL>
                    <a:lnR>
                      <a:noFill/>
                    </a:lnR>
                    <a:lnT>
                      <a:noFill/>
                    </a:lnT>
                    <a:lnB>
                      <a:noFill/>
                    </a:lnB>
                    <a:noFill/>
                  </a:tcPr>
                </a:tc>
                <a:extLst>
                  <a:ext uri="{0D108BD9-81ED-4DB2-BD59-A6C34878D82A}">
                    <a16:rowId xmlns:a16="http://schemas.microsoft.com/office/drawing/2014/main" val="4257566597"/>
                  </a:ext>
                </a:extLst>
              </a:tr>
              <a:tr h="255850">
                <a:tc>
                  <a:txBody>
                    <a:bodyPr/>
                    <a:lstStyle/>
                    <a:p>
                      <a:pPr algn="ctr" fontAlgn="b"/>
                      <a:r>
                        <a:rPr lang="en-US" sz="1800" b="1" i="0" u="none" strike="noStrike" dirty="0">
                          <a:solidFill>
                            <a:srgbClr val="000000"/>
                          </a:solidFill>
                          <a:effectLst/>
                          <a:latin typeface="Calibri" panose="020F0502020204030204" pitchFamily="34" charset="0"/>
                        </a:rPr>
                        <a:t>2020</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A1</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BBB-</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Baa3</a:t>
                      </a:r>
                    </a:p>
                  </a:txBody>
                  <a:tcPr marL="12792" marR="12792" marT="12792" marB="0" anchor="b">
                    <a:lnL>
                      <a:noFill/>
                    </a:lnL>
                    <a:lnR>
                      <a:noFill/>
                    </a:lnR>
                    <a:lnT>
                      <a:noFill/>
                    </a:lnT>
                    <a:lnB>
                      <a:noFill/>
                    </a:lnB>
                    <a:noFill/>
                  </a:tcPr>
                </a:tc>
                <a:extLst>
                  <a:ext uri="{0D108BD9-81ED-4DB2-BD59-A6C34878D82A}">
                    <a16:rowId xmlns:a16="http://schemas.microsoft.com/office/drawing/2014/main" val="4222997824"/>
                  </a:ext>
                </a:extLst>
              </a:tr>
              <a:tr h="255850">
                <a:tc>
                  <a:txBody>
                    <a:bodyPr/>
                    <a:lstStyle/>
                    <a:p>
                      <a:pPr algn="ctr" fontAlgn="b"/>
                      <a:r>
                        <a:rPr lang="en-US" sz="1800" b="1" i="0" u="none" strike="noStrike" dirty="0">
                          <a:solidFill>
                            <a:srgbClr val="000000"/>
                          </a:solidFill>
                          <a:effectLst/>
                          <a:latin typeface="Calibri" panose="020F0502020204030204" pitchFamily="34" charset="0"/>
                        </a:rPr>
                        <a:t>2021</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A1</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BBB-</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Baa2</a:t>
                      </a:r>
                    </a:p>
                  </a:txBody>
                  <a:tcPr marL="12792" marR="12792" marT="12792" marB="0" anchor="b">
                    <a:lnL>
                      <a:noFill/>
                    </a:lnL>
                    <a:lnR>
                      <a:noFill/>
                    </a:lnR>
                    <a:lnT>
                      <a:noFill/>
                    </a:lnT>
                    <a:lnB>
                      <a:noFill/>
                    </a:lnB>
                    <a:noFill/>
                  </a:tcPr>
                </a:tc>
                <a:extLst>
                  <a:ext uri="{0D108BD9-81ED-4DB2-BD59-A6C34878D82A}">
                    <a16:rowId xmlns:a16="http://schemas.microsoft.com/office/drawing/2014/main" val="4227476967"/>
                  </a:ext>
                </a:extLst>
              </a:tr>
              <a:tr h="255850">
                <a:tc>
                  <a:txBody>
                    <a:bodyPr/>
                    <a:lstStyle/>
                    <a:p>
                      <a:pPr algn="ctr" fontAlgn="b"/>
                      <a:r>
                        <a:rPr lang="en-US" sz="1800" b="1" i="0" u="none" strike="noStrike" dirty="0">
                          <a:solidFill>
                            <a:srgbClr val="000000"/>
                          </a:solidFill>
                          <a:effectLst/>
                          <a:latin typeface="Calibri" panose="020F0502020204030204" pitchFamily="34" charset="0"/>
                        </a:rPr>
                        <a:t>2022</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Aa3</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BBB</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Baa1</a:t>
                      </a:r>
                    </a:p>
                  </a:txBody>
                  <a:tcPr marL="12792" marR="12792" marT="12792" marB="0" anchor="b">
                    <a:lnL>
                      <a:noFill/>
                    </a:lnL>
                    <a:lnR>
                      <a:noFill/>
                    </a:lnR>
                    <a:lnT>
                      <a:noFill/>
                    </a:lnT>
                    <a:lnB>
                      <a:noFill/>
                    </a:lnB>
                    <a:noFill/>
                  </a:tcPr>
                </a:tc>
                <a:extLst>
                  <a:ext uri="{0D108BD9-81ED-4DB2-BD59-A6C34878D82A}">
                    <a16:rowId xmlns:a16="http://schemas.microsoft.com/office/drawing/2014/main" val="3335102402"/>
                  </a:ext>
                </a:extLst>
              </a:tr>
              <a:tr h="255850">
                <a:tc>
                  <a:txBody>
                    <a:bodyPr/>
                    <a:lstStyle/>
                    <a:p>
                      <a:pPr algn="ctr" fontAlgn="b"/>
                      <a:r>
                        <a:rPr lang="en-US" sz="1800" b="1" i="0" u="none" strike="noStrike" dirty="0">
                          <a:solidFill>
                            <a:srgbClr val="000000"/>
                          </a:solidFill>
                          <a:effectLst/>
                          <a:latin typeface="Calibri" panose="020F0502020204030204" pitchFamily="34" charset="0"/>
                        </a:rPr>
                        <a:t>2023</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Aa2</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a:t>
                      </a: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ctr" fontAlgn="b"/>
                      <a:r>
                        <a:rPr lang="en-US" sz="1800" b="1" i="0" u="none" strike="noStrike" dirty="0">
                          <a:solidFill>
                            <a:srgbClr val="000000"/>
                          </a:solidFill>
                          <a:effectLst/>
                          <a:latin typeface="Calibri" panose="020F0502020204030204" pitchFamily="34" charset="0"/>
                        </a:rPr>
                        <a:t>A3</a:t>
                      </a:r>
                    </a:p>
                  </a:txBody>
                  <a:tcPr marL="12792" marR="12792" marT="12792" marB="0" anchor="b">
                    <a:lnL>
                      <a:noFill/>
                    </a:lnL>
                    <a:lnR>
                      <a:noFill/>
                    </a:lnR>
                    <a:lnT>
                      <a:noFill/>
                    </a:lnT>
                    <a:lnB>
                      <a:noFill/>
                    </a:lnB>
                    <a:noFill/>
                  </a:tcPr>
                </a:tc>
                <a:extLst>
                  <a:ext uri="{0D108BD9-81ED-4DB2-BD59-A6C34878D82A}">
                    <a16:rowId xmlns:a16="http://schemas.microsoft.com/office/drawing/2014/main" val="1491136538"/>
                  </a:ext>
                </a:extLst>
              </a:tr>
              <a:tr h="294227">
                <a:tc gridSpan="5">
                  <a:txBody>
                    <a:bodyPr/>
                    <a:lstStyle/>
                    <a:p>
                      <a:pPr algn="l" fontAlgn="b"/>
                      <a:endParaRPr lang="en-US" sz="1800" b="1" i="0" u="none" strike="noStrike" dirty="0">
                        <a:solidFill>
                          <a:srgbClr val="000000"/>
                        </a:solidFill>
                        <a:effectLst/>
                        <a:latin typeface="Calibri" panose="020F0502020204030204" pitchFamily="34" charset="0"/>
                      </a:endParaRPr>
                    </a:p>
                  </a:txBody>
                  <a:tcPr marL="122808" marR="122808" marT="61404" marB="61404"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extLst>
                  <a:ext uri="{0D108BD9-81ED-4DB2-BD59-A6C34878D82A}">
                    <a16:rowId xmlns:a16="http://schemas.microsoft.com/office/drawing/2014/main" val="2499732126"/>
                  </a:ext>
                </a:extLst>
              </a:tr>
              <a:tr h="294227">
                <a:tc gridSpan="5">
                  <a:txBody>
                    <a:bodyPr/>
                    <a:lstStyle/>
                    <a:p>
                      <a:pPr algn="l" fontAlgn="b"/>
                      <a:endParaRPr lang="en-US" sz="1800" b="1" i="0" u="none" strike="noStrike" dirty="0">
                        <a:solidFill>
                          <a:srgbClr val="000000"/>
                        </a:solidFill>
                        <a:effectLst/>
                        <a:latin typeface="Calibri" panose="020F0502020204030204" pitchFamily="34" charset="0"/>
                      </a:endParaRPr>
                    </a:p>
                  </a:txBody>
                  <a:tcPr marL="122808" marR="122808" marT="61404" marB="61404"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12792" marR="12792" marT="12792" marB="0" anchor="b">
                    <a:lnL>
                      <a:noFill/>
                    </a:lnL>
                    <a:lnR>
                      <a:noFill/>
                    </a:lnR>
                    <a:lnT>
                      <a:noFill/>
                    </a:lnT>
                    <a:lnB>
                      <a:noFill/>
                    </a:lnB>
                    <a:noFill/>
                  </a:tcPr>
                </a:tc>
                <a:extLst>
                  <a:ext uri="{0D108BD9-81ED-4DB2-BD59-A6C34878D82A}">
                    <a16:rowId xmlns:a16="http://schemas.microsoft.com/office/drawing/2014/main" val="737407411"/>
                  </a:ext>
                </a:extLst>
              </a:tr>
            </a:tbl>
          </a:graphicData>
        </a:graphic>
      </p:graphicFrame>
      <p:sp>
        <p:nvSpPr>
          <p:cNvPr id="5" name="Title 4">
            <a:extLst>
              <a:ext uri="{FF2B5EF4-FFF2-40B4-BE49-F238E27FC236}">
                <a16:creationId xmlns:a16="http://schemas.microsoft.com/office/drawing/2014/main" id="{38EB6CBE-D4FE-EE17-F5C8-7DF0A43943FD}"/>
              </a:ext>
            </a:extLst>
          </p:cNvPr>
          <p:cNvSpPr txBox="1">
            <a:spLocks noGrp="1"/>
          </p:cNvSpPr>
          <p:nvPr>
            <p:ph type="title" idx="4294967295"/>
          </p:nvPr>
        </p:nvSpPr>
        <p:spPr>
          <a:xfrm>
            <a:off x="1907930" y="356226"/>
            <a:ext cx="975946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Comparative Rating History at Calendar Year End</a:t>
            </a:r>
          </a:p>
        </p:txBody>
      </p:sp>
    </p:spTree>
    <p:extLst>
      <p:ext uri="{BB962C8B-B14F-4D97-AF65-F5344CB8AC3E}">
        <p14:creationId xmlns:p14="http://schemas.microsoft.com/office/powerpoint/2010/main" val="1164698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1">
      <a:dk1>
        <a:srgbClr val="000000"/>
      </a:dk1>
      <a:lt1>
        <a:srgbClr val="FFFFFF"/>
      </a:lt1>
      <a:dk2>
        <a:srgbClr val="44546A"/>
      </a:dk2>
      <a:lt2>
        <a:srgbClr val="E7E6E6"/>
      </a:lt2>
      <a:accent1>
        <a:srgbClr val="4472C4"/>
      </a:accent1>
      <a:accent2>
        <a:srgbClr val="E849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30850</TotalTime>
  <Words>1421</Words>
  <Application>Microsoft Office PowerPoint</Application>
  <PresentationFormat>Widescreen</PresentationFormat>
  <Paragraphs>400</Paragraphs>
  <Slides>18</Slides>
  <Notes>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18</vt:i4>
      </vt:variant>
    </vt:vector>
  </HeadingPairs>
  <TitlesOfParts>
    <vt:vector size="35" baseType="lpstr">
      <vt:lpstr>Meiryo</vt:lpstr>
      <vt:lpstr>Arial</vt:lpstr>
      <vt:lpstr>Avenir</vt:lpstr>
      <vt:lpstr>Calibri</vt:lpstr>
      <vt:lpstr>Calibri Light</vt:lpstr>
      <vt:lpstr>Cambria</vt:lpstr>
      <vt:lpstr>Courier New</vt:lpstr>
      <vt:lpstr>Georgia</vt:lpstr>
      <vt:lpstr>Helvetica</vt:lpstr>
      <vt:lpstr>Helvetica Neue</vt:lpstr>
      <vt:lpstr>Montserrat</vt:lpstr>
      <vt:lpstr>Montserrat Light</vt:lpstr>
      <vt:lpstr>Soleil</vt:lpstr>
      <vt:lpstr>Verdana</vt:lpstr>
      <vt:lpstr>Office Theme</vt:lpstr>
      <vt:lpstr>4_Office Theme</vt:lpstr>
      <vt:lpstr>1_Office Theme</vt:lpstr>
      <vt:lpstr> Financial Summary   Board of Trustees Presentation  </vt:lpstr>
      <vt:lpstr>Table of contents</vt:lpstr>
      <vt:lpstr>FY2023 Financial Statement Summary </vt:lpstr>
      <vt:lpstr>Fiscal Year 2023 Strategic fiscal planning</vt:lpstr>
      <vt:lpstr>FY23 Revenues Used for Operations </vt:lpstr>
      <vt:lpstr>FY23 Operating  Expenses</vt:lpstr>
      <vt:lpstr>FY23 Statement of Net Position ($ Billions)</vt:lpstr>
      <vt:lpstr>Bond Ratings and Metrics</vt:lpstr>
      <vt:lpstr>Comparative Rating History at Calendar Year End</vt:lpstr>
      <vt:lpstr>System Credit Ratings – Standard &amp; Poor’s</vt:lpstr>
      <vt:lpstr>System Credit Ratings – Moody’s</vt:lpstr>
      <vt:lpstr>Current U of I System Ratios to Peer Institution Medians</vt:lpstr>
      <vt:lpstr>Current U of I System Ratios to Peer Institution Medians</vt:lpstr>
      <vt:lpstr>The total cash and investments to operating expenses ratio has remained constant, with growth in cash and investments matched by equal year-over-year growth in operating expenses.</vt:lpstr>
      <vt:lpstr>Growth in University cash and investments has tempered the impact of new debt, such as transactions (P3 projects) and the large debt maturities of AFS bonds and COPs.</vt:lpstr>
      <vt:lpstr>Increases to the University’s net position combined with principal repayment of AFS, South Campus Development Bonds and COPS have improved the University’s DSCR.</vt:lpstr>
      <vt:lpstr>Healthy Position for Critical Investments</vt:lpstr>
      <vt:lpstr>Financial Planning is Critical</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Steven Dee</dc:creator>
  <cp:lastModifiedBy>Parekh, Arjav Malay</cp:lastModifiedBy>
  <cp:revision>241</cp:revision>
  <cp:lastPrinted>2021-12-06T17:45:09Z</cp:lastPrinted>
  <dcterms:created xsi:type="dcterms:W3CDTF">2020-01-03T16:38:09Z</dcterms:created>
  <dcterms:modified xsi:type="dcterms:W3CDTF">2024-03-25T21:05:28Z</dcterms:modified>
</cp:coreProperties>
</file>