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1" r:id="rId5"/>
  </p:sldMasterIdLst>
  <p:notesMasterIdLst>
    <p:notesMasterId r:id="rId17"/>
  </p:notesMasterIdLst>
  <p:sldIdLst>
    <p:sldId id="272" r:id="rId6"/>
    <p:sldId id="288" r:id="rId7"/>
    <p:sldId id="310" r:id="rId8"/>
    <p:sldId id="311" r:id="rId9"/>
    <p:sldId id="313" r:id="rId10"/>
    <p:sldId id="307" r:id="rId11"/>
    <p:sldId id="317" r:id="rId12"/>
    <p:sldId id="315" r:id="rId13"/>
    <p:sldId id="314" r:id="rId14"/>
    <p:sldId id="309" r:id="rId15"/>
    <p:sldId id="275" r:id="rId16"/>
  </p:sldIdLst>
  <p:sldSz cx="12192000" cy="6858000"/>
  <p:notesSz cx="6858000" cy="9144000"/>
  <p:embeddedFontLst>
    <p:embeddedFont>
      <p:font typeface="Lato" panose="020F0502020204030203" pitchFamily="34" charset="0"/>
      <p:regular r:id="rId18"/>
      <p:bold r:id="rId19"/>
      <p:italic r:id="rId20"/>
      <p:boldItalic r:id="rId21"/>
    </p:embeddedFont>
    <p:embeddedFont>
      <p:font typeface="Lato Black" panose="020F0502020204030203" pitchFamily="34" charset="0"/>
      <p:bold r:id="rId22"/>
      <p:boldItalic r:id="rId23"/>
    </p:embeddedFont>
    <p:embeddedFont>
      <p:font typeface="Oswald" panose="00000500000000000000" pitchFamily="2" charset="0"/>
      <p:regular r:id="rId24"/>
      <p:bold r:id="rId25"/>
    </p:embeddedFont>
    <p:embeddedFont>
      <p:font typeface="Oswald SemiBold" panose="00000700000000000000" pitchFamily="2" charset="0"/>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3" pos="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13294B"/>
    <a:srgbClr val="0455A4"/>
    <a:srgbClr val="E8E9EA"/>
    <a:srgbClr val="E84A27"/>
    <a:srgbClr val="D50032"/>
    <a:srgbClr val="A5A8AA"/>
    <a:srgbClr val="5E666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0" autoAdjust="0"/>
    <p:restoredTop sz="86442" autoAdjust="0"/>
  </p:normalViewPr>
  <p:slideViewPr>
    <p:cSldViewPr snapToGrid="0">
      <p:cViewPr varScale="1">
        <p:scale>
          <a:sx n="140" d="100"/>
          <a:sy n="140" d="100"/>
        </p:scale>
        <p:origin x="3636" y="126"/>
      </p:cViewPr>
      <p:guideLst>
        <p:guide orient="horz" pos="936"/>
        <p:guide pos="60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F298-A394-4CE1-A654-FE1BC5C038A1}" type="datetimeFigureOut">
              <a:rPr lang="en-US" smtClean="0"/>
              <a:t>3/8/2024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A1E8-C096-463C-BF8B-4CB4AA05D415}" type="slidenum">
              <a:rPr lang="en-US" smtClean="0"/>
              <a:t>‹#›</a:t>
            </a:fld>
            <a:endParaRPr lang="en-US" dirty="0"/>
          </a:p>
        </p:txBody>
      </p:sp>
    </p:spTree>
    <p:extLst>
      <p:ext uri="{BB962C8B-B14F-4D97-AF65-F5344CB8AC3E}">
        <p14:creationId xmlns:p14="http://schemas.microsoft.com/office/powerpoint/2010/main" val="41644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a:t>
            </a:fld>
            <a:endParaRPr lang="en-US" dirty="0"/>
          </a:p>
        </p:txBody>
      </p:sp>
    </p:spTree>
    <p:extLst>
      <p:ext uri="{BB962C8B-B14F-4D97-AF65-F5344CB8AC3E}">
        <p14:creationId xmlns:p14="http://schemas.microsoft.com/office/powerpoint/2010/main" val="14923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3</a:t>
            </a:fld>
            <a:endParaRPr lang="en-US" dirty="0"/>
          </a:p>
        </p:txBody>
      </p:sp>
    </p:spTree>
    <p:extLst>
      <p:ext uri="{BB962C8B-B14F-4D97-AF65-F5344CB8AC3E}">
        <p14:creationId xmlns:p14="http://schemas.microsoft.com/office/powerpoint/2010/main" val="226463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3A1E8-C096-463C-BF8B-4CB4AA05D415}" type="slidenum">
              <a:rPr lang="en-US" smtClean="0"/>
              <a:t>7</a:t>
            </a:fld>
            <a:endParaRPr lang="en-US" dirty="0"/>
          </a:p>
        </p:txBody>
      </p:sp>
    </p:spTree>
    <p:extLst>
      <p:ext uri="{BB962C8B-B14F-4D97-AF65-F5344CB8AC3E}">
        <p14:creationId xmlns:p14="http://schemas.microsoft.com/office/powerpoint/2010/main" val="284053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9</a:t>
            </a:fld>
            <a:endParaRPr lang="en-US" dirty="0"/>
          </a:p>
        </p:txBody>
      </p:sp>
    </p:spTree>
    <p:extLst>
      <p:ext uri="{BB962C8B-B14F-4D97-AF65-F5344CB8AC3E}">
        <p14:creationId xmlns:p14="http://schemas.microsoft.com/office/powerpoint/2010/main" val="340401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A1E8-C096-463C-BF8B-4CB4AA05D415}" type="slidenum">
              <a:rPr lang="en-US" smtClean="0"/>
              <a:t>11</a:t>
            </a:fld>
            <a:endParaRPr lang="en-US" dirty="0"/>
          </a:p>
        </p:txBody>
      </p:sp>
    </p:spTree>
    <p:extLst>
      <p:ext uri="{BB962C8B-B14F-4D97-AF65-F5344CB8AC3E}">
        <p14:creationId xmlns:p14="http://schemas.microsoft.com/office/powerpoint/2010/main" val="812136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34660"/>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B977B8-DE59-4919-8FFF-71522113DE5E}"/>
              </a:ext>
            </a:extLst>
          </p:cNvPr>
          <p:cNvSpPr txBox="1">
            <a:spLocks/>
          </p:cNvSpPr>
          <p:nvPr userDrawn="1"/>
        </p:nvSpPr>
        <p:spPr>
          <a:xfrm>
            <a:off x="745599" y="2139455"/>
            <a:ext cx="11065401" cy="2306637"/>
          </a:xfrm>
          <a:prstGeom prst="rect">
            <a:avLst/>
          </a:prstGeom>
        </p:spPr>
        <p:txBody>
          <a:bodyPr tIns="0" anchor="t" anchorCtr="0"/>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36095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0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296552"/>
            <a:ext cx="2743200" cy="365125"/>
          </a:xfrm>
          <a:prstGeom prst="rect">
            <a:avLst/>
          </a:prstGeom>
        </p:spPr>
        <p:txBody>
          <a:bodyPr/>
          <a:lstStyle/>
          <a:p>
            <a:endParaRPr lang="en-US" dirty="0"/>
          </a:p>
        </p:txBody>
      </p: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90ECCEC9-725D-49C6-8096-E7021C01B2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FF0A29B2-7BDB-4463-94AD-975EDA52D851}"/>
              </a:ext>
            </a:extLst>
          </p:cNvPr>
          <p:cNvSpPr>
            <a:spLocks noGrp="1"/>
          </p:cNvSpPr>
          <p:nvPr>
            <p:ph idx="1"/>
          </p:nvPr>
        </p:nvSpPr>
        <p:spPr>
          <a:xfrm>
            <a:off x="838200" y="2640647"/>
            <a:ext cx="10515600" cy="35363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180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08">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Title Placeholder 10">
            <a:extLst>
              <a:ext uri="{FF2B5EF4-FFF2-40B4-BE49-F238E27FC236}">
                <a16:creationId xmlns:a16="http://schemas.microsoft.com/office/drawing/2014/main" id="{14A6C7D4-AE95-4D81-8EC0-54CC6A9E09E8}"/>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3" name="Content Placeholder 2">
            <a:extLst>
              <a:ext uri="{FF2B5EF4-FFF2-40B4-BE49-F238E27FC236}">
                <a16:creationId xmlns:a16="http://schemas.microsoft.com/office/drawing/2014/main" id="{009654DD-E4D6-4CF3-A9E0-564310B3469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8913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09">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A6228B85-D19C-41D6-9E07-4401B592980A}"/>
              </a:ext>
            </a:extLst>
          </p:cNvPr>
          <p:cNvSpPr>
            <a:spLocks noGrp="1"/>
          </p:cNvSpPr>
          <p:nvPr>
            <p:ph type="title"/>
          </p:nvPr>
        </p:nvSpPr>
        <p:spPr>
          <a:xfrm>
            <a:off x="838200" y="677322"/>
            <a:ext cx="7459766"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4E3E721E-5DF8-412F-928F-E576383D9C03}"/>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436761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10">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38200"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Title Placeholder 10">
            <a:extLst>
              <a:ext uri="{FF2B5EF4-FFF2-40B4-BE49-F238E27FC236}">
                <a16:creationId xmlns:a16="http://schemas.microsoft.com/office/drawing/2014/main" id="{9A5C3BB4-FA16-45B8-A9D3-F0D05B986605}"/>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EA3281D7-F150-4E0E-A844-F5B1A2E5954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65338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11">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lgn="l">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3E603ED-9F8C-429B-B551-4CAC6775A124}"/>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0">
            <a:extLst>
              <a:ext uri="{FF2B5EF4-FFF2-40B4-BE49-F238E27FC236}">
                <a16:creationId xmlns:a16="http://schemas.microsoft.com/office/drawing/2014/main" id="{50E7882C-C489-4F9F-B391-DC83482D009A}"/>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2065373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12">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a:prstGeom prst="rect">
            <a:avLst/>
          </a:prstGeo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38200" y="6356350"/>
            <a:ext cx="2743200" cy="365125"/>
          </a:xfrm>
          <a:prstGeom prst="rect">
            <a:avLst/>
          </a:prstGeom>
        </p:spPr>
        <p:txBody>
          <a:bodyPr/>
          <a:lstStyle>
            <a:lvl1pPr>
              <a:defRPr>
                <a:solidFill>
                  <a:srgbClr val="E8E9EA"/>
                </a:solidFill>
              </a:defRPr>
            </a:lvl1pPr>
          </a:lstStyle>
          <a:p>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
        <p:nvSpPr>
          <p:cNvPr id="8" name="Title Placeholder 10">
            <a:extLst>
              <a:ext uri="{FF2B5EF4-FFF2-40B4-BE49-F238E27FC236}">
                <a16:creationId xmlns:a16="http://schemas.microsoft.com/office/drawing/2014/main" id="{06F0B74D-76F5-49DE-BC1E-07A3933A7D93}"/>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lvl1pPr>
              <a:defRPr>
                <a:solidFill>
                  <a:srgbClr val="E8E9EA"/>
                </a:solidFill>
              </a:defRPr>
            </a:lvl1pPr>
          </a:lstStyle>
          <a:p>
            <a:r>
              <a:rPr lang="en-US" dirty="0"/>
              <a:t>Click to edit Master title style</a:t>
            </a:r>
          </a:p>
        </p:txBody>
      </p:sp>
    </p:spTree>
    <p:extLst>
      <p:ext uri="{BB962C8B-B14F-4D97-AF65-F5344CB8AC3E}">
        <p14:creationId xmlns:p14="http://schemas.microsoft.com/office/powerpoint/2010/main" val="165274390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D5FE394F-A334-4167-90DD-5A662FD693E6}"/>
              </a:ext>
            </a:extLst>
          </p:cNvPr>
          <p:cNvSpPr>
            <a:spLocks noGrp="1"/>
          </p:cNvSpPr>
          <p:nvPr>
            <p:ph type="dt" sz="half" idx="10"/>
          </p:nvPr>
        </p:nvSpPr>
        <p:spPr>
          <a:xfrm>
            <a:off x="838200" y="6356350"/>
            <a:ext cx="2743200" cy="365125"/>
          </a:xfrm>
          <a:prstGeom prst="rect">
            <a:avLst/>
          </a:prstGeom>
        </p:spPr>
        <p:txBody>
          <a:bodyPr/>
          <a:lstStyle/>
          <a:p>
            <a:endParaRPr lang="en-US" dirty="0"/>
          </a:p>
        </p:txBody>
      </p:sp>
      <p:pic>
        <p:nvPicPr>
          <p:cNvPr id="9" name="Picture 8">
            <a:extLst>
              <a:ext uri="{FF2B5EF4-FFF2-40B4-BE49-F238E27FC236}">
                <a16:creationId xmlns:a16="http://schemas.microsoft.com/office/drawing/2014/main" id="{9A49015A-19E5-4F62-8694-C03378168A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
        <p:nvSpPr>
          <p:cNvPr id="10" name="Title Placeholder 10">
            <a:extLst>
              <a:ext uri="{FF2B5EF4-FFF2-40B4-BE49-F238E27FC236}">
                <a16:creationId xmlns:a16="http://schemas.microsoft.com/office/drawing/2014/main" id="{A4DB0FFB-2C34-4B3B-95BB-057D3A832627}"/>
              </a:ext>
            </a:extLst>
          </p:cNvPr>
          <p:cNvSpPr>
            <a:spLocks noGrp="1"/>
          </p:cNvSpPr>
          <p:nvPr>
            <p:ph type="title"/>
          </p:nvPr>
        </p:nvSpPr>
        <p:spPr>
          <a:xfrm>
            <a:off x="838200" y="677322"/>
            <a:ext cx="10515600" cy="1313848"/>
          </a:xfrm>
          <a:prstGeom prst="rect">
            <a:avLst/>
          </a:prstGeom>
        </p:spPr>
        <p:txBody>
          <a:bodyPr vert="horz" lIns="91440" tIns="45720" rIns="91440" bIns="45720" rtlCol="0" anchor="t">
            <a:normAutofit/>
          </a:bodyPr>
          <a:lstStyle/>
          <a:p>
            <a:r>
              <a:rPr lang="en-US" dirty="0"/>
              <a:t>Click to edit Master title style</a:t>
            </a:r>
          </a:p>
        </p:txBody>
      </p:sp>
      <p:sp>
        <p:nvSpPr>
          <p:cNvPr id="12" name="Content Placeholder 2">
            <a:extLst>
              <a:ext uri="{FF2B5EF4-FFF2-40B4-BE49-F238E27FC236}">
                <a16:creationId xmlns:a16="http://schemas.microsoft.com/office/drawing/2014/main" id="{171B28D7-6742-4F0D-930C-1815724E8ACC}"/>
              </a:ext>
            </a:extLst>
          </p:cNvPr>
          <p:cNvSpPr>
            <a:spLocks noGrp="1"/>
          </p:cNvSpPr>
          <p:nvPr>
            <p:ph sz="half" idx="11"/>
          </p:nvPr>
        </p:nvSpPr>
        <p:spPr>
          <a:xfrm>
            <a:off x="838200" y="2257063"/>
            <a:ext cx="10515600" cy="391990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699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5F4D61-3B78-4602-9334-55445ABC8156}"/>
              </a:ext>
            </a:extLst>
          </p:cNvPr>
          <p:cNvSpPr/>
          <p:nvPr userDrawn="1"/>
        </p:nvSpPr>
        <p:spPr>
          <a:xfrm>
            <a:off x="838200" y="5486400"/>
            <a:ext cx="114300" cy="716756"/>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University of Illinois System logo">
            <a:extLst>
              <a:ext uri="{FF2B5EF4-FFF2-40B4-BE49-F238E27FC236}">
                <a16:creationId xmlns:a16="http://schemas.microsoft.com/office/drawing/2014/main" id="{C18E370A-8F4D-4EB3-A70B-459E1D8A59B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476139142"/>
      </p:ext>
    </p:extLst>
  </p:cSld>
  <p:clrMap bg1="lt1" tx1="dk1" bg2="lt2" tx2="dk2" accent1="accent1" accent2="accent2" accent3="accent3" accent4="accent4" accent5="accent5" accent6="accent6" hlink="hlink" folHlink="folHlink"/>
  <p:sldLayoutIdLst>
    <p:sldLayoutId id="2147483668" r:id="rId1"/>
    <p:sldLayoutId id="2147483661" r:id="rId2"/>
  </p:sldLayoutIdLst>
  <p:hf hdr="0" ftr="0" dt="0"/>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2AFD-7A9A-40A7-8EAE-A7582B8CF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CD4F-7C42-4FCA-8F1D-861807028609}" type="slidenum">
              <a:rPr lang="en-US" smtClean="0"/>
              <a:t>‹#›</a:t>
            </a:fld>
            <a:endParaRPr lang="en-US" dirty="0"/>
          </a:p>
        </p:txBody>
      </p:sp>
      <p:cxnSp>
        <p:nvCxnSpPr>
          <p:cNvPr id="9" name="Straight Connector 8">
            <a:extLst>
              <a:ext uri="{FF2B5EF4-FFF2-40B4-BE49-F238E27FC236}">
                <a16:creationId xmlns:a16="http://schemas.microsoft.com/office/drawing/2014/main" id="{7D5953EA-594D-4F23-8B22-847853613CA0}"/>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032231"/>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1" r:id="rId3"/>
    <p:sldLayoutId id="2147483672" r:id="rId4"/>
    <p:sldLayoutId id="2147483670" r:id="rId5"/>
    <p:sldLayoutId id="2147483664" r:id="rId6"/>
    <p:sldLayoutId id="2147483693" r:id="rId7"/>
  </p:sldLayoutIdLst>
  <p:hf hdr="0" ftr="0" dt="0"/>
  <p:txStyles>
    <p:titleStyle>
      <a:lvl1pPr algn="l" defTabSz="914400" rtl="0" eaLnBrk="1" latinLnBrk="0" hangingPunct="1">
        <a:lnSpc>
          <a:spcPct val="90000"/>
        </a:lnSpc>
        <a:spcBef>
          <a:spcPct val="0"/>
        </a:spcBef>
        <a:buNone/>
        <a:defRPr sz="4800" kern="1200" cap="all" baseline="0">
          <a:solidFill>
            <a:srgbClr val="13294B"/>
          </a:solidFill>
          <a:latin typeface="Oswald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1DE2C-D316-45C8-92A5-CADEDE3056F0}"/>
              </a:ext>
            </a:extLst>
          </p:cNvPr>
          <p:cNvSpPr txBox="1">
            <a:spLocks noGrp="1"/>
          </p:cNvSpPr>
          <p:nvPr>
            <p:ph type="title" idx="4294967295"/>
          </p:nvPr>
        </p:nvSpPr>
        <p:spPr>
          <a:xfrm>
            <a:off x="496731" y="2380820"/>
            <a:ext cx="7230291"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3294B"/>
                </a:solidFill>
                <a:effectLst/>
                <a:uLnTx/>
                <a:uFillTx/>
                <a:latin typeface="Oswald SemiBold" pitchFamily="2" charset="0"/>
                <a:ea typeface="+mn-ea"/>
                <a:cs typeface="+mn-cs"/>
              </a:rPr>
              <a:t>USC Presentation – </a:t>
            </a:r>
            <a:br>
              <a:rPr kumimoji="0" lang="en-US" sz="4000" b="0" i="0" u="none" strike="noStrike" kern="1200" cap="none" spc="0" normalizeH="0" baseline="0" noProof="0" dirty="0">
                <a:ln>
                  <a:noFill/>
                </a:ln>
                <a:solidFill>
                  <a:srgbClr val="13294B"/>
                </a:solidFill>
                <a:effectLst/>
                <a:uLnTx/>
                <a:uFillTx/>
                <a:latin typeface="Oswald SemiBold" pitchFamily="2" charset="0"/>
                <a:ea typeface="+mn-ea"/>
                <a:cs typeface="+mn-cs"/>
              </a:rPr>
            </a:br>
            <a:r>
              <a:rPr kumimoji="0" lang="en-US" sz="4000" b="0" i="0" u="none" strike="noStrike" kern="1200" cap="none" spc="0" normalizeH="0" baseline="0" noProof="0" dirty="0">
                <a:ln>
                  <a:noFill/>
                </a:ln>
                <a:solidFill>
                  <a:srgbClr val="13294B"/>
                </a:solidFill>
                <a:effectLst/>
                <a:uLnTx/>
                <a:uFillTx/>
                <a:latin typeface="Oswald SemiBold" pitchFamily="2" charset="0"/>
                <a:ea typeface="+mn-ea"/>
                <a:cs typeface="+mn-cs"/>
              </a:rPr>
              <a:t>Public Engagement in the University of Illinois System: Teaching, Research, and Service</a:t>
            </a:r>
          </a:p>
        </p:txBody>
      </p:sp>
      <p:sp>
        <p:nvSpPr>
          <p:cNvPr id="6" name="TextBox 5">
            <a:extLst>
              <a:ext uri="{FF2B5EF4-FFF2-40B4-BE49-F238E27FC236}">
                <a16:creationId xmlns:a16="http://schemas.microsoft.com/office/drawing/2014/main" id="{148E6C1B-CFA9-46B7-BB1A-465E20502049}"/>
              </a:ext>
            </a:extLst>
          </p:cNvPr>
          <p:cNvSpPr txBox="1"/>
          <p:nvPr/>
        </p:nvSpPr>
        <p:spPr>
          <a:xfrm>
            <a:off x="1104900" y="5366759"/>
            <a:ext cx="6254262" cy="923330"/>
          </a:xfrm>
          <a:prstGeom prst="rect">
            <a:avLst/>
          </a:prstGeom>
          <a:noFill/>
        </p:spPr>
        <p:txBody>
          <a:bodyPr wrap="square" rtlCol="0">
            <a:spAutoFit/>
          </a:bodyPr>
          <a:lstStyle/>
          <a:p>
            <a:r>
              <a:rPr lang="en-US" dirty="0">
                <a:solidFill>
                  <a:srgbClr val="0455A4"/>
                </a:solidFill>
                <a:latin typeface="Lato Black" panose="020F0A02020204030203" pitchFamily="34" charset="0"/>
              </a:rPr>
              <a:t>Donald Wink</a:t>
            </a:r>
            <a:br>
              <a:rPr lang="en-US" dirty="0">
                <a:solidFill>
                  <a:srgbClr val="0455A4"/>
                </a:solidFill>
                <a:latin typeface="Lato Black" panose="020F0A02020204030203" pitchFamily="34" charset="0"/>
              </a:rPr>
            </a:br>
            <a:r>
              <a:rPr lang="en-US" dirty="0">
                <a:solidFill>
                  <a:srgbClr val="0455A4"/>
                </a:solidFill>
                <a:latin typeface="Lato Black" panose="020F0A02020204030203" pitchFamily="34" charset="0"/>
              </a:rPr>
              <a:t>University Senates Conference Member</a:t>
            </a:r>
          </a:p>
          <a:p>
            <a:r>
              <a:rPr lang="en-US" dirty="0">
                <a:solidFill>
                  <a:srgbClr val="0455A4"/>
                </a:solidFill>
                <a:latin typeface="Lato Black" panose="020F0A02020204030203" pitchFamily="34" charset="0"/>
              </a:rPr>
              <a:t>March 28, 2024</a:t>
            </a:r>
          </a:p>
        </p:txBody>
      </p:sp>
    </p:spTree>
    <p:extLst>
      <p:ext uri="{BB962C8B-B14F-4D97-AF65-F5344CB8AC3E}">
        <p14:creationId xmlns:p14="http://schemas.microsoft.com/office/powerpoint/2010/main" val="27271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a:xfrm>
            <a:off x="890779" y="705889"/>
            <a:ext cx="10515600" cy="1313848"/>
          </a:xfrm>
        </p:spPr>
        <p:txBody>
          <a:bodyPr>
            <a:normAutofit/>
          </a:bodyPr>
          <a:lstStyle/>
          <a:p>
            <a:r>
              <a:rPr lang="en-US" dirty="0"/>
              <a:t>From campus to society</a:t>
            </a:r>
          </a:p>
        </p:txBody>
      </p:sp>
      <p:sp>
        <p:nvSpPr>
          <p:cNvPr id="4" name="Rectangle 3">
            <a:extLst>
              <a:ext uri="{FF2B5EF4-FFF2-40B4-BE49-F238E27FC236}">
                <a16:creationId xmlns:a16="http://schemas.microsoft.com/office/drawing/2014/main" id="{47AB1FA8-21BD-46B1-B21D-CCAB37575274}"/>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descr="UIUC Education Justice Program">
            <a:extLst>
              <a:ext uri="{FF2B5EF4-FFF2-40B4-BE49-F238E27FC236}">
                <a16:creationId xmlns:a16="http://schemas.microsoft.com/office/drawing/2014/main" id="{311D1972-7C0A-608B-DEE2-A035C033394F}"/>
              </a:ext>
            </a:extLst>
          </p:cNvPr>
          <p:cNvSpPr txBox="1">
            <a:spLocks/>
          </p:cNvSpPr>
          <p:nvPr/>
        </p:nvSpPr>
        <p:spPr>
          <a:xfrm>
            <a:off x="454698" y="2015465"/>
            <a:ext cx="11387762" cy="399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000" dirty="0">
              <a:solidFill>
                <a:srgbClr val="E8E9EA"/>
              </a:solidFill>
            </a:endParaRPr>
          </a:p>
        </p:txBody>
      </p:sp>
      <p:pic>
        <p:nvPicPr>
          <p:cNvPr id="7" name="Picture 6">
            <a:extLst>
              <a:ext uri="{FF2B5EF4-FFF2-40B4-BE49-F238E27FC236}">
                <a16:creationId xmlns:a16="http://schemas.microsoft.com/office/drawing/2014/main" id="{9E2A2491-4E53-5DB1-CA64-913EE1293BC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99307" y="2583221"/>
            <a:ext cx="5783782" cy="3363354"/>
          </a:xfrm>
          <a:prstGeom prst="rect">
            <a:avLst/>
          </a:prstGeom>
        </p:spPr>
      </p:pic>
      <p:sp>
        <p:nvSpPr>
          <p:cNvPr id="8" name="Content Placeholder 1">
            <a:extLst>
              <a:ext uri="{FF2B5EF4-FFF2-40B4-BE49-F238E27FC236}">
                <a16:creationId xmlns:a16="http://schemas.microsoft.com/office/drawing/2014/main" id="{17B1B6F8-B560-4DDB-5435-013EEEC15BC6}"/>
              </a:ext>
            </a:extLst>
          </p:cNvPr>
          <p:cNvSpPr txBox="1">
            <a:spLocks/>
          </p:cNvSpPr>
          <p:nvPr/>
        </p:nvSpPr>
        <p:spPr>
          <a:xfrm>
            <a:off x="607098" y="1931562"/>
            <a:ext cx="11387762" cy="399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u="sng" dirty="0">
                <a:solidFill>
                  <a:srgbClr val="E8E9EA"/>
                </a:solidFill>
              </a:rPr>
              <a:t>UIUC Education Justice Program</a:t>
            </a:r>
          </a:p>
        </p:txBody>
      </p:sp>
      <p:pic>
        <p:nvPicPr>
          <p:cNvPr id="11" name="Picture 10">
            <a:extLst>
              <a:ext uri="{FF2B5EF4-FFF2-40B4-BE49-F238E27FC236}">
                <a16:creationId xmlns:a16="http://schemas.microsoft.com/office/drawing/2014/main" id="{1C845E85-1EB8-9CC6-B030-F823C5C8803F}"/>
              </a:ext>
              <a:ext uri="{C183D7F6-B498-43B3-948B-1728B52AA6E4}">
                <adec:decorative xmlns:adec="http://schemas.microsoft.com/office/drawing/2017/decorative" val="1"/>
              </a:ext>
            </a:extLst>
          </p:cNvPr>
          <p:cNvPicPr>
            <a:picLocks noChangeAspect="1"/>
          </p:cNvPicPr>
          <p:nvPr/>
        </p:nvPicPr>
        <p:blipFill rotWithShape="1">
          <a:blip r:embed="rId3"/>
          <a:srcRect l="2392"/>
          <a:stretch/>
        </p:blipFill>
        <p:spPr>
          <a:xfrm>
            <a:off x="1100667" y="2583221"/>
            <a:ext cx="4546240" cy="2484079"/>
          </a:xfrm>
          <a:prstGeom prst="rect">
            <a:avLst/>
          </a:prstGeom>
        </p:spPr>
      </p:pic>
    </p:spTree>
    <p:extLst>
      <p:ext uri="{BB962C8B-B14F-4D97-AF65-F5344CB8AC3E}">
        <p14:creationId xmlns:p14="http://schemas.microsoft.com/office/powerpoint/2010/main" val="1451334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5F90D18-E7C3-ED94-23CD-93E2220819D5}"/>
              </a:ext>
            </a:extLst>
          </p:cNvPr>
          <p:cNvSpPr>
            <a:spLocks noGrp="1"/>
          </p:cNvSpPr>
          <p:nvPr>
            <p:ph type="title"/>
          </p:nvPr>
        </p:nvSpPr>
        <p:spPr>
          <a:xfrm>
            <a:off x="838200" y="2592122"/>
            <a:ext cx="10515600" cy="945289"/>
          </a:xfrm>
        </p:spPr>
        <p:txBody>
          <a:bodyPr>
            <a:normAutofit/>
          </a:bodyPr>
          <a:lstStyle/>
          <a:p>
            <a:pPr algn="ctr"/>
            <a:r>
              <a:rPr lang="en-US" dirty="0"/>
              <a:t>Questions?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B94DC0AB-0BCF-8D4B-A8E1-E9092F9D402D}"/>
              </a:ext>
            </a:extLst>
          </p:cNvPr>
          <p:cNvSpPr txBox="1"/>
          <p:nvPr/>
        </p:nvSpPr>
        <p:spPr>
          <a:xfrm>
            <a:off x="1157911" y="4819649"/>
            <a:ext cx="2933700" cy="1200329"/>
          </a:xfrm>
          <a:prstGeom prst="rect">
            <a:avLst/>
          </a:prstGeom>
          <a:noFill/>
        </p:spPr>
        <p:txBody>
          <a:bodyPr wrap="square" rtlCol="0">
            <a:spAutoFit/>
          </a:bodyPr>
          <a:lstStyle/>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Donald Wink</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USC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Member</a:t>
            </a: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   </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Email: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dwink</a:t>
            </a: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@uic.edu</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Phone: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312</a:t>
            </a: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.413.</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7383</a:t>
            </a:r>
            <a:endPar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5390A563-B01D-4A26-3953-6DDA38E48DFB}"/>
              </a:ext>
            </a:extLst>
          </p:cNvPr>
          <p:cNvSpPr txBox="1"/>
          <p:nvPr/>
        </p:nvSpPr>
        <p:spPr>
          <a:xfrm>
            <a:off x="4600054" y="4819650"/>
            <a:ext cx="2933700" cy="1200329"/>
          </a:xfrm>
          <a:prstGeom prst="rect">
            <a:avLst/>
          </a:prstGeom>
          <a:noFill/>
        </p:spPr>
        <p:txBody>
          <a:bodyPr wrap="square" rtlCol="0">
            <a:spAutoFit/>
          </a:bodyPr>
          <a:lstStyle/>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Celest Weuve</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USC Chair   </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Email: cweuv2@uis.edu</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Phone: 217.206.8414</a:t>
            </a:r>
          </a:p>
        </p:txBody>
      </p:sp>
      <p:sp>
        <p:nvSpPr>
          <p:cNvPr id="5" name="TextBox 4">
            <a:extLst>
              <a:ext uri="{FF2B5EF4-FFF2-40B4-BE49-F238E27FC236}">
                <a16:creationId xmlns:a16="http://schemas.microsoft.com/office/drawing/2014/main" id="{4B7404C7-BE54-DF0B-EE0B-28BF113B6858}"/>
              </a:ext>
            </a:extLst>
          </p:cNvPr>
          <p:cNvSpPr txBox="1"/>
          <p:nvPr/>
        </p:nvSpPr>
        <p:spPr>
          <a:xfrm>
            <a:off x="7733779" y="4819650"/>
            <a:ext cx="3524250" cy="1477328"/>
          </a:xfrm>
          <a:prstGeom prst="rect">
            <a:avLst/>
          </a:prstGeom>
          <a:noFill/>
        </p:spPr>
        <p:txBody>
          <a:bodyPr wrap="square" rtlCol="0">
            <a:spAutoFit/>
          </a:bodyPr>
          <a:lstStyle/>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David Perryn</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Administrative Aide</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Email: dperryn@uillinois.edu </a:t>
            </a:r>
          </a:p>
          <a:p>
            <a:pPr algn="r"/>
            <a:r>
              <a:rPr lang="en-US" sz="1800" b="1" cap="none" dirty="0">
                <a:solidFill>
                  <a:schemeClr val="bg1"/>
                </a:solidFill>
                <a:latin typeface="Lato" panose="020F0502020204030203" pitchFamily="34" charset="0"/>
                <a:ea typeface="Lato" panose="020F0502020204030203" pitchFamily="34" charset="0"/>
                <a:cs typeface="Lato" panose="020F0502020204030203" pitchFamily="34" charset="0"/>
              </a:rPr>
              <a:t>Phone: 217.300.7448</a:t>
            </a:r>
          </a:p>
          <a:p>
            <a:pPr algn="r"/>
            <a:endParaRPr lang="en-US" sz="1800" cap="none"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970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a:xfrm>
            <a:off x="890779" y="705889"/>
            <a:ext cx="10515600" cy="1313848"/>
          </a:xfrm>
        </p:spPr>
        <p:txBody>
          <a:bodyPr>
            <a:normAutofit fontScale="90000"/>
          </a:bodyPr>
          <a:lstStyle/>
          <a:p>
            <a:r>
              <a:rPr lang="en-US" sz="4800" b="1" dirty="0">
                <a:solidFill>
                  <a:srgbClr val="E8E9EA"/>
                </a:solidFill>
                <a:latin typeface="Oswald" pitchFamily="2" charset="0"/>
              </a:rPr>
              <a:t>University of Illinois Guiding Principles</a:t>
            </a:r>
            <a:endParaRPr lang="en-US" dirty="0"/>
          </a:p>
        </p:txBody>
      </p:sp>
      <p:sp>
        <p:nvSpPr>
          <p:cNvPr id="4" name="Rectangle 3">
            <a:extLst>
              <a:ext uri="{FF2B5EF4-FFF2-40B4-BE49-F238E27FC236}">
                <a16:creationId xmlns:a16="http://schemas.microsoft.com/office/drawing/2014/main" id="{47AB1FA8-21BD-46B1-B21D-CCAB37575274}"/>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311D1972-7C0A-608B-DEE2-A035C033394F}"/>
              </a:ext>
            </a:extLst>
          </p:cNvPr>
          <p:cNvSpPr txBox="1">
            <a:spLocks/>
          </p:cNvSpPr>
          <p:nvPr/>
        </p:nvSpPr>
        <p:spPr>
          <a:xfrm>
            <a:off x="1195579" y="2019737"/>
            <a:ext cx="9348595" cy="399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dirty="0">
                <a:solidFill>
                  <a:schemeClr val="bg1"/>
                </a:solidFill>
                <a:effectLst/>
                <a:latin typeface="Lato" panose="020F0502020204030203" pitchFamily="34" charset="0"/>
              </a:rPr>
              <a:t>“It’s our responsibility, as the Public’s University, to improve quality of life by eliminating barriers to full participation, addressing problems systemically, and finding new avenues for relevance.”</a:t>
            </a:r>
          </a:p>
          <a:p>
            <a:r>
              <a:rPr lang="en-US" b="0" i="0" dirty="0">
                <a:solidFill>
                  <a:schemeClr val="bg1"/>
                </a:solidFill>
                <a:effectLst/>
                <a:latin typeface="Lato" panose="020F0502020204030203" pitchFamily="34" charset="0"/>
              </a:rPr>
              <a:t>“Just as our faculty and staff bridge spaces between disciplines to produce scholarship with societal value, we aim to produce graduates with the skills, values, and experiences to be truly engaged in their communities.”</a:t>
            </a:r>
            <a:endParaRPr lang="en-US" dirty="0">
              <a:solidFill>
                <a:schemeClr val="bg1"/>
              </a:solidFill>
            </a:endParaRPr>
          </a:p>
        </p:txBody>
      </p:sp>
    </p:spTree>
    <p:extLst>
      <p:ext uri="{BB962C8B-B14F-4D97-AF65-F5344CB8AC3E}">
        <p14:creationId xmlns:p14="http://schemas.microsoft.com/office/powerpoint/2010/main" val="184846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0FA1C-231F-7629-F802-09B7BB11D3C9}"/>
              </a:ext>
            </a:extLst>
          </p:cNvPr>
          <p:cNvSpPr>
            <a:spLocks noGrp="1"/>
          </p:cNvSpPr>
          <p:nvPr>
            <p:ph type="title"/>
          </p:nvPr>
        </p:nvSpPr>
        <p:spPr/>
        <p:txBody>
          <a:bodyPr/>
          <a:lstStyle/>
          <a:p>
            <a:r>
              <a:rPr lang="en-US" dirty="0"/>
              <a:t>Value of Research</a:t>
            </a:r>
          </a:p>
        </p:txBody>
      </p:sp>
      <p:sp>
        <p:nvSpPr>
          <p:cNvPr id="2" name="Content Placeholder 1">
            <a:extLst>
              <a:ext uri="{FF2B5EF4-FFF2-40B4-BE49-F238E27FC236}">
                <a16:creationId xmlns:a16="http://schemas.microsoft.com/office/drawing/2014/main" id="{3F58BB43-F203-5833-FE1D-5DD73ACFA40B}"/>
              </a:ext>
            </a:extLst>
          </p:cNvPr>
          <p:cNvSpPr>
            <a:spLocks noGrp="1"/>
          </p:cNvSpPr>
          <p:nvPr>
            <p:ph sz="half" idx="1"/>
          </p:nvPr>
        </p:nvSpPr>
        <p:spPr>
          <a:xfrm>
            <a:off x="725184" y="2090014"/>
            <a:ext cx="10628615" cy="3919900"/>
          </a:xfrm>
        </p:spPr>
        <p:txBody>
          <a:bodyPr/>
          <a:lstStyle/>
          <a:p>
            <a:pPr marL="457200" indent="-457200">
              <a:buFont typeface="Arial" panose="020B0604020202020204" pitchFamily="34" charset="0"/>
              <a:buChar char="•"/>
            </a:pPr>
            <a:r>
              <a:rPr lang="en-US" dirty="0">
                <a:solidFill>
                  <a:schemeClr val="bg1"/>
                </a:solidFill>
                <a:ea typeface="Lato" panose="020F0502020204030203" pitchFamily="34" charset="0"/>
                <a:cs typeface="Lato" panose="020F0502020204030203" pitchFamily="34" charset="0"/>
              </a:rPr>
              <a:t>“</a:t>
            </a:r>
            <a:r>
              <a:rPr lang="en-US" b="0" i="0" dirty="0">
                <a:solidFill>
                  <a:schemeClr val="bg1"/>
                </a:solidFill>
                <a:effectLst/>
                <a:ea typeface="Lato" panose="020F0502020204030203" pitchFamily="34" charset="0"/>
                <a:cs typeface="Lato" panose="020F0502020204030203" pitchFamily="34" charset="0"/>
              </a:rPr>
              <a:t>As the humanities center in a major land grant university, HRI is committed to developing and cultivating relationships and partnerships in the local community.”</a:t>
            </a:r>
          </a:p>
          <a:p>
            <a:pPr algn="r">
              <a:spcAft>
                <a:spcPts val="1200"/>
              </a:spcAft>
            </a:pPr>
            <a:r>
              <a:rPr lang="en-US" dirty="0">
                <a:solidFill>
                  <a:schemeClr val="bg1"/>
                </a:solidFill>
                <a:ea typeface="Lato" panose="020F0502020204030203" pitchFamily="34" charset="0"/>
                <a:cs typeface="Lato" panose="020F0502020204030203" pitchFamily="34" charset="0"/>
              </a:rPr>
              <a:t>—UIUC Humanities Research Institute</a:t>
            </a:r>
          </a:p>
          <a:p>
            <a:pPr algn="ctr"/>
            <a:r>
              <a:rPr lang="en-US" b="0" i="0" dirty="0">
                <a:solidFill>
                  <a:schemeClr val="bg1"/>
                </a:solidFill>
                <a:effectLst/>
                <a:ea typeface="Lato" panose="020F0502020204030203" pitchFamily="34" charset="0"/>
                <a:cs typeface="Lato" panose="020F0502020204030203" pitchFamily="34" charset="0"/>
              </a:rPr>
              <a:t>The </a:t>
            </a:r>
            <a:r>
              <a:rPr lang="en-US" b="1" i="1" dirty="0">
                <a:solidFill>
                  <a:schemeClr val="bg1"/>
                </a:solidFill>
                <a:effectLst/>
                <a:ea typeface="Lato" panose="020F0502020204030203" pitchFamily="34" charset="0"/>
                <a:cs typeface="Lato" panose="020F0502020204030203" pitchFamily="34" charset="0"/>
              </a:rPr>
              <a:t>Odyssey Project</a:t>
            </a:r>
            <a:r>
              <a:rPr lang="en-US" b="0" i="1" dirty="0">
                <a:solidFill>
                  <a:schemeClr val="bg1"/>
                </a:solidFill>
                <a:effectLst/>
                <a:ea typeface="Lato" panose="020F0502020204030203" pitchFamily="34" charset="0"/>
                <a:cs typeface="Lato" panose="020F0502020204030203" pitchFamily="34" charset="0"/>
              </a:rPr>
              <a:t>:</a:t>
            </a:r>
            <a:r>
              <a:rPr lang="en-US" b="1" i="0" dirty="0">
                <a:solidFill>
                  <a:schemeClr val="bg1"/>
                </a:solidFill>
                <a:effectLst/>
                <a:ea typeface="Lato" panose="020F0502020204030203" pitchFamily="34" charset="0"/>
                <a:cs typeface="Lato" panose="020F0502020204030203" pitchFamily="34" charset="0"/>
              </a:rPr>
              <a:t> </a:t>
            </a:r>
            <a:r>
              <a:rPr lang="en-US" i="0" dirty="0">
                <a:solidFill>
                  <a:schemeClr val="bg1"/>
                </a:solidFill>
                <a:effectLst/>
                <a:ea typeface="Lato" panose="020F0502020204030203" pitchFamily="34" charset="0"/>
                <a:cs typeface="Lato" panose="020F0502020204030203" pitchFamily="34" charset="0"/>
              </a:rPr>
              <a:t>free</a:t>
            </a:r>
            <a:r>
              <a:rPr lang="en-US" b="0" i="0" dirty="0">
                <a:solidFill>
                  <a:schemeClr val="bg1"/>
                </a:solidFill>
                <a:effectLst/>
                <a:ea typeface="Lato" panose="020F0502020204030203" pitchFamily="34" charset="0"/>
                <a:cs typeface="Lato" panose="020F0502020204030203" pitchFamily="34" charset="0"/>
              </a:rPr>
              <a:t> University of Illinois </a:t>
            </a:r>
            <a:br>
              <a:rPr lang="en-US" b="0" i="0" dirty="0">
                <a:solidFill>
                  <a:schemeClr val="bg1"/>
                </a:solidFill>
                <a:effectLst/>
                <a:ea typeface="Lato" panose="020F0502020204030203" pitchFamily="34" charset="0"/>
                <a:cs typeface="Lato" panose="020F0502020204030203" pitchFamily="34" charset="0"/>
              </a:rPr>
            </a:br>
            <a:r>
              <a:rPr lang="en-US" b="0" i="0" dirty="0">
                <a:solidFill>
                  <a:schemeClr val="bg1"/>
                </a:solidFill>
                <a:effectLst/>
                <a:ea typeface="Lato" panose="020F0502020204030203" pitchFamily="34" charset="0"/>
                <a:cs typeface="Lato" panose="020F0502020204030203" pitchFamily="34" charset="0"/>
              </a:rPr>
              <a:t>Urbana-Champaign courses in the humanities </a:t>
            </a:r>
            <a:br>
              <a:rPr lang="en-US" b="0" i="0" dirty="0">
                <a:solidFill>
                  <a:schemeClr val="bg1"/>
                </a:solidFill>
                <a:effectLst/>
                <a:ea typeface="Lato" panose="020F0502020204030203" pitchFamily="34" charset="0"/>
                <a:cs typeface="Lato" panose="020F0502020204030203" pitchFamily="34" charset="0"/>
              </a:rPr>
            </a:br>
            <a:r>
              <a:rPr lang="en-US" b="0" i="0" dirty="0">
                <a:solidFill>
                  <a:schemeClr val="bg1"/>
                </a:solidFill>
                <a:effectLst/>
                <a:ea typeface="Lato" panose="020F0502020204030203" pitchFamily="34" charset="0"/>
                <a:cs typeface="Lato" panose="020F0502020204030203" pitchFamily="34" charset="0"/>
              </a:rPr>
              <a:t>for low-income adults in East Central Illinois.</a:t>
            </a:r>
            <a:endParaRPr lang="en-US" dirty="0">
              <a:solidFill>
                <a:schemeClr val="bg1"/>
              </a:solidFill>
              <a:ea typeface="Lato" panose="020F0502020204030203" pitchFamily="34" charset="0"/>
              <a:cs typeface="Lato" panose="020F0502020204030203" pitchFamily="34" charset="0"/>
            </a:endParaRPr>
          </a:p>
          <a:p>
            <a:pPr marL="457200" indent="-4572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C665D261-1D2D-1D73-114F-7E37032C7572}"/>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048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A5BCE-7D5B-0B22-AE9B-2937919A14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113E55-F0A5-731E-F773-8935DB6A36F4}"/>
              </a:ext>
            </a:extLst>
          </p:cNvPr>
          <p:cNvSpPr>
            <a:spLocks noGrp="1"/>
          </p:cNvSpPr>
          <p:nvPr>
            <p:ph type="title"/>
          </p:nvPr>
        </p:nvSpPr>
        <p:spPr/>
        <p:txBody>
          <a:bodyPr/>
          <a:lstStyle/>
          <a:p>
            <a:r>
              <a:rPr lang="en-US" dirty="0"/>
              <a:t>Value of TEACHING</a:t>
            </a:r>
          </a:p>
        </p:txBody>
      </p:sp>
      <p:sp>
        <p:nvSpPr>
          <p:cNvPr id="2" name="Content Placeholder 1">
            <a:extLst>
              <a:ext uri="{FF2B5EF4-FFF2-40B4-BE49-F238E27FC236}">
                <a16:creationId xmlns:a16="http://schemas.microsoft.com/office/drawing/2014/main" id="{C6458516-BCB2-698C-1EE8-5561DCF2EB3C}"/>
              </a:ext>
            </a:extLst>
          </p:cNvPr>
          <p:cNvSpPr>
            <a:spLocks noGrp="1"/>
          </p:cNvSpPr>
          <p:nvPr>
            <p:ph sz="half" idx="1"/>
          </p:nvPr>
        </p:nvSpPr>
        <p:spPr>
          <a:xfrm>
            <a:off x="838200" y="1991170"/>
            <a:ext cx="10515600" cy="3919900"/>
          </a:xfrm>
        </p:spPr>
        <p:txBody>
          <a:bodyPr/>
          <a:lstStyle/>
          <a:p>
            <a:pPr marL="457200" indent="-457200">
              <a:buFont typeface="Arial" panose="020B0604020202020204" pitchFamily="34" charset="0"/>
              <a:buChar char="•"/>
            </a:pPr>
            <a:r>
              <a:rPr lang="en-US" sz="2800" dirty="0"/>
              <a:t>The ultimate goal of our program is to provide programming, resources, and support for pre-health and health professional students, dedicated to addressing persistent health disparities in minority populations and improving the quality and availability of healthcare in underserved urban areas. </a:t>
            </a:r>
          </a:p>
          <a:p>
            <a:pPr algn="r"/>
            <a:r>
              <a:rPr lang="en-US" sz="2800" dirty="0">
                <a:solidFill>
                  <a:schemeClr val="bg1"/>
                </a:solidFill>
                <a:latin typeface="Arial" panose="020B0604020202020204" pitchFamily="34" charset="0"/>
              </a:rPr>
              <a:t>—UIC Urban Health Program</a:t>
            </a:r>
          </a:p>
          <a:p>
            <a:pPr algn="ctr"/>
            <a:r>
              <a:rPr lang="en-US" sz="2400" b="1" i="1" dirty="0"/>
              <a:t>Urban Health Early Outreach Program </a:t>
            </a:r>
            <a:r>
              <a:rPr lang="en-US" sz="2400" dirty="0"/>
              <a:t>– a pre-college academic and career awareness pathway program that supports students from populations that are under-represented in the health professions</a:t>
            </a:r>
          </a:p>
          <a:p>
            <a:pPr marL="457200" indent="-457200">
              <a:buFont typeface="Arial" panose="020B0604020202020204" pitchFamily="34" charset="0"/>
              <a:buChar char="•"/>
            </a:pPr>
            <a:endParaRPr lang="en-US" sz="2800" dirty="0"/>
          </a:p>
        </p:txBody>
      </p:sp>
      <p:sp>
        <p:nvSpPr>
          <p:cNvPr id="4" name="Rectangle 3">
            <a:extLst>
              <a:ext uri="{FF2B5EF4-FFF2-40B4-BE49-F238E27FC236}">
                <a16:creationId xmlns:a16="http://schemas.microsoft.com/office/drawing/2014/main" id="{D2DA9CAB-0394-9E23-52F8-602A4BA35155}"/>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2746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5E957-159B-9410-844C-FBB2EAF73F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163237-B0B1-2686-4549-391A1A222EEC}"/>
              </a:ext>
            </a:extLst>
          </p:cNvPr>
          <p:cNvSpPr>
            <a:spLocks noGrp="1"/>
          </p:cNvSpPr>
          <p:nvPr>
            <p:ph type="title"/>
          </p:nvPr>
        </p:nvSpPr>
        <p:spPr/>
        <p:txBody>
          <a:bodyPr/>
          <a:lstStyle/>
          <a:p>
            <a:r>
              <a:rPr lang="en-US" dirty="0"/>
              <a:t>Value of SERVICE</a:t>
            </a:r>
          </a:p>
        </p:txBody>
      </p:sp>
      <p:sp>
        <p:nvSpPr>
          <p:cNvPr id="2" name="Content Placeholder 1">
            <a:extLst>
              <a:ext uri="{FF2B5EF4-FFF2-40B4-BE49-F238E27FC236}">
                <a16:creationId xmlns:a16="http://schemas.microsoft.com/office/drawing/2014/main" id="{5B631AFB-7ED7-484A-E342-A6F6F8477E6A}"/>
              </a:ext>
            </a:extLst>
          </p:cNvPr>
          <p:cNvSpPr>
            <a:spLocks noGrp="1"/>
          </p:cNvSpPr>
          <p:nvPr>
            <p:ph sz="half" idx="1"/>
          </p:nvPr>
        </p:nvSpPr>
        <p:spPr>
          <a:xfrm>
            <a:off x="682582" y="2053250"/>
            <a:ext cx="10838645" cy="3919900"/>
          </a:xfrm>
        </p:spPr>
        <p:txBody>
          <a:bodyPr/>
          <a:lstStyle/>
          <a:p>
            <a:pPr marL="457200" indent="-457200">
              <a:buFont typeface="Arial" panose="020B0604020202020204" pitchFamily="34" charset="0"/>
              <a:buChar char="•"/>
            </a:pPr>
            <a:r>
              <a:rPr lang="en-US" sz="2800" b="0" i="0" dirty="0">
                <a:solidFill>
                  <a:schemeClr val="bg1"/>
                </a:solidFill>
                <a:effectLst/>
                <a:ea typeface="Lato" panose="020F0502020204030203" pitchFamily="34" charset="0"/>
                <a:cs typeface="Lato" panose="020F0502020204030203" pitchFamily="34" charset="0"/>
              </a:rPr>
              <a:t>It is our goal to make service a part of the experience for every UIS community member and by doing so, to develop a commitment to civic and social responsibilities within individual students, faculty and staff as well as UIS as a whole.</a:t>
            </a:r>
          </a:p>
          <a:p>
            <a:pPr algn="r">
              <a:spcAft>
                <a:spcPts val="600"/>
              </a:spcAft>
            </a:pPr>
            <a:r>
              <a:rPr lang="en-US" sz="2800" dirty="0">
                <a:solidFill>
                  <a:schemeClr val="bg1"/>
                </a:solidFill>
                <a:ea typeface="Lato" panose="020F0502020204030203" pitchFamily="34" charset="0"/>
                <a:cs typeface="Lato" panose="020F0502020204030203" pitchFamily="34" charset="0"/>
              </a:rPr>
              <a:t>—UIS Volunteer and Civic Engagement</a:t>
            </a:r>
          </a:p>
          <a:p>
            <a:pPr algn="ctr"/>
            <a:r>
              <a:rPr lang="en-US" sz="2400" dirty="0">
                <a:solidFill>
                  <a:schemeClr val="bg1"/>
                </a:solidFill>
                <a:ea typeface="Lato" panose="020F0502020204030203" pitchFamily="34" charset="0"/>
                <a:cs typeface="Lato" panose="020F0502020204030203" pitchFamily="34" charset="0"/>
              </a:rPr>
              <a:t>The </a:t>
            </a:r>
            <a:r>
              <a:rPr lang="en-US" sz="2400" b="1" i="1" dirty="0">
                <a:solidFill>
                  <a:schemeClr val="bg1"/>
                </a:solidFill>
                <a:ea typeface="Lato" panose="020F0502020204030203" pitchFamily="34" charset="0"/>
                <a:cs typeface="Lato" panose="020F0502020204030203" pitchFamily="34" charset="0"/>
              </a:rPr>
              <a:t>Leadership for Life Service Program</a:t>
            </a:r>
            <a:r>
              <a:rPr lang="en-US" sz="2400" i="1" dirty="0">
                <a:solidFill>
                  <a:schemeClr val="bg1"/>
                </a:solidFill>
                <a:ea typeface="Lato" panose="020F0502020204030203" pitchFamily="34" charset="0"/>
                <a:cs typeface="Lato" panose="020F0502020204030203" pitchFamily="34" charset="0"/>
              </a:rPr>
              <a:t>: </a:t>
            </a:r>
            <a:r>
              <a:rPr lang="en-US" sz="2400" dirty="0">
                <a:solidFill>
                  <a:schemeClr val="bg1"/>
                </a:solidFill>
                <a:ea typeface="Lato" panose="020F0502020204030203" pitchFamily="34" charset="0"/>
                <a:cs typeface="Lato" panose="020F0502020204030203" pitchFamily="34" charset="0"/>
              </a:rPr>
              <a:t>a service and leadership community within Lincoln Residence Hall to provide a positive environment through which students can take the first steps toward a lifelong commitment to </a:t>
            </a:r>
            <a:br>
              <a:rPr lang="en-US" sz="2400" dirty="0">
                <a:solidFill>
                  <a:schemeClr val="bg1"/>
                </a:solidFill>
                <a:ea typeface="Lato" panose="020F0502020204030203" pitchFamily="34" charset="0"/>
                <a:cs typeface="Lato" panose="020F0502020204030203" pitchFamily="34" charset="0"/>
              </a:rPr>
            </a:br>
            <a:r>
              <a:rPr lang="en-US" sz="2400" dirty="0">
                <a:solidFill>
                  <a:schemeClr val="bg1"/>
                </a:solidFill>
                <a:ea typeface="Lato" panose="020F0502020204030203" pitchFamily="34" charset="0"/>
                <a:cs typeface="Lato" panose="020F0502020204030203" pitchFamily="34" charset="0"/>
              </a:rPr>
              <a:t>community involvement.</a:t>
            </a:r>
          </a:p>
          <a:p>
            <a:pPr algn="ctr"/>
            <a:endParaRPr lang="en-US" sz="2800" dirty="0">
              <a:solidFill>
                <a:schemeClr val="bg1"/>
              </a:solidFill>
            </a:endParaRPr>
          </a:p>
        </p:txBody>
      </p:sp>
      <p:sp>
        <p:nvSpPr>
          <p:cNvPr id="4" name="Rectangle 3">
            <a:extLst>
              <a:ext uri="{FF2B5EF4-FFF2-40B4-BE49-F238E27FC236}">
                <a16:creationId xmlns:a16="http://schemas.microsoft.com/office/drawing/2014/main" id="{A9476F6D-AC37-8EE5-DEC3-68099C3C029D}"/>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8905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a:xfrm>
            <a:off x="890779" y="705889"/>
            <a:ext cx="10515600" cy="1313848"/>
          </a:xfrm>
        </p:spPr>
        <p:txBody>
          <a:bodyPr>
            <a:normAutofit/>
          </a:bodyPr>
          <a:lstStyle/>
          <a:p>
            <a:r>
              <a:rPr lang="en-US" sz="4800" b="1" dirty="0">
                <a:solidFill>
                  <a:srgbClr val="E8E9EA"/>
                </a:solidFill>
                <a:latin typeface="Oswald" pitchFamily="2" charset="0"/>
              </a:rPr>
              <a:t>EXTENSION AND HEALTH CARE</a:t>
            </a:r>
            <a:endParaRPr lang="en-US" dirty="0"/>
          </a:p>
        </p:txBody>
      </p:sp>
      <p:sp>
        <p:nvSpPr>
          <p:cNvPr id="4" name="Rectangle 3">
            <a:extLst>
              <a:ext uri="{FF2B5EF4-FFF2-40B4-BE49-F238E27FC236}">
                <a16:creationId xmlns:a16="http://schemas.microsoft.com/office/drawing/2014/main" id="{47AB1FA8-21BD-46B1-B21D-CCAB37575274}"/>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arle and University of Illinois Urbana-Champaign">
            <a:extLst>
              <a:ext uri="{FF2B5EF4-FFF2-40B4-BE49-F238E27FC236}">
                <a16:creationId xmlns:a16="http://schemas.microsoft.com/office/drawing/2014/main" id="{0AC3FA72-0591-96A5-04EA-CE8488248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780" y="4838264"/>
            <a:ext cx="6953929" cy="88523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6" descr="UI Health UIC">
            <a:extLst>
              <a:ext uri="{FF2B5EF4-FFF2-40B4-BE49-F238E27FC236}">
                <a16:creationId xmlns:a16="http://schemas.microsoft.com/office/drawing/2014/main" id="{9AB0002E-B902-ED0A-D514-30364347A241}"/>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52781" y="3078097"/>
            <a:ext cx="6976487" cy="1384174"/>
          </a:xfrm>
          <a:prstGeom prst="rect">
            <a:avLst/>
          </a:prstGeom>
        </p:spPr>
      </p:pic>
      <p:pic>
        <p:nvPicPr>
          <p:cNvPr id="5" name="Picture 4" descr="Illinois Extension">
            <a:extLst>
              <a:ext uri="{FF2B5EF4-FFF2-40B4-BE49-F238E27FC236}">
                <a16:creationId xmlns:a16="http://schemas.microsoft.com/office/drawing/2014/main" id="{7988F26A-F97A-7DC2-3F94-73862EFAB41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52781" y="1984146"/>
            <a:ext cx="6953934" cy="717958"/>
          </a:xfrm>
          <a:prstGeom prst="rect">
            <a:avLst/>
          </a:prstGeom>
        </p:spPr>
      </p:pic>
    </p:spTree>
    <p:extLst>
      <p:ext uri="{BB962C8B-B14F-4D97-AF65-F5344CB8AC3E}">
        <p14:creationId xmlns:p14="http://schemas.microsoft.com/office/powerpoint/2010/main" val="1606694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B7A5-BCD1-44F1-BD1C-8023E3891909}"/>
              </a:ext>
            </a:extLst>
          </p:cNvPr>
          <p:cNvSpPr>
            <a:spLocks noGrp="1"/>
          </p:cNvSpPr>
          <p:nvPr>
            <p:ph type="title"/>
          </p:nvPr>
        </p:nvSpPr>
        <p:spPr>
          <a:xfrm>
            <a:off x="890779" y="705889"/>
            <a:ext cx="10515600" cy="1313848"/>
          </a:xfrm>
        </p:spPr>
        <p:txBody>
          <a:bodyPr>
            <a:normAutofit/>
          </a:bodyPr>
          <a:lstStyle/>
          <a:p>
            <a:r>
              <a:rPr lang="en-US" dirty="0"/>
              <a:t>Engagement ACROSS THE UNIVERSITIES</a:t>
            </a:r>
          </a:p>
        </p:txBody>
      </p:sp>
      <p:sp>
        <p:nvSpPr>
          <p:cNvPr id="4" name="Rectangle 3">
            <a:extLst>
              <a:ext uri="{FF2B5EF4-FFF2-40B4-BE49-F238E27FC236}">
                <a16:creationId xmlns:a16="http://schemas.microsoft.com/office/drawing/2014/main" id="{47AB1FA8-21BD-46B1-B21D-CCAB37575274}"/>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DC7BAAE-6D5C-6C88-5939-6DF80CDB33EE}"/>
              </a:ext>
            </a:extLst>
          </p:cNvPr>
          <p:cNvSpPr txBox="1"/>
          <p:nvPr/>
        </p:nvSpPr>
        <p:spPr>
          <a:xfrm>
            <a:off x="838200" y="2019737"/>
            <a:ext cx="10515600" cy="3981107"/>
          </a:xfrm>
          <a:prstGeom prst="rect">
            <a:avLst/>
          </a:prstGeom>
        </p:spPr>
        <p:txBody>
          <a:bodyPr/>
          <a:lstStyle>
            <a:defPPr>
              <a:defRPr lang="en-US"/>
            </a:defPPr>
            <a:lvl1pPr marL="457200" marR="0" lvl="0" indent="-457200" fontAlgn="auto">
              <a:lnSpc>
                <a:spcPct val="90000"/>
              </a:lnSpc>
              <a:spcBef>
                <a:spcPts val="1000"/>
              </a:spcBef>
              <a:spcAft>
                <a:spcPts val="0"/>
              </a:spcAft>
              <a:buClrTx/>
              <a:buSzTx/>
              <a:buFont typeface="Arial" panose="020B0604020202020204" pitchFamily="34" charset="0"/>
              <a:buChar char="•"/>
              <a:tabLst/>
              <a:defRPr kumimoji="0" sz="3000" b="0" i="0" u="none" strike="noStrike" cap="none" spc="0" normalizeH="0" baseline="0">
                <a:ln>
                  <a:noFill/>
                </a:ln>
                <a:solidFill>
                  <a:srgbClr val="E8E9EA"/>
                </a:solidFill>
                <a:effectLst/>
                <a:uLnTx/>
                <a:uFillTx/>
                <a:latin typeface="Lato" panose="020F0502020204030203" pitchFamily="34" charset="0"/>
              </a:defRPr>
            </a:lvl1pPr>
            <a:lvl2pPr marL="685800" indent="-228600">
              <a:lnSpc>
                <a:spcPct val="90000"/>
              </a:lnSpc>
              <a:spcBef>
                <a:spcPts val="500"/>
              </a:spcBef>
              <a:buFont typeface="Arial" panose="020B0604020202020204" pitchFamily="34" charset="0"/>
              <a:buChar char="•"/>
              <a:defRPr sz="2400">
                <a:solidFill>
                  <a:srgbClr val="0455A4"/>
                </a:solidFill>
                <a:latin typeface="Lato" panose="020F0502020204030203" pitchFamily="34" charset="0"/>
              </a:defRPr>
            </a:lvl2pPr>
            <a:lvl3pPr marL="1143000" indent="-228600">
              <a:lnSpc>
                <a:spcPct val="90000"/>
              </a:lnSpc>
              <a:spcBef>
                <a:spcPts val="500"/>
              </a:spcBef>
              <a:buFont typeface="Arial" panose="020B0604020202020204" pitchFamily="34" charset="0"/>
              <a:buChar char="•"/>
              <a:defRPr sz="2000">
                <a:solidFill>
                  <a:srgbClr val="0455A4"/>
                </a:solidFill>
                <a:latin typeface="Lato" panose="020F0502020204030203" pitchFamily="34" charset="0"/>
              </a:defRPr>
            </a:lvl3pPr>
            <a:lvl4pPr marL="1600200" indent="-228600">
              <a:lnSpc>
                <a:spcPct val="90000"/>
              </a:lnSpc>
              <a:spcBef>
                <a:spcPts val="500"/>
              </a:spcBef>
              <a:buFont typeface="Arial" panose="020B0604020202020204" pitchFamily="34" charset="0"/>
              <a:buChar char="•"/>
              <a:defRPr>
                <a:solidFill>
                  <a:srgbClr val="0455A4"/>
                </a:solidFill>
                <a:latin typeface="Lato" panose="020F0502020204030203" pitchFamily="34" charset="0"/>
              </a:defRPr>
            </a:lvl4pPr>
            <a:lvl5pPr marL="2057400" indent="-228600">
              <a:lnSpc>
                <a:spcPct val="90000"/>
              </a:lnSpc>
              <a:spcBef>
                <a:spcPts val="500"/>
              </a:spcBef>
              <a:buFont typeface="Arial" panose="020B0604020202020204" pitchFamily="34" charset="0"/>
              <a:buChar char="•"/>
              <a:defRPr>
                <a:solidFill>
                  <a:srgbClr val="0455A4"/>
                </a:solidFill>
                <a:latin typeface="Lato" panose="020F050202020403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1"/>
            <a:r>
              <a:rPr lang="en-US" sz="3000" dirty="0">
                <a:solidFill>
                  <a:srgbClr val="E8E9EA"/>
                </a:solidFill>
              </a:rPr>
              <a:t>Meaningful teaching</a:t>
            </a:r>
          </a:p>
          <a:p>
            <a:pPr lvl="1"/>
            <a:r>
              <a:rPr lang="en-US" sz="3000" dirty="0">
                <a:solidFill>
                  <a:srgbClr val="E8E9EA"/>
                </a:solidFill>
              </a:rPr>
              <a:t>Support of community knowledge and social progress </a:t>
            </a:r>
          </a:p>
          <a:p>
            <a:pPr lvl="2"/>
            <a:r>
              <a:rPr lang="en-US" sz="3000" dirty="0">
                <a:solidFill>
                  <a:srgbClr val="E8E9EA"/>
                </a:solidFill>
              </a:rPr>
              <a:t>Public health; Law and criminal justice; professional development</a:t>
            </a:r>
          </a:p>
          <a:p>
            <a:pPr lvl="1"/>
            <a:r>
              <a:rPr lang="en-US" sz="3000" dirty="0">
                <a:solidFill>
                  <a:srgbClr val="E8E9EA"/>
                </a:solidFill>
              </a:rPr>
              <a:t>Translation of knowledge into public settings (innovation, economic development, and civic well-being) </a:t>
            </a:r>
          </a:p>
          <a:p>
            <a:pPr lvl="2"/>
            <a:r>
              <a:rPr lang="en-US" sz="3000" dirty="0">
                <a:solidFill>
                  <a:srgbClr val="E8E9EA"/>
                </a:solidFill>
              </a:rPr>
              <a:t>Arts and humanities; Social sciences; Engineering; Health care settings</a:t>
            </a:r>
          </a:p>
        </p:txBody>
      </p:sp>
    </p:spTree>
    <p:extLst>
      <p:ext uri="{BB962C8B-B14F-4D97-AF65-F5344CB8AC3E}">
        <p14:creationId xmlns:p14="http://schemas.microsoft.com/office/powerpoint/2010/main" val="806612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BC570-5A86-0F95-6374-5FDDD47928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CF5F15-1116-050C-6C47-AFD1798218A3}"/>
              </a:ext>
            </a:extLst>
          </p:cNvPr>
          <p:cNvSpPr>
            <a:spLocks noGrp="1"/>
          </p:cNvSpPr>
          <p:nvPr>
            <p:ph type="title"/>
          </p:nvPr>
        </p:nvSpPr>
        <p:spPr>
          <a:xfrm>
            <a:off x="890779" y="705889"/>
            <a:ext cx="10515600" cy="1313848"/>
          </a:xfrm>
        </p:spPr>
        <p:txBody>
          <a:bodyPr>
            <a:normAutofit/>
          </a:bodyPr>
          <a:lstStyle/>
          <a:p>
            <a:r>
              <a:rPr lang="en-US" dirty="0"/>
              <a:t>Enriching the classroom</a:t>
            </a:r>
          </a:p>
        </p:txBody>
      </p:sp>
      <p:sp>
        <p:nvSpPr>
          <p:cNvPr id="4" name="Rectangle 3">
            <a:extLst>
              <a:ext uri="{FF2B5EF4-FFF2-40B4-BE49-F238E27FC236}">
                <a16:creationId xmlns:a16="http://schemas.microsoft.com/office/drawing/2014/main" id="{EE360876-2CD2-6C57-6F28-E425DFC5E114}"/>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D3C803C2-B2A6-53FC-9B35-BA127DC45433}"/>
              </a:ext>
              <a:ext uri="{C183D7F6-B498-43B3-948B-1728B52AA6E4}">
                <adec:decorative xmlns:adec="http://schemas.microsoft.com/office/drawing/2017/decorative" val="1"/>
              </a:ext>
            </a:extLst>
          </p:cNvPr>
          <p:cNvSpPr txBox="1">
            <a:spLocks/>
          </p:cNvSpPr>
          <p:nvPr/>
        </p:nvSpPr>
        <p:spPr>
          <a:xfrm>
            <a:off x="8818080" y="7012978"/>
            <a:ext cx="11387762" cy="399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sz="3000" b="1" i="1" u="sng" dirty="0">
              <a:solidFill>
                <a:srgbClr val="E8E9EA"/>
              </a:solidFill>
            </a:endParaRPr>
          </a:p>
        </p:txBody>
      </p:sp>
      <p:sp>
        <p:nvSpPr>
          <p:cNvPr id="6" name="Content Placeholder 1">
            <a:extLst>
              <a:ext uri="{FF2B5EF4-FFF2-40B4-BE49-F238E27FC236}">
                <a16:creationId xmlns:a16="http://schemas.microsoft.com/office/drawing/2014/main" id="{C4A7EC52-1B54-9B7F-DDE3-0E88300431A3}"/>
              </a:ext>
            </a:extLst>
          </p:cNvPr>
          <p:cNvSpPr txBox="1">
            <a:spLocks/>
          </p:cNvSpPr>
          <p:nvPr/>
        </p:nvSpPr>
        <p:spPr>
          <a:xfrm>
            <a:off x="454698" y="1898504"/>
            <a:ext cx="11387762" cy="399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3000" b="1" u="sng" dirty="0">
                <a:solidFill>
                  <a:srgbClr val="E8E9EA"/>
                </a:solidFill>
                <a:sym typeface="Calibri"/>
              </a:rPr>
              <a:t>UIS </a:t>
            </a:r>
            <a:r>
              <a:rPr lang="en-US" sz="3000" b="1" u="sng" dirty="0">
                <a:solidFill>
                  <a:srgbClr val="E8E9EA"/>
                </a:solidFill>
                <a:sym typeface="Calibri"/>
              </a:rPr>
              <a:t>Alliance for Experiential Problem-Based Learning</a:t>
            </a:r>
          </a:p>
        </p:txBody>
      </p:sp>
      <p:pic>
        <p:nvPicPr>
          <p:cNvPr id="12" name="Picture 11">
            <a:extLst>
              <a:ext uri="{FF2B5EF4-FFF2-40B4-BE49-F238E27FC236}">
                <a16:creationId xmlns:a16="http://schemas.microsoft.com/office/drawing/2014/main" id="{0DB6F143-A5BA-8628-ADEC-475F7AD3A5A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592" y="2497664"/>
            <a:ext cx="4959256" cy="2750836"/>
          </a:xfrm>
          <a:prstGeom prst="rect">
            <a:avLst/>
          </a:prstGeom>
        </p:spPr>
      </p:pic>
      <p:pic>
        <p:nvPicPr>
          <p:cNvPr id="14" name="Picture 13">
            <a:extLst>
              <a:ext uri="{FF2B5EF4-FFF2-40B4-BE49-F238E27FC236}">
                <a16:creationId xmlns:a16="http://schemas.microsoft.com/office/drawing/2014/main" id="{FE06FD1E-2F91-D040-714A-9C4DD38A65D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27470" y="2497664"/>
            <a:ext cx="3956821" cy="2795897"/>
          </a:xfrm>
          <a:prstGeom prst="rect">
            <a:avLst/>
          </a:prstGeom>
        </p:spPr>
      </p:pic>
      <p:sp>
        <p:nvSpPr>
          <p:cNvPr id="15" name="Content Placeholder 1">
            <a:extLst>
              <a:ext uri="{FF2B5EF4-FFF2-40B4-BE49-F238E27FC236}">
                <a16:creationId xmlns:a16="http://schemas.microsoft.com/office/drawing/2014/main" id="{ABA9B85B-E2A5-28CD-7BE1-D1AB5640E413}"/>
              </a:ext>
            </a:extLst>
          </p:cNvPr>
          <p:cNvSpPr txBox="1">
            <a:spLocks/>
          </p:cNvSpPr>
          <p:nvPr/>
        </p:nvSpPr>
        <p:spPr>
          <a:xfrm>
            <a:off x="1191890" y="5310573"/>
            <a:ext cx="4754671" cy="4690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E8E9EA"/>
                </a:solidFill>
              </a:rPr>
              <a:t>Child Advocacy Studies (CAST) residential simulation lab</a:t>
            </a:r>
          </a:p>
        </p:txBody>
      </p:sp>
      <p:sp>
        <p:nvSpPr>
          <p:cNvPr id="16" name="Content Placeholder 1">
            <a:extLst>
              <a:ext uri="{FF2B5EF4-FFF2-40B4-BE49-F238E27FC236}">
                <a16:creationId xmlns:a16="http://schemas.microsoft.com/office/drawing/2014/main" id="{C46CDE20-E70B-05EB-C2F1-B71E6D5DC5C3}"/>
              </a:ext>
            </a:extLst>
          </p:cNvPr>
          <p:cNvSpPr txBox="1">
            <a:spLocks/>
          </p:cNvSpPr>
          <p:nvPr/>
        </p:nvSpPr>
        <p:spPr>
          <a:xfrm>
            <a:off x="5841758" y="5282368"/>
            <a:ext cx="5316673" cy="4690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E8E9EA"/>
                </a:solidFill>
              </a:rPr>
              <a:t>Child Network Child Advocacy Center team in MDT class</a:t>
            </a:r>
          </a:p>
        </p:txBody>
      </p:sp>
    </p:spTree>
    <p:extLst>
      <p:ext uri="{BB962C8B-B14F-4D97-AF65-F5344CB8AC3E}">
        <p14:creationId xmlns:p14="http://schemas.microsoft.com/office/powerpoint/2010/main" val="4234314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8AABB-488F-261A-A0A2-4E734992B4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ED11A0-CF04-B0A4-F572-2324BA9E4D71}"/>
              </a:ext>
            </a:extLst>
          </p:cNvPr>
          <p:cNvSpPr>
            <a:spLocks noGrp="1"/>
          </p:cNvSpPr>
          <p:nvPr>
            <p:ph type="title"/>
          </p:nvPr>
        </p:nvSpPr>
        <p:spPr>
          <a:xfrm>
            <a:off x="890779" y="705889"/>
            <a:ext cx="10515600" cy="1313848"/>
          </a:xfrm>
        </p:spPr>
        <p:txBody>
          <a:bodyPr>
            <a:normAutofit/>
          </a:bodyPr>
          <a:lstStyle/>
          <a:p>
            <a:r>
              <a:rPr lang="en-US" dirty="0"/>
              <a:t>MEETING community needs</a:t>
            </a:r>
          </a:p>
        </p:txBody>
      </p:sp>
      <p:sp>
        <p:nvSpPr>
          <p:cNvPr id="4" name="Rectangle 3">
            <a:extLst>
              <a:ext uri="{FF2B5EF4-FFF2-40B4-BE49-F238E27FC236}">
                <a16:creationId xmlns:a16="http://schemas.microsoft.com/office/drawing/2014/main" id="{DB3DCE48-2B70-09D8-50C1-074FBB65B358}"/>
              </a:ext>
              <a:ext uri="{C183D7F6-B498-43B3-948B-1728B52AA6E4}">
                <adec:decorative xmlns:adec="http://schemas.microsoft.com/office/drawing/2017/decorative" val="1"/>
              </a:ext>
            </a:extLst>
          </p:cNvPr>
          <p:cNvSpPr/>
          <p:nvPr/>
        </p:nvSpPr>
        <p:spPr>
          <a:xfrm>
            <a:off x="989259" y="1717480"/>
            <a:ext cx="1450482" cy="89168"/>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1">
            <a:extLst>
              <a:ext uri="{FF2B5EF4-FFF2-40B4-BE49-F238E27FC236}">
                <a16:creationId xmlns:a16="http://schemas.microsoft.com/office/drawing/2014/main" id="{E7BB8EF4-8FF3-CBE7-02D8-3EED03473EA7}"/>
              </a:ext>
            </a:extLst>
          </p:cNvPr>
          <p:cNvSpPr txBox="1">
            <a:spLocks/>
          </p:cNvSpPr>
          <p:nvPr/>
        </p:nvSpPr>
        <p:spPr>
          <a:xfrm>
            <a:off x="454698" y="1912725"/>
            <a:ext cx="11387762" cy="3998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455A4"/>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455A4"/>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455A4"/>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455A4"/>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 sz="3000" b="1" u="sng" dirty="0">
                <a:solidFill>
                  <a:srgbClr val="E8E9EA"/>
                </a:solidFill>
                <a:sym typeface="Calibri"/>
              </a:rPr>
              <a:t>UIC Greater Lawndale Healthy Work Project </a:t>
            </a:r>
            <a:r>
              <a:rPr lang="en" sz="3000" u="sng" dirty="0">
                <a:solidFill>
                  <a:srgbClr val="E8E9EA"/>
                </a:solidFill>
                <a:sym typeface="Calibri"/>
              </a:rPr>
              <a:t>(</a:t>
            </a:r>
            <a:r>
              <a:rPr lang="en-US" sz="3000" u="sng" dirty="0">
                <a:solidFill>
                  <a:srgbClr val="E8E9EA"/>
                </a:solidFill>
              </a:rPr>
              <a:t>CDC / NIOSH)</a:t>
            </a:r>
            <a:endParaRPr lang="en" sz="3000" u="sng" dirty="0">
              <a:solidFill>
                <a:srgbClr val="E8E9EA"/>
              </a:solidFill>
              <a:sym typeface="Calibri"/>
            </a:endParaRPr>
          </a:p>
          <a:p>
            <a:pPr marL="0" indent="0" algn="ctr">
              <a:buNone/>
            </a:pPr>
            <a:endParaRPr lang="en-US" sz="3000" dirty="0">
              <a:solidFill>
                <a:srgbClr val="E8E9EA"/>
              </a:solidFill>
            </a:endParaRPr>
          </a:p>
        </p:txBody>
      </p:sp>
      <p:pic>
        <p:nvPicPr>
          <p:cNvPr id="10" name="Picture 9">
            <a:extLst>
              <a:ext uri="{FF2B5EF4-FFF2-40B4-BE49-F238E27FC236}">
                <a16:creationId xmlns:a16="http://schemas.microsoft.com/office/drawing/2014/main" id="{CCC5618F-4786-F205-C9F1-BC4F9B84B4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71986" y="2567201"/>
            <a:ext cx="2592459" cy="3450223"/>
          </a:xfrm>
          <a:prstGeom prst="rect">
            <a:avLst/>
          </a:prstGeom>
        </p:spPr>
      </p:pic>
      <p:pic>
        <p:nvPicPr>
          <p:cNvPr id="12" name="Picture 11">
            <a:extLst>
              <a:ext uri="{FF2B5EF4-FFF2-40B4-BE49-F238E27FC236}">
                <a16:creationId xmlns:a16="http://schemas.microsoft.com/office/drawing/2014/main" id="{D633C21C-1F21-F014-CAD9-1430C79B85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28520" y="2567201"/>
            <a:ext cx="4140177" cy="2433090"/>
          </a:xfrm>
          <a:prstGeom prst="rect">
            <a:avLst/>
          </a:prstGeom>
        </p:spPr>
      </p:pic>
      <p:pic>
        <p:nvPicPr>
          <p:cNvPr id="2" name="Picture 1">
            <a:extLst>
              <a:ext uri="{FF2B5EF4-FFF2-40B4-BE49-F238E27FC236}">
                <a16:creationId xmlns:a16="http://schemas.microsoft.com/office/drawing/2014/main" id="{5CBBCC0E-1342-6834-F3F6-2556C43410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49246" y="5124204"/>
            <a:ext cx="3235687" cy="929058"/>
          </a:xfrm>
          <a:prstGeom prst="rect">
            <a:avLst/>
          </a:prstGeom>
        </p:spPr>
      </p:pic>
      <p:pic>
        <p:nvPicPr>
          <p:cNvPr id="7" name="Picture 2">
            <a:extLst>
              <a:ext uri="{FF2B5EF4-FFF2-40B4-BE49-F238E27FC236}">
                <a16:creationId xmlns:a16="http://schemas.microsoft.com/office/drawing/2014/main" id="{BA9E7EC5-668A-2E05-0DBE-D2508929442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5400000">
            <a:off x="3995459" y="3052310"/>
            <a:ext cx="3302047" cy="2416027"/>
          </a:xfrm>
          <a:prstGeom prst="roundRect">
            <a:avLst>
              <a:gd name="adj" fmla="val 4167"/>
            </a:avLst>
          </a:prstGeom>
          <a:solidFill>
            <a:srgbClr val="FFFFFF"/>
          </a:solidFill>
          <a:ln w="76200" cap="sq">
            <a:solidFill>
              <a:srgbClr val="EAEAEA"/>
            </a:solidFill>
            <a:miter lim="800000"/>
          </a:ln>
          <a:effectLst/>
        </p:spPr>
      </p:pic>
    </p:spTree>
    <p:extLst>
      <p:ext uri="{BB962C8B-B14F-4D97-AF65-F5344CB8AC3E}">
        <p14:creationId xmlns:p14="http://schemas.microsoft.com/office/powerpoint/2010/main" val="3358892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D3371CF0AE884FA3CFA8ECBA86DC97" ma:contentTypeVersion="2" ma:contentTypeDescription="Create a new document." ma:contentTypeScope="" ma:versionID="85174b38de3c4f0982a20c61c982e22d">
  <xsd:schema xmlns:xsd="http://www.w3.org/2001/XMLSchema" xmlns:xs="http://www.w3.org/2001/XMLSchema" xmlns:p="http://schemas.microsoft.com/office/2006/metadata/properties" xmlns:ns3="1a829a0c-9641-4374-8d38-adbe0028bfe2" targetNamespace="http://schemas.microsoft.com/office/2006/metadata/properties" ma:root="true" ma:fieldsID="ba500a4f07786b2db34b1153211ad9b2" ns3:_="">
    <xsd:import namespace="1a829a0c-9641-4374-8d38-adbe0028bfe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29a0c-9641-4374-8d38-adbe0028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C939B39-AE06-4702-B7FA-29D270E3D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829a0c-9641-4374-8d38-adbe0028b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B062D1-1817-40C6-935B-64CF43EB750E}">
  <ds:schemaRefs>
    <ds:schemaRef ds:uri="http://schemas.microsoft.com/sharepoint/v3/contenttype/forms"/>
  </ds:schemaRefs>
</ds:datastoreItem>
</file>

<file path=customXml/itemProps3.xml><?xml version="1.0" encoding="utf-8"?>
<ds:datastoreItem xmlns:ds="http://schemas.openxmlformats.org/officeDocument/2006/customXml" ds:itemID="{A93AABBF-436C-48D6-8ED7-3457F016BC7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a829a0c-9641-4374-8d38-adbe0028bfe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13389</TotalTime>
  <Words>489</Words>
  <Application>Microsoft Office PowerPoint</Application>
  <PresentationFormat>Widescreen</PresentationFormat>
  <Paragraphs>51</Paragraphs>
  <Slides>11</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Lato</vt:lpstr>
      <vt:lpstr>Calibri</vt:lpstr>
      <vt:lpstr>Oswald SemiBold</vt:lpstr>
      <vt:lpstr>Lato Black</vt:lpstr>
      <vt:lpstr>Oswald</vt:lpstr>
      <vt:lpstr>Arial</vt:lpstr>
      <vt:lpstr>Office Theme</vt:lpstr>
      <vt:lpstr>2_Custom Design</vt:lpstr>
      <vt:lpstr>USC Presentation –  Public Engagement in the University of Illinois System: Teaching, Research, and Service</vt:lpstr>
      <vt:lpstr>University of Illinois Guiding Principles</vt:lpstr>
      <vt:lpstr>Value of Research</vt:lpstr>
      <vt:lpstr>Value of TEACHING</vt:lpstr>
      <vt:lpstr>Value of SERVICE</vt:lpstr>
      <vt:lpstr>EXTENSION AND HEALTH CARE</vt:lpstr>
      <vt:lpstr>Engagement ACROSS THE UNIVERSITIES</vt:lpstr>
      <vt:lpstr>Enriching the classroom</vt:lpstr>
      <vt:lpstr>MEETING community needs</vt:lpstr>
      <vt:lpstr>From campus to society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System Powerpoint Template</dc:subject>
  <dc:creator>Martin, Steven Dee</dc:creator>
  <cp:lastModifiedBy>Todd, Marla Jo</cp:lastModifiedBy>
  <cp:revision>145</cp:revision>
  <dcterms:created xsi:type="dcterms:W3CDTF">2021-03-01T19:31:35Z</dcterms:created>
  <dcterms:modified xsi:type="dcterms:W3CDTF">2024-03-08T19:48:21Z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0x01010043D3371CF0AE884FA3CFA8ECBA86DC97</vt:lpwstr>
  </property>
</Properties>
</file>