
<file path=[Content_Types].xml><?xml version="1.0" encoding="utf-8"?>
<Types xmlns="http://schemas.openxmlformats.org/package/2006/content-types">
  <Default Extension="3gp" ContentType="video/3gpp"/>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1" r:id="rId4"/>
    <p:sldMasterId id="2147483694" r:id="rId5"/>
    <p:sldMasterId id="2147483700" r:id="rId6"/>
  </p:sldMasterIdLst>
  <p:notesMasterIdLst>
    <p:notesMasterId r:id="rId23"/>
  </p:notesMasterIdLst>
  <p:handoutMasterIdLst>
    <p:handoutMasterId r:id="rId24"/>
  </p:handoutMasterIdLst>
  <p:sldIdLst>
    <p:sldId id="489" r:id="rId7"/>
    <p:sldId id="519" r:id="rId8"/>
    <p:sldId id="521" r:id="rId9"/>
    <p:sldId id="522" r:id="rId10"/>
    <p:sldId id="510" r:id="rId11"/>
    <p:sldId id="518" r:id="rId12"/>
    <p:sldId id="511" r:id="rId13"/>
    <p:sldId id="512" r:id="rId14"/>
    <p:sldId id="513" r:id="rId15"/>
    <p:sldId id="514" r:id="rId16"/>
    <p:sldId id="515" r:id="rId17"/>
    <p:sldId id="516" r:id="rId18"/>
    <p:sldId id="517" r:id="rId19"/>
    <p:sldId id="493" r:id="rId20"/>
    <p:sldId id="482" r:id="rId21"/>
    <p:sldId id="374" r:id="rId22"/>
  </p:sldIdLst>
  <p:sldSz cx="12192000" cy="6858000"/>
  <p:notesSz cx="9144000" cy="6858000"/>
  <p:embeddedFontLst>
    <p:embeddedFont>
      <p:font typeface="Lato" panose="020F0502020204030203" pitchFamily="34" charset="0"/>
      <p:regular r:id="rId25"/>
      <p:bold r:id="rId25"/>
      <p:italic r:id="rId25"/>
      <p:boldItalic r:id="rId25"/>
    </p:embeddedFont>
    <p:embeddedFont>
      <p:font typeface="Lato Black" panose="020F0502020204030203" pitchFamily="34" charset="0"/>
      <p:bold r:id="rId25"/>
      <p:italic r:id="rId25"/>
      <p:boldItalic r:id="rId25"/>
    </p:embeddedFont>
    <p:embeddedFont>
      <p:font typeface="Merriweather" panose="00000500000000000000" pitchFamily="2" charset="0"/>
      <p:regular r:id="rId26"/>
      <p:bold r:id="rId27"/>
      <p:italic r:id="rId28"/>
      <p:boldItalic r:id="rId29"/>
    </p:embeddedFont>
    <p:embeddedFont>
      <p:font typeface="Oswald" panose="00000500000000000000" pitchFamily="2" charset="0"/>
      <p:regular r:id="rId25"/>
      <p:bold r:id="rId25"/>
    </p:embeddedFont>
    <p:embeddedFont>
      <p:font typeface="Oswald Light" panose="00000400000000000000" pitchFamily="2" charset="0"/>
      <p:regular r:id="rId30"/>
    </p:embeddedFont>
    <p:embeddedFont>
      <p:font typeface="Oswald SemiBold" panose="00000700000000000000" pitchFamily="2" charset="0"/>
      <p:regular r:id="rId31"/>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3" pos="1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0455A4"/>
    <a:srgbClr val="929497"/>
    <a:srgbClr val="E8E9EA"/>
    <a:srgbClr val="A5A8AA"/>
    <a:srgbClr val="D50032"/>
    <a:srgbClr val="342726"/>
    <a:srgbClr val="003366"/>
    <a:srgbClr val="E84A27"/>
    <a:srgbClr val="5E666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2" autoAdjust="0"/>
    <p:restoredTop sz="54865" autoAdjust="0"/>
  </p:normalViewPr>
  <p:slideViewPr>
    <p:cSldViewPr snapToGrid="0">
      <p:cViewPr varScale="1">
        <p:scale>
          <a:sx n="45" d="100"/>
          <a:sy n="45" d="100"/>
        </p:scale>
        <p:origin x="1795" y="48"/>
      </p:cViewPr>
      <p:guideLst>
        <p:guide orient="horz" pos="1440"/>
        <p:guide pos="1272"/>
      </p:guideLst>
    </p:cSldViewPr>
  </p:slideViewPr>
  <p:outlineViewPr>
    <p:cViewPr>
      <p:scale>
        <a:sx n="33" d="100"/>
        <a:sy n="33" d="100"/>
      </p:scale>
      <p:origin x="0" y="0"/>
    </p:cViewPr>
  </p:outlineViewPr>
  <p:notesTextViewPr>
    <p:cViewPr>
      <p:scale>
        <a:sx n="90" d="100"/>
        <a:sy n="90" d="100"/>
      </p:scale>
      <p:origin x="0" y="0"/>
    </p:cViewPr>
  </p:notesTextViewPr>
  <p:notesViewPr>
    <p:cSldViewPr snapToGrid="0" showGuides="1">
      <p:cViewPr varScale="1">
        <p:scale>
          <a:sx n="66" d="100"/>
          <a:sy n="66" d="100"/>
        </p:scale>
        <p:origin x="306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E3AE06-C60D-4FAC-82FC-C87D301AAAA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Lato" panose="020F0502020204030203" pitchFamily="34" charset="77"/>
            </a:endParaRPr>
          </a:p>
        </p:txBody>
      </p:sp>
      <p:sp>
        <p:nvSpPr>
          <p:cNvPr id="3" name="Date Placeholder 2">
            <a:extLst>
              <a:ext uri="{FF2B5EF4-FFF2-40B4-BE49-F238E27FC236}">
                <a16:creationId xmlns:a16="http://schemas.microsoft.com/office/drawing/2014/main" id="{20584B40-4CD3-47A3-A46A-76AD4C9963D1}"/>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47E6833-1F3F-4FC8-97F4-FDE94F723B49}" type="datetimeFigureOut">
              <a:rPr lang="en-US" smtClean="0">
                <a:latin typeface="Lato" panose="020F0502020204030203" pitchFamily="34" charset="77"/>
              </a:rPr>
              <a:t>3/28/2024</a:t>
            </a:fld>
            <a:endParaRPr lang="en-US" dirty="0">
              <a:latin typeface="Lato" panose="020F0502020204030203" pitchFamily="34" charset="77"/>
            </a:endParaRPr>
          </a:p>
        </p:txBody>
      </p:sp>
      <p:sp>
        <p:nvSpPr>
          <p:cNvPr id="4" name="Footer Placeholder 3">
            <a:extLst>
              <a:ext uri="{FF2B5EF4-FFF2-40B4-BE49-F238E27FC236}">
                <a16:creationId xmlns:a16="http://schemas.microsoft.com/office/drawing/2014/main" id="{A678BAD6-B7D1-4BE0-B77A-8B39CB7E21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Lato" panose="020F0502020204030203" pitchFamily="34" charset="77"/>
            </a:endParaRPr>
          </a:p>
        </p:txBody>
      </p:sp>
      <p:sp>
        <p:nvSpPr>
          <p:cNvPr id="5" name="Slide Number Placeholder 4">
            <a:extLst>
              <a:ext uri="{FF2B5EF4-FFF2-40B4-BE49-F238E27FC236}">
                <a16:creationId xmlns:a16="http://schemas.microsoft.com/office/drawing/2014/main" id="{573AF6AE-B67D-400B-80F1-9BF5F879AB92}"/>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24D90FA-BBDF-4623-B686-0831D6C73D31}" type="slidenum">
              <a:rPr lang="en-US" smtClean="0">
                <a:latin typeface="Lato" panose="020F0502020204030203" pitchFamily="34" charset="77"/>
              </a:rPr>
              <a:t>‹#›</a:t>
            </a:fld>
            <a:endParaRPr lang="en-US" dirty="0">
              <a:latin typeface="Lato" panose="020F0502020204030203" pitchFamily="34" charset="77"/>
            </a:endParaRPr>
          </a:p>
        </p:txBody>
      </p:sp>
    </p:spTree>
    <p:extLst>
      <p:ext uri="{BB962C8B-B14F-4D97-AF65-F5344CB8AC3E}">
        <p14:creationId xmlns:p14="http://schemas.microsoft.com/office/powerpoint/2010/main" val="409544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Lato" panose="020F0502020204030203" pitchFamily="34" charset="77"/>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Lato" panose="020F0502020204030203" pitchFamily="34" charset="77"/>
              </a:defRPr>
            </a:lvl1pPr>
          </a:lstStyle>
          <a:p>
            <a:fld id="{9796F298-A394-4CE1-A654-FE1BC5C038A1}" type="datetimeFigureOut">
              <a:rPr lang="en-US" smtClean="0"/>
              <a:pPr/>
              <a:t>3/28/2024</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Lato" panose="020F0502020204030203" pitchFamily="34" charset="77"/>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Lato" panose="020F0502020204030203" pitchFamily="34" charset="77"/>
              </a:defRPr>
            </a:lvl1pPr>
          </a:lstStyle>
          <a:p>
            <a:fld id="{50D3A1E8-C096-463C-BF8B-4CB4AA05D415}" type="slidenum">
              <a:rPr lang="en-US" smtClean="0"/>
              <a:pPr/>
              <a:t>‹#›</a:t>
            </a:fld>
            <a:endParaRPr lang="en-US" dirty="0"/>
          </a:p>
        </p:txBody>
      </p:sp>
    </p:spTree>
    <p:extLst>
      <p:ext uri="{BB962C8B-B14F-4D97-AF65-F5344CB8AC3E}">
        <p14:creationId xmlns:p14="http://schemas.microsoft.com/office/powerpoint/2010/main" val="416443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ato" panose="020F0502020204030203" pitchFamily="34" charset="77"/>
        <a:ea typeface="+mn-ea"/>
        <a:cs typeface="+mn-cs"/>
      </a:defRPr>
    </a:lvl1pPr>
    <a:lvl2pPr marL="457200" algn="l" defTabSz="914400" rtl="0" eaLnBrk="1" latinLnBrk="0" hangingPunct="1">
      <a:defRPr sz="1200" b="0" i="0" kern="1200">
        <a:solidFill>
          <a:schemeClr val="tx1"/>
        </a:solidFill>
        <a:latin typeface="Lato" panose="020F0502020204030203" pitchFamily="34" charset="77"/>
        <a:ea typeface="+mn-ea"/>
        <a:cs typeface="+mn-cs"/>
      </a:defRPr>
    </a:lvl2pPr>
    <a:lvl3pPr marL="914400" algn="l" defTabSz="914400" rtl="0" eaLnBrk="1" latinLnBrk="0" hangingPunct="1">
      <a:defRPr sz="1200" b="0" i="0" kern="1200">
        <a:solidFill>
          <a:schemeClr val="tx1"/>
        </a:solidFill>
        <a:latin typeface="Lato" panose="020F0502020204030203" pitchFamily="34" charset="77"/>
        <a:ea typeface="+mn-ea"/>
        <a:cs typeface="+mn-cs"/>
      </a:defRPr>
    </a:lvl3pPr>
    <a:lvl4pPr marL="1371600" algn="l" defTabSz="914400" rtl="0" eaLnBrk="1" latinLnBrk="0" hangingPunct="1">
      <a:defRPr sz="1200" b="0" i="0" kern="1200">
        <a:solidFill>
          <a:schemeClr val="tx1"/>
        </a:solidFill>
        <a:latin typeface="Lato" panose="020F0502020204030203" pitchFamily="34" charset="77"/>
        <a:ea typeface="+mn-ea"/>
        <a:cs typeface="+mn-cs"/>
      </a:defRPr>
    </a:lvl4pPr>
    <a:lvl5pPr marL="1828800" algn="l" defTabSz="914400" rtl="0" eaLnBrk="1" latinLnBrk="0" hangingPunct="1">
      <a:defRPr sz="1200" b="0" i="0" kern="1200">
        <a:solidFill>
          <a:schemeClr val="tx1"/>
        </a:solidFill>
        <a:latin typeface="Lato" panose="020F0502020204030203"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dirty="0">
                <a:solidFill>
                  <a:schemeClr val="tx1"/>
                </a:solidFill>
                <a:effectLst/>
                <a:latin typeface="Lato" panose="020F0502020204030203" pitchFamily="34" charset="77"/>
                <a:ea typeface="+mn-ea"/>
                <a:cs typeface="+mn-cs"/>
              </a:rPr>
              <a:t>Traditional opening slide</a:t>
            </a:r>
            <a:endParaRPr lang="en-US" sz="1200" b="0" i="0" u="none" strike="noStrike" kern="1200" dirty="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Thank you, Chairman Edwards.</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At this time, I would like to introduce our treasurer, LESTER H. MCKEEVER, JR., partner at Mitchell-Titus accounting firm in Chicago. He joins us via Zoom.</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Also with us:</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Chancellor and Vice President ROBERT JONES from Urbana</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Chancellor and Vice President MARIE LYNN MIRANDA from Chicago</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Chancellor and Vice President JANET GOOCH from Springfield</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And the other university officers and staff:</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University Counsel SCOTT RICE.</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Vice President/Chief Financial Officer and Comptroller, PAUL ELLINGER.</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Executive Vice President and Vice President for Academic Affairs NICHOLAS JONES.</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Vice President of External Relations and Communications ADRIENNE NAZON.</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Vice President for Economic Development and Innovation JAY WALSH. </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Secretary of the Board of Trustees and the University JEFFREY STEIN.</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Representing the Springfield Senate and the University Senates Conference, CELEST WEUVE, director of the School of Health Sciences; and chair of the Springfield Senate Executive Committee and University Senates Conference.</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Representing the academic professional staff, ROBIN VANSACIK (</a:t>
            </a:r>
            <a:r>
              <a:rPr lang="en-US" sz="1200" b="0" i="1" u="none" strike="noStrike" kern="1200" dirty="0">
                <a:solidFill>
                  <a:schemeClr val="tx1"/>
                </a:solidFill>
                <a:effectLst/>
                <a:latin typeface="Lato" panose="020F0502020204030203" pitchFamily="34" charset="77"/>
                <a:ea typeface="+mn-ea"/>
                <a:cs typeface="+mn-cs"/>
              </a:rPr>
              <a:t>van-SASS-</a:t>
            </a:r>
            <a:r>
              <a:rPr lang="en-US" sz="1200" b="0" i="1" u="none" strike="noStrike" kern="1200" dirty="0" err="1">
                <a:solidFill>
                  <a:schemeClr val="tx1"/>
                </a:solidFill>
                <a:effectLst/>
                <a:latin typeface="Lato" panose="020F0502020204030203" pitchFamily="34" charset="77"/>
                <a:ea typeface="+mn-ea"/>
                <a:cs typeface="+mn-cs"/>
              </a:rPr>
              <a:t>sik</a:t>
            </a:r>
            <a:r>
              <a:rPr lang="en-US" sz="1200" b="0" i="0" u="none" strike="noStrike" kern="1200" dirty="0">
                <a:solidFill>
                  <a:schemeClr val="tx1"/>
                </a:solidFill>
                <a:effectLst/>
                <a:latin typeface="Lato" panose="020F0502020204030203" pitchFamily="34" charset="77"/>
                <a:ea typeface="+mn-ea"/>
                <a:cs typeface="+mn-cs"/>
              </a:rPr>
              <a:t>), senior academic advisor, Office of Engaged Learning, Springfield.</a:t>
            </a:r>
          </a:p>
          <a:p>
            <a:pPr marL="171450" indent="-171450">
              <a:buFont typeface="Arial" panose="020B0604020202020204" pitchFamily="34" charset="0"/>
              <a:buChar char="•"/>
            </a:pPr>
            <a:r>
              <a:rPr lang="en-US" sz="1200" b="0" i="0" u="none" strike="noStrike" kern="1200" dirty="0">
                <a:solidFill>
                  <a:schemeClr val="tx1"/>
                </a:solidFill>
                <a:effectLst/>
                <a:latin typeface="Lato" panose="020F0502020204030203" pitchFamily="34" charset="77"/>
                <a:ea typeface="+mn-ea"/>
                <a:cs typeface="+mn-cs"/>
              </a:rPr>
              <a:t>And, joining us via the livestream and representing the Chicago Senate, SANDRA De GROOTE, professor and head of assessment and scholarly communications and chair of the UIC Senate Executive Committee.</a:t>
            </a:r>
          </a:p>
        </p:txBody>
      </p:sp>
      <p:sp>
        <p:nvSpPr>
          <p:cNvPr id="4" name="Slide Number Placeholder 3"/>
          <p:cNvSpPr>
            <a:spLocks noGrp="1"/>
          </p:cNvSpPr>
          <p:nvPr>
            <p:ph type="sldNum" sz="quarter" idx="5"/>
          </p:nvPr>
        </p:nvSpPr>
        <p:spPr/>
        <p:txBody>
          <a:bodyPr/>
          <a:lstStyle/>
          <a:p>
            <a:fld id="{50D3A1E8-C096-463C-BF8B-4CB4AA05D415}" type="slidenum">
              <a:rPr lang="en-US" smtClean="0"/>
              <a:t>1</a:t>
            </a:fld>
            <a:endParaRPr lang="en-US" dirty="0"/>
          </a:p>
        </p:txBody>
      </p:sp>
    </p:spTree>
    <p:extLst>
      <p:ext uri="{BB962C8B-B14F-4D97-AF65-F5344CB8AC3E}">
        <p14:creationId xmlns:p14="http://schemas.microsoft.com/office/powerpoint/2010/main" val="2765969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International engagement includes bringing the best and brightest to Illinois – admitting brilliant students from abroad, many of whom will choose to make Illinois their home.</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Right now, 17,780 international students are enrolled at our universities, almost 11,000 of whom are graduate students.</a:t>
            </a:r>
          </a:p>
          <a:p>
            <a:pPr marL="17145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As I’ve noted before, 80 percent of our undergraduates come from Illinois, and these students from abroad enrich their experiences by bringing along pieces of their own culture, languages and perspectives.</a:t>
            </a:r>
            <a:r>
              <a:rPr lang="en-US" sz="18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10</a:t>
            </a:fld>
            <a:endParaRPr lang="en-US"/>
          </a:p>
        </p:txBody>
      </p:sp>
    </p:spTree>
    <p:extLst>
      <p:ext uri="{BB962C8B-B14F-4D97-AF65-F5344CB8AC3E}">
        <p14:creationId xmlns:p14="http://schemas.microsoft.com/office/powerpoint/2010/main" val="2513322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The U of I System is a key driver of Illinois’ economy, something we have talked more about with state leaders and the public in recent years.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We are a real asset for Illinois … and want to make sure people are aware of just how important that is.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Our international partnerships are built with sustainable economic development in mind.</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Our trip last year to Taiwan led to fruitful talks with Taiwanese semiconductor manufacturers that are still ongoing, including more discussions this month about workforce development and microelectronics.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And last June, after a trip to Singapore, National University of Singapore and DPI announced a partnership that will bring two NUS programs to Chicago.</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One is an NUS global entrepreneurship program that has seen its students launch almost 1,000 startups.</a:t>
            </a:r>
          </a:p>
          <a:p>
            <a:pPr marL="17145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NUS also plans to establish a startup incubator, BLOCK71, in Chicago, its second U.S. location after San Francisco.</a:t>
            </a:r>
            <a:r>
              <a:rPr lang="en-US" sz="18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11</a:t>
            </a:fld>
            <a:endParaRPr lang="en-US"/>
          </a:p>
        </p:txBody>
      </p:sp>
    </p:spTree>
    <p:extLst>
      <p:ext uri="{BB962C8B-B14F-4D97-AF65-F5344CB8AC3E}">
        <p14:creationId xmlns:p14="http://schemas.microsoft.com/office/powerpoint/2010/main" val="24148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When we seek to connect with universities and other partners around the world, we also go as ambassadors for our state and the people who live here.</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Our reputation for excellence is widely known, and our research and our ability to educate are appreciated around the world.</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Through our ability to provide ideas and expertise to those who might want to do business both with and in Illinois, we serve as an asset to the state’s efforts to attract businesses and export goods and services.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I was honored last summer to be a part of a trade mission to the United Kingdom led by Gov. Pritzker, including a meeting with the head of a collective of 140 U.K. universities regarding increased mobility for researchers and students. </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In every exchange we have overseas, we highlight the economic advantages we have here in Illinois: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A world-class university system, for starters.</a:t>
            </a:r>
          </a:p>
          <a:p>
            <a:pPr marL="17145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Add in a great city that is a destination for the world, a commercial transportation hub and the economic capital of a vibrant region.</a:t>
            </a:r>
            <a:r>
              <a:rPr lang="en-US" sz="18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12</a:t>
            </a:fld>
            <a:endParaRPr lang="en-US"/>
          </a:p>
        </p:txBody>
      </p:sp>
    </p:spTree>
    <p:extLst>
      <p:ext uri="{BB962C8B-B14F-4D97-AF65-F5344CB8AC3E}">
        <p14:creationId xmlns:p14="http://schemas.microsoft.com/office/powerpoint/2010/main" val="1679438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Now, after an energizing trip in February, we are exploring potential partnerships with Indian peers.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A U of I System delegation traveled to Bombay, Delhi and Bangalore, meeting with colleagues from a number of Indian universities, as well as Indian alumni.</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Chairman Edwards and Anne Edwards joined us for what was an eight-day whirlwind, and I want to thank them both for being part of our delegation.</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Our longstanding relationship with India has seen more than 50,000 Indian students enroll in our universities just since 2000 -- and many of the country’s most innovative thinkers have become key members of our faculty.</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We also have our system office now in New Delhi.</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The trip was a beginning – a chance to see where our interests might align.</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I’m happy to report that the Indian Institute of Technology Bombay already wants to become a new DPI partner.</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IIT Bombay is one of India’s leading research universities, and </a:t>
            </a:r>
          </a:p>
          <a:p>
            <a:pPr marL="171450" indent="-171450">
              <a:buFont typeface="Arial" panose="020B0604020202020204" pitchFamily="34" charset="0"/>
              <a:buChar char="•"/>
            </a:pPr>
            <a:r>
              <a:rPr lang="en-US" sz="1200" b="0" i="0" kern="1200">
                <a:solidFill>
                  <a:schemeClr val="tx1"/>
                </a:solidFill>
                <a:effectLst/>
                <a:latin typeface="Lato" panose="020F0502020204030203" pitchFamily="34" charset="77"/>
                <a:ea typeface="+mn-ea"/>
                <a:cs typeface="+mn-cs"/>
              </a:rPr>
              <a:t>We’ll </a:t>
            </a:r>
            <a:r>
              <a:rPr lang="en-US" sz="1200" b="0" i="0" kern="1200" dirty="0">
                <a:solidFill>
                  <a:schemeClr val="tx1"/>
                </a:solidFill>
                <a:effectLst/>
                <a:latin typeface="Lato" panose="020F0502020204030203" pitchFamily="34" charset="77"/>
                <a:ea typeface="+mn-ea"/>
                <a:cs typeface="+mn-cs"/>
              </a:rPr>
              <a:t>talk more about this exciting new connection in the months ahead.</a:t>
            </a:r>
            <a:r>
              <a:rPr lang="en-US" sz="18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13</a:t>
            </a:fld>
            <a:endParaRPr lang="en-US"/>
          </a:p>
        </p:txBody>
      </p:sp>
    </p:spTree>
    <p:extLst>
      <p:ext uri="{BB962C8B-B14F-4D97-AF65-F5344CB8AC3E}">
        <p14:creationId xmlns:p14="http://schemas.microsoft.com/office/powerpoint/2010/main" val="1092202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8879"/>
            <a:ext cx="7315200" cy="2981855"/>
          </a:xfrm>
        </p:spPr>
        <p:txBody>
          <a:bodyPr/>
          <a:lstStyle/>
          <a:p>
            <a:pPr lvl="0"/>
            <a:r>
              <a:rPr lang="en-US" sz="1200" b="0" i="0" kern="1200" dirty="0">
                <a:solidFill>
                  <a:schemeClr val="tx1"/>
                </a:solidFill>
                <a:effectLst/>
                <a:latin typeface="Lato" panose="020F0502020204030203" pitchFamily="34" charset="77"/>
                <a:ea typeface="+mn-ea"/>
                <a:cs typeface="+mn-cs"/>
              </a:rPr>
              <a:t>Last week a number of system leaders were in Washington, D.C., where we met with members of the state Department and Sen. Tammy Duckworth.</a:t>
            </a:r>
          </a:p>
          <a:p>
            <a:pPr lvl="0"/>
            <a:r>
              <a:rPr lang="en-US" sz="1200" b="0" i="0" kern="1200" dirty="0">
                <a:solidFill>
                  <a:schemeClr val="tx1"/>
                </a:solidFill>
                <a:effectLst/>
                <a:latin typeface="Lato" panose="020F0502020204030203" pitchFamily="34" charset="77"/>
                <a:ea typeface="+mn-ea"/>
                <a:cs typeface="+mn-cs"/>
              </a:rPr>
              <a:t>When we discussed our international strategy, their responses were absolutely music to my ears.</a:t>
            </a:r>
          </a:p>
          <a:p>
            <a:r>
              <a:rPr lang="en-US" sz="1200" b="0" i="0" kern="1200" dirty="0">
                <a:solidFill>
                  <a:schemeClr val="tx1"/>
                </a:solidFill>
                <a:effectLst/>
                <a:latin typeface="Lato" panose="020F0502020204030203" pitchFamily="34" charset="77"/>
                <a:ea typeface="+mn-ea"/>
                <a:cs typeface="+mn-cs"/>
              </a:rPr>
              <a:t>According to Sen. Duckworth, “Higher education is a hidden strength of American economic power. Their efforts to engage internationally help develop strong affinity for the U.S. and grow our global competitiveness, both of which have economic returns.”</a:t>
            </a:r>
            <a:r>
              <a:rPr lang="en-US" sz="18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14</a:t>
            </a:fld>
            <a:endParaRPr lang="en-US" dirty="0"/>
          </a:p>
        </p:txBody>
      </p:sp>
    </p:spTree>
    <p:extLst>
      <p:ext uri="{BB962C8B-B14F-4D97-AF65-F5344CB8AC3E}">
        <p14:creationId xmlns:p14="http://schemas.microsoft.com/office/powerpoint/2010/main" val="3698536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8879"/>
            <a:ext cx="7315200" cy="2981855"/>
          </a:xfrm>
        </p:spPr>
        <p:txBody>
          <a:bodyPr/>
          <a:lstStyle/>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Seth Center is the State Department’s deputy envoy for critical and emerging technology.</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You can see his quote in the presentation, as well – in fact, I think he actually even said our themes align perfectly with his agency’s priorities.</a:t>
            </a:r>
          </a:p>
          <a:p>
            <a:pPr marL="17145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This was a stronger endorsement of our strategy and its benefits than I would have even hoped for.</a:t>
            </a:r>
            <a:r>
              <a:rPr lang="en-US" sz="18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15</a:t>
            </a:fld>
            <a:endParaRPr lang="en-US" dirty="0"/>
          </a:p>
        </p:txBody>
      </p:sp>
    </p:spTree>
    <p:extLst>
      <p:ext uri="{BB962C8B-B14F-4D97-AF65-F5344CB8AC3E}">
        <p14:creationId xmlns:p14="http://schemas.microsoft.com/office/powerpoint/2010/main" val="4116996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I referred earlier to the Strategic Framework, and I’ll close by quoting our Guiding Principles and the compass they provide.</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“We embrace our role as educators who promote the value of global encounter and exchange – not just for the sake of the academic enterprise, but for the future of our local and regional communities as well.”</a:t>
            </a:r>
          </a:p>
          <a:p>
            <a:pPr marL="17145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Chairman Edwards, trustees: Thank you.</a:t>
            </a:r>
            <a:r>
              <a:rPr lang="en-US" sz="18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16</a:t>
            </a:fld>
            <a:endParaRPr lang="en-US" dirty="0"/>
          </a:p>
        </p:txBody>
      </p:sp>
    </p:spTree>
    <p:extLst>
      <p:ext uri="{BB962C8B-B14F-4D97-AF65-F5344CB8AC3E}">
        <p14:creationId xmlns:p14="http://schemas.microsoft.com/office/powerpoint/2010/main" val="122272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Developing partners around the globe is one of the University of Illinois System’s key strategic imperatives as we work to serve our students, enhance the excellence and impact of our faculty and, ultimately, drive economic opportunity across Illinois and create conditions in which people -- the citizens our state – can thrive.</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At the outset, I want to acknowledge Vice President Jay Walsh’s role in developing the concepts and approaches that I want to discuss in my brief opening.</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The world is increasingly interconnected, and increasingly competitive, and the global higher education landscape reflects this.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Our Strategic Framework speaks to this growing global connection and our unique ability to thrive in this environment – the second pillar of the framework calls for us to pursue research and scholarship with global impact.</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We also have a long, long history of international impact -- dating back well over a century.</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Eugene Davenport, the first dean of the College of Agriculture in Urbana, in the 1890s had a hand in the creation of Brazil’s first school of agriculture. </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It’s still there: Escola Superior de Agricultura Luiz de Queiroz, part of the University of São Paulo.</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Across the U of I System, we have many modern-day Davenports, innovators whose ideas spur positive change.</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Now we are developing a unique international network through which they and their ideas move freely, where exchanges that drive innovation happen every day, and where we can combine our strengths with those of our partners to make the promising a reality.</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Working across borders – meeting the world head on -- fosters entrepreneurship, enhances the quality and relevance of education and research, attracts top talent, and increases funding opportunities.</a:t>
            </a:r>
          </a:p>
          <a:p>
            <a:pPr marL="17145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At the University of Illinois System – we MUST serve our state and community by being a global leader – driving an appropriate, essential and generous “intellectual globalization” to serve all of humanity – as well as our country and ourselves!</a:t>
            </a:r>
            <a:r>
              <a:rPr lang="en-US" sz="18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2</a:t>
            </a:fld>
            <a:endParaRPr lang="en-US"/>
          </a:p>
        </p:txBody>
      </p:sp>
    </p:spTree>
    <p:extLst>
      <p:ext uri="{BB962C8B-B14F-4D97-AF65-F5344CB8AC3E}">
        <p14:creationId xmlns:p14="http://schemas.microsoft.com/office/powerpoint/2010/main" val="311814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The Discovery Partners Institute plays a central role in this strategy, a powerful hub that draws people and ideas and connects them to our universities, to Chicago and to Illinois.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DPI is a catalyst.</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Many of the partnerships we have developed and continue to work on are based on the power and promise of DPI to connect and to lead on challenging issues that face us here in Illinois.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We share many of these challenges, of course, with those beyond our state – across our country and in other nations.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Climate change; the vital need to foster health and wellness through good nutrition, preventative care and medical advances; the demand for clean and abundant water; and so many more.</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All of those challenges are universal and cross borders. Their solutions will be found by working across those borders.</a:t>
            </a:r>
          </a:p>
          <a:p>
            <a:pPr marL="17145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I should add that DPI is powering toward a key milestone: Construction on its new headquarters in Chicago just went out for bid – incredibly exciting news in itself, and something which I’ll say a bit more about later in this meeting.</a:t>
            </a:r>
            <a:r>
              <a:rPr lang="en-US" sz="18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3</a:t>
            </a:fld>
            <a:endParaRPr lang="en-US"/>
          </a:p>
        </p:txBody>
      </p:sp>
    </p:spTree>
    <p:extLst>
      <p:ext uri="{BB962C8B-B14F-4D97-AF65-F5344CB8AC3E}">
        <p14:creationId xmlns:p14="http://schemas.microsoft.com/office/powerpoint/2010/main" val="582523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We are building this international network with one constituency in mind over all others.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This work must be human-centered, conducted with people and their benefit squarely at the top of our agenda. </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That includes our students, our faculty and the people of our state.</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It also means relying on the human-centered disciplines -- in the arts, humanities and social sciences -- to shape our perspective on all of the challenges we work to address, but also on the opportunities we create.</a:t>
            </a:r>
          </a:p>
          <a:p>
            <a:pPr marL="17145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The needs of people are and must be at the heart of this.</a:t>
            </a:r>
            <a:r>
              <a:rPr lang="en-US" sz="1800" dirty="0">
                <a:effectLst/>
              </a:rPr>
              <a:t> </a:t>
            </a:r>
            <a:endParaRPr lang="en-US" sz="1800" i="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4</a:t>
            </a:fld>
            <a:endParaRPr lang="en-US"/>
          </a:p>
        </p:txBody>
      </p:sp>
    </p:spTree>
    <p:extLst>
      <p:ext uri="{BB962C8B-B14F-4D97-AF65-F5344CB8AC3E}">
        <p14:creationId xmlns:p14="http://schemas.microsoft.com/office/powerpoint/2010/main" val="389206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You can see on this map that, from our long-ago efforts in countries such as Brazil and India, we as a university system are building this broad-based system for engagement that links us with institutions around the world -- capable partners and powerhouses in their own right with whom we work to create opportunities for students, faculty and our state … and face the serious challenges I mentioned a moment ago, along with many others.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This includes world-class partners in Canada, Taiwan, Singapore, The U.K., Germany and Mexico, as well as the beginning of our exciting </a:t>
            </a:r>
            <a:r>
              <a:rPr lang="en-US" sz="1200" b="0" i="0" kern="1200" dirty="0" err="1">
                <a:solidFill>
                  <a:schemeClr val="tx1"/>
                </a:solidFill>
                <a:effectLst/>
                <a:latin typeface="Lato" panose="020F0502020204030203" pitchFamily="34" charset="77"/>
                <a:ea typeface="+mn-ea"/>
                <a:cs typeface="+mn-cs"/>
              </a:rPr>
              <a:t>Brasillinois</a:t>
            </a:r>
            <a:r>
              <a:rPr lang="en-US" sz="1200" b="0" i="0" kern="1200" dirty="0">
                <a:solidFill>
                  <a:schemeClr val="tx1"/>
                </a:solidFill>
                <a:effectLst/>
                <a:latin typeface="Lato" panose="020F0502020204030203" pitchFamily="34" charset="77"/>
                <a:ea typeface="+mn-ea"/>
                <a:cs typeface="+mn-cs"/>
              </a:rPr>
              <a:t> initiative with new partners in South America’s largest and most economically powerful nation.</a:t>
            </a:r>
          </a:p>
          <a:p>
            <a:pPr marL="17145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We are already exploring the potential for even more partnerships in other countries, as well … including locations in East Africa and the Middle East.</a:t>
            </a:r>
            <a:r>
              <a:rPr lang="en-US" sz="18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pPr/>
              <a:t>5</a:t>
            </a:fld>
            <a:endParaRPr lang="en-US" dirty="0"/>
          </a:p>
        </p:txBody>
      </p:sp>
    </p:spTree>
    <p:extLst>
      <p:ext uri="{BB962C8B-B14F-4D97-AF65-F5344CB8AC3E}">
        <p14:creationId xmlns:p14="http://schemas.microsoft.com/office/powerpoint/2010/main" val="150758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We’re building our approach around several key areas of emphasis that ground our international strategy in the core missions of the U of I System and reflect many of the priorities laid out by trustees in both the Guiding Principles and Strategic Framework.</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These pillars also align with the modern land-grant mission, and ensure we can serve as a portal between Illinois and the world.</a:t>
            </a:r>
          </a:p>
        </p:txBody>
      </p:sp>
      <p:sp>
        <p:nvSpPr>
          <p:cNvPr id="4" name="Slide Number Placeholder 3"/>
          <p:cNvSpPr>
            <a:spLocks noGrp="1"/>
          </p:cNvSpPr>
          <p:nvPr>
            <p:ph type="sldNum" sz="quarter" idx="5"/>
          </p:nvPr>
        </p:nvSpPr>
        <p:spPr/>
        <p:txBody>
          <a:bodyPr/>
          <a:lstStyle/>
          <a:p>
            <a:fld id="{50D3A1E8-C096-463C-BF8B-4CB4AA05D415}" type="slidenum">
              <a:rPr lang="en-US" smtClean="0"/>
              <a:t>6</a:t>
            </a:fld>
            <a:endParaRPr lang="en-US"/>
          </a:p>
        </p:txBody>
      </p:sp>
    </p:spTree>
    <p:extLst>
      <p:ext uri="{BB962C8B-B14F-4D97-AF65-F5344CB8AC3E}">
        <p14:creationId xmlns:p14="http://schemas.microsoft.com/office/powerpoint/2010/main" val="2230131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First, in all of our partnerships we seek opportunities and advantages for our students.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International engagement provides those opportunities in a wide variety of ways.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As will soon happen with some of our newest partnerships in Mexico and Brazil, our students have more opportunities to study abroad.</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They will learn more about the wider world firsthand and bring back both ideas and a deeper understanding of how to work together across national and cultural lines – invaluable skills to use in the workforce and in their lives as citizens.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And, of course, students come in the other direction, as well, broadening their own experience while adding to the cultural landscape and experience our students in Urbana-Champaign, Chicago and here in Springfield experience.</a:t>
            </a:r>
          </a:p>
          <a:p>
            <a:pPr marL="17145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Through </a:t>
            </a:r>
            <a:r>
              <a:rPr lang="en-US" sz="1200" b="0" i="0" kern="1200" dirty="0" err="1">
                <a:solidFill>
                  <a:schemeClr val="tx1"/>
                </a:solidFill>
                <a:effectLst/>
                <a:latin typeface="Lato" panose="020F0502020204030203" pitchFamily="34" charset="77"/>
                <a:ea typeface="+mn-ea"/>
                <a:cs typeface="+mn-cs"/>
              </a:rPr>
              <a:t>Brasillinois</a:t>
            </a:r>
            <a:r>
              <a:rPr lang="en-US" sz="1200" b="0" i="0" kern="1200" dirty="0">
                <a:solidFill>
                  <a:schemeClr val="tx1"/>
                </a:solidFill>
                <a:effectLst/>
                <a:latin typeface="Lato" panose="020F0502020204030203" pitchFamily="34" charset="77"/>
                <a:ea typeface="+mn-ea"/>
                <a:cs typeface="+mn-cs"/>
              </a:rPr>
              <a:t>, for instance, the Brazilian Ministry of Education will send more than 100 Brazilian undergraduates and doctoral students to our three universities over the next few years.</a:t>
            </a:r>
            <a:r>
              <a:rPr lang="en-US" sz="18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7</a:t>
            </a:fld>
            <a:endParaRPr lang="en-US"/>
          </a:p>
        </p:txBody>
      </p:sp>
    </p:spTree>
    <p:extLst>
      <p:ext uri="{BB962C8B-B14F-4D97-AF65-F5344CB8AC3E}">
        <p14:creationId xmlns:p14="http://schemas.microsoft.com/office/powerpoint/2010/main" val="635592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When we meet with potential partners from abroad, our faculty – the lifeblood of our universities – are right up there with our students as a top priority.</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Faculty exchange and the opportunity to collaborate with colleagues abroad are primary features of virtually every partnership we create.</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Our faculty are an incredible asset -- a spring of innovative expertise like very few other institutions in the country can offer,  operating at a scale so few can match.</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Paired with peers from around the world, their impact is multiplied.</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Just last month, we awarded the first grants in a joint program for both travel and research launched last fall, a five-year commitment from the U of I System and Cardiff University.</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Those first grants focus on a wide range of projects, many of them focused on health, transportation and sustainability.</a:t>
            </a:r>
          </a:p>
          <a:p>
            <a:pPr marL="17145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They include a holistic mental health-assessment app and a study of resilient informal urban economies.</a:t>
            </a:r>
            <a:r>
              <a:rPr lang="en-US" sz="18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8</a:t>
            </a:fld>
            <a:endParaRPr lang="en-US"/>
          </a:p>
        </p:txBody>
      </p:sp>
    </p:spTree>
    <p:extLst>
      <p:ext uri="{BB962C8B-B14F-4D97-AF65-F5344CB8AC3E}">
        <p14:creationId xmlns:p14="http://schemas.microsoft.com/office/powerpoint/2010/main" val="209001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Our research, like that being funded with Cardiff and so much more, is a major calling card for us around the world. The U of I System is known as a leader in research discovery in engineering, technology, agriculture, and the humanities.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When your research has given the world the LED, the web browser, the successful HIV/AIDS treatment </a:t>
            </a:r>
            <a:r>
              <a:rPr lang="en-US" sz="1200" b="0" i="0" kern="1200" dirty="0" err="1">
                <a:solidFill>
                  <a:schemeClr val="tx1"/>
                </a:solidFill>
                <a:effectLst/>
                <a:latin typeface="Lato" panose="020F0502020204030203" pitchFamily="34" charset="77"/>
                <a:ea typeface="+mn-ea"/>
                <a:cs typeface="+mn-cs"/>
              </a:rPr>
              <a:t>Prezista</a:t>
            </a:r>
            <a:r>
              <a:rPr lang="en-US" sz="1200" b="0" i="0" kern="1200" dirty="0">
                <a:solidFill>
                  <a:schemeClr val="tx1"/>
                </a:solidFill>
                <a:effectLst/>
                <a:latin typeface="Lato" panose="020F0502020204030203" pitchFamily="34" charset="77"/>
                <a:ea typeface="+mn-ea"/>
                <a:cs typeface="+mn-cs"/>
              </a:rPr>
              <a:t>, home air conditioning and so much more, people know … and they want to work with you.</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Teaming up with partners beyond our borders provides opportunities to address the challenges alluded to earlier that aren’t confined to any single state or country.</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Two of our collaborations that are front and center right now illustrate this opportunity.</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One, which I mentioned earlier, is the new </a:t>
            </a:r>
            <a:r>
              <a:rPr lang="en-US" sz="1200" b="0" i="0" kern="1200" dirty="0" err="1">
                <a:solidFill>
                  <a:schemeClr val="tx1"/>
                </a:solidFill>
                <a:effectLst/>
                <a:latin typeface="Lato" panose="020F0502020204030203" pitchFamily="34" charset="77"/>
                <a:ea typeface="+mn-ea"/>
                <a:cs typeface="+mn-cs"/>
              </a:rPr>
              <a:t>Brasillinois</a:t>
            </a:r>
            <a:r>
              <a:rPr lang="en-US" sz="1200" b="0" i="0" kern="1200" dirty="0">
                <a:solidFill>
                  <a:schemeClr val="tx1"/>
                </a:solidFill>
                <a:effectLst/>
                <a:latin typeface="Lato" panose="020F0502020204030203" pitchFamily="34" charset="77"/>
                <a:ea typeface="+mn-ea"/>
                <a:cs typeface="+mn-cs"/>
              </a:rPr>
              <a:t> initiative. We’ll formally kick this off in early April with a research networking event with the São Paulo Research Foundation, knows as FAPESP, at DPI.</a:t>
            </a:r>
          </a:p>
          <a:p>
            <a:pPr marL="171450" lvl="0" indent="-171450">
              <a:buFont typeface="Arial" panose="020B0604020202020204" pitchFamily="34" charset="0"/>
              <a:buChar char="•"/>
            </a:pPr>
            <a:r>
              <a:rPr lang="en-US" sz="1200" b="0" i="0" kern="1200" dirty="0" err="1">
                <a:solidFill>
                  <a:schemeClr val="tx1"/>
                </a:solidFill>
                <a:effectLst/>
                <a:latin typeface="Lato" panose="020F0502020204030203" pitchFamily="34" charset="77"/>
                <a:ea typeface="+mn-ea"/>
                <a:cs typeface="+mn-cs"/>
              </a:rPr>
              <a:t>Brasillinois</a:t>
            </a:r>
            <a:r>
              <a:rPr lang="en-US" sz="1200" b="0" i="0" kern="1200" dirty="0">
                <a:solidFill>
                  <a:schemeClr val="tx1"/>
                </a:solidFill>
                <a:effectLst/>
                <a:latin typeface="Lato" panose="020F0502020204030203" pitchFamily="34" charset="77"/>
                <a:ea typeface="+mn-ea"/>
                <a:cs typeface="+mn-cs"/>
              </a:rPr>
              <a:t> will bring together researchers in health and medicine, sustainable cities, smart agriculture, climate, bioenergy, and the consolidation of democratic institutions to work on multidisciplinary research.</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Another example is the Global Center for Clean Energy and Equitable Transportation Solutions, or CLEETS.</a:t>
            </a:r>
          </a:p>
          <a:p>
            <a:pPr marL="171450" lvl="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Using funding from our National Science Foundation, DPI is working with the University of Birmingham to power multidisciplinary research focused on reducing carbon emissions in road transportation.</a:t>
            </a:r>
          </a:p>
          <a:p>
            <a:pPr marL="171450" indent="-171450">
              <a:buFont typeface="Arial" panose="020B0604020202020204" pitchFamily="34" charset="0"/>
              <a:buChar char="•"/>
            </a:pPr>
            <a:r>
              <a:rPr lang="en-US" sz="1200" b="0" i="0" kern="1200" dirty="0">
                <a:solidFill>
                  <a:schemeClr val="tx1"/>
                </a:solidFill>
                <a:effectLst/>
                <a:latin typeface="Lato" panose="020F0502020204030203" pitchFamily="34" charset="77"/>
                <a:ea typeface="+mn-ea"/>
                <a:cs typeface="+mn-cs"/>
              </a:rPr>
              <a:t>CLEETS was announced last fall and the first research has just been published, identifying cybersecurity shortcomings connected to consumer EV charging stations.</a:t>
            </a:r>
            <a:r>
              <a:rPr lang="en-US" sz="18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D3A1E8-C096-463C-BF8B-4CB4AA05D415}" type="slidenum">
              <a:rPr lang="en-US" smtClean="0"/>
              <a:t>9</a:t>
            </a:fld>
            <a:endParaRPr lang="en-US"/>
          </a:p>
        </p:txBody>
      </p:sp>
    </p:spTree>
    <p:extLst>
      <p:ext uri="{BB962C8B-B14F-4D97-AF65-F5344CB8AC3E}">
        <p14:creationId xmlns:p14="http://schemas.microsoft.com/office/powerpoint/2010/main" val="1506820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ENT_0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356350"/>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2" name="Title Placeholder 10">
            <a:extLst>
              <a:ext uri="{FF2B5EF4-FFF2-40B4-BE49-F238E27FC236}">
                <a16:creationId xmlns:a16="http://schemas.microsoft.com/office/drawing/2014/main" id="{A78FA8AB-4405-4444-ACAC-4046C4EA9311}"/>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5" name="Content Placeholder 2">
            <a:extLst>
              <a:ext uri="{FF2B5EF4-FFF2-40B4-BE49-F238E27FC236}">
                <a16:creationId xmlns:a16="http://schemas.microsoft.com/office/drawing/2014/main" id="{C3FE7227-798D-4B3D-A297-B09AE961A1AA}"/>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3088582"/>
      </p:ext>
    </p:extLst>
  </p:cSld>
  <p:clrMapOvr>
    <a:masterClrMapping/>
  </p:clrMapOvr>
  <p:extLst>
    <p:ext uri="{DCECCB84-F9BA-43D5-87BE-67443E8EF086}">
      <p15:sldGuideLst xmlns:p15="http://schemas.microsoft.com/office/powerpoint/2012/main">
        <p15:guide id="1" pos="528" userDrawn="1">
          <p15:clr>
            <a:srgbClr val="FBAE40"/>
          </p15:clr>
        </p15:guide>
        <p15:guide id="2" orient="horz" pos="8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_1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356350"/>
            <a:ext cx="2743200" cy="365125"/>
          </a:xfrm>
          <a:prstGeom prst="rect">
            <a:avLst/>
          </a:prstGeom>
        </p:spPr>
        <p:txBody>
          <a:bodyPr/>
          <a:lstStyle>
            <a:lvl1pPr algn="l">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3E603ED-9F8C-429B-B551-4CAC6775A124}"/>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0">
            <a:extLst>
              <a:ext uri="{FF2B5EF4-FFF2-40B4-BE49-F238E27FC236}">
                <a16:creationId xmlns:a16="http://schemas.microsoft.com/office/drawing/2014/main" id="{50E7882C-C489-4F9F-B391-DC83482D009A}"/>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820653738"/>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_1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a:prstGeom prst="rect">
            <a:avLst/>
          </a:prstGeom>
        </p:spPr>
        <p:txBody>
          <a:bodyPr/>
          <a:lstStyle>
            <a:lvl1pPr marL="0" indent="0">
              <a:buNone/>
              <a:defRPr sz="3000" b="0" i="0" baseline="0">
                <a:solidFill>
                  <a:srgbClr val="E8E9EA"/>
                </a:solidFill>
                <a:latin typeface="Lato" panose="020F0502020204030203" pitchFamily="34" charset="77"/>
              </a:defRPr>
            </a:lvl1pPr>
            <a:lvl2pPr>
              <a:defRPr b="0" i="0" baseline="0">
                <a:solidFill>
                  <a:srgbClr val="E8E9EA"/>
                </a:solidFill>
                <a:latin typeface="Lato" panose="020F0502020204030203" pitchFamily="34" charset="77"/>
              </a:defRPr>
            </a:lvl2pPr>
            <a:lvl3pPr>
              <a:defRPr b="0" i="0" baseline="0">
                <a:solidFill>
                  <a:srgbClr val="E8E9EA"/>
                </a:solidFill>
                <a:latin typeface="Lato" panose="020F0502020204030203" pitchFamily="34" charset="77"/>
              </a:defRPr>
            </a:lvl3pPr>
            <a:lvl4pPr>
              <a:defRPr b="0" i="0" baseline="0">
                <a:solidFill>
                  <a:srgbClr val="E8E9EA"/>
                </a:solidFill>
                <a:latin typeface="Lato" panose="020F0502020204030203" pitchFamily="34" charset="77"/>
              </a:defRPr>
            </a:lvl4pPr>
            <a:lvl5pPr>
              <a:defRPr b="0" i="0" baseline="0">
                <a:solidFill>
                  <a:srgbClr val="E8E9EA"/>
                </a:solidFill>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356350"/>
            <a:ext cx="2743200" cy="365125"/>
          </a:xfrm>
          <a:prstGeom prst="rect">
            <a:avLst/>
          </a:prstGeom>
        </p:spPr>
        <p:txBody>
          <a:bodyPr/>
          <a:lstStyle>
            <a:lvl1pPr>
              <a:defRPr b="0" i="0">
                <a:solidFill>
                  <a:srgbClr val="E8E9EA"/>
                </a:solidFill>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E8E9E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7650871" y="6385982"/>
            <a:ext cx="3702929" cy="267893"/>
          </a:xfrm>
          <a:prstGeom prst="rect">
            <a:avLst/>
          </a:prstGeom>
        </p:spPr>
      </p:pic>
      <p:sp>
        <p:nvSpPr>
          <p:cNvPr id="8" name="Title Placeholder 10">
            <a:extLst>
              <a:ext uri="{FF2B5EF4-FFF2-40B4-BE49-F238E27FC236}">
                <a16:creationId xmlns:a16="http://schemas.microsoft.com/office/drawing/2014/main" id="{06F0B74D-76F5-49DE-BC1E-07A3933A7D93}"/>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lvl1pPr>
              <a:defRPr>
                <a:solidFill>
                  <a:srgbClr val="E8E9EA"/>
                </a:solidFill>
              </a:defRPr>
            </a:lvl1pPr>
          </a:lstStyle>
          <a:p>
            <a:r>
              <a:rPr lang="en-US" dirty="0"/>
              <a:t>Click to edit Master title style</a:t>
            </a:r>
          </a:p>
        </p:txBody>
      </p:sp>
    </p:spTree>
    <p:extLst>
      <p:ext uri="{BB962C8B-B14F-4D97-AF65-F5344CB8AC3E}">
        <p14:creationId xmlns:p14="http://schemas.microsoft.com/office/powerpoint/2010/main" val="1652743905"/>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_13">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D5FE394F-A334-4167-90DD-5A662FD693E6}"/>
              </a:ext>
            </a:extLst>
          </p:cNvPr>
          <p:cNvSpPr>
            <a:spLocks noGrp="1"/>
          </p:cNvSpPr>
          <p:nvPr>
            <p:ph type="dt" sz="half" idx="10"/>
          </p:nvPr>
        </p:nvSpPr>
        <p:spPr>
          <a:xfrm>
            <a:off x="838200" y="6356350"/>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9" name="Picture 8">
            <a:extLst>
              <a:ext uri="{FF2B5EF4-FFF2-40B4-BE49-F238E27FC236}">
                <a16:creationId xmlns:a16="http://schemas.microsoft.com/office/drawing/2014/main" id="{9A49015A-19E5-4F62-8694-C03378168AA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A4DB0FFB-2C34-4B3B-95BB-057D3A8326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2" name="Content Placeholder 2">
            <a:extLst>
              <a:ext uri="{FF2B5EF4-FFF2-40B4-BE49-F238E27FC236}">
                <a16:creationId xmlns:a16="http://schemas.microsoft.com/office/drawing/2014/main" id="{171B28D7-6742-4F0D-930C-1815724E8ACC}"/>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8699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NTENT_13">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D5FE394F-A334-4167-90DD-5A662FD693E6}"/>
              </a:ext>
            </a:extLst>
          </p:cNvPr>
          <p:cNvSpPr>
            <a:spLocks noGrp="1"/>
          </p:cNvSpPr>
          <p:nvPr>
            <p:ph type="dt" sz="half" idx="10"/>
          </p:nvPr>
        </p:nvSpPr>
        <p:spPr>
          <a:xfrm>
            <a:off x="838200" y="6356350"/>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9" name="Picture 8">
            <a:extLst>
              <a:ext uri="{FF2B5EF4-FFF2-40B4-BE49-F238E27FC236}">
                <a16:creationId xmlns:a16="http://schemas.microsoft.com/office/drawing/2014/main" id="{9A49015A-19E5-4F62-8694-C03378168AA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A4DB0FFB-2C34-4B3B-95BB-057D3A8326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2" name="Content Placeholder 2">
            <a:extLst>
              <a:ext uri="{FF2B5EF4-FFF2-40B4-BE49-F238E27FC236}">
                <a16:creationId xmlns:a16="http://schemas.microsoft.com/office/drawing/2014/main" id="{171B28D7-6742-4F0D-930C-1815724E8ACC}"/>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9893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D5C346-F5CC-4883-8B4E-DFD1066DA394}"/>
              </a:ext>
            </a:extLst>
          </p:cNvPr>
          <p:cNvSpPr>
            <a:spLocks noGrp="1"/>
          </p:cNvSpPr>
          <p:nvPr>
            <p:ph type="title"/>
          </p:nvPr>
        </p:nvSpPr>
        <p:spPr>
          <a:xfrm>
            <a:off x="838199" y="861927"/>
            <a:ext cx="10515599" cy="1325563"/>
          </a:xfrm>
          <a:prstGeom prst="rect">
            <a:avLst/>
          </a:prstGeom>
        </p:spPr>
        <p:txBody>
          <a:bodyPr lIns="0" tIns="0" rIns="0" anchor="t" anchorCtr="0"/>
          <a:lstStyle>
            <a:lvl1pPr>
              <a:defRPr>
                <a:latin typeface="Oswald" pitchFamily="2" charset="0"/>
              </a:defRPr>
            </a:lvl1pPr>
          </a:lstStyle>
          <a:p>
            <a:r>
              <a:rPr lang="en-US" dirty="0"/>
              <a:t>Click to edit Master title style</a:t>
            </a:r>
          </a:p>
        </p:txBody>
      </p:sp>
    </p:spTree>
    <p:extLst>
      <p:ext uri="{BB962C8B-B14F-4D97-AF65-F5344CB8AC3E}">
        <p14:creationId xmlns:p14="http://schemas.microsoft.com/office/powerpoint/2010/main" val="2444768290"/>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21DE-B7BF-4C7D-8120-3BE666914518}"/>
              </a:ext>
            </a:extLst>
          </p:cNvPr>
          <p:cNvSpPr>
            <a:spLocks noGrp="1"/>
          </p:cNvSpPr>
          <p:nvPr>
            <p:ph type="title"/>
          </p:nvPr>
        </p:nvSpPr>
        <p:spPr>
          <a:xfrm>
            <a:off x="838200" y="861927"/>
            <a:ext cx="10515600" cy="1325563"/>
          </a:xfrm>
          <a:prstGeom prst="rect">
            <a:avLst/>
          </a:prstGeom>
        </p:spPr>
        <p:txBody>
          <a:bodyPr lIns="0" tIns="0" rIns="0" anchor="t" anchorCtr="0"/>
          <a:lstStyle>
            <a:lvl1pPr>
              <a:defRPr>
                <a:solidFill>
                  <a:srgbClr val="E8E9EA"/>
                </a:solidFill>
                <a:latin typeface="Oswa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p:spPr>
        <p:txBody>
          <a:bodyPr/>
          <a:lstStyle>
            <a:lvl1pPr marL="0" indent="0">
              <a:buNone/>
              <a:defRPr sz="3000" b="0" i="0" baseline="0">
                <a:solidFill>
                  <a:srgbClr val="E8E9EA"/>
                </a:solidFill>
                <a:latin typeface="Lato" panose="020F0502020204030203" pitchFamily="34" charset="77"/>
              </a:defRPr>
            </a:lvl1pPr>
            <a:lvl2pPr>
              <a:defRPr b="0" i="0" baseline="0">
                <a:solidFill>
                  <a:srgbClr val="E8E9EA"/>
                </a:solidFill>
                <a:latin typeface="Lato" panose="020F0502020204030203" pitchFamily="34" charset="77"/>
              </a:defRPr>
            </a:lvl2pPr>
            <a:lvl3pPr>
              <a:defRPr b="0" i="0" baseline="0">
                <a:solidFill>
                  <a:srgbClr val="E8E9EA"/>
                </a:solidFill>
                <a:latin typeface="Lato" panose="020F0502020204030203" pitchFamily="34" charset="77"/>
              </a:defRPr>
            </a:lvl3pPr>
            <a:lvl4pPr>
              <a:defRPr b="0" i="0" baseline="0">
                <a:solidFill>
                  <a:srgbClr val="E8E9EA"/>
                </a:solidFill>
                <a:latin typeface="Lato" panose="020F0502020204030203" pitchFamily="34" charset="77"/>
              </a:defRPr>
            </a:lvl4pPr>
            <a:lvl5pPr>
              <a:defRPr b="0" i="0" baseline="0">
                <a:solidFill>
                  <a:srgbClr val="E8E9EA"/>
                </a:solidFill>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p:txBody>
          <a:bodyPr/>
          <a:lstStyle>
            <a:lvl1pPr>
              <a:defRPr b="0" i="0">
                <a:solidFill>
                  <a:srgbClr val="E8E9EA"/>
                </a:solidFill>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a:cxnSpLocks/>
          </p:cNvCxnSpPr>
          <p:nvPr userDrawn="1"/>
        </p:nvCxnSpPr>
        <p:spPr>
          <a:xfrm>
            <a:off x="4648200" y="6176963"/>
            <a:ext cx="6705600" cy="0"/>
          </a:xfrm>
          <a:prstGeom prst="line">
            <a:avLst/>
          </a:prstGeom>
          <a:ln w="12700">
            <a:solidFill>
              <a:srgbClr val="E8E9E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650871" y="6385982"/>
            <a:ext cx="3702929" cy="267893"/>
          </a:xfrm>
          <a:prstGeom prst="rect">
            <a:avLst/>
          </a:prstGeom>
        </p:spPr>
      </p:pic>
    </p:spTree>
    <p:extLst>
      <p:ext uri="{BB962C8B-B14F-4D97-AF65-F5344CB8AC3E}">
        <p14:creationId xmlns:p14="http://schemas.microsoft.com/office/powerpoint/2010/main" val="1652743905"/>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guide id="3" pos="29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wo Content">
    <p:spTree>
      <p:nvGrpSpPr>
        <p:cNvPr id="1" name=""/>
        <p:cNvGrpSpPr/>
        <p:nvPr/>
      </p:nvGrpSpPr>
      <p:grpSpPr>
        <a:xfrm>
          <a:off x="0" y="0"/>
          <a:ext cx="0" cy="0"/>
          <a:chOff x="0" y="0"/>
          <a:chExt cx="0" cy="0"/>
        </a:xfrm>
      </p:grpSpPr>
      <p:pic>
        <p:nvPicPr>
          <p:cNvPr id="7" name="Picture 6" descr="A screenshot of a video game&#10;&#10;Description automatically generated with medium confidence">
            <a:extLst>
              <a:ext uri="{FF2B5EF4-FFF2-40B4-BE49-F238E27FC236}">
                <a16:creationId xmlns:a16="http://schemas.microsoft.com/office/drawing/2014/main" id="{89F2FD4C-EBBF-44A2-9512-CE52BB5411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8993" y="684494"/>
            <a:ext cx="2409448" cy="917011"/>
          </a:xfrm>
          <a:prstGeom prst="rect">
            <a:avLst/>
          </a:prstGeom>
        </p:spPr>
      </p:pic>
    </p:spTree>
    <p:extLst>
      <p:ext uri="{BB962C8B-B14F-4D97-AF65-F5344CB8AC3E}">
        <p14:creationId xmlns:p14="http://schemas.microsoft.com/office/powerpoint/2010/main" val="1983634660"/>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A screenshot of a video game&#10;&#10;Description automatically generated with medium confidence">
            <a:extLst>
              <a:ext uri="{FF2B5EF4-FFF2-40B4-BE49-F238E27FC236}">
                <a16:creationId xmlns:a16="http://schemas.microsoft.com/office/drawing/2014/main" id="{89F2FD4C-EBBF-44A2-9512-CE52BB5411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8993" y="684494"/>
            <a:ext cx="2409448" cy="917011"/>
          </a:xfrm>
          <a:prstGeom prst="rect">
            <a:avLst/>
          </a:prstGeom>
        </p:spPr>
      </p:pic>
    </p:spTree>
    <p:extLst>
      <p:ext uri="{BB962C8B-B14F-4D97-AF65-F5344CB8AC3E}">
        <p14:creationId xmlns:p14="http://schemas.microsoft.com/office/powerpoint/2010/main" val="3046436939"/>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21DE-B7BF-4C7D-8120-3BE666914518}"/>
              </a:ext>
            </a:extLst>
          </p:cNvPr>
          <p:cNvSpPr>
            <a:spLocks noGrp="1"/>
          </p:cNvSpPr>
          <p:nvPr>
            <p:ph type="title"/>
          </p:nvPr>
        </p:nvSpPr>
        <p:spPr>
          <a:xfrm>
            <a:off x="838200" y="861927"/>
            <a:ext cx="10515600" cy="1325563"/>
          </a:xfrm>
          <a:prstGeom prst="rect">
            <a:avLst/>
          </a:prstGeom>
        </p:spPr>
        <p:txBody>
          <a:bodyPr lIns="0" tIns="0" rIns="0" anchor="t" anchorCtr="0"/>
          <a:lstStyle>
            <a:lvl1pPr>
              <a:defRPr>
                <a:latin typeface="Oswa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spTree>
    <p:extLst>
      <p:ext uri="{BB962C8B-B14F-4D97-AF65-F5344CB8AC3E}">
        <p14:creationId xmlns:p14="http://schemas.microsoft.com/office/powerpoint/2010/main" val="1496901184"/>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21DE-B7BF-4C7D-8120-3BE666914518}"/>
              </a:ext>
            </a:extLst>
          </p:cNvPr>
          <p:cNvSpPr>
            <a:spLocks noGrp="1"/>
          </p:cNvSpPr>
          <p:nvPr>
            <p:ph type="title"/>
          </p:nvPr>
        </p:nvSpPr>
        <p:spPr>
          <a:xfrm>
            <a:off x="838200" y="861927"/>
            <a:ext cx="10515600" cy="1325563"/>
          </a:xfrm>
          <a:prstGeom prst="rect">
            <a:avLst/>
          </a:prstGeom>
        </p:spPr>
        <p:txBody>
          <a:bodyPr lIns="0" tIns="0" rIns="0" anchor="t" anchorCtr="0"/>
          <a:lstStyle>
            <a:lvl1pPr>
              <a:defRPr>
                <a:solidFill>
                  <a:srgbClr val="E8E9EA"/>
                </a:solidFill>
                <a:latin typeface="Oswa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p:spPr>
        <p:txBody>
          <a:bodyPr/>
          <a:lstStyle>
            <a:lvl1pPr marL="0" indent="0">
              <a:buNone/>
              <a:defRPr sz="3000" b="0" i="0" baseline="0">
                <a:solidFill>
                  <a:srgbClr val="E8E9EA"/>
                </a:solidFill>
                <a:latin typeface="Lato" panose="020F0502020204030203" pitchFamily="34" charset="77"/>
              </a:defRPr>
            </a:lvl1pPr>
            <a:lvl2pPr>
              <a:defRPr b="0" i="0" baseline="0">
                <a:solidFill>
                  <a:srgbClr val="E8E9EA"/>
                </a:solidFill>
                <a:latin typeface="Lato" panose="020F0502020204030203" pitchFamily="34" charset="77"/>
              </a:defRPr>
            </a:lvl2pPr>
            <a:lvl3pPr>
              <a:defRPr b="0" i="0" baseline="0">
                <a:solidFill>
                  <a:srgbClr val="E8E9EA"/>
                </a:solidFill>
                <a:latin typeface="Lato" panose="020F0502020204030203" pitchFamily="34" charset="77"/>
              </a:defRPr>
            </a:lvl3pPr>
            <a:lvl4pPr>
              <a:defRPr b="0" i="0" baseline="0">
                <a:solidFill>
                  <a:srgbClr val="E8E9EA"/>
                </a:solidFill>
                <a:latin typeface="Lato" panose="020F0502020204030203" pitchFamily="34" charset="77"/>
              </a:defRPr>
            </a:lvl4pPr>
            <a:lvl5pPr>
              <a:defRPr b="0" i="0" baseline="0">
                <a:solidFill>
                  <a:srgbClr val="E8E9EA"/>
                </a:solidFill>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p:txBody>
          <a:bodyPr/>
          <a:lstStyle>
            <a:lvl1pPr>
              <a:defRPr b="0" i="0">
                <a:solidFill>
                  <a:srgbClr val="E8E9EA"/>
                </a:solidFill>
                <a:latin typeface="Lato" panose="020F0502020204030203" pitchFamily="34" charset="77"/>
              </a:defRPr>
            </a:lvl1pPr>
          </a:lstStyle>
          <a:p>
            <a:fld id="{D4EBE3CD-9D77-4126-B7ED-9E1F8FB2D6C1}" type="slidenum">
              <a:rPr lang="en-US" smtClean="0"/>
              <a:pPr/>
              <a:t>‹#›</a:t>
            </a:fld>
            <a:endParaRPr lang="en-US" dirty="0"/>
          </a:p>
        </p:txBody>
      </p:sp>
    </p:spTree>
    <p:extLst>
      <p:ext uri="{BB962C8B-B14F-4D97-AF65-F5344CB8AC3E}">
        <p14:creationId xmlns:p14="http://schemas.microsoft.com/office/powerpoint/2010/main" val="1861348382"/>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_0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296552"/>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90ECCEC9-725D-49C6-8096-E7021C01B2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FF0A29B2-7BDB-4463-94AD-975EDA52D851}"/>
              </a:ext>
            </a:extLst>
          </p:cNvPr>
          <p:cNvSpPr>
            <a:spLocks noGrp="1"/>
          </p:cNvSpPr>
          <p:nvPr>
            <p:ph idx="1"/>
          </p:nvPr>
        </p:nvSpPr>
        <p:spPr>
          <a:xfrm>
            <a:off x="838200" y="2640647"/>
            <a:ext cx="10515600" cy="3536315"/>
          </a:xfrm>
          <a:prstGeom prst="rect">
            <a:avLst/>
          </a:prstGeom>
        </p:spPr>
        <p:txBody>
          <a:bodyPr vert="horz" lIns="91440" tIns="45720" rIns="91440" bIns="45720" rtlCol="0">
            <a:normAutofit/>
          </a:bodyPr>
          <a:lstStyle>
            <a:lvl1pPr>
              <a:defRPr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4118053"/>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_13">
    <p:bg>
      <p:bgPr>
        <a:blipFill dpi="0" rotWithShape="1">
          <a:blip r:embed="rId2">
            <a:lum/>
          </a:blip>
          <a:srcRect/>
          <a:stretch>
            <a:fillRect t="-100000" b="-100000"/>
          </a:stretch>
        </a:blipFill>
        <a:effectLst/>
      </p:bgPr>
    </p:bg>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D5FE394F-A334-4167-90DD-5A662FD693E6}"/>
              </a:ext>
            </a:extLst>
          </p:cNvPr>
          <p:cNvSpPr>
            <a:spLocks noGrp="1"/>
          </p:cNvSpPr>
          <p:nvPr>
            <p:ph type="dt" sz="half" idx="10"/>
          </p:nvPr>
        </p:nvSpPr>
        <p:spPr>
          <a:xfrm>
            <a:off x="838200" y="6356350"/>
            <a:ext cx="2743200" cy="365125"/>
          </a:xfrm>
          <a:prstGeom prst="rect">
            <a:avLst/>
          </a:prstGeom>
        </p:spPr>
        <p:txBody>
          <a:bodyPr/>
          <a:lstStyle/>
          <a:p>
            <a:fld id="{D4EBE3CD-9D77-4126-B7ED-9E1F8FB2D6C1}" type="slidenum">
              <a:rPr lang="en-US" smtClean="0"/>
              <a:pPr/>
              <a:t>‹#›</a:t>
            </a:fld>
            <a:endParaRPr lang="en-US" dirty="0"/>
          </a:p>
        </p:txBody>
      </p:sp>
      <p:sp>
        <p:nvSpPr>
          <p:cNvPr id="10" name="Title Placeholder 10">
            <a:extLst>
              <a:ext uri="{FF2B5EF4-FFF2-40B4-BE49-F238E27FC236}">
                <a16:creationId xmlns:a16="http://schemas.microsoft.com/office/drawing/2014/main" id="{A4DB0FFB-2C34-4B3B-95BB-057D3A8326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2" name="Content Placeholder 2">
            <a:extLst>
              <a:ext uri="{FF2B5EF4-FFF2-40B4-BE49-F238E27FC236}">
                <a16:creationId xmlns:a16="http://schemas.microsoft.com/office/drawing/2014/main" id="{171B28D7-6742-4F0D-930C-1815724E8ACC}"/>
              </a:ext>
            </a:extLst>
          </p:cNvPr>
          <p:cNvSpPr>
            <a:spLocks noGrp="1"/>
          </p:cNvSpPr>
          <p:nvPr>
            <p:ph sz="half" idx="11"/>
          </p:nvPr>
        </p:nvSpPr>
        <p:spPr>
          <a:xfrm>
            <a:off x="838200" y="2257063"/>
            <a:ext cx="10515600" cy="3919900"/>
          </a:xfrm>
          <a:prstGeom prst="rect">
            <a:avLst/>
          </a:prstGeom>
        </p:spPr>
        <p:txBody>
          <a:bodyPr/>
          <a:lstStyle>
            <a:lvl1pPr marL="0" indent="0">
              <a:buNone/>
              <a:defRPr sz="3000">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5692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ONTENT_0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296552"/>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90ECCEC9-725D-49C6-8096-E7021C01B2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lvl1pPr>
              <a:defRPr b="0" i="0">
                <a:latin typeface="Lato" panose="020F0502020204030203" pitchFamily="34" charset="77"/>
              </a:defRPr>
            </a:lvl1pPr>
          </a:lstStyle>
          <a:p>
            <a:r>
              <a:rPr lang="en-US" dirty="0"/>
              <a:t>Click to edit Master title style</a:t>
            </a:r>
          </a:p>
        </p:txBody>
      </p:sp>
      <p:sp>
        <p:nvSpPr>
          <p:cNvPr id="12" name="Text Placeholder 11">
            <a:extLst>
              <a:ext uri="{FF2B5EF4-FFF2-40B4-BE49-F238E27FC236}">
                <a16:creationId xmlns:a16="http://schemas.microsoft.com/office/drawing/2014/main" id="{FF0A29B2-7BDB-4463-94AD-975EDA52D851}"/>
              </a:ext>
            </a:extLst>
          </p:cNvPr>
          <p:cNvSpPr>
            <a:spLocks noGrp="1"/>
          </p:cNvSpPr>
          <p:nvPr>
            <p:ph idx="1"/>
          </p:nvPr>
        </p:nvSpPr>
        <p:spPr>
          <a:xfrm>
            <a:off x="838200" y="2640647"/>
            <a:ext cx="10515600" cy="3536315"/>
          </a:xfrm>
          <a:prstGeom prst="rect">
            <a:avLst/>
          </a:prstGeom>
        </p:spPr>
        <p:txBody>
          <a:bodyPr vert="horz" lIns="91440" tIns="45720" rIns="91440" bIns="45720" rtlCol="0">
            <a:normAutofit/>
          </a:bodyPr>
          <a:lstStyle>
            <a:lvl1pPr>
              <a:defRPr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4769014"/>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_0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296552"/>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90ECCEC9-725D-49C6-8096-E7021C01B2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FF0A29B2-7BDB-4463-94AD-975EDA52D851}"/>
              </a:ext>
            </a:extLst>
          </p:cNvPr>
          <p:cNvSpPr>
            <a:spLocks noGrp="1"/>
          </p:cNvSpPr>
          <p:nvPr>
            <p:ph idx="1"/>
          </p:nvPr>
        </p:nvSpPr>
        <p:spPr>
          <a:xfrm>
            <a:off x="838200" y="2640647"/>
            <a:ext cx="10515600" cy="3536315"/>
          </a:xfrm>
          <a:prstGeom prst="rect">
            <a:avLst/>
          </a:prstGeom>
        </p:spPr>
        <p:txBody>
          <a:bodyPr vert="horz" lIns="91440" tIns="45720" rIns="91440" bIns="45720" rtlCol="0">
            <a:normAutofit/>
          </a:bodyPr>
          <a:lstStyle>
            <a:lvl1pPr>
              <a:defRPr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4118053"/>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_03">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291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7" name="Title Placeholder 10">
            <a:extLst>
              <a:ext uri="{FF2B5EF4-FFF2-40B4-BE49-F238E27FC236}">
                <a16:creationId xmlns:a16="http://schemas.microsoft.com/office/drawing/2014/main" id="{21FAD412-933D-4FF2-924E-58DB1C595363}"/>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F169DF7B-0E50-4F12-A329-B7AD0C93E514}"/>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9641389"/>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_0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13" name="Title Placeholder 10">
            <a:extLst>
              <a:ext uri="{FF2B5EF4-FFF2-40B4-BE49-F238E27FC236}">
                <a16:creationId xmlns:a16="http://schemas.microsoft.com/office/drawing/2014/main" id="{BA4DF265-3811-48B8-B889-A8F3EA3EA41C}"/>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026186252"/>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_05">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7" name="Title Placeholder 10">
            <a:extLst>
              <a:ext uri="{FF2B5EF4-FFF2-40B4-BE49-F238E27FC236}">
                <a16:creationId xmlns:a16="http://schemas.microsoft.com/office/drawing/2014/main" id="{AFBFCC8D-7F0E-4C14-9877-5F062B244ED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FB667FF1-1A01-4668-9AB2-8A7E57A66273}"/>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2427419"/>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_06">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7" name="Title Placeholder 10">
            <a:extLst>
              <a:ext uri="{FF2B5EF4-FFF2-40B4-BE49-F238E27FC236}">
                <a16:creationId xmlns:a16="http://schemas.microsoft.com/office/drawing/2014/main" id="{6B9ADA4A-10C1-4AB6-80A8-2F2A3F5AA1FC}"/>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2D41D2A3-8719-4D0A-B26C-CD3F8394D3B0}"/>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804767"/>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_07">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7" name="Title Placeholder 10">
            <a:extLst>
              <a:ext uri="{FF2B5EF4-FFF2-40B4-BE49-F238E27FC236}">
                <a16:creationId xmlns:a16="http://schemas.microsoft.com/office/drawing/2014/main" id="{39EADD68-76BE-498E-BC31-F5AC81E77D57}"/>
              </a:ext>
            </a:extLst>
          </p:cNvPr>
          <p:cNvSpPr>
            <a:spLocks noGrp="1"/>
          </p:cNvSpPr>
          <p:nvPr>
            <p:ph type="title"/>
          </p:nvPr>
        </p:nvSpPr>
        <p:spPr>
          <a:xfrm>
            <a:off x="838200" y="677322"/>
            <a:ext cx="6938473"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CD7792DF-18D0-4183-914D-4044609A3776}"/>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5670513"/>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_08">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
        <p:nvSpPr>
          <p:cNvPr id="10" name="Title Placeholder 10">
            <a:extLst>
              <a:ext uri="{FF2B5EF4-FFF2-40B4-BE49-F238E27FC236}">
                <a16:creationId xmlns:a16="http://schemas.microsoft.com/office/drawing/2014/main" id="{14A6C7D4-AE95-4D81-8EC0-54CC6A9E09E8}"/>
              </a:ext>
            </a:extLst>
          </p:cNvPr>
          <p:cNvSpPr>
            <a:spLocks noGrp="1"/>
          </p:cNvSpPr>
          <p:nvPr>
            <p:ph type="title"/>
          </p:nvPr>
        </p:nvSpPr>
        <p:spPr>
          <a:xfrm>
            <a:off x="838200" y="677322"/>
            <a:ext cx="6938473" cy="1313848"/>
          </a:xfrm>
          <a:prstGeom prst="rect">
            <a:avLst/>
          </a:prstGeom>
        </p:spPr>
        <p:txBody>
          <a:bodyPr vert="horz" lIns="91440" tIns="45720" rIns="91440" bIns="45720" rtlCol="0" anchor="t">
            <a:normAutofit/>
          </a:bodyPr>
          <a:lstStyle/>
          <a:p>
            <a:r>
              <a:rPr lang="en-US" dirty="0"/>
              <a:t>Click to edit Master title style</a:t>
            </a:r>
          </a:p>
        </p:txBody>
      </p:sp>
      <p:sp>
        <p:nvSpPr>
          <p:cNvPr id="13" name="Content Placeholder 2">
            <a:extLst>
              <a:ext uri="{FF2B5EF4-FFF2-40B4-BE49-F238E27FC236}">
                <a16:creationId xmlns:a16="http://schemas.microsoft.com/office/drawing/2014/main" id="{009654DD-E4D6-4CF3-A9E0-564310B3469C}"/>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89134"/>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_10">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Title Placeholder 10">
            <a:extLst>
              <a:ext uri="{FF2B5EF4-FFF2-40B4-BE49-F238E27FC236}">
                <a16:creationId xmlns:a16="http://schemas.microsoft.com/office/drawing/2014/main" id="{9A5C3BB4-FA16-45B8-A9D3-F0D05B986605}"/>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EA3281D7-F150-4E0E-A844-F5B1A2E59544}"/>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8653386"/>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392AFD-7A9A-40A7-8EAE-A7582B8CF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panose="020F0502020204030203" pitchFamily="34" charset="77"/>
              </a:defRPr>
            </a:lvl1pPr>
          </a:lstStyle>
          <a:p>
            <a:fld id="{93FBCD4F-7C42-4FCA-8F1D-861807028609}" type="slidenum">
              <a:rPr lang="en-US" smtClean="0"/>
              <a:pPr/>
              <a:t>‹#›</a:t>
            </a:fld>
            <a:endParaRPr lang="en-US" dirty="0"/>
          </a:p>
        </p:txBody>
      </p:sp>
      <p:cxnSp>
        <p:nvCxnSpPr>
          <p:cNvPr id="9" name="Straight Connector 8">
            <a:extLst>
              <a:ext uri="{FF2B5EF4-FFF2-40B4-BE49-F238E27FC236}">
                <a16:creationId xmlns:a16="http://schemas.microsoft.com/office/drawing/2014/main" id="{7D5953EA-594D-4F23-8B22-847853613CA0}"/>
              </a:ext>
            </a:extLst>
          </p:cNvPr>
          <p:cNvCxnSpPr>
            <a:cxnSpLocks/>
          </p:cNvCxnSpPr>
          <p:nvPr userDrawn="1"/>
        </p:nvCxnSpPr>
        <p:spPr>
          <a:xfrm>
            <a:off x="1996440" y="6176962"/>
            <a:ext cx="935736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325390BF-C782-F33A-B57A-492F40A64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ato" panose="020F0502020204030203" pitchFamily="34" charset="77"/>
              </a:defRPr>
            </a:lvl1pPr>
          </a:lstStyle>
          <a:p>
            <a:fld id="{AF02A434-7BE3-514A-B7EC-A7E20B1E95E7}" type="datetimeFigureOut">
              <a:rPr lang="en-US" smtClean="0"/>
              <a:pPr/>
              <a:t>3/28/2024</a:t>
            </a:fld>
            <a:endParaRPr lang="en-US" dirty="0"/>
          </a:p>
        </p:txBody>
      </p:sp>
      <p:sp>
        <p:nvSpPr>
          <p:cNvPr id="3" name="Title Placeholder 2">
            <a:extLst>
              <a:ext uri="{FF2B5EF4-FFF2-40B4-BE49-F238E27FC236}">
                <a16:creationId xmlns:a16="http://schemas.microsoft.com/office/drawing/2014/main" id="{E8ED1812-A19A-B6A1-E492-59B796B545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03032231"/>
      </p:ext>
    </p:extLst>
  </p:cSld>
  <p:clrMap bg1="lt1" tx1="dk1" bg2="lt2" tx2="dk2" accent1="accent1" accent2="accent2" accent3="accent3" accent4="accent4" accent5="accent5" accent6="accent6" hlink="hlink" folHlink="folHlink"/>
  <p:sldLayoutIdLst>
    <p:sldLayoutId id="2147483652" r:id="rId1"/>
    <p:sldLayoutId id="2147483663" r:id="rId2"/>
    <p:sldLayoutId id="2147483699" r:id="rId3"/>
    <p:sldLayoutId id="2147483666" r:id="rId4"/>
    <p:sldLayoutId id="2147483674" r:id="rId5"/>
    <p:sldLayoutId id="2147483677" r:id="rId6"/>
    <p:sldLayoutId id="2147483678" r:id="rId7"/>
    <p:sldLayoutId id="2147483669" r:id="rId8"/>
    <p:sldLayoutId id="2147483672" r:id="rId9"/>
    <p:sldLayoutId id="2147483670" r:id="rId10"/>
    <p:sldLayoutId id="2147483664" r:id="rId11"/>
    <p:sldLayoutId id="2147483693" r:id="rId12"/>
    <p:sldLayoutId id="2147483697" r:id="rId13"/>
  </p:sldLayoutIdLst>
  <p:txStyles>
    <p:titleStyle>
      <a:lvl1pPr algn="l" defTabSz="914400" rtl="0" eaLnBrk="1" latinLnBrk="0" hangingPunct="1">
        <a:lnSpc>
          <a:spcPct val="90000"/>
        </a:lnSpc>
        <a:spcBef>
          <a:spcPct val="0"/>
        </a:spcBef>
        <a:buNone/>
        <a:defRPr sz="4800" kern="1200" cap="all" baseline="0">
          <a:solidFill>
            <a:srgbClr val="13294B"/>
          </a:solidFill>
          <a:latin typeface="Oswald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455A4"/>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455A4"/>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455A4"/>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455A4"/>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455A4"/>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2920A3-7167-4E14-A27F-3E032B7B974A}"/>
              </a:ext>
            </a:extLst>
          </p:cNvPr>
          <p:cNvSpPr>
            <a:spLocks noGrp="1"/>
          </p:cNvSpPr>
          <p:nvPr>
            <p:ph type="body" idx="1"/>
          </p:nvPr>
        </p:nvSpPr>
        <p:spPr>
          <a:xfrm>
            <a:off x="838200" y="2118167"/>
            <a:ext cx="10515600" cy="40587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D575A8-0CFB-4DE3-81A8-EDEAC8A6A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ato" panose="020F0502020204030203" pitchFamily="34" charset="77"/>
              </a:defRPr>
            </a:lvl1pPr>
          </a:lstStyle>
          <a:p>
            <a:fld id="{B0C699B4-DED1-4F97-BBBA-1865F4F291DC}" type="datetimeFigureOut">
              <a:rPr lang="en-US" smtClean="0"/>
              <a:pPr/>
              <a:t>3/28/2024</a:t>
            </a:fld>
            <a:endParaRPr lang="en-US" dirty="0"/>
          </a:p>
        </p:txBody>
      </p:sp>
      <p:sp>
        <p:nvSpPr>
          <p:cNvPr id="5" name="Footer Placeholder 4">
            <a:extLst>
              <a:ext uri="{FF2B5EF4-FFF2-40B4-BE49-F238E27FC236}">
                <a16:creationId xmlns:a16="http://schemas.microsoft.com/office/drawing/2014/main" id="{D6621CD7-4E9D-421C-8A24-75FBCBA7F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D0F3BA79-4325-46FA-9A5B-1C1F399DD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panose="020F0502020204030203" pitchFamily="34" charset="77"/>
              </a:defRPr>
            </a:lvl1pPr>
          </a:lstStyle>
          <a:p>
            <a:fld id="{D4EBE3CD-9D77-4126-B7ED-9E1F8FB2D6C1}" type="slidenum">
              <a:rPr lang="en-US" smtClean="0"/>
              <a:pPr/>
              <a:t>‹#›</a:t>
            </a:fld>
            <a:endParaRPr lang="en-US" dirty="0"/>
          </a:p>
        </p:txBody>
      </p:sp>
    </p:spTree>
    <p:extLst>
      <p:ext uri="{BB962C8B-B14F-4D97-AF65-F5344CB8AC3E}">
        <p14:creationId xmlns:p14="http://schemas.microsoft.com/office/powerpoint/2010/main" val="476139142"/>
      </p:ext>
    </p:extLst>
  </p:cSld>
  <p:clrMap bg1="lt1" tx1="dk1" bg2="lt2" tx2="dk2" accent1="accent1" accent2="accent2" accent3="accent3" accent4="accent4" accent5="accent5" accent6="accent6" hlink="hlink" folHlink="folHlink"/>
  <p:sldLayoutIdLst>
    <p:sldLayoutId id="2147483683" r:id="rId1"/>
    <p:sldLayoutId id="2147483696" r:id="rId2"/>
    <p:sldLayoutId id="2147483695" r:id="rId3"/>
    <p:sldLayoutId id="2147483702" r:id="rId4"/>
    <p:sldLayoutId id="2147483680" r:id="rId5"/>
    <p:sldLayoutId id="2147483679" r:id="rId6"/>
    <p:sldLayoutId id="2147483703" r:id="rId7"/>
    <p:sldLayoutId id="2147483704" r:id="rId8"/>
  </p:sldLayoutIdLst>
  <p:txStyles>
    <p:titleStyle>
      <a:lvl1pPr algn="l" defTabSz="914400" rtl="0" eaLnBrk="1" latinLnBrk="0" hangingPunct="1">
        <a:lnSpc>
          <a:spcPct val="90000"/>
        </a:lnSpc>
        <a:spcBef>
          <a:spcPct val="0"/>
        </a:spcBef>
        <a:buNone/>
        <a:defRPr sz="4800" kern="1200" cap="all" spc="300" baseline="0">
          <a:solidFill>
            <a:srgbClr val="0455A4"/>
          </a:solidFill>
          <a:latin typeface="Lato" panose="020F050202020403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392AFD-7A9A-40A7-8EAE-A7582B8CF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panose="020F0502020204030203" pitchFamily="34" charset="77"/>
              </a:defRPr>
            </a:lvl1pPr>
          </a:lstStyle>
          <a:p>
            <a:fld id="{93FBCD4F-7C42-4FCA-8F1D-861807028609}" type="slidenum">
              <a:rPr lang="en-US" smtClean="0"/>
              <a:pPr/>
              <a:t>‹#›</a:t>
            </a:fld>
            <a:endParaRPr lang="en-US" dirty="0"/>
          </a:p>
        </p:txBody>
      </p:sp>
      <p:cxnSp>
        <p:nvCxnSpPr>
          <p:cNvPr id="9" name="Straight Connector 8">
            <a:extLst>
              <a:ext uri="{FF2B5EF4-FFF2-40B4-BE49-F238E27FC236}">
                <a16:creationId xmlns:a16="http://schemas.microsoft.com/office/drawing/2014/main" id="{7D5953EA-594D-4F23-8B22-847853613CA0}"/>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032231"/>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800" kern="1200" cap="all" baseline="0">
          <a:solidFill>
            <a:srgbClr val="13294B"/>
          </a:solidFill>
          <a:latin typeface="Oswald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455A4"/>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455A4"/>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455A4"/>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455A4"/>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455A4"/>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3gp"/><Relationship Id="rId1" Type="http://schemas.microsoft.com/office/2007/relationships/media" Target="../media/media1.3gp"/><Relationship Id="rId6" Type="http://schemas.openxmlformats.org/officeDocument/2006/relationships/image" Target="../media/image8.gif"/><Relationship Id="rId5" Type="http://schemas.openxmlformats.org/officeDocument/2006/relationships/image" Target="../media/image43.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3.jpeg"/><Relationship Id="rId11" Type="http://schemas.openxmlformats.org/officeDocument/2006/relationships/image" Target="../media/image8.gif"/><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8.gif"/><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B1E5CB-0EBE-4EE1-FECB-5803726C0D57}"/>
              </a:ext>
            </a:extLst>
          </p:cNvPr>
          <p:cNvSpPr>
            <a:spLocks noGrp="1"/>
          </p:cNvSpPr>
          <p:nvPr>
            <p:ph type="title" idx="4294967295"/>
          </p:nvPr>
        </p:nvSpPr>
        <p:spPr>
          <a:xfrm>
            <a:off x="838200" y="-1325563"/>
            <a:ext cx="10515600" cy="1325563"/>
          </a:xfrm>
          <a:prstGeom prst="rect">
            <a:avLst/>
          </a:prstGeom>
        </p:spPr>
        <p:txBody>
          <a:bodyPr/>
          <a:lstStyle/>
          <a:p>
            <a:r>
              <a:rPr lang="en-US" dirty="0"/>
              <a:t>Introduction</a:t>
            </a:r>
          </a:p>
        </p:txBody>
      </p:sp>
      <p:sp>
        <p:nvSpPr>
          <p:cNvPr id="2" name="TextBox 1">
            <a:extLst>
              <a:ext uri="{FF2B5EF4-FFF2-40B4-BE49-F238E27FC236}">
                <a16:creationId xmlns:a16="http://schemas.microsoft.com/office/drawing/2014/main" id="{CFDC6B7F-405B-A412-360F-A5D789750633}"/>
              </a:ext>
              <a:ext uri="{C183D7F6-B498-43B3-948B-1728B52AA6E4}">
                <adec:decorative xmlns:adec="http://schemas.microsoft.com/office/drawing/2017/decorative" val="1"/>
              </a:ext>
            </a:extLst>
          </p:cNvPr>
          <p:cNvSpPr txBox="1"/>
          <p:nvPr/>
        </p:nvSpPr>
        <p:spPr>
          <a:xfrm>
            <a:off x="601980" y="1962061"/>
            <a:ext cx="7711440" cy="3554819"/>
          </a:xfrm>
          <a:prstGeom prst="rect">
            <a:avLst/>
          </a:prstGeom>
          <a:noFill/>
        </p:spPr>
        <p:txBody>
          <a:bodyPr wrap="square" rtlCol="0">
            <a:spAutoFit/>
          </a:bodyPr>
          <a:lstStyle/>
          <a:p>
            <a:pPr>
              <a:lnSpc>
                <a:spcPts val="9000"/>
              </a:lnSpc>
            </a:pPr>
            <a:r>
              <a:rPr lang="en-US" sz="9000" spc="-150" dirty="0">
                <a:solidFill>
                  <a:srgbClr val="13294B"/>
                </a:solidFill>
                <a:latin typeface="Oswald SemiBold" pitchFamily="2" charset="0"/>
              </a:rPr>
              <a:t>REMARKS TO THE BOARD OF TRUSTEES</a:t>
            </a:r>
          </a:p>
        </p:txBody>
      </p:sp>
      <p:sp>
        <p:nvSpPr>
          <p:cNvPr id="3" name="Rectangle 2">
            <a:extLst>
              <a:ext uri="{FF2B5EF4-FFF2-40B4-BE49-F238E27FC236}">
                <a16:creationId xmlns:a16="http://schemas.microsoft.com/office/drawing/2014/main" id="{74FE6DA0-9FBB-185A-9396-D8079906AD05}"/>
              </a:ext>
              <a:ext uri="{C183D7F6-B498-43B3-948B-1728B52AA6E4}">
                <adec:decorative xmlns:adec="http://schemas.microsoft.com/office/drawing/2017/decorative" val="1"/>
              </a:ext>
            </a:extLst>
          </p:cNvPr>
          <p:cNvSpPr/>
          <p:nvPr/>
        </p:nvSpPr>
        <p:spPr>
          <a:xfrm>
            <a:off x="838200" y="5486400"/>
            <a:ext cx="114300" cy="716756"/>
          </a:xfrm>
          <a:prstGeom prst="rect">
            <a:avLst/>
          </a:prstGeom>
          <a:solidFill>
            <a:srgbClr val="045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77"/>
            </a:endParaRPr>
          </a:p>
        </p:txBody>
      </p:sp>
      <p:sp>
        <p:nvSpPr>
          <p:cNvPr id="4" name="TextBox 3">
            <a:extLst>
              <a:ext uri="{FF2B5EF4-FFF2-40B4-BE49-F238E27FC236}">
                <a16:creationId xmlns:a16="http://schemas.microsoft.com/office/drawing/2014/main" id="{674A844F-0FCC-5C2F-091C-65A7436FF14D}"/>
              </a:ext>
            </a:extLst>
          </p:cNvPr>
          <p:cNvSpPr txBox="1"/>
          <p:nvPr/>
        </p:nvSpPr>
        <p:spPr>
          <a:xfrm>
            <a:off x="1104900" y="5401270"/>
            <a:ext cx="5227320" cy="923330"/>
          </a:xfrm>
          <a:prstGeom prst="rect">
            <a:avLst/>
          </a:prstGeom>
          <a:noFill/>
        </p:spPr>
        <p:txBody>
          <a:bodyPr wrap="square" rtlCol="0">
            <a:spAutoFit/>
          </a:bodyPr>
          <a:lstStyle/>
          <a:p>
            <a:r>
              <a:rPr lang="en-US" sz="2700" dirty="0">
                <a:solidFill>
                  <a:srgbClr val="0455A4"/>
                </a:solidFill>
                <a:latin typeface="Lato Black" panose="020F0A02020204030203" pitchFamily="34" charset="0"/>
              </a:rPr>
              <a:t>President Tim Killeen</a:t>
            </a:r>
          </a:p>
          <a:p>
            <a:r>
              <a:rPr lang="en-US" sz="2700" dirty="0">
                <a:solidFill>
                  <a:srgbClr val="0455A4"/>
                </a:solidFill>
                <a:latin typeface="Lato Black" panose="020F0A02020204030203" pitchFamily="34" charset="0"/>
              </a:rPr>
              <a:t>March 28, 2024</a:t>
            </a:r>
          </a:p>
        </p:txBody>
      </p:sp>
    </p:spTree>
    <p:extLst>
      <p:ext uri="{BB962C8B-B14F-4D97-AF65-F5344CB8AC3E}">
        <p14:creationId xmlns:p14="http://schemas.microsoft.com/office/powerpoint/2010/main" val="38075836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FC41-ED05-1F43-6676-42AB7A35CD37}"/>
              </a:ext>
            </a:extLst>
          </p:cNvPr>
          <p:cNvSpPr>
            <a:spLocks noGrp="1"/>
          </p:cNvSpPr>
          <p:nvPr>
            <p:ph type="title"/>
          </p:nvPr>
        </p:nvSpPr>
        <p:spPr>
          <a:xfrm>
            <a:off x="838200" y="-1779238"/>
            <a:ext cx="10515600" cy="1313848"/>
          </a:xfrm>
        </p:spPr>
        <p:txBody>
          <a:bodyPr/>
          <a:lstStyle/>
          <a:p>
            <a:pPr rtl="0" eaLnBrk="1" latinLnBrk="0" hangingPunct="1"/>
            <a:r>
              <a:rPr lang="en-US" sz="4800" kern="1200" dirty="0">
                <a:ln>
                  <a:noFill/>
                </a:ln>
                <a:solidFill>
                  <a:srgbClr val="13294B"/>
                </a:solidFill>
                <a:effectLst/>
                <a:latin typeface="Oswald SemiBold" pitchFamily="2" charset="77"/>
                <a:ea typeface="+mn-ea"/>
                <a:cs typeface="+mn-cs"/>
              </a:rPr>
              <a:t>ATTRACTING TALENT</a:t>
            </a:r>
            <a:endParaRPr lang="en-US" dirty="0">
              <a:effectLst/>
            </a:endParaRPr>
          </a:p>
        </p:txBody>
      </p:sp>
      <p:pic>
        <p:nvPicPr>
          <p:cNvPr id="4" name="Picture 3" descr="A professor teaching a class">
            <a:extLst>
              <a:ext uri="{FF2B5EF4-FFF2-40B4-BE49-F238E27FC236}">
                <a16:creationId xmlns:a16="http://schemas.microsoft.com/office/drawing/2014/main" id="{C74D8AD7-051C-AF30-C04A-06BBB685DB0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488142"/>
            <a:ext cx="12192000" cy="5369858"/>
          </a:xfrm>
          <a:prstGeom prst="rect">
            <a:avLst/>
          </a:prstGeom>
          <a:gradFill>
            <a:gsLst>
              <a:gs pos="0">
                <a:schemeClr val="accent1">
                  <a:lumMod val="5000"/>
                  <a:lumOff val="95000"/>
                </a:schemeClr>
              </a:gs>
              <a:gs pos="100000">
                <a:schemeClr val="tx1">
                  <a:alpha val="0"/>
                </a:schemeClr>
              </a:gs>
            </a:gsLst>
            <a:lin ang="5400000" scaled="1"/>
          </a:gradFill>
        </p:spPr>
      </p:pic>
      <p:sp>
        <p:nvSpPr>
          <p:cNvPr id="16" name="Rectangle 15">
            <a:extLst>
              <a:ext uri="{FF2B5EF4-FFF2-40B4-BE49-F238E27FC236}">
                <a16:creationId xmlns:a16="http://schemas.microsoft.com/office/drawing/2014/main" id="{1EFD60CD-37D5-9789-1E46-7ACBDFB44BF4}"/>
              </a:ext>
              <a:ext uri="{C183D7F6-B498-43B3-948B-1728B52AA6E4}">
                <adec:decorative xmlns:adec="http://schemas.microsoft.com/office/drawing/2017/decorative" val="1"/>
              </a:ext>
            </a:extLst>
          </p:cNvPr>
          <p:cNvSpPr/>
          <p:nvPr/>
        </p:nvSpPr>
        <p:spPr>
          <a:xfrm>
            <a:off x="0" y="185787"/>
            <a:ext cx="12192001" cy="4457333"/>
          </a:xfrm>
          <a:prstGeom prst="rect">
            <a:avLst/>
          </a:prstGeom>
          <a:gradFill>
            <a:gsLst>
              <a:gs pos="35000">
                <a:schemeClr val="accent1">
                  <a:lumMod val="0"/>
                  <a:lumOff val="100000"/>
                </a:schemeClr>
              </a:gs>
              <a:gs pos="83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5EBB36F-116A-F22C-ED9A-D07F3B02D9D5}"/>
              </a:ext>
              <a:ext uri="{C183D7F6-B498-43B3-948B-1728B52AA6E4}">
                <adec:decorative xmlns:adec="http://schemas.microsoft.com/office/drawing/2017/decorative" val="1"/>
              </a:ext>
            </a:extLst>
          </p:cNvPr>
          <p:cNvSpPr txBox="1"/>
          <p:nvPr/>
        </p:nvSpPr>
        <p:spPr>
          <a:xfrm>
            <a:off x="143691" y="548890"/>
            <a:ext cx="11904618" cy="861518"/>
          </a:xfrm>
          <a:prstGeom prst="rect">
            <a:avLst/>
          </a:prstGeom>
          <a:noFill/>
        </p:spPr>
        <p:txBody>
          <a:bodyPr wrap="square">
            <a:spAutoFit/>
          </a:bodyPr>
          <a:lstStyle/>
          <a:p>
            <a:pPr algn="ctr">
              <a:lnSpc>
                <a:spcPts val="6500"/>
              </a:lnSpc>
            </a:pPr>
            <a:r>
              <a:rPr lang="en-US" sz="4800" dirty="0">
                <a:ln w="31750">
                  <a:noFill/>
                </a:ln>
                <a:solidFill>
                  <a:srgbClr val="13294B"/>
                </a:solidFill>
                <a:latin typeface="Oswald SemiBold" pitchFamily="2" charset="0"/>
              </a:rPr>
              <a:t>ATTRACTING TALENT</a:t>
            </a:r>
          </a:p>
        </p:txBody>
      </p:sp>
      <p:cxnSp>
        <p:nvCxnSpPr>
          <p:cNvPr id="5" name="Straight Connector 4">
            <a:extLst>
              <a:ext uri="{FF2B5EF4-FFF2-40B4-BE49-F238E27FC236}">
                <a16:creationId xmlns:a16="http://schemas.microsoft.com/office/drawing/2014/main" id="{8C0FFF03-47CE-62D4-AA8F-24A910CDCA91}"/>
              </a:ext>
              <a:ext uri="{C183D7F6-B498-43B3-948B-1728B52AA6E4}">
                <adec:decorative xmlns:adec="http://schemas.microsoft.com/office/drawing/2017/decorative" val="1"/>
              </a:ext>
            </a:extLst>
          </p:cNvPr>
          <p:cNvCxnSpPr>
            <a:cxnSpLocks/>
          </p:cNvCxnSpPr>
          <p:nvPr/>
        </p:nvCxnSpPr>
        <p:spPr>
          <a:xfrm>
            <a:off x="4836182" y="1671890"/>
            <a:ext cx="2519633" cy="0"/>
          </a:xfrm>
          <a:prstGeom prst="line">
            <a:avLst/>
          </a:prstGeom>
          <a:ln w="44450">
            <a:solidFill>
              <a:srgbClr val="1329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387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0" fill="hold"/>
                                        <p:tgtEl>
                                          <p:spTgt spid="4"/>
                                        </p:tgtEl>
                                      </p:cBhvr>
                                      <p:by x="110000" y="110000"/>
                                    </p:animScale>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6" presetClass="emph" presetSubtype="0" fill="hold" nodeType="withEffect">
                                  <p:stCondLst>
                                    <p:cond delay="0"/>
                                  </p:stCondLst>
                                  <p:childTnLst>
                                    <p:animScale>
                                      <p:cBhvr>
                                        <p:cTn id="14" dur="2000" fill="hold"/>
                                        <p:tgtEl>
                                          <p:spTgt spid="5"/>
                                        </p:tgtEl>
                                      </p:cBhvr>
                                      <p:by x="150000" y="100000"/>
                                    </p:animScale>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20DBD9-E7F6-DCC6-232B-B051D5BAE864}"/>
              </a:ext>
            </a:extLst>
          </p:cNvPr>
          <p:cNvSpPr>
            <a:spLocks noGrp="1"/>
          </p:cNvSpPr>
          <p:nvPr>
            <p:ph type="title"/>
          </p:nvPr>
        </p:nvSpPr>
        <p:spPr>
          <a:xfrm>
            <a:off x="838200" y="-1576815"/>
            <a:ext cx="10515600" cy="1313848"/>
          </a:xfrm>
        </p:spPr>
        <p:txBody>
          <a:bodyPr>
            <a:normAutofit fontScale="90000"/>
          </a:bodyPr>
          <a:lstStyle/>
          <a:p>
            <a:pPr rtl="0" eaLnBrk="1" latinLnBrk="0" hangingPunct="1"/>
            <a:r>
              <a:rPr lang="en-US" sz="4800" kern="1200" dirty="0">
                <a:ln>
                  <a:noFill/>
                </a:ln>
                <a:solidFill>
                  <a:srgbClr val="FFFFFF"/>
                </a:solidFill>
                <a:effectLst/>
                <a:latin typeface="Oswald SemiBold" pitchFamily="2" charset="77"/>
                <a:ea typeface="+mn-ea"/>
                <a:cs typeface="+mn-cs"/>
              </a:rPr>
              <a:t>ECONOMIC DEVELOPMENT</a:t>
            </a:r>
            <a:endParaRPr lang="en-US" dirty="0">
              <a:effectLst/>
            </a:endParaRPr>
          </a:p>
          <a:p>
            <a:pPr rtl="0" eaLnBrk="1" latinLnBrk="0" hangingPunct="1"/>
            <a:r>
              <a:rPr lang="en-US" sz="4800" kern="1200" dirty="0">
                <a:ln>
                  <a:noFill/>
                </a:ln>
                <a:solidFill>
                  <a:srgbClr val="FFFFFF"/>
                </a:solidFill>
                <a:effectLst/>
                <a:latin typeface="Oswald Light" pitchFamily="2" charset="77"/>
                <a:ea typeface="+mn-ea"/>
                <a:cs typeface="+mn-cs"/>
              </a:rPr>
              <a:t>AN ASSET FOR ILLINOIS</a:t>
            </a:r>
            <a:endParaRPr lang="en-US" dirty="0">
              <a:effectLst/>
            </a:endParaRPr>
          </a:p>
        </p:txBody>
      </p:sp>
      <p:pic>
        <p:nvPicPr>
          <p:cNvPr id="4" name="Picture 3" descr="A motherboard ">
            <a:extLst>
              <a:ext uri="{FF2B5EF4-FFF2-40B4-BE49-F238E27FC236}">
                <a16:creationId xmlns:a16="http://schemas.microsoft.com/office/drawing/2014/main" id="{C74D8AD7-051C-AF30-C04A-06BBB685DB0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488142"/>
            <a:ext cx="12192000" cy="5369858"/>
          </a:xfrm>
          <a:prstGeom prst="rect">
            <a:avLst/>
          </a:prstGeom>
          <a:gradFill>
            <a:gsLst>
              <a:gs pos="0">
                <a:schemeClr val="accent1">
                  <a:lumMod val="5000"/>
                  <a:lumOff val="95000"/>
                </a:schemeClr>
              </a:gs>
              <a:gs pos="100000">
                <a:schemeClr val="tx1">
                  <a:alpha val="0"/>
                </a:schemeClr>
              </a:gs>
            </a:gsLst>
            <a:lin ang="5400000" scaled="1"/>
          </a:gradFill>
        </p:spPr>
      </p:pic>
      <p:sp>
        <p:nvSpPr>
          <p:cNvPr id="16" name="Rectangle 15">
            <a:extLst>
              <a:ext uri="{FF2B5EF4-FFF2-40B4-BE49-F238E27FC236}">
                <a16:creationId xmlns:a16="http://schemas.microsoft.com/office/drawing/2014/main" id="{1EFD60CD-37D5-9789-1E46-7ACBDFB44BF4}"/>
              </a:ext>
              <a:ext uri="{C183D7F6-B498-43B3-948B-1728B52AA6E4}">
                <adec:decorative xmlns:adec="http://schemas.microsoft.com/office/drawing/2017/decorative" val="1"/>
              </a:ext>
            </a:extLst>
          </p:cNvPr>
          <p:cNvSpPr/>
          <p:nvPr/>
        </p:nvSpPr>
        <p:spPr>
          <a:xfrm>
            <a:off x="-3" y="123666"/>
            <a:ext cx="12192001" cy="6734332"/>
          </a:xfrm>
          <a:prstGeom prst="rect">
            <a:avLst/>
          </a:prstGeom>
          <a:gradFill>
            <a:gsLst>
              <a:gs pos="16000">
                <a:srgbClr val="13294B"/>
              </a:gs>
              <a:gs pos="91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 name="Straight Connector 1">
            <a:extLst>
              <a:ext uri="{FF2B5EF4-FFF2-40B4-BE49-F238E27FC236}">
                <a16:creationId xmlns:a16="http://schemas.microsoft.com/office/drawing/2014/main" id="{A3887B49-7B63-ABBD-8FB0-32DC226B70F2}"/>
              </a:ext>
              <a:ext uri="{C183D7F6-B498-43B3-948B-1728B52AA6E4}">
                <adec:decorative xmlns:adec="http://schemas.microsoft.com/office/drawing/2017/decorative" val="1"/>
              </a:ext>
            </a:extLst>
          </p:cNvPr>
          <p:cNvCxnSpPr>
            <a:cxnSpLocks/>
          </p:cNvCxnSpPr>
          <p:nvPr/>
        </p:nvCxnSpPr>
        <p:spPr>
          <a:xfrm>
            <a:off x="4836182" y="2357894"/>
            <a:ext cx="2519633"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F48B2AF-8697-C32F-14C2-71554250AA28}"/>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40078"/>
          <a:stretch/>
        </p:blipFill>
        <p:spPr>
          <a:xfrm rot="5400000">
            <a:off x="6034170" y="-6034166"/>
            <a:ext cx="123664" cy="12192000"/>
          </a:xfrm>
          <a:prstGeom prst="rect">
            <a:avLst/>
          </a:prstGeom>
        </p:spPr>
      </p:pic>
      <p:sp>
        <p:nvSpPr>
          <p:cNvPr id="5" name="TextBox 4">
            <a:extLst>
              <a:ext uri="{FF2B5EF4-FFF2-40B4-BE49-F238E27FC236}">
                <a16:creationId xmlns:a16="http://schemas.microsoft.com/office/drawing/2014/main" id="{80BC576C-EBC5-BE78-6248-7D66B99D5EF1}"/>
              </a:ext>
              <a:ext uri="{C183D7F6-B498-43B3-948B-1728B52AA6E4}">
                <adec:decorative xmlns:adec="http://schemas.microsoft.com/office/drawing/2017/decorative" val="1"/>
              </a:ext>
            </a:extLst>
          </p:cNvPr>
          <p:cNvSpPr txBox="1"/>
          <p:nvPr/>
        </p:nvSpPr>
        <p:spPr>
          <a:xfrm>
            <a:off x="-1" y="483576"/>
            <a:ext cx="12192001" cy="1695079"/>
          </a:xfrm>
          <a:prstGeom prst="rect">
            <a:avLst/>
          </a:prstGeom>
          <a:noFill/>
        </p:spPr>
        <p:txBody>
          <a:bodyPr wrap="square">
            <a:spAutoFit/>
          </a:bodyPr>
          <a:lstStyle/>
          <a:p>
            <a:pPr algn="ctr">
              <a:lnSpc>
                <a:spcPts val="6500"/>
              </a:lnSpc>
            </a:pPr>
            <a:r>
              <a:rPr lang="en-US" sz="4800" dirty="0">
                <a:ln w="31750">
                  <a:noFill/>
                </a:ln>
                <a:solidFill>
                  <a:schemeClr val="bg1"/>
                </a:solidFill>
                <a:latin typeface="Oswald SemiBold" pitchFamily="2" charset="0"/>
              </a:rPr>
              <a:t>ECONOMIC DEVELOPMENT</a:t>
            </a:r>
          </a:p>
          <a:p>
            <a:pPr algn="ctr">
              <a:lnSpc>
                <a:spcPts val="6500"/>
              </a:lnSpc>
            </a:pPr>
            <a:r>
              <a:rPr lang="en-US" sz="4800" dirty="0">
                <a:ln w="31750">
                  <a:noFill/>
                </a:ln>
                <a:solidFill>
                  <a:schemeClr val="bg1"/>
                </a:solidFill>
                <a:latin typeface="Oswald Light" pitchFamily="2" charset="77"/>
              </a:rPr>
              <a:t>AN ASSET FOR ILLINOIS</a:t>
            </a:r>
          </a:p>
        </p:txBody>
      </p:sp>
    </p:spTree>
    <p:extLst>
      <p:ext uri="{BB962C8B-B14F-4D97-AF65-F5344CB8AC3E}">
        <p14:creationId xmlns:p14="http://schemas.microsoft.com/office/powerpoint/2010/main" val="2716942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6" presetClass="emph" presetSubtype="0" fill="hold" nodeType="afterEffect">
                                  <p:stCondLst>
                                    <p:cond delay="2000"/>
                                  </p:stCondLst>
                                  <p:childTnLst>
                                    <p:animScale>
                                      <p:cBhvr>
                                        <p:cTn id="10" dur="20000" fill="hold"/>
                                        <p:tgtEl>
                                          <p:spTgt spid="4"/>
                                        </p:tgtEl>
                                      </p:cBhvr>
                                      <p:by x="110000" y="110000"/>
                                    </p:animScale>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par>
                                <p:cTn id="17" presetID="6" presetClass="emph" presetSubtype="0" fill="hold" nodeType="withEffect">
                                  <p:stCondLst>
                                    <p:cond delay="0"/>
                                  </p:stCondLst>
                                  <p:childTnLst>
                                    <p:animScale>
                                      <p:cBhvr>
                                        <p:cTn id="18" dur="2000" fill="hold"/>
                                        <p:tgtEl>
                                          <p:spTgt spid="2"/>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A85C-03AA-1652-3210-2E5E9CBD86D7}"/>
              </a:ext>
            </a:extLst>
          </p:cNvPr>
          <p:cNvSpPr>
            <a:spLocks noGrp="1"/>
          </p:cNvSpPr>
          <p:nvPr>
            <p:ph type="title"/>
          </p:nvPr>
        </p:nvSpPr>
        <p:spPr>
          <a:xfrm>
            <a:off x="838200" y="-1789563"/>
            <a:ext cx="10515600" cy="1313848"/>
          </a:xfrm>
        </p:spPr>
        <p:txBody>
          <a:bodyPr/>
          <a:lstStyle/>
          <a:p>
            <a:pPr rtl="0" eaLnBrk="1" latinLnBrk="0" hangingPunct="1"/>
            <a:r>
              <a:rPr lang="en-US" sz="4800" kern="1200" dirty="0">
                <a:ln>
                  <a:noFill/>
                </a:ln>
                <a:solidFill>
                  <a:srgbClr val="13294B"/>
                </a:solidFill>
                <a:effectLst/>
                <a:latin typeface="Oswald SemiBold" pitchFamily="2" charset="77"/>
                <a:ea typeface="+mn-ea"/>
                <a:cs typeface="+mn-cs"/>
              </a:rPr>
              <a:t>AN AMBASSADOR FOR ILLINOIS</a:t>
            </a:r>
            <a:endParaRPr lang="en-US" dirty="0">
              <a:effectLst/>
            </a:endParaRPr>
          </a:p>
        </p:txBody>
      </p:sp>
      <p:pic>
        <p:nvPicPr>
          <p:cNvPr id="4" name="Picture 3" descr="The Illinois and United States flag">
            <a:extLst>
              <a:ext uri="{FF2B5EF4-FFF2-40B4-BE49-F238E27FC236}">
                <a16:creationId xmlns:a16="http://schemas.microsoft.com/office/drawing/2014/main" id="{C74D8AD7-051C-AF30-C04A-06BBB685DB0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3543"/>
          <a:stretch/>
        </p:blipFill>
        <p:spPr>
          <a:xfrm>
            <a:off x="0" y="1488142"/>
            <a:ext cx="12192000" cy="5369858"/>
          </a:xfrm>
          <a:prstGeom prst="rect">
            <a:avLst/>
          </a:prstGeom>
          <a:gradFill>
            <a:gsLst>
              <a:gs pos="0">
                <a:schemeClr val="accent1">
                  <a:lumMod val="5000"/>
                  <a:lumOff val="95000"/>
                </a:schemeClr>
              </a:gs>
              <a:gs pos="100000">
                <a:schemeClr val="tx1">
                  <a:alpha val="0"/>
                </a:schemeClr>
              </a:gs>
            </a:gsLst>
            <a:lin ang="5400000" scaled="1"/>
          </a:gradFill>
        </p:spPr>
      </p:pic>
      <p:sp>
        <p:nvSpPr>
          <p:cNvPr id="16" name="Rectangle 15">
            <a:extLst>
              <a:ext uri="{FF2B5EF4-FFF2-40B4-BE49-F238E27FC236}">
                <a16:creationId xmlns:a16="http://schemas.microsoft.com/office/drawing/2014/main" id="{1EFD60CD-37D5-9789-1E46-7ACBDFB44BF4}"/>
              </a:ext>
              <a:ext uri="{C183D7F6-B498-43B3-948B-1728B52AA6E4}">
                <adec:decorative xmlns:adec="http://schemas.microsoft.com/office/drawing/2017/decorative" val="1"/>
              </a:ext>
            </a:extLst>
          </p:cNvPr>
          <p:cNvSpPr/>
          <p:nvPr/>
        </p:nvSpPr>
        <p:spPr>
          <a:xfrm>
            <a:off x="-1" y="178904"/>
            <a:ext cx="12192001" cy="6679096"/>
          </a:xfrm>
          <a:prstGeom prst="rect">
            <a:avLst/>
          </a:prstGeom>
          <a:gradFill>
            <a:gsLst>
              <a:gs pos="22000">
                <a:schemeClr val="accent1">
                  <a:lumMod val="0"/>
                  <a:lumOff val="100000"/>
                </a:schemeClr>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A5246BD9-8F0A-122F-38F3-E1CD8C035ECA}"/>
              </a:ext>
              <a:ext uri="{C183D7F6-B498-43B3-948B-1728B52AA6E4}">
                <adec:decorative xmlns:adec="http://schemas.microsoft.com/office/drawing/2017/decorative" val="1"/>
              </a:ext>
            </a:extLst>
          </p:cNvPr>
          <p:cNvCxnSpPr>
            <a:cxnSpLocks/>
          </p:cNvCxnSpPr>
          <p:nvPr/>
        </p:nvCxnSpPr>
        <p:spPr>
          <a:xfrm>
            <a:off x="4836182" y="1671890"/>
            <a:ext cx="2519633" cy="0"/>
          </a:xfrm>
          <a:prstGeom prst="line">
            <a:avLst/>
          </a:prstGeom>
          <a:ln w="44450">
            <a:solidFill>
              <a:srgbClr val="13294B"/>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616BEF8-D719-7BFF-CC82-A08520E8DB3D}"/>
              </a:ext>
              <a:ext uri="{C183D7F6-B498-43B3-948B-1728B52AA6E4}">
                <adec:decorative xmlns:adec="http://schemas.microsoft.com/office/drawing/2017/decorative" val="1"/>
              </a:ext>
            </a:extLst>
          </p:cNvPr>
          <p:cNvSpPr txBox="1"/>
          <p:nvPr/>
        </p:nvSpPr>
        <p:spPr>
          <a:xfrm>
            <a:off x="143691" y="548890"/>
            <a:ext cx="11904618" cy="861518"/>
          </a:xfrm>
          <a:prstGeom prst="rect">
            <a:avLst/>
          </a:prstGeom>
          <a:noFill/>
        </p:spPr>
        <p:txBody>
          <a:bodyPr wrap="square">
            <a:spAutoFit/>
          </a:bodyPr>
          <a:lstStyle/>
          <a:p>
            <a:pPr algn="ctr">
              <a:lnSpc>
                <a:spcPts val="6500"/>
              </a:lnSpc>
            </a:pPr>
            <a:r>
              <a:rPr lang="en-US" sz="4800" dirty="0">
                <a:ln w="31750">
                  <a:noFill/>
                </a:ln>
                <a:solidFill>
                  <a:srgbClr val="13294B"/>
                </a:solidFill>
                <a:latin typeface="Oswald SemiBold" pitchFamily="2" charset="0"/>
              </a:rPr>
              <a:t>AN AMBASSADOR FOR ILLINOIS</a:t>
            </a:r>
          </a:p>
        </p:txBody>
      </p:sp>
    </p:spTree>
    <p:extLst>
      <p:ext uri="{BB962C8B-B14F-4D97-AF65-F5344CB8AC3E}">
        <p14:creationId xmlns:p14="http://schemas.microsoft.com/office/powerpoint/2010/main" val="3205829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2000"/>
                                  </p:stCondLst>
                                  <p:childTnLst>
                                    <p:animScale>
                                      <p:cBhvr>
                                        <p:cTn id="6" dur="20000" fill="hold"/>
                                        <p:tgtEl>
                                          <p:spTgt spid="4"/>
                                        </p:tgtEl>
                                      </p:cBhvr>
                                      <p:by x="110000" y="110000"/>
                                    </p:animScale>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par>
                                <p:cTn id="10" presetID="6" presetClass="emph" presetSubtype="0" fill="hold" nodeType="withEffect">
                                  <p:stCondLst>
                                    <p:cond delay="0"/>
                                  </p:stCondLst>
                                  <p:childTnLst>
                                    <p:animScale>
                                      <p:cBhvr>
                                        <p:cTn id="11" dur="2000" fill="hold"/>
                                        <p:tgtEl>
                                          <p:spTgt spid="5"/>
                                        </p:tgtEl>
                                      </p:cBhvr>
                                      <p:by x="150000" y="100000"/>
                                    </p:animScale>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A8DBC-D2C0-6183-82A2-516DE812B894}"/>
              </a:ext>
            </a:extLst>
          </p:cNvPr>
          <p:cNvSpPr>
            <a:spLocks noGrp="1"/>
          </p:cNvSpPr>
          <p:nvPr>
            <p:ph type="title"/>
          </p:nvPr>
        </p:nvSpPr>
        <p:spPr>
          <a:xfrm>
            <a:off x="838200" y="-1637024"/>
            <a:ext cx="10515600" cy="1313848"/>
          </a:xfrm>
        </p:spPr>
        <p:txBody>
          <a:bodyPr>
            <a:normAutofit/>
          </a:bodyPr>
          <a:lstStyle/>
          <a:p>
            <a:pPr rtl="0" eaLnBrk="1" latinLnBrk="0" hangingPunct="1"/>
            <a:r>
              <a:rPr lang="en-US" sz="4500" b="1" kern="1200" dirty="0">
                <a:ln>
                  <a:noFill/>
                </a:ln>
                <a:solidFill>
                  <a:srgbClr val="13294B"/>
                </a:solidFill>
                <a:effectLst/>
                <a:latin typeface="Oswald" pitchFamily="2" charset="77"/>
                <a:ea typeface="+mn-ea"/>
                <a:cs typeface="+mn-cs"/>
              </a:rPr>
              <a:t>INDIA:</a:t>
            </a:r>
            <a:r>
              <a:rPr lang="en-US" sz="4800" b="0" kern="1200" baseline="0" dirty="0">
                <a:ln>
                  <a:noFill/>
                </a:ln>
                <a:solidFill>
                  <a:srgbClr val="0455A4"/>
                </a:solidFill>
                <a:effectLst/>
                <a:latin typeface="Lato" panose="020F0502020204030203" pitchFamily="34" charset="0"/>
                <a:ea typeface="+mj-ea"/>
                <a:cs typeface="+mj-cs"/>
              </a:rPr>
              <a:t> </a:t>
            </a:r>
            <a:r>
              <a:rPr lang="en-US" sz="4500" kern="1200" dirty="0">
                <a:ln>
                  <a:noFill/>
                </a:ln>
                <a:solidFill>
                  <a:srgbClr val="13294B"/>
                </a:solidFill>
                <a:effectLst/>
                <a:latin typeface="Oswald Light" pitchFamily="2" charset="77"/>
                <a:ea typeface="+mn-ea"/>
                <a:cs typeface="+mn-cs"/>
              </a:rPr>
              <a:t>EXPLORING OPPORTUNITIES</a:t>
            </a:r>
            <a:endParaRPr lang="en-US" dirty="0">
              <a:effectLst/>
            </a:endParaRPr>
          </a:p>
        </p:txBody>
      </p:sp>
      <p:pic>
        <p:nvPicPr>
          <p:cNvPr id="4" name="Picture 3" descr="view of jama masjid and new delhi&#10;">
            <a:extLst>
              <a:ext uri="{FF2B5EF4-FFF2-40B4-BE49-F238E27FC236}">
                <a16:creationId xmlns:a16="http://schemas.microsoft.com/office/drawing/2014/main" id="{C74D8AD7-051C-AF30-C04A-06BBB685DB0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488142"/>
            <a:ext cx="12192000" cy="5369858"/>
          </a:xfrm>
          <a:prstGeom prst="rect">
            <a:avLst/>
          </a:prstGeom>
          <a:gradFill>
            <a:gsLst>
              <a:gs pos="0">
                <a:schemeClr val="accent1">
                  <a:lumMod val="5000"/>
                  <a:lumOff val="95000"/>
                </a:schemeClr>
              </a:gs>
              <a:gs pos="100000">
                <a:schemeClr val="tx1">
                  <a:alpha val="0"/>
                </a:schemeClr>
              </a:gs>
            </a:gsLst>
            <a:lin ang="5400000" scaled="1"/>
          </a:gradFill>
        </p:spPr>
      </p:pic>
      <p:sp>
        <p:nvSpPr>
          <p:cNvPr id="16" name="Rectangle 15">
            <a:extLst>
              <a:ext uri="{FF2B5EF4-FFF2-40B4-BE49-F238E27FC236}">
                <a16:creationId xmlns:a16="http://schemas.microsoft.com/office/drawing/2014/main" id="{1EFD60CD-37D5-9789-1E46-7ACBDFB44BF4}"/>
              </a:ext>
              <a:ext uri="{C183D7F6-B498-43B3-948B-1728B52AA6E4}">
                <adec:decorative xmlns:adec="http://schemas.microsoft.com/office/drawing/2017/decorative" val="1"/>
              </a:ext>
            </a:extLst>
          </p:cNvPr>
          <p:cNvSpPr/>
          <p:nvPr/>
        </p:nvSpPr>
        <p:spPr>
          <a:xfrm>
            <a:off x="-1" y="192962"/>
            <a:ext cx="12192001" cy="4632156"/>
          </a:xfrm>
          <a:prstGeom prst="rect">
            <a:avLst/>
          </a:prstGeom>
          <a:gradFill>
            <a:gsLst>
              <a:gs pos="47000">
                <a:schemeClr val="accent1">
                  <a:lumMod val="0"/>
                  <a:lumOff val="100000"/>
                </a:schemeClr>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1B816B09-C9D6-2CFB-62FE-05F4DB7ADF1F}"/>
              </a:ext>
              <a:ext uri="{C183D7F6-B498-43B3-948B-1728B52AA6E4}">
                <adec:decorative xmlns:adec="http://schemas.microsoft.com/office/drawing/2017/decorative" val="1"/>
              </a:ext>
            </a:extLst>
          </p:cNvPr>
          <p:cNvCxnSpPr>
            <a:cxnSpLocks/>
          </p:cNvCxnSpPr>
          <p:nvPr/>
        </p:nvCxnSpPr>
        <p:spPr>
          <a:xfrm>
            <a:off x="4836182" y="2357894"/>
            <a:ext cx="2519633" cy="0"/>
          </a:xfrm>
          <a:prstGeom prst="line">
            <a:avLst/>
          </a:prstGeom>
          <a:ln w="44450">
            <a:solidFill>
              <a:srgbClr val="13294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206E52-B078-1461-60D3-A0595ECCA9EB}"/>
              </a:ext>
              <a:ext uri="{C183D7F6-B498-43B3-948B-1728B52AA6E4}">
                <adec:decorative xmlns:adec="http://schemas.microsoft.com/office/drawing/2017/decorative" val="1"/>
              </a:ext>
            </a:extLst>
          </p:cNvPr>
          <p:cNvSpPr txBox="1"/>
          <p:nvPr/>
        </p:nvSpPr>
        <p:spPr>
          <a:xfrm>
            <a:off x="143691" y="548890"/>
            <a:ext cx="11904618" cy="1477328"/>
          </a:xfrm>
          <a:prstGeom prst="rect">
            <a:avLst/>
          </a:prstGeom>
          <a:noFill/>
        </p:spPr>
        <p:txBody>
          <a:bodyPr wrap="square">
            <a:spAutoFit/>
          </a:bodyPr>
          <a:lstStyle/>
          <a:p>
            <a:pPr algn="ctr"/>
            <a:r>
              <a:rPr lang="en-US" sz="4500" b="1" dirty="0">
                <a:ln w="31750">
                  <a:noFill/>
                </a:ln>
                <a:solidFill>
                  <a:srgbClr val="13294B"/>
                </a:solidFill>
                <a:latin typeface="Oswald" pitchFamily="2" charset="77"/>
              </a:rPr>
              <a:t>INDIA:</a:t>
            </a:r>
          </a:p>
          <a:p>
            <a:pPr algn="ctr"/>
            <a:r>
              <a:rPr lang="en-US" sz="4500" dirty="0">
                <a:ln w="31750">
                  <a:noFill/>
                </a:ln>
                <a:solidFill>
                  <a:srgbClr val="13294B"/>
                </a:solidFill>
                <a:latin typeface="Oswald Light" pitchFamily="2" charset="77"/>
              </a:rPr>
              <a:t>EXPLORING OPPORTUNITIES</a:t>
            </a:r>
          </a:p>
        </p:txBody>
      </p:sp>
      <p:pic>
        <p:nvPicPr>
          <p:cNvPr id="5" name="Picture 4">
            <a:extLst>
              <a:ext uri="{FF2B5EF4-FFF2-40B4-BE49-F238E27FC236}">
                <a16:creationId xmlns:a16="http://schemas.microsoft.com/office/drawing/2014/main" id="{2544EDCF-A881-5860-D2FD-4162A2EE622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5992814" y="-6031278"/>
            <a:ext cx="206375" cy="12192000"/>
          </a:xfrm>
          <a:prstGeom prst="rect">
            <a:avLst/>
          </a:prstGeom>
        </p:spPr>
      </p:pic>
    </p:spTree>
    <p:extLst>
      <p:ext uri="{BB962C8B-B14F-4D97-AF65-F5344CB8AC3E}">
        <p14:creationId xmlns:p14="http://schemas.microsoft.com/office/powerpoint/2010/main" val="15633215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2000"/>
                                  </p:stCondLst>
                                  <p:childTnLst>
                                    <p:animScale>
                                      <p:cBhvr>
                                        <p:cTn id="6" dur="20000" fill="hold"/>
                                        <p:tgtEl>
                                          <p:spTgt spid="4"/>
                                        </p:tgtEl>
                                      </p:cBhvr>
                                      <p:by x="110000" y="110000"/>
                                    </p:animScale>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2000"/>
                                        <p:tgtEl>
                                          <p:spTgt spid="9"/>
                                        </p:tgtEl>
                                      </p:cBhvr>
                                    </p:animEffect>
                                  </p:childTnLst>
                                </p:cTn>
                              </p:par>
                              <p:par>
                                <p:cTn id="10" presetID="6" presetClass="emph" presetSubtype="0" fill="hold" nodeType="withEffect">
                                  <p:stCondLst>
                                    <p:cond delay="0"/>
                                  </p:stCondLst>
                                  <p:childTnLst>
                                    <p:animScale>
                                      <p:cBhvr>
                                        <p:cTn id="11" dur="2000" fill="hold"/>
                                        <p:tgtEl>
                                          <p:spTgt spid="9"/>
                                        </p:tgtEl>
                                      </p:cBhvr>
                                      <p:by x="150000" y="100000"/>
                                    </p:animScale>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C243048-1218-68E4-7B6F-4A615DD2E754}"/>
              </a:ext>
            </a:extLst>
          </p:cNvPr>
          <p:cNvSpPr>
            <a:spLocks noGrp="1"/>
          </p:cNvSpPr>
          <p:nvPr>
            <p:ph type="title"/>
          </p:nvPr>
        </p:nvSpPr>
        <p:spPr/>
        <p:txBody>
          <a:bodyPr>
            <a:normAutofit/>
          </a:bodyPr>
          <a:lstStyle/>
          <a:p>
            <a:pPr algn="ctr"/>
            <a:r>
              <a:rPr lang="en-US" sz="4800" b="1" kern="1200" cap="all" spc="300" baseline="0" dirty="0">
                <a:solidFill>
                  <a:srgbClr val="E8E9EA"/>
                </a:solidFill>
                <a:effectLst/>
                <a:latin typeface="Oswald" pitchFamily="2" charset="0"/>
                <a:ea typeface="+mj-ea"/>
                <a:cs typeface="+mj-cs"/>
              </a:rPr>
              <a:t>SEN. DUCKWORTH </a:t>
            </a:r>
            <a:endParaRPr lang="en-US" dirty="0">
              <a:solidFill>
                <a:schemeClr val="bg1"/>
              </a:solidFill>
            </a:endParaRPr>
          </a:p>
        </p:txBody>
      </p:sp>
      <p:sp>
        <p:nvSpPr>
          <p:cNvPr id="2" name="Content Placeholder 1">
            <a:extLst>
              <a:ext uri="{FF2B5EF4-FFF2-40B4-BE49-F238E27FC236}">
                <a16:creationId xmlns:a16="http://schemas.microsoft.com/office/drawing/2014/main" id="{68B1B79B-680B-944F-E71E-B6527E92F89D}"/>
              </a:ext>
            </a:extLst>
          </p:cNvPr>
          <p:cNvSpPr>
            <a:spLocks noGrp="1"/>
          </p:cNvSpPr>
          <p:nvPr>
            <p:ph sz="half" idx="1"/>
          </p:nvPr>
        </p:nvSpPr>
        <p:spPr/>
        <p:txBody>
          <a:bodyPr/>
          <a:lstStyle/>
          <a:p>
            <a:endParaRPr lang="en-US"/>
          </a:p>
        </p:txBody>
      </p:sp>
      <p:pic>
        <p:nvPicPr>
          <p:cNvPr id="4" name="Picture 3">
            <a:extLst>
              <a:ext uri="{FF2B5EF4-FFF2-40B4-BE49-F238E27FC236}">
                <a16:creationId xmlns:a16="http://schemas.microsoft.com/office/drawing/2014/main" id="{DA6C16D6-5447-9238-C4F4-10867F7E357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0"/>
            <a:ext cx="7493000" cy="6857996"/>
          </a:xfrm>
          <a:prstGeom prst="rect">
            <a:avLst/>
          </a:prstGeom>
          <a:noFill/>
          <a:ln>
            <a:noFill/>
          </a:ln>
        </p:spPr>
      </p:pic>
      <p:sp>
        <p:nvSpPr>
          <p:cNvPr id="5" name="TextBox 4" descr="Senator Tammy Duckworth&#10;">
            <a:extLst>
              <a:ext uri="{FF2B5EF4-FFF2-40B4-BE49-F238E27FC236}">
                <a16:creationId xmlns:a16="http://schemas.microsoft.com/office/drawing/2014/main" id="{17DECDBD-DA0C-AB36-BC63-A20672C8498A}"/>
              </a:ext>
            </a:extLst>
          </p:cNvPr>
          <p:cNvSpPr txBox="1"/>
          <p:nvPr/>
        </p:nvSpPr>
        <p:spPr>
          <a:xfrm>
            <a:off x="7177177" y="-4"/>
            <a:ext cx="5014823" cy="6858000"/>
          </a:xfrm>
          <a:prstGeom prst="rect">
            <a:avLst/>
          </a:prstGeom>
          <a:gradFill>
            <a:gsLst>
              <a:gs pos="0">
                <a:schemeClr val="tx1">
                  <a:lumMod val="95000"/>
                  <a:lumOff val="5000"/>
                </a:schemeClr>
              </a:gs>
              <a:gs pos="65000">
                <a:srgbClr val="13294B"/>
              </a:gs>
            </a:gsLst>
            <a:path path="circle">
              <a:fillToRect l="100000" t="100000"/>
            </a:path>
          </a:gradFill>
        </p:spPr>
        <p:txBody>
          <a:bodyPr wrap="square" lIns="228600" tIns="365760" rIns="228600" rtlCol="0" anchor="ctr" anchorCtr="0">
            <a:noAutofit/>
          </a:bodyPr>
          <a:lstStyle/>
          <a:p>
            <a:pPr algn="ctr"/>
            <a:r>
              <a:rPr lang="en-US" sz="2700" dirty="0">
                <a:solidFill>
                  <a:schemeClr val="bg1"/>
                </a:solidFill>
                <a:latin typeface="Merriweather" pitchFamily="2" charset="77"/>
              </a:rPr>
              <a:t>“Higher education is a hidden strength of American economic power. Their efforts to engage internationally help develop strong affinity for the U.S. and grow our global competitiveness, both of which have economic returns.”</a:t>
            </a:r>
            <a:endParaRPr lang="en-US" sz="2700" i="0" u="none" strike="noStrike" dirty="0">
              <a:solidFill>
                <a:schemeClr val="bg1"/>
              </a:solidFill>
              <a:effectLst/>
              <a:latin typeface="Merriweather" pitchFamily="2" charset="77"/>
            </a:endParaRPr>
          </a:p>
          <a:p>
            <a:pPr lvl="0" algn="ctr"/>
            <a:endParaRPr lang="en-US" b="1" dirty="0">
              <a:solidFill>
                <a:schemeClr val="bg1"/>
              </a:solidFill>
              <a:latin typeface="Lato Black" panose="020F0502020204030203" pitchFamily="34" charset="77"/>
            </a:endParaRPr>
          </a:p>
          <a:p>
            <a:pPr algn="ctr"/>
            <a:r>
              <a:rPr lang="en-US" dirty="0">
                <a:solidFill>
                  <a:schemeClr val="bg1"/>
                </a:solidFill>
                <a:latin typeface="Lato" panose="020F0502020204030203" pitchFamily="34" charset="77"/>
              </a:rPr>
              <a:t>— Senator Tammy Duckworth</a:t>
            </a:r>
            <a:endParaRPr lang="en-US" u="none" strike="noStrike" dirty="0">
              <a:solidFill>
                <a:schemeClr val="bg1"/>
              </a:solidFill>
              <a:effectLst/>
              <a:latin typeface="Lato" panose="020F0502020204030203" pitchFamily="34" charset="77"/>
            </a:endParaRPr>
          </a:p>
        </p:txBody>
      </p:sp>
      <p:pic>
        <p:nvPicPr>
          <p:cNvPr id="6" name="Picture 5">
            <a:extLst>
              <a:ext uri="{FF2B5EF4-FFF2-40B4-BE49-F238E27FC236}">
                <a16:creationId xmlns:a16="http://schemas.microsoft.com/office/drawing/2014/main" id="{39A47C66-017A-9E20-AF9D-2A0A43F3F26E}"/>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19134" y="0"/>
            <a:ext cx="116086" cy="6858000"/>
          </a:xfrm>
          <a:prstGeom prst="rect">
            <a:avLst/>
          </a:prstGeom>
        </p:spPr>
      </p:pic>
    </p:spTree>
    <p:extLst>
      <p:ext uri="{BB962C8B-B14F-4D97-AF65-F5344CB8AC3E}">
        <p14:creationId xmlns:p14="http://schemas.microsoft.com/office/powerpoint/2010/main" val="120579234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C243048-1218-68E4-7B6F-4A615DD2E754}"/>
              </a:ext>
            </a:extLst>
          </p:cNvPr>
          <p:cNvSpPr>
            <a:spLocks noGrp="1"/>
          </p:cNvSpPr>
          <p:nvPr>
            <p:ph type="title"/>
          </p:nvPr>
        </p:nvSpPr>
        <p:spPr/>
        <p:txBody>
          <a:bodyPr>
            <a:normAutofit/>
          </a:bodyPr>
          <a:lstStyle/>
          <a:p>
            <a:pPr algn="ctr"/>
            <a:r>
              <a:rPr lang="en-US" sz="4800" b="1" kern="1200" cap="all" spc="300" baseline="0" dirty="0">
                <a:solidFill>
                  <a:srgbClr val="E8E9EA"/>
                </a:solidFill>
                <a:effectLst/>
                <a:latin typeface="Oswald" pitchFamily="2" charset="0"/>
                <a:ea typeface="+mj-ea"/>
                <a:cs typeface="+mj-cs"/>
              </a:rPr>
              <a:t>State Department </a:t>
            </a:r>
            <a:endParaRPr lang="en-US" dirty="0">
              <a:solidFill>
                <a:schemeClr val="bg1"/>
              </a:solidFill>
            </a:endParaRPr>
          </a:p>
        </p:txBody>
      </p:sp>
      <p:sp>
        <p:nvSpPr>
          <p:cNvPr id="5" name="TextBox 4">
            <a:extLst>
              <a:ext uri="{FF2B5EF4-FFF2-40B4-BE49-F238E27FC236}">
                <a16:creationId xmlns:a16="http://schemas.microsoft.com/office/drawing/2014/main" id="{17DECDBD-DA0C-AB36-BC63-A20672C8498A}"/>
              </a:ext>
            </a:extLst>
          </p:cNvPr>
          <p:cNvSpPr txBox="1"/>
          <p:nvPr/>
        </p:nvSpPr>
        <p:spPr>
          <a:xfrm>
            <a:off x="0" y="0"/>
            <a:ext cx="12192000" cy="6858000"/>
          </a:xfrm>
          <a:prstGeom prst="rect">
            <a:avLst/>
          </a:prstGeom>
          <a:gradFill>
            <a:gsLst>
              <a:gs pos="0">
                <a:schemeClr val="tx1">
                  <a:lumMod val="95000"/>
                  <a:lumOff val="5000"/>
                </a:schemeClr>
              </a:gs>
              <a:gs pos="65000">
                <a:srgbClr val="13294B"/>
              </a:gs>
            </a:gsLst>
            <a:path path="circle">
              <a:fillToRect l="100000" t="100000"/>
            </a:path>
          </a:gradFill>
        </p:spPr>
        <p:txBody>
          <a:bodyPr wrap="square" lIns="228600" tIns="365760" rIns="228600" rtlCol="0" anchor="ctr" anchorCtr="0">
            <a:noAutofit/>
          </a:bodyPr>
          <a:lstStyle/>
          <a:p>
            <a:pPr algn="ctr"/>
            <a:r>
              <a:rPr lang="en-US" sz="2700" dirty="0">
                <a:solidFill>
                  <a:schemeClr val="bg1"/>
                </a:solidFill>
                <a:latin typeface="Merriweather" pitchFamily="2" charset="77"/>
              </a:rPr>
              <a:t>“The themes and geographies that are part of your</a:t>
            </a:r>
            <a:br>
              <a:rPr lang="en-US" sz="2700" dirty="0">
                <a:solidFill>
                  <a:schemeClr val="bg1"/>
                </a:solidFill>
                <a:latin typeface="Merriweather" pitchFamily="2" charset="77"/>
              </a:rPr>
            </a:br>
            <a:r>
              <a:rPr lang="en-US" sz="2700" dirty="0">
                <a:solidFill>
                  <a:schemeClr val="bg1"/>
                </a:solidFill>
                <a:latin typeface="Merriweather" pitchFamily="2" charset="77"/>
              </a:rPr>
              <a:t>strategy match up well with our priorities.”  </a:t>
            </a:r>
          </a:p>
          <a:p>
            <a:pPr algn="ctr"/>
            <a:endParaRPr lang="en-US" b="1" dirty="0">
              <a:solidFill>
                <a:schemeClr val="bg1"/>
              </a:solidFill>
              <a:latin typeface="Lato Black" panose="020F0502020204030203" pitchFamily="34" charset="77"/>
            </a:endParaRPr>
          </a:p>
          <a:p>
            <a:pPr algn="ctr"/>
            <a:r>
              <a:rPr lang="en-US" dirty="0">
                <a:solidFill>
                  <a:schemeClr val="bg1"/>
                </a:solidFill>
                <a:latin typeface="Lato" panose="020F0502020204030203" pitchFamily="34" charset="77"/>
              </a:rPr>
              <a:t>— Dr. Seth Center </a:t>
            </a:r>
            <a:br>
              <a:rPr lang="en-US" dirty="0">
                <a:solidFill>
                  <a:schemeClr val="bg1"/>
                </a:solidFill>
                <a:latin typeface="Lato" panose="020F0502020204030203" pitchFamily="34" charset="77"/>
              </a:rPr>
            </a:br>
            <a:endParaRPr lang="en-US" dirty="0">
              <a:solidFill>
                <a:schemeClr val="bg1"/>
              </a:solidFill>
              <a:latin typeface="Lato" panose="020F0502020204030203" pitchFamily="34" charset="77"/>
            </a:endParaRPr>
          </a:p>
          <a:p>
            <a:pPr algn="ctr"/>
            <a:r>
              <a:rPr lang="en-US" dirty="0">
                <a:solidFill>
                  <a:schemeClr val="bg1"/>
                </a:solidFill>
                <a:latin typeface="Lato" panose="020F0502020204030203" pitchFamily="34" charset="77"/>
              </a:rPr>
              <a:t>Deputy Envoy for Critical</a:t>
            </a:r>
            <a:br>
              <a:rPr lang="en-US" dirty="0">
                <a:solidFill>
                  <a:schemeClr val="bg1"/>
                </a:solidFill>
                <a:latin typeface="Lato" panose="020F0502020204030203" pitchFamily="34" charset="77"/>
              </a:rPr>
            </a:br>
            <a:r>
              <a:rPr lang="en-US" dirty="0">
                <a:solidFill>
                  <a:schemeClr val="bg1"/>
                </a:solidFill>
                <a:latin typeface="Lato" panose="020F0502020204030203" pitchFamily="34" charset="77"/>
              </a:rPr>
              <a:t>and Emerging Technology</a:t>
            </a:r>
          </a:p>
          <a:p>
            <a:pPr algn="ctr"/>
            <a:endParaRPr lang="en-US" dirty="0">
              <a:solidFill>
                <a:schemeClr val="bg1"/>
              </a:solidFill>
              <a:latin typeface="Lato" panose="020F0502020204030203" pitchFamily="34" charset="77"/>
            </a:endParaRPr>
          </a:p>
          <a:p>
            <a:pPr algn="ctr"/>
            <a:r>
              <a:rPr lang="en-US" dirty="0">
                <a:solidFill>
                  <a:schemeClr val="bg1"/>
                </a:solidFill>
                <a:latin typeface="Lato" panose="020F0502020204030203" pitchFamily="34" charset="77"/>
              </a:rPr>
              <a:t>U.S. Department of State</a:t>
            </a:r>
            <a:endParaRPr lang="en-US" u="none" strike="noStrike" dirty="0">
              <a:solidFill>
                <a:schemeClr val="bg1"/>
              </a:solidFill>
              <a:effectLst/>
              <a:latin typeface="Lato" panose="020F0502020204030203" pitchFamily="34" charset="77"/>
            </a:endParaRPr>
          </a:p>
        </p:txBody>
      </p:sp>
      <p:pic>
        <p:nvPicPr>
          <p:cNvPr id="39" name="Picture 38" descr="Department of State seal">
            <a:extLst>
              <a:ext uri="{FF2B5EF4-FFF2-40B4-BE49-F238E27FC236}">
                <a16:creationId xmlns:a16="http://schemas.microsoft.com/office/drawing/2014/main" id="{51EED11B-6440-B13E-FDD8-12933B7E209A}"/>
              </a:ext>
            </a:extLst>
          </p:cNvPr>
          <p:cNvPicPr>
            <a:picLocks noGrp="1" noRot="1" noChangeAspect="1" noMove="1" noResize="1" noEditPoints="1" noAdjustHandles="1" noChangeArrowheads="1" noChangeShapeType="1" noCrop="1"/>
          </p:cNvPicPr>
          <p:nvPr/>
        </p:nvPicPr>
        <p:blipFill>
          <a:blip r:embed="rId3">
            <a:alphaModFix amt="20000"/>
            <a:duotone>
              <a:prstClr val="black"/>
              <a:schemeClr val="accent1">
                <a:tint val="45000"/>
                <a:satMod val="400000"/>
              </a:schemeClr>
            </a:duotone>
          </a:blip>
          <a:stretch>
            <a:fillRect/>
          </a:stretch>
        </p:blipFill>
        <p:spPr>
          <a:xfrm>
            <a:off x="3043452" y="376452"/>
            <a:ext cx="6105096" cy="6105096"/>
          </a:xfrm>
          <a:prstGeom prst="rect">
            <a:avLst/>
          </a:prstGeom>
        </p:spPr>
      </p:pic>
    </p:spTree>
    <p:extLst>
      <p:ext uri="{BB962C8B-B14F-4D97-AF65-F5344CB8AC3E}">
        <p14:creationId xmlns:p14="http://schemas.microsoft.com/office/powerpoint/2010/main" val="1925420462"/>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2434D8-A269-D5B9-6B5F-593CDDC58499}"/>
              </a:ext>
            </a:extLst>
          </p:cNvPr>
          <p:cNvSpPr>
            <a:spLocks noGrp="1"/>
          </p:cNvSpPr>
          <p:nvPr>
            <p:ph type="title"/>
          </p:nvPr>
        </p:nvSpPr>
        <p:spPr>
          <a:xfrm>
            <a:off x="838200" y="-1693704"/>
            <a:ext cx="10515600" cy="1325563"/>
          </a:xfrm>
        </p:spPr>
        <p:txBody>
          <a:bodyPr/>
          <a:lstStyle/>
          <a:p>
            <a:r>
              <a:rPr lang="en-US" dirty="0"/>
              <a:t>Thank you</a:t>
            </a:r>
          </a:p>
        </p:txBody>
      </p:sp>
      <p:pic>
        <p:nvPicPr>
          <p:cNvPr id="5" name="Comp 1_1" descr="background imagery of a blue gradient shifting ">
            <a:hlinkClick r:id="" action="ppaction://media"/>
            <a:extLst>
              <a:ext uri="{FF2B5EF4-FFF2-40B4-BE49-F238E27FC236}">
                <a16:creationId xmlns:a16="http://schemas.microsoft.com/office/drawing/2014/main" id="{4916FE25-7277-F13B-F872-E6CF85E2B09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lum bright="1000" contrast="29000"/>
          </a:blip>
          <a:srcRect t="1138" b="30090"/>
          <a:stretch/>
        </p:blipFill>
        <p:spPr>
          <a:xfrm>
            <a:off x="0" y="0"/>
            <a:ext cx="12193588" cy="6858000"/>
          </a:xfrm>
          <a:prstGeom prst="rect">
            <a:avLst/>
          </a:prstGeom>
        </p:spPr>
      </p:pic>
      <p:pic>
        <p:nvPicPr>
          <p:cNvPr id="3" name="Picture 2">
            <a:extLst>
              <a:ext uri="{FF2B5EF4-FFF2-40B4-BE49-F238E27FC236}">
                <a16:creationId xmlns:a16="http://schemas.microsoft.com/office/drawing/2014/main" id="{E31FCD77-9C97-321C-8876-6CA66C522357}"/>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36414" y="0"/>
            <a:ext cx="116086" cy="6858000"/>
          </a:xfrm>
          <a:prstGeom prst="rect">
            <a:avLst/>
          </a:prstGeom>
        </p:spPr>
      </p:pic>
      <p:sp>
        <p:nvSpPr>
          <p:cNvPr id="12" name="Title 3">
            <a:extLst>
              <a:ext uri="{FF2B5EF4-FFF2-40B4-BE49-F238E27FC236}">
                <a16:creationId xmlns:a16="http://schemas.microsoft.com/office/drawing/2014/main" id="{90465011-CCD2-43D2-8C5C-A109196BF574}"/>
              </a:ext>
              <a:ext uri="{C183D7F6-B498-43B3-948B-1728B52AA6E4}">
                <adec:decorative xmlns:adec="http://schemas.microsoft.com/office/drawing/2017/decorative" val="1"/>
              </a:ext>
            </a:extLst>
          </p:cNvPr>
          <p:cNvSpPr txBox="1">
            <a:spLocks/>
          </p:cNvSpPr>
          <p:nvPr/>
        </p:nvSpPr>
        <p:spPr>
          <a:xfrm>
            <a:off x="1980950" y="1643521"/>
            <a:ext cx="8629244" cy="4469044"/>
          </a:xfrm>
          <a:prstGeom prst="rect">
            <a:avLst/>
          </a:prstGeom>
        </p:spPr>
        <p:txBody>
          <a:bodyPr lIns="0" tIns="0" rIns="0" anchor="t" anchorCtr="0"/>
          <a:lstStyle>
            <a:lvl1pPr algn="l" defTabSz="914400" rtl="0" eaLnBrk="1" latinLnBrk="0" hangingPunct="1">
              <a:lnSpc>
                <a:spcPct val="90000"/>
              </a:lnSpc>
              <a:spcBef>
                <a:spcPct val="0"/>
              </a:spcBef>
              <a:buNone/>
              <a:defRPr sz="4800" kern="1200" cap="all" spc="300" baseline="0">
                <a:solidFill>
                  <a:srgbClr val="E8E9EA"/>
                </a:solidFill>
                <a:latin typeface="Oswald" pitchFamily="2" charset="0"/>
                <a:ea typeface="+mj-ea"/>
                <a:cs typeface="+mj-cs"/>
              </a:defRPr>
            </a:lvl1pPr>
          </a:lstStyle>
          <a:p>
            <a:pPr algn="ctr">
              <a:defRPr/>
            </a:pPr>
            <a:r>
              <a:rPr lang="en-US" sz="15000" b="1" dirty="0">
                <a:solidFill>
                  <a:schemeClr val="bg1"/>
                </a:solidFill>
              </a:rPr>
              <a:t>Thank you</a:t>
            </a:r>
          </a:p>
        </p:txBody>
      </p:sp>
    </p:spTree>
    <p:extLst>
      <p:ext uri="{BB962C8B-B14F-4D97-AF65-F5344CB8AC3E}">
        <p14:creationId xmlns:p14="http://schemas.microsoft.com/office/powerpoint/2010/main" val="3348965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87" fill="hold"/>
                                        <p:tgtEl>
                                          <p:spTgt spid="5"/>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5"/>
                </p:tgtEl>
              </p:cMediaNode>
            </p:video>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pic>
        <p:nvPicPr>
          <p:cNvPr id="4" name="Picture 3" descr="Planet Earth">
            <a:extLst>
              <a:ext uri="{FF2B5EF4-FFF2-40B4-BE49-F238E27FC236}">
                <a16:creationId xmlns:a16="http://schemas.microsoft.com/office/drawing/2014/main" id="{C74D8AD7-051C-AF30-C04A-06BBB685DB0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488142"/>
            <a:ext cx="12192000" cy="5369858"/>
          </a:xfrm>
          <a:prstGeom prst="rect">
            <a:avLst/>
          </a:prstGeom>
          <a:gradFill>
            <a:gsLst>
              <a:gs pos="0">
                <a:schemeClr val="accent1">
                  <a:lumMod val="5000"/>
                  <a:lumOff val="95000"/>
                </a:schemeClr>
              </a:gs>
              <a:gs pos="100000">
                <a:schemeClr val="tx1">
                  <a:alpha val="0"/>
                </a:schemeClr>
              </a:gs>
            </a:gsLst>
            <a:lin ang="5400000" scaled="1"/>
          </a:gradFill>
        </p:spPr>
      </p:pic>
      <p:sp>
        <p:nvSpPr>
          <p:cNvPr id="8" name="Rectangle 7">
            <a:extLst>
              <a:ext uri="{FF2B5EF4-FFF2-40B4-BE49-F238E27FC236}">
                <a16:creationId xmlns:a16="http://schemas.microsoft.com/office/drawing/2014/main" id="{70960941-1E6E-5144-732D-58930AACBA47}"/>
              </a:ext>
              <a:ext uri="{C183D7F6-B498-43B3-948B-1728B52AA6E4}">
                <adec:decorative xmlns:adec="http://schemas.microsoft.com/office/drawing/2017/decorative" val="1"/>
              </a:ext>
            </a:extLst>
          </p:cNvPr>
          <p:cNvSpPr/>
          <p:nvPr/>
        </p:nvSpPr>
        <p:spPr>
          <a:xfrm>
            <a:off x="-1" y="106878"/>
            <a:ext cx="12192001" cy="6582021"/>
          </a:xfrm>
          <a:prstGeom prst="rect">
            <a:avLst/>
          </a:prstGeom>
          <a:gradFill>
            <a:gsLst>
              <a:gs pos="22000">
                <a:srgbClr val="13294B"/>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ABF1E96-5E12-56E2-0F28-C83FFA478FD0}"/>
              </a:ext>
              <a:ext uri="{C183D7F6-B498-43B3-948B-1728B52AA6E4}">
                <adec:decorative xmlns:adec="http://schemas.microsoft.com/office/drawing/2017/decorative" val="1"/>
              </a:ext>
            </a:extLst>
          </p:cNvPr>
          <p:cNvSpPr txBox="1"/>
          <p:nvPr/>
        </p:nvSpPr>
        <p:spPr>
          <a:xfrm>
            <a:off x="143691" y="-1815498"/>
            <a:ext cx="11904618" cy="1477328"/>
          </a:xfrm>
          <a:prstGeom prst="rect">
            <a:avLst/>
          </a:prstGeom>
          <a:noFill/>
        </p:spPr>
        <p:txBody>
          <a:bodyPr wrap="square">
            <a:spAutoFit/>
          </a:bodyPr>
          <a:lstStyle/>
          <a:p>
            <a:pPr algn="ctr"/>
            <a:r>
              <a:rPr lang="en-US" sz="4500" b="1" dirty="0">
                <a:ln w="31750">
                  <a:noFill/>
                </a:ln>
                <a:solidFill>
                  <a:schemeClr val="bg1"/>
                </a:solidFill>
                <a:latin typeface="Oswald" pitchFamily="2" charset="77"/>
              </a:rPr>
              <a:t>INTERNATIONAL LEADERSHIP:</a:t>
            </a:r>
          </a:p>
          <a:p>
            <a:pPr algn="ctr"/>
            <a:r>
              <a:rPr lang="en-US" sz="4500" dirty="0">
                <a:ln w="31750">
                  <a:noFill/>
                </a:ln>
                <a:solidFill>
                  <a:schemeClr val="bg1"/>
                </a:solidFill>
                <a:latin typeface="Oswald Light" pitchFamily="2" charset="77"/>
              </a:rPr>
              <a:t>A PLATFORM FOR LEARNING AND INNOVATION</a:t>
            </a:r>
          </a:p>
        </p:txBody>
      </p:sp>
      <p:cxnSp>
        <p:nvCxnSpPr>
          <p:cNvPr id="5" name="Straight Connector 4">
            <a:extLst>
              <a:ext uri="{FF2B5EF4-FFF2-40B4-BE49-F238E27FC236}">
                <a16:creationId xmlns:a16="http://schemas.microsoft.com/office/drawing/2014/main" id="{CBBF2EAB-9340-3A7A-5346-B77B3C6565CB}"/>
              </a:ext>
              <a:ext uri="{C183D7F6-B498-43B3-948B-1728B52AA6E4}">
                <adec:decorative xmlns:adec="http://schemas.microsoft.com/office/drawing/2017/decorative" val="1"/>
              </a:ext>
            </a:extLst>
          </p:cNvPr>
          <p:cNvCxnSpPr>
            <a:cxnSpLocks/>
          </p:cNvCxnSpPr>
          <p:nvPr/>
        </p:nvCxnSpPr>
        <p:spPr>
          <a:xfrm>
            <a:off x="4836182" y="2357894"/>
            <a:ext cx="2519633"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5844B51-1FFF-149B-FFF1-F94D7FB68EFD}"/>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40078"/>
          <a:stretch/>
        </p:blipFill>
        <p:spPr>
          <a:xfrm rot="5400000">
            <a:off x="6034170" y="-6034166"/>
            <a:ext cx="123664" cy="12192000"/>
          </a:xfrm>
          <a:prstGeom prst="rect">
            <a:avLst/>
          </a:prstGeom>
        </p:spPr>
      </p:pic>
      <p:sp>
        <p:nvSpPr>
          <p:cNvPr id="6" name="Title 5">
            <a:extLst>
              <a:ext uri="{FF2B5EF4-FFF2-40B4-BE49-F238E27FC236}">
                <a16:creationId xmlns:a16="http://schemas.microsoft.com/office/drawing/2014/main" id="{137CBFF0-FA64-6F97-9A52-C9829F19F54E}"/>
              </a:ext>
            </a:extLst>
          </p:cNvPr>
          <p:cNvSpPr>
            <a:spLocks noGrp="1"/>
          </p:cNvSpPr>
          <p:nvPr>
            <p:ph type="title"/>
          </p:nvPr>
        </p:nvSpPr>
        <p:spPr/>
        <p:txBody>
          <a:bodyPr>
            <a:normAutofit fontScale="90000"/>
          </a:bodyPr>
          <a:lstStyle/>
          <a:p>
            <a:pPr rtl="0" eaLnBrk="1" latinLnBrk="0" hangingPunct="1"/>
            <a:r>
              <a:rPr lang="en-US" sz="4500" b="1" kern="1200" dirty="0">
                <a:ln>
                  <a:noFill/>
                </a:ln>
                <a:solidFill>
                  <a:srgbClr val="FFFFFF"/>
                </a:solidFill>
                <a:effectLst/>
                <a:latin typeface="Oswald" pitchFamily="2" charset="77"/>
                <a:ea typeface="+mn-ea"/>
                <a:cs typeface="+mn-cs"/>
              </a:rPr>
              <a:t>INTERNATIONAL LEADERSHIP:</a:t>
            </a:r>
            <a:endParaRPr lang="en-US" dirty="0">
              <a:effectLst/>
            </a:endParaRPr>
          </a:p>
          <a:p>
            <a:pPr rtl="0" eaLnBrk="1" latinLnBrk="0" hangingPunct="1"/>
            <a:r>
              <a:rPr lang="en-US" sz="4500" kern="1200" dirty="0">
                <a:ln>
                  <a:noFill/>
                </a:ln>
                <a:solidFill>
                  <a:srgbClr val="FFFFFF"/>
                </a:solidFill>
                <a:effectLst/>
                <a:latin typeface="Oswald Light" pitchFamily="2" charset="77"/>
                <a:ea typeface="+mn-ea"/>
                <a:cs typeface="+mn-cs"/>
              </a:rPr>
              <a:t>A PLATFORM FOR LEARNING AND INNOVATION</a:t>
            </a:r>
            <a:endParaRPr lang="en-US" dirty="0">
              <a:effectLst/>
            </a:endParaRPr>
          </a:p>
        </p:txBody>
      </p:sp>
    </p:spTree>
    <p:extLst>
      <p:ext uri="{BB962C8B-B14F-4D97-AF65-F5344CB8AC3E}">
        <p14:creationId xmlns:p14="http://schemas.microsoft.com/office/powerpoint/2010/main" val="3679104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6" presetClass="emph" presetSubtype="0" fill="hold" nodeType="withEffect">
                                  <p:stCondLst>
                                    <p:cond delay="0"/>
                                  </p:stCondLst>
                                  <p:childTnLst>
                                    <p:animScale>
                                      <p:cBhvr>
                                        <p:cTn id="9" dur="2000" fill="hold"/>
                                        <p:tgtEl>
                                          <p:spTgt spid="5"/>
                                        </p:tgtEl>
                                      </p:cBhvr>
                                      <p:by x="150000" y="100000"/>
                                    </p:animScale>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342D5C-1D2D-D77D-BD8B-B253A3A771A2}"/>
              </a:ext>
              <a:ext uri="{C183D7F6-B498-43B3-948B-1728B52AA6E4}">
                <adec:decorative xmlns:adec="http://schemas.microsoft.com/office/drawing/2017/decorative" val="0"/>
              </a:ext>
            </a:extLst>
          </p:cNvPr>
          <p:cNvSpPr>
            <a:spLocks noGrp="1"/>
          </p:cNvSpPr>
          <p:nvPr>
            <p:ph type="title"/>
          </p:nvPr>
        </p:nvSpPr>
        <p:spPr>
          <a:xfrm>
            <a:off x="838200" y="-1526458"/>
            <a:ext cx="10515600" cy="1313848"/>
          </a:xfrm>
        </p:spPr>
        <p:txBody>
          <a:bodyPr/>
          <a:lstStyle/>
          <a:p>
            <a:pPr rtl="0" eaLnBrk="1" latinLnBrk="0" hangingPunct="1"/>
            <a:r>
              <a:rPr lang="en-US" sz="4500" b="1" kern="1200" dirty="0">
                <a:ln>
                  <a:noFill/>
                </a:ln>
                <a:solidFill>
                  <a:srgbClr val="13294B"/>
                </a:solidFill>
                <a:effectLst/>
                <a:latin typeface="Oswald" pitchFamily="2" charset="77"/>
                <a:ea typeface="+mn-ea"/>
                <a:cs typeface="+mn-cs"/>
              </a:rPr>
              <a:t>DPI: </a:t>
            </a:r>
            <a:r>
              <a:rPr lang="en-US" sz="4500" kern="1200" dirty="0">
                <a:ln>
                  <a:noFill/>
                </a:ln>
                <a:solidFill>
                  <a:srgbClr val="13294B"/>
                </a:solidFill>
                <a:effectLst/>
                <a:latin typeface="Oswald Light" pitchFamily="2" charset="77"/>
                <a:ea typeface="+mn-ea"/>
                <a:cs typeface="+mn-cs"/>
              </a:rPr>
              <a:t>A CATALYST</a:t>
            </a:r>
            <a:endParaRPr lang="en-US" dirty="0">
              <a:effectLst/>
            </a:endParaRPr>
          </a:p>
        </p:txBody>
      </p:sp>
      <p:pic>
        <p:nvPicPr>
          <p:cNvPr id="4" name="Picture 3" descr="D">
            <a:extLst>
              <a:ext uri="{FF2B5EF4-FFF2-40B4-BE49-F238E27FC236}">
                <a16:creationId xmlns:a16="http://schemas.microsoft.com/office/drawing/2014/main" id="{C74D8AD7-051C-AF30-C04A-06BBB685DB03}"/>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488142"/>
            <a:ext cx="12192000" cy="5369858"/>
          </a:xfrm>
          <a:prstGeom prst="rect">
            <a:avLst/>
          </a:prstGeom>
          <a:gradFill>
            <a:gsLst>
              <a:gs pos="0">
                <a:schemeClr val="accent1">
                  <a:lumMod val="5000"/>
                  <a:lumOff val="95000"/>
                </a:schemeClr>
              </a:gs>
              <a:gs pos="100000">
                <a:schemeClr val="tx1">
                  <a:alpha val="0"/>
                </a:schemeClr>
              </a:gs>
            </a:gsLst>
            <a:lin ang="5400000" scaled="1"/>
          </a:gradFill>
        </p:spPr>
      </p:pic>
      <p:sp>
        <p:nvSpPr>
          <p:cNvPr id="8" name="Rectangle 7">
            <a:extLst>
              <a:ext uri="{FF2B5EF4-FFF2-40B4-BE49-F238E27FC236}">
                <a16:creationId xmlns:a16="http://schemas.microsoft.com/office/drawing/2014/main" id="{70960941-1E6E-5144-732D-58930AACBA47}"/>
              </a:ext>
              <a:ext uri="{C183D7F6-B498-43B3-948B-1728B52AA6E4}">
                <adec:decorative xmlns:adec="http://schemas.microsoft.com/office/drawing/2017/decorative" val="1"/>
              </a:ext>
            </a:extLst>
          </p:cNvPr>
          <p:cNvSpPr/>
          <p:nvPr/>
        </p:nvSpPr>
        <p:spPr>
          <a:xfrm>
            <a:off x="-1" y="106878"/>
            <a:ext cx="12192001" cy="6751122"/>
          </a:xfrm>
          <a:prstGeom prst="rect">
            <a:avLst/>
          </a:prstGeom>
          <a:gradFill>
            <a:gsLst>
              <a:gs pos="22000">
                <a:schemeClr val="bg1"/>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06D030E5-712C-ECF8-656E-8248C8936388}"/>
              </a:ext>
              <a:ext uri="{C183D7F6-B498-43B3-948B-1728B52AA6E4}">
                <adec:decorative xmlns:adec="http://schemas.microsoft.com/office/drawing/2017/decorative" val="1"/>
              </a:ext>
            </a:extLst>
          </p:cNvPr>
          <p:cNvCxnSpPr>
            <a:cxnSpLocks/>
          </p:cNvCxnSpPr>
          <p:nvPr/>
        </p:nvCxnSpPr>
        <p:spPr>
          <a:xfrm>
            <a:off x="4836182" y="1671890"/>
            <a:ext cx="2519633" cy="0"/>
          </a:xfrm>
          <a:prstGeom prst="line">
            <a:avLst/>
          </a:prstGeom>
          <a:ln w="44450">
            <a:solidFill>
              <a:srgbClr val="13294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BF1E96-5E12-56E2-0F28-C83FFA478FD0}"/>
              </a:ext>
              <a:ext uri="{C183D7F6-B498-43B3-948B-1728B52AA6E4}">
                <adec:decorative xmlns:adec="http://schemas.microsoft.com/office/drawing/2017/decorative" val="1"/>
              </a:ext>
            </a:extLst>
          </p:cNvPr>
          <p:cNvSpPr txBox="1"/>
          <p:nvPr/>
        </p:nvSpPr>
        <p:spPr>
          <a:xfrm>
            <a:off x="143691" y="548890"/>
            <a:ext cx="11904618" cy="784830"/>
          </a:xfrm>
          <a:prstGeom prst="rect">
            <a:avLst/>
          </a:prstGeom>
          <a:noFill/>
          <a:ln>
            <a:noFill/>
          </a:ln>
        </p:spPr>
        <p:txBody>
          <a:bodyPr wrap="square">
            <a:spAutoFit/>
          </a:bodyPr>
          <a:lstStyle/>
          <a:p>
            <a:pPr algn="ctr"/>
            <a:r>
              <a:rPr lang="en-US" sz="4500" b="1" dirty="0">
                <a:ln w="31750">
                  <a:noFill/>
                </a:ln>
                <a:solidFill>
                  <a:srgbClr val="13294B"/>
                </a:solidFill>
                <a:latin typeface="Oswald" pitchFamily="2" charset="77"/>
              </a:rPr>
              <a:t>DPI: </a:t>
            </a:r>
            <a:r>
              <a:rPr lang="en-US" sz="4500" dirty="0">
                <a:ln w="31750">
                  <a:noFill/>
                </a:ln>
                <a:solidFill>
                  <a:srgbClr val="13294B"/>
                </a:solidFill>
                <a:latin typeface="Oswald Light" pitchFamily="2" charset="77"/>
              </a:rPr>
              <a:t>A CATALYST</a:t>
            </a:r>
          </a:p>
        </p:txBody>
      </p:sp>
      <p:pic>
        <p:nvPicPr>
          <p:cNvPr id="3" name="Picture 2">
            <a:extLst>
              <a:ext uri="{FF2B5EF4-FFF2-40B4-BE49-F238E27FC236}">
                <a16:creationId xmlns:a16="http://schemas.microsoft.com/office/drawing/2014/main" id="{35844B51-1FFF-149B-FFF1-F94D7FB68EFD}"/>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40078"/>
          <a:stretch/>
        </p:blipFill>
        <p:spPr>
          <a:xfrm rot="5400000">
            <a:off x="6034170" y="-6034166"/>
            <a:ext cx="123664" cy="12192000"/>
          </a:xfrm>
          <a:prstGeom prst="rect">
            <a:avLst/>
          </a:prstGeom>
        </p:spPr>
      </p:pic>
    </p:spTree>
    <p:extLst>
      <p:ext uri="{BB962C8B-B14F-4D97-AF65-F5344CB8AC3E}">
        <p14:creationId xmlns:p14="http://schemas.microsoft.com/office/powerpoint/2010/main" val="1282452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6" presetClass="emph" presetSubtype="0" fill="hold" nodeType="withEffect">
                                  <p:stCondLst>
                                    <p:cond delay="0"/>
                                  </p:stCondLst>
                                  <p:childTnLst>
                                    <p:animScale>
                                      <p:cBhvr>
                                        <p:cTn id="16" dur="2000" fill="hold"/>
                                        <p:tgtEl>
                                          <p:spTgt spid="6"/>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C62BF9-DE6C-3591-D6B8-EB17D5AB7E38}"/>
              </a:ext>
            </a:extLst>
          </p:cNvPr>
          <p:cNvSpPr>
            <a:spLocks noGrp="1"/>
          </p:cNvSpPr>
          <p:nvPr>
            <p:ph type="title"/>
          </p:nvPr>
        </p:nvSpPr>
        <p:spPr>
          <a:xfrm>
            <a:off x="838200" y="-1646546"/>
            <a:ext cx="10515600" cy="1313848"/>
          </a:xfrm>
        </p:spPr>
        <p:txBody>
          <a:bodyPr/>
          <a:lstStyle/>
          <a:p>
            <a:pPr rtl="0" eaLnBrk="1" latinLnBrk="0" hangingPunct="1"/>
            <a:r>
              <a:rPr lang="en-US" sz="4500" b="1" kern="1200" dirty="0">
                <a:ln>
                  <a:noFill/>
                </a:ln>
                <a:solidFill>
                  <a:srgbClr val="FFFFFF"/>
                </a:solidFill>
                <a:effectLst/>
                <a:latin typeface="Oswald" pitchFamily="2" charset="77"/>
                <a:ea typeface="+mn-ea"/>
                <a:cs typeface="+mn-cs"/>
              </a:rPr>
              <a:t>ALL ABOUT PEOPLE</a:t>
            </a:r>
            <a:endParaRPr lang="en-US" dirty="0">
              <a:effectLst/>
            </a:endParaRPr>
          </a:p>
        </p:txBody>
      </p:sp>
      <p:pic>
        <p:nvPicPr>
          <p:cNvPr id="11" name="AA male" descr="Student waiting at a bus stop">
            <a:extLst>
              <a:ext uri="{FF2B5EF4-FFF2-40B4-BE49-F238E27FC236}">
                <a16:creationId xmlns:a16="http://schemas.microsoft.com/office/drawing/2014/main" id="{B8FD7A4A-D521-C4C0-CE34-876E511B65E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52312"/>
            <a:ext cx="12192000" cy="6815027"/>
          </a:xfrm>
          <a:prstGeom prst="rect">
            <a:avLst/>
          </a:prstGeom>
          <a:gradFill>
            <a:gsLst>
              <a:gs pos="0">
                <a:schemeClr val="accent1">
                  <a:lumMod val="5000"/>
                  <a:lumOff val="95000"/>
                </a:schemeClr>
              </a:gs>
              <a:gs pos="100000">
                <a:schemeClr val="tx1">
                  <a:alpha val="0"/>
                </a:schemeClr>
              </a:gs>
            </a:gsLst>
            <a:lin ang="5400000" scaled="1"/>
          </a:gradFill>
        </p:spPr>
      </p:pic>
      <p:pic>
        <p:nvPicPr>
          <p:cNvPr id="10" name="Asian Woman" descr="A student at the UIUC quad day">
            <a:extLst>
              <a:ext uri="{FF2B5EF4-FFF2-40B4-BE49-F238E27FC236}">
                <a16:creationId xmlns:a16="http://schemas.microsoft.com/office/drawing/2014/main" id="{39EE1C07-3C03-31AA-1510-966B69C1AE0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1" y="180956"/>
            <a:ext cx="12192000" cy="6720011"/>
          </a:xfrm>
          <a:prstGeom prst="rect">
            <a:avLst/>
          </a:prstGeom>
          <a:gradFill>
            <a:gsLst>
              <a:gs pos="0">
                <a:schemeClr val="accent1">
                  <a:lumMod val="5000"/>
                  <a:lumOff val="95000"/>
                </a:schemeClr>
              </a:gs>
              <a:gs pos="100000">
                <a:schemeClr val="tx1">
                  <a:alpha val="0"/>
                </a:schemeClr>
              </a:gs>
            </a:gsLst>
            <a:lin ang="5400000" scaled="1"/>
          </a:gradFill>
        </p:spPr>
      </p:pic>
      <p:pic>
        <p:nvPicPr>
          <p:cNvPr id="13" name="Jewish Male" descr="A student looking away from the camera">
            <a:extLst>
              <a:ext uri="{FF2B5EF4-FFF2-40B4-BE49-F238E27FC236}">
                <a16:creationId xmlns:a16="http://schemas.microsoft.com/office/drawing/2014/main" id="{0E73A701-AC2A-1A48-F754-37CDE54B7C11}"/>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26" y="95018"/>
            <a:ext cx="12192000" cy="6791627"/>
          </a:xfrm>
          <a:prstGeom prst="rect">
            <a:avLst/>
          </a:prstGeom>
          <a:gradFill>
            <a:gsLst>
              <a:gs pos="0">
                <a:schemeClr val="accent1">
                  <a:lumMod val="5000"/>
                  <a:lumOff val="95000"/>
                </a:schemeClr>
              </a:gs>
              <a:gs pos="100000">
                <a:schemeClr val="tx1">
                  <a:alpha val="0"/>
                </a:schemeClr>
              </a:gs>
            </a:gsLst>
            <a:lin ang="5400000" scaled="1"/>
          </a:gradFill>
        </p:spPr>
      </p:pic>
      <p:pic>
        <p:nvPicPr>
          <p:cNvPr id="5" name="White Male" descr="A student laughing in a classroom">
            <a:extLst>
              <a:ext uri="{FF2B5EF4-FFF2-40B4-BE49-F238E27FC236}">
                <a16:creationId xmlns:a16="http://schemas.microsoft.com/office/drawing/2014/main" id="{67328E8B-BA80-C1DC-C7BF-BD6E1DCB7088}"/>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flipH="1">
            <a:off x="-8" y="166634"/>
            <a:ext cx="12192000" cy="6720011"/>
          </a:xfrm>
          <a:prstGeom prst="rect">
            <a:avLst/>
          </a:prstGeom>
          <a:gradFill>
            <a:gsLst>
              <a:gs pos="0">
                <a:schemeClr val="accent1">
                  <a:lumMod val="5000"/>
                  <a:lumOff val="95000"/>
                </a:schemeClr>
              </a:gs>
              <a:gs pos="100000">
                <a:schemeClr val="tx1">
                  <a:alpha val="0"/>
                </a:schemeClr>
              </a:gs>
            </a:gsLst>
            <a:lin ang="5400000" scaled="1"/>
          </a:gradFill>
        </p:spPr>
      </p:pic>
      <p:pic>
        <p:nvPicPr>
          <p:cNvPr id="9" name="Muslim Female" descr="Student smiling at the camera during quad day">
            <a:extLst>
              <a:ext uri="{FF2B5EF4-FFF2-40B4-BE49-F238E27FC236}">
                <a16:creationId xmlns:a16="http://schemas.microsoft.com/office/drawing/2014/main" id="{6ADCA89D-BF3F-9AB6-4574-151B602D409F}"/>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p:blipFill>
        <p:spPr>
          <a:xfrm>
            <a:off x="-11" y="166634"/>
            <a:ext cx="12192000" cy="6720011"/>
          </a:xfrm>
          <a:prstGeom prst="rect">
            <a:avLst/>
          </a:prstGeom>
          <a:gradFill>
            <a:gsLst>
              <a:gs pos="0">
                <a:schemeClr val="accent1">
                  <a:lumMod val="5000"/>
                  <a:lumOff val="95000"/>
                </a:schemeClr>
              </a:gs>
              <a:gs pos="100000">
                <a:schemeClr val="tx1">
                  <a:alpha val="0"/>
                </a:schemeClr>
              </a:gs>
            </a:gsLst>
            <a:lin ang="5400000" scaled="1"/>
          </a:gradFill>
        </p:spPr>
      </p:pic>
      <p:pic>
        <p:nvPicPr>
          <p:cNvPr id="2" name="Doctor Male" descr="A doctor laughing and talking to a colleague">
            <a:extLst>
              <a:ext uri="{FF2B5EF4-FFF2-40B4-BE49-F238E27FC236}">
                <a16:creationId xmlns:a16="http://schemas.microsoft.com/office/drawing/2014/main" id="{7000F27C-6AC4-576C-3B89-513D8B87FFA0}"/>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5" y="152312"/>
            <a:ext cx="12192000" cy="6872319"/>
          </a:xfrm>
          <a:prstGeom prst="rect">
            <a:avLst/>
          </a:prstGeom>
          <a:gradFill>
            <a:gsLst>
              <a:gs pos="0">
                <a:schemeClr val="accent1">
                  <a:lumMod val="5000"/>
                  <a:lumOff val="95000"/>
                </a:schemeClr>
              </a:gs>
              <a:gs pos="100000">
                <a:schemeClr val="tx1">
                  <a:alpha val="0"/>
                </a:schemeClr>
              </a:gs>
            </a:gsLst>
            <a:lin ang="5400000" scaled="1"/>
          </a:gradFill>
        </p:spPr>
      </p:pic>
      <p:pic>
        <p:nvPicPr>
          <p:cNvPr id="14" name="AA Female" descr="Student laughing with friends in a dorm room&#10;">
            <a:extLst>
              <a:ext uri="{FF2B5EF4-FFF2-40B4-BE49-F238E27FC236}">
                <a16:creationId xmlns:a16="http://schemas.microsoft.com/office/drawing/2014/main" id="{95826946-98A5-EFE9-0B56-DAEA00B24993}"/>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p:blipFill>
        <p:spPr>
          <a:xfrm>
            <a:off x="0" y="152311"/>
            <a:ext cx="12192000" cy="6886642"/>
          </a:xfrm>
          <a:prstGeom prst="rect">
            <a:avLst/>
          </a:prstGeom>
          <a:gradFill>
            <a:gsLst>
              <a:gs pos="0">
                <a:schemeClr val="accent1">
                  <a:lumMod val="5000"/>
                  <a:lumOff val="95000"/>
                </a:schemeClr>
              </a:gs>
              <a:gs pos="100000">
                <a:schemeClr val="tx1">
                  <a:alpha val="0"/>
                </a:schemeClr>
              </a:gs>
            </a:gsLst>
            <a:lin ang="5400000" scaled="1"/>
          </a:gradFill>
        </p:spPr>
      </p:pic>
      <p:pic>
        <p:nvPicPr>
          <p:cNvPr id="12" name="Final Image" descr="A group of people posing for a photo&#10;&#10;">
            <a:extLst>
              <a:ext uri="{FF2B5EF4-FFF2-40B4-BE49-F238E27FC236}">
                <a16:creationId xmlns:a16="http://schemas.microsoft.com/office/drawing/2014/main" id="{EAC9FBBD-5861-ECD5-CB9A-B8BF0D1DDA9E}"/>
              </a:ext>
            </a:extLst>
          </p:cNvPr>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14" y="137987"/>
            <a:ext cx="12192000" cy="6900966"/>
          </a:xfrm>
          <a:prstGeom prst="rect">
            <a:avLst/>
          </a:prstGeom>
          <a:gradFill>
            <a:gsLst>
              <a:gs pos="0">
                <a:schemeClr val="accent1">
                  <a:lumMod val="5000"/>
                  <a:lumOff val="95000"/>
                </a:schemeClr>
              </a:gs>
              <a:gs pos="100000">
                <a:schemeClr val="tx1">
                  <a:alpha val="0"/>
                </a:schemeClr>
              </a:gs>
            </a:gsLst>
            <a:lin ang="5400000" scaled="1"/>
          </a:gradFill>
        </p:spPr>
      </p:pic>
      <p:sp>
        <p:nvSpPr>
          <p:cNvPr id="8" name="Rectangle 7">
            <a:extLst>
              <a:ext uri="{FF2B5EF4-FFF2-40B4-BE49-F238E27FC236}">
                <a16:creationId xmlns:a16="http://schemas.microsoft.com/office/drawing/2014/main" id="{70960941-1E6E-5144-732D-58930AACBA47}"/>
              </a:ext>
              <a:ext uri="{C183D7F6-B498-43B3-948B-1728B52AA6E4}">
                <adec:decorative xmlns:adec="http://schemas.microsoft.com/office/drawing/2017/decorative" val="1"/>
              </a:ext>
            </a:extLst>
          </p:cNvPr>
          <p:cNvSpPr/>
          <p:nvPr/>
        </p:nvSpPr>
        <p:spPr>
          <a:xfrm>
            <a:off x="-3" y="137990"/>
            <a:ext cx="12192001" cy="2842278"/>
          </a:xfrm>
          <a:prstGeom prst="rect">
            <a:avLst/>
          </a:prstGeom>
          <a:gradFill>
            <a:gsLst>
              <a:gs pos="22000">
                <a:srgbClr val="13294B"/>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F32378FB-B0C1-CB43-9A79-7227EEF99CFE}"/>
              </a:ext>
              <a:ext uri="{C183D7F6-B498-43B3-948B-1728B52AA6E4}">
                <adec:decorative xmlns:adec="http://schemas.microsoft.com/office/drawing/2017/decorative" val="1"/>
              </a:ext>
            </a:extLst>
          </p:cNvPr>
          <p:cNvCxnSpPr>
            <a:cxnSpLocks/>
          </p:cNvCxnSpPr>
          <p:nvPr/>
        </p:nvCxnSpPr>
        <p:spPr>
          <a:xfrm>
            <a:off x="4836182" y="1671890"/>
            <a:ext cx="2519633"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EEF437D-66D7-3D9E-ED54-7C721385695E}"/>
              </a:ext>
              <a:ext uri="{C183D7F6-B498-43B3-948B-1728B52AA6E4}">
                <adec:decorative xmlns:adec="http://schemas.microsoft.com/office/drawing/2017/decorative" val="1"/>
              </a:ext>
            </a:extLst>
          </p:cNvPr>
          <p:cNvSpPr txBox="1"/>
          <p:nvPr/>
        </p:nvSpPr>
        <p:spPr>
          <a:xfrm>
            <a:off x="143691" y="548890"/>
            <a:ext cx="11904618" cy="784830"/>
          </a:xfrm>
          <a:prstGeom prst="rect">
            <a:avLst/>
          </a:prstGeom>
          <a:noFill/>
          <a:ln>
            <a:noFill/>
          </a:ln>
        </p:spPr>
        <p:txBody>
          <a:bodyPr wrap="square">
            <a:spAutoFit/>
          </a:bodyPr>
          <a:lstStyle/>
          <a:p>
            <a:pPr algn="ctr"/>
            <a:r>
              <a:rPr lang="en-US" sz="4500" b="1" dirty="0">
                <a:ln w="31750">
                  <a:noFill/>
                </a:ln>
                <a:solidFill>
                  <a:schemeClr val="bg1"/>
                </a:solidFill>
                <a:latin typeface="Oswald" pitchFamily="2" charset="77"/>
              </a:rPr>
              <a:t>ALL ABOUT PEOPLE</a:t>
            </a:r>
            <a:endParaRPr lang="en-US" sz="4500" dirty="0">
              <a:ln w="31750">
                <a:noFill/>
              </a:ln>
              <a:solidFill>
                <a:schemeClr val="bg1"/>
              </a:solidFill>
              <a:latin typeface="Oswald Light" pitchFamily="2" charset="77"/>
            </a:endParaRPr>
          </a:p>
        </p:txBody>
      </p:sp>
      <p:pic>
        <p:nvPicPr>
          <p:cNvPr id="3" name="Picture 2">
            <a:extLst>
              <a:ext uri="{FF2B5EF4-FFF2-40B4-BE49-F238E27FC236}">
                <a16:creationId xmlns:a16="http://schemas.microsoft.com/office/drawing/2014/main" id="{35844B51-1FFF-149B-FFF1-F94D7FB68EFD}"/>
              </a:ext>
              <a:ext uri="{C183D7F6-B498-43B3-948B-1728B52AA6E4}">
                <adec:decorative xmlns:adec="http://schemas.microsoft.com/office/drawing/2017/decorative" val="1"/>
              </a:ext>
            </a:extLst>
          </p:cNvPr>
          <p:cNvPicPr>
            <a:picLocks noChangeAspect="1"/>
          </p:cNvPicPr>
          <p:nvPr/>
        </p:nvPicPr>
        <p:blipFill rotWithShape="1">
          <a:blip r:embed="rId11" cstate="email">
            <a:extLst>
              <a:ext uri="{28A0092B-C50C-407E-A947-70E740481C1C}">
                <a14:useLocalDpi xmlns:a14="http://schemas.microsoft.com/office/drawing/2010/main" val="0"/>
              </a:ext>
            </a:extLst>
          </a:blip>
          <a:srcRect l="40078"/>
          <a:stretch/>
        </p:blipFill>
        <p:spPr>
          <a:xfrm rot="5400000">
            <a:off x="6034170" y="-6034166"/>
            <a:ext cx="123664" cy="12192000"/>
          </a:xfrm>
          <a:prstGeom prst="rect">
            <a:avLst/>
          </a:prstGeom>
        </p:spPr>
      </p:pic>
    </p:spTree>
    <p:extLst>
      <p:ext uri="{BB962C8B-B14F-4D97-AF65-F5344CB8AC3E}">
        <p14:creationId xmlns:p14="http://schemas.microsoft.com/office/powerpoint/2010/main" val="1987997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6" presetClass="emph" presetSubtype="0" fill="hold" nodeType="withEffect">
                                  <p:stCondLst>
                                    <p:cond delay="0"/>
                                  </p:stCondLst>
                                  <p:childTnLst>
                                    <p:animScale>
                                      <p:cBhvr>
                                        <p:cTn id="12" dur="2000" fill="hold"/>
                                        <p:tgtEl>
                                          <p:spTgt spid="7"/>
                                        </p:tgtEl>
                                      </p:cBhvr>
                                      <p:by x="150000" y="100000"/>
                                    </p:animScale>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par>
                          <p:cTn id="16" fill="hold">
                            <p:stCondLst>
                              <p:cond delay="2000"/>
                            </p:stCondLst>
                            <p:childTnLst>
                              <p:par>
                                <p:cTn id="17" presetID="10" presetClass="exit" presetSubtype="0" fill="hold" nodeType="afterEffect">
                                  <p:stCondLst>
                                    <p:cond delay="1000"/>
                                  </p:stCondLst>
                                  <p:childTnLst>
                                    <p:animEffect transition="out" filter="fade">
                                      <p:cBhvr>
                                        <p:cTn id="18" dur="2000"/>
                                        <p:tgtEl>
                                          <p:spTgt spid="14"/>
                                        </p:tgtEl>
                                      </p:cBhvr>
                                    </p:animEffect>
                                    <p:set>
                                      <p:cBhvr>
                                        <p:cTn id="19" dur="1" fill="hold">
                                          <p:stCondLst>
                                            <p:cond delay="1999"/>
                                          </p:stCondLst>
                                        </p:cTn>
                                        <p:tgtEl>
                                          <p:spTgt spid="14"/>
                                        </p:tgtEl>
                                        <p:attrNameLst>
                                          <p:attrName>style.visibility</p:attrName>
                                        </p:attrNameLst>
                                      </p:cBhvr>
                                      <p:to>
                                        <p:strVal val="hidden"/>
                                      </p:to>
                                    </p:se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par>
                          <p:cTn id="24" fill="hold">
                            <p:stCondLst>
                              <p:cond delay="7000"/>
                            </p:stCondLst>
                            <p:childTnLst>
                              <p:par>
                                <p:cTn id="25" presetID="10" presetClass="exit" presetSubtype="0" fill="hold" nodeType="afterEffect">
                                  <p:stCondLst>
                                    <p:cond delay="1000"/>
                                  </p:stCondLst>
                                  <p:childTnLst>
                                    <p:animEffect transition="out" filter="fade">
                                      <p:cBhvr>
                                        <p:cTn id="26" dur="2000"/>
                                        <p:tgtEl>
                                          <p:spTgt spid="2"/>
                                        </p:tgtEl>
                                      </p:cBhvr>
                                    </p:animEffect>
                                    <p:set>
                                      <p:cBhvr>
                                        <p:cTn id="27" dur="1" fill="hold">
                                          <p:stCondLst>
                                            <p:cond delay="1999"/>
                                          </p:stCondLst>
                                        </p:cTn>
                                        <p:tgtEl>
                                          <p:spTgt spid="2"/>
                                        </p:tgtEl>
                                        <p:attrNameLst>
                                          <p:attrName>style.visibility</p:attrName>
                                        </p:attrNameLst>
                                      </p:cBhvr>
                                      <p:to>
                                        <p:strVal val="hidden"/>
                                      </p:to>
                                    </p:set>
                                  </p:childTnLst>
                                </p:cTn>
                              </p:par>
                            </p:childTnLst>
                          </p:cTn>
                        </p:par>
                        <p:par>
                          <p:cTn id="28" fill="hold">
                            <p:stCondLst>
                              <p:cond delay="10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par>
                          <p:cTn id="32" fill="hold">
                            <p:stCondLst>
                              <p:cond delay="12000"/>
                            </p:stCondLst>
                            <p:childTnLst>
                              <p:par>
                                <p:cTn id="33" presetID="10" presetClass="exit" presetSubtype="0" fill="hold" nodeType="afterEffect">
                                  <p:stCondLst>
                                    <p:cond delay="1000"/>
                                  </p:stCondLst>
                                  <p:childTnLst>
                                    <p:animEffect transition="out" filter="fade">
                                      <p:cBhvr>
                                        <p:cTn id="34" dur="2000"/>
                                        <p:tgtEl>
                                          <p:spTgt spid="9"/>
                                        </p:tgtEl>
                                      </p:cBhvr>
                                    </p:animEffect>
                                    <p:set>
                                      <p:cBhvr>
                                        <p:cTn id="35" dur="1" fill="hold">
                                          <p:stCondLst>
                                            <p:cond delay="1999"/>
                                          </p:stCondLst>
                                        </p:cTn>
                                        <p:tgtEl>
                                          <p:spTgt spid="9"/>
                                        </p:tgtEl>
                                        <p:attrNameLst>
                                          <p:attrName>style.visibility</p:attrName>
                                        </p:attrNameLst>
                                      </p:cBhvr>
                                      <p:to>
                                        <p:strVal val="hidden"/>
                                      </p:to>
                                    </p:set>
                                  </p:childTnLst>
                                </p:cTn>
                              </p:par>
                            </p:childTnLst>
                          </p:cTn>
                        </p:par>
                        <p:par>
                          <p:cTn id="36" fill="hold">
                            <p:stCondLst>
                              <p:cond delay="15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17000"/>
                            </p:stCondLst>
                            <p:childTnLst>
                              <p:par>
                                <p:cTn id="41" presetID="10" presetClass="exit" presetSubtype="0" fill="hold" nodeType="afterEffect">
                                  <p:stCondLst>
                                    <p:cond delay="1000"/>
                                  </p:stCondLst>
                                  <p:childTnLst>
                                    <p:animEffect transition="out" filter="fade">
                                      <p:cBhvr>
                                        <p:cTn id="42" dur="2000"/>
                                        <p:tgtEl>
                                          <p:spTgt spid="5"/>
                                        </p:tgtEl>
                                      </p:cBhvr>
                                    </p:animEffect>
                                    <p:set>
                                      <p:cBhvr>
                                        <p:cTn id="43" dur="1" fill="hold">
                                          <p:stCondLst>
                                            <p:cond delay="1999"/>
                                          </p:stCondLst>
                                        </p:cTn>
                                        <p:tgtEl>
                                          <p:spTgt spid="5"/>
                                        </p:tgtEl>
                                        <p:attrNameLst>
                                          <p:attrName>style.visibility</p:attrName>
                                        </p:attrNameLst>
                                      </p:cBhvr>
                                      <p:to>
                                        <p:strVal val="hidden"/>
                                      </p:to>
                                    </p:set>
                                  </p:childTnLst>
                                </p:cTn>
                              </p:par>
                            </p:childTnLst>
                          </p:cTn>
                        </p:par>
                        <p:par>
                          <p:cTn id="44" fill="hold">
                            <p:stCondLst>
                              <p:cond delay="20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childTnLst>
                          </p:cTn>
                        </p:par>
                        <p:par>
                          <p:cTn id="48" fill="hold">
                            <p:stCondLst>
                              <p:cond delay="22000"/>
                            </p:stCondLst>
                            <p:childTnLst>
                              <p:par>
                                <p:cTn id="49" presetID="10" presetClass="exit" presetSubtype="0" fill="hold" nodeType="afterEffect">
                                  <p:stCondLst>
                                    <p:cond delay="1000"/>
                                  </p:stCondLst>
                                  <p:childTnLst>
                                    <p:animEffect transition="out" filter="fade">
                                      <p:cBhvr>
                                        <p:cTn id="50" dur="2000"/>
                                        <p:tgtEl>
                                          <p:spTgt spid="13"/>
                                        </p:tgtEl>
                                      </p:cBhvr>
                                    </p:animEffect>
                                    <p:set>
                                      <p:cBhvr>
                                        <p:cTn id="51" dur="1" fill="hold">
                                          <p:stCondLst>
                                            <p:cond delay="1999"/>
                                          </p:stCondLst>
                                        </p:cTn>
                                        <p:tgtEl>
                                          <p:spTgt spid="13"/>
                                        </p:tgtEl>
                                        <p:attrNameLst>
                                          <p:attrName>style.visibility</p:attrName>
                                        </p:attrNameLst>
                                      </p:cBhvr>
                                      <p:to>
                                        <p:strVal val="hidden"/>
                                      </p:to>
                                    </p:set>
                                  </p:childTnLst>
                                </p:cTn>
                              </p:par>
                            </p:childTnLst>
                          </p:cTn>
                        </p:par>
                        <p:par>
                          <p:cTn id="52" fill="hold">
                            <p:stCondLst>
                              <p:cond delay="25000"/>
                            </p:stCondLst>
                            <p:childTnLst>
                              <p:par>
                                <p:cTn id="53" presetID="10"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000"/>
                                        <p:tgtEl>
                                          <p:spTgt spid="10"/>
                                        </p:tgtEl>
                                      </p:cBhvr>
                                    </p:animEffect>
                                  </p:childTnLst>
                                </p:cTn>
                              </p:par>
                            </p:childTnLst>
                          </p:cTn>
                        </p:par>
                        <p:par>
                          <p:cTn id="56" fill="hold">
                            <p:stCondLst>
                              <p:cond delay="27000"/>
                            </p:stCondLst>
                            <p:childTnLst>
                              <p:par>
                                <p:cTn id="57" presetID="10" presetClass="exit" presetSubtype="0" fill="hold" nodeType="afterEffect">
                                  <p:stCondLst>
                                    <p:cond delay="1000"/>
                                  </p:stCondLst>
                                  <p:childTnLst>
                                    <p:animEffect transition="out" filter="fade">
                                      <p:cBhvr>
                                        <p:cTn id="58" dur="2000"/>
                                        <p:tgtEl>
                                          <p:spTgt spid="10"/>
                                        </p:tgtEl>
                                      </p:cBhvr>
                                    </p:animEffect>
                                    <p:set>
                                      <p:cBhvr>
                                        <p:cTn id="59" dur="1" fill="hold">
                                          <p:stCondLst>
                                            <p:cond delay="1999"/>
                                          </p:stCondLst>
                                        </p:cTn>
                                        <p:tgtEl>
                                          <p:spTgt spid="10"/>
                                        </p:tgtEl>
                                        <p:attrNameLst>
                                          <p:attrName>style.visibility</p:attrName>
                                        </p:attrNameLst>
                                      </p:cBhvr>
                                      <p:to>
                                        <p:strVal val="hidden"/>
                                      </p:to>
                                    </p:set>
                                  </p:childTnLst>
                                </p:cTn>
                              </p:par>
                            </p:childTnLst>
                          </p:cTn>
                        </p:par>
                        <p:par>
                          <p:cTn id="60" fill="hold">
                            <p:stCondLst>
                              <p:cond delay="30000"/>
                            </p:stCondLst>
                            <p:childTnLst>
                              <p:par>
                                <p:cTn id="61" presetID="10" presetClass="entr" presetSubtype="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000"/>
                                        <p:tgtEl>
                                          <p:spTgt spid="11"/>
                                        </p:tgtEl>
                                      </p:cBhvr>
                                    </p:animEffect>
                                  </p:childTnLst>
                                </p:cTn>
                              </p:par>
                            </p:childTnLst>
                          </p:cTn>
                        </p:par>
                        <p:par>
                          <p:cTn id="64" fill="hold">
                            <p:stCondLst>
                              <p:cond delay="32000"/>
                            </p:stCondLst>
                            <p:childTnLst>
                              <p:par>
                                <p:cTn id="65" presetID="10" presetClass="exit" presetSubtype="0" fill="hold" nodeType="afterEffect">
                                  <p:stCondLst>
                                    <p:cond delay="1000"/>
                                  </p:stCondLst>
                                  <p:childTnLst>
                                    <p:animEffect transition="out" filter="fade">
                                      <p:cBhvr>
                                        <p:cTn id="66" dur="2000"/>
                                        <p:tgtEl>
                                          <p:spTgt spid="11"/>
                                        </p:tgtEl>
                                      </p:cBhvr>
                                    </p:animEffect>
                                    <p:set>
                                      <p:cBhvr>
                                        <p:cTn id="67" dur="1" fill="hold">
                                          <p:stCondLst>
                                            <p:cond delay="1999"/>
                                          </p:stCondLst>
                                        </p:cTn>
                                        <p:tgtEl>
                                          <p:spTgt spid="11"/>
                                        </p:tgtEl>
                                        <p:attrNameLst>
                                          <p:attrName>style.visibility</p:attrName>
                                        </p:attrNameLst>
                                      </p:cBhvr>
                                      <p:to>
                                        <p:strVal val="hidden"/>
                                      </p:to>
                                    </p:set>
                                  </p:childTnLst>
                                </p:cTn>
                              </p:par>
                            </p:childTnLst>
                          </p:cTn>
                        </p:par>
                        <p:par>
                          <p:cTn id="68" fill="hold">
                            <p:stCondLst>
                              <p:cond delay="35000"/>
                            </p:stCondLst>
                            <p:childTnLst>
                              <p:par>
                                <p:cTn id="69" presetID="10"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C1811674-B670-3457-D4E3-E7017BE7B33B}"/>
              </a:ext>
              <a:ext uri="{C183D7F6-B498-43B3-948B-1728B52AA6E4}">
                <adec:decorative xmlns:adec="http://schemas.microsoft.com/office/drawing/2017/decorative" val="1"/>
              </a:ext>
            </a:extLst>
          </p:cNvPr>
          <p:cNvSpPr/>
          <p:nvPr/>
        </p:nvSpPr>
        <p:spPr>
          <a:xfrm>
            <a:off x="-1" y="134844"/>
            <a:ext cx="12192001" cy="2168060"/>
          </a:xfrm>
          <a:prstGeom prst="rect">
            <a:avLst/>
          </a:prstGeom>
          <a:gradFill>
            <a:gsLst>
              <a:gs pos="46000">
                <a:schemeClr val="accent1">
                  <a:lumMod val="0"/>
                  <a:lumOff val="100000"/>
                </a:schemeClr>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9">
            <a:extLst>
              <a:ext uri="{FF2B5EF4-FFF2-40B4-BE49-F238E27FC236}">
                <a16:creationId xmlns:a16="http://schemas.microsoft.com/office/drawing/2014/main" id="{1A04DF40-5AEC-1457-1694-AE1B0BCCF16F}"/>
              </a:ext>
            </a:extLst>
          </p:cNvPr>
          <p:cNvSpPr>
            <a:spLocks noGrp="1"/>
          </p:cNvSpPr>
          <p:nvPr>
            <p:ph type="title"/>
          </p:nvPr>
        </p:nvSpPr>
        <p:spPr>
          <a:xfrm>
            <a:off x="838199" y="-1748751"/>
            <a:ext cx="10515599" cy="1325563"/>
          </a:xfrm>
        </p:spPr>
        <p:txBody>
          <a:bodyPr/>
          <a:lstStyle/>
          <a:p>
            <a:pPr rtl="0" eaLnBrk="1" latinLnBrk="0" hangingPunct="1"/>
            <a:r>
              <a:rPr lang="en-US" sz="4500" b="1" kern="1200" dirty="0">
                <a:ln>
                  <a:noFill/>
                </a:ln>
                <a:solidFill>
                  <a:srgbClr val="13294B"/>
                </a:solidFill>
                <a:effectLst/>
                <a:latin typeface="Oswald" pitchFamily="2" charset="77"/>
                <a:ea typeface="+mn-ea"/>
                <a:cs typeface="+mn-cs"/>
              </a:rPr>
              <a:t>CULTIVATING PARTNERS, OPENING DOORS </a:t>
            </a:r>
            <a:endParaRPr lang="en-US" dirty="0">
              <a:effectLst/>
            </a:endParaRPr>
          </a:p>
        </p:txBody>
      </p:sp>
      <p:pic>
        <p:nvPicPr>
          <p:cNvPr id="3" name="Picture 2" descr="World map">
            <a:extLst>
              <a:ext uri="{FF2B5EF4-FFF2-40B4-BE49-F238E27FC236}">
                <a16:creationId xmlns:a16="http://schemas.microsoft.com/office/drawing/2014/main" id="{7E403EB3-EDC3-F54A-EBA2-581C346AF305}"/>
              </a:ext>
            </a:extLst>
          </p:cNvPr>
          <p:cNvPicPr>
            <a:picLocks noChangeAspect="1"/>
          </p:cNvPicPr>
          <p:nvPr/>
        </p:nvPicPr>
        <p:blipFill>
          <a:blip r:embed="rId3"/>
          <a:stretch>
            <a:fillRect/>
          </a:stretch>
        </p:blipFill>
        <p:spPr>
          <a:xfrm>
            <a:off x="1064076" y="1841871"/>
            <a:ext cx="10301991" cy="4789840"/>
          </a:xfrm>
          <a:prstGeom prst="rect">
            <a:avLst/>
          </a:prstGeom>
        </p:spPr>
      </p:pic>
      <p:grpSp>
        <p:nvGrpSpPr>
          <p:cNvPr id="13" name="Group 12" descr="Canada">
            <a:extLst>
              <a:ext uri="{FF2B5EF4-FFF2-40B4-BE49-F238E27FC236}">
                <a16:creationId xmlns:a16="http://schemas.microsoft.com/office/drawing/2014/main" id="{D37C3F15-04D1-1AC6-94C2-65C1135190AE}"/>
              </a:ext>
            </a:extLst>
          </p:cNvPr>
          <p:cNvGrpSpPr/>
          <p:nvPr/>
        </p:nvGrpSpPr>
        <p:grpSpPr>
          <a:xfrm>
            <a:off x="1159616" y="2487946"/>
            <a:ext cx="2073900" cy="276999"/>
            <a:chOff x="1871065" y="3218754"/>
            <a:chExt cx="1733195" cy="231493"/>
          </a:xfrm>
        </p:grpSpPr>
        <p:cxnSp>
          <p:nvCxnSpPr>
            <p:cNvPr id="10" name="Straight Connector 9">
              <a:extLst>
                <a:ext uri="{FF2B5EF4-FFF2-40B4-BE49-F238E27FC236}">
                  <a16:creationId xmlns:a16="http://schemas.microsoft.com/office/drawing/2014/main" id="{5C238C17-810E-C24E-79C1-6A95AFBD523C}"/>
                </a:ext>
              </a:extLst>
            </p:cNvPr>
            <p:cNvCxnSpPr>
              <a:cxnSpLocks/>
            </p:cNvCxnSpPr>
            <p:nvPr/>
          </p:nvCxnSpPr>
          <p:spPr>
            <a:xfrm flipH="1">
              <a:off x="2849880" y="3341213"/>
              <a:ext cx="754380" cy="0"/>
            </a:xfrm>
            <a:prstGeom prst="line">
              <a:avLst/>
            </a:prstGeom>
            <a:ln w="12700" cap="flat">
              <a:head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1BD3AD8-547F-F0FF-5D79-CB1FCE288055}"/>
                </a:ext>
              </a:extLst>
            </p:cNvPr>
            <p:cNvSpPr txBox="1"/>
            <p:nvPr/>
          </p:nvSpPr>
          <p:spPr>
            <a:xfrm>
              <a:off x="1871065" y="3218754"/>
              <a:ext cx="1014222" cy="231493"/>
            </a:xfrm>
            <a:prstGeom prst="rect">
              <a:avLst/>
            </a:prstGeom>
            <a:noFill/>
          </p:spPr>
          <p:txBody>
            <a:bodyPr wrap="square" rtlCol="0">
              <a:spAutoFit/>
            </a:bodyPr>
            <a:lstStyle/>
            <a:p>
              <a:pPr algn="r"/>
              <a:r>
                <a:rPr lang="en-US" sz="1200" b="1" dirty="0">
                  <a:solidFill>
                    <a:srgbClr val="0455A4"/>
                  </a:solidFill>
                  <a:latin typeface="Lato" panose="020F0502020204030203" pitchFamily="34" charset="77"/>
                </a:rPr>
                <a:t>CANADA</a:t>
              </a:r>
            </a:p>
          </p:txBody>
        </p:sp>
      </p:grpSp>
      <p:grpSp>
        <p:nvGrpSpPr>
          <p:cNvPr id="14" name="Group 13" descr="Mexico">
            <a:extLst>
              <a:ext uri="{FF2B5EF4-FFF2-40B4-BE49-F238E27FC236}">
                <a16:creationId xmlns:a16="http://schemas.microsoft.com/office/drawing/2014/main" id="{27E9DA94-1470-FC12-B8B9-6472BCD3753E}"/>
              </a:ext>
            </a:extLst>
          </p:cNvPr>
          <p:cNvGrpSpPr/>
          <p:nvPr/>
        </p:nvGrpSpPr>
        <p:grpSpPr>
          <a:xfrm>
            <a:off x="825932" y="3641159"/>
            <a:ext cx="2061104" cy="276999"/>
            <a:chOff x="1881759" y="3222396"/>
            <a:chExt cx="1722501" cy="231493"/>
          </a:xfrm>
        </p:grpSpPr>
        <p:cxnSp>
          <p:nvCxnSpPr>
            <p:cNvPr id="15" name="Straight Connector 14">
              <a:extLst>
                <a:ext uri="{FF2B5EF4-FFF2-40B4-BE49-F238E27FC236}">
                  <a16:creationId xmlns:a16="http://schemas.microsoft.com/office/drawing/2014/main" id="{4D54CD1D-9F04-868E-5BD6-88A8B7FBE284}"/>
                </a:ext>
              </a:extLst>
            </p:cNvPr>
            <p:cNvCxnSpPr>
              <a:cxnSpLocks/>
            </p:cNvCxnSpPr>
            <p:nvPr/>
          </p:nvCxnSpPr>
          <p:spPr>
            <a:xfrm flipH="1">
              <a:off x="2849880" y="3341213"/>
              <a:ext cx="754380" cy="0"/>
            </a:xfrm>
            <a:prstGeom prst="line">
              <a:avLst/>
            </a:prstGeom>
            <a:ln w="12700" cap="flat">
              <a:headEnd type="ova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76D87A5-917B-2FF6-C835-7BFD96FFAA84}"/>
                </a:ext>
              </a:extLst>
            </p:cNvPr>
            <p:cNvSpPr txBox="1"/>
            <p:nvPr/>
          </p:nvSpPr>
          <p:spPr>
            <a:xfrm>
              <a:off x="1881759" y="3222396"/>
              <a:ext cx="1014222" cy="231493"/>
            </a:xfrm>
            <a:prstGeom prst="rect">
              <a:avLst/>
            </a:prstGeom>
            <a:noFill/>
          </p:spPr>
          <p:txBody>
            <a:bodyPr wrap="square" rtlCol="0">
              <a:spAutoFit/>
            </a:bodyPr>
            <a:lstStyle/>
            <a:p>
              <a:pPr algn="r"/>
              <a:r>
                <a:rPr lang="en-US" sz="1200" b="1" dirty="0">
                  <a:solidFill>
                    <a:srgbClr val="0455A4"/>
                  </a:solidFill>
                  <a:latin typeface="Lato" panose="020F0502020204030203" pitchFamily="34" charset="77"/>
                </a:rPr>
                <a:t>MEXICO</a:t>
              </a:r>
            </a:p>
          </p:txBody>
        </p:sp>
      </p:grpSp>
      <p:grpSp>
        <p:nvGrpSpPr>
          <p:cNvPr id="17" name="Group 16" descr="Brazil">
            <a:extLst>
              <a:ext uri="{FF2B5EF4-FFF2-40B4-BE49-F238E27FC236}">
                <a16:creationId xmlns:a16="http://schemas.microsoft.com/office/drawing/2014/main" id="{0E249317-FAC1-9879-16D9-C04BC514A276}"/>
              </a:ext>
            </a:extLst>
          </p:cNvPr>
          <p:cNvGrpSpPr/>
          <p:nvPr/>
        </p:nvGrpSpPr>
        <p:grpSpPr>
          <a:xfrm>
            <a:off x="2321270" y="4919709"/>
            <a:ext cx="2061104" cy="276999"/>
            <a:chOff x="1881759" y="3224101"/>
            <a:chExt cx="1722501" cy="231493"/>
          </a:xfrm>
        </p:grpSpPr>
        <p:cxnSp>
          <p:nvCxnSpPr>
            <p:cNvPr id="18" name="Straight Connector 17">
              <a:extLst>
                <a:ext uri="{FF2B5EF4-FFF2-40B4-BE49-F238E27FC236}">
                  <a16:creationId xmlns:a16="http://schemas.microsoft.com/office/drawing/2014/main" id="{E45AB668-F7AA-6D5C-0F12-9A9D05CFA28B}"/>
                </a:ext>
              </a:extLst>
            </p:cNvPr>
            <p:cNvCxnSpPr>
              <a:cxnSpLocks/>
            </p:cNvCxnSpPr>
            <p:nvPr/>
          </p:nvCxnSpPr>
          <p:spPr>
            <a:xfrm flipH="1">
              <a:off x="2849880" y="3341213"/>
              <a:ext cx="754380" cy="0"/>
            </a:xfrm>
            <a:prstGeom prst="line">
              <a:avLst/>
            </a:prstGeom>
            <a:ln w="12700" cap="flat">
              <a:head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D9910C1-2B20-57BF-6850-C1B381CFC2D9}"/>
                </a:ext>
              </a:extLst>
            </p:cNvPr>
            <p:cNvSpPr txBox="1"/>
            <p:nvPr/>
          </p:nvSpPr>
          <p:spPr>
            <a:xfrm>
              <a:off x="1881759" y="3224101"/>
              <a:ext cx="1014222" cy="231493"/>
            </a:xfrm>
            <a:prstGeom prst="rect">
              <a:avLst/>
            </a:prstGeom>
            <a:noFill/>
          </p:spPr>
          <p:txBody>
            <a:bodyPr wrap="square" rtlCol="0">
              <a:spAutoFit/>
            </a:bodyPr>
            <a:lstStyle/>
            <a:p>
              <a:pPr algn="r"/>
              <a:r>
                <a:rPr lang="en-US" sz="1200" b="1" dirty="0">
                  <a:solidFill>
                    <a:srgbClr val="0455A4"/>
                  </a:solidFill>
                  <a:latin typeface="Lato" panose="020F0502020204030203" pitchFamily="34" charset="77"/>
                </a:rPr>
                <a:t>BRAZIL</a:t>
              </a:r>
            </a:p>
          </p:txBody>
        </p:sp>
      </p:grpSp>
      <p:grpSp>
        <p:nvGrpSpPr>
          <p:cNvPr id="30" name="Group 29" descr="UK">
            <a:extLst>
              <a:ext uri="{FF2B5EF4-FFF2-40B4-BE49-F238E27FC236}">
                <a16:creationId xmlns:a16="http://schemas.microsoft.com/office/drawing/2014/main" id="{5D0A68D5-C8C6-3E73-A032-5348BED21DF6}"/>
              </a:ext>
            </a:extLst>
          </p:cNvPr>
          <p:cNvGrpSpPr/>
          <p:nvPr/>
        </p:nvGrpSpPr>
        <p:grpSpPr>
          <a:xfrm>
            <a:off x="4410423" y="2613431"/>
            <a:ext cx="1646793" cy="276999"/>
            <a:chOff x="4587819" y="3323623"/>
            <a:chExt cx="1376253" cy="231493"/>
          </a:xfrm>
        </p:grpSpPr>
        <p:cxnSp>
          <p:nvCxnSpPr>
            <p:cNvPr id="21" name="Straight Connector 20">
              <a:extLst>
                <a:ext uri="{FF2B5EF4-FFF2-40B4-BE49-F238E27FC236}">
                  <a16:creationId xmlns:a16="http://schemas.microsoft.com/office/drawing/2014/main" id="{726BDDB1-9784-1A95-C8D7-633B45418220}"/>
                </a:ext>
              </a:extLst>
            </p:cNvPr>
            <p:cNvCxnSpPr>
              <a:cxnSpLocks/>
            </p:cNvCxnSpPr>
            <p:nvPr/>
          </p:nvCxnSpPr>
          <p:spPr>
            <a:xfrm flipH="1">
              <a:off x="5448300" y="3440273"/>
              <a:ext cx="515772" cy="0"/>
            </a:xfrm>
            <a:prstGeom prst="line">
              <a:avLst/>
            </a:prstGeom>
            <a:ln w="12700" cap="flat">
              <a:headEnd type="ova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5AE6D2C-78B4-DFEF-6A26-DFBA3348103D}"/>
                </a:ext>
              </a:extLst>
            </p:cNvPr>
            <p:cNvSpPr txBox="1"/>
            <p:nvPr/>
          </p:nvSpPr>
          <p:spPr>
            <a:xfrm>
              <a:off x="4587819" y="3323623"/>
              <a:ext cx="922020" cy="231493"/>
            </a:xfrm>
            <a:prstGeom prst="rect">
              <a:avLst/>
            </a:prstGeom>
            <a:noFill/>
          </p:spPr>
          <p:txBody>
            <a:bodyPr wrap="square" rtlCol="0">
              <a:spAutoFit/>
            </a:bodyPr>
            <a:lstStyle/>
            <a:p>
              <a:pPr algn="r"/>
              <a:r>
                <a:rPr lang="en-US" sz="1200" b="1" dirty="0">
                  <a:solidFill>
                    <a:srgbClr val="0455A4"/>
                  </a:solidFill>
                  <a:latin typeface="Lato" panose="020F0502020204030203" pitchFamily="34" charset="77"/>
                </a:rPr>
                <a:t>UK</a:t>
              </a:r>
            </a:p>
          </p:txBody>
        </p:sp>
      </p:grpSp>
      <p:grpSp>
        <p:nvGrpSpPr>
          <p:cNvPr id="31" name="Group 30" descr="Germany">
            <a:extLst>
              <a:ext uri="{FF2B5EF4-FFF2-40B4-BE49-F238E27FC236}">
                <a16:creationId xmlns:a16="http://schemas.microsoft.com/office/drawing/2014/main" id="{5763CA90-ABD8-1D53-1933-0BB39AA672D8}"/>
              </a:ext>
            </a:extLst>
          </p:cNvPr>
          <p:cNvGrpSpPr/>
          <p:nvPr/>
        </p:nvGrpSpPr>
        <p:grpSpPr>
          <a:xfrm>
            <a:off x="5745188" y="2289215"/>
            <a:ext cx="1103267" cy="510986"/>
            <a:chOff x="5703308" y="3052672"/>
            <a:chExt cx="922020" cy="427040"/>
          </a:xfrm>
        </p:grpSpPr>
        <p:sp>
          <p:nvSpPr>
            <p:cNvPr id="26" name="TextBox 25">
              <a:extLst>
                <a:ext uri="{FF2B5EF4-FFF2-40B4-BE49-F238E27FC236}">
                  <a16:creationId xmlns:a16="http://schemas.microsoft.com/office/drawing/2014/main" id="{EAF1776D-E082-E187-3E96-E6894FA51D32}"/>
                </a:ext>
              </a:extLst>
            </p:cNvPr>
            <p:cNvSpPr txBox="1"/>
            <p:nvPr/>
          </p:nvSpPr>
          <p:spPr>
            <a:xfrm>
              <a:off x="5703308" y="3052672"/>
              <a:ext cx="922020" cy="231493"/>
            </a:xfrm>
            <a:prstGeom prst="rect">
              <a:avLst/>
            </a:prstGeom>
            <a:noFill/>
          </p:spPr>
          <p:txBody>
            <a:bodyPr wrap="square" rtlCol="0">
              <a:spAutoFit/>
            </a:bodyPr>
            <a:lstStyle/>
            <a:p>
              <a:pPr algn="r"/>
              <a:r>
                <a:rPr lang="en-US" sz="1200" b="1" dirty="0">
                  <a:solidFill>
                    <a:srgbClr val="0455A4"/>
                  </a:solidFill>
                  <a:latin typeface="Lato" panose="020F0502020204030203" pitchFamily="34" charset="77"/>
                </a:rPr>
                <a:t>GERMANY</a:t>
              </a:r>
            </a:p>
          </p:txBody>
        </p:sp>
        <p:cxnSp>
          <p:nvCxnSpPr>
            <p:cNvPr id="27" name="Straight Connector 26">
              <a:extLst>
                <a:ext uri="{FF2B5EF4-FFF2-40B4-BE49-F238E27FC236}">
                  <a16:creationId xmlns:a16="http://schemas.microsoft.com/office/drawing/2014/main" id="{764B31DD-4FD6-C920-6BEB-B3899038708D}"/>
                </a:ext>
              </a:extLst>
            </p:cNvPr>
            <p:cNvCxnSpPr>
              <a:cxnSpLocks/>
            </p:cNvCxnSpPr>
            <p:nvPr/>
          </p:nvCxnSpPr>
          <p:spPr>
            <a:xfrm flipV="1">
              <a:off x="6238392" y="3279028"/>
              <a:ext cx="0" cy="200684"/>
            </a:xfrm>
            <a:prstGeom prst="line">
              <a:avLst/>
            </a:prstGeom>
            <a:ln w="12700" cap="flat">
              <a:headEnd type="oval"/>
            </a:ln>
          </p:spPr>
          <p:style>
            <a:lnRef idx="1">
              <a:schemeClr val="accent1"/>
            </a:lnRef>
            <a:fillRef idx="0">
              <a:schemeClr val="accent1"/>
            </a:fillRef>
            <a:effectRef idx="0">
              <a:schemeClr val="accent1"/>
            </a:effectRef>
            <a:fontRef idx="minor">
              <a:schemeClr val="tx1"/>
            </a:fontRef>
          </p:style>
        </p:cxnSp>
      </p:grpSp>
      <p:grpSp>
        <p:nvGrpSpPr>
          <p:cNvPr id="32" name="Group 31" descr="Israel">
            <a:extLst>
              <a:ext uri="{FF2B5EF4-FFF2-40B4-BE49-F238E27FC236}">
                <a16:creationId xmlns:a16="http://schemas.microsoft.com/office/drawing/2014/main" id="{E3727DB7-0000-6511-BEE6-8CEB0975D8C4}"/>
              </a:ext>
            </a:extLst>
          </p:cNvPr>
          <p:cNvGrpSpPr/>
          <p:nvPr/>
        </p:nvGrpSpPr>
        <p:grpSpPr>
          <a:xfrm>
            <a:off x="5440051" y="3369859"/>
            <a:ext cx="1646791" cy="276999"/>
            <a:chOff x="4587820" y="3327856"/>
            <a:chExt cx="1376252" cy="231493"/>
          </a:xfrm>
        </p:grpSpPr>
        <p:cxnSp>
          <p:nvCxnSpPr>
            <p:cNvPr id="33" name="Straight Connector 32">
              <a:extLst>
                <a:ext uri="{FF2B5EF4-FFF2-40B4-BE49-F238E27FC236}">
                  <a16:creationId xmlns:a16="http://schemas.microsoft.com/office/drawing/2014/main" id="{F6CCDFC1-9809-2CEF-04A6-826E2AAB7D6D}"/>
                </a:ext>
              </a:extLst>
            </p:cNvPr>
            <p:cNvCxnSpPr>
              <a:cxnSpLocks/>
            </p:cNvCxnSpPr>
            <p:nvPr/>
          </p:nvCxnSpPr>
          <p:spPr>
            <a:xfrm flipH="1">
              <a:off x="5448300" y="3440273"/>
              <a:ext cx="515772" cy="0"/>
            </a:xfrm>
            <a:prstGeom prst="line">
              <a:avLst/>
            </a:prstGeom>
            <a:ln w="12700" cap="flat">
              <a:headEnd type="ova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4FE5F67-E7A6-F31D-D867-EE301429C8A6}"/>
                </a:ext>
              </a:extLst>
            </p:cNvPr>
            <p:cNvSpPr txBox="1"/>
            <p:nvPr/>
          </p:nvSpPr>
          <p:spPr>
            <a:xfrm>
              <a:off x="4587820" y="3327856"/>
              <a:ext cx="922020" cy="231493"/>
            </a:xfrm>
            <a:prstGeom prst="rect">
              <a:avLst/>
            </a:prstGeom>
            <a:noFill/>
          </p:spPr>
          <p:txBody>
            <a:bodyPr wrap="square" rtlCol="0">
              <a:spAutoFit/>
            </a:bodyPr>
            <a:lstStyle/>
            <a:p>
              <a:pPr algn="r"/>
              <a:r>
                <a:rPr lang="en-US" sz="1200" b="1" dirty="0">
                  <a:solidFill>
                    <a:srgbClr val="0455A4"/>
                  </a:solidFill>
                  <a:latin typeface="Lato" panose="020F0502020204030203" pitchFamily="34" charset="77"/>
                </a:rPr>
                <a:t>ISRAEL</a:t>
              </a:r>
            </a:p>
          </p:txBody>
        </p:sp>
      </p:grpSp>
      <p:grpSp>
        <p:nvGrpSpPr>
          <p:cNvPr id="51" name="Group 50" descr="India">
            <a:extLst>
              <a:ext uri="{FF2B5EF4-FFF2-40B4-BE49-F238E27FC236}">
                <a16:creationId xmlns:a16="http://schemas.microsoft.com/office/drawing/2014/main" id="{40A84113-E2AE-7A66-C552-0289541FCB9C}"/>
              </a:ext>
            </a:extLst>
          </p:cNvPr>
          <p:cNvGrpSpPr/>
          <p:nvPr/>
        </p:nvGrpSpPr>
        <p:grpSpPr>
          <a:xfrm>
            <a:off x="7940842" y="3956873"/>
            <a:ext cx="1103267" cy="839984"/>
            <a:chOff x="7538255" y="4446363"/>
            <a:chExt cx="922020" cy="701989"/>
          </a:xfrm>
        </p:grpSpPr>
        <p:sp>
          <p:nvSpPr>
            <p:cNvPr id="39" name="TextBox 38">
              <a:extLst>
                <a:ext uri="{FF2B5EF4-FFF2-40B4-BE49-F238E27FC236}">
                  <a16:creationId xmlns:a16="http://schemas.microsoft.com/office/drawing/2014/main" id="{3DDDEF2B-33A9-4081-DD9C-CF121CB14F20}"/>
                </a:ext>
              </a:extLst>
            </p:cNvPr>
            <p:cNvSpPr txBox="1"/>
            <p:nvPr/>
          </p:nvSpPr>
          <p:spPr>
            <a:xfrm>
              <a:off x="7538255" y="4916859"/>
              <a:ext cx="922020" cy="231493"/>
            </a:xfrm>
            <a:prstGeom prst="rect">
              <a:avLst/>
            </a:prstGeom>
            <a:noFill/>
          </p:spPr>
          <p:txBody>
            <a:bodyPr wrap="square" rtlCol="0">
              <a:spAutoFit/>
            </a:bodyPr>
            <a:lstStyle/>
            <a:p>
              <a:pPr algn="ctr"/>
              <a:r>
                <a:rPr lang="en-US" sz="1200" b="1" dirty="0">
                  <a:solidFill>
                    <a:srgbClr val="0455A4"/>
                  </a:solidFill>
                  <a:latin typeface="Lato" panose="020F0502020204030203" pitchFamily="34" charset="77"/>
                </a:rPr>
                <a:t>INDIA</a:t>
              </a:r>
            </a:p>
          </p:txBody>
        </p:sp>
        <p:cxnSp>
          <p:nvCxnSpPr>
            <p:cNvPr id="40" name="Straight Connector 39">
              <a:extLst>
                <a:ext uri="{FF2B5EF4-FFF2-40B4-BE49-F238E27FC236}">
                  <a16:creationId xmlns:a16="http://schemas.microsoft.com/office/drawing/2014/main" id="{198FB6F7-2178-15A6-F7B2-D92CBC77B169}"/>
                </a:ext>
              </a:extLst>
            </p:cNvPr>
            <p:cNvCxnSpPr>
              <a:cxnSpLocks/>
            </p:cNvCxnSpPr>
            <p:nvPr/>
          </p:nvCxnSpPr>
          <p:spPr>
            <a:xfrm>
              <a:off x="7999265" y="4446363"/>
              <a:ext cx="0" cy="470496"/>
            </a:xfrm>
            <a:prstGeom prst="line">
              <a:avLst/>
            </a:prstGeom>
            <a:ln w="12700" cap="flat">
              <a:headEnd type="oval"/>
            </a:ln>
          </p:spPr>
          <p:style>
            <a:lnRef idx="1">
              <a:schemeClr val="accent1"/>
            </a:lnRef>
            <a:fillRef idx="0">
              <a:schemeClr val="accent1"/>
            </a:fillRef>
            <a:effectRef idx="0">
              <a:schemeClr val="accent1"/>
            </a:effectRef>
            <a:fontRef idx="minor">
              <a:schemeClr val="tx1"/>
            </a:fontRef>
          </p:style>
        </p:cxnSp>
      </p:grpSp>
      <p:grpSp>
        <p:nvGrpSpPr>
          <p:cNvPr id="52" name="Group 51" descr="Singapore">
            <a:extLst>
              <a:ext uri="{FF2B5EF4-FFF2-40B4-BE49-F238E27FC236}">
                <a16:creationId xmlns:a16="http://schemas.microsoft.com/office/drawing/2014/main" id="{61AAFFFB-39E7-44C9-4351-8169AB76E0E2}"/>
              </a:ext>
            </a:extLst>
          </p:cNvPr>
          <p:cNvGrpSpPr/>
          <p:nvPr/>
        </p:nvGrpSpPr>
        <p:grpSpPr>
          <a:xfrm>
            <a:off x="8841170" y="4625869"/>
            <a:ext cx="1103267" cy="646804"/>
            <a:chOff x="8290675" y="5005454"/>
            <a:chExt cx="922020" cy="540545"/>
          </a:xfrm>
        </p:grpSpPr>
        <p:sp>
          <p:nvSpPr>
            <p:cNvPr id="42" name="TextBox 41" descr="Singapore">
              <a:extLst>
                <a:ext uri="{FF2B5EF4-FFF2-40B4-BE49-F238E27FC236}">
                  <a16:creationId xmlns:a16="http://schemas.microsoft.com/office/drawing/2014/main" id="{73674752-8380-7164-4D1C-94455CDBB83E}"/>
                </a:ext>
              </a:extLst>
            </p:cNvPr>
            <p:cNvSpPr txBox="1"/>
            <p:nvPr/>
          </p:nvSpPr>
          <p:spPr>
            <a:xfrm>
              <a:off x="8290675" y="5314506"/>
              <a:ext cx="922020" cy="231493"/>
            </a:xfrm>
            <a:prstGeom prst="rect">
              <a:avLst/>
            </a:prstGeom>
            <a:noFill/>
          </p:spPr>
          <p:txBody>
            <a:bodyPr wrap="square" rtlCol="0">
              <a:spAutoFit/>
            </a:bodyPr>
            <a:lstStyle/>
            <a:p>
              <a:pPr algn="ctr"/>
              <a:r>
                <a:rPr lang="en-US" sz="1200" b="1" dirty="0">
                  <a:solidFill>
                    <a:srgbClr val="0455A4"/>
                  </a:solidFill>
                  <a:latin typeface="Lato" panose="020F0502020204030203" pitchFamily="34" charset="77"/>
                </a:rPr>
                <a:t>SINGAPORE</a:t>
              </a:r>
            </a:p>
          </p:txBody>
        </p:sp>
        <p:cxnSp>
          <p:nvCxnSpPr>
            <p:cNvPr id="43" name="Straight Connector 42">
              <a:extLst>
                <a:ext uri="{FF2B5EF4-FFF2-40B4-BE49-F238E27FC236}">
                  <a16:creationId xmlns:a16="http://schemas.microsoft.com/office/drawing/2014/main" id="{FA9426AE-9C1B-5E58-E3A5-C05B9B362051}"/>
                </a:ext>
              </a:extLst>
            </p:cNvPr>
            <p:cNvCxnSpPr>
              <a:cxnSpLocks/>
            </p:cNvCxnSpPr>
            <p:nvPr/>
          </p:nvCxnSpPr>
          <p:spPr>
            <a:xfrm>
              <a:off x="8751685" y="5005454"/>
              <a:ext cx="0" cy="308516"/>
            </a:xfrm>
            <a:prstGeom prst="line">
              <a:avLst/>
            </a:prstGeom>
            <a:ln w="12700" cap="flat">
              <a:headEnd type="oval"/>
            </a:ln>
          </p:spPr>
          <p:style>
            <a:lnRef idx="1">
              <a:schemeClr val="accent1"/>
            </a:lnRef>
            <a:fillRef idx="0">
              <a:schemeClr val="accent1"/>
            </a:fillRef>
            <a:effectRef idx="0">
              <a:schemeClr val="accent1"/>
            </a:effectRef>
            <a:fontRef idx="minor">
              <a:schemeClr val="tx1"/>
            </a:fontRef>
          </p:style>
        </p:cxnSp>
      </p:grpSp>
      <p:grpSp>
        <p:nvGrpSpPr>
          <p:cNvPr id="53" name="Group 52" descr="Taiwan">
            <a:extLst>
              <a:ext uri="{FF2B5EF4-FFF2-40B4-BE49-F238E27FC236}">
                <a16:creationId xmlns:a16="http://schemas.microsoft.com/office/drawing/2014/main" id="{310972D5-A8DF-5F96-EBC0-6E47200D3F52}"/>
              </a:ext>
            </a:extLst>
          </p:cNvPr>
          <p:cNvGrpSpPr/>
          <p:nvPr/>
        </p:nvGrpSpPr>
        <p:grpSpPr>
          <a:xfrm>
            <a:off x="9885280" y="3664482"/>
            <a:ext cx="1122735" cy="276999"/>
            <a:chOff x="9139811" y="4202005"/>
            <a:chExt cx="938289" cy="231493"/>
          </a:xfrm>
        </p:grpSpPr>
        <p:sp>
          <p:nvSpPr>
            <p:cNvPr id="47" name="TextBox 46" descr="Taiwan">
              <a:extLst>
                <a:ext uri="{FF2B5EF4-FFF2-40B4-BE49-F238E27FC236}">
                  <a16:creationId xmlns:a16="http://schemas.microsoft.com/office/drawing/2014/main" id="{BCB98AE5-E650-27F7-C3E3-4CCD08DEB2D0}"/>
                </a:ext>
              </a:extLst>
            </p:cNvPr>
            <p:cNvSpPr txBox="1"/>
            <p:nvPr/>
          </p:nvSpPr>
          <p:spPr>
            <a:xfrm>
              <a:off x="9316100" y="4202005"/>
              <a:ext cx="762000" cy="231493"/>
            </a:xfrm>
            <a:prstGeom prst="rect">
              <a:avLst/>
            </a:prstGeom>
            <a:noFill/>
          </p:spPr>
          <p:txBody>
            <a:bodyPr wrap="square" rtlCol="0">
              <a:spAutoFit/>
            </a:bodyPr>
            <a:lstStyle/>
            <a:p>
              <a:pPr algn="ctr"/>
              <a:r>
                <a:rPr lang="en-US" sz="1200" b="1" dirty="0">
                  <a:solidFill>
                    <a:srgbClr val="0455A4"/>
                  </a:solidFill>
                  <a:latin typeface="Lato" panose="020F0502020204030203" pitchFamily="34" charset="77"/>
                </a:rPr>
                <a:t>TAIWAN</a:t>
              </a:r>
            </a:p>
          </p:txBody>
        </p:sp>
        <p:cxnSp>
          <p:nvCxnSpPr>
            <p:cNvPr id="48" name="Straight Connector 47">
              <a:extLst>
                <a:ext uri="{FF2B5EF4-FFF2-40B4-BE49-F238E27FC236}">
                  <a16:creationId xmlns:a16="http://schemas.microsoft.com/office/drawing/2014/main" id="{68300C9E-7A4A-3798-2FAD-4D9D7AA86695}"/>
                </a:ext>
              </a:extLst>
            </p:cNvPr>
            <p:cNvCxnSpPr>
              <a:cxnSpLocks/>
            </p:cNvCxnSpPr>
            <p:nvPr/>
          </p:nvCxnSpPr>
          <p:spPr>
            <a:xfrm>
              <a:off x="9139811" y="4314721"/>
              <a:ext cx="250374" cy="0"/>
            </a:xfrm>
            <a:prstGeom prst="line">
              <a:avLst/>
            </a:prstGeom>
            <a:ln w="12700" cap="flat">
              <a:headEnd type="ova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A1D7090F-2BF1-174B-4EA3-E928A44E1171}"/>
              </a:ext>
              <a:ext uri="{C183D7F6-B498-43B3-948B-1728B52AA6E4}">
                <adec:decorative xmlns:adec="http://schemas.microsoft.com/office/drawing/2017/decorative" val="1"/>
              </a:ext>
            </a:extLst>
          </p:cNvPr>
          <p:cNvCxnSpPr>
            <a:cxnSpLocks/>
          </p:cNvCxnSpPr>
          <p:nvPr/>
        </p:nvCxnSpPr>
        <p:spPr>
          <a:xfrm>
            <a:off x="4836182" y="1652501"/>
            <a:ext cx="2519633" cy="0"/>
          </a:xfrm>
          <a:prstGeom prst="line">
            <a:avLst/>
          </a:prstGeom>
          <a:ln w="44450">
            <a:solidFill>
              <a:srgbClr val="13294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8547AC-D754-71CC-305D-1640A9A82B51}"/>
              </a:ext>
              <a:ext uri="{C183D7F6-B498-43B3-948B-1728B52AA6E4}">
                <adec:decorative xmlns:adec="http://schemas.microsoft.com/office/drawing/2017/decorative" val="1"/>
              </a:ext>
            </a:extLst>
          </p:cNvPr>
          <p:cNvSpPr txBox="1"/>
          <p:nvPr/>
        </p:nvSpPr>
        <p:spPr>
          <a:xfrm>
            <a:off x="91440" y="548890"/>
            <a:ext cx="12009120" cy="1477328"/>
          </a:xfrm>
          <a:prstGeom prst="rect">
            <a:avLst/>
          </a:prstGeom>
          <a:noFill/>
        </p:spPr>
        <p:txBody>
          <a:bodyPr wrap="square">
            <a:spAutoFit/>
          </a:bodyPr>
          <a:lstStyle/>
          <a:p>
            <a:pPr algn="ctr"/>
            <a:r>
              <a:rPr lang="en-US" sz="4500" b="1" dirty="0">
                <a:ln w="31750">
                  <a:noFill/>
                </a:ln>
                <a:solidFill>
                  <a:srgbClr val="13294B"/>
                </a:solidFill>
                <a:latin typeface="Oswald" pitchFamily="2" charset="77"/>
              </a:rPr>
              <a:t>CULTIVATING PARTNERS, OPENING DOORS </a:t>
            </a:r>
          </a:p>
          <a:p>
            <a:pPr algn="ctr"/>
            <a:endParaRPr lang="en-US" sz="4500" b="1" dirty="0">
              <a:ln w="31750">
                <a:noFill/>
              </a:ln>
              <a:solidFill>
                <a:srgbClr val="13294B"/>
              </a:solidFill>
              <a:latin typeface="Oswald" pitchFamily="2" charset="77"/>
            </a:endParaRPr>
          </a:p>
        </p:txBody>
      </p:sp>
      <p:grpSp>
        <p:nvGrpSpPr>
          <p:cNvPr id="7" name="Group 6" descr="Jordan">
            <a:extLst>
              <a:ext uri="{FF2B5EF4-FFF2-40B4-BE49-F238E27FC236}">
                <a16:creationId xmlns:a16="http://schemas.microsoft.com/office/drawing/2014/main" id="{CDD4316B-647C-16C4-8AFF-6DE1E0F76806}"/>
              </a:ext>
            </a:extLst>
          </p:cNvPr>
          <p:cNvGrpSpPr/>
          <p:nvPr/>
        </p:nvGrpSpPr>
        <p:grpSpPr>
          <a:xfrm>
            <a:off x="7143696" y="3340494"/>
            <a:ext cx="1168729" cy="276999"/>
            <a:chOff x="7143696" y="3340494"/>
            <a:chExt cx="1168729" cy="276999"/>
          </a:xfrm>
        </p:grpSpPr>
        <p:pic>
          <p:nvPicPr>
            <p:cNvPr id="2" name="Picture 1">
              <a:extLst>
                <a:ext uri="{FF2B5EF4-FFF2-40B4-BE49-F238E27FC236}">
                  <a16:creationId xmlns:a16="http://schemas.microsoft.com/office/drawing/2014/main" id="{5D2B63FF-AEC6-A589-92F4-4E7EAFD97F17}"/>
                </a:ext>
              </a:extLst>
            </p:cNvPr>
            <p:cNvPicPr>
              <a:picLocks noChangeAspect="1"/>
            </p:cNvPicPr>
            <p:nvPr/>
          </p:nvPicPr>
          <p:blipFill>
            <a:blip r:embed="rId4"/>
            <a:stretch>
              <a:fillRect/>
            </a:stretch>
          </p:blipFill>
          <p:spPr>
            <a:xfrm>
              <a:off x="7143696" y="3439862"/>
              <a:ext cx="114354" cy="147026"/>
            </a:xfrm>
            <a:prstGeom prst="rect">
              <a:avLst/>
            </a:prstGeom>
          </p:spPr>
        </p:pic>
        <p:grpSp>
          <p:nvGrpSpPr>
            <p:cNvPr id="4" name="Group 3">
              <a:extLst>
                <a:ext uri="{FF2B5EF4-FFF2-40B4-BE49-F238E27FC236}">
                  <a16:creationId xmlns:a16="http://schemas.microsoft.com/office/drawing/2014/main" id="{BC5C3FD0-4987-DD76-3763-C4EE47CDFA70}"/>
                </a:ext>
              </a:extLst>
            </p:cNvPr>
            <p:cNvGrpSpPr/>
            <p:nvPr/>
          </p:nvGrpSpPr>
          <p:grpSpPr>
            <a:xfrm>
              <a:off x="7209711" y="3340494"/>
              <a:ext cx="1102714" cy="276999"/>
              <a:chOff x="9139811" y="4202005"/>
              <a:chExt cx="921557" cy="231493"/>
            </a:xfrm>
          </p:grpSpPr>
          <p:sp>
            <p:nvSpPr>
              <p:cNvPr id="5" name="TextBox 4">
                <a:extLst>
                  <a:ext uri="{FF2B5EF4-FFF2-40B4-BE49-F238E27FC236}">
                    <a16:creationId xmlns:a16="http://schemas.microsoft.com/office/drawing/2014/main" id="{5A0C77B6-73DF-298A-28BE-751B37F423A7}"/>
                  </a:ext>
                </a:extLst>
              </p:cNvPr>
              <p:cNvSpPr txBox="1"/>
              <p:nvPr/>
            </p:nvSpPr>
            <p:spPr>
              <a:xfrm>
                <a:off x="9299368" y="4202005"/>
                <a:ext cx="762000" cy="231493"/>
              </a:xfrm>
              <a:prstGeom prst="rect">
                <a:avLst/>
              </a:prstGeom>
              <a:noFill/>
            </p:spPr>
            <p:txBody>
              <a:bodyPr wrap="square" rtlCol="0">
                <a:spAutoFit/>
              </a:bodyPr>
              <a:lstStyle/>
              <a:p>
                <a:pPr algn="ctr"/>
                <a:r>
                  <a:rPr lang="en-US" sz="1200" b="1" dirty="0">
                    <a:solidFill>
                      <a:srgbClr val="0455A4"/>
                    </a:solidFill>
                    <a:latin typeface="Lato" panose="020F0502020204030203" pitchFamily="34" charset="77"/>
                  </a:rPr>
                  <a:t>JORDAN</a:t>
                </a:r>
              </a:p>
            </p:txBody>
          </p:sp>
          <p:cxnSp>
            <p:nvCxnSpPr>
              <p:cNvPr id="6" name="Straight Connector 5">
                <a:extLst>
                  <a:ext uri="{FF2B5EF4-FFF2-40B4-BE49-F238E27FC236}">
                    <a16:creationId xmlns:a16="http://schemas.microsoft.com/office/drawing/2014/main" id="{92F5FBD9-0ADA-1748-B1DD-434B526188E0}"/>
                  </a:ext>
                </a:extLst>
              </p:cNvPr>
              <p:cNvCxnSpPr>
                <a:cxnSpLocks/>
              </p:cNvCxnSpPr>
              <p:nvPr/>
            </p:nvCxnSpPr>
            <p:spPr>
              <a:xfrm>
                <a:off x="9139811" y="4314721"/>
                <a:ext cx="250374" cy="0"/>
              </a:xfrm>
              <a:prstGeom prst="line">
                <a:avLst/>
              </a:prstGeom>
              <a:ln w="12700" cap="flat">
                <a:headEnd type="oval"/>
              </a:ln>
            </p:spPr>
            <p:style>
              <a:lnRef idx="1">
                <a:schemeClr val="accent1"/>
              </a:lnRef>
              <a:fillRef idx="0">
                <a:schemeClr val="accent1"/>
              </a:fillRef>
              <a:effectRef idx="0">
                <a:schemeClr val="accent1"/>
              </a:effectRef>
              <a:fontRef idx="minor">
                <a:schemeClr val="tx1"/>
              </a:fontRef>
            </p:style>
          </p:cxnSp>
        </p:grpSp>
      </p:grpSp>
      <p:pic>
        <p:nvPicPr>
          <p:cNvPr id="9" name="Picture 8">
            <a:extLst>
              <a:ext uri="{FF2B5EF4-FFF2-40B4-BE49-F238E27FC236}">
                <a16:creationId xmlns:a16="http://schemas.microsoft.com/office/drawing/2014/main" id="{809CEABD-2E0D-3823-749C-EFF143F1AEF7}"/>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5779" r="-2"/>
          <a:stretch/>
        </p:blipFill>
        <p:spPr>
          <a:xfrm rot="5400000">
            <a:off x="5992814" y="-6041191"/>
            <a:ext cx="206375" cy="12192000"/>
          </a:xfrm>
          <a:prstGeom prst="rect">
            <a:avLst/>
          </a:prstGeom>
        </p:spPr>
      </p:pic>
    </p:spTree>
    <p:extLst>
      <p:ext uri="{BB962C8B-B14F-4D97-AF65-F5344CB8AC3E}">
        <p14:creationId xmlns:p14="http://schemas.microsoft.com/office/powerpoint/2010/main" val="2450914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6" presetClass="emph" presetSubtype="0" fill="hold" nodeType="withEffect">
                                  <p:stCondLst>
                                    <p:cond delay="0"/>
                                  </p:stCondLst>
                                  <p:childTnLst>
                                    <p:animScale>
                                      <p:cBhvr>
                                        <p:cTn id="9" dur="2000" fill="hold"/>
                                        <p:tgtEl>
                                          <p:spTgt spid="12"/>
                                        </p:tgtEl>
                                      </p:cBhvr>
                                      <p:by x="150000" y="100000"/>
                                    </p:animScale>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par>
                          <p:cTn id="13" fill="hold">
                            <p:stCondLst>
                              <p:cond delay="2000"/>
                            </p:stCondLst>
                            <p:childTnLst>
                              <p:par>
                                <p:cTn id="14" presetID="10" presetClass="entr" presetSubtype="0" fill="hold" nodeType="afterEffect">
                                  <p:stCondLst>
                                    <p:cond delay="20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par>
                          <p:cTn id="17" fill="hold">
                            <p:stCondLst>
                              <p:cond delay="50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5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650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par>
                          <p:cTn id="33" fill="hold">
                            <p:stCondLst>
                              <p:cond delay="7000"/>
                            </p:stCondLst>
                            <p:childTnLst>
                              <p:par>
                                <p:cTn id="34" presetID="10"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7500"/>
                            </p:stCondLst>
                            <p:childTnLst>
                              <p:par>
                                <p:cTn id="38" presetID="10"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8000"/>
                            </p:stCondLst>
                            <p:childTnLst>
                              <p:par>
                                <p:cTn id="42" presetID="10" presetClass="entr" presetSubtype="0"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childTnLst>
                          </p:cTn>
                        </p:par>
                        <p:par>
                          <p:cTn id="45" fill="hold">
                            <p:stCondLst>
                              <p:cond delay="8500"/>
                            </p:stCondLst>
                            <p:childTnLst>
                              <p:par>
                                <p:cTn id="46" presetID="10" presetClass="entr" presetSubtype="0"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childTnLst>
                          </p:cTn>
                        </p:par>
                        <p:par>
                          <p:cTn id="49" fill="hold">
                            <p:stCondLst>
                              <p:cond delay="9000"/>
                            </p:stCondLst>
                            <p:childTnLst>
                              <p:par>
                                <p:cTn id="50" presetID="10" presetClass="entr" presetSubtype="0"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E8DE1-EA44-CCDF-D864-F86BC1C33490}"/>
              </a:ext>
            </a:extLst>
          </p:cNvPr>
          <p:cNvSpPr>
            <a:spLocks noGrp="1"/>
          </p:cNvSpPr>
          <p:nvPr>
            <p:ph type="title"/>
          </p:nvPr>
        </p:nvSpPr>
        <p:spPr>
          <a:xfrm>
            <a:off x="838200" y="-1475260"/>
            <a:ext cx="10515600" cy="1313848"/>
          </a:xfrm>
        </p:spPr>
        <p:txBody>
          <a:bodyPr/>
          <a:lstStyle/>
          <a:p>
            <a:pPr rtl="0" eaLnBrk="1" latinLnBrk="0" hangingPunct="1"/>
            <a:r>
              <a:rPr lang="en-US" sz="4800" kern="1200" dirty="0">
                <a:ln>
                  <a:noFill/>
                </a:ln>
                <a:solidFill>
                  <a:srgbClr val="13294B"/>
                </a:solidFill>
                <a:effectLst/>
                <a:latin typeface="Oswald SemiBold" pitchFamily="2" charset="77"/>
                <a:ea typeface="+mn-ea"/>
                <a:cs typeface="+mn-cs"/>
              </a:rPr>
              <a:t>KEY AREAS OF EMPHASIS</a:t>
            </a:r>
            <a:endParaRPr lang="en-US" dirty="0">
              <a:effectLst/>
            </a:endParaRPr>
          </a:p>
        </p:txBody>
      </p:sp>
      <p:grpSp>
        <p:nvGrpSpPr>
          <p:cNvPr id="25" name="Group 24" descr="Students">
            <a:extLst>
              <a:ext uri="{FF2B5EF4-FFF2-40B4-BE49-F238E27FC236}">
                <a16:creationId xmlns:a16="http://schemas.microsoft.com/office/drawing/2014/main" id="{437B7BAA-5FBA-6E72-8A5B-B6CBD4E342F5}"/>
              </a:ext>
            </a:extLst>
          </p:cNvPr>
          <p:cNvGrpSpPr/>
          <p:nvPr/>
        </p:nvGrpSpPr>
        <p:grpSpPr>
          <a:xfrm>
            <a:off x="2343351" y="2152389"/>
            <a:ext cx="1672578" cy="1725954"/>
            <a:chOff x="2343351" y="2152389"/>
            <a:chExt cx="1672578" cy="1725954"/>
          </a:xfrm>
        </p:grpSpPr>
        <p:sp>
          <p:nvSpPr>
            <p:cNvPr id="17" name="TextBox 16">
              <a:extLst>
                <a:ext uri="{FF2B5EF4-FFF2-40B4-BE49-F238E27FC236}">
                  <a16:creationId xmlns:a16="http://schemas.microsoft.com/office/drawing/2014/main" id="{F3E58B5F-9A98-BF59-13DA-64265CBBBE3D}"/>
                </a:ext>
              </a:extLst>
            </p:cNvPr>
            <p:cNvSpPr txBox="1"/>
            <p:nvPr/>
          </p:nvSpPr>
          <p:spPr>
            <a:xfrm>
              <a:off x="2343351" y="2152389"/>
              <a:ext cx="1672578" cy="313993"/>
            </a:xfrm>
            <a:prstGeom prst="rect">
              <a:avLst/>
            </a:prstGeom>
            <a:noFill/>
          </p:spPr>
          <p:txBody>
            <a:bodyPr wrap="square" rtlCol="0">
              <a:spAutoFit/>
            </a:bodyPr>
            <a:lstStyle/>
            <a:p>
              <a:pPr algn="ctr"/>
              <a:r>
                <a:rPr lang="en-US" b="1" dirty="0">
                  <a:solidFill>
                    <a:srgbClr val="003366"/>
                  </a:solidFill>
                  <a:latin typeface="Lato Black" panose="020F0A02020204030203" pitchFamily="34" charset="0"/>
                </a:rPr>
                <a:t>STUDENTS</a:t>
              </a:r>
            </a:p>
          </p:txBody>
        </p:sp>
        <p:pic>
          <p:nvPicPr>
            <p:cNvPr id="41" name="Graphic 40" descr="Graduation cap with solid fill">
              <a:extLst>
                <a:ext uri="{FF2B5EF4-FFF2-40B4-BE49-F238E27FC236}">
                  <a16:creationId xmlns:a16="http://schemas.microsoft.com/office/drawing/2014/main" id="{279E7246-1278-22D2-4EA7-306526CB1A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59158" y="2837379"/>
              <a:ext cx="1040964" cy="1040964"/>
            </a:xfrm>
            <a:prstGeom prst="rect">
              <a:avLst/>
            </a:prstGeom>
          </p:spPr>
        </p:pic>
      </p:grpSp>
      <p:grpSp>
        <p:nvGrpSpPr>
          <p:cNvPr id="26" name="Group 25" descr="Faculty">
            <a:extLst>
              <a:ext uri="{FF2B5EF4-FFF2-40B4-BE49-F238E27FC236}">
                <a16:creationId xmlns:a16="http://schemas.microsoft.com/office/drawing/2014/main" id="{F86589C0-5799-3B92-1072-3182701067C4}"/>
              </a:ext>
            </a:extLst>
          </p:cNvPr>
          <p:cNvGrpSpPr/>
          <p:nvPr/>
        </p:nvGrpSpPr>
        <p:grpSpPr>
          <a:xfrm>
            <a:off x="5379296" y="2152389"/>
            <a:ext cx="1626656" cy="1675189"/>
            <a:chOff x="5379296" y="2152389"/>
            <a:chExt cx="1626656" cy="1675189"/>
          </a:xfrm>
        </p:grpSpPr>
        <p:sp>
          <p:nvSpPr>
            <p:cNvPr id="18" name="TextBox 17">
              <a:extLst>
                <a:ext uri="{FF2B5EF4-FFF2-40B4-BE49-F238E27FC236}">
                  <a16:creationId xmlns:a16="http://schemas.microsoft.com/office/drawing/2014/main" id="{E80804C2-42F1-FCAE-3580-56D0AC5BCF33}"/>
                </a:ext>
              </a:extLst>
            </p:cNvPr>
            <p:cNvSpPr txBox="1"/>
            <p:nvPr/>
          </p:nvSpPr>
          <p:spPr>
            <a:xfrm>
              <a:off x="5379296" y="2152389"/>
              <a:ext cx="1626656" cy="313993"/>
            </a:xfrm>
            <a:prstGeom prst="rect">
              <a:avLst/>
            </a:prstGeom>
            <a:noFill/>
          </p:spPr>
          <p:txBody>
            <a:bodyPr wrap="square" rtlCol="0">
              <a:spAutoFit/>
            </a:bodyPr>
            <a:lstStyle/>
            <a:p>
              <a:pPr algn="ctr"/>
              <a:r>
                <a:rPr lang="en-US" sz="1800" b="1" dirty="0">
                  <a:solidFill>
                    <a:srgbClr val="003366"/>
                  </a:solidFill>
                  <a:effectLst/>
                  <a:latin typeface="Lato Black" panose="020F0A02020204030203" pitchFamily="34" charset="0"/>
                  <a:ea typeface="Times New Roman" panose="02020603050405020304" pitchFamily="18" charset="0"/>
                </a:rPr>
                <a:t>FACULTY</a:t>
              </a:r>
              <a:endParaRPr lang="en-US" b="1" dirty="0">
                <a:solidFill>
                  <a:srgbClr val="003366"/>
                </a:solidFill>
                <a:latin typeface="Lato Black" panose="020F0A02020204030203" pitchFamily="34" charset="0"/>
              </a:endParaRPr>
            </a:p>
          </p:txBody>
        </p:sp>
        <p:pic>
          <p:nvPicPr>
            <p:cNvPr id="39" name="Graphic 38" descr="Lecturer with solid fill">
              <a:extLst>
                <a:ext uri="{FF2B5EF4-FFF2-40B4-BE49-F238E27FC236}">
                  <a16:creationId xmlns:a16="http://schemas.microsoft.com/office/drawing/2014/main" id="{A240AB69-7F21-6BB4-B376-3AFDBC7A31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731266" y="2904863"/>
              <a:ext cx="922715" cy="922715"/>
            </a:xfrm>
            <a:prstGeom prst="rect">
              <a:avLst/>
            </a:prstGeom>
          </p:spPr>
        </p:pic>
      </p:grpSp>
      <p:grpSp>
        <p:nvGrpSpPr>
          <p:cNvPr id="27" name="Group 26" descr="Research">
            <a:extLst>
              <a:ext uri="{FF2B5EF4-FFF2-40B4-BE49-F238E27FC236}">
                <a16:creationId xmlns:a16="http://schemas.microsoft.com/office/drawing/2014/main" id="{F1BABFA4-C4BE-8882-30CA-EF4918604CD0}"/>
              </a:ext>
            </a:extLst>
          </p:cNvPr>
          <p:cNvGrpSpPr/>
          <p:nvPr/>
        </p:nvGrpSpPr>
        <p:grpSpPr>
          <a:xfrm>
            <a:off x="8031165" y="2152389"/>
            <a:ext cx="1672578" cy="1699171"/>
            <a:chOff x="8031165" y="2152389"/>
            <a:chExt cx="1672578" cy="1699171"/>
          </a:xfrm>
        </p:grpSpPr>
        <p:sp>
          <p:nvSpPr>
            <p:cNvPr id="20" name="TextBox 19">
              <a:extLst>
                <a:ext uri="{FF2B5EF4-FFF2-40B4-BE49-F238E27FC236}">
                  <a16:creationId xmlns:a16="http://schemas.microsoft.com/office/drawing/2014/main" id="{118E6BC8-F05E-C69D-8A0E-E238CA833D68}"/>
                </a:ext>
              </a:extLst>
            </p:cNvPr>
            <p:cNvSpPr txBox="1"/>
            <p:nvPr/>
          </p:nvSpPr>
          <p:spPr>
            <a:xfrm>
              <a:off x="8031165" y="2152389"/>
              <a:ext cx="1672578" cy="313993"/>
            </a:xfrm>
            <a:prstGeom prst="rect">
              <a:avLst/>
            </a:prstGeom>
            <a:noFill/>
          </p:spPr>
          <p:txBody>
            <a:bodyPr wrap="square" rtlCol="0">
              <a:spAutoFit/>
            </a:bodyPr>
            <a:lstStyle/>
            <a:p>
              <a:pPr algn="ctr"/>
              <a:r>
                <a:rPr lang="en-US" sz="1800" b="1" dirty="0">
                  <a:solidFill>
                    <a:srgbClr val="003366"/>
                  </a:solidFill>
                  <a:effectLst/>
                  <a:latin typeface="Lato Black" panose="020F0A02020204030203" pitchFamily="34" charset="0"/>
                  <a:ea typeface="Times New Roman" panose="02020603050405020304" pitchFamily="18" charset="0"/>
                </a:rPr>
                <a:t>RESEARCH</a:t>
              </a:r>
              <a:endParaRPr lang="en-US" b="1" dirty="0">
                <a:solidFill>
                  <a:srgbClr val="003366"/>
                </a:solidFill>
                <a:latin typeface="Lato Black" panose="020F0A02020204030203" pitchFamily="34" charset="0"/>
              </a:endParaRPr>
            </a:p>
          </p:txBody>
        </p:sp>
        <p:pic>
          <p:nvPicPr>
            <p:cNvPr id="37" name="Graphic 36" descr="Microscope with solid fill">
              <a:extLst>
                <a:ext uri="{FF2B5EF4-FFF2-40B4-BE49-F238E27FC236}">
                  <a16:creationId xmlns:a16="http://schemas.microsoft.com/office/drawing/2014/main" id="{96AB68A3-3E30-E51F-16A4-271936C15051}"/>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463168" y="3042988"/>
              <a:ext cx="808572" cy="808572"/>
            </a:xfrm>
            <a:prstGeom prst="rect">
              <a:avLst/>
            </a:prstGeom>
          </p:spPr>
        </p:pic>
      </p:grpSp>
      <p:grpSp>
        <p:nvGrpSpPr>
          <p:cNvPr id="28" name="Group 27" descr="Recruiting Excellence">
            <a:extLst>
              <a:ext uri="{FF2B5EF4-FFF2-40B4-BE49-F238E27FC236}">
                <a16:creationId xmlns:a16="http://schemas.microsoft.com/office/drawing/2014/main" id="{1005ABF6-6D38-9AA2-D34B-655F286E72DB}"/>
              </a:ext>
            </a:extLst>
          </p:cNvPr>
          <p:cNvGrpSpPr/>
          <p:nvPr/>
        </p:nvGrpSpPr>
        <p:grpSpPr>
          <a:xfrm>
            <a:off x="2196701" y="4432157"/>
            <a:ext cx="1885129" cy="1699171"/>
            <a:chOff x="2196701" y="4432157"/>
            <a:chExt cx="1885129" cy="1699171"/>
          </a:xfrm>
        </p:grpSpPr>
        <p:sp>
          <p:nvSpPr>
            <p:cNvPr id="22" name="TextBox 21">
              <a:extLst>
                <a:ext uri="{FF2B5EF4-FFF2-40B4-BE49-F238E27FC236}">
                  <a16:creationId xmlns:a16="http://schemas.microsoft.com/office/drawing/2014/main" id="{9FCD7D14-C248-27E5-0D01-96CC6982550A}"/>
                </a:ext>
              </a:extLst>
            </p:cNvPr>
            <p:cNvSpPr txBox="1"/>
            <p:nvPr/>
          </p:nvSpPr>
          <p:spPr>
            <a:xfrm>
              <a:off x="2196701" y="4432157"/>
              <a:ext cx="1885129" cy="549489"/>
            </a:xfrm>
            <a:prstGeom prst="rect">
              <a:avLst/>
            </a:prstGeom>
            <a:noFill/>
          </p:spPr>
          <p:txBody>
            <a:bodyPr wrap="square" rtlCol="0">
              <a:spAutoFit/>
            </a:bodyPr>
            <a:lstStyle/>
            <a:p>
              <a:pPr algn="ctr"/>
              <a:r>
                <a:rPr lang="en-US" sz="1800" b="1" dirty="0">
                  <a:solidFill>
                    <a:srgbClr val="003366"/>
                  </a:solidFill>
                  <a:effectLst/>
                  <a:latin typeface="Lato Black" panose="020F0A02020204030203" pitchFamily="34" charset="0"/>
                  <a:ea typeface="Times New Roman" panose="02020603050405020304" pitchFamily="18" charset="0"/>
                </a:rPr>
                <a:t>RECRUITING EXCELLENCE</a:t>
              </a:r>
              <a:endParaRPr lang="en-US" b="1" dirty="0">
                <a:solidFill>
                  <a:srgbClr val="003366"/>
                </a:solidFill>
                <a:latin typeface="Lato Black" panose="020F0A02020204030203" pitchFamily="34" charset="0"/>
              </a:endParaRPr>
            </a:p>
          </p:txBody>
        </p:sp>
        <p:pic>
          <p:nvPicPr>
            <p:cNvPr id="35" name="Graphic 34" descr="Excellent with solid fill">
              <a:extLst>
                <a:ext uri="{FF2B5EF4-FFF2-40B4-BE49-F238E27FC236}">
                  <a16:creationId xmlns:a16="http://schemas.microsoft.com/office/drawing/2014/main" id="{9BDF953F-95D1-DE1A-2591-563267F5E5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682171" y="5217142"/>
              <a:ext cx="914187" cy="914186"/>
            </a:xfrm>
            <a:prstGeom prst="rect">
              <a:avLst/>
            </a:prstGeom>
          </p:spPr>
        </p:pic>
      </p:grpSp>
      <p:grpSp>
        <p:nvGrpSpPr>
          <p:cNvPr id="29" name="Group 28" descr="Economic Development">
            <a:extLst>
              <a:ext uri="{FF2B5EF4-FFF2-40B4-BE49-F238E27FC236}">
                <a16:creationId xmlns:a16="http://schemas.microsoft.com/office/drawing/2014/main" id="{5E10CA12-F638-9190-59FB-7B5DF1A00D2E}"/>
              </a:ext>
            </a:extLst>
          </p:cNvPr>
          <p:cNvGrpSpPr/>
          <p:nvPr/>
        </p:nvGrpSpPr>
        <p:grpSpPr>
          <a:xfrm>
            <a:off x="5086528" y="4432157"/>
            <a:ext cx="2212189" cy="1704616"/>
            <a:chOff x="5086528" y="4432157"/>
            <a:chExt cx="2212189" cy="1704616"/>
          </a:xfrm>
        </p:grpSpPr>
        <p:sp>
          <p:nvSpPr>
            <p:cNvPr id="30" name="TextBox 29">
              <a:extLst>
                <a:ext uri="{FF2B5EF4-FFF2-40B4-BE49-F238E27FC236}">
                  <a16:creationId xmlns:a16="http://schemas.microsoft.com/office/drawing/2014/main" id="{F4E1AC76-3232-5F4D-A2D7-39079C43511F}"/>
                </a:ext>
              </a:extLst>
            </p:cNvPr>
            <p:cNvSpPr txBox="1"/>
            <p:nvPr/>
          </p:nvSpPr>
          <p:spPr>
            <a:xfrm>
              <a:off x="5086528" y="4432157"/>
              <a:ext cx="2212189" cy="676291"/>
            </a:xfrm>
            <a:prstGeom prst="rect">
              <a:avLst/>
            </a:prstGeom>
            <a:noFill/>
          </p:spPr>
          <p:txBody>
            <a:bodyPr wrap="square" rtlCol="0">
              <a:spAutoFit/>
            </a:bodyPr>
            <a:lstStyle/>
            <a:p>
              <a:pPr algn="ctr"/>
              <a:r>
                <a:rPr lang="en-US" sz="1800" b="1" dirty="0">
                  <a:solidFill>
                    <a:srgbClr val="003366"/>
                  </a:solidFill>
                  <a:effectLst/>
                  <a:latin typeface="Lato Black" panose="020F0A02020204030203" pitchFamily="34" charset="0"/>
                  <a:ea typeface="Times New Roman" panose="02020603050405020304" pitchFamily="18" charset="0"/>
                </a:rPr>
                <a:t>ECONOMIC DEVELOPMENT</a:t>
              </a:r>
              <a:endParaRPr lang="en-US" b="1" dirty="0">
                <a:solidFill>
                  <a:srgbClr val="003366"/>
                </a:solidFill>
                <a:latin typeface="Lato Black" panose="020F0A02020204030203" pitchFamily="34" charset="0"/>
              </a:endParaRPr>
            </a:p>
          </p:txBody>
        </p:sp>
        <p:pic>
          <p:nvPicPr>
            <p:cNvPr id="43" name="Graphic 42" descr="Coins with solid fill">
              <a:extLst>
                <a:ext uri="{FF2B5EF4-FFF2-40B4-BE49-F238E27FC236}">
                  <a16:creationId xmlns:a16="http://schemas.microsoft.com/office/drawing/2014/main" id="{16B710F8-CD2C-F55E-CB55-84A81CDE219D}"/>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752452" y="5252759"/>
              <a:ext cx="884014" cy="884014"/>
            </a:xfrm>
            <a:prstGeom prst="rect">
              <a:avLst/>
            </a:prstGeom>
          </p:spPr>
        </p:pic>
      </p:grpSp>
      <p:grpSp>
        <p:nvGrpSpPr>
          <p:cNvPr id="31" name="Group 30" descr="Ambassador for Illinois">
            <a:extLst>
              <a:ext uri="{FF2B5EF4-FFF2-40B4-BE49-F238E27FC236}">
                <a16:creationId xmlns:a16="http://schemas.microsoft.com/office/drawing/2014/main" id="{F085B315-22F2-8CB7-D784-20B49706CADF}"/>
              </a:ext>
            </a:extLst>
          </p:cNvPr>
          <p:cNvGrpSpPr/>
          <p:nvPr/>
        </p:nvGrpSpPr>
        <p:grpSpPr>
          <a:xfrm>
            <a:off x="7845889" y="4432157"/>
            <a:ext cx="2043130" cy="1704616"/>
            <a:chOff x="7845889" y="4432157"/>
            <a:chExt cx="2043130" cy="1704616"/>
          </a:xfrm>
        </p:grpSpPr>
        <p:sp>
          <p:nvSpPr>
            <p:cNvPr id="8" name="TextBox 7">
              <a:extLst>
                <a:ext uri="{FF2B5EF4-FFF2-40B4-BE49-F238E27FC236}">
                  <a16:creationId xmlns:a16="http://schemas.microsoft.com/office/drawing/2014/main" id="{321D1250-4819-B3F9-7302-432427C0D3FC}"/>
                </a:ext>
              </a:extLst>
            </p:cNvPr>
            <p:cNvSpPr txBox="1"/>
            <p:nvPr/>
          </p:nvSpPr>
          <p:spPr>
            <a:xfrm>
              <a:off x="7845889" y="4432157"/>
              <a:ext cx="2043130" cy="676291"/>
            </a:xfrm>
            <a:prstGeom prst="rect">
              <a:avLst/>
            </a:prstGeom>
            <a:noFill/>
          </p:spPr>
          <p:txBody>
            <a:bodyPr wrap="square" rtlCol="0">
              <a:spAutoFit/>
            </a:bodyPr>
            <a:lstStyle/>
            <a:p>
              <a:pPr algn="ctr"/>
              <a:r>
                <a:rPr lang="en-US" sz="1800" b="1" dirty="0">
                  <a:solidFill>
                    <a:srgbClr val="003366"/>
                  </a:solidFill>
                  <a:effectLst/>
                  <a:latin typeface="Lato Black" panose="020F0A02020204030203" pitchFamily="34" charset="0"/>
                  <a:ea typeface="Times New Roman" panose="02020603050405020304" pitchFamily="18" charset="0"/>
                </a:rPr>
                <a:t>AMBASSADOR FOR ILLINOIS </a:t>
              </a:r>
              <a:endParaRPr lang="en-US" b="1" dirty="0">
                <a:solidFill>
                  <a:srgbClr val="003366"/>
                </a:solidFill>
                <a:latin typeface="Lato Black" panose="020F0A02020204030203" pitchFamily="34" charset="0"/>
              </a:endParaRPr>
            </a:p>
          </p:txBody>
        </p:sp>
        <p:pic>
          <p:nvPicPr>
            <p:cNvPr id="9" name="Graphic 8" descr="Flag with solid fill">
              <a:extLst>
                <a:ext uri="{FF2B5EF4-FFF2-40B4-BE49-F238E27FC236}">
                  <a16:creationId xmlns:a16="http://schemas.microsoft.com/office/drawing/2014/main" id="{435E05D1-398A-6638-C3F9-7DC9C5C0261C}"/>
                </a:ext>
              </a:extLst>
            </p:cNvPr>
            <p:cNvPicPr>
              <a:picLocks noChangeAspect="1"/>
            </p:cNvPicPr>
            <p:nvPr/>
          </p:nvPicPr>
          <p: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425447" y="5252759"/>
              <a:ext cx="884014" cy="884014"/>
            </a:xfrm>
            <a:prstGeom prst="rect">
              <a:avLst/>
            </a:prstGeom>
          </p:spPr>
        </p:pic>
      </p:grpSp>
      <p:grpSp>
        <p:nvGrpSpPr>
          <p:cNvPr id="24" name="Group 23">
            <a:extLst>
              <a:ext uri="{FF2B5EF4-FFF2-40B4-BE49-F238E27FC236}">
                <a16:creationId xmlns:a16="http://schemas.microsoft.com/office/drawing/2014/main" id="{633209E3-6DB5-06C4-5ACD-9AC4871F7435}"/>
              </a:ext>
              <a:ext uri="{C183D7F6-B498-43B3-948B-1728B52AA6E4}">
                <adec:decorative xmlns:adec="http://schemas.microsoft.com/office/drawing/2017/decorative" val="1"/>
              </a:ext>
            </a:extLst>
          </p:cNvPr>
          <p:cNvGrpSpPr/>
          <p:nvPr/>
        </p:nvGrpSpPr>
        <p:grpSpPr>
          <a:xfrm>
            <a:off x="2095010" y="2233715"/>
            <a:ext cx="8001976" cy="4026006"/>
            <a:chOff x="2095010" y="2233715"/>
            <a:chExt cx="8001976" cy="4026006"/>
          </a:xfrm>
        </p:grpSpPr>
        <p:cxnSp>
          <p:nvCxnSpPr>
            <p:cNvPr id="10" name="Straight Connector 9">
              <a:extLst>
                <a:ext uri="{FF2B5EF4-FFF2-40B4-BE49-F238E27FC236}">
                  <a16:creationId xmlns:a16="http://schemas.microsoft.com/office/drawing/2014/main" id="{54366F7A-F30F-8618-31F6-0D7B4BC98460}"/>
                </a:ext>
                <a:ext uri="{C183D7F6-B498-43B3-948B-1728B52AA6E4}">
                  <adec:decorative xmlns:adec="http://schemas.microsoft.com/office/drawing/2017/decorative" val="1"/>
                </a:ext>
              </a:extLst>
            </p:cNvPr>
            <p:cNvCxnSpPr>
              <a:cxnSpLocks/>
            </p:cNvCxnSpPr>
            <p:nvPr/>
          </p:nvCxnSpPr>
          <p:spPr>
            <a:xfrm>
              <a:off x="4699338" y="2233715"/>
              <a:ext cx="0" cy="1746238"/>
            </a:xfrm>
            <a:prstGeom prst="line">
              <a:avLst/>
            </a:prstGeom>
            <a:ln w="12700">
              <a:solidFill>
                <a:srgbClr val="A5A8A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CDA0EFF-7EB3-9D40-70C3-6250D68FF964}"/>
                </a:ext>
                <a:ext uri="{C183D7F6-B498-43B3-948B-1728B52AA6E4}">
                  <adec:decorative xmlns:adec="http://schemas.microsoft.com/office/drawing/2017/decorative" val="1"/>
                </a:ext>
              </a:extLst>
            </p:cNvPr>
            <p:cNvCxnSpPr>
              <a:cxnSpLocks/>
            </p:cNvCxnSpPr>
            <p:nvPr/>
          </p:nvCxnSpPr>
          <p:spPr>
            <a:xfrm>
              <a:off x="7658373" y="2233715"/>
              <a:ext cx="0" cy="1746238"/>
            </a:xfrm>
            <a:prstGeom prst="line">
              <a:avLst/>
            </a:prstGeom>
            <a:ln w="12700">
              <a:solidFill>
                <a:srgbClr val="A5A8A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9B5585-9DEE-194A-6499-9690B078E19F}"/>
                </a:ext>
                <a:ext uri="{C183D7F6-B498-43B3-948B-1728B52AA6E4}">
                  <adec:decorative xmlns:adec="http://schemas.microsoft.com/office/drawing/2017/decorative" val="1"/>
                </a:ext>
              </a:extLst>
            </p:cNvPr>
            <p:cNvCxnSpPr>
              <a:cxnSpLocks/>
            </p:cNvCxnSpPr>
            <p:nvPr/>
          </p:nvCxnSpPr>
          <p:spPr>
            <a:xfrm>
              <a:off x="4699338" y="4513483"/>
              <a:ext cx="0" cy="1746238"/>
            </a:xfrm>
            <a:prstGeom prst="line">
              <a:avLst/>
            </a:prstGeom>
            <a:ln w="12700">
              <a:solidFill>
                <a:srgbClr val="A5A8A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6610404-B07D-4F1F-B159-9F0DFF1C26A4}"/>
                </a:ext>
                <a:ext uri="{C183D7F6-B498-43B3-948B-1728B52AA6E4}">
                  <adec:decorative xmlns:adec="http://schemas.microsoft.com/office/drawing/2017/decorative" val="1"/>
                </a:ext>
              </a:extLst>
            </p:cNvPr>
            <p:cNvCxnSpPr>
              <a:cxnSpLocks/>
            </p:cNvCxnSpPr>
            <p:nvPr/>
          </p:nvCxnSpPr>
          <p:spPr>
            <a:xfrm>
              <a:off x="7675290" y="4513483"/>
              <a:ext cx="0" cy="1746238"/>
            </a:xfrm>
            <a:prstGeom prst="line">
              <a:avLst/>
            </a:prstGeom>
            <a:ln w="12700">
              <a:solidFill>
                <a:srgbClr val="A5A8A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2D7359-00D7-03C3-57A0-3DD76FDA39D8}"/>
                </a:ext>
                <a:ext uri="{C183D7F6-B498-43B3-948B-1728B52AA6E4}">
                  <adec:decorative xmlns:adec="http://schemas.microsoft.com/office/drawing/2017/decorative" val="1"/>
                </a:ext>
              </a:extLst>
            </p:cNvPr>
            <p:cNvCxnSpPr>
              <a:cxnSpLocks/>
            </p:cNvCxnSpPr>
            <p:nvPr/>
          </p:nvCxnSpPr>
          <p:spPr>
            <a:xfrm flipH="1">
              <a:off x="8008474" y="4233378"/>
              <a:ext cx="2088512" cy="0"/>
            </a:xfrm>
            <a:prstGeom prst="line">
              <a:avLst/>
            </a:prstGeom>
            <a:ln w="12700">
              <a:solidFill>
                <a:srgbClr val="A5A8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210438-CB25-C247-BD48-F6E954980C0A}"/>
                </a:ext>
                <a:ext uri="{C183D7F6-B498-43B3-948B-1728B52AA6E4}">
                  <adec:decorative xmlns:adec="http://schemas.microsoft.com/office/drawing/2017/decorative" val="1"/>
                </a:ext>
              </a:extLst>
            </p:cNvPr>
            <p:cNvCxnSpPr>
              <a:cxnSpLocks/>
            </p:cNvCxnSpPr>
            <p:nvPr/>
          </p:nvCxnSpPr>
          <p:spPr>
            <a:xfrm flipH="1">
              <a:off x="2095010" y="4220759"/>
              <a:ext cx="2088512" cy="0"/>
            </a:xfrm>
            <a:prstGeom prst="line">
              <a:avLst/>
            </a:prstGeom>
            <a:ln w="12700">
              <a:solidFill>
                <a:srgbClr val="A5A8A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232D5ED-320F-6502-63B5-B837530FE662}"/>
                </a:ext>
                <a:ext uri="{C183D7F6-B498-43B3-948B-1728B52AA6E4}">
                  <adec:decorative xmlns:adec="http://schemas.microsoft.com/office/drawing/2017/decorative" val="1"/>
                </a:ext>
              </a:extLst>
            </p:cNvPr>
            <p:cNvCxnSpPr>
              <a:cxnSpLocks/>
            </p:cNvCxnSpPr>
            <p:nvPr/>
          </p:nvCxnSpPr>
          <p:spPr>
            <a:xfrm flipH="1">
              <a:off x="5152091" y="4220759"/>
              <a:ext cx="2088512" cy="0"/>
            </a:xfrm>
            <a:prstGeom prst="line">
              <a:avLst/>
            </a:prstGeom>
            <a:ln w="12700">
              <a:solidFill>
                <a:srgbClr val="A5A8AA"/>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4D34702B-8015-3BE8-686A-C6EEE3ECA751}"/>
              </a:ext>
              <a:ext uri="{C183D7F6-B498-43B3-948B-1728B52AA6E4}">
                <adec:decorative xmlns:adec="http://schemas.microsoft.com/office/drawing/2017/decorative" val="1"/>
              </a:ext>
            </a:extLst>
          </p:cNvPr>
          <p:cNvSpPr txBox="1"/>
          <p:nvPr/>
        </p:nvSpPr>
        <p:spPr>
          <a:xfrm>
            <a:off x="143691" y="548890"/>
            <a:ext cx="11904618" cy="861518"/>
          </a:xfrm>
          <a:prstGeom prst="rect">
            <a:avLst/>
          </a:prstGeom>
          <a:noFill/>
        </p:spPr>
        <p:txBody>
          <a:bodyPr wrap="square">
            <a:spAutoFit/>
          </a:bodyPr>
          <a:lstStyle/>
          <a:p>
            <a:pPr algn="ctr">
              <a:lnSpc>
                <a:spcPts val="6500"/>
              </a:lnSpc>
            </a:pPr>
            <a:r>
              <a:rPr lang="en-US" sz="4800" dirty="0">
                <a:ln w="31750">
                  <a:noFill/>
                </a:ln>
                <a:solidFill>
                  <a:srgbClr val="13294B"/>
                </a:solidFill>
                <a:latin typeface="Oswald SemiBold" pitchFamily="2" charset="0"/>
              </a:rPr>
              <a:t>KEY AREAS OF EMPHASIS</a:t>
            </a:r>
          </a:p>
        </p:txBody>
      </p:sp>
      <p:cxnSp>
        <p:nvCxnSpPr>
          <p:cNvPr id="4" name="Straight Connector 3">
            <a:extLst>
              <a:ext uri="{FF2B5EF4-FFF2-40B4-BE49-F238E27FC236}">
                <a16:creationId xmlns:a16="http://schemas.microsoft.com/office/drawing/2014/main" id="{3257BBB0-A1C0-C24D-1D53-F9BA814D6EC5}"/>
              </a:ext>
              <a:ext uri="{C183D7F6-B498-43B3-948B-1728B52AA6E4}">
                <adec:decorative xmlns:adec="http://schemas.microsoft.com/office/drawing/2017/decorative" val="1"/>
              </a:ext>
            </a:extLst>
          </p:cNvPr>
          <p:cNvCxnSpPr>
            <a:cxnSpLocks/>
          </p:cNvCxnSpPr>
          <p:nvPr/>
        </p:nvCxnSpPr>
        <p:spPr>
          <a:xfrm>
            <a:off x="4836182" y="1671890"/>
            <a:ext cx="2519633" cy="0"/>
          </a:xfrm>
          <a:prstGeom prst="line">
            <a:avLst/>
          </a:prstGeom>
          <a:ln w="44450">
            <a:solidFill>
              <a:srgbClr val="1329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766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6" presetClass="emph" presetSubtype="0" fill="hold" nodeType="withEffect">
                                  <p:stCondLst>
                                    <p:cond delay="0"/>
                                  </p:stCondLst>
                                  <p:childTnLst>
                                    <p:animScale>
                                      <p:cBhvr>
                                        <p:cTn id="9" dur="2000" fill="hold"/>
                                        <p:tgtEl>
                                          <p:spTgt spid="4"/>
                                        </p:tgtEl>
                                      </p:cBhvr>
                                      <p:by x="150000" y="100000"/>
                                    </p:animScale>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childTnLst>
                                </p:cTn>
                              </p:par>
                            </p:childTnLst>
                          </p:cTn>
                        </p:par>
                        <p:par>
                          <p:cTn id="31" fill="hold">
                            <p:stCondLst>
                              <p:cond delay="5000"/>
                            </p:stCondLst>
                            <p:childTnLst>
                              <p:par>
                                <p:cTn id="32" presetID="10"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childTnLst>
                                </p:cTn>
                              </p:par>
                            </p:childTnLst>
                          </p:cTn>
                        </p:par>
                        <p:par>
                          <p:cTn id="35" fill="hold">
                            <p:stCondLst>
                              <p:cond delay="6000"/>
                            </p:stCondLst>
                            <p:childTnLst>
                              <p:par>
                                <p:cTn id="36" presetID="10" presetClass="entr" presetSubtype="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childTnLst>
                          </p:cTn>
                        </p:par>
                        <p:par>
                          <p:cTn id="39" fill="hold">
                            <p:stCondLst>
                              <p:cond delay="7000"/>
                            </p:stCondLst>
                            <p:childTnLst>
                              <p:par>
                                <p:cTn id="40" presetID="10" presetClass="entr" presetSubtype="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77B6C-5495-9B72-C5A5-CFE429AEDF7B}"/>
              </a:ext>
            </a:extLst>
          </p:cNvPr>
          <p:cNvSpPr>
            <a:spLocks noGrp="1"/>
          </p:cNvSpPr>
          <p:nvPr>
            <p:ph type="title"/>
          </p:nvPr>
        </p:nvSpPr>
        <p:spPr>
          <a:xfrm>
            <a:off x="838200" y="-1485859"/>
            <a:ext cx="10515600" cy="1313848"/>
          </a:xfrm>
        </p:spPr>
        <p:txBody>
          <a:bodyPr>
            <a:normAutofit fontScale="90000"/>
          </a:bodyPr>
          <a:lstStyle/>
          <a:p>
            <a:pPr rtl="0" eaLnBrk="1" latinLnBrk="0" hangingPunct="1"/>
            <a:r>
              <a:rPr lang="en-US" sz="4500" b="1" kern="1200" dirty="0">
                <a:ln>
                  <a:noFill/>
                </a:ln>
                <a:solidFill>
                  <a:srgbClr val="13294B"/>
                </a:solidFill>
                <a:effectLst/>
                <a:latin typeface="Oswald" pitchFamily="2" charset="77"/>
                <a:ea typeface="+mn-ea"/>
                <a:cs typeface="+mn-cs"/>
              </a:rPr>
              <a:t>OUR STUDENTS:</a:t>
            </a:r>
            <a:endParaRPr lang="en-US" dirty="0">
              <a:effectLst/>
            </a:endParaRPr>
          </a:p>
          <a:p>
            <a:pPr rtl="0" eaLnBrk="1" latinLnBrk="0" hangingPunct="1"/>
            <a:r>
              <a:rPr lang="en-US" sz="4500" kern="1200" dirty="0">
                <a:ln>
                  <a:noFill/>
                </a:ln>
                <a:solidFill>
                  <a:srgbClr val="13294B"/>
                </a:solidFill>
                <a:effectLst/>
                <a:latin typeface="Oswald Light" pitchFamily="2" charset="77"/>
                <a:ea typeface="+mn-ea"/>
                <a:cs typeface="+mn-cs"/>
              </a:rPr>
              <a:t>GLOBAL OPPORTUNITIES</a:t>
            </a:r>
            <a:endParaRPr lang="en-US" dirty="0">
              <a:effectLst/>
            </a:endParaRPr>
          </a:p>
        </p:txBody>
      </p:sp>
      <p:pic>
        <p:nvPicPr>
          <p:cNvPr id="4" name="Picture 3" descr="Student in a foreign country">
            <a:extLst>
              <a:ext uri="{FF2B5EF4-FFF2-40B4-BE49-F238E27FC236}">
                <a16:creationId xmlns:a16="http://schemas.microsoft.com/office/drawing/2014/main" id="{C74D8AD7-051C-AF30-C04A-06BBB685DB0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0095"/>
          <a:stretch/>
        </p:blipFill>
        <p:spPr>
          <a:xfrm>
            <a:off x="0" y="1488142"/>
            <a:ext cx="4070111" cy="5369858"/>
          </a:xfrm>
          <a:prstGeom prst="rect">
            <a:avLst/>
          </a:prstGeom>
          <a:gradFill>
            <a:gsLst>
              <a:gs pos="0">
                <a:schemeClr val="accent1">
                  <a:lumMod val="5000"/>
                  <a:lumOff val="95000"/>
                </a:schemeClr>
              </a:gs>
              <a:gs pos="100000">
                <a:schemeClr val="tx1">
                  <a:alpha val="0"/>
                </a:schemeClr>
              </a:gs>
            </a:gsLst>
            <a:lin ang="5400000" scaled="1"/>
          </a:gradFill>
        </p:spPr>
      </p:pic>
      <p:pic>
        <p:nvPicPr>
          <p:cNvPr id="7" name="Picture 6" descr="Student in a foreign country">
            <a:extLst>
              <a:ext uri="{FF2B5EF4-FFF2-40B4-BE49-F238E27FC236}">
                <a16:creationId xmlns:a16="http://schemas.microsoft.com/office/drawing/2014/main" id="{F484D9CB-193E-1870-5407-84AAEEAB779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3982"/>
          <a:stretch/>
        </p:blipFill>
        <p:spPr>
          <a:xfrm>
            <a:off x="4051778" y="1488142"/>
            <a:ext cx="4070111" cy="5369858"/>
          </a:xfrm>
          <a:prstGeom prst="rect">
            <a:avLst/>
          </a:prstGeom>
        </p:spPr>
      </p:pic>
      <p:pic>
        <p:nvPicPr>
          <p:cNvPr id="11" name="Picture 10" descr="Student in a foreign country">
            <a:extLst>
              <a:ext uri="{FF2B5EF4-FFF2-40B4-BE49-F238E27FC236}">
                <a16:creationId xmlns:a16="http://schemas.microsoft.com/office/drawing/2014/main" id="{B2B86FA5-F9A7-F46E-7CC4-17784720B25C}"/>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076998" y="1488142"/>
            <a:ext cx="4115002" cy="5369855"/>
          </a:xfrm>
          <a:prstGeom prst="rect">
            <a:avLst/>
          </a:prstGeom>
        </p:spPr>
      </p:pic>
      <p:sp>
        <p:nvSpPr>
          <p:cNvPr id="16" name="Rectangle 15">
            <a:extLst>
              <a:ext uri="{FF2B5EF4-FFF2-40B4-BE49-F238E27FC236}">
                <a16:creationId xmlns:a16="http://schemas.microsoft.com/office/drawing/2014/main" id="{1EFD60CD-37D5-9789-1E46-7ACBDFB44BF4}"/>
              </a:ext>
              <a:ext uri="{C183D7F6-B498-43B3-948B-1728B52AA6E4}">
                <adec:decorative xmlns:adec="http://schemas.microsoft.com/office/drawing/2017/decorative" val="1"/>
              </a:ext>
            </a:extLst>
          </p:cNvPr>
          <p:cNvSpPr/>
          <p:nvPr/>
        </p:nvSpPr>
        <p:spPr>
          <a:xfrm>
            <a:off x="-1" y="420936"/>
            <a:ext cx="12192001" cy="3873916"/>
          </a:xfrm>
          <a:prstGeom prst="rect">
            <a:avLst/>
          </a:prstGeom>
          <a:gradFill>
            <a:gsLst>
              <a:gs pos="46000">
                <a:schemeClr val="accent1">
                  <a:lumMod val="0"/>
                  <a:lumOff val="100000"/>
                </a:schemeClr>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06C1CBC1-CDD3-1E93-B44F-5D7865437228}"/>
              </a:ext>
              <a:ext uri="{C183D7F6-B498-43B3-948B-1728B52AA6E4}">
                <adec:decorative xmlns:adec="http://schemas.microsoft.com/office/drawing/2017/decorative" val="1"/>
              </a:ext>
            </a:extLst>
          </p:cNvPr>
          <p:cNvCxnSpPr>
            <a:cxnSpLocks/>
          </p:cNvCxnSpPr>
          <p:nvPr/>
        </p:nvCxnSpPr>
        <p:spPr>
          <a:xfrm>
            <a:off x="4836182" y="2357894"/>
            <a:ext cx="2519633" cy="0"/>
          </a:xfrm>
          <a:prstGeom prst="line">
            <a:avLst/>
          </a:prstGeom>
          <a:ln w="44450">
            <a:solidFill>
              <a:srgbClr val="13294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F78080E-75C3-3337-BF0D-367683A1FF84}"/>
              </a:ext>
              <a:ext uri="{C183D7F6-B498-43B3-948B-1728B52AA6E4}">
                <adec:decorative xmlns:adec="http://schemas.microsoft.com/office/drawing/2017/decorative" val="1"/>
              </a:ext>
            </a:extLst>
          </p:cNvPr>
          <p:cNvSpPr txBox="1"/>
          <p:nvPr/>
        </p:nvSpPr>
        <p:spPr>
          <a:xfrm>
            <a:off x="143691" y="548890"/>
            <a:ext cx="11904618" cy="1477328"/>
          </a:xfrm>
          <a:prstGeom prst="rect">
            <a:avLst/>
          </a:prstGeom>
          <a:noFill/>
        </p:spPr>
        <p:txBody>
          <a:bodyPr wrap="square">
            <a:spAutoFit/>
          </a:bodyPr>
          <a:lstStyle/>
          <a:p>
            <a:pPr algn="ctr"/>
            <a:r>
              <a:rPr lang="en-US" sz="4500" b="1" dirty="0">
                <a:ln w="31750">
                  <a:noFill/>
                </a:ln>
                <a:solidFill>
                  <a:srgbClr val="13294B"/>
                </a:solidFill>
                <a:latin typeface="Oswald" pitchFamily="2" charset="77"/>
              </a:rPr>
              <a:t>OUR STUDENTS:</a:t>
            </a:r>
          </a:p>
          <a:p>
            <a:pPr algn="ctr"/>
            <a:r>
              <a:rPr lang="en-US" sz="4500" dirty="0">
                <a:ln w="31750">
                  <a:noFill/>
                </a:ln>
                <a:solidFill>
                  <a:srgbClr val="13294B"/>
                </a:solidFill>
                <a:latin typeface="Oswald Light" pitchFamily="2" charset="77"/>
              </a:rPr>
              <a:t>GLOBAL OPPORTUNITIES</a:t>
            </a:r>
          </a:p>
        </p:txBody>
      </p:sp>
    </p:spTree>
    <p:extLst>
      <p:ext uri="{BB962C8B-B14F-4D97-AF65-F5344CB8AC3E}">
        <p14:creationId xmlns:p14="http://schemas.microsoft.com/office/powerpoint/2010/main" val="1759055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6" presetClass="emph" presetSubtype="0" fill="hold" nodeType="withEffect">
                                  <p:stCondLst>
                                    <p:cond delay="0"/>
                                  </p:stCondLst>
                                  <p:childTnLst>
                                    <p:animScale>
                                      <p:cBhvr>
                                        <p:cTn id="9" dur="2000" fill="hold"/>
                                        <p:tgtEl>
                                          <p:spTgt spid="5"/>
                                        </p:tgtEl>
                                      </p:cBhvr>
                                      <p:by x="150000" y="100000"/>
                                    </p:animScale>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4105F9-255E-D73E-C0AE-E20F057DF00D}"/>
              </a:ext>
            </a:extLst>
          </p:cNvPr>
          <p:cNvSpPr>
            <a:spLocks noGrp="1"/>
          </p:cNvSpPr>
          <p:nvPr>
            <p:ph type="title"/>
          </p:nvPr>
        </p:nvSpPr>
        <p:spPr>
          <a:xfrm>
            <a:off x="838200" y="-1634494"/>
            <a:ext cx="10515600" cy="1313848"/>
          </a:xfrm>
        </p:spPr>
        <p:txBody>
          <a:bodyPr>
            <a:normAutofit fontScale="90000"/>
          </a:bodyPr>
          <a:lstStyle/>
          <a:p>
            <a:pPr rtl="0" eaLnBrk="1" latinLnBrk="0" hangingPunct="1"/>
            <a:r>
              <a:rPr lang="en-US" sz="4500" b="1" kern="1200" dirty="0">
                <a:ln>
                  <a:noFill/>
                </a:ln>
                <a:solidFill>
                  <a:srgbClr val="FFFFFF"/>
                </a:solidFill>
                <a:effectLst/>
                <a:latin typeface="Oswald" pitchFamily="2" charset="77"/>
                <a:ea typeface="+mn-ea"/>
                <a:cs typeface="+mn-cs"/>
              </a:rPr>
              <a:t>OUR FACULTY: </a:t>
            </a:r>
            <a:r>
              <a:rPr lang="en-US" sz="4500" kern="1200" dirty="0">
                <a:ln>
                  <a:noFill/>
                </a:ln>
                <a:solidFill>
                  <a:srgbClr val="FFFFFF"/>
                </a:solidFill>
                <a:effectLst/>
                <a:latin typeface="Oswald Light" pitchFamily="2" charset="77"/>
                <a:ea typeface="+mn-ea"/>
                <a:cs typeface="+mn-cs"/>
              </a:rPr>
              <a:t>EXCHANGE AND INNOVATION</a:t>
            </a:r>
            <a:endParaRPr lang="en-US" dirty="0">
              <a:effectLst/>
            </a:endParaRPr>
          </a:p>
        </p:txBody>
      </p:sp>
      <p:pic>
        <p:nvPicPr>
          <p:cNvPr id="23" name="Picture 22" descr="Classroom in the round">
            <a:extLst>
              <a:ext uri="{FF2B5EF4-FFF2-40B4-BE49-F238E27FC236}">
                <a16:creationId xmlns:a16="http://schemas.microsoft.com/office/drawing/2014/main" id="{E83660E7-A5ED-BA83-0CE3-178898A1E99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692331"/>
            <a:ext cx="12192000" cy="6165669"/>
          </a:xfrm>
          <a:prstGeom prst="rect">
            <a:avLst/>
          </a:prstGeom>
          <a:gradFill>
            <a:gsLst>
              <a:gs pos="0">
                <a:schemeClr val="accent1">
                  <a:lumMod val="5000"/>
                  <a:lumOff val="95000"/>
                </a:schemeClr>
              </a:gs>
              <a:gs pos="100000">
                <a:schemeClr val="tx1">
                  <a:alpha val="0"/>
                </a:schemeClr>
              </a:gs>
            </a:gsLst>
            <a:lin ang="5400000" scaled="1"/>
          </a:gradFill>
        </p:spPr>
      </p:pic>
      <p:sp>
        <p:nvSpPr>
          <p:cNvPr id="14" name="Rectangle 13">
            <a:extLst>
              <a:ext uri="{FF2B5EF4-FFF2-40B4-BE49-F238E27FC236}">
                <a16:creationId xmlns:a16="http://schemas.microsoft.com/office/drawing/2014/main" id="{CAF3E5BA-E9E4-E6EB-813C-5400872D6C09}"/>
              </a:ext>
              <a:ext uri="{C183D7F6-B498-43B3-948B-1728B52AA6E4}">
                <adec:decorative xmlns:adec="http://schemas.microsoft.com/office/drawing/2017/decorative" val="1"/>
              </a:ext>
            </a:extLst>
          </p:cNvPr>
          <p:cNvSpPr/>
          <p:nvPr/>
        </p:nvSpPr>
        <p:spPr>
          <a:xfrm>
            <a:off x="-1" y="-1"/>
            <a:ext cx="12192001" cy="4754881"/>
          </a:xfrm>
          <a:prstGeom prst="rect">
            <a:avLst/>
          </a:prstGeom>
          <a:gradFill>
            <a:gsLst>
              <a:gs pos="34000">
                <a:srgbClr val="13294B"/>
              </a:gs>
              <a:gs pos="95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AAD122DE-467F-75B1-BEC5-604BABEB05DB}"/>
              </a:ext>
              <a:ext uri="{C183D7F6-B498-43B3-948B-1728B52AA6E4}">
                <adec:decorative xmlns:adec="http://schemas.microsoft.com/office/drawing/2017/decorative" val="1"/>
              </a:ext>
            </a:extLst>
          </p:cNvPr>
          <p:cNvCxnSpPr>
            <a:cxnSpLocks/>
          </p:cNvCxnSpPr>
          <p:nvPr/>
        </p:nvCxnSpPr>
        <p:spPr>
          <a:xfrm>
            <a:off x="4836182" y="2357894"/>
            <a:ext cx="2519633"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A98DEB2-C030-610C-1A2D-F3D968A07716}"/>
              </a:ext>
              <a:ext uri="{C183D7F6-B498-43B3-948B-1728B52AA6E4}">
                <adec:decorative xmlns:adec="http://schemas.microsoft.com/office/drawing/2017/decorative" val="1"/>
              </a:ext>
            </a:extLst>
          </p:cNvPr>
          <p:cNvSpPr txBox="1"/>
          <p:nvPr/>
        </p:nvSpPr>
        <p:spPr>
          <a:xfrm>
            <a:off x="143691" y="548890"/>
            <a:ext cx="11904618" cy="1477328"/>
          </a:xfrm>
          <a:prstGeom prst="rect">
            <a:avLst/>
          </a:prstGeom>
          <a:noFill/>
        </p:spPr>
        <p:txBody>
          <a:bodyPr wrap="square">
            <a:spAutoFit/>
          </a:bodyPr>
          <a:lstStyle/>
          <a:p>
            <a:pPr algn="ctr"/>
            <a:r>
              <a:rPr lang="en-US" sz="4500" b="1" dirty="0">
                <a:ln w="31750">
                  <a:noFill/>
                </a:ln>
                <a:solidFill>
                  <a:schemeClr val="bg1"/>
                </a:solidFill>
                <a:latin typeface="Oswald" pitchFamily="2" charset="77"/>
              </a:rPr>
              <a:t>OUR FACULTY:</a:t>
            </a:r>
          </a:p>
          <a:p>
            <a:pPr algn="ctr"/>
            <a:r>
              <a:rPr lang="en-US" sz="4500" dirty="0">
                <a:ln w="31750">
                  <a:noFill/>
                </a:ln>
                <a:solidFill>
                  <a:schemeClr val="bg1"/>
                </a:solidFill>
                <a:latin typeface="Oswald Light" pitchFamily="2" charset="77"/>
              </a:rPr>
              <a:t>EXCHANGE AND INNOVATION</a:t>
            </a:r>
          </a:p>
        </p:txBody>
      </p:sp>
      <p:pic>
        <p:nvPicPr>
          <p:cNvPr id="24" name="Picture 23">
            <a:extLst>
              <a:ext uri="{FF2B5EF4-FFF2-40B4-BE49-F238E27FC236}">
                <a16:creationId xmlns:a16="http://schemas.microsoft.com/office/drawing/2014/main" id="{D68D44A4-1120-2428-B799-EE79CA264BC2}"/>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40078"/>
          <a:stretch/>
        </p:blipFill>
        <p:spPr>
          <a:xfrm rot="5400000">
            <a:off x="6034170" y="-6034166"/>
            <a:ext cx="123664" cy="12192000"/>
          </a:xfrm>
          <a:prstGeom prst="rect">
            <a:avLst/>
          </a:prstGeom>
        </p:spPr>
      </p:pic>
    </p:spTree>
    <p:extLst>
      <p:ext uri="{BB962C8B-B14F-4D97-AF65-F5344CB8AC3E}">
        <p14:creationId xmlns:p14="http://schemas.microsoft.com/office/powerpoint/2010/main" val="2941950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 presetClass="emph" presetSubtype="0" fill="hold" nodeType="withEffect">
                                  <p:stCondLst>
                                    <p:cond delay="0"/>
                                  </p:stCondLst>
                                  <p:childTnLst>
                                    <p:animScale>
                                      <p:cBhvr>
                                        <p:cTn id="9" dur="2000" fill="hold"/>
                                        <p:tgtEl>
                                          <p:spTgt spid="3"/>
                                        </p:tgtEl>
                                      </p:cBhvr>
                                      <p:by x="150000" y="100000"/>
                                    </p:animScale>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par>
                          <p:cTn id="16" fill="hold">
                            <p:stCondLst>
                              <p:cond delay="2000"/>
                            </p:stCondLst>
                            <p:childTnLst>
                              <p:par>
                                <p:cTn id="17" presetID="6" presetClass="emph" presetSubtype="0" fill="hold" nodeType="afterEffect">
                                  <p:stCondLst>
                                    <p:cond delay="0"/>
                                  </p:stCondLst>
                                  <p:childTnLst>
                                    <p:animScale>
                                      <p:cBhvr>
                                        <p:cTn id="18" dur="20000" fill="hold"/>
                                        <p:tgtEl>
                                          <p:spTgt spid="2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40A358-210F-B1C5-FDCD-BBBCDFD7F2EB}"/>
              </a:ext>
            </a:extLst>
          </p:cNvPr>
          <p:cNvSpPr>
            <a:spLocks noGrp="1"/>
          </p:cNvSpPr>
          <p:nvPr>
            <p:ph type="title"/>
          </p:nvPr>
        </p:nvSpPr>
        <p:spPr>
          <a:xfrm>
            <a:off x="838200" y="-1493801"/>
            <a:ext cx="10515600" cy="1313848"/>
          </a:xfrm>
        </p:spPr>
        <p:txBody>
          <a:bodyPr>
            <a:normAutofit fontScale="90000"/>
          </a:bodyPr>
          <a:lstStyle/>
          <a:p>
            <a:pPr rtl="0" eaLnBrk="1" latinLnBrk="0" hangingPunct="1"/>
            <a:r>
              <a:rPr lang="en-US" sz="4500" kern="1200" dirty="0">
                <a:ln>
                  <a:noFill/>
                </a:ln>
                <a:solidFill>
                  <a:srgbClr val="FFFFFF"/>
                </a:solidFill>
                <a:effectLst/>
                <a:latin typeface="Oswald SemiBold" pitchFamily="2" charset="77"/>
                <a:ea typeface="+mn-ea"/>
                <a:cs typeface="+mn-cs"/>
              </a:rPr>
              <a:t>BREAKTHROUGH RESEARCH</a:t>
            </a:r>
            <a:r>
              <a:rPr lang="en-US" sz="4800" kern="1200" baseline="0" dirty="0">
                <a:ln>
                  <a:noFill/>
                </a:ln>
                <a:solidFill>
                  <a:srgbClr val="0455A4"/>
                </a:solidFill>
                <a:effectLst/>
                <a:latin typeface="Lato" panose="020F0502020204030203" pitchFamily="34" charset="0"/>
                <a:ea typeface="+mj-ea"/>
                <a:cs typeface="+mj-cs"/>
              </a:rPr>
              <a:t> </a:t>
            </a:r>
            <a:r>
              <a:rPr lang="en-US" sz="4500" kern="1200" dirty="0">
                <a:ln>
                  <a:noFill/>
                </a:ln>
                <a:solidFill>
                  <a:srgbClr val="FFFFFF"/>
                </a:solidFill>
                <a:effectLst/>
                <a:latin typeface="Oswald Light" pitchFamily="2" charset="77"/>
                <a:ea typeface="+mn-ea"/>
                <a:cs typeface="+mn-cs"/>
              </a:rPr>
              <a:t>BUILDING ON A HISTORY OF INNOVATION</a:t>
            </a:r>
            <a:endParaRPr lang="en-US" dirty="0">
              <a:effectLst/>
            </a:endParaRPr>
          </a:p>
        </p:txBody>
      </p:sp>
      <p:pic>
        <p:nvPicPr>
          <p:cNvPr id="4" name="Picture 3" descr="A scenic highway with hairpin turns through a forest">
            <a:extLst>
              <a:ext uri="{FF2B5EF4-FFF2-40B4-BE49-F238E27FC236}">
                <a16:creationId xmlns:a16="http://schemas.microsoft.com/office/drawing/2014/main" id="{C74D8AD7-051C-AF30-C04A-06BBB685DB0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488142"/>
            <a:ext cx="12192000" cy="5369858"/>
          </a:xfrm>
          <a:prstGeom prst="rect">
            <a:avLst/>
          </a:prstGeom>
          <a:gradFill>
            <a:gsLst>
              <a:gs pos="0">
                <a:schemeClr val="accent1">
                  <a:lumMod val="5000"/>
                  <a:lumOff val="95000"/>
                </a:schemeClr>
              </a:gs>
              <a:gs pos="100000">
                <a:schemeClr val="tx1">
                  <a:alpha val="0"/>
                </a:schemeClr>
              </a:gs>
            </a:gsLst>
            <a:lin ang="5400000" scaled="1"/>
          </a:gradFill>
        </p:spPr>
      </p:pic>
      <p:sp>
        <p:nvSpPr>
          <p:cNvPr id="8" name="Rectangle 7">
            <a:extLst>
              <a:ext uri="{FF2B5EF4-FFF2-40B4-BE49-F238E27FC236}">
                <a16:creationId xmlns:a16="http://schemas.microsoft.com/office/drawing/2014/main" id="{70960941-1E6E-5144-732D-58930AACBA47}"/>
              </a:ext>
              <a:ext uri="{C183D7F6-B498-43B3-948B-1728B52AA6E4}">
                <adec:decorative xmlns:adec="http://schemas.microsoft.com/office/drawing/2017/decorative" val="1"/>
              </a:ext>
            </a:extLst>
          </p:cNvPr>
          <p:cNvSpPr/>
          <p:nvPr/>
        </p:nvSpPr>
        <p:spPr>
          <a:xfrm>
            <a:off x="-1" y="106878"/>
            <a:ext cx="12192001" cy="6556969"/>
          </a:xfrm>
          <a:prstGeom prst="rect">
            <a:avLst/>
          </a:prstGeom>
          <a:gradFill>
            <a:gsLst>
              <a:gs pos="22000">
                <a:srgbClr val="13294B"/>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82C8DD9C-404F-91E6-F0A7-0403D41CF201}"/>
              </a:ext>
              <a:ext uri="{C183D7F6-B498-43B3-948B-1728B52AA6E4}">
                <adec:decorative xmlns:adec="http://schemas.microsoft.com/office/drawing/2017/decorative" val="1"/>
              </a:ext>
            </a:extLst>
          </p:cNvPr>
          <p:cNvCxnSpPr>
            <a:cxnSpLocks/>
          </p:cNvCxnSpPr>
          <p:nvPr/>
        </p:nvCxnSpPr>
        <p:spPr>
          <a:xfrm>
            <a:off x="4836182" y="2357894"/>
            <a:ext cx="2519633"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BF1E96-5E12-56E2-0F28-C83FFA478FD0}"/>
              </a:ext>
              <a:ext uri="{C183D7F6-B498-43B3-948B-1728B52AA6E4}">
                <adec:decorative xmlns:adec="http://schemas.microsoft.com/office/drawing/2017/decorative" val="1"/>
              </a:ext>
            </a:extLst>
          </p:cNvPr>
          <p:cNvSpPr txBox="1"/>
          <p:nvPr/>
        </p:nvSpPr>
        <p:spPr>
          <a:xfrm>
            <a:off x="-1" y="483576"/>
            <a:ext cx="12192001" cy="1618392"/>
          </a:xfrm>
          <a:prstGeom prst="rect">
            <a:avLst/>
          </a:prstGeom>
          <a:noFill/>
        </p:spPr>
        <p:txBody>
          <a:bodyPr wrap="square">
            <a:spAutoFit/>
          </a:bodyPr>
          <a:lstStyle/>
          <a:p>
            <a:pPr algn="ctr">
              <a:lnSpc>
                <a:spcPts val="6500"/>
              </a:lnSpc>
            </a:pPr>
            <a:r>
              <a:rPr lang="en-US" sz="4500" dirty="0">
                <a:ln w="31750">
                  <a:noFill/>
                </a:ln>
                <a:solidFill>
                  <a:schemeClr val="bg1"/>
                </a:solidFill>
                <a:latin typeface="Oswald SemiBold" pitchFamily="2" charset="0"/>
              </a:rPr>
              <a:t>BREAKTHROUGH RESEARCH</a:t>
            </a:r>
          </a:p>
          <a:p>
            <a:pPr algn="ctr"/>
            <a:r>
              <a:rPr lang="en-US" sz="4500" dirty="0">
                <a:ln w="31750">
                  <a:noFill/>
                </a:ln>
                <a:solidFill>
                  <a:schemeClr val="bg1"/>
                </a:solidFill>
                <a:latin typeface="Oswald Light" pitchFamily="2" charset="77"/>
              </a:rPr>
              <a:t>BUILDING ON A HISTORY OF INNOVATION</a:t>
            </a:r>
          </a:p>
        </p:txBody>
      </p:sp>
      <p:pic>
        <p:nvPicPr>
          <p:cNvPr id="3" name="Picture 2">
            <a:extLst>
              <a:ext uri="{FF2B5EF4-FFF2-40B4-BE49-F238E27FC236}">
                <a16:creationId xmlns:a16="http://schemas.microsoft.com/office/drawing/2014/main" id="{35844B51-1FFF-149B-FFF1-F94D7FB68EFD}"/>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40078"/>
          <a:stretch/>
        </p:blipFill>
        <p:spPr>
          <a:xfrm rot="5400000">
            <a:off x="6034170" y="-6034166"/>
            <a:ext cx="123664" cy="12192000"/>
          </a:xfrm>
          <a:prstGeom prst="rect">
            <a:avLst/>
          </a:prstGeom>
        </p:spPr>
      </p:pic>
    </p:spTree>
    <p:extLst>
      <p:ext uri="{BB962C8B-B14F-4D97-AF65-F5344CB8AC3E}">
        <p14:creationId xmlns:p14="http://schemas.microsoft.com/office/powerpoint/2010/main" val="1834353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6" presetClass="emph" presetSubtype="0" fill="hold" nodeType="withEffect">
                                  <p:stCondLst>
                                    <p:cond delay="0"/>
                                  </p:stCondLst>
                                  <p:childTnLst>
                                    <p:animScale>
                                      <p:cBhvr>
                                        <p:cTn id="9" dur="2000" fill="hold"/>
                                        <p:tgtEl>
                                          <p:spTgt spid="5"/>
                                        </p:tgtEl>
                                      </p:cBhvr>
                                      <p:by x="150000" y="100000"/>
                                    </p:animScale>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2000"/>
                            </p:stCondLst>
                            <p:childTnLst>
                              <p:par>
                                <p:cTn id="17" presetID="6" presetClass="emph" presetSubtype="0" fill="hold" nodeType="afterEffect">
                                  <p:stCondLst>
                                    <p:cond delay="2000"/>
                                  </p:stCondLst>
                                  <p:childTnLst>
                                    <p:animScale>
                                      <p:cBhvr>
                                        <p:cTn id="18" dur="20000" fill="hold"/>
                                        <p:tgtEl>
                                          <p:spTgt spid="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niversity of Illinois System">
      <a:majorFont>
        <a:latin typeface="Oswa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niversity of Illinois System">
      <a:majorFont>
        <a:latin typeface="Oswa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D3371CF0AE884FA3CFA8ECBA86DC97" ma:contentTypeVersion="2" ma:contentTypeDescription="Create a new document." ma:contentTypeScope="" ma:versionID="85174b38de3c4f0982a20c61c982e22d">
  <xsd:schema xmlns:xsd="http://www.w3.org/2001/XMLSchema" xmlns:xs="http://www.w3.org/2001/XMLSchema" xmlns:p="http://schemas.microsoft.com/office/2006/metadata/properties" xmlns:ns3="1a829a0c-9641-4374-8d38-adbe0028bfe2" targetNamespace="http://schemas.microsoft.com/office/2006/metadata/properties" ma:root="true" ma:fieldsID="ba500a4f07786b2db34b1153211ad9b2" ns3:_="">
    <xsd:import namespace="1a829a0c-9641-4374-8d38-adbe0028bfe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29a0c-9641-4374-8d38-adbe0028bf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B062D1-1817-40C6-935B-64CF43EB750E}">
  <ds:schemaRefs>
    <ds:schemaRef ds:uri="http://schemas.microsoft.com/sharepoint/v3/contenttype/forms"/>
  </ds:schemaRefs>
</ds:datastoreItem>
</file>

<file path=customXml/itemProps2.xml><?xml version="1.0" encoding="utf-8"?>
<ds:datastoreItem xmlns:ds="http://schemas.openxmlformats.org/officeDocument/2006/customXml" ds:itemID="{A93AABBF-436C-48D6-8ED7-3457F016BC7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a829a0c-9641-4374-8d38-adbe0028bfe2"/>
    <ds:schemaRef ds:uri="http://www.w3.org/XML/1998/namespace"/>
    <ds:schemaRef ds:uri="http://purl.org/dc/dcmitype/"/>
  </ds:schemaRefs>
</ds:datastoreItem>
</file>

<file path=customXml/itemProps3.xml><?xml version="1.0" encoding="utf-8"?>
<ds:datastoreItem xmlns:ds="http://schemas.openxmlformats.org/officeDocument/2006/customXml" ds:itemID="{DC939B39-AE06-4702-B7FA-29D270E3DF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29a0c-9641-4374-8d38-adbe0028bf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50423</TotalTime>
  <Words>2816</Words>
  <Application>Microsoft Office PowerPoint</Application>
  <PresentationFormat>Widescreen</PresentationFormat>
  <Paragraphs>184</Paragraphs>
  <Slides>16</Slides>
  <Notes>16</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Oswald SemiBold</vt:lpstr>
      <vt:lpstr>Oswald</vt:lpstr>
      <vt:lpstr>Lato</vt:lpstr>
      <vt:lpstr>Lato Black</vt:lpstr>
      <vt:lpstr>Oswald Light</vt:lpstr>
      <vt:lpstr>Arial</vt:lpstr>
      <vt:lpstr>Merriweather</vt:lpstr>
      <vt:lpstr>Calibri</vt:lpstr>
      <vt:lpstr>2_Custom Design</vt:lpstr>
      <vt:lpstr>Office Theme</vt:lpstr>
      <vt:lpstr>2_Custom Design</vt:lpstr>
      <vt:lpstr>Introduction</vt:lpstr>
      <vt:lpstr>INTERNATIONAL LEADERSHIP: A PLATFORM FOR LEARNING AND INNOVATION</vt:lpstr>
      <vt:lpstr>DPI: A CATALYST</vt:lpstr>
      <vt:lpstr>ALL ABOUT PEOPLE</vt:lpstr>
      <vt:lpstr>CULTIVATING PARTNERS, OPENING DOORS </vt:lpstr>
      <vt:lpstr>KEY AREAS OF EMPHASIS</vt:lpstr>
      <vt:lpstr>OUR STUDENTS: GLOBAL OPPORTUNITIES</vt:lpstr>
      <vt:lpstr>OUR FACULTY: EXCHANGE AND INNOVATION</vt:lpstr>
      <vt:lpstr>BREAKTHROUGH RESEARCH BUILDING ON A HISTORY OF INNOVATION</vt:lpstr>
      <vt:lpstr>ATTRACTING TALENT</vt:lpstr>
      <vt:lpstr>ECONOMIC DEVELOPMENT AN ASSET FOR ILLINOIS</vt:lpstr>
      <vt:lpstr>AN AMBASSADOR FOR ILLINOIS</vt:lpstr>
      <vt:lpstr>INDIA: EXPLORING OPPORTUNITIES</vt:lpstr>
      <vt:lpstr>SEN. DUCKWORTH </vt:lpstr>
      <vt:lpstr>State Department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Steven Dee</dc:creator>
  <cp:lastModifiedBy>Harsh</cp:lastModifiedBy>
  <cp:revision>473</cp:revision>
  <cp:lastPrinted>2023-09-14T20:48:24Z</cp:lastPrinted>
  <dcterms:created xsi:type="dcterms:W3CDTF">2021-03-01T19:31:35Z</dcterms:created>
  <dcterms:modified xsi:type="dcterms:W3CDTF">2024-03-28T17:02:07Z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0x01010043D3371CF0AE884FA3CFA8ECBA86DC97</vt:lpwstr>
  </property>
</Properties>
</file>