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91" r:id="rId3"/>
    <p:sldMasterId id="2147483704" r:id="rId4"/>
  </p:sldMasterIdLst>
  <p:notesMasterIdLst>
    <p:notesMasterId r:id="rId21"/>
  </p:notesMasterIdLst>
  <p:handoutMasterIdLst>
    <p:handoutMasterId r:id="rId22"/>
  </p:handoutMasterIdLst>
  <p:sldIdLst>
    <p:sldId id="326" r:id="rId5"/>
    <p:sldId id="323" r:id="rId6"/>
    <p:sldId id="822" r:id="rId7"/>
    <p:sldId id="396" r:id="rId8"/>
    <p:sldId id="842" r:id="rId9"/>
    <p:sldId id="829" r:id="rId10"/>
    <p:sldId id="824" r:id="rId11"/>
    <p:sldId id="830" r:id="rId12"/>
    <p:sldId id="268" r:id="rId13"/>
    <p:sldId id="837" r:id="rId14"/>
    <p:sldId id="264" r:id="rId15"/>
    <p:sldId id="836" r:id="rId16"/>
    <p:sldId id="835" r:id="rId17"/>
    <p:sldId id="839" r:id="rId18"/>
    <p:sldId id="840" r:id="rId19"/>
    <p:sldId id="84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0556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0" autoAdjust="0"/>
    <p:restoredTop sz="86381" autoAdjust="0"/>
  </p:normalViewPr>
  <p:slideViewPr>
    <p:cSldViewPr snapToGrid="0" showGuides="1">
      <p:cViewPr varScale="1">
        <p:scale>
          <a:sx n="86" d="100"/>
          <a:sy n="86" d="100"/>
        </p:scale>
        <p:origin x="-485" y="758"/>
      </p:cViewPr>
      <p:guideLst>
        <p:guide orient="horz" pos="2160"/>
        <p:guide pos="3840"/>
      </p:guideLst>
    </p:cSldViewPr>
  </p:slideViewPr>
  <p:outlineViewPr>
    <p:cViewPr>
      <p:scale>
        <a:sx n="33" d="100"/>
        <a:sy n="33" d="100"/>
      </p:scale>
      <p:origin x="0" y="-182"/>
    </p:cViewPr>
  </p:outlineViewPr>
  <p:notesTextViewPr>
    <p:cViewPr>
      <p:scale>
        <a:sx n="1" d="1"/>
        <a:sy n="1" d="1"/>
      </p:scale>
      <p:origin x="0" y="0"/>
    </p:cViewPr>
  </p:notesTextViewPr>
  <p:notesViewPr>
    <p:cSldViewPr snapToGrid="0" showGuides="1">
      <p:cViewPr varScale="1">
        <p:scale>
          <a:sx n="86" d="100"/>
          <a:sy n="86" d="100"/>
        </p:scale>
        <p:origin x="2755"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ellinge\Box\%23ActiveWork\JanBOTFInancials\FY21_BOT_Presentation_Data_1220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ellinge\Box\%23ActiveWork\JanBOTFInancials\FY21_BOT_Presentation_Data_1220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Change in Net Position</a:t>
            </a:r>
          </a:p>
          <a:p>
            <a:pPr>
              <a:defRPr/>
            </a:pPr>
            <a:r>
              <a:rPr lang="en-US"/>
              <a:t>$ Millions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spPr>
            <a:solidFill>
              <a:schemeClr val="accent1"/>
            </a:solidFill>
            <a:ln>
              <a:noFill/>
            </a:ln>
            <a:effectLst/>
          </c:spPr>
          <c:invertIfNegative val="0"/>
          <c:cat>
            <c:strRef>
              <c:f>'Change in net position'!$C$4:$K$4</c:f>
              <c:strCache>
                <c:ptCount val="9"/>
                <c:pt idx="0">
                  <c:v>FY14</c:v>
                </c:pt>
                <c:pt idx="1">
                  <c:v>FY15</c:v>
                </c:pt>
                <c:pt idx="2">
                  <c:v>FY16</c:v>
                </c:pt>
                <c:pt idx="3">
                  <c:v>FY17</c:v>
                </c:pt>
                <c:pt idx="4">
                  <c:v>FY18</c:v>
                </c:pt>
                <c:pt idx="5">
                  <c:v>FY19</c:v>
                </c:pt>
                <c:pt idx="6">
                  <c:v>FY20</c:v>
                </c:pt>
                <c:pt idx="7">
                  <c:v>FY21</c:v>
                </c:pt>
                <c:pt idx="8">
                  <c:v>FY22</c:v>
                </c:pt>
              </c:strCache>
            </c:strRef>
          </c:cat>
          <c:val>
            <c:numRef>
              <c:f>'Change in net position'!$C$5:$K$5</c:f>
              <c:numCache>
                <c:formatCode>General</c:formatCode>
                <c:ptCount val="9"/>
              </c:numCache>
            </c:numRef>
          </c:val>
          <c:extLst>
            <c:ext xmlns:c16="http://schemas.microsoft.com/office/drawing/2014/chart" uri="{C3380CC4-5D6E-409C-BE32-E72D297353CC}">
              <c16:uniqueId val="{00000000-B413-4DC3-A2BB-BDFCB742B74F}"/>
            </c:ext>
          </c:extLst>
        </c:ser>
        <c:ser>
          <c:idx val="1"/>
          <c:order val="1"/>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'Change in net position'!$C$4:$K$4</c:f>
              <c:strCache>
                <c:ptCount val="9"/>
                <c:pt idx="0">
                  <c:v>FY14</c:v>
                </c:pt>
                <c:pt idx="1">
                  <c:v>FY15</c:v>
                </c:pt>
                <c:pt idx="2">
                  <c:v>FY16</c:v>
                </c:pt>
                <c:pt idx="3">
                  <c:v>FY17</c:v>
                </c:pt>
                <c:pt idx="4">
                  <c:v>FY18</c:v>
                </c:pt>
                <c:pt idx="5">
                  <c:v>FY19</c:v>
                </c:pt>
                <c:pt idx="6">
                  <c:v>FY20</c:v>
                </c:pt>
                <c:pt idx="7">
                  <c:v>FY21</c:v>
                </c:pt>
                <c:pt idx="8">
                  <c:v>FY22</c:v>
                </c:pt>
              </c:strCache>
            </c:strRef>
          </c:cat>
          <c:val>
            <c:numRef>
              <c:f>'Change in net position'!$C$8:$K$8</c:f>
              <c:numCache>
                <c:formatCode>_("$"* #,##0_);_("$"* \(#,##0\);_("$"* "-"??_);_(@_)</c:formatCode>
                <c:ptCount val="9"/>
                <c:pt idx="0">
                  <c:v>307</c:v>
                </c:pt>
                <c:pt idx="1">
                  <c:v>115</c:v>
                </c:pt>
                <c:pt idx="2">
                  <c:v>-276</c:v>
                </c:pt>
                <c:pt idx="3">
                  <c:v>53</c:v>
                </c:pt>
                <c:pt idx="4">
                  <c:v>638</c:v>
                </c:pt>
                <c:pt idx="5">
                  <c:v>378</c:v>
                </c:pt>
                <c:pt idx="6">
                  <c:v>442</c:v>
                </c:pt>
                <c:pt idx="7">
                  <c:v>486.79174395000894</c:v>
                </c:pt>
                <c:pt idx="8">
                  <c:v>552.80210329000533</c:v>
                </c:pt>
              </c:numCache>
            </c:numRef>
          </c:val>
          <c:extLst>
            <c:ext xmlns:c16="http://schemas.microsoft.com/office/drawing/2014/chart" uri="{C3380CC4-5D6E-409C-BE32-E72D297353CC}">
              <c16:uniqueId val="{00000001-B413-4DC3-A2BB-BDFCB742B74F}"/>
            </c:ext>
          </c:extLst>
        </c:ser>
        <c:dLbls>
          <c:showLegendKey val="0"/>
          <c:showVal val="0"/>
          <c:showCatName val="0"/>
          <c:showSerName val="0"/>
          <c:showPercent val="0"/>
          <c:showBubbleSize val="0"/>
        </c:dLbls>
        <c:gapWidth val="150"/>
        <c:overlap val="100"/>
        <c:axId val="564169488"/>
        <c:axId val="564168176"/>
      </c:barChart>
      <c:catAx>
        <c:axId val="564169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4168176"/>
        <c:crosses val="autoZero"/>
        <c:auto val="1"/>
        <c:lblAlgn val="ctr"/>
        <c:lblOffset val="100"/>
        <c:noMultiLvlLbl val="0"/>
      </c:catAx>
      <c:valAx>
        <c:axId val="564168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416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7154094721255"/>
          <c:y val="8.5564513814958124E-2"/>
          <c:w val="0.70638210052223105"/>
          <c:h val="0.82425805598627599"/>
        </c:manualLayout>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3397277340332459"/>
          <c:y val="0.1536198920494932"/>
          <c:w val="0.54272125984251973"/>
          <c:h val="0.76296327053669055"/>
        </c:manualLayout>
      </c:layout>
      <c:doughnutChart>
        <c:varyColors val="1"/>
        <c:ser>
          <c:idx val="0"/>
          <c:order val="0"/>
          <c:dPt>
            <c:idx val="0"/>
            <c:bubble3D val="0"/>
            <c:spPr>
              <a:solidFill>
                <a:schemeClr val="accent1">
                  <a:shade val="42000"/>
                </a:schemeClr>
              </a:solidFill>
              <a:ln w="19050">
                <a:solidFill>
                  <a:schemeClr val="lt1"/>
                </a:solidFill>
              </a:ln>
              <a:effectLst/>
            </c:spPr>
            <c:extLst>
              <c:ext xmlns:c16="http://schemas.microsoft.com/office/drawing/2014/chart" uri="{C3380CC4-5D6E-409C-BE32-E72D297353CC}">
                <c16:uniqueId val="{00000001-9CB6-41F9-8412-676A3CD6AEA7}"/>
              </c:ext>
            </c:extLst>
          </c:dPt>
          <c:dPt>
            <c:idx val="1"/>
            <c:bubble3D val="0"/>
            <c:spPr>
              <a:solidFill>
                <a:schemeClr val="accent1">
                  <a:shade val="55000"/>
                </a:schemeClr>
              </a:solidFill>
              <a:ln w="19050">
                <a:solidFill>
                  <a:schemeClr val="lt1"/>
                </a:solidFill>
              </a:ln>
              <a:effectLst/>
            </c:spPr>
            <c:extLst>
              <c:ext xmlns:c16="http://schemas.microsoft.com/office/drawing/2014/chart" uri="{C3380CC4-5D6E-409C-BE32-E72D297353CC}">
                <c16:uniqueId val="{00000003-9CB6-41F9-8412-676A3CD6AEA7}"/>
              </c:ext>
            </c:extLst>
          </c:dPt>
          <c:dPt>
            <c:idx val="2"/>
            <c:bubble3D val="0"/>
            <c:spPr>
              <a:solidFill>
                <a:schemeClr val="accent1">
                  <a:shade val="68000"/>
                </a:schemeClr>
              </a:solidFill>
              <a:ln w="19050">
                <a:solidFill>
                  <a:schemeClr val="lt1"/>
                </a:solidFill>
              </a:ln>
              <a:effectLst/>
            </c:spPr>
            <c:extLst>
              <c:ext xmlns:c16="http://schemas.microsoft.com/office/drawing/2014/chart" uri="{C3380CC4-5D6E-409C-BE32-E72D297353CC}">
                <c16:uniqueId val="{00000005-9CB6-41F9-8412-676A3CD6AEA7}"/>
              </c:ext>
            </c:extLst>
          </c:dPt>
          <c:dPt>
            <c:idx val="3"/>
            <c:bubble3D val="0"/>
            <c:spPr>
              <a:solidFill>
                <a:schemeClr val="accent1">
                  <a:shade val="80000"/>
                </a:schemeClr>
              </a:solidFill>
              <a:ln w="19050">
                <a:solidFill>
                  <a:schemeClr val="lt1"/>
                </a:solidFill>
              </a:ln>
              <a:effectLst/>
            </c:spPr>
            <c:extLst>
              <c:ext xmlns:c16="http://schemas.microsoft.com/office/drawing/2014/chart" uri="{C3380CC4-5D6E-409C-BE32-E72D297353CC}">
                <c16:uniqueId val="{00000007-9CB6-41F9-8412-676A3CD6AEA7}"/>
              </c:ext>
            </c:extLst>
          </c:dPt>
          <c:dPt>
            <c:idx val="4"/>
            <c:bubble3D val="0"/>
            <c:spPr>
              <a:solidFill>
                <a:schemeClr val="accent1">
                  <a:shade val="93000"/>
                </a:schemeClr>
              </a:solidFill>
              <a:ln w="19050">
                <a:solidFill>
                  <a:schemeClr val="lt1"/>
                </a:solidFill>
              </a:ln>
              <a:effectLst/>
            </c:spPr>
            <c:extLst>
              <c:ext xmlns:c16="http://schemas.microsoft.com/office/drawing/2014/chart" uri="{C3380CC4-5D6E-409C-BE32-E72D297353CC}">
                <c16:uniqueId val="{00000009-9CB6-41F9-8412-676A3CD6AEA7}"/>
              </c:ext>
            </c:extLst>
          </c:dPt>
          <c:dPt>
            <c:idx val="5"/>
            <c:bubble3D val="0"/>
            <c:spPr>
              <a:solidFill>
                <a:schemeClr val="accent1">
                  <a:tint val="94000"/>
                </a:schemeClr>
              </a:solidFill>
              <a:ln w="19050">
                <a:solidFill>
                  <a:schemeClr val="lt1"/>
                </a:solidFill>
              </a:ln>
              <a:effectLst/>
            </c:spPr>
            <c:extLst>
              <c:ext xmlns:c16="http://schemas.microsoft.com/office/drawing/2014/chart" uri="{C3380CC4-5D6E-409C-BE32-E72D297353CC}">
                <c16:uniqueId val="{0000000B-9CB6-41F9-8412-676A3CD6AEA7}"/>
              </c:ext>
            </c:extLst>
          </c:dPt>
          <c:dPt>
            <c:idx val="6"/>
            <c:bubble3D val="0"/>
            <c:spPr>
              <a:solidFill>
                <a:schemeClr val="accent1">
                  <a:tint val="81000"/>
                </a:schemeClr>
              </a:solidFill>
              <a:ln w="19050">
                <a:solidFill>
                  <a:schemeClr val="lt1"/>
                </a:solidFill>
              </a:ln>
              <a:effectLst/>
            </c:spPr>
            <c:extLst>
              <c:ext xmlns:c16="http://schemas.microsoft.com/office/drawing/2014/chart" uri="{C3380CC4-5D6E-409C-BE32-E72D297353CC}">
                <c16:uniqueId val="{0000000D-9CB6-41F9-8412-676A3CD6AEA7}"/>
              </c:ext>
            </c:extLst>
          </c:dPt>
          <c:dPt>
            <c:idx val="7"/>
            <c:bubble3D val="0"/>
            <c:spPr>
              <a:solidFill>
                <a:schemeClr val="accent1">
                  <a:tint val="69000"/>
                </a:schemeClr>
              </a:solidFill>
              <a:ln w="19050">
                <a:solidFill>
                  <a:schemeClr val="lt1"/>
                </a:solidFill>
              </a:ln>
              <a:effectLst/>
            </c:spPr>
            <c:extLst>
              <c:ext xmlns:c16="http://schemas.microsoft.com/office/drawing/2014/chart" uri="{C3380CC4-5D6E-409C-BE32-E72D297353CC}">
                <c16:uniqueId val="{0000000F-9CB6-41F9-8412-676A3CD6AEA7}"/>
              </c:ext>
            </c:extLst>
          </c:dPt>
          <c:dPt>
            <c:idx val="8"/>
            <c:bubble3D val="0"/>
            <c:spPr>
              <a:solidFill>
                <a:schemeClr val="accent1">
                  <a:tint val="56000"/>
                </a:schemeClr>
              </a:solidFill>
              <a:ln w="19050">
                <a:solidFill>
                  <a:schemeClr val="lt1"/>
                </a:solidFill>
              </a:ln>
              <a:effectLst/>
            </c:spPr>
            <c:extLst>
              <c:ext xmlns:c16="http://schemas.microsoft.com/office/drawing/2014/chart" uri="{C3380CC4-5D6E-409C-BE32-E72D297353CC}">
                <c16:uniqueId val="{00000011-9CB6-41F9-8412-676A3CD6AEA7}"/>
              </c:ext>
            </c:extLst>
          </c:dPt>
          <c:dPt>
            <c:idx val="9"/>
            <c:bubble3D val="0"/>
            <c:spPr>
              <a:solidFill>
                <a:schemeClr val="accent1">
                  <a:tint val="43000"/>
                </a:schemeClr>
              </a:solidFill>
              <a:ln w="19050">
                <a:solidFill>
                  <a:schemeClr val="lt1"/>
                </a:solidFill>
              </a:ln>
              <a:effectLst/>
            </c:spPr>
            <c:extLst>
              <c:ext xmlns:c16="http://schemas.microsoft.com/office/drawing/2014/chart" uri="{C3380CC4-5D6E-409C-BE32-E72D297353CC}">
                <c16:uniqueId val="{00000013-9CB6-41F9-8412-676A3CD6AEA7}"/>
              </c:ext>
            </c:extLst>
          </c:dPt>
          <c:dLbls>
            <c:dLbl>
              <c:idx val="0"/>
              <c:layout>
                <c:manualLayout>
                  <c:x val="0.20372521434820634"/>
                  <c:y val="-0.119699393181816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CB6-41F9-8412-676A3CD6AEA7}"/>
                </c:ext>
              </c:extLst>
            </c:dLbl>
            <c:dLbl>
              <c:idx val="1"/>
              <c:layout>
                <c:manualLayout>
                  <c:x val="0.17458589676290451"/>
                  <c:y val="8.28467400348079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CB6-41F9-8412-676A3CD6AEA7}"/>
                </c:ext>
              </c:extLst>
            </c:dLbl>
            <c:dLbl>
              <c:idx val="2"/>
              <c:layout>
                <c:manualLayout>
                  <c:x val="0.16155548556430446"/>
                  <c:y val="0.137644374160203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CB6-41F9-8412-676A3CD6AEA7}"/>
                </c:ext>
              </c:extLst>
            </c:dLbl>
            <c:dLbl>
              <c:idx val="3"/>
              <c:layout>
                <c:manualLayout>
                  <c:x val="-9.581483037431951E-2"/>
                  <c:y val="0.1540405444175781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CB6-41F9-8412-676A3CD6AEA7}"/>
                </c:ext>
              </c:extLst>
            </c:dLbl>
            <c:dLbl>
              <c:idx val="4"/>
              <c:layout>
                <c:manualLayout>
                  <c:x val="-0.16525312335958006"/>
                  <c:y val="8.82407231755112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CB6-41F9-8412-676A3CD6AEA7}"/>
                </c:ext>
              </c:extLst>
            </c:dLbl>
            <c:dLbl>
              <c:idx val="5"/>
              <c:layout>
                <c:manualLayout>
                  <c:x val="-0.17764591426071741"/>
                  <c:y val="1.054335770629181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CB6-41F9-8412-676A3CD6AEA7}"/>
                </c:ext>
              </c:extLst>
            </c:dLbl>
            <c:dLbl>
              <c:idx val="6"/>
              <c:layout>
                <c:manualLayout>
                  <c:x val="-0.13866666666666666"/>
                  <c:y val="-4.74851562149469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CB6-41F9-8412-676A3CD6AEA7}"/>
                </c:ext>
              </c:extLst>
            </c:dLbl>
            <c:dLbl>
              <c:idx val="7"/>
              <c:layout>
                <c:manualLayout>
                  <c:x val="-0.14494051094455868"/>
                  <c:y val="-0.11585934198438549"/>
                </c:manualLayout>
              </c:layout>
              <c:showLegendKey val="0"/>
              <c:showVal val="0"/>
              <c:showCatName val="1"/>
              <c:showSerName val="0"/>
              <c:showPercent val="1"/>
              <c:showBubbleSize val="0"/>
              <c:extLst>
                <c:ext xmlns:c15="http://schemas.microsoft.com/office/drawing/2012/chart" uri="{CE6537A1-D6FC-4f65-9D91-7224C49458BB}">
                  <c15:layout>
                    <c:manualLayout>
                      <c:w val="0.20193072540209384"/>
                      <c:h val="0.16033557460763445"/>
                    </c:manualLayout>
                  </c15:layout>
                </c:ext>
                <c:ext xmlns:c16="http://schemas.microsoft.com/office/drawing/2014/chart" uri="{C3380CC4-5D6E-409C-BE32-E72D297353CC}">
                  <c16:uniqueId val="{0000000F-9CB6-41F9-8412-676A3CD6AEA7}"/>
                </c:ext>
              </c:extLst>
            </c:dLbl>
            <c:dLbl>
              <c:idx val="8"/>
              <c:layout>
                <c:manualLayout>
                  <c:x val="-9.600000000000003E-2"/>
                  <c:y val="-0.1424554686448409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9CB6-41F9-8412-676A3CD6AEA7}"/>
                </c:ext>
              </c:extLst>
            </c:dLbl>
            <c:dLbl>
              <c:idx val="9"/>
              <c:layout>
                <c:manualLayout>
                  <c:x val="-6.5184432169062358E-17"/>
                  <c:y val="-0.1849421873634777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9CB6-41F9-8412-676A3CD6AEA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'REV-EXP (millions)'!$A$103:$A$112</c:f>
              <c:strCache>
                <c:ptCount val="10"/>
                <c:pt idx="0">
                  <c:v>Tuition and Fees</c:v>
                </c:pt>
                <c:pt idx="1">
                  <c:v>Sponsored Programs</c:v>
                </c:pt>
                <c:pt idx="2">
                  <c:v>Patient Care (Hospital)</c:v>
                </c:pt>
                <c:pt idx="3">
                  <c:v>Patient Care (Physician Practice Plans)</c:v>
                </c:pt>
                <c:pt idx="4">
                  <c:v>State Appropriations</c:v>
                </c:pt>
                <c:pt idx="5">
                  <c:v>Auxiliary Enterprises</c:v>
                </c:pt>
                <c:pt idx="6">
                  <c:v>Private Gifts</c:v>
                </c:pt>
                <c:pt idx="7">
                  <c:v>Educational and Other Activities</c:v>
                </c:pt>
                <c:pt idx="8">
                  <c:v>Grants, Nonoperating</c:v>
                </c:pt>
                <c:pt idx="9">
                  <c:v>Investment Income</c:v>
                </c:pt>
              </c:strCache>
            </c:strRef>
          </c:cat>
          <c:val>
            <c:numRef>
              <c:f>'REV-EXP (millions)'!$F$103:$F$112</c:f>
              <c:numCache>
                <c:formatCode>_(* #,##0.0_);_(* \(#,##0.0\);_(* "-"?_);_(@_)</c:formatCode>
                <c:ptCount val="10"/>
                <c:pt idx="0" formatCode="_(&quot;$&quot;* #,##0.0_);_(&quot;$&quot;* \(#,##0.0\);_(&quot;$&quot;* &quot;-&quot;?_);_(@_)">
                  <c:v>1340.8000000000002</c:v>
                </c:pt>
                <c:pt idx="1">
                  <c:v>1107.9199999999998</c:v>
                </c:pt>
                <c:pt idx="2">
                  <c:v>1023.2</c:v>
                </c:pt>
                <c:pt idx="3">
                  <c:v>295.3</c:v>
                </c:pt>
                <c:pt idx="4">
                  <c:v>665</c:v>
                </c:pt>
                <c:pt idx="5">
                  <c:v>435.9</c:v>
                </c:pt>
                <c:pt idx="6">
                  <c:v>218.2</c:v>
                </c:pt>
                <c:pt idx="7">
                  <c:v>593.70000000000005</c:v>
                </c:pt>
                <c:pt idx="8">
                  <c:v>423.7</c:v>
                </c:pt>
                <c:pt idx="9">
                  <c:v>62.5</c:v>
                </c:pt>
              </c:numCache>
            </c:numRef>
          </c:val>
          <c:extLst>
            <c:ext xmlns:c16="http://schemas.microsoft.com/office/drawing/2014/chart" uri="{C3380CC4-5D6E-409C-BE32-E72D297353CC}">
              <c16:uniqueId val="{00000014-9CB6-41F9-8412-676A3CD6AEA7}"/>
            </c:ext>
          </c:extLst>
        </c:ser>
        <c:dLbls>
          <c:showLegendKey val="0"/>
          <c:showVal val="0"/>
          <c:showCatName val="0"/>
          <c:showSerName val="0"/>
          <c:showPercent val="0"/>
          <c:showBubbleSize val="0"/>
          <c:showLeaderLines val="1"/>
        </c:dLbls>
        <c:firstSliceAng val="0"/>
        <c:holeSize val="3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596431625822053"/>
          <c:y val="8.7468616984674674E-2"/>
          <c:w val="0.49204140493674248"/>
          <c:h val="0.82006900822790407"/>
        </c:manualLayout>
      </c:layout>
      <c:doughnutChart>
        <c:varyColors val="1"/>
        <c:ser>
          <c:idx val="0"/>
          <c:order val="0"/>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6835-48C0-897B-8C3C15A2EA15}"/>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6835-48C0-897B-8C3C15A2EA15}"/>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6835-48C0-897B-8C3C15A2EA15}"/>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6835-48C0-897B-8C3C15A2EA15}"/>
              </c:ext>
            </c:extLst>
          </c:dPt>
          <c:dLbls>
            <c:dLbl>
              <c:idx val="0"/>
              <c:layout>
                <c:manualLayout>
                  <c:x val="0.17677902621722846"/>
                  <c:y val="1.49812734082397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35-48C0-897B-8C3C15A2EA15}"/>
                </c:ext>
              </c:extLst>
            </c:dLbl>
            <c:dLbl>
              <c:idx val="1"/>
              <c:layout>
                <c:manualLayout>
                  <c:x val="-0.1842696629213483"/>
                  <c:y val="-1.747815230961307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35-48C0-897B-8C3C15A2EA15}"/>
                </c:ext>
              </c:extLst>
            </c:dLbl>
            <c:dLbl>
              <c:idx val="2"/>
              <c:layout>
                <c:manualLayout>
                  <c:x val="-0.13183520599250936"/>
                  <c:y val="-0.1847690387016229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835-48C0-897B-8C3C15A2EA15}"/>
                </c:ext>
              </c:extLst>
            </c:dLbl>
            <c:dLbl>
              <c:idx val="3"/>
              <c:layout>
                <c:manualLayout>
                  <c:x val="-2.0973782771535582E-2"/>
                  <c:y val="-0.1672908863920099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835-48C0-897B-8C3C15A2EA15}"/>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'REV-EXP (millions)'!$A$116:$A$119</c:f>
              <c:strCache>
                <c:ptCount val="4"/>
                <c:pt idx="0">
                  <c:v>Compensation and benefits</c:v>
                </c:pt>
                <c:pt idx="1">
                  <c:v>Supplies and services</c:v>
                </c:pt>
                <c:pt idx="2">
                  <c:v>Student aid</c:v>
                </c:pt>
                <c:pt idx="3">
                  <c:v>Depreciation</c:v>
                </c:pt>
              </c:strCache>
            </c:strRef>
          </c:cat>
          <c:val>
            <c:numRef>
              <c:f>'REV-EXP (millions)'!$F$116:$F$119</c:f>
              <c:numCache>
                <c:formatCode>_(* #,##0.0_);_(* \(#,##0.0\);_(* "-"?_);_(@_)</c:formatCode>
                <c:ptCount val="4"/>
                <c:pt idx="0" formatCode="_(&quot;$&quot;* #,##0.0_);_(&quot;$&quot;* \(#,##0.0\);_(&quot;$&quot;* &quot;-&quot;?_);_(@_)">
                  <c:v>3095.5</c:v>
                </c:pt>
                <c:pt idx="1">
                  <c:v>1935.3</c:v>
                </c:pt>
                <c:pt idx="2">
                  <c:v>231.7</c:v>
                </c:pt>
                <c:pt idx="3">
                  <c:v>299.09999999999997</c:v>
                </c:pt>
              </c:numCache>
            </c:numRef>
          </c:val>
          <c:extLst>
            <c:ext xmlns:c16="http://schemas.microsoft.com/office/drawing/2014/chart" uri="{C3380CC4-5D6E-409C-BE32-E72D297353CC}">
              <c16:uniqueId val="{00000008-6835-48C0-897B-8C3C15A2EA15}"/>
            </c:ext>
          </c:extLst>
        </c:ser>
        <c:dLbls>
          <c:showLegendKey val="0"/>
          <c:showVal val="0"/>
          <c:showCatName val="0"/>
          <c:showSerName val="0"/>
          <c:showPercent val="0"/>
          <c:showBubbleSize val="0"/>
          <c:showLeaderLines val="1"/>
        </c:dLbls>
        <c:firstSliceAng val="0"/>
        <c:holeSize val="3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21875-6B93-456E-A156-F12A1C45D9E9}"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AFF6B11F-7A95-40A5-ABFC-A6FC375F6773}">
      <dgm:prSet phldrT="[Text]"/>
      <dgm:spPr/>
      <dgm:t>
        <a:bodyPr/>
        <a:lstStyle/>
        <a:p>
          <a:r>
            <a:rPr lang="en-US" dirty="0"/>
            <a:t>FY2022 Financial Summary</a:t>
          </a:r>
        </a:p>
      </dgm:t>
    </dgm:pt>
    <dgm:pt modelId="{4CAC3FCB-5E13-4771-BBA2-900E847EA164}" type="parTrans" cxnId="{E7A6E5C0-230E-49A6-A852-56682BEC91EE}">
      <dgm:prSet/>
      <dgm:spPr/>
      <dgm:t>
        <a:bodyPr/>
        <a:lstStyle/>
        <a:p>
          <a:endParaRPr lang="en-US"/>
        </a:p>
      </dgm:t>
    </dgm:pt>
    <dgm:pt modelId="{522A6393-5BB8-4891-9EBC-A225A8AAD837}" type="sibTrans" cxnId="{E7A6E5C0-230E-49A6-A852-56682BEC91EE}">
      <dgm:prSet/>
      <dgm:spPr/>
      <dgm:t>
        <a:bodyPr/>
        <a:lstStyle/>
        <a:p>
          <a:endParaRPr lang="en-US"/>
        </a:p>
      </dgm:t>
    </dgm:pt>
    <dgm:pt modelId="{14DC19AA-4712-481F-8A70-656175D98787}">
      <dgm:prSet phldrT="[Text]"/>
      <dgm:spPr/>
      <dgm:t>
        <a:bodyPr/>
        <a:lstStyle/>
        <a:p>
          <a:r>
            <a:rPr lang="en-US" dirty="0"/>
            <a:t>Federal Funding Support </a:t>
          </a:r>
        </a:p>
      </dgm:t>
    </dgm:pt>
    <dgm:pt modelId="{6F8662B2-1916-4810-81E5-64A4F1BB26D0}" type="parTrans" cxnId="{6C18E4EF-D1B7-4862-8D12-5304B17ACD87}">
      <dgm:prSet/>
      <dgm:spPr/>
      <dgm:t>
        <a:bodyPr/>
        <a:lstStyle/>
        <a:p>
          <a:endParaRPr lang="en-US"/>
        </a:p>
      </dgm:t>
    </dgm:pt>
    <dgm:pt modelId="{1834F1D3-5A80-4E8A-8D90-9F8EA3044826}" type="sibTrans" cxnId="{6C18E4EF-D1B7-4862-8D12-5304B17ACD87}">
      <dgm:prSet/>
      <dgm:spPr/>
      <dgm:t>
        <a:bodyPr/>
        <a:lstStyle/>
        <a:p>
          <a:endParaRPr lang="en-US"/>
        </a:p>
      </dgm:t>
    </dgm:pt>
    <dgm:pt modelId="{2767C704-989B-4378-9D4C-197592903144}">
      <dgm:prSet phldrT="[Text]"/>
      <dgm:spPr/>
      <dgm:t>
        <a:bodyPr/>
        <a:lstStyle/>
        <a:p>
          <a:r>
            <a:rPr lang="en-US" dirty="0"/>
            <a:t>Other Financial Updates</a:t>
          </a:r>
        </a:p>
      </dgm:t>
    </dgm:pt>
    <dgm:pt modelId="{B0580EC4-561A-4C52-B303-EB7341485345}" type="parTrans" cxnId="{74DABBE7-CAF5-4FA0-B8BF-4C81C31967B8}">
      <dgm:prSet/>
      <dgm:spPr/>
      <dgm:t>
        <a:bodyPr/>
        <a:lstStyle/>
        <a:p>
          <a:endParaRPr lang="en-US"/>
        </a:p>
      </dgm:t>
    </dgm:pt>
    <dgm:pt modelId="{DC461657-3A6E-4A19-AC72-EA31E5478740}" type="sibTrans" cxnId="{74DABBE7-CAF5-4FA0-B8BF-4C81C31967B8}">
      <dgm:prSet/>
      <dgm:spPr/>
      <dgm:t>
        <a:bodyPr/>
        <a:lstStyle/>
        <a:p>
          <a:endParaRPr lang="en-US"/>
        </a:p>
      </dgm:t>
    </dgm:pt>
    <dgm:pt modelId="{CE20D5C6-D7EF-4C17-9848-43AFBDA7596F}" type="pres">
      <dgm:prSet presAssocID="{71221875-6B93-456E-A156-F12A1C45D9E9}" presName="Name0" presStyleCnt="0">
        <dgm:presLayoutVars>
          <dgm:chMax val="7"/>
          <dgm:chPref val="7"/>
          <dgm:dir/>
        </dgm:presLayoutVars>
      </dgm:prSet>
      <dgm:spPr/>
    </dgm:pt>
    <dgm:pt modelId="{D3A4449D-79C4-4745-B07C-57FD06C79151}" type="pres">
      <dgm:prSet presAssocID="{71221875-6B93-456E-A156-F12A1C45D9E9}" presName="Name1" presStyleCnt="0"/>
      <dgm:spPr/>
    </dgm:pt>
    <dgm:pt modelId="{F001B5AB-0EC4-4606-BE5A-82B7DA91DD52}" type="pres">
      <dgm:prSet presAssocID="{71221875-6B93-456E-A156-F12A1C45D9E9}" presName="cycle" presStyleCnt="0"/>
      <dgm:spPr/>
    </dgm:pt>
    <dgm:pt modelId="{19026AE1-5DCF-4FBB-95C6-A6FD535E5B74}" type="pres">
      <dgm:prSet presAssocID="{71221875-6B93-456E-A156-F12A1C45D9E9}" presName="srcNode" presStyleLbl="node1" presStyleIdx="0" presStyleCnt="3"/>
      <dgm:spPr/>
    </dgm:pt>
    <dgm:pt modelId="{C63FCD3A-AF0F-4EF6-8681-305B1CD5B777}" type="pres">
      <dgm:prSet presAssocID="{71221875-6B93-456E-A156-F12A1C45D9E9}" presName="conn" presStyleLbl="parChTrans1D2" presStyleIdx="0" presStyleCnt="1"/>
      <dgm:spPr/>
    </dgm:pt>
    <dgm:pt modelId="{5240BD53-0080-44AC-9583-40AC34FF6D60}" type="pres">
      <dgm:prSet presAssocID="{71221875-6B93-456E-A156-F12A1C45D9E9}" presName="extraNode" presStyleLbl="node1" presStyleIdx="0" presStyleCnt="3"/>
      <dgm:spPr/>
    </dgm:pt>
    <dgm:pt modelId="{94D331EE-AACD-481D-BF72-100EEC368F7E}" type="pres">
      <dgm:prSet presAssocID="{71221875-6B93-456E-A156-F12A1C45D9E9}" presName="dstNode" presStyleLbl="node1" presStyleIdx="0" presStyleCnt="3"/>
      <dgm:spPr/>
    </dgm:pt>
    <dgm:pt modelId="{155F513D-DB5B-464E-B427-36E1DC95812C}" type="pres">
      <dgm:prSet presAssocID="{AFF6B11F-7A95-40A5-ABFC-A6FC375F6773}" presName="text_1" presStyleLbl="node1" presStyleIdx="0" presStyleCnt="3">
        <dgm:presLayoutVars>
          <dgm:bulletEnabled val="1"/>
        </dgm:presLayoutVars>
      </dgm:prSet>
      <dgm:spPr/>
    </dgm:pt>
    <dgm:pt modelId="{9B89160D-2268-401C-B662-17D0D7EA88C5}" type="pres">
      <dgm:prSet presAssocID="{AFF6B11F-7A95-40A5-ABFC-A6FC375F6773}" presName="accent_1" presStyleCnt="0"/>
      <dgm:spPr/>
    </dgm:pt>
    <dgm:pt modelId="{2536616E-5915-40E8-9E45-5A35979DF00B}" type="pres">
      <dgm:prSet presAssocID="{AFF6B11F-7A95-40A5-ABFC-A6FC375F6773}" presName="accentRepeatNode" presStyleLbl="solidFgAcc1" presStyleIdx="0" presStyleCnt="3"/>
      <dgm:spPr/>
    </dgm:pt>
    <dgm:pt modelId="{D575D28A-4B5B-4208-851E-F069CE6971E3}" type="pres">
      <dgm:prSet presAssocID="{14DC19AA-4712-481F-8A70-656175D98787}" presName="text_2" presStyleLbl="node1" presStyleIdx="1" presStyleCnt="3" custLinFactNeighborX="-497" custLinFactNeighborY="-416">
        <dgm:presLayoutVars>
          <dgm:bulletEnabled val="1"/>
        </dgm:presLayoutVars>
      </dgm:prSet>
      <dgm:spPr/>
    </dgm:pt>
    <dgm:pt modelId="{D035AF2A-A4D8-403C-89B2-E2575204D02F}" type="pres">
      <dgm:prSet presAssocID="{14DC19AA-4712-481F-8A70-656175D98787}" presName="accent_2" presStyleCnt="0"/>
      <dgm:spPr/>
    </dgm:pt>
    <dgm:pt modelId="{89EC86D5-568D-4E7D-A4A0-DC8BBA1699AE}" type="pres">
      <dgm:prSet presAssocID="{14DC19AA-4712-481F-8A70-656175D98787}" presName="accentRepeatNode" presStyleLbl="solidFgAcc1" presStyleIdx="1" presStyleCnt="3"/>
      <dgm:spPr/>
    </dgm:pt>
    <dgm:pt modelId="{7BF52CC0-7117-4F88-85E1-E79E3A4A2E50}" type="pres">
      <dgm:prSet presAssocID="{2767C704-989B-4378-9D4C-197592903144}" presName="text_3" presStyleLbl="node1" presStyleIdx="2" presStyleCnt="3">
        <dgm:presLayoutVars>
          <dgm:bulletEnabled val="1"/>
        </dgm:presLayoutVars>
      </dgm:prSet>
      <dgm:spPr/>
    </dgm:pt>
    <dgm:pt modelId="{7CE1CF59-9463-4E5B-9420-932494E7A51C}" type="pres">
      <dgm:prSet presAssocID="{2767C704-989B-4378-9D4C-197592903144}" presName="accent_3" presStyleCnt="0"/>
      <dgm:spPr/>
    </dgm:pt>
    <dgm:pt modelId="{8A5D4290-0DBC-4E4B-BD5C-39FA3F816153}" type="pres">
      <dgm:prSet presAssocID="{2767C704-989B-4378-9D4C-197592903144}" presName="accentRepeatNode" presStyleLbl="solidFgAcc1" presStyleIdx="2" presStyleCnt="3"/>
      <dgm:spPr/>
    </dgm:pt>
  </dgm:ptLst>
  <dgm:cxnLst>
    <dgm:cxn modelId="{E33B8817-AC8D-4005-BF2F-98DACE6405C9}" type="presOf" srcId="{522A6393-5BB8-4891-9EBC-A225A8AAD837}" destId="{C63FCD3A-AF0F-4EF6-8681-305B1CD5B777}" srcOrd="0" destOrd="0" presId="urn:microsoft.com/office/officeart/2008/layout/VerticalCurvedList"/>
    <dgm:cxn modelId="{746E5F76-B57D-4021-8D60-63DD0985EF51}" type="presOf" srcId="{14DC19AA-4712-481F-8A70-656175D98787}" destId="{D575D28A-4B5B-4208-851E-F069CE6971E3}" srcOrd="0" destOrd="0" presId="urn:microsoft.com/office/officeart/2008/layout/VerticalCurvedList"/>
    <dgm:cxn modelId="{D78692AE-26D7-4F07-954C-F262E7BB9AFA}" type="presOf" srcId="{71221875-6B93-456E-A156-F12A1C45D9E9}" destId="{CE20D5C6-D7EF-4C17-9848-43AFBDA7596F}" srcOrd="0" destOrd="0" presId="urn:microsoft.com/office/officeart/2008/layout/VerticalCurvedList"/>
    <dgm:cxn modelId="{23C98FB9-1931-451D-85E1-521EE4DFA3CB}" type="presOf" srcId="{AFF6B11F-7A95-40A5-ABFC-A6FC375F6773}" destId="{155F513D-DB5B-464E-B427-36E1DC95812C}" srcOrd="0" destOrd="0" presId="urn:microsoft.com/office/officeart/2008/layout/VerticalCurvedList"/>
    <dgm:cxn modelId="{E7A6E5C0-230E-49A6-A852-56682BEC91EE}" srcId="{71221875-6B93-456E-A156-F12A1C45D9E9}" destId="{AFF6B11F-7A95-40A5-ABFC-A6FC375F6773}" srcOrd="0" destOrd="0" parTransId="{4CAC3FCB-5E13-4771-BBA2-900E847EA164}" sibTransId="{522A6393-5BB8-4891-9EBC-A225A8AAD837}"/>
    <dgm:cxn modelId="{C888C4E2-CD40-45B9-B3F3-FC262831BDAC}" type="presOf" srcId="{2767C704-989B-4378-9D4C-197592903144}" destId="{7BF52CC0-7117-4F88-85E1-E79E3A4A2E50}" srcOrd="0" destOrd="0" presId="urn:microsoft.com/office/officeart/2008/layout/VerticalCurvedList"/>
    <dgm:cxn modelId="{74DABBE7-CAF5-4FA0-B8BF-4C81C31967B8}" srcId="{71221875-6B93-456E-A156-F12A1C45D9E9}" destId="{2767C704-989B-4378-9D4C-197592903144}" srcOrd="2" destOrd="0" parTransId="{B0580EC4-561A-4C52-B303-EB7341485345}" sibTransId="{DC461657-3A6E-4A19-AC72-EA31E5478740}"/>
    <dgm:cxn modelId="{6C18E4EF-D1B7-4862-8D12-5304B17ACD87}" srcId="{71221875-6B93-456E-A156-F12A1C45D9E9}" destId="{14DC19AA-4712-481F-8A70-656175D98787}" srcOrd="1" destOrd="0" parTransId="{6F8662B2-1916-4810-81E5-64A4F1BB26D0}" sibTransId="{1834F1D3-5A80-4E8A-8D90-9F8EA3044826}"/>
    <dgm:cxn modelId="{5A36B222-5691-47E6-A90C-597CC7325195}" type="presParOf" srcId="{CE20D5C6-D7EF-4C17-9848-43AFBDA7596F}" destId="{D3A4449D-79C4-4745-B07C-57FD06C79151}" srcOrd="0" destOrd="0" presId="urn:microsoft.com/office/officeart/2008/layout/VerticalCurvedList"/>
    <dgm:cxn modelId="{C459C017-CABE-47AF-86E0-4F4599DCC50F}" type="presParOf" srcId="{D3A4449D-79C4-4745-B07C-57FD06C79151}" destId="{F001B5AB-0EC4-4606-BE5A-82B7DA91DD52}" srcOrd="0" destOrd="0" presId="urn:microsoft.com/office/officeart/2008/layout/VerticalCurvedList"/>
    <dgm:cxn modelId="{BCCB5AC3-CE00-4F94-94E6-D8F0DFF8B277}" type="presParOf" srcId="{F001B5AB-0EC4-4606-BE5A-82B7DA91DD52}" destId="{19026AE1-5DCF-4FBB-95C6-A6FD535E5B74}" srcOrd="0" destOrd="0" presId="urn:microsoft.com/office/officeart/2008/layout/VerticalCurvedList"/>
    <dgm:cxn modelId="{6997BB26-3D4D-49BD-B421-507E2AA0B969}" type="presParOf" srcId="{F001B5AB-0EC4-4606-BE5A-82B7DA91DD52}" destId="{C63FCD3A-AF0F-4EF6-8681-305B1CD5B777}" srcOrd="1" destOrd="0" presId="urn:microsoft.com/office/officeart/2008/layout/VerticalCurvedList"/>
    <dgm:cxn modelId="{13120D3C-3C2D-43D0-8CD9-D7828A462F86}" type="presParOf" srcId="{F001B5AB-0EC4-4606-BE5A-82B7DA91DD52}" destId="{5240BD53-0080-44AC-9583-40AC34FF6D60}" srcOrd="2" destOrd="0" presId="urn:microsoft.com/office/officeart/2008/layout/VerticalCurvedList"/>
    <dgm:cxn modelId="{0FA78836-8D7C-4E8D-A664-C8914A9DB498}" type="presParOf" srcId="{F001B5AB-0EC4-4606-BE5A-82B7DA91DD52}" destId="{94D331EE-AACD-481D-BF72-100EEC368F7E}" srcOrd="3" destOrd="0" presId="urn:microsoft.com/office/officeart/2008/layout/VerticalCurvedList"/>
    <dgm:cxn modelId="{81406C0C-A2A0-4766-95D1-1DE46BD227E8}" type="presParOf" srcId="{D3A4449D-79C4-4745-B07C-57FD06C79151}" destId="{155F513D-DB5B-464E-B427-36E1DC95812C}" srcOrd="1" destOrd="0" presId="urn:microsoft.com/office/officeart/2008/layout/VerticalCurvedList"/>
    <dgm:cxn modelId="{40D1EF5F-89A0-43AC-A529-F7FA0E216F67}" type="presParOf" srcId="{D3A4449D-79C4-4745-B07C-57FD06C79151}" destId="{9B89160D-2268-401C-B662-17D0D7EA88C5}" srcOrd="2" destOrd="0" presId="urn:microsoft.com/office/officeart/2008/layout/VerticalCurvedList"/>
    <dgm:cxn modelId="{1BBF430B-88DF-407A-A5EE-D3BF7452D218}" type="presParOf" srcId="{9B89160D-2268-401C-B662-17D0D7EA88C5}" destId="{2536616E-5915-40E8-9E45-5A35979DF00B}" srcOrd="0" destOrd="0" presId="urn:microsoft.com/office/officeart/2008/layout/VerticalCurvedList"/>
    <dgm:cxn modelId="{FA87F536-22F5-43C8-AE25-E4155BEC4F32}" type="presParOf" srcId="{D3A4449D-79C4-4745-B07C-57FD06C79151}" destId="{D575D28A-4B5B-4208-851E-F069CE6971E3}" srcOrd="3" destOrd="0" presId="urn:microsoft.com/office/officeart/2008/layout/VerticalCurvedList"/>
    <dgm:cxn modelId="{295D5E74-0FA6-4D19-A87E-50414284740D}" type="presParOf" srcId="{D3A4449D-79C4-4745-B07C-57FD06C79151}" destId="{D035AF2A-A4D8-403C-89B2-E2575204D02F}" srcOrd="4" destOrd="0" presId="urn:microsoft.com/office/officeart/2008/layout/VerticalCurvedList"/>
    <dgm:cxn modelId="{2E75C093-D038-4E18-BB65-76863A648477}" type="presParOf" srcId="{D035AF2A-A4D8-403C-89B2-E2575204D02F}" destId="{89EC86D5-568D-4E7D-A4A0-DC8BBA1699AE}" srcOrd="0" destOrd="0" presId="urn:microsoft.com/office/officeart/2008/layout/VerticalCurvedList"/>
    <dgm:cxn modelId="{38900EBE-ED09-4490-B6B3-A2109F65DD4E}" type="presParOf" srcId="{D3A4449D-79C4-4745-B07C-57FD06C79151}" destId="{7BF52CC0-7117-4F88-85E1-E79E3A4A2E50}" srcOrd="5" destOrd="0" presId="urn:microsoft.com/office/officeart/2008/layout/VerticalCurvedList"/>
    <dgm:cxn modelId="{4223F76E-2CB7-4741-9B43-8476FC76B341}" type="presParOf" srcId="{D3A4449D-79C4-4745-B07C-57FD06C79151}" destId="{7CE1CF59-9463-4E5B-9420-932494E7A51C}" srcOrd="6" destOrd="0" presId="urn:microsoft.com/office/officeart/2008/layout/VerticalCurvedList"/>
    <dgm:cxn modelId="{94D876EB-29A0-4876-898F-F50E7746D728}" type="presParOf" srcId="{7CE1CF59-9463-4E5B-9420-932494E7A51C}" destId="{8A5D4290-0DBC-4E4B-BD5C-39FA3F81615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FCD3A-AF0F-4EF6-8681-305B1CD5B777}">
      <dsp:nvSpPr>
        <dsp:cNvPr id="0" name=""/>
        <dsp:cNvSpPr/>
      </dsp:nvSpPr>
      <dsp:spPr>
        <a:xfrm>
          <a:off x="-6212000" y="-950633"/>
          <a:ext cx="7396811" cy="7396811"/>
        </a:xfrm>
        <a:prstGeom prst="blockArc">
          <a:avLst>
            <a:gd name="adj1" fmla="val 18900000"/>
            <a:gd name="adj2" fmla="val 2700000"/>
            <a:gd name="adj3" fmla="val 29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5F513D-DB5B-464E-B427-36E1DC95812C}">
      <dsp:nvSpPr>
        <dsp:cNvPr id="0" name=""/>
        <dsp:cNvSpPr/>
      </dsp:nvSpPr>
      <dsp:spPr>
        <a:xfrm>
          <a:off x="762781" y="549554"/>
          <a:ext cx="9676979" cy="10991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2418" tIns="144780" rIns="144780" bIns="144780" numCol="1" spcCol="1270" anchor="ctr" anchorCtr="0">
          <a:noAutofit/>
        </a:bodyPr>
        <a:lstStyle/>
        <a:p>
          <a:pPr marL="0" lvl="0" indent="0" algn="l" defTabSz="2533650">
            <a:lnSpc>
              <a:spcPct val="90000"/>
            </a:lnSpc>
            <a:spcBef>
              <a:spcPct val="0"/>
            </a:spcBef>
            <a:spcAft>
              <a:spcPct val="35000"/>
            </a:spcAft>
            <a:buNone/>
          </a:pPr>
          <a:r>
            <a:rPr lang="en-US" sz="5700" kern="1200" dirty="0"/>
            <a:t>FY2022 Financial Summary</a:t>
          </a:r>
        </a:p>
      </dsp:txBody>
      <dsp:txXfrm>
        <a:off x="762781" y="549554"/>
        <a:ext cx="9676979" cy="1099108"/>
      </dsp:txXfrm>
    </dsp:sp>
    <dsp:sp modelId="{2536616E-5915-40E8-9E45-5A35979DF00B}">
      <dsp:nvSpPr>
        <dsp:cNvPr id="0" name=""/>
        <dsp:cNvSpPr/>
      </dsp:nvSpPr>
      <dsp:spPr>
        <a:xfrm>
          <a:off x="75838" y="412165"/>
          <a:ext cx="1373886" cy="137388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75D28A-4B5B-4208-851E-F069CE6971E3}">
      <dsp:nvSpPr>
        <dsp:cNvPr id="0" name=""/>
        <dsp:cNvSpPr/>
      </dsp:nvSpPr>
      <dsp:spPr>
        <a:xfrm>
          <a:off x="1116198" y="2193645"/>
          <a:ext cx="9277453" cy="10991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2418" tIns="144780" rIns="144780" bIns="144780" numCol="1" spcCol="1270" anchor="ctr" anchorCtr="0">
          <a:noAutofit/>
        </a:bodyPr>
        <a:lstStyle/>
        <a:p>
          <a:pPr marL="0" lvl="0" indent="0" algn="l" defTabSz="2533650">
            <a:lnSpc>
              <a:spcPct val="90000"/>
            </a:lnSpc>
            <a:spcBef>
              <a:spcPct val="0"/>
            </a:spcBef>
            <a:spcAft>
              <a:spcPct val="35000"/>
            </a:spcAft>
            <a:buNone/>
          </a:pPr>
          <a:r>
            <a:rPr lang="en-US" sz="5700" kern="1200" dirty="0"/>
            <a:t>Federal Funding Support </a:t>
          </a:r>
        </a:p>
      </dsp:txBody>
      <dsp:txXfrm>
        <a:off x="1116198" y="2193645"/>
        <a:ext cx="9277453" cy="1099108"/>
      </dsp:txXfrm>
    </dsp:sp>
    <dsp:sp modelId="{89EC86D5-568D-4E7D-A4A0-DC8BBA1699AE}">
      <dsp:nvSpPr>
        <dsp:cNvPr id="0" name=""/>
        <dsp:cNvSpPr/>
      </dsp:nvSpPr>
      <dsp:spPr>
        <a:xfrm>
          <a:off x="475364" y="2060829"/>
          <a:ext cx="1373886" cy="137388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52CC0-7117-4F88-85E1-E79E3A4A2E50}">
      <dsp:nvSpPr>
        <dsp:cNvPr id="0" name=""/>
        <dsp:cNvSpPr/>
      </dsp:nvSpPr>
      <dsp:spPr>
        <a:xfrm>
          <a:off x="762781" y="3846880"/>
          <a:ext cx="9676979" cy="10991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2418" tIns="144780" rIns="144780" bIns="144780" numCol="1" spcCol="1270" anchor="ctr" anchorCtr="0">
          <a:noAutofit/>
        </a:bodyPr>
        <a:lstStyle/>
        <a:p>
          <a:pPr marL="0" lvl="0" indent="0" algn="l" defTabSz="2533650">
            <a:lnSpc>
              <a:spcPct val="90000"/>
            </a:lnSpc>
            <a:spcBef>
              <a:spcPct val="0"/>
            </a:spcBef>
            <a:spcAft>
              <a:spcPct val="35000"/>
            </a:spcAft>
            <a:buNone/>
          </a:pPr>
          <a:r>
            <a:rPr lang="en-US" sz="5700" kern="1200" dirty="0"/>
            <a:t>Other Financial Updates</a:t>
          </a:r>
        </a:p>
      </dsp:txBody>
      <dsp:txXfrm>
        <a:off x="762781" y="3846880"/>
        <a:ext cx="9676979" cy="1099108"/>
      </dsp:txXfrm>
    </dsp:sp>
    <dsp:sp modelId="{8A5D4290-0DBC-4E4B-BD5C-39FA3F816153}">
      <dsp:nvSpPr>
        <dsp:cNvPr id="0" name=""/>
        <dsp:cNvSpPr/>
      </dsp:nvSpPr>
      <dsp:spPr>
        <a:xfrm>
          <a:off x="75838" y="3709492"/>
          <a:ext cx="1373886" cy="137388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0.432</cdr:x>
      <cdr:y>0.46579</cdr:y>
    </cdr:from>
    <cdr:to>
      <cdr:x>0.57867</cdr:x>
      <cdr:y>0.62699</cdr:y>
    </cdr:to>
    <cdr:sp macro="" textlink="">
      <cdr:nvSpPr>
        <cdr:cNvPr id="2" name="TextBox 1">
          <a:extLst xmlns:a="http://schemas.openxmlformats.org/drawingml/2006/main">
            <a:ext uri="{FF2B5EF4-FFF2-40B4-BE49-F238E27FC236}">
              <a16:creationId xmlns:a16="http://schemas.microsoft.com/office/drawing/2014/main" id="{2EDCE991-922A-2B81-C3DC-B43CC8BE2A18}"/>
            </a:ext>
          </a:extLst>
        </cdr:cNvPr>
        <cdr:cNvSpPr txBox="1"/>
      </cdr:nvSpPr>
      <cdr:spPr>
        <a:xfrm xmlns:a="http://schemas.openxmlformats.org/drawingml/2006/main">
          <a:off x="3086100" y="2366963"/>
          <a:ext cx="1047750" cy="819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t>$6.2 Billion</a:t>
          </a:r>
        </a:p>
      </cdr:txBody>
    </cdr:sp>
  </cdr:relSizeAnchor>
</c:userShapes>
</file>

<file path=ppt/drawings/drawing2.xml><?xml version="1.0" encoding="utf-8"?>
<c:userShapes xmlns:c="http://schemas.openxmlformats.org/drawingml/2006/chart">
  <cdr:relSizeAnchor xmlns:cdr="http://schemas.openxmlformats.org/drawingml/2006/chartDrawing">
    <cdr:from>
      <cdr:x>0.43983</cdr:x>
      <cdr:y>0.41948</cdr:y>
    </cdr:from>
    <cdr:to>
      <cdr:x>0.56343</cdr:x>
      <cdr:y>0.58052</cdr:y>
    </cdr:to>
    <cdr:sp macro="" textlink="">
      <cdr:nvSpPr>
        <cdr:cNvPr id="2" name="TextBox 1">
          <a:extLst xmlns:a="http://schemas.openxmlformats.org/drawingml/2006/main">
            <a:ext uri="{FF2B5EF4-FFF2-40B4-BE49-F238E27FC236}">
              <a16:creationId xmlns:a16="http://schemas.microsoft.com/office/drawing/2014/main" id="{D9A31CC0-74B6-3C4E-04F5-9B0AA8188318}"/>
            </a:ext>
          </a:extLst>
        </cdr:cNvPr>
        <cdr:cNvSpPr txBox="1"/>
      </cdr:nvSpPr>
      <cdr:spPr>
        <a:xfrm xmlns:a="http://schemas.openxmlformats.org/drawingml/2006/main">
          <a:off x="3833210" y="2374778"/>
          <a:ext cx="1077200" cy="9116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$5.6 Billion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1F97AA-C4CD-4C01-B5BF-E2BA65FBBD9D}" type="datetimeFigureOut">
              <a:rPr lang="en-US" smtClean="0"/>
              <a:t>3/27/2023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841FBB-A2C1-492C-A43F-35130469557D}" type="slidenum">
              <a:rPr lang="en-US" smtClean="0"/>
              <a:t>‹#›</a:t>
            </a:fld>
            <a:endParaRPr lang="en-US" dirty="0"/>
          </a:p>
        </p:txBody>
      </p:sp>
    </p:spTree>
    <p:extLst>
      <p:ext uri="{BB962C8B-B14F-4D97-AF65-F5344CB8AC3E}">
        <p14:creationId xmlns:p14="http://schemas.microsoft.com/office/powerpoint/2010/main" val="1668479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2773C2-EBF2-4E70-9760-14D5612CD56D}" type="datetimeFigureOut">
              <a:rPr lang="en-US" smtClean="0"/>
              <a:t>3/27/2023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61F45-E5BB-401A-B948-8447FA8C2DD4}" type="slidenum">
              <a:rPr lang="en-US" smtClean="0"/>
              <a:t>‹#›</a:t>
            </a:fld>
            <a:endParaRPr lang="en-US" dirty="0"/>
          </a:p>
        </p:txBody>
      </p:sp>
    </p:spTree>
    <p:extLst>
      <p:ext uri="{BB962C8B-B14F-4D97-AF65-F5344CB8AC3E}">
        <p14:creationId xmlns:p14="http://schemas.microsoft.com/office/powerpoint/2010/main" val="121721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a:t>
            </a:fld>
            <a:endParaRPr lang="en-US" dirty="0"/>
          </a:p>
        </p:txBody>
      </p:sp>
    </p:spTree>
    <p:extLst>
      <p:ext uri="{BB962C8B-B14F-4D97-AF65-F5344CB8AC3E}">
        <p14:creationId xmlns:p14="http://schemas.microsoft.com/office/powerpoint/2010/main" val="2040959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838200" y="2944446"/>
            <a:ext cx="10515600" cy="969108"/>
          </a:xfrm>
        </p:spPr>
        <p:txBody>
          <a:bodyPr anchor="b"/>
          <a:lstStyle>
            <a:lvl1pPr algn="ctr">
              <a:defRPr sz="6000">
                <a:solidFill>
                  <a:schemeClr val="bg1"/>
                </a:solidFill>
              </a:defRPr>
            </a:lvl1pPr>
          </a:lstStyle>
          <a:p>
            <a:r>
              <a:rPr lang="en-US" dirty="0"/>
              <a:t>Click to edit title style</a:t>
            </a:r>
          </a:p>
        </p:txBody>
      </p:sp>
      <p:sp>
        <p:nvSpPr>
          <p:cNvPr id="3" name="Subtitle 2"/>
          <p:cNvSpPr>
            <a:spLocks noGrp="1"/>
          </p:cNvSpPr>
          <p:nvPr>
            <p:ph type="subTitle" idx="1"/>
          </p:nvPr>
        </p:nvSpPr>
        <p:spPr>
          <a:xfrm>
            <a:off x="838200" y="4298463"/>
            <a:ext cx="10515600" cy="20578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863BAD46-FCB2-40F5-BD4A-5D02E065CD2C}" type="datetimeFigureOut">
              <a:rPr lang="en-US" smtClean="0"/>
              <a:pPr/>
              <a:t>3/27/2023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6EBD7BF-BFE1-4C16-BF7F-3645F4EF433A}"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032" y="306182"/>
            <a:ext cx="3096057" cy="1181265"/>
          </a:xfrm>
          <a:prstGeom prst="rect">
            <a:avLst/>
          </a:prstGeom>
        </p:spPr>
      </p:pic>
    </p:spTree>
    <p:extLst>
      <p:ext uri="{BB962C8B-B14F-4D97-AF65-F5344CB8AC3E}">
        <p14:creationId xmlns:p14="http://schemas.microsoft.com/office/powerpoint/2010/main" val="20977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2EF6-344D-4430-B292-39A12BEC2B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880BC-73BA-4786-ACC9-CFD3CCF93F2D}"/>
              </a:ext>
            </a:extLst>
          </p:cNvPr>
          <p:cNvSpPr>
            <a:spLocks noGrp="1"/>
          </p:cNvSpPr>
          <p:nvPr>
            <p:ph type="dt" sz="half" idx="10"/>
          </p:nvPr>
        </p:nvSpPr>
        <p:spPr/>
        <p:txBody>
          <a:bodyPr/>
          <a:lstStyle/>
          <a:p>
            <a:fld id="{C761FC16-AC12-4852-9551-6BB6405C5DA9}" type="datetimeFigureOut">
              <a:rPr lang="en-US" smtClean="0"/>
              <a:t>3/27/2023</a:t>
            </a:fld>
            <a:endParaRPr lang="en-US" dirty="0"/>
          </a:p>
        </p:txBody>
      </p:sp>
      <p:sp>
        <p:nvSpPr>
          <p:cNvPr id="4" name="Footer Placeholder 3">
            <a:extLst>
              <a:ext uri="{FF2B5EF4-FFF2-40B4-BE49-F238E27FC236}">
                <a16:creationId xmlns:a16="http://schemas.microsoft.com/office/drawing/2014/main" id="{BD9F6F32-9A5F-474D-A484-975C8128D3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2598AE4-288D-40D3-A0E8-90E26958201B}"/>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360585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70414060-A387-CA4B-989C-1A20B1E818B2}"/>
              </a:ext>
            </a:extLst>
          </p:cNvPr>
          <p:cNvSpPr>
            <a:spLocks noGrp="1"/>
          </p:cNvSpPr>
          <p:nvPr>
            <p:ph type="title"/>
          </p:nvPr>
        </p:nvSpPr>
        <p:spPr>
          <a:xfrm>
            <a:off x="457205" y="457206"/>
            <a:ext cx="6390167"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id="{B447F2A9-999D-FE45-A9AB-0C353B6A0FE7}"/>
              </a:ext>
            </a:extLst>
          </p:cNvPr>
          <p:cNvSpPr>
            <a:spLocks noGrp="1"/>
          </p:cNvSpPr>
          <p:nvPr>
            <p:ph type="body" sz="quarter" idx="10"/>
          </p:nvPr>
        </p:nvSpPr>
        <p:spPr>
          <a:xfrm>
            <a:off x="457205" y="2084388"/>
            <a:ext cx="6390167" cy="4164012"/>
          </a:xfrm>
        </p:spPr>
        <p:txBody>
          <a:bodyPr/>
          <a:lstStyle>
            <a:lvl1pPr>
              <a:defRPr sz="1800"/>
            </a:lvl1pPr>
            <a:lvl2pPr>
              <a:defRPr sz="1800"/>
            </a:lvl2pPr>
            <a:lvl3pPr marL="1142942" indent="-228589">
              <a:buClr>
                <a:srgbClr val="E84A00"/>
              </a:buClr>
              <a:buFont typeface="Courier New" panose="02070309020205020404" pitchFamily="49" charset="0"/>
              <a:buChar char="o"/>
              <a:defRPr sz="1800"/>
            </a:lvl3pPr>
            <a:lvl4pPr marL="1600120" indent="-228589">
              <a:buClr>
                <a:srgbClr val="E84A00"/>
              </a:buClr>
              <a:buFont typeface="Courier New" panose="02070309020205020404" pitchFamily="49" charset="0"/>
              <a:buChar char="o"/>
              <a:defRPr sz="1800"/>
            </a:lvl4pPr>
            <a:lvl5pPr marL="2057298" indent="-228589">
              <a:buClr>
                <a:srgbClr val="E84A00"/>
              </a:buClr>
              <a:buFont typeface="Courier New" panose="02070309020205020404" pitchFamily="49" charset="0"/>
              <a:buChar char="o"/>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E2B6284B-BFE5-4131-9245-3CACEC6F3FF2}"/>
              </a:ext>
            </a:extLst>
          </p:cNvPr>
          <p:cNvSpPr>
            <a:spLocks noGrp="1"/>
          </p:cNvSpPr>
          <p:nvPr>
            <p:ph type="sldNum" sz="quarter" idx="11"/>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3568951665"/>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180">
          <p15:clr>
            <a:srgbClr val="FBAE40"/>
          </p15:clr>
        </p15:guide>
        <p15:guide id="4" pos="5562">
          <p15:clr>
            <a:srgbClr val="FBAE40"/>
          </p15:clr>
        </p15:guide>
        <p15:guide id="5" orient="horz" pos="288">
          <p15:clr>
            <a:srgbClr val="FBAE40"/>
          </p15:clr>
        </p15:guide>
        <p15:guide id="6" orient="horz" pos="39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70414060-A387-CA4B-989C-1A20B1E818B2}"/>
              </a:ext>
            </a:extLst>
          </p:cNvPr>
          <p:cNvSpPr>
            <a:spLocks noGrp="1"/>
          </p:cNvSpPr>
          <p:nvPr>
            <p:ph type="title"/>
          </p:nvPr>
        </p:nvSpPr>
        <p:spPr>
          <a:xfrm>
            <a:off x="457205" y="457206"/>
            <a:ext cx="6390167"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id="{B447F2A9-999D-FE45-A9AB-0C353B6A0FE7}"/>
              </a:ext>
            </a:extLst>
          </p:cNvPr>
          <p:cNvSpPr>
            <a:spLocks noGrp="1"/>
          </p:cNvSpPr>
          <p:nvPr>
            <p:ph type="body" sz="quarter" idx="10"/>
          </p:nvPr>
        </p:nvSpPr>
        <p:spPr>
          <a:xfrm>
            <a:off x="457205" y="2084388"/>
            <a:ext cx="6390167" cy="4164012"/>
          </a:xfrm>
        </p:spPr>
        <p:txBody>
          <a:bodyPr/>
          <a:lstStyle>
            <a:lvl1pPr>
              <a:defRPr sz="1800"/>
            </a:lvl1pPr>
            <a:lvl2pPr>
              <a:defRPr sz="1800"/>
            </a:lvl2pPr>
            <a:lvl3pPr marL="1142942" indent="-228589">
              <a:buClr>
                <a:srgbClr val="E84A00"/>
              </a:buClr>
              <a:buFont typeface="Courier New" panose="02070309020205020404" pitchFamily="49" charset="0"/>
              <a:buChar char="o"/>
              <a:defRPr sz="1800"/>
            </a:lvl3pPr>
            <a:lvl4pPr marL="1600120" indent="-228589">
              <a:buClr>
                <a:srgbClr val="E84A00"/>
              </a:buClr>
              <a:buFont typeface="Courier New" panose="02070309020205020404" pitchFamily="49" charset="0"/>
              <a:buChar char="o"/>
              <a:defRPr sz="1800"/>
            </a:lvl4pPr>
            <a:lvl5pPr marL="2057298" indent="-228589">
              <a:buClr>
                <a:srgbClr val="E84A00"/>
              </a:buClr>
              <a:buFont typeface="Courier New" panose="02070309020205020404" pitchFamily="49" charset="0"/>
              <a:buChar char="o"/>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5CEBAD76-8FD6-004C-9187-BBCC2116398D}"/>
              </a:ext>
            </a:extLst>
          </p:cNvPr>
          <p:cNvSpPr>
            <a:spLocks noGrp="1"/>
          </p:cNvSpPr>
          <p:nvPr>
            <p:ph type="pic" sz="quarter" idx="11"/>
          </p:nvPr>
        </p:nvSpPr>
        <p:spPr>
          <a:xfrm>
            <a:off x="6467708" y="-17807"/>
            <a:ext cx="5756193" cy="5894500"/>
          </a:xfrm>
          <a:custGeom>
            <a:avLst/>
            <a:gdLst>
              <a:gd name="connsiteX0" fmla="*/ 0 w 4983162"/>
              <a:gd name="connsiteY0" fmla="*/ 5954713 h 5954713"/>
              <a:gd name="connsiteX1" fmla="*/ 0 w 4983162"/>
              <a:gd name="connsiteY1" fmla="*/ 0 h 5954713"/>
              <a:gd name="connsiteX2" fmla="*/ 4983162 w 4983162"/>
              <a:gd name="connsiteY2" fmla="*/ 5954713 h 5954713"/>
              <a:gd name="connsiteX3" fmla="*/ 0 w 4983162"/>
              <a:gd name="connsiteY3" fmla="*/ 5954713 h 5954713"/>
              <a:gd name="connsiteX0" fmla="*/ 0 w 5015059"/>
              <a:gd name="connsiteY0" fmla="*/ 5954713 h 5954713"/>
              <a:gd name="connsiteX1" fmla="*/ 0 w 5015059"/>
              <a:gd name="connsiteY1" fmla="*/ 0 h 5954713"/>
              <a:gd name="connsiteX2" fmla="*/ 5015059 w 5015059"/>
              <a:gd name="connsiteY2" fmla="*/ 481 h 5954713"/>
              <a:gd name="connsiteX3" fmla="*/ 0 w 5015059"/>
              <a:gd name="connsiteY3" fmla="*/ 5954713 h 5954713"/>
              <a:gd name="connsiteX0" fmla="*/ 4997303 w 5015059"/>
              <a:gd name="connsiteY0" fmla="*/ 5986611 h 5986611"/>
              <a:gd name="connsiteX1" fmla="*/ 0 w 5015059"/>
              <a:gd name="connsiteY1" fmla="*/ 0 h 5986611"/>
              <a:gd name="connsiteX2" fmla="*/ 5015059 w 5015059"/>
              <a:gd name="connsiteY2" fmla="*/ 481 h 5986611"/>
              <a:gd name="connsiteX3" fmla="*/ 4997303 w 5015059"/>
              <a:gd name="connsiteY3" fmla="*/ 5986611 h 5986611"/>
              <a:gd name="connsiteX0" fmla="*/ 5411973 w 5429729"/>
              <a:gd name="connsiteY0" fmla="*/ 5997244 h 5997244"/>
              <a:gd name="connsiteX1" fmla="*/ 0 w 5429729"/>
              <a:gd name="connsiteY1" fmla="*/ 0 h 5997244"/>
              <a:gd name="connsiteX2" fmla="*/ 5429729 w 5429729"/>
              <a:gd name="connsiteY2" fmla="*/ 11114 h 5997244"/>
              <a:gd name="connsiteX3" fmla="*/ 5411973 w 5429729"/>
              <a:gd name="connsiteY3" fmla="*/ 5997244 h 5997244"/>
              <a:gd name="connsiteX0" fmla="*/ 5411973 w 5429729"/>
              <a:gd name="connsiteY0" fmla="*/ 6263058 h 6263058"/>
              <a:gd name="connsiteX1" fmla="*/ 0 w 5429729"/>
              <a:gd name="connsiteY1" fmla="*/ 0 h 6263058"/>
              <a:gd name="connsiteX2" fmla="*/ 5429729 w 5429729"/>
              <a:gd name="connsiteY2" fmla="*/ 11114 h 6263058"/>
              <a:gd name="connsiteX3" fmla="*/ 5411973 w 5429729"/>
              <a:gd name="connsiteY3" fmla="*/ 6263058 h 6263058"/>
              <a:gd name="connsiteX0" fmla="*/ 5411973 w 5429729"/>
              <a:gd name="connsiteY0" fmla="*/ 6270232 h 6270232"/>
              <a:gd name="connsiteX1" fmla="*/ 0 w 5429729"/>
              <a:gd name="connsiteY1" fmla="*/ 7174 h 6270232"/>
              <a:gd name="connsiteX2" fmla="*/ 5429729 w 5429729"/>
              <a:gd name="connsiteY2" fmla="*/ 0 h 6270232"/>
              <a:gd name="connsiteX3" fmla="*/ 5411973 w 5429729"/>
              <a:gd name="connsiteY3" fmla="*/ 6270232 h 6270232"/>
            </a:gdLst>
            <a:ahLst/>
            <a:cxnLst>
              <a:cxn ang="0">
                <a:pos x="connsiteX0" y="connsiteY0"/>
              </a:cxn>
              <a:cxn ang="0">
                <a:pos x="connsiteX1" y="connsiteY1"/>
              </a:cxn>
              <a:cxn ang="0">
                <a:pos x="connsiteX2" y="connsiteY2"/>
              </a:cxn>
              <a:cxn ang="0">
                <a:pos x="connsiteX3" y="connsiteY3"/>
              </a:cxn>
            </a:cxnLst>
            <a:rect l="l" t="t" r="r" b="b"/>
            <a:pathLst>
              <a:path w="5429729" h="6270232">
                <a:moveTo>
                  <a:pt x="5411973" y="6270232"/>
                </a:moveTo>
                <a:lnTo>
                  <a:pt x="0" y="7174"/>
                </a:lnTo>
                <a:lnTo>
                  <a:pt x="5429729" y="0"/>
                </a:lnTo>
                <a:cubicBezTo>
                  <a:pt x="5423810" y="1995377"/>
                  <a:pt x="5417892" y="4274855"/>
                  <a:pt x="5411973" y="6270232"/>
                </a:cubicBezTo>
                <a:close/>
              </a:path>
            </a:pathLst>
          </a:custGeom>
          <a:solidFill>
            <a:schemeClr val="bg2"/>
          </a:solidFill>
        </p:spPr>
        <p:txBody>
          <a:bodyPr>
            <a:normAutofit/>
          </a:bodyPr>
          <a:lstStyle>
            <a:lvl1pPr algn="r">
              <a:defRPr sz="1200"/>
            </a:lvl1pPr>
          </a:lstStyle>
          <a:p>
            <a:endParaRPr lang="en-US" dirty="0"/>
          </a:p>
        </p:txBody>
      </p:sp>
      <p:sp>
        <p:nvSpPr>
          <p:cNvPr id="2" name="Slide Number Placeholder 1">
            <a:extLst>
              <a:ext uri="{FF2B5EF4-FFF2-40B4-BE49-F238E27FC236}">
                <a16:creationId xmlns:a16="http://schemas.microsoft.com/office/drawing/2014/main" id="{8A72DEF6-3A8B-42A6-A30E-0DB7A1B72155}"/>
              </a:ext>
            </a:extLst>
          </p:cNvPr>
          <p:cNvSpPr>
            <a:spLocks noGrp="1"/>
          </p:cNvSpPr>
          <p:nvPr>
            <p:ph type="sldNum" sz="quarter" idx="12"/>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2921417427"/>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180">
          <p15:clr>
            <a:srgbClr val="FBAE40"/>
          </p15:clr>
        </p15:guide>
        <p15:guide id="4" pos="5562">
          <p15:clr>
            <a:srgbClr val="FBAE40"/>
          </p15:clr>
        </p15:guide>
        <p15:guide id="5" orient="horz" pos="288">
          <p15:clr>
            <a:srgbClr val="FBAE40"/>
          </p15:clr>
        </p15:guide>
        <p15:guide id="6" orient="horz" pos="39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70414060-A387-CA4B-989C-1A20B1E818B2}"/>
              </a:ext>
            </a:extLst>
          </p:cNvPr>
          <p:cNvSpPr>
            <a:spLocks noGrp="1"/>
          </p:cNvSpPr>
          <p:nvPr>
            <p:ph type="title"/>
          </p:nvPr>
        </p:nvSpPr>
        <p:spPr>
          <a:xfrm>
            <a:off x="457201" y="457200"/>
            <a:ext cx="8496299" cy="1905000"/>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id="{B447F2A9-999D-FE45-A9AB-0C353B6A0FE7}"/>
              </a:ext>
            </a:extLst>
          </p:cNvPr>
          <p:cNvSpPr>
            <a:spLocks noGrp="1"/>
          </p:cNvSpPr>
          <p:nvPr>
            <p:ph type="body" sz="quarter" idx="10" hasCustomPrompt="1"/>
          </p:nvPr>
        </p:nvSpPr>
        <p:spPr>
          <a:xfrm>
            <a:off x="457200" y="2679700"/>
            <a:ext cx="11277600" cy="3162300"/>
          </a:xfrm>
        </p:spPr>
        <p:txBody>
          <a:bodyPr>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tx1">
                    <a:lumMod val="85000"/>
                    <a:lumOff val="15000"/>
                  </a:schemeClr>
                </a:solidFill>
              </a:defRPr>
            </a:lvl1pPr>
            <a:lvl2pPr>
              <a:defRPr sz="1800"/>
            </a:lvl2pPr>
            <a:lvl3pPr marL="1142942" indent="-228589">
              <a:buClr>
                <a:srgbClr val="E84A00"/>
              </a:buClr>
              <a:buFont typeface="Courier New" panose="02070309020205020404" pitchFamily="49" charset="0"/>
              <a:buChar char="o"/>
              <a:defRPr sz="1800"/>
            </a:lvl3pPr>
            <a:lvl4pPr marL="1600120" indent="-228589">
              <a:buClr>
                <a:srgbClr val="E84A00"/>
              </a:buClr>
              <a:buFont typeface="Courier New" panose="02070309020205020404" pitchFamily="49" charset="0"/>
              <a:buChar char="o"/>
              <a:defRPr sz="1800"/>
            </a:lvl4pPr>
            <a:lvl5pPr marL="2057298" indent="-228589">
              <a:buClr>
                <a:srgbClr val="E84A00"/>
              </a:buClr>
              <a:buFont typeface="Courier New" panose="02070309020205020404" pitchFamily="49" charset="0"/>
              <a:buChar char="o"/>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2" name="Slide Number Placeholder 1">
            <a:extLst>
              <a:ext uri="{FF2B5EF4-FFF2-40B4-BE49-F238E27FC236}">
                <a16:creationId xmlns:a16="http://schemas.microsoft.com/office/drawing/2014/main" id="{929BFF86-290C-4287-9983-3D7DEB94DBDF}"/>
              </a:ext>
            </a:extLst>
          </p:cNvPr>
          <p:cNvSpPr>
            <a:spLocks noGrp="1"/>
          </p:cNvSpPr>
          <p:nvPr>
            <p:ph type="sldNum" sz="quarter" idx="11"/>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98099004"/>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180">
          <p15:clr>
            <a:srgbClr val="FBAE40"/>
          </p15:clr>
        </p15:guide>
        <p15:guide id="4" pos="5562">
          <p15:clr>
            <a:srgbClr val="FBAE40"/>
          </p15:clr>
        </p15:guide>
        <p15:guide id="5" orient="horz" pos="288">
          <p15:clr>
            <a:srgbClr val="FBAE40"/>
          </p15:clr>
        </p15:guide>
        <p15:guide id="6" orient="horz" pos="39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70414060-A387-CA4B-989C-1A20B1E818B2}"/>
              </a:ext>
            </a:extLst>
          </p:cNvPr>
          <p:cNvSpPr>
            <a:spLocks noGrp="1"/>
          </p:cNvSpPr>
          <p:nvPr>
            <p:ph type="title"/>
          </p:nvPr>
        </p:nvSpPr>
        <p:spPr>
          <a:xfrm>
            <a:off x="457201" y="457200"/>
            <a:ext cx="6362699" cy="1905000"/>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id="{B447F2A9-999D-FE45-A9AB-0C353B6A0FE7}"/>
              </a:ext>
            </a:extLst>
          </p:cNvPr>
          <p:cNvSpPr>
            <a:spLocks noGrp="1"/>
          </p:cNvSpPr>
          <p:nvPr>
            <p:ph type="body" sz="quarter" idx="10" hasCustomPrompt="1"/>
          </p:nvPr>
        </p:nvSpPr>
        <p:spPr>
          <a:xfrm>
            <a:off x="457203" y="2679700"/>
            <a:ext cx="6362700" cy="3568700"/>
          </a:xfrm>
        </p:spPr>
        <p:txBody>
          <a:bodyPr>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tx1">
                    <a:lumMod val="85000"/>
                    <a:lumOff val="15000"/>
                  </a:schemeClr>
                </a:solidFill>
              </a:defRPr>
            </a:lvl1pPr>
            <a:lvl2pPr>
              <a:defRPr sz="1800"/>
            </a:lvl2pPr>
            <a:lvl3pPr marL="1142942" indent="-228589">
              <a:buClr>
                <a:srgbClr val="E84A00"/>
              </a:buClr>
              <a:buFont typeface="Courier New" panose="02070309020205020404" pitchFamily="49" charset="0"/>
              <a:buChar char="o"/>
              <a:defRPr sz="1800"/>
            </a:lvl3pPr>
            <a:lvl4pPr marL="1600120" indent="-228589">
              <a:buClr>
                <a:srgbClr val="E84A00"/>
              </a:buClr>
              <a:buFont typeface="Courier New" panose="02070309020205020404" pitchFamily="49" charset="0"/>
              <a:buChar char="o"/>
              <a:defRPr sz="1800"/>
            </a:lvl4pPr>
            <a:lvl5pPr marL="2057298" indent="-228589">
              <a:buClr>
                <a:srgbClr val="E84A00"/>
              </a:buClr>
              <a:buFont typeface="Courier New" panose="02070309020205020404" pitchFamily="49" charset="0"/>
              <a:buChar char="o"/>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4" name="Picture Placeholder 3">
            <a:extLst>
              <a:ext uri="{FF2B5EF4-FFF2-40B4-BE49-F238E27FC236}">
                <a16:creationId xmlns:a16="http://schemas.microsoft.com/office/drawing/2014/main" id="{75D5C77F-41C2-514B-AC6F-2EFC826EACE7}"/>
              </a:ext>
            </a:extLst>
          </p:cNvPr>
          <p:cNvSpPr>
            <a:spLocks noGrp="1"/>
          </p:cNvSpPr>
          <p:nvPr>
            <p:ph type="pic" sz="quarter" idx="11"/>
          </p:nvPr>
        </p:nvSpPr>
        <p:spPr>
          <a:xfrm>
            <a:off x="7747000" y="0"/>
            <a:ext cx="4445000" cy="6248400"/>
          </a:xfrm>
          <a:solidFill>
            <a:schemeClr val="bg2">
              <a:lumMod val="90000"/>
            </a:schemeClr>
          </a:solidFill>
        </p:spPr>
        <p:txBody>
          <a:bodyPr>
            <a:normAutofit/>
          </a:bodyPr>
          <a:lstStyle>
            <a:lvl1pPr algn="r">
              <a:defRPr sz="1200"/>
            </a:lvl1pPr>
          </a:lstStyle>
          <a:p>
            <a:endParaRPr lang="en-US" dirty="0"/>
          </a:p>
        </p:txBody>
      </p:sp>
      <p:sp>
        <p:nvSpPr>
          <p:cNvPr id="2" name="Slide Number Placeholder 1">
            <a:extLst>
              <a:ext uri="{FF2B5EF4-FFF2-40B4-BE49-F238E27FC236}">
                <a16:creationId xmlns:a16="http://schemas.microsoft.com/office/drawing/2014/main" id="{6446C844-4891-4395-B2D7-8208682A9E21}"/>
              </a:ext>
            </a:extLst>
          </p:cNvPr>
          <p:cNvSpPr>
            <a:spLocks noGrp="1"/>
          </p:cNvSpPr>
          <p:nvPr>
            <p:ph type="sldNum" sz="quarter" idx="12"/>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3546709778"/>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180">
          <p15:clr>
            <a:srgbClr val="FBAE40"/>
          </p15:clr>
        </p15:guide>
        <p15:guide id="4" pos="5562">
          <p15:clr>
            <a:srgbClr val="FBAE40"/>
          </p15:clr>
        </p15:guide>
        <p15:guide id="5" orient="horz" pos="288">
          <p15:clr>
            <a:srgbClr val="FBAE40"/>
          </p15:clr>
        </p15:guide>
        <p15:guide id="6" orient="horz" pos="39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93638-3A72-4163-9C06-5AD3A0B2EAE8}"/>
              </a:ext>
            </a:extLst>
          </p:cNvPr>
          <p:cNvSpPr>
            <a:spLocks noGrp="1"/>
          </p:cNvSpPr>
          <p:nvPr>
            <p:ph type="sldNum" sz="quarter" idx="10"/>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2730992901"/>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180">
          <p15:clr>
            <a:srgbClr val="FBAE40"/>
          </p15:clr>
        </p15:guide>
        <p15:guide id="4" pos="5562">
          <p15:clr>
            <a:srgbClr val="FBAE40"/>
          </p15:clr>
        </p15:guide>
        <p15:guide id="5" orient="horz" pos="288">
          <p15:clr>
            <a:srgbClr val="FBAE40"/>
          </p15:clr>
        </p15:guide>
        <p15:guide id="6" orient="horz" pos="39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70414060-A387-CA4B-989C-1A20B1E818B2}"/>
              </a:ext>
            </a:extLst>
          </p:cNvPr>
          <p:cNvSpPr>
            <a:spLocks noGrp="1"/>
          </p:cNvSpPr>
          <p:nvPr>
            <p:ph type="title"/>
          </p:nvPr>
        </p:nvSpPr>
        <p:spPr>
          <a:xfrm>
            <a:off x="457201" y="457200"/>
            <a:ext cx="6362699" cy="1905000"/>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4">
            <a:extLst>
              <a:ext uri="{FF2B5EF4-FFF2-40B4-BE49-F238E27FC236}">
                <a16:creationId xmlns:a16="http://schemas.microsoft.com/office/drawing/2014/main" id="{B447F2A9-999D-FE45-A9AB-0C353B6A0FE7}"/>
              </a:ext>
            </a:extLst>
          </p:cNvPr>
          <p:cNvSpPr>
            <a:spLocks noGrp="1"/>
          </p:cNvSpPr>
          <p:nvPr>
            <p:ph type="body" sz="quarter" idx="10" hasCustomPrompt="1"/>
          </p:nvPr>
        </p:nvSpPr>
        <p:spPr>
          <a:xfrm>
            <a:off x="457203" y="2679700"/>
            <a:ext cx="6362700" cy="3568700"/>
          </a:xfrm>
        </p:spPr>
        <p:txBody>
          <a:bodyPr>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tx1">
                    <a:lumMod val="85000"/>
                    <a:lumOff val="15000"/>
                  </a:schemeClr>
                </a:solidFill>
              </a:defRPr>
            </a:lvl1pPr>
            <a:lvl2pPr>
              <a:defRPr sz="1800"/>
            </a:lvl2pPr>
            <a:lvl3pPr marL="1142942" indent="-228589">
              <a:buClr>
                <a:srgbClr val="E84A00"/>
              </a:buClr>
              <a:buFont typeface="Courier New" panose="02070309020205020404" pitchFamily="49" charset="0"/>
              <a:buChar char="o"/>
              <a:defRPr sz="1800"/>
            </a:lvl3pPr>
            <a:lvl4pPr marL="1600120" indent="-228589">
              <a:buClr>
                <a:srgbClr val="E84A00"/>
              </a:buClr>
              <a:buFont typeface="Courier New" panose="02070309020205020404" pitchFamily="49" charset="0"/>
              <a:buChar char="o"/>
              <a:defRPr sz="1800"/>
            </a:lvl4pPr>
            <a:lvl5pPr marL="2057298" indent="-228589">
              <a:buClr>
                <a:srgbClr val="E84A00"/>
              </a:buClr>
              <a:buFont typeface="Courier New" panose="02070309020205020404" pitchFamily="49" charset="0"/>
              <a:buChar char="o"/>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4" name="Picture Placeholder 3">
            <a:extLst>
              <a:ext uri="{FF2B5EF4-FFF2-40B4-BE49-F238E27FC236}">
                <a16:creationId xmlns:a16="http://schemas.microsoft.com/office/drawing/2014/main" id="{75D5C77F-41C2-514B-AC6F-2EFC826EACE7}"/>
              </a:ext>
            </a:extLst>
          </p:cNvPr>
          <p:cNvSpPr>
            <a:spLocks noGrp="1"/>
          </p:cNvSpPr>
          <p:nvPr>
            <p:ph type="pic" sz="quarter" idx="11"/>
          </p:nvPr>
        </p:nvSpPr>
        <p:spPr>
          <a:xfrm>
            <a:off x="7747000" y="0"/>
            <a:ext cx="4445000" cy="6248400"/>
          </a:xfrm>
          <a:solidFill>
            <a:schemeClr val="bg2">
              <a:lumMod val="90000"/>
            </a:schemeClr>
          </a:solidFill>
        </p:spPr>
        <p:txBody>
          <a:bodyPr>
            <a:normAutofit/>
          </a:bodyPr>
          <a:lstStyle>
            <a:lvl1pPr algn="r">
              <a:defRPr sz="1200"/>
            </a:lvl1pPr>
          </a:lstStyle>
          <a:p>
            <a:endParaRPr lang="en-US" dirty="0"/>
          </a:p>
        </p:txBody>
      </p:sp>
      <p:sp>
        <p:nvSpPr>
          <p:cNvPr id="2" name="Slide Number Placeholder 1">
            <a:extLst>
              <a:ext uri="{FF2B5EF4-FFF2-40B4-BE49-F238E27FC236}">
                <a16:creationId xmlns:a16="http://schemas.microsoft.com/office/drawing/2014/main" id="{10E310B3-C047-47C7-B2D5-06709C6A09E8}"/>
              </a:ext>
            </a:extLst>
          </p:cNvPr>
          <p:cNvSpPr>
            <a:spLocks noGrp="1"/>
          </p:cNvSpPr>
          <p:nvPr>
            <p:ph type="sldNum" sz="quarter" idx="12"/>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3311697496"/>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3" pos="180">
          <p15:clr>
            <a:srgbClr val="FBAE40"/>
          </p15:clr>
        </p15:guide>
        <p15:guide id="4" pos="5562">
          <p15:clr>
            <a:srgbClr val="FBAE40"/>
          </p15:clr>
        </p15:guide>
        <p15:guide id="5" orient="horz" pos="288">
          <p15:clr>
            <a:srgbClr val="FBAE40"/>
          </p15:clr>
        </p15:guide>
        <p15:guide id="6" orient="horz" pos="39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1" y="0"/>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Slide Number Placeholder 1">
            <a:extLst>
              <a:ext uri="{FF2B5EF4-FFF2-40B4-BE49-F238E27FC236}">
                <a16:creationId xmlns:a16="http://schemas.microsoft.com/office/drawing/2014/main" id="{FADF6422-98BA-4165-AB6B-9C766714E701}"/>
              </a:ext>
            </a:extLst>
          </p:cNvPr>
          <p:cNvSpPr>
            <a:spLocks noGrp="1"/>
          </p:cNvSpPr>
          <p:nvPr>
            <p:ph type="sldNum" sz="quarter" idx="24"/>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42236656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1" y="0"/>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Slide Number Placeholder 1">
            <a:extLst>
              <a:ext uri="{FF2B5EF4-FFF2-40B4-BE49-F238E27FC236}">
                <a16:creationId xmlns:a16="http://schemas.microsoft.com/office/drawing/2014/main" id="{627F5C8A-2E4C-4029-83F6-459B4E6686B5}"/>
              </a:ext>
            </a:extLst>
          </p:cNvPr>
          <p:cNvSpPr>
            <a:spLocks noGrp="1"/>
          </p:cNvSpPr>
          <p:nvPr>
            <p:ph type="sldNum" sz="quarter" idx="24"/>
          </p:nvPr>
        </p:nvSpPr>
        <p:spPr/>
        <p:txBody>
          <a:body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3756133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65926522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2"/>
            <a:ext cx="12191999" cy="68580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50475" y="684709"/>
            <a:ext cx="1226240" cy="105878"/>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
          </p:nvPr>
        </p:nvSpPr>
        <p:spPr>
          <a:xfrm>
            <a:off x="450475" y="1092644"/>
            <a:ext cx="11406886" cy="4755328"/>
          </a:xfrm>
        </p:spPr>
        <p:txBody>
          <a:bodyPr/>
          <a:lstStyle>
            <a:lvl1pPr marL="0" indent="0" algn="l">
              <a:buNone/>
              <a:defRPr sz="4400">
                <a:solidFill>
                  <a:srgbClr val="13294B"/>
                </a:solidFill>
              </a:defRPr>
            </a:lvl1pPr>
            <a:lvl2pPr marL="457200" indent="0" algn="l">
              <a:buNone/>
              <a:defRPr/>
            </a:lvl2pPr>
            <a:lvl3pPr marL="914400" indent="0" algn="l">
              <a:buFont typeface="Arial" panose="020B0604020202020204" pitchFamily="34" charset="0"/>
              <a:buNone/>
              <a:defRPr/>
            </a:lvl3pPr>
            <a:lvl4pPr marL="1371600" indent="0">
              <a:buNone/>
              <a:defRPr/>
            </a:lvl4pPr>
            <a:lvl5pPr marL="1828800" indent="0">
              <a:buNone/>
              <a:defRPr/>
            </a:lvl5pPr>
          </a:lstStyle>
          <a:p>
            <a:pPr lvl="0"/>
            <a:r>
              <a:rPr lang="en-US" dirty="0"/>
              <a:t>Edit Master text styles</a:t>
            </a:r>
          </a:p>
        </p:txBody>
      </p:sp>
      <p:sp>
        <p:nvSpPr>
          <p:cNvPr id="10" name="Slide Number Placeholder 5"/>
          <p:cNvSpPr>
            <a:spLocks noGrp="1"/>
          </p:cNvSpPr>
          <p:nvPr>
            <p:ph type="sldNum" sz="quarter" idx="12"/>
          </p:nvPr>
        </p:nvSpPr>
        <p:spPr>
          <a:xfrm>
            <a:off x="450475" y="6277802"/>
            <a:ext cx="2743200" cy="365125"/>
          </a:xfrm>
        </p:spPr>
        <p:txBody>
          <a:bodyPr/>
          <a:lstStyle>
            <a:lvl1pPr algn="l">
              <a:defRPr b="0">
                <a:solidFill>
                  <a:srgbClr val="13294B"/>
                </a:solidFill>
              </a:defRPr>
            </a:lvl1pPr>
          </a:lstStyle>
          <a:p>
            <a:fld id="{F6EBD7BF-BFE1-4C16-BF7F-3645F4EF433A}" type="slidenum">
              <a:rPr lang="en-US" smtClean="0"/>
              <a:pPr/>
              <a:t>‹#›</a:t>
            </a:fld>
            <a:endParaRPr lang="en-US" dirty="0"/>
          </a:p>
        </p:txBody>
      </p:sp>
      <p:cxnSp>
        <p:nvCxnSpPr>
          <p:cNvPr id="11" name="Straight Connector 10"/>
          <p:cNvCxnSpPr/>
          <p:nvPr userDrawn="1"/>
        </p:nvCxnSpPr>
        <p:spPr>
          <a:xfrm>
            <a:off x="450475" y="6064972"/>
            <a:ext cx="11430000" cy="0"/>
          </a:xfrm>
          <a:prstGeom prst="line">
            <a:avLst/>
          </a:prstGeom>
          <a:ln>
            <a:solidFill>
              <a:srgbClr val="13294B"/>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180" y="6454013"/>
            <a:ext cx="3956295" cy="365390"/>
          </a:xfrm>
          <a:prstGeom prst="rect">
            <a:avLst/>
          </a:prstGeom>
        </p:spPr>
      </p:pic>
      <p:pic>
        <p:nvPicPr>
          <p:cNvPr id="14" name="Picture 13">
            <a:extLst>
              <a:ext uri="{FF2B5EF4-FFF2-40B4-BE49-F238E27FC236}">
                <a16:creationId xmlns:a16="http://schemas.microsoft.com/office/drawing/2014/main" id="{CB55DD0C-825D-7546-8E91-CB8907CCDADE}"/>
              </a:ext>
            </a:extLst>
          </p:cNvPr>
          <p:cNvPicPr>
            <a:picLocks/>
          </p:cNvPicPr>
          <p:nvPr userDrawn="1"/>
        </p:nvPicPr>
        <p:blipFill>
          <a:blip r:embed="rId3"/>
          <a:stretch>
            <a:fillRect/>
          </a:stretch>
        </p:blipFill>
        <p:spPr>
          <a:xfrm rot="5400000" flipH="1">
            <a:off x="6017844" y="-6017847"/>
            <a:ext cx="156309" cy="12192000"/>
          </a:xfrm>
          <a:prstGeom prst="rect">
            <a:avLst/>
          </a:prstGeom>
        </p:spPr>
      </p:pic>
    </p:spTree>
    <p:extLst>
      <p:ext uri="{BB962C8B-B14F-4D97-AF65-F5344CB8AC3E}">
        <p14:creationId xmlns:p14="http://schemas.microsoft.com/office/powerpoint/2010/main" val="1760367471"/>
      </p:ext>
    </p:extLst>
  </p:cSld>
  <p:clrMapOvr>
    <a:masterClrMapping/>
  </p:clrMapOvr>
  <p:extLst>
    <p:ext uri="{DCECCB84-F9BA-43D5-87BE-67443E8EF086}">
      <p15:sldGuideLst xmlns:p15="http://schemas.microsoft.com/office/powerpoint/2012/main">
        <p15:guide id="1" pos="49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F8894692-F77E-624B-A62D-B173783B9F11}"/>
              </a:ext>
            </a:extLst>
          </p:cNvPr>
          <p:cNvSpPr>
            <a:spLocks noGrp="1"/>
          </p:cNvSpPr>
          <p:nvPr>
            <p:ph type="pic" sz="quarter" idx="23"/>
          </p:nvPr>
        </p:nvSpPr>
        <p:spPr>
          <a:xfrm>
            <a:off x="1" y="0"/>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1424537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cap="all">
                <a:solidFill>
                  <a:srgbClr val="E84A26"/>
                </a:solidFill>
                <a:latin typeface="+mj-lt"/>
                <a:ea typeface="Helvetica" charset="0"/>
                <a:cs typeface="Helvetica"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mn-lt"/>
                <a:ea typeface="Helvetica Neue" charset="0"/>
                <a:cs typeface="Helvetica Neue"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2"/>
          </p:nvPr>
        </p:nvSpPr>
        <p:spPr>
          <a:xfrm>
            <a:off x="10025985" y="6501945"/>
            <a:ext cx="606425" cy="261610"/>
          </a:xfrm>
          <a:prstGeom prst="rect">
            <a:avLst/>
          </a:prstGeom>
        </p:spPr>
        <p:txBody>
          <a:bodyPr anchor="ctr" anchorCtr="1">
            <a:spAutoFit/>
          </a:bodyPr>
          <a:lstStyle>
            <a:lvl1pPr algn="ctr">
              <a:defRPr sz="1100" b="0">
                <a:solidFill>
                  <a:srgbClr val="F26322"/>
                </a:solidFill>
                <a:latin typeface="Helvetica Neue"/>
              </a:defRPr>
            </a:lvl1pPr>
          </a:lstStyle>
          <a:p>
            <a:fld id="{13E0FC72-BE53-5D40-AF22-484DB7934151}" type="slidenum">
              <a:rPr lang="en-US" smtClean="0"/>
              <a:pPr/>
              <a:t>‹#›</a:t>
            </a:fld>
            <a:endParaRPr lang="en-US" dirty="0"/>
          </a:p>
        </p:txBody>
      </p:sp>
    </p:spTree>
    <p:extLst>
      <p:ext uri="{BB962C8B-B14F-4D97-AF65-F5344CB8AC3E}">
        <p14:creationId xmlns:p14="http://schemas.microsoft.com/office/powerpoint/2010/main" val="1291047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efault (empty)">
    <p:spTree>
      <p:nvGrpSpPr>
        <p:cNvPr id="1" name=""/>
        <p:cNvGrpSpPr/>
        <p:nvPr/>
      </p:nvGrpSpPr>
      <p:grpSpPr>
        <a:xfrm>
          <a:off x="0" y="0"/>
          <a:ext cx="0" cy="0"/>
          <a:chOff x="0" y="0"/>
          <a:chExt cx="0" cy="0"/>
        </a:xfrm>
      </p:grpSpPr>
      <p:sp>
        <p:nvSpPr>
          <p:cNvPr id="3" name="Slide Number Placeholder 5"/>
          <p:cNvSpPr txBox="1">
            <a:spLocks/>
          </p:cNvSpPr>
          <p:nvPr userDrawn="1"/>
        </p:nvSpPr>
        <p:spPr>
          <a:xfrm>
            <a:off x="9980150" y="6490927"/>
            <a:ext cx="606425" cy="261610"/>
          </a:xfrm>
          <a:prstGeom prst="rect">
            <a:avLst/>
          </a:prstGeom>
        </p:spPr>
        <p:txBody>
          <a:bodyPr anchor="ctr" anchorCtr="1">
            <a:spAutoFit/>
          </a:bodyPr>
          <a:lstStyle>
            <a:defPPr>
              <a:defRPr lang="en-US"/>
            </a:defPPr>
            <a:lvl1pPr marL="0" algn="ctr" defTabSz="457200" rtl="0" eaLnBrk="1" latinLnBrk="0" hangingPunct="1">
              <a:defRPr sz="1100" b="0" kern="1200">
                <a:solidFill>
                  <a:srgbClr val="F26322"/>
                </a:solidFill>
                <a:latin typeface="Helvetica Neue"/>
                <a:ea typeface="Gotham Book" charset="0"/>
                <a:cs typeface="Gotham Book"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3E0FC72-BE53-5D40-AF22-484DB7934151}" type="slidenum">
              <a:rPr lang="en-US" sz="1100" smtClean="0"/>
              <a:pPr/>
              <a:t>‹#›</a:t>
            </a:fld>
            <a:endParaRPr lang="en-US" sz="1100" dirty="0"/>
          </a:p>
        </p:txBody>
      </p:sp>
    </p:spTree>
    <p:extLst>
      <p:ext uri="{BB962C8B-B14F-4D97-AF65-F5344CB8AC3E}">
        <p14:creationId xmlns:p14="http://schemas.microsoft.com/office/powerpoint/2010/main" val="2630932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sz="2800">
                <a:solidFill>
                  <a:srgbClr val="13294B"/>
                </a:solidFill>
                <a:latin typeface="+mn-lt"/>
                <a:cs typeface="Helvetica" panose="020B0604020202020204" pitchFamily="34" charset="0"/>
              </a:defRPr>
            </a:lvl1pPr>
            <a:lvl2pPr>
              <a:defRPr sz="2400" b="1">
                <a:solidFill>
                  <a:schemeClr val="tx1">
                    <a:lumMod val="50000"/>
                    <a:lumOff val="50000"/>
                  </a:schemeClr>
                </a:solidFill>
                <a:latin typeface="+mn-lt"/>
                <a:cs typeface="Helvetica" panose="020B0604020202020204" pitchFamily="34" charset="0"/>
              </a:defRPr>
            </a:lvl2pPr>
            <a:lvl3pPr>
              <a:defRPr sz="2000">
                <a:solidFill>
                  <a:srgbClr val="13294B"/>
                </a:solidFill>
                <a:latin typeface="+mn-lt"/>
                <a:cs typeface="Helvetica" panose="020B0604020202020204" pitchFamily="34" charset="0"/>
              </a:defRPr>
            </a:lvl3pPr>
            <a:lvl4pPr>
              <a:defRPr sz="1800">
                <a:solidFill>
                  <a:srgbClr val="F26322"/>
                </a:solidFill>
                <a:latin typeface="+mn-lt"/>
                <a:cs typeface="Helvetica" panose="020B0604020202020204" pitchFamily="34" charset="0"/>
              </a:defRPr>
            </a:lvl4pPr>
            <a:lvl5pPr>
              <a:defRPr sz="1800">
                <a:solidFill>
                  <a:schemeClr val="tx1">
                    <a:lumMod val="65000"/>
                    <a:lumOff val="35000"/>
                  </a:schemeClr>
                </a:solidFill>
                <a:latin typeface="+mn-lt"/>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9915982" y="6500138"/>
            <a:ext cx="606425" cy="261610"/>
          </a:xfrm>
          <a:prstGeom prst="rect">
            <a:avLst/>
          </a:prstGeom>
        </p:spPr>
        <p:txBody>
          <a:bodyPr anchor="ctr" anchorCtr="1">
            <a:spAutoFit/>
          </a:bodyPr>
          <a:lstStyle>
            <a:lvl1pPr algn="ctr">
              <a:defRPr sz="1100" b="0">
                <a:solidFill>
                  <a:srgbClr val="F26322"/>
                </a:solidFill>
                <a:latin typeface="Helvetica Neue"/>
              </a:defRPr>
            </a:lvl1pPr>
          </a:lstStyle>
          <a:p>
            <a:fld id="{13E0FC72-BE53-5D40-AF22-484DB7934151}" type="slidenum">
              <a:rPr lang="en-US" smtClean="0"/>
              <a:pPr/>
              <a:t>‹#›</a:t>
            </a:fld>
            <a:endParaRPr lang="en-US" dirty="0"/>
          </a:p>
        </p:txBody>
      </p:sp>
      <p:sp>
        <p:nvSpPr>
          <p:cNvPr id="2" name="Title 1"/>
          <p:cNvSpPr>
            <a:spLocks noGrp="1"/>
          </p:cNvSpPr>
          <p:nvPr>
            <p:ph type="title"/>
          </p:nvPr>
        </p:nvSpPr>
        <p:spPr>
          <a:xfrm>
            <a:off x="609600" y="200644"/>
            <a:ext cx="10972800" cy="1143000"/>
          </a:xfrm>
          <a:prstGeom prst="rect">
            <a:avLst/>
          </a:prstGeom>
        </p:spPr>
        <p:txBody>
          <a:bodyPr/>
          <a:lstStyle>
            <a:lvl1pPr>
              <a:defRPr sz="3200" b="0" i="0">
                <a:solidFill>
                  <a:srgbClr val="F26322"/>
                </a:solidFill>
                <a:latin typeface="Avenir" charset="0"/>
                <a:ea typeface="Avenir" charset="0"/>
                <a:cs typeface="Avenir" charset="0"/>
              </a:defRPr>
            </a:lvl1pPr>
          </a:lstStyle>
          <a:p>
            <a:r>
              <a:rPr lang="en-US" dirty="0"/>
              <a:t>Click to edit Master title style</a:t>
            </a:r>
          </a:p>
        </p:txBody>
      </p:sp>
    </p:spTree>
    <p:extLst>
      <p:ext uri="{BB962C8B-B14F-4D97-AF65-F5344CB8AC3E}">
        <p14:creationId xmlns:p14="http://schemas.microsoft.com/office/powerpoint/2010/main" val="3725015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Helvetica" charset="0"/>
                <a:ea typeface="Helvetica" charset="0"/>
                <a:cs typeface="Helvetica"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11436986" y="6477000"/>
            <a:ext cx="606425" cy="261610"/>
          </a:xfrm>
          <a:prstGeom prst="rect">
            <a:avLst/>
          </a:prstGeom>
        </p:spPr>
        <p:txBody>
          <a:bodyPr anchor="ctr" anchorCtr="1">
            <a:spAutoFit/>
          </a:bodyPr>
          <a:lstStyle>
            <a:lvl1pPr algn="ctr">
              <a:defRPr sz="1100" b="0">
                <a:solidFill>
                  <a:srgbClr val="F26322"/>
                </a:solidFill>
                <a:latin typeface="Helvetica Neue"/>
              </a:defRPr>
            </a:lvl1pPr>
          </a:lstStyle>
          <a:p>
            <a:fld id="{13E0FC72-BE53-5D40-AF22-484DB7934151}" type="slidenum">
              <a:rPr lang="en-US" smtClean="0"/>
              <a:pPr/>
              <a:t>‹#›</a:t>
            </a:fld>
            <a:endParaRPr lang="en-US" dirty="0"/>
          </a:p>
        </p:txBody>
      </p:sp>
    </p:spTree>
    <p:extLst>
      <p:ext uri="{BB962C8B-B14F-4D97-AF65-F5344CB8AC3E}">
        <p14:creationId xmlns:p14="http://schemas.microsoft.com/office/powerpoint/2010/main" val="1821820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EW 2018_FEG No Text Box">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93A996A-A448-4B66-BF0B-B4381FD2AA17}"/>
              </a:ext>
            </a:extLst>
          </p:cNvPr>
          <p:cNvSpPr txBox="1">
            <a:spLocks noChangeArrowheads="1"/>
          </p:cNvSpPr>
          <p:nvPr userDrawn="1"/>
        </p:nvSpPr>
        <p:spPr bwMode="auto">
          <a:xfrm>
            <a:off x="7232651" y="6628765"/>
            <a:ext cx="4665133" cy="215900"/>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Aft>
                <a:spcPts val="300"/>
              </a:spcAft>
              <a:defRPr/>
            </a:pPr>
            <a:r>
              <a:rPr lang="en-US" sz="800" dirty="0">
                <a:solidFill>
                  <a:schemeClr val="accent4"/>
                </a:solidFill>
                <a:latin typeface="Calibri" pitchFamily="34" charset="0"/>
              </a:rPr>
              <a:t>Confidential – Not for Redistribution</a:t>
            </a:r>
          </a:p>
        </p:txBody>
      </p:sp>
      <p:sp>
        <p:nvSpPr>
          <p:cNvPr id="11" name="TextBox 12">
            <a:extLst>
              <a:ext uri="{FF2B5EF4-FFF2-40B4-BE49-F238E27FC236}">
                <a16:creationId xmlns:a16="http://schemas.microsoft.com/office/drawing/2014/main" id="{B3EB60C7-4A6C-4A9F-BA01-A2DB191CFB72}"/>
              </a:ext>
            </a:extLst>
          </p:cNvPr>
          <p:cNvSpPr txBox="1">
            <a:spLocks noChangeArrowheads="1"/>
          </p:cNvSpPr>
          <p:nvPr userDrawn="1"/>
        </p:nvSpPr>
        <p:spPr bwMode="auto">
          <a:xfrm>
            <a:off x="4510618" y="6628765"/>
            <a:ext cx="3177116" cy="215900"/>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Aft>
                <a:spcPts val="300"/>
              </a:spcAft>
              <a:defRPr/>
            </a:pPr>
            <a:fld id="{8D222099-C786-4A2B-BA5B-FDF200A0AA7D}" type="slidenum">
              <a:rPr lang="en-US" sz="800" smtClean="0">
                <a:solidFill>
                  <a:schemeClr val="accent4"/>
                </a:solidFill>
                <a:latin typeface="Calibri" pitchFamily="34" charset="0"/>
              </a:rPr>
              <a:pPr algn="ctr" eaLnBrk="1" hangingPunct="1">
                <a:spcAft>
                  <a:spcPts val="300"/>
                </a:spcAft>
                <a:defRPr/>
              </a:pPr>
              <a:t>‹#›</a:t>
            </a:fld>
            <a:endParaRPr lang="en-US" sz="800" dirty="0">
              <a:solidFill>
                <a:schemeClr val="accent4"/>
              </a:solidFill>
              <a:latin typeface="Calibri" pitchFamily="34" charset="0"/>
            </a:endParaRPr>
          </a:p>
        </p:txBody>
      </p:sp>
      <p:sp>
        <p:nvSpPr>
          <p:cNvPr id="12" name="TextBox 12">
            <a:extLst>
              <a:ext uri="{FF2B5EF4-FFF2-40B4-BE49-F238E27FC236}">
                <a16:creationId xmlns:a16="http://schemas.microsoft.com/office/drawing/2014/main" id="{B80F12C5-BE14-4C36-BEE1-B12A534CD4BF}"/>
              </a:ext>
            </a:extLst>
          </p:cNvPr>
          <p:cNvSpPr txBox="1">
            <a:spLocks noChangeArrowheads="1"/>
          </p:cNvSpPr>
          <p:nvPr userDrawn="1"/>
        </p:nvSpPr>
        <p:spPr bwMode="auto">
          <a:xfrm>
            <a:off x="304800" y="6628765"/>
            <a:ext cx="3177117" cy="215900"/>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300"/>
              </a:spcAft>
              <a:defRPr/>
            </a:pPr>
            <a:r>
              <a:rPr lang="en-US" sz="800" dirty="0">
                <a:solidFill>
                  <a:schemeClr val="accent4"/>
                </a:solidFill>
                <a:latin typeface="Calibri" pitchFamily="34" charset="0"/>
              </a:rPr>
              <a:t>©2021 Fund Evaluation Group, LLC </a:t>
            </a:r>
          </a:p>
        </p:txBody>
      </p:sp>
      <p:cxnSp>
        <p:nvCxnSpPr>
          <p:cNvPr id="13" name="Straight Connector 12">
            <a:extLst>
              <a:ext uri="{FF2B5EF4-FFF2-40B4-BE49-F238E27FC236}">
                <a16:creationId xmlns:a16="http://schemas.microsoft.com/office/drawing/2014/main" id="{144FE713-95F5-4F64-9485-96E19C6811F2}"/>
              </a:ext>
            </a:extLst>
          </p:cNvPr>
          <p:cNvCxnSpPr/>
          <p:nvPr userDrawn="1"/>
        </p:nvCxnSpPr>
        <p:spPr>
          <a:xfrm>
            <a:off x="-19352" y="6614251"/>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B272B70-C9E3-4577-ABB1-72ED3CF8E9DE}"/>
              </a:ext>
            </a:extLst>
          </p:cNvPr>
          <p:cNvSpPr>
            <a:spLocks noChangeArrowheads="1"/>
          </p:cNvSpPr>
          <p:nvPr userDrawn="1"/>
        </p:nvSpPr>
        <p:spPr bwMode="auto">
          <a:xfrm>
            <a:off x="1" y="0"/>
            <a:ext cx="12191999" cy="461198"/>
          </a:xfrm>
          <a:prstGeom prst="rect">
            <a:avLst/>
          </a:prstGeom>
          <a:solidFill>
            <a:srgbClr val="000000">
              <a:alpha val="10196"/>
            </a:srgbClr>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dirty="0">
              <a:solidFill>
                <a:srgbClr val="FFFFFF"/>
              </a:solidFill>
              <a:latin typeface="Calibri" panose="020F0502020204030204" pitchFamily="34" charset="0"/>
            </a:endParaRPr>
          </a:p>
        </p:txBody>
      </p:sp>
      <p:sp>
        <p:nvSpPr>
          <p:cNvPr id="15" name="Title 1">
            <a:extLst>
              <a:ext uri="{FF2B5EF4-FFF2-40B4-BE49-F238E27FC236}">
                <a16:creationId xmlns:a16="http://schemas.microsoft.com/office/drawing/2014/main" id="{7EBB364D-A9CA-449C-863B-DAC4EAFC911A}"/>
              </a:ext>
            </a:extLst>
          </p:cNvPr>
          <p:cNvSpPr>
            <a:spLocks noGrp="1"/>
          </p:cNvSpPr>
          <p:nvPr>
            <p:ph type="title"/>
          </p:nvPr>
        </p:nvSpPr>
        <p:spPr>
          <a:xfrm>
            <a:off x="328787" y="25399"/>
            <a:ext cx="11582400" cy="407587"/>
          </a:xfrm>
          <a:prstGeom prst="rect">
            <a:avLst/>
          </a:prstGeom>
        </p:spPr>
        <p:txBody>
          <a:bodyPr>
            <a:noAutofit/>
          </a:bodyPr>
          <a:lstStyle>
            <a:lvl1pPr algn="l">
              <a:defRPr sz="2200" b="0" cap="all" spc="100" baseline="0">
                <a:solidFill>
                  <a:schemeClr val="tx1"/>
                </a:solidFill>
                <a:latin typeface="+mn-lt"/>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6E6C6CB7-93CC-40C0-A0A2-87ADAD0C635B}"/>
              </a:ext>
            </a:extLst>
          </p:cNvPr>
          <p:cNvCxnSpPr/>
          <p:nvPr userDrawn="1"/>
        </p:nvCxnSpPr>
        <p:spPr>
          <a:xfrm>
            <a:off x="-19352" y="456435"/>
            <a:ext cx="12192000" cy="0"/>
          </a:xfrm>
          <a:prstGeom prst="line">
            <a:avLst/>
          </a:prstGeom>
          <a:ln>
            <a:solidFill>
              <a:srgbClr val="FBB1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31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A256-16BB-4962-86BB-F284F0050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6B5D88-6276-426C-B22A-2D60A04CA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7F779D-E389-478C-9AB6-EE16F81EB1E2}"/>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5" name="Footer Placeholder 4">
            <a:extLst>
              <a:ext uri="{FF2B5EF4-FFF2-40B4-BE49-F238E27FC236}">
                <a16:creationId xmlns:a16="http://schemas.microsoft.com/office/drawing/2014/main" id="{8B50B37A-0F8E-47AD-A020-935ABD78E9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7D7C11-2930-4CA2-B7B3-02DC235E3D11}"/>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1034224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F85E-D4C8-4D3D-A8F1-A0500C8D8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729FB-8691-4ABA-9471-4F4CC4F4E0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2F35D-021B-4E02-9755-099447C17D9A}"/>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5" name="Footer Placeholder 4">
            <a:extLst>
              <a:ext uri="{FF2B5EF4-FFF2-40B4-BE49-F238E27FC236}">
                <a16:creationId xmlns:a16="http://schemas.microsoft.com/office/drawing/2014/main" id="{F16F7061-75A6-4488-B470-B82A7F850C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007C75-8EF6-491C-A2BD-66FB437ED775}"/>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2833824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62B-294B-48EE-ACBC-0D16A86663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590C18-D572-472C-802A-88B90FA9E5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445DE-BCD1-4616-93E0-A16BB8A4EFB4}"/>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5" name="Footer Placeholder 4">
            <a:extLst>
              <a:ext uri="{FF2B5EF4-FFF2-40B4-BE49-F238E27FC236}">
                <a16:creationId xmlns:a16="http://schemas.microsoft.com/office/drawing/2014/main" id="{F15140D7-F7D2-47BD-BC2B-44272EED3B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565BBD-A61F-4E65-9CCD-919443EEF2B8}"/>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1834633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5794-A5DC-4E58-B5ED-B80A5AC86F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2C814-0555-4B4F-A03E-44D062CCFE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2ACA8-AB1D-4D2B-A1D9-DF9737FB56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40603E-98E7-4CFC-8322-D886EDDB43B5}"/>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6" name="Footer Placeholder 5">
            <a:extLst>
              <a:ext uri="{FF2B5EF4-FFF2-40B4-BE49-F238E27FC236}">
                <a16:creationId xmlns:a16="http://schemas.microsoft.com/office/drawing/2014/main" id="{17D3EA6D-9B97-40D6-A215-4C98161E3B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26F51C-12BA-4BAA-A2BE-55868E395709}"/>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3313649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13294B">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50475" y="684709"/>
            <a:ext cx="1226240" cy="105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
          </p:nvPr>
        </p:nvSpPr>
        <p:spPr>
          <a:xfrm>
            <a:off x="450475" y="1092644"/>
            <a:ext cx="11406886" cy="4755328"/>
          </a:xfrm>
        </p:spPr>
        <p:txBody>
          <a:bodyPr/>
          <a:lstStyle>
            <a:lvl1pPr marL="0" indent="0" algn="l">
              <a:buNone/>
              <a:defRPr sz="4400">
                <a:solidFill>
                  <a:schemeClr val="bg1"/>
                </a:solidFill>
              </a:defRPr>
            </a:lvl1pPr>
            <a:lvl2pPr marL="457200" indent="0" algn="l">
              <a:buNone/>
              <a:defRPr/>
            </a:lvl2pPr>
            <a:lvl3pPr marL="914400" indent="0" algn="l">
              <a:buFont typeface="Arial" panose="020B0604020202020204" pitchFamily="34" charset="0"/>
              <a:buNone/>
              <a:defRPr/>
            </a:lvl3pPr>
            <a:lvl4pPr marL="1371600" indent="0">
              <a:buNone/>
              <a:defRPr/>
            </a:lvl4pPr>
            <a:lvl5pPr marL="1828800" indent="0">
              <a:buNone/>
              <a:defRPr/>
            </a:lvl5pPr>
          </a:lstStyle>
          <a:p>
            <a:pPr lvl="0"/>
            <a:r>
              <a:rPr lang="en-US" dirty="0"/>
              <a:t>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800" y="6277802"/>
            <a:ext cx="3932561" cy="363198"/>
          </a:xfrm>
          <a:prstGeom prst="rect">
            <a:avLst/>
          </a:prstGeom>
        </p:spPr>
      </p:pic>
      <p:cxnSp>
        <p:nvCxnSpPr>
          <p:cNvPr id="4" name="Straight Connector 3"/>
          <p:cNvCxnSpPr/>
          <p:nvPr userDrawn="1"/>
        </p:nvCxnSpPr>
        <p:spPr>
          <a:xfrm>
            <a:off x="450475" y="6064972"/>
            <a:ext cx="1143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450475" y="6277802"/>
            <a:ext cx="2743200" cy="365125"/>
          </a:xfrm>
        </p:spPr>
        <p:txBody>
          <a:bodyPr/>
          <a:lstStyle>
            <a:lvl1pPr algn="l">
              <a:defRPr>
                <a:solidFill>
                  <a:schemeClr val="bg1"/>
                </a:solidFill>
              </a:defRPr>
            </a:lvl1pPr>
          </a:lstStyle>
          <a:p>
            <a:fld id="{F6EBD7BF-BFE1-4C16-BF7F-3645F4EF433A}" type="slidenum">
              <a:rPr lang="en-US" smtClean="0"/>
              <a:pPr/>
              <a:t>‹#›</a:t>
            </a:fld>
            <a:endParaRPr lang="en-US" dirty="0"/>
          </a:p>
        </p:txBody>
      </p:sp>
      <p:pic>
        <p:nvPicPr>
          <p:cNvPr id="9" name="Picture 8">
            <a:extLst>
              <a:ext uri="{FF2B5EF4-FFF2-40B4-BE49-F238E27FC236}">
                <a16:creationId xmlns:a16="http://schemas.microsoft.com/office/drawing/2014/main" id="{CB55DD0C-825D-7546-8E91-CB8907CCDADE}"/>
              </a:ext>
            </a:extLst>
          </p:cNvPr>
          <p:cNvPicPr>
            <a:picLocks/>
          </p:cNvPicPr>
          <p:nvPr userDrawn="1"/>
        </p:nvPicPr>
        <p:blipFill>
          <a:blip r:embed="rId3"/>
          <a:stretch>
            <a:fillRect/>
          </a:stretch>
        </p:blipFill>
        <p:spPr>
          <a:xfrm rot="5400000" flipH="1">
            <a:off x="6017844" y="-6017847"/>
            <a:ext cx="156309" cy="12192000"/>
          </a:xfrm>
          <a:prstGeom prst="rect">
            <a:avLst/>
          </a:prstGeom>
        </p:spPr>
      </p:pic>
    </p:spTree>
    <p:extLst>
      <p:ext uri="{BB962C8B-B14F-4D97-AF65-F5344CB8AC3E}">
        <p14:creationId xmlns:p14="http://schemas.microsoft.com/office/powerpoint/2010/main" val="2408056297"/>
      </p:ext>
    </p:extLst>
  </p:cSld>
  <p:clrMapOvr>
    <a:masterClrMapping/>
  </p:clrMapOvr>
  <p:extLst>
    <p:ext uri="{DCECCB84-F9BA-43D5-87BE-67443E8EF086}">
      <p15:sldGuideLst xmlns:p15="http://schemas.microsoft.com/office/powerpoint/2012/main">
        <p15:guide id="1" pos="49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FD0F-81BB-4BCE-AAC3-8E774480CF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5666C1-0015-4C17-AB61-42BD40D04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12FC67-EA3F-420D-B8FE-A90A459731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697532-6692-429D-BA4F-175751E406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5C1EC6-CFF4-4834-B98B-7FDA1261FC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08B0E5-F241-4F0C-AB1D-E8315DCCC111}"/>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8" name="Footer Placeholder 7">
            <a:extLst>
              <a:ext uri="{FF2B5EF4-FFF2-40B4-BE49-F238E27FC236}">
                <a16:creationId xmlns:a16="http://schemas.microsoft.com/office/drawing/2014/main" id="{2423B678-4279-4C58-8744-6B13B773787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9AAC27-D08B-44D2-9969-B2A8EDA8D85E}"/>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2586641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99B6-176F-4CF7-9FEE-12EB957086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F3A62-F098-44C6-9512-2D2A29468B71}"/>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4" name="Footer Placeholder 3">
            <a:extLst>
              <a:ext uri="{FF2B5EF4-FFF2-40B4-BE49-F238E27FC236}">
                <a16:creationId xmlns:a16="http://schemas.microsoft.com/office/drawing/2014/main" id="{01B434C8-4F42-43CB-902E-43F904CBE9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3F4E417-95F7-4B45-980D-13C83ADC0E3D}"/>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1035688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9DE60-5BFC-4215-B05B-840B07F46339}"/>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3" name="Footer Placeholder 2">
            <a:extLst>
              <a:ext uri="{FF2B5EF4-FFF2-40B4-BE49-F238E27FC236}">
                <a16:creationId xmlns:a16="http://schemas.microsoft.com/office/drawing/2014/main" id="{06C0AA3B-6241-4C19-8F85-C84D1C2521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16150C-E4B6-47D0-87FF-0E197FE3F154}"/>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2244964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0114-598E-49EA-91BC-5F33833EA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9B0994-8FDF-49C0-AD08-B79B66AA4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ED5393-8776-4F92-9FA5-9BDCBF404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8F738D-5070-4B60-AE6F-16A6FC1770AE}"/>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6" name="Footer Placeholder 5">
            <a:extLst>
              <a:ext uri="{FF2B5EF4-FFF2-40B4-BE49-F238E27FC236}">
                <a16:creationId xmlns:a16="http://schemas.microsoft.com/office/drawing/2014/main" id="{A05A8D54-9167-4ECC-81F7-27F093A308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CA83E4-E7D3-4E92-9518-C4EC9D542025}"/>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2444262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5C92-1ADF-4B7C-BEB1-DFD585D59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6DE7BF-2FF9-42C1-BC28-A0170FBC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180D6F8-329C-434C-93EA-CD4A26791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3EBFA9-9E78-498F-9133-23F1BA92B5F6}"/>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6" name="Footer Placeholder 5">
            <a:extLst>
              <a:ext uri="{FF2B5EF4-FFF2-40B4-BE49-F238E27FC236}">
                <a16:creationId xmlns:a16="http://schemas.microsoft.com/office/drawing/2014/main" id="{52896866-0431-4882-A7D3-5038C800C7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01B6FC-1E6C-4002-ACFF-6D24BA9F5CBC}"/>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1254341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E468-B8F2-4A51-A8BD-FE1D091AF8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F577CA-DE5D-424D-AFC6-48C3DEF9E7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D3EF1-3E22-488B-8B17-9EC4D23757B9}"/>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5" name="Footer Placeholder 4">
            <a:extLst>
              <a:ext uri="{FF2B5EF4-FFF2-40B4-BE49-F238E27FC236}">
                <a16:creationId xmlns:a16="http://schemas.microsoft.com/office/drawing/2014/main" id="{F5D7EDC1-1346-4567-99E0-C689F61228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6BB219-389E-430E-ABDA-98DA6CDF302F}"/>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156292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2E5C9C-2CB7-4A34-9FC5-1CFF67AC59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6ADC6-A5CE-4E09-B42C-8AD9F9682D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8E706-56D9-488B-A538-E7E30BCB0F97}"/>
              </a:ext>
            </a:extLst>
          </p:cNvPr>
          <p:cNvSpPr>
            <a:spLocks noGrp="1"/>
          </p:cNvSpPr>
          <p:nvPr>
            <p:ph type="dt" sz="half" idx="10"/>
          </p:nvPr>
        </p:nvSpPr>
        <p:spPr/>
        <p:txBody>
          <a:bodyPr/>
          <a:lstStyle/>
          <a:p>
            <a:fld id="{32F9AECB-D6F1-42C5-BB96-CEA9BFE087EE}" type="datetimeFigureOut">
              <a:rPr lang="en-US" smtClean="0"/>
              <a:t>3/27/2023</a:t>
            </a:fld>
            <a:endParaRPr lang="en-US" dirty="0"/>
          </a:p>
        </p:txBody>
      </p:sp>
      <p:sp>
        <p:nvSpPr>
          <p:cNvPr id="5" name="Footer Placeholder 4">
            <a:extLst>
              <a:ext uri="{FF2B5EF4-FFF2-40B4-BE49-F238E27FC236}">
                <a16:creationId xmlns:a16="http://schemas.microsoft.com/office/drawing/2014/main" id="{871CC66A-2CD0-43A8-8B87-5E48DAC03B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107825-9F6D-451C-B787-6A4CD5D64904}"/>
              </a:ext>
            </a:extLst>
          </p:cNvPr>
          <p:cNvSpPr>
            <a:spLocks noGrp="1"/>
          </p:cNvSpPr>
          <p:nvPr>
            <p:ph type="sldNum" sz="quarter" idx="12"/>
          </p:nvPr>
        </p:nvSpPr>
        <p:spPr/>
        <p:txBody>
          <a:bodyPr/>
          <a:lstStyle/>
          <a:p>
            <a:fld id="{D1D26F6F-0981-4D7C-B4E3-AEB2781603B1}" type="slidenum">
              <a:rPr lang="en-US" smtClean="0"/>
              <a:t>‹#›</a:t>
            </a:fld>
            <a:endParaRPr lang="en-US" dirty="0"/>
          </a:p>
        </p:txBody>
      </p:sp>
    </p:spTree>
    <p:extLst>
      <p:ext uri="{BB962C8B-B14F-4D97-AF65-F5344CB8AC3E}">
        <p14:creationId xmlns:p14="http://schemas.microsoft.com/office/powerpoint/2010/main" val="309361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Rectangle 6"/>
          <p:cNvSpPr/>
          <p:nvPr userDrawn="1"/>
        </p:nvSpPr>
        <p:spPr>
          <a:xfrm>
            <a:off x="0" y="-2"/>
            <a:ext cx="12191999" cy="68580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50475" y="684709"/>
            <a:ext cx="1226240" cy="105878"/>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
          </p:nvPr>
        </p:nvSpPr>
        <p:spPr>
          <a:xfrm>
            <a:off x="450475" y="1092644"/>
            <a:ext cx="11406886" cy="4755328"/>
          </a:xfrm>
        </p:spPr>
        <p:txBody>
          <a:bodyPr/>
          <a:lstStyle>
            <a:lvl1pPr marL="0" indent="0" algn="l">
              <a:buNone/>
              <a:defRPr sz="4400">
                <a:solidFill>
                  <a:srgbClr val="13294B"/>
                </a:solidFill>
              </a:defRPr>
            </a:lvl1pPr>
            <a:lvl2pPr marL="457200" indent="0" algn="l">
              <a:buNone/>
              <a:defRPr/>
            </a:lvl2pPr>
            <a:lvl3pPr marL="914400" indent="0" algn="l">
              <a:buFont typeface="Arial" panose="020B0604020202020204" pitchFamily="34" charset="0"/>
              <a:buNone/>
              <a:defRPr/>
            </a:lvl3pPr>
            <a:lvl4pPr marL="1371600" indent="0">
              <a:buNone/>
              <a:defRPr/>
            </a:lvl4pPr>
            <a:lvl5pPr marL="1828800" indent="0">
              <a:buNone/>
              <a:defRPr/>
            </a:lvl5pPr>
          </a:lstStyle>
          <a:p>
            <a:pPr lvl="0"/>
            <a:r>
              <a:rPr lang="en-US" dirty="0"/>
              <a:t>Edit Master text styles</a:t>
            </a:r>
          </a:p>
        </p:txBody>
      </p:sp>
      <p:sp>
        <p:nvSpPr>
          <p:cNvPr id="10" name="Slide Number Placeholder 5"/>
          <p:cNvSpPr>
            <a:spLocks noGrp="1"/>
          </p:cNvSpPr>
          <p:nvPr>
            <p:ph type="sldNum" sz="quarter" idx="12"/>
          </p:nvPr>
        </p:nvSpPr>
        <p:spPr>
          <a:xfrm>
            <a:off x="450475" y="6277802"/>
            <a:ext cx="2743200" cy="365125"/>
          </a:xfrm>
        </p:spPr>
        <p:txBody>
          <a:bodyPr/>
          <a:lstStyle>
            <a:lvl1pPr algn="l">
              <a:defRPr b="0">
                <a:solidFill>
                  <a:srgbClr val="13294B"/>
                </a:solidFill>
              </a:defRPr>
            </a:lvl1pPr>
          </a:lstStyle>
          <a:p>
            <a:fld id="{F6EBD7BF-BFE1-4C16-BF7F-3645F4EF433A}" type="slidenum">
              <a:rPr lang="en-US" smtClean="0"/>
              <a:pPr/>
              <a:t>‹#›</a:t>
            </a:fld>
            <a:endParaRPr lang="en-US" dirty="0"/>
          </a:p>
        </p:txBody>
      </p:sp>
      <p:cxnSp>
        <p:nvCxnSpPr>
          <p:cNvPr id="11" name="Straight Connector 10"/>
          <p:cNvCxnSpPr/>
          <p:nvPr userDrawn="1"/>
        </p:nvCxnSpPr>
        <p:spPr>
          <a:xfrm>
            <a:off x="450475" y="6064972"/>
            <a:ext cx="11430000" cy="0"/>
          </a:xfrm>
          <a:prstGeom prst="line">
            <a:avLst/>
          </a:prstGeom>
          <a:ln>
            <a:solidFill>
              <a:srgbClr val="13294B"/>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179" y="6277802"/>
            <a:ext cx="3956295" cy="365390"/>
          </a:xfrm>
          <a:prstGeom prst="rect">
            <a:avLst/>
          </a:prstGeom>
        </p:spPr>
      </p:pic>
      <p:pic>
        <p:nvPicPr>
          <p:cNvPr id="14" name="Picture 13">
            <a:extLst>
              <a:ext uri="{FF2B5EF4-FFF2-40B4-BE49-F238E27FC236}">
                <a16:creationId xmlns:a16="http://schemas.microsoft.com/office/drawing/2014/main" id="{CB55DD0C-825D-7546-8E91-CB8907CCDADE}"/>
              </a:ext>
            </a:extLst>
          </p:cNvPr>
          <p:cNvPicPr>
            <a:picLocks/>
          </p:cNvPicPr>
          <p:nvPr userDrawn="1"/>
        </p:nvPicPr>
        <p:blipFill>
          <a:blip r:embed="rId3"/>
          <a:stretch>
            <a:fillRect/>
          </a:stretch>
        </p:blipFill>
        <p:spPr>
          <a:xfrm rot="5400000" flipH="1">
            <a:off x="6017844" y="-6017847"/>
            <a:ext cx="156309" cy="12192000"/>
          </a:xfrm>
          <a:prstGeom prst="rect">
            <a:avLst/>
          </a:prstGeom>
        </p:spPr>
      </p:pic>
    </p:spTree>
    <p:extLst>
      <p:ext uri="{BB962C8B-B14F-4D97-AF65-F5344CB8AC3E}">
        <p14:creationId xmlns:p14="http://schemas.microsoft.com/office/powerpoint/2010/main" val="280369617"/>
      </p:ext>
    </p:extLst>
  </p:cSld>
  <p:clrMapOvr>
    <a:masterClrMapping/>
  </p:clrMapOvr>
  <p:extLst>
    <p:ext uri="{DCECCB84-F9BA-43D5-87BE-67443E8EF086}">
      <p15:sldGuideLst xmlns:p15="http://schemas.microsoft.com/office/powerpoint/2012/main">
        <p15:guide id="1" pos="49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57519"/>
          </a:xfrm>
          <a:prstGeom prst="rect">
            <a:avLst/>
          </a:prstGeom>
        </p:spPr>
      </p:pic>
      <p:pic>
        <p:nvPicPr>
          <p:cNvPr id="17" name="bg object 17"/>
          <p:cNvPicPr/>
          <p:nvPr/>
        </p:nvPicPr>
        <p:blipFill>
          <a:blip r:embed="rId3" cstate="print"/>
          <a:stretch>
            <a:fillRect/>
          </a:stretch>
        </p:blipFill>
        <p:spPr>
          <a:xfrm>
            <a:off x="1" y="0"/>
            <a:ext cx="12191999" cy="6857519"/>
          </a:xfrm>
          <a:prstGeom prst="rect">
            <a:avLst/>
          </a:prstGeom>
        </p:spPr>
      </p:pic>
      <p:sp>
        <p:nvSpPr>
          <p:cNvPr id="2" name="Holder 2"/>
          <p:cNvSpPr>
            <a:spLocks noGrp="1"/>
          </p:cNvSpPr>
          <p:nvPr>
            <p:ph type="ctrTitle"/>
          </p:nvPr>
        </p:nvSpPr>
        <p:spPr>
          <a:xfrm>
            <a:off x="157398" y="-153740"/>
            <a:ext cx="5197966" cy="1021818"/>
          </a:xfrm>
          <a:prstGeom prst="rect">
            <a:avLst/>
          </a:prstGeom>
        </p:spPr>
        <p:txBody>
          <a:bodyPr wrap="square" lIns="0" tIns="0" rIns="0" bIns="0">
            <a:spAutoFit/>
          </a:bodyPr>
          <a:lstStyle>
            <a:lvl1pPr>
              <a:defRPr sz="6640" b="0" i="0">
                <a:solidFill>
                  <a:schemeClr val="bg1"/>
                </a:solidFill>
                <a:latin typeface="Knockout 46 Flyweight"/>
                <a:cs typeface="Knockout 46 Flyweigh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8379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3415" y="110826"/>
            <a:ext cx="8074986" cy="746544"/>
          </a:xfrm>
        </p:spPr>
        <p:txBody>
          <a:bodyPr lIns="0" tIns="0" rIns="0" bIns="0"/>
          <a:lstStyle>
            <a:lvl1pPr>
              <a:defRPr sz="4851" b="0" i="0">
                <a:solidFill>
                  <a:schemeClr val="bg1"/>
                </a:solidFill>
                <a:latin typeface="Oswald" panose="00000500000000000000" pitchFamily="2" charset="0"/>
                <a:cs typeface="Oswald" panose="00000500000000000000" pitchFamily="2" charset="0"/>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74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4"/>
          </p:nvPr>
        </p:nvSpPr>
        <p:spPr>
          <a:xfrm>
            <a:off x="8072673" y="3743569"/>
            <a:ext cx="3789744" cy="2108574"/>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a:p>
            <a:pPr lvl="0"/>
            <a:endParaRPr lang="en-US" dirty="0"/>
          </a:p>
          <a:p>
            <a:pPr lvl="0"/>
            <a:endParaRPr lang="en-US" dirty="0"/>
          </a:p>
        </p:txBody>
      </p:sp>
      <p:cxnSp>
        <p:nvCxnSpPr>
          <p:cNvPr id="6" name="Straight Connector 5"/>
          <p:cNvCxnSpPr/>
          <p:nvPr userDrawn="1"/>
        </p:nvCxnSpPr>
        <p:spPr>
          <a:xfrm>
            <a:off x="9042399" y="3424461"/>
            <a:ext cx="185029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5"/>
          </p:nvPr>
        </p:nvSpPr>
        <p:spPr>
          <a:xfrm>
            <a:off x="4193592" y="3743569"/>
            <a:ext cx="3730588" cy="2108574"/>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a:p>
            <a:pPr lvl="0"/>
            <a:endParaRPr lang="en-US" dirty="0"/>
          </a:p>
          <a:p>
            <a:pPr lvl="0"/>
            <a:endParaRPr lang="en-US" dirty="0"/>
          </a:p>
        </p:txBody>
      </p:sp>
      <p:cxnSp>
        <p:nvCxnSpPr>
          <p:cNvPr id="14" name="Straight Connector 13"/>
          <p:cNvCxnSpPr/>
          <p:nvPr userDrawn="1"/>
        </p:nvCxnSpPr>
        <p:spPr>
          <a:xfrm>
            <a:off x="5133740" y="3424461"/>
            <a:ext cx="185029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6"/>
          </p:nvPr>
        </p:nvSpPr>
        <p:spPr>
          <a:xfrm>
            <a:off x="259281" y="3743569"/>
            <a:ext cx="3789746" cy="2108574"/>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a:p>
            <a:pPr lvl="0"/>
            <a:endParaRPr lang="en-US" dirty="0"/>
          </a:p>
          <a:p>
            <a:pPr lvl="0"/>
            <a:endParaRPr lang="en-US" dirty="0"/>
          </a:p>
        </p:txBody>
      </p:sp>
      <p:cxnSp>
        <p:nvCxnSpPr>
          <p:cNvPr id="16" name="Straight Connector 15"/>
          <p:cNvCxnSpPr/>
          <p:nvPr userDrawn="1"/>
        </p:nvCxnSpPr>
        <p:spPr>
          <a:xfrm>
            <a:off x="1225081" y="3424461"/>
            <a:ext cx="185029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179" y="6277802"/>
            <a:ext cx="3956295" cy="365390"/>
          </a:xfrm>
          <a:prstGeom prst="rect">
            <a:avLst/>
          </a:prstGeom>
        </p:spPr>
      </p:pic>
      <p:pic>
        <p:nvPicPr>
          <p:cNvPr id="27" name="Picture 26">
            <a:extLst>
              <a:ext uri="{FF2B5EF4-FFF2-40B4-BE49-F238E27FC236}">
                <a16:creationId xmlns:a16="http://schemas.microsoft.com/office/drawing/2014/main" id="{CB55DD0C-825D-7546-8E91-CB8907CCDADE}"/>
              </a:ext>
            </a:extLst>
          </p:cNvPr>
          <p:cNvPicPr>
            <a:picLocks/>
          </p:cNvPicPr>
          <p:nvPr userDrawn="1"/>
        </p:nvPicPr>
        <p:blipFill>
          <a:blip r:embed="rId3"/>
          <a:stretch>
            <a:fillRect/>
          </a:stretch>
        </p:blipFill>
        <p:spPr>
          <a:xfrm rot="5400000" flipH="1">
            <a:off x="6017844" y="-6017847"/>
            <a:ext cx="156309" cy="12192000"/>
          </a:xfrm>
          <a:prstGeom prst="rect">
            <a:avLst/>
          </a:prstGeom>
        </p:spPr>
      </p:pic>
      <p:cxnSp>
        <p:nvCxnSpPr>
          <p:cNvPr id="28" name="Straight Connector 27"/>
          <p:cNvCxnSpPr/>
          <p:nvPr userDrawn="1"/>
        </p:nvCxnSpPr>
        <p:spPr>
          <a:xfrm>
            <a:off x="259281" y="6064972"/>
            <a:ext cx="11621193" cy="0"/>
          </a:xfrm>
          <a:prstGeom prst="line">
            <a:avLst/>
          </a:prstGeom>
          <a:ln>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057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57519"/>
          </a:xfrm>
          <a:prstGeom prst="rect">
            <a:avLst/>
          </a:prstGeom>
        </p:spPr>
      </p:pic>
      <p:pic>
        <p:nvPicPr>
          <p:cNvPr id="17" name="bg object 17"/>
          <p:cNvPicPr/>
          <p:nvPr/>
        </p:nvPicPr>
        <p:blipFill>
          <a:blip r:embed="rId3" cstate="print"/>
          <a:stretch>
            <a:fillRect/>
          </a:stretch>
        </p:blipFill>
        <p:spPr>
          <a:xfrm>
            <a:off x="4114799" y="1739778"/>
            <a:ext cx="247650" cy="1098473"/>
          </a:xfrm>
          <a:prstGeom prst="rect">
            <a:avLst/>
          </a:prstGeom>
        </p:spPr>
      </p:pic>
      <p:sp>
        <p:nvSpPr>
          <p:cNvPr id="18" name="bg object 18"/>
          <p:cNvSpPr/>
          <p:nvPr/>
        </p:nvSpPr>
        <p:spPr>
          <a:xfrm>
            <a:off x="4159117" y="1828672"/>
            <a:ext cx="114757" cy="965357"/>
          </a:xfrm>
          <a:custGeom>
            <a:avLst/>
            <a:gdLst/>
            <a:ahLst/>
            <a:cxnLst/>
            <a:rect l="l" t="t" r="r" b="b"/>
            <a:pathLst>
              <a:path w="189229" h="1591945">
                <a:moveTo>
                  <a:pt x="188694" y="0"/>
                </a:moveTo>
                <a:lnTo>
                  <a:pt x="141490" y="370"/>
                </a:lnTo>
                <a:lnTo>
                  <a:pt x="94301" y="1482"/>
                </a:lnTo>
                <a:lnTo>
                  <a:pt x="47134" y="3336"/>
                </a:lnTo>
                <a:lnTo>
                  <a:pt x="0" y="5929"/>
                </a:lnTo>
                <a:lnTo>
                  <a:pt x="99761" y="1591593"/>
                </a:lnTo>
                <a:lnTo>
                  <a:pt x="121976" y="1590370"/>
                </a:lnTo>
                <a:lnTo>
                  <a:pt x="144206" y="1589497"/>
                </a:lnTo>
                <a:lnTo>
                  <a:pt x="166447" y="1588973"/>
                </a:lnTo>
                <a:lnTo>
                  <a:pt x="188694" y="1588798"/>
                </a:lnTo>
                <a:lnTo>
                  <a:pt x="188694" y="0"/>
                </a:lnTo>
                <a:close/>
              </a:path>
            </a:pathLst>
          </a:custGeom>
          <a:solidFill>
            <a:srgbClr val="FF0000"/>
          </a:solidFill>
        </p:spPr>
        <p:txBody>
          <a:bodyPr wrap="square" lIns="0" tIns="0" rIns="0" bIns="0" rtlCol="0"/>
          <a:lstStyle/>
          <a:p>
            <a:endParaRPr sz="1092"/>
          </a:p>
        </p:txBody>
      </p:sp>
      <p:pic>
        <p:nvPicPr>
          <p:cNvPr id="19" name="bg object 19"/>
          <p:cNvPicPr/>
          <p:nvPr/>
        </p:nvPicPr>
        <p:blipFill>
          <a:blip r:embed="rId4" cstate="print"/>
          <a:stretch>
            <a:fillRect/>
          </a:stretch>
        </p:blipFill>
        <p:spPr>
          <a:xfrm>
            <a:off x="3778249" y="1739778"/>
            <a:ext cx="533400" cy="1117521"/>
          </a:xfrm>
          <a:prstGeom prst="rect">
            <a:avLst/>
          </a:prstGeom>
        </p:spPr>
      </p:pic>
      <p:sp>
        <p:nvSpPr>
          <p:cNvPr id="20" name="bg object 20"/>
          <p:cNvSpPr/>
          <p:nvPr/>
        </p:nvSpPr>
        <p:spPr>
          <a:xfrm>
            <a:off x="3820325" y="1832268"/>
            <a:ext cx="399340" cy="986920"/>
          </a:xfrm>
          <a:custGeom>
            <a:avLst/>
            <a:gdLst/>
            <a:ahLst/>
            <a:cxnLst/>
            <a:rect l="l" t="t" r="r" b="b"/>
            <a:pathLst>
              <a:path w="658495" h="1627504">
                <a:moveTo>
                  <a:pt x="558654" y="0"/>
                </a:moveTo>
                <a:lnTo>
                  <a:pt x="507261" y="3676"/>
                </a:lnTo>
                <a:lnTo>
                  <a:pt x="455956" y="8231"/>
                </a:lnTo>
                <a:lnTo>
                  <a:pt x="404750" y="13663"/>
                </a:lnTo>
                <a:lnTo>
                  <a:pt x="353654" y="19970"/>
                </a:lnTo>
                <a:lnTo>
                  <a:pt x="302679" y="27151"/>
                </a:lnTo>
                <a:lnTo>
                  <a:pt x="251836" y="35204"/>
                </a:lnTo>
                <a:lnTo>
                  <a:pt x="201137" y="44126"/>
                </a:lnTo>
                <a:lnTo>
                  <a:pt x="150592" y="53917"/>
                </a:lnTo>
                <a:lnTo>
                  <a:pt x="100214" y="64575"/>
                </a:lnTo>
                <a:lnTo>
                  <a:pt x="50012" y="76097"/>
                </a:lnTo>
                <a:lnTo>
                  <a:pt x="0" y="88482"/>
                </a:lnTo>
                <a:lnTo>
                  <a:pt x="395117" y="1627366"/>
                </a:lnTo>
                <a:lnTo>
                  <a:pt x="447092" y="1615061"/>
                </a:lnTo>
                <a:lnTo>
                  <a:pt x="499465" y="1604729"/>
                </a:lnTo>
                <a:lnTo>
                  <a:pt x="552181" y="1596379"/>
                </a:lnTo>
                <a:lnTo>
                  <a:pt x="605183" y="1590021"/>
                </a:lnTo>
                <a:lnTo>
                  <a:pt x="658415" y="1585663"/>
                </a:lnTo>
                <a:lnTo>
                  <a:pt x="558654" y="0"/>
                </a:lnTo>
                <a:close/>
              </a:path>
            </a:pathLst>
          </a:custGeom>
          <a:solidFill>
            <a:srgbClr val="9B0000"/>
          </a:solidFill>
        </p:spPr>
        <p:txBody>
          <a:bodyPr wrap="square" lIns="0" tIns="0" rIns="0" bIns="0" rtlCol="0"/>
          <a:lstStyle/>
          <a:p>
            <a:endParaRPr sz="1092"/>
          </a:p>
        </p:txBody>
      </p:sp>
      <p:pic>
        <p:nvPicPr>
          <p:cNvPr id="21" name="bg object 21"/>
          <p:cNvPicPr/>
          <p:nvPr/>
        </p:nvPicPr>
        <p:blipFill>
          <a:blip r:embed="rId5" cstate="print"/>
          <a:stretch>
            <a:fillRect/>
          </a:stretch>
        </p:blipFill>
        <p:spPr>
          <a:xfrm>
            <a:off x="2470150" y="1796923"/>
            <a:ext cx="1682750" cy="1682632"/>
          </a:xfrm>
          <a:prstGeom prst="rect">
            <a:avLst/>
          </a:prstGeom>
        </p:spPr>
      </p:pic>
      <p:sp>
        <p:nvSpPr>
          <p:cNvPr id="22" name="bg object 22"/>
          <p:cNvSpPr/>
          <p:nvPr/>
        </p:nvSpPr>
        <p:spPr>
          <a:xfrm>
            <a:off x="2508355" y="1885923"/>
            <a:ext cx="1551919" cy="1551810"/>
          </a:xfrm>
          <a:custGeom>
            <a:avLst/>
            <a:gdLst/>
            <a:ahLst/>
            <a:cxnLst/>
            <a:rect l="l" t="t" r="r" b="b"/>
            <a:pathLst>
              <a:path w="2559050" h="2559050">
                <a:moveTo>
                  <a:pt x="2163383" y="0"/>
                </a:moveTo>
                <a:lnTo>
                  <a:pt x="2115284" y="12773"/>
                </a:lnTo>
                <a:lnTo>
                  <a:pt x="2067513" y="26305"/>
                </a:lnTo>
                <a:lnTo>
                  <a:pt x="2020076" y="40591"/>
                </a:lnTo>
                <a:lnTo>
                  <a:pt x="1972979" y="55623"/>
                </a:lnTo>
                <a:lnTo>
                  <a:pt x="1926230" y="71395"/>
                </a:lnTo>
                <a:lnTo>
                  <a:pt x="1879836" y="87899"/>
                </a:lnTo>
                <a:lnTo>
                  <a:pt x="1833802" y="105129"/>
                </a:lnTo>
                <a:lnTo>
                  <a:pt x="1788136" y="123078"/>
                </a:lnTo>
                <a:lnTo>
                  <a:pt x="1742844" y="141740"/>
                </a:lnTo>
                <a:lnTo>
                  <a:pt x="1697934" y="161107"/>
                </a:lnTo>
                <a:lnTo>
                  <a:pt x="1653412" y="181173"/>
                </a:lnTo>
                <a:lnTo>
                  <a:pt x="1609284" y="201932"/>
                </a:lnTo>
                <a:lnTo>
                  <a:pt x="1565558" y="223376"/>
                </a:lnTo>
                <a:lnTo>
                  <a:pt x="1522241" y="245498"/>
                </a:lnTo>
                <a:lnTo>
                  <a:pt x="1479338" y="268292"/>
                </a:lnTo>
                <a:lnTo>
                  <a:pt x="1436858" y="291752"/>
                </a:lnTo>
                <a:lnTo>
                  <a:pt x="1394806" y="315869"/>
                </a:lnTo>
                <a:lnTo>
                  <a:pt x="1353189" y="340639"/>
                </a:lnTo>
                <a:lnTo>
                  <a:pt x="1312014" y="366053"/>
                </a:lnTo>
                <a:lnTo>
                  <a:pt x="1271288" y="392105"/>
                </a:lnTo>
                <a:lnTo>
                  <a:pt x="1231018" y="418789"/>
                </a:lnTo>
                <a:lnTo>
                  <a:pt x="1191210" y="446097"/>
                </a:lnTo>
                <a:lnTo>
                  <a:pt x="1151872" y="474023"/>
                </a:lnTo>
                <a:lnTo>
                  <a:pt x="1113009" y="502560"/>
                </a:lnTo>
                <a:lnTo>
                  <a:pt x="1074629" y="531701"/>
                </a:lnTo>
                <a:lnTo>
                  <a:pt x="1036738" y="561440"/>
                </a:lnTo>
                <a:lnTo>
                  <a:pt x="999343" y="591769"/>
                </a:lnTo>
                <a:lnTo>
                  <a:pt x="962452" y="622683"/>
                </a:lnTo>
                <a:lnTo>
                  <a:pt x="926070" y="654173"/>
                </a:lnTo>
                <a:lnTo>
                  <a:pt x="890204" y="686235"/>
                </a:lnTo>
                <a:lnTo>
                  <a:pt x="854862" y="718860"/>
                </a:lnTo>
                <a:lnTo>
                  <a:pt x="820049" y="752042"/>
                </a:lnTo>
                <a:lnTo>
                  <a:pt x="785774" y="785774"/>
                </a:lnTo>
                <a:lnTo>
                  <a:pt x="752041" y="820050"/>
                </a:lnTo>
                <a:lnTo>
                  <a:pt x="718859" y="854862"/>
                </a:lnTo>
                <a:lnTo>
                  <a:pt x="686234" y="890205"/>
                </a:lnTo>
                <a:lnTo>
                  <a:pt x="654173" y="926070"/>
                </a:lnTo>
                <a:lnTo>
                  <a:pt x="622682" y="962452"/>
                </a:lnTo>
                <a:lnTo>
                  <a:pt x="591769" y="999344"/>
                </a:lnTo>
                <a:lnTo>
                  <a:pt x="561439" y="1036739"/>
                </a:lnTo>
                <a:lnTo>
                  <a:pt x="531701" y="1074629"/>
                </a:lnTo>
                <a:lnTo>
                  <a:pt x="502559" y="1113009"/>
                </a:lnTo>
                <a:lnTo>
                  <a:pt x="474022" y="1151872"/>
                </a:lnTo>
                <a:lnTo>
                  <a:pt x="446096" y="1191211"/>
                </a:lnTo>
                <a:lnTo>
                  <a:pt x="418788" y="1231019"/>
                </a:lnTo>
                <a:lnTo>
                  <a:pt x="392105" y="1271289"/>
                </a:lnTo>
                <a:lnTo>
                  <a:pt x="366053" y="1312015"/>
                </a:lnTo>
                <a:lnTo>
                  <a:pt x="340638" y="1353189"/>
                </a:lnTo>
                <a:lnTo>
                  <a:pt x="315869" y="1394806"/>
                </a:lnTo>
                <a:lnTo>
                  <a:pt x="291751" y="1436858"/>
                </a:lnTo>
                <a:lnTo>
                  <a:pt x="268292" y="1479339"/>
                </a:lnTo>
                <a:lnTo>
                  <a:pt x="245498" y="1522241"/>
                </a:lnTo>
                <a:lnTo>
                  <a:pt x="223376" y="1565559"/>
                </a:lnTo>
                <a:lnTo>
                  <a:pt x="201932" y="1609285"/>
                </a:lnTo>
                <a:lnTo>
                  <a:pt x="181173" y="1653412"/>
                </a:lnTo>
                <a:lnTo>
                  <a:pt x="161107" y="1697934"/>
                </a:lnTo>
                <a:lnTo>
                  <a:pt x="141740" y="1742845"/>
                </a:lnTo>
                <a:lnTo>
                  <a:pt x="123078" y="1788136"/>
                </a:lnTo>
                <a:lnTo>
                  <a:pt x="105129" y="1833802"/>
                </a:lnTo>
                <a:lnTo>
                  <a:pt x="87899" y="1879836"/>
                </a:lnTo>
                <a:lnTo>
                  <a:pt x="71328" y="1926430"/>
                </a:lnTo>
                <a:lnTo>
                  <a:pt x="55623" y="1972980"/>
                </a:lnTo>
                <a:lnTo>
                  <a:pt x="40591" y="2020076"/>
                </a:lnTo>
                <a:lnTo>
                  <a:pt x="26305" y="2067513"/>
                </a:lnTo>
                <a:lnTo>
                  <a:pt x="12773" y="2115284"/>
                </a:lnTo>
                <a:lnTo>
                  <a:pt x="0" y="2163383"/>
                </a:lnTo>
                <a:lnTo>
                  <a:pt x="1538884" y="2558501"/>
                </a:lnTo>
                <a:lnTo>
                  <a:pt x="1552131" y="2510423"/>
                </a:lnTo>
                <a:lnTo>
                  <a:pt x="1566984" y="2463061"/>
                </a:lnTo>
                <a:lnTo>
                  <a:pt x="1583414" y="2416444"/>
                </a:lnTo>
                <a:lnTo>
                  <a:pt x="1601389" y="2370605"/>
                </a:lnTo>
                <a:lnTo>
                  <a:pt x="1620879" y="2325573"/>
                </a:lnTo>
                <a:lnTo>
                  <a:pt x="1641852" y="2281379"/>
                </a:lnTo>
                <a:lnTo>
                  <a:pt x="1664278" y="2238054"/>
                </a:lnTo>
                <a:lnTo>
                  <a:pt x="1688127" y="2195629"/>
                </a:lnTo>
                <a:lnTo>
                  <a:pt x="1713367" y="2154135"/>
                </a:lnTo>
                <a:lnTo>
                  <a:pt x="1739968" y="2113602"/>
                </a:lnTo>
                <a:lnTo>
                  <a:pt x="1767899" y="2074060"/>
                </a:lnTo>
                <a:lnTo>
                  <a:pt x="1797129" y="2035542"/>
                </a:lnTo>
                <a:lnTo>
                  <a:pt x="1827628" y="1998077"/>
                </a:lnTo>
                <a:lnTo>
                  <a:pt x="1859365" y="1961696"/>
                </a:lnTo>
                <a:lnTo>
                  <a:pt x="1892309" y="1926430"/>
                </a:lnTo>
                <a:lnTo>
                  <a:pt x="1926430" y="1892309"/>
                </a:lnTo>
                <a:lnTo>
                  <a:pt x="1961696" y="1859365"/>
                </a:lnTo>
                <a:lnTo>
                  <a:pt x="1998077" y="1827628"/>
                </a:lnTo>
                <a:lnTo>
                  <a:pt x="2035542" y="1797129"/>
                </a:lnTo>
                <a:lnTo>
                  <a:pt x="2074060" y="1767899"/>
                </a:lnTo>
                <a:lnTo>
                  <a:pt x="2113602" y="1739968"/>
                </a:lnTo>
                <a:lnTo>
                  <a:pt x="2154135" y="1713367"/>
                </a:lnTo>
                <a:lnTo>
                  <a:pt x="2195629" y="1688127"/>
                </a:lnTo>
                <a:lnTo>
                  <a:pt x="2238054" y="1664278"/>
                </a:lnTo>
                <a:lnTo>
                  <a:pt x="2281379" y="1641852"/>
                </a:lnTo>
                <a:lnTo>
                  <a:pt x="2325573" y="1620879"/>
                </a:lnTo>
                <a:lnTo>
                  <a:pt x="2370605" y="1601389"/>
                </a:lnTo>
                <a:lnTo>
                  <a:pt x="2416444" y="1583414"/>
                </a:lnTo>
                <a:lnTo>
                  <a:pt x="2463061" y="1566984"/>
                </a:lnTo>
                <a:lnTo>
                  <a:pt x="2510423" y="1552131"/>
                </a:lnTo>
                <a:lnTo>
                  <a:pt x="2558501" y="1538884"/>
                </a:lnTo>
                <a:lnTo>
                  <a:pt x="2163383" y="0"/>
                </a:lnTo>
                <a:close/>
              </a:path>
            </a:pathLst>
          </a:custGeom>
          <a:solidFill>
            <a:srgbClr val="D20000"/>
          </a:solidFill>
        </p:spPr>
        <p:txBody>
          <a:bodyPr wrap="square" lIns="0" tIns="0" rIns="0" bIns="0" rtlCol="0"/>
          <a:lstStyle/>
          <a:p>
            <a:endParaRPr sz="1092"/>
          </a:p>
        </p:txBody>
      </p:sp>
      <p:pic>
        <p:nvPicPr>
          <p:cNvPr id="23" name="bg object 23"/>
          <p:cNvPicPr/>
          <p:nvPr/>
        </p:nvPicPr>
        <p:blipFill>
          <a:blip r:embed="rId6" cstate="print"/>
          <a:stretch>
            <a:fillRect/>
          </a:stretch>
        </p:blipFill>
        <p:spPr>
          <a:xfrm>
            <a:off x="2260600" y="3104932"/>
            <a:ext cx="1689100" cy="2184246"/>
          </a:xfrm>
          <a:prstGeom prst="rect">
            <a:avLst/>
          </a:prstGeom>
        </p:spPr>
      </p:pic>
      <p:sp>
        <p:nvSpPr>
          <p:cNvPr id="24" name="bg object 24"/>
          <p:cNvSpPr/>
          <p:nvPr/>
        </p:nvSpPr>
        <p:spPr>
          <a:xfrm>
            <a:off x="2450946" y="3197801"/>
            <a:ext cx="1409050" cy="2050469"/>
          </a:xfrm>
          <a:custGeom>
            <a:avLst/>
            <a:gdLst/>
            <a:ahLst/>
            <a:cxnLst/>
            <a:rect l="l" t="t" r="r" b="b"/>
            <a:pathLst>
              <a:path w="2323465" h="3381375">
                <a:moveTo>
                  <a:pt x="94665" y="0"/>
                </a:moveTo>
                <a:lnTo>
                  <a:pt x="82881" y="47480"/>
                </a:lnTo>
                <a:lnTo>
                  <a:pt x="71895" y="95006"/>
                </a:lnTo>
                <a:lnTo>
                  <a:pt x="61705" y="142569"/>
                </a:lnTo>
                <a:lnTo>
                  <a:pt x="52306" y="190160"/>
                </a:lnTo>
                <a:lnTo>
                  <a:pt x="43695" y="237773"/>
                </a:lnTo>
                <a:lnTo>
                  <a:pt x="35869" y="285399"/>
                </a:lnTo>
                <a:lnTo>
                  <a:pt x="28824" y="333029"/>
                </a:lnTo>
                <a:lnTo>
                  <a:pt x="22557" y="380656"/>
                </a:lnTo>
                <a:lnTo>
                  <a:pt x="17064" y="428273"/>
                </a:lnTo>
                <a:lnTo>
                  <a:pt x="12342" y="475870"/>
                </a:lnTo>
                <a:lnTo>
                  <a:pt x="8387" y="523439"/>
                </a:lnTo>
                <a:lnTo>
                  <a:pt x="5195" y="570974"/>
                </a:lnTo>
                <a:lnTo>
                  <a:pt x="2765" y="618465"/>
                </a:lnTo>
                <a:lnTo>
                  <a:pt x="1091" y="665905"/>
                </a:lnTo>
                <a:lnTo>
                  <a:pt x="170" y="713286"/>
                </a:lnTo>
                <a:lnTo>
                  <a:pt x="0" y="760599"/>
                </a:lnTo>
                <a:lnTo>
                  <a:pt x="575" y="807838"/>
                </a:lnTo>
                <a:lnTo>
                  <a:pt x="1894" y="854992"/>
                </a:lnTo>
                <a:lnTo>
                  <a:pt x="3952" y="902056"/>
                </a:lnTo>
                <a:lnTo>
                  <a:pt x="6747" y="949020"/>
                </a:lnTo>
                <a:lnTo>
                  <a:pt x="10274" y="995876"/>
                </a:lnTo>
                <a:lnTo>
                  <a:pt x="14530" y="1042617"/>
                </a:lnTo>
                <a:lnTo>
                  <a:pt x="19511" y="1089235"/>
                </a:lnTo>
                <a:lnTo>
                  <a:pt x="25215" y="1135721"/>
                </a:lnTo>
                <a:lnTo>
                  <a:pt x="31638" y="1182067"/>
                </a:lnTo>
                <a:lnTo>
                  <a:pt x="38775" y="1228266"/>
                </a:lnTo>
                <a:lnTo>
                  <a:pt x="46625" y="1274309"/>
                </a:lnTo>
                <a:lnTo>
                  <a:pt x="55182" y="1320189"/>
                </a:lnTo>
                <a:lnTo>
                  <a:pt x="64445" y="1365897"/>
                </a:lnTo>
                <a:lnTo>
                  <a:pt x="74408" y="1411426"/>
                </a:lnTo>
                <a:lnTo>
                  <a:pt x="85070" y="1456767"/>
                </a:lnTo>
                <a:lnTo>
                  <a:pt x="96426" y="1501912"/>
                </a:lnTo>
                <a:lnTo>
                  <a:pt x="108473" y="1546853"/>
                </a:lnTo>
                <a:lnTo>
                  <a:pt x="121207" y="1591583"/>
                </a:lnTo>
                <a:lnTo>
                  <a:pt x="134625" y="1636093"/>
                </a:lnTo>
                <a:lnTo>
                  <a:pt x="148724" y="1680375"/>
                </a:lnTo>
                <a:lnTo>
                  <a:pt x="163500" y="1724421"/>
                </a:lnTo>
                <a:lnTo>
                  <a:pt x="178949" y="1768224"/>
                </a:lnTo>
                <a:lnTo>
                  <a:pt x="195069" y="1811775"/>
                </a:lnTo>
                <a:lnTo>
                  <a:pt x="211854" y="1855065"/>
                </a:lnTo>
                <a:lnTo>
                  <a:pt x="229304" y="1898088"/>
                </a:lnTo>
                <a:lnTo>
                  <a:pt x="247412" y="1940835"/>
                </a:lnTo>
                <a:lnTo>
                  <a:pt x="266177" y="1983298"/>
                </a:lnTo>
                <a:lnTo>
                  <a:pt x="285595" y="2025469"/>
                </a:lnTo>
                <a:lnTo>
                  <a:pt x="305662" y="2067340"/>
                </a:lnTo>
                <a:lnTo>
                  <a:pt x="326374" y="2108903"/>
                </a:lnTo>
                <a:lnTo>
                  <a:pt x="347729" y="2150150"/>
                </a:lnTo>
                <a:lnTo>
                  <a:pt x="369723" y="2191073"/>
                </a:lnTo>
                <a:lnTo>
                  <a:pt x="392352" y="2231663"/>
                </a:lnTo>
                <a:lnTo>
                  <a:pt x="415613" y="2271914"/>
                </a:lnTo>
                <a:lnTo>
                  <a:pt x="439502" y="2311816"/>
                </a:lnTo>
                <a:lnTo>
                  <a:pt x="464016" y="2351363"/>
                </a:lnTo>
                <a:lnTo>
                  <a:pt x="489152" y="2390545"/>
                </a:lnTo>
                <a:lnTo>
                  <a:pt x="514906" y="2429355"/>
                </a:lnTo>
                <a:lnTo>
                  <a:pt x="541274" y="2467784"/>
                </a:lnTo>
                <a:lnTo>
                  <a:pt x="568253" y="2505826"/>
                </a:lnTo>
                <a:lnTo>
                  <a:pt x="595840" y="2543471"/>
                </a:lnTo>
                <a:lnTo>
                  <a:pt x="624031" y="2580712"/>
                </a:lnTo>
                <a:lnTo>
                  <a:pt x="652822" y="2617540"/>
                </a:lnTo>
                <a:lnTo>
                  <a:pt x="682211" y="2653948"/>
                </a:lnTo>
                <a:lnTo>
                  <a:pt x="712193" y="2689928"/>
                </a:lnTo>
                <a:lnTo>
                  <a:pt x="742766" y="2725472"/>
                </a:lnTo>
                <a:lnTo>
                  <a:pt x="773925" y="2760570"/>
                </a:lnTo>
                <a:lnTo>
                  <a:pt x="805668" y="2795217"/>
                </a:lnTo>
                <a:lnTo>
                  <a:pt x="837990" y="2829403"/>
                </a:lnTo>
                <a:lnTo>
                  <a:pt x="870889" y="2863120"/>
                </a:lnTo>
                <a:lnTo>
                  <a:pt x="904360" y="2896361"/>
                </a:lnTo>
                <a:lnTo>
                  <a:pt x="938401" y="2929118"/>
                </a:lnTo>
                <a:lnTo>
                  <a:pt x="973008" y="2961382"/>
                </a:lnTo>
                <a:lnTo>
                  <a:pt x="1008177" y="2993145"/>
                </a:lnTo>
                <a:lnTo>
                  <a:pt x="1043906" y="3024400"/>
                </a:lnTo>
                <a:lnTo>
                  <a:pt x="1080189" y="3055138"/>
                </a:lnTo>
                <a:lnTo>
                  <a:pt x="1117025" y="3085351"/>
                </a:lnTo>
                <a:lnTo>
                  <a:pt x="1154409" y="3115032"/>
                </a:lnTo>
                <a:lnTo>
                  <a:pt x="1192339" y="3144172"/>
                </a:lnTo>
                <a:lnTo>
                  <a:pt x="1230810" y="3172763"/>
                </a:lnTo>
                <a:lnTo>
                  <a:pt x="1269819" y="3200798"/>
                </a:lnTo>
                <a:lnTo>
                  <a:pt x="1309362" y="3228267"/>
                </a:lnTo>
                <a:lnTo>
                  <a:pt x="1349437" y="3255164"/>
                </a:lnTo>
                <a:lnTo>
                  <a:pt x="1390040" y="3281480"/>
                </a:lnTo>
                <a:lnTo>
                  <a:pt x="1431167" y="3307208"/>
                </a:lnTo>
                <a:lnTo>
                  <a:pt x="1472814" y="3332338"/>
                </a:lnTo>
                <a:lnTo>
                  <a:pt x="1514979" y="3356864"/>
                </a:lnTo>
                <a:lnTo>
                  <a:pt x="1557658" y="3380776"/>
                </a:lnTo>
                <a:lnTo>
                  <a:pt x="2323067" y="1988501"/>
                </a:lnTo>
                <a:lnTo>
                  <a:pt x="2281106" y="1964500"/>
                </a:lnTo>
                <a:lnTo>
                  <a:pt x="2240220" y="1939244"/>
                </a:lnTo>
                <a:lnTo>
                  <a:pt x="2200426" y="1912767"/>
                </a:lnTo>
                <a:lnTo>
                  <a:pt x="2161738" y="1885105"/>
                </a:lnTo>
                <a:lnTo>
                  <a:pt x="2124171" y="1856291"/>
                </a:lnTo>
                <a:lnTo>
                  <a:pt x="2087741" y="1826363"/>
                </a:lnTo>
                <a:lnTo>
                  <a:pt x="2052462" y="1795354"/>
                </a:lnTo>
                <a:lnTo>
                  <a:pt x="2018351" y="1763299"/>
                </a:lnTo>
                <a:lnTo>
                  <a:pt x="1985421" y="1730234"/>
                </a:lnTo>
                <a:lnTo>
                  <a:pt x="1953688" y="1696194"/>
                </a:lnTo>
                <a:lnTo>
                  <a:pt x="1923168" y="1661213"/>
                </a:lnTo>
                <a:lnTo>
                  <a:pt x="1893875" y="1625327"/>
                </a:lnTo>
                <a:lnTo>
                  <a:pt x="1865825" y="1588571"/>
                </a:lnTo>
                <a:lnTo>
                  <a:pt x="1839033" y="1550979"/>
                </a:lnTo>
                <a:lnTo>
                  <a:pt x="1813513" y="1512587"/>
                </a:lnTo>
                <a:lnTo>
                  <a:pt x="1789282" y="1473429"/>
                </a:lnTo>
                <a:lnTo>
                  <a:pt x="1766353" y="1433542"/>
                </a:lnTo>
                <a:lnTo>
                  <a:pt x="1744743" y="1392959"/>
                </a:lnTo>
                <a:lnTo>
                  <a:pt x="1724467" y="1351715"/>
                </a:lnTo>
                <a:lnTo>
                  <a:pt x="1705539" y="1309847"/>
                </a:lnTo>
                <a:lnTo>
                  <a:pt x="1687975" y="1267388"/>
                </a:lnTo>
                <a:lnTo>
                  <a:pt x="1671791" y="1224375"/>
                </a:lnTo>
                <a:lnTo>
                  <a:pt x="1657000" y="1180841"/>
                </a:lnTo>
                <a:lnTo>
                  <a:pt x="1643619" y="1136822"/>
                </a:lnTo>
                <a:lnTo>
                  <a:pt x="1631662" y="1092353"/>
                </a:lnTo>
                <a:lnTo>
                  <a:pt x="1621144" y="1047468"/>
                </a:lnTo>
                <a:lnTo>
                  <a:pt x="1612082" y="1002204"/>
                </a:lnTo>
                <a:lnTo>
                  <a:pt x="1604489" y="956595"/>
                </a:lnTo>
                <a:lnTo>
                  <a:pt x="1598382" y="910675"/>
                </a:lnTo>
                <a:lnTo>
                  <a:pt x="1593774" y="864481"/>
                </a:lnTo>
                <a:lnTo>
                  <a:pt x="1590683" y="818047"/>
                </a:lnTo>
                <a:lnTo>
                  <a:pt x="1589121" y="771408"/>
                </a:lnTo>
                <a:lnTo>
                  <a:pt x="1589106" y="724598"/>
                </a:lnTo>
                <a:lnTo>
                  <a:pt x="1590651" y="677654"/>
                </a:lnTo>
                <a:lnTo>
                  <a:pt x="1593772" y="630610"/>
                </a:lnTo>
                <a:lnTo>
                  <a:pt x="1598484" y="583501"/>
                </a:lnTo>
                <a:lnTo>
                  <a:pt x="1604803" y="536362"/>
                </a:lnTo>
                <a:lnTo>
                  <a:pt x="1612743" y="489229"/>
                </a:lnTo>
                <a:lnTo>
                  <a:pt x="1622320" y="442136"/>
                </a:lnTo>
                <a:lnTo>
                  <a:pt x="1633549" y="395117"/>
                </a:lnTo>
                <a:lnTo>
                  <a:pt x="94665" y="0"/>
                </a:lnTo>
                <a:close/>
              </a:path>
            </a:pathLst>
          </a:custGeom>
          <a:solidFill>
            <a:srgbClr val="B90000"/>
          </a:solidFill>
        </p:spPr>
        <p:txBody>
          <a:bodyPr wrap="square" lIns="0" tIns="0" rIns="0" bIns="0" rtlCol="0"/>
          <a:lstStyle/>
          <a:p>
            <a:endParaRPr sz="1092"/>
          </a:p>
        </p:txBody>
      </p:sp>
      <p:pic>
        <p:nvPicPr>
          <p:cNvPr id="25" name="bg object 25"/>
          <p:cNvPicPr/>
          <p:nvPr/>
        </p:nvPicPr>
        <p:blipFill>
          <a:blip r:embed="rId7" cstate="print"/>
          <a:stretch>
            <a:fillRect/>
          </a:stretch>
        </p:blipFill>
        <p:spPr>
          <a:xfrm>
            <a:off x="3352800" y="4311347"/>
            <a:ext cx="1790700" cy="1276260"/>
          </a:xfrm>
          <a:prstGeom prst="rect">
            <a:avLst/>
          </a:prstGeom>
        </p:spPr>
      </p:pic>
      <p:sp>
        <p:nvSpPr>
          <p:cNvPr id="26" name="bg object 26"/>
          <p:cNvSpPr/>
          <p:nvPr/>
        </p:nvSpPr>
        <p:spPr>
          <a:xfrm>
            <a:off x="3395578" y="4403630"/>
            <a:ext cx="1653968" cy="1069709"/>
          </a:xfrm>
          <a:custGeom>
            <a:avLst/>
            <a:gdLst/>
            <a:ahLst/>
            <a:cxnLst/>
            <a:rect l="l" t="t" r="r" b="b"/>
            <a:pathLst>
              <a:path w="2727325" h="1764029">
                <a:moveTo>
                  <a:pt x="765409" y="0"/>
                </a:moveTo>
                <a:lnTo>
                  <a:pt x="0" y="1392274"/>
                </a:lnTo>
                <a:lnTo>
                  <a:pt x="43752" y="1415860"/>
                </a:lnTo>
                <a:lnTo>
                  <a:pt x="87800" y="1438675"/>
                </a:lnTo>
                <a:lnTo>
                  <a:pt x="132134" y="1460721"/>
                </a:lnTo>
                <a:lnTo>
                  <a:pt x="176743" y="1481995"/>
                </a:lnTo>
                <a:lnTo>
                  <a:pt x="221619" y="1502499"/>
                </a:lnTo>
                <a:lnTo>
                  <a:pt x="266751" y="1522231"/>
                </a:lnTo>
                <a:lnTo>
                  <a:pt x="312130" y="1541192"/>
                </a:lnTo>
                <a:lnTo>
                  <a:pt x="357746" y="1559381"/>
                </a:lnTo>
                <a:lnTo>
                  <a:pt x="403589" y="1576797"/>
                </a:lnTo>
                <a:lnTo>
                  <a:pt x="449651" y="1593441"/>
                </a:lnTo>
                <a:lnTo>
                  <a:pt x="495920" y="1609313"/>
                </a:lnTo>
                <a:lnTo>
                  <a:pt x="542388" y="1624411"/>
                </a:lnTo>
                <a:lnTo>
                  <a:pt x="589045" y="1638736"/>
                </a:lnTo>
                <a:lnTo>
                  <a:pt x="635881" y="1652288"/>
                </a:lnTo>
                <a:lnTo>
                  <a:pt x="682886" y="1665065"/>
                </a:lnTo>
                <a:lnTo>
                  <a:pt x="730052" y="1677068"/>
                </a:lnTo>
                <a:lnTo>
                  <a:pt x="777367" y="1688296"/>
                </a:lnTo>
                <a:lnTo>
                  <a:pt x="824823" y="1698750"/>
                </a:lnTo>
                <a:lnTo>
                  <a:pt x="872410" y="1708428"/>
                </a:lnTo>
                <a:lnTo>
                  <a:pt x="920118" y="1717331"/>
                </a:lnTo>
                <a:lnTo>
                  <a:pt x="967937" y="1725458"/>
                </a:lnTo>
                <a:lnTo>
                  <a:pt x="1015858" y="1732809"/>
                </a:lnTo>
                <a:lnTo>
                  <a:pt x="1063872" y="1739383"/>
                </a:lnTo>
                <a:lnTo>
                  <a:pt x="1111967" y="1745181"/>
                </a:lnTo>
                <a:lnTo>
                  <a:pt x="1160136" y="1750202"/>
                </a:lnTo>
                <a:lnTo>
                  <a:pt x="1208368" y="1754445"/>
                </a:lnTo>
                <a:lnTo>
                  <a:pt x="1256653" y="1757911"/>
                </a:lnTo>
                <a:lnTo>
                  <a:pt x="1304982" y="1760599"/>
                </a:lnTo>
                <a:lnTo>
                  <a:pt x="1353345" y="1762508"/>
                </a:lnTo>
                <a:lnTo>
                  <a:pt x="1401733" y="1763639"/>
                </a:lnTo>
                <a:lnTo>
                  <a:pt x="1450135" y="1763991"/>
                </a:lnTo>
                <a:lnTo>
                  <a:pt x="1498542" y="1763564"/>
                </a:lnTo>
                <a:lnTo>
                  <a:pt x="1546945" y="1762358"/>
                </a:lnTo>
                <a:lnTo>
                  <a:pt x="1595334" y="1760372"/>
                </a:lnTo>
                <a:lnTo>
                  <a:pt x="1643699" y="1757605"/>
                </a:lnTo>
                <a:lnTo>
                  <a:pt x="1692031" y="1754059"/>
                </a:lnTo>
                <a:lnTo>
                  <a:pt x="1740319" y="1749731"/>
                </a:lnTo>
                <a:lnTo>
                  <a:pt x="1788554" y="1744623"/>
                </a:lnTo>
                <a:lnTo>
                  <a:pt x="1836727" y="1738733"/>
                </a:lnTo>
                <a:lnTo>
                  <a:pt x="1884827" y="1732062"/>
                </a:lnTo>
                <a:lnTo>
                  <a:pt x="1932846" y="1724609"/>
                </a:lnTo>
                <a:lnTo>
                  <a:pt x="1980773" y="1716374"/>
                </a:lnTo>
                <a:lnTo>
                  <a:pt x="2028599" y="1707356"/>
                </a:lnTo>
                <a:lnTo>
                  <a:pt x="2076314" y="1697555"/>
                </a:lnTo>
                <a:lnTo>
                  <a:pt x="2123908" y="1686972"/>
                </a:lnTo>
                <a:lnTo>
                  <a:pt x="2171373" y="1675605"/>
                </a:lnTo>
                <a:lnTo>
                  <a:pt x="2218697" y="1663454"/>
                </a:lnTo>
                <a:lnTo>
                  <a:pt x="2265872" y="1650519"/>
                </a:lnTo>
                <a:lnTo>
                  <a:pt x="2312887" y="1636800"/>
                </a:lnTo>
                <a:lnTo>
                  <a:pt x="2359734" y="1622296"/>
                </a:lnTo>
                <a:lnTo>
                  <a:pt x="2406402" y="1607007"/>
                </a:lnTo>
                <a:lnTo>
                  <a:pt x="2452882" y="1590933"/>
                </a:lnTo>
                <a:lnTo>
                  <a:pt x="2499164" y="1574074"/>
                </a:lnTo>
                <a:lnTo>
                  <a:pt x="2545239" y="1556429"/>
                </a:lnTo>
                <a:lnTo>
                  <a:pt x="2591096" y="1537997"/>
                </a:lnTo>
                <a:lnTo>
                  <a:pt x="2636726" y="1518779"/>
                </a:lnTo>
                <a:lnTo>
                  <a:pt x="2682120" y="1498774"/>
                </a:lnTo>
                <a:lnTo>
                  <a:pt x="2727267" y="1477983"/>
                </a:lnTo>
                <a:lnTo>
                  <a:pt x="2114154" y="175051"/>
                </a:lnTo>
                <a:lnTo>
                  <a:pt x="1427745" y="175051"/>
                </a:lnTo>
                <a:lnTo>
                  <a:pt x="1378768" y="173512"/>
                </a:lnTo>
                <a:lnTo>
                  <a:pt x="1329867" y="170280"/>
                </a:lnTo>
                <a:lnTo>
                  <a:pt x="1281087" y="165358"/>
                </a:lnTo>
                <a:lnTo>
                  <a:pt x="1232474" y="158745"/>
                </a:lnTo>
                <a:lnTo>
                  <a:pt x="1184071" y="150444"/>
                </a:lnTo>
                <a:lnTo>
                  <a:pt x="1135925" y="140457"/>
                </a:lnTo>
                <a:lnTo>
                  <a:pt x="1088080" y="128784"/>
                </a:lnTo>
                <a:lnTo>
                  <a:pt x="1040583" y="115427"/>
                </a:lnTo>
                <a:lnTo>
                  <a:pt x="993477" y="100387"/>
                </a:lnTo>
                <a:lnTo>
                  <a:pt x="946808" y="83666"/>
                </a:lnTo>
                <a:lnTo>
                  <a:pt x="900622" y="65266"/>
                </a:lnTo>
                <a:lnTo>
                  <a:pt x="854963" y="45187"/>
                </a:lnTo>
                <a:lnTo>
                  <a:pt x="809877" y="23431"/>
                </a:lnTo>
                <a:lnTo>
                  <a:pt x="765409" y="0"/>
                </a:lnTo>
                <a:close/>
              </a:path>
              <a:path w="2727325" h="1764029">
                <a:moveTo>
                  <a:pt x="2050789" y="40394"/>
                </a:moveTo>
                <a:lnTo>
                  <a:pt x="2004938" y="60987"/>
                </a:lnTo>
                <a:lnTo>
                  <a:pt x="1958574" y="79869"/>
                </a:lnTo>
                <a:lnTo>
                  <a:pt x="1911745" y="97041"/>
                </a:lnTo>
                <a:lnTo>
                  <a:pt x="1864494" y="112506"/>
                </a:lnTo>
                <a:lnTo>
                  <a:pt x="1816868" y="126263"/>
                </a:lnTo>
                <a:lnTo>
                  <a:pt x="1768911" y="138315"/>
                </a:lnTo>
                <a:lnTo>
                  <a:pt x="1720668" y="148664"/>
                </a:lnTo>
                <a:lnTo>
                  <a:pt x="1672185" y="157309"/>
                </a:lnTo>
                <a:lnTo>
                  <a:pt x="1623507" y="164254"/>
                </a:lnTo>
                <a:lnTo>
                  <a:pt x="1574679" y="169499"/>
                </a:lnTo>
                <a:lnTo>
                  <a:pt x="1525745" y="173046"/>
                </a:lnTo>
                <a:lnTo>
                  <a:pt x="1476753" y="174897"/>
                </a:lnTo>
                <a:lnTo>
                  <a:pt x="1427745" y="175051"/>
                </a:lnTo>
                <a:lnTo>
                  <a:pt x="2114154" y="175051"/>
                </a:lnTo>
                <a:lnTo>
                  <a:pt x="2050789" y="40394"/>
                </a:lnTo>
                <a:close/>
              </a:path>
            </a:pathLst>
          </a:custGeom>
          <a:solidFill>
            <a:srgbClr val="E60000"/>
          </a:solidFill>
        </p:spPr>
        <p:txBody>
          <a:bodyPr wrap="square" lIns="0" tIns="0" rIns="0" bIns="0" rtlCol="0"/>
          <a:lstStyle/>
          <a:p>
            <a:endParaRPr sz="1092"/>
          </a:p>
        </p:txBody>
      </p:sp>
      <p:pic>
        <p:nvPicPr>
          <p:cNvPr id="27" name="bg object 27"/>
          <p:cNvPicPr/>
          <p:nvPr/>
        </p:nvPicPr>
        <p:blipFill>
          <a:blip r:embed="rId8" cstate="print"/>
          <a:stretch>
            <a:fillRect/>
          </a:stretch>
        </p:blipFill>
        <p:spPr>
          <a:xfrm>
            <a:off x="4597400" y="4063715"/>
            <a:ext cx="1244600" cy="1276260"/>
          </a:xfrm>
          <a:prstGeom prst="rect">
            <a:avLst/>
          </a:prstGeom>
        </p:spPr>
      </p:pic>
      <p:sp>
        <p:nvSpPr>
          <p:cNvPr id="28" name="bg object 28"/>
          <p:cNvSpPr/>
          <p:nvPr/>
        </p:nvSpPr>
        <p:spPr>
          <a:xfrm>
            <a:off x="4639266" y="4155826"/>
            <a:ext cx="1108678" cy="1144412"/>
          </a:xfrm>
          <a:custGeom>
            <a:avLst/>
            <a:gdLst/>
            <a:ahLst/>
            <a:cxnLst/>
            <a:rect l="l" t="t" r="r" b="b"/>
            <a:pathLst>
              <a:path w="1828165" h="1887220">
                <a:moveTo>
                  <a:pt x="542797" y="0"/>
                </a:moveTo>
                <a:lnTo>
                  <a:pt x="512043" y="40763"/>
                </a:lnTo>
                <a:lnTo>
                  <a:pt x="479904" y="80314"/>
                </a:lnTo>
                <a:lnTo>
                  <a:pt x="446418" y="118623"/>
                </a:lnTo>
                <a:lnTo>
                  <a:pt x="411623" y="155658"/>
                </a:lnTo>
                <a:lnTo>
                  <a:pt x="375557" y="191388"/>
                </a:lnTo>
                <a:lnTo>
                  <a:pt x="338257" y="225781"/>
                </a:lnTo>
                <a:lnTo>
                  <a:pt x="299761" y="258806"/>
                </a:lnTo>
                <a:lnTo>
                  <a:pt x="260108" y="290431"/>
                </a:lnTo>
                <a:lnTo>
                  <a:pt x="219335" y="320626"/>
                </a:lnTo>
                <a:lnTo>
                  <a:pt x="177480" y="349358"/>
                </a:lnTo>
                <a:lnTo>
                  <a:pt x="134582" y="376597"/>
                </a:lnTo>
                <a:lnTo>
                  <a:pt x="90676" y="402311"/>
                </a:lnTo>
                <a:lnTo>
                  <a:pt x="45803" y="426470"/>
                </a:lnTo>
                <a:lnTo>
                  <a:pt x="0" y="449040"/>
                </a:lnTo>
                <a:lnTo>
                  <a:pt x="676477" y="1886629"/>
                </a:lnTo>
                <a:lnTo>
                  <a:pt x="722071" y="1864704"/>
                </a:lnTo>
                <a:lnTo>
                  <a:pt x="767243" y="1842037"/>
                </a:lnTo>
                <a:lnTo>
                  <a:pt x="811987" y="1818636"/>
                </a:lnTo>
                <a:lnTo>
                  <a:pt x="856295" y="1794508"/>
                </a:lnTo>
                <a:lnTo>
                  <a:pt x="900157" y="1769658"/>
                </a:lnTo>
                <a:lnTo>
                  <a:pt x="943565" y="1744094"/>
                </a:lnTo>
                <a:lnTo>
                  <a:pt x="986513" y="1717823"/>
                </a:lnTo>
                <a:lnTo>
                  <a:pt x="1028990" y="1690851"/>
                </a:lnTo>
                <a:lnTo>
                  <a:pt x="1070990" y="1663185"/>
                </a:lnTo>
                <a:lnTo>
                  <a:pt x="1112504" y="1634832"/>
                </a:lnTo>
                <a:lnTo>
                  <a:pt x="1153524" y="1605799"/>
                </a:lnTo>
                <a:lnTo>
                  <a:pt x="1194042" y="1576092"/>
                </a:lnTo>
                <a:lnTo>
                  <a:pt x="1234049" y="1545718"/>
                </a:lnTo>
                <a:lnTo>
                  <a:pt x="1273538" y="1514684"/>
                </a:lnTo>
                <a:lnTo>
                  <a:pt x="1312500" y="1482996"/>
                </a:lnTo>
                <a:lnTo>
                  <a:pt x="1350927" y="1450662"/>
                </a:lnTo>
                <a:lnTo>
                  <a:pt x="1388811" y="1417688"/>
                </a:lnTo>
                <a:lnTo>
                  <a:pt x="1426143" y="1384081"/>
                </a:lnTo>
                <a:lnTo>
                  <a:pt x="1462916" y="1349847"/>
                </a:lnTo>
                <a:lnTo>
                  <a:pt x="1499122" y="1314994"/>
                </a:lnTo>
                <a:lnTo>
                  <a:pt x="1534752" y="1279528"/>
                </a:lnTo>
                <a:lnTo>
                  <a:pt x="1569797" y="1243457"/>
                </a:lnTo>
                <a:lnTo>
                  <a:pt x="1604251" y="1206785"/>
                </a:lnTo>
                <a:lnTo>
                  <a:pt x="1638105" y="1169521"/>
                </a:lnTo>
                <a:lnTo>
                  <a:pt x="1671350" y="1131672"/>
                </a:lnTo>
                <a:lnTo>
                  <a:pt x="1703978" y="1093243"/>
                </a:lnTo>
                <a:lnTo>
                  <a:pt x="1735981" y="1054242"/>
                </a:lnTo>
                <a:lnTo>
                  <a:pt x="1767352" y="1014675"/>
                </a:lnTo>
                <a:lnTo>
                  <a:pt x="1798081" y="974550"/>
                </a:lnTo>
                <a:lnTo>
                  <a:pt x="1828162" y="933873"/>
                </a:lnTo>
                <a:lnTo>
                  <a:pt x="542797" y="0"/>
                </a:lnTo>
                <a:close/>
              </a:path>
            </a:pathLst>
          </a:custGeom>
          <a:solidFill>
            <a:srgbClr val="90C2E7"/>
          </a:solidFill>
        </p:spPr>
        <p:txBody>
          <a:bodyPr wrap="square" lIns="0" tIns="0" rIns="0" bIns="0" rtlCol="0"/>
          <a:lstStyle/>
          <a:p>
            <a:endParaRPr sz="1092"/>
          </a:p>
        </p:txBody>
      </p:sp>
      <p:pic>
        <p:nvPicPr>
          <p:cNvPr id="29" name="bg object 29"/>
          <p:cNvPicPr/>
          <p:nvPr/>
        </p:nvPicPr>
        <p:blipFill>
          <a:blip r:embed="rId9" cstate="print"/>
          <a:stretch>
            <a:fillRect/>
          </a:stretch>
        </p:blipFill>
        <p:spPr>
          <a:xfrm>
            <a:off x="4781549" y="2152499"/>
            <a:ext cx="1625600" cy="2609666"/>
          </a:xfrm>
          <a:prstGeom prst="rect">
            <a:avLst/>
          </a:prstGeom>
        </p:spPr>
      </p:pic>
      <p:sp>
        <p:nvSpPr>
          <p:cNvPr id="30" name="bg object 30"/>
          <p:cNvSpPr/>
          <p:nvPr/>
        </p:nvSpPr>
        <p:spPr>
          <a:xfrm>
            <a:off x="4821055" y="2246870"/>
            <a:ext cx="1275038" cy="2475580"/>
          </a:xfrm>
          <a:custGeom>
            <a:avLst/>
            <a:gdLst/>
            <a:ahLst/>
            <a:cxnLst/>
            <a:rect l="l" t="t" r="r" b="b"/>
            <a:pathLst>
              <a:path w="2102484" h="4082415">
                <a:moveTo>
                  <a:pt x="1012738" y="0"/>
                </a:moveTo>
                <a:lnTo>
                  <a:pt x="0" y="1224189"/>
                </a:lnTo>
                <a:lnTo>
                  <a:pt x="36905" y="1255784"/>
                </a:lnTo>
                <a:lnTo>
                  <a:pt x="72474" y="1288379"/>
                </a:lnTo>
                <a:lnTo>
                  <a:pt x="106702" y="1321936"/>
                </a:lnTo>
                <a:lnTo>
                  <a:pt x="139584" y="1356419"/>
                </a:lnTo>
                <a:lnTo>
                  <a:pt x="171115" y="1391790"/>
                </a:lnTo>
                <a:lnTo>
                  <a:pt x="201291" y="1428013"/>
                </a:lnTo>
                <a:lnTo>
                  <a:pt x="230107" y="1465049"/>
                </a:lnTo>
                <a:lnTo>
                  <a:pt x="257558" y="1502862"/>
                </a:lnTo>
                <a:lnTo>
                  <a:pt x="283640" y="1541415"/>
                </a:lnTo>
                <a:lnTo>
                  <a:pt x="308348" y="1580670"/>
                </a:lnTo>
                <a:lnTo>
                  <a:pt x="331676" y="1620590"/>
                </a:lnTo>
                <a:lnTo>
                  <a:pt x="353622" y="1661138"/>
                </a:lnTo>
                <a:lnTo>
                  <a:pt x="374179" y="1702277"/>
                </a:lnTo>
                <a:lnTo>
                  <a:pt x="393343" y="1743970"/>
                </a:lnTo>
                <a:lnTo>
                  <a:pt x="411110" y="1786180"/>
                </a:lnTo>
                <a:lnTo>
                  <a:pt x="427474" y="1828868"/>
                </a:lnTo>
                <a:lnTo>
                  <a:pt x="442431" y="1871999"/>
                </a:lnTo>
                <a:lnTo>
                  <a:pt x="455977" y="1915535"/>
                </a:lnTo>
                <a:lnTo>
                  <a:pt x="468106" y="1959439"/>
                </a:lnTo>
                <a:lnTo>
                  <a:pt x="478814" y="2003673"/>
                </a:lnTo>
                <a:lnTo>
                  <a:pt x="488096" y="2048201"/>
                </a:lnTo>
                <a:lnTo>
                  <a:pt x="495948" y="2092985"/>
                </a:lnTo>
                <a:lnTo>
                  <a:pt x="502365" y="2137988"/>
                </a:lnTo>
                <a:lnTo>
                  <a:pt x="507341" y="2183173"/>
                </a:lnTo>
                <a:lnTo>
                  <a:pt x="510874" y="2228502"/>
                </a:lnTo>
                <a:lnTo>
                  <a:pt x="512957" y="2273940"/>
                </a:lnTo>
                <a:lnTo>
                  <a:pt x="513586" y="2319447"/>
                </a:lnTo>
                <a:lnTo>
                  <a:pt x="512756" y="2364988"/>
                </a:lnTo>
                <a:lnTo>
                  <a:pt x="510463" y="2410525"/>
                </a:lnTo>
                <a:lnTo>
                  <a:pt x="506702" y="2456020"/>
                </a:lnTo>
                <a:lnTo>
                  <a:pt x="501468" y="2501437"/>
                </a:lnTo>
                <a:lnTo>
                  <a:pt x="494756" y="2546739"/>
                </a:lnTo>
                <a:lnTo>
                  <a:pt x="486563" y="2591888"/>
                </a:lnTo>
                <a:lnTo>
                  <a:pt x="476883" y="2636847"/>
                </a:lnTo>
                <a:lnTo>
                  <a:pt x="465711" y="2681579"/>
                </a:lnTo>
                <a:lnTo>
                  <a:pt x="453043" y="2726046"/>
                </a:lnTo>
                <a:lnTo>
                  <a:pt x="438874" y="2770213"/>
                </a:lnTo>
                <a:lnTo>
                  <a:pt x="423199" y="2814040"/>
                </a:lnTo>
                <a:lnTo>
                  <a:pt x="406014" y="2857492"/>
                </a:lnTo>
                <a:lnTo>
                  <a:pt x="387314" y="2900531"/>
                </a:lnTo>
                <a:lnTo>
                  <a:pt x="367094" y="2943120"/>
                </a:lnTo>
                <a:lnTo>
                  <a:pt x="345350" y="2985221"/>
                </a:lnTo>
                <a:lnTo>
                  <a:pt x="322077" y="3026798"/>
                </a:lnTo>
                <a:lnTo>
                  <a:pt x="297269" y="3067813"/>
                </a:lnTo>
                <a:lnTo>
                  <a:pt x="270924" y="3108229"/>
                </a:lnTo>
                <a:lnTo>
                  <a:pt x="243035" y="3148009"/>
                </a:lnTo>
                <a:lnTo>
                  <a:pt x="1528400" y="4081883"/>
                </a:lnTo>
                <a:lnTo>
                  <a:pt x="1556584" y="4042437"/>
                </a:lnTo>
                <a:lnTo>
                  <a:pt x="1584045" y="4002686"/>
                </a:lnTo>
                <a:lnTo>
                  <a:pt x="1610784" y="3962635"/>
                </a:lnTo>
                <a:lnTo>
                  <a:pt x="1636803" y="3922295"/>
                </a:lnTo>
                <a:lnTo>
                  <a:pt x="1662103" y="3881672"/>
                </a:lnTo>
                <a:lnTo>
                  <a:pt x="1686684" y="3840776"/>
                </a:lnTo>
                <a:lnTo>
                  <a:pt x="1710547" y="3799614"/>
                </a:lnTo>
                <a:lnTo>
                  <a:pt x="1733695" y="3758194"/>
                </a:lnTo>
                <a:lnTo>
                  <a:pt x="1756126" y="3716525"/>
                </a:lnTo>
                <a:lnTo>
                  <a:pt x="1777844" y="3674614"/>
                </a:lnTo>
                <a:lnTo>
                  <a:pt x="1798848" y="3632470"/>
                </a:lnTo>
                <a:lnTo>
                  <a:pt x="1819140" y="3590102"/>
                </a:lnTo>
                <a:lnTo>
                  <a:pt x="1838721" y="3547516"/>
                </a:lnTo>
                <a:lnTo>
                  <a:pt x="1857591" y="3504722"/>
                </a:lnTo>
                <a:lnTo>
                  <a:pt x="1875753" y="3461727"/>
                </a:lnTo>
                <a:lnTo>
                  <a:pt x="1893206" y="3418540"/>
                </a:lnTo>
                <a:lnTo>
                  <a:pt x="1909952" y="3375169"/>
                </a:lnTo>
                <a:lnTo>
                  <a:pt x="1925992" y="3331622"/>
                </a:lnTo>
                <a:lnTo>
                  <a:pt x="1941327" y="3287907"/>
                </a:lnTo>
                <a:lnTo>
                  <a:pt x="1955958" y="3244032"/>
                </a:lnTo>
                <a:lnTo>
                  <a:pt x="1969886" y="3200006"/>
                </a:lnTo>
                <a:lnTo>
                  <a:pt x="1983112" y="3155836"/>
                </a:lnTo>
                <a:lnTo>
                  <a:pt x="1995637" y="3111531"/>
                </a:lnTo>
                <a:lnTo>
                  <a:pt x="2007462" y="3067099"/>
                </a:lnTo>
                <a:lnTo>
                  <a:pt x="2018588" y="3022548"/>
                </a:lnTo>
                <a:lnTo>
                  <a:pt x="2029016" y="2977886"/>
                </a:lnTo>
                <a:lnTo>
                  <a:pt x="2038748" y="2933122"/>
                </a:lnTo>
                <a:lnTo>
                  <a:pt x="2047784" y="2888263"/>
                </a:lnTo>
                <a:lnTo>
                  <a:pt x="2056125" y="2843318"/>
                </a:lnTo>
                <a:lnTo>
                  <a:pt x="2063772" y="2798294"/>
                </a:lnTo>
                <a:lnTo>
                  <a:pt x="2070726" y="2753201"/>
                </a:lnTo>
                <a:lnTo>
                  <a:pt x="2076989" y="2708046"/>
                </a:lnTo>
                <a:lnTo>
                  <a:pt x="2082562" y="2662837"/>
                </a:lnTo>
                <a:lnTo>
                  <a:pt x="2087445" y="2617583"/>
                </a:lnTo>
                <a:lnTo>
                  <a:pt x="2091639" y="2572292"/>
                </a:lnTo>
                <a:lnTo>
                  <a:pt x="2095145" y="2526971"/>
                </a:lnTo>
                <a:lnTo>
                  <a:pt x="2097965" y="2481629"/>
                </a:lnTo>
                <a:lnTo>
                  <a:pt x="2100100" y="2436275"/>
                </a:lnTo>
                <a:lnTo>
                  <a:pt x="2101550" y="2390915"/>
                </a:lnTo>
                <a:lnTo>
                  <a:pt x="2102317" y="2345559"/>
                </a:lnTo>
                <a:lnTo>
                  <a:pt x="2102401" y="2300215"/>
                </a:lnTo>
                <a:lnTo>
                  <a:pt x="2101805" y="2254891"/>
                </a:lnTo>
                <a:lnTo>
                  <a:pt x="2100527" y="2209594"/>
                </a:lnTo>
                <a:lnTo>
                  <a:pt x="2098571" y="2164334"/>
                </a:lnTo>
                <a:lnTo>
                  <a:pt x="2095936" y="2119117"/>
                </a:lnTo>
                <a:lnTo>
                  <a:pt x="2092624" y="2073954"/>
                </a:lnTo>
                <a:lnTo>
                  <a:pt x="2088636" y="2028850"/>
                </a:lnTo>
                <a:lnTo>
                  <a:pt x="2083972" y="1983816"/>
                </a:lnTo>
                <a:lnTo>
                  <a:pt x="2078635" y="1938858"/>
                </a:lnTo>
                <a:lnTo>
                  <a:pt x="2072624" y="1893985"/>
                </a:lnTo>
                <a:lnTo>
                  <a:pt x="2065941" y="1849206"/>
                </a:lnTo>
                <a:lnTo>
                  <a:pt x="2058587" y="1804528"/>
                </a:lnTo>
                <a:lnTo>
                  <a:pt x="2050564" y="1759959"/>
                </a:lnTo>
                <a:lnTo>
                  <a:pt x="2041871" y="1715508"/>
                </a:lnTo>
                <a:lnTo>
                  <a:pt x="2032510" y="1671183"/>
                </a:lnTo>
                <a:lnTo>
                  <a:pt x="2022482" y="1626992"/>
                </a:lnTo>
                <a:lnTo>
                  <a:pt x="2011789" y="1582943"/>
                </a:lnTo>
                <a:lnTo>
                  <a:pt x="2000430" y="1539045"/>
                </a:lnTo>
                <a:lnTo>
                  <a:pt x="1988408" y="1495304"/>
                </a:lnTo>
                <a:lnTo>
                  <a:pt x="1975723" y="1451731"/>
                </a:lnTo>
                <a:lnTo>
                  <a:pt x="1962376" y="1408332"/>
                </a:lnTo>
                <a:lnTo>
                  <a:pt x="1948369" y="1365116"/>
                </a:lnTo>
                <a:lnTo>
                  <a:pt x="1933646" y="1321936"/>
                </a:lnTo>
                <a:lnTo>
                  <a:pt x="1918376" y="1279266"/>
                </a:lnTo>
                <a:lnTo>
                  <a:pt x="1902392" y="1236648"/>
                </a:lnTo>
                <a:lnTo>
                  <a:pt x="1885752" y="1194245"/>
                </a:lnTo>
                <a:lnTo>
                  <a:pt x="1868456" y="1152066"/>
                </a:lnTo>
                <a:lnTo>
                  <a:pt x="1850506" y="1110119"/>
                </a:lnTo>
                <a:lnTo>
                  <a:pt x="1831902" y="1068412"/>
                </a:lnTo>
                <a:lnTo>
                  <a:pt x="1812645" y="1026953"/>
                </a:lnTo>
                <a:lnTo>
                  <a:pt x="1792738" y="985751"/>
                </a:lnTo>
                <a:lnTo>
                  <a:pt x="1772179" y="944813"/>
                </a:lnTo>
                <a:lnTo>
                  <a:pt x="1750972" y="904148"/>
                </a:lnTo>
                <a:lnTo>
                  <a:pt x="1729116" y="863764"/>
                </a:lnTo>
                <a:lnTo>
                  <a:pt x="1706612" y="823668"/>
                </a:lnTo>
                <a:lnTo>
                  <a:pt x="1683462" y="783870"/>
                </a:lnTo>
                <a:lnTo>
                  <a:pt x="1659667" y="744377"/>
                </a:lnTo>
                <a:lnTo>
                  <a:pt x="1635228" y="705198"/>
                </a:lnTo>
                <a:lnTo>
                  <a:pt x="1610146" y="666340"/>
                </a:lnTo>
                <a:lnTo>
                  <a:pt x="1584421" y="627812"/>
                </a:lnTo>
                <a:lnTo>
                  <a:pt x="1558055" y="589622"/>
                </a:lnTo>
                <a:lnTo>
                  <a:pt x="1531049" y="551778"/>
                </a:lnTo>
                <a:lnTo>
                  <a:pt x="1503404" y="514288"/>
                </a:lnTo>
                <a:lnTo>
                  <a:pt x="1475121" y="477160"/>
                </a:lnTo>
                <a:lnTo>
                  <a:pt x="1446201" y="440404"/>
                </a:lnTo>
                <a:lnTo>
                  <a:pt x="1416645" y="404026"/>
                </a:lnTo>
                <a:lnTo>
                  <a:pt x="1386454" y="368034"/>
                </a:lnTo>
                <a:lnTo>
                  <a:pt x="1355629" y="332438"/>
                </a:lnTo>
                <a:lnTo>
                  <a:pt x="1324171" y="297245"/>
                </a:lnTo>
                <a:lnTo>
                  <a:pt x="1292081" y="262464"/>
                </a:lnTo>
                <a:lnTo>
                  <a:pt x="1259360" y="228102"/>
                </a:lnTo>
                <a:lnTo>
                  <a:pt x="1226010" y="194167"/>
                </a:lnTo>
                <a:lnTo>
                  <a:pt x="1192031" y="160669"/>
                </a:lnTo>
                <a:lnTo>
                  <a:pt x="1157424" y="127614"/>
                </a:lnTo>
                <a:lnTo>
                  <a:pt x="1122190" y="95012"/>
                </a:lnTo>
                <a:lnTo>
                  <a:pt x="1086330" y="62870"/>
                </a:lnTo>
                <a:lnTo>
                  <a:pt x="1049846" y="31196"/>
                </a:lnTo>
                <a:lnTo>
                  <a:pt x="1012738" y="0"/>
                </a:lnTo>
                <a:close/>
              </a:path>
            </a:pathLst>
          </a:custGeom>
          <a:solidFill>
            <a:srgbClr val="4E8098"/>
          </a:solidFill>
        </p:spPr>
        <p:txBody>
          <a:bodyPr wrap="square" lIns="0" tIns="0" rIns="0" bIns="0" rtlCol="0"/>
          <a:lstStyle/>
          <a:p>
            <a:endParaRPr sz="1092"/>
          </a:p>
        </p:txBody>
      </p:sp>
      <p:pic>
        <p:nvPicPr>
          <p:cNvPr id="31" name="bg object 31"/>
          <p:cNvPicPr/>
          <p:nvPr/>
        </p:nvPicPr>
        <p:blipFill>
          <a:blip r:embed="rId10" cstate="print"/>
          <a:stretch>
            <a:fillRect/>
          </a:stretch>
        </p:blipFill>
        <p:spPr>
          <a:xfrm>
            <a:off x="4235450" y="1739778"/>
            <a:ext cx="1289050" cy="1288959"/>
          </a:xfrm>
          <a:prstGeom prst="rect">
            <a:avLst/>
          </a:prstGeom>
        </p:spPr>
      </p:pic>
      <p:sp>
        <p:nvSpPr>
          <p:cNvPr id="32" name="bg object 32"/>
          <p:cNvSpPr/>
          <p:nvPr/>
        </p:nvSpPr>
        <p:spPr>
          <a:xfrm>
            <a:off x="4273550" y="1828672"/>
            <a:ext cx="1161821" cy="1160584"/>
          </a:xfrm>
          <a:custGeom>
            <a:avLst/>
            <a:gdLst/>
            <a:ahLst/>
            <a:cxnLst/>
            <a:rect l="l" t="t" r="r" b="b"/>
            <a:pathLst>
              <a:path w="1915795" h="1913889">
                <a:moveTo>
                  <a:pt x="0" y="0"/>
                </a:moveTo>
                <a:lnTo>
                  <a:pt x="0" y="1588798"/>
                </a:lnTo>
                <a:lnTo>
                  <a:pt x="49354" y="1589658"/>
                </a:lnTo>
                <a:lnTo>
                  <a:pt x="98512" y="1592227"/>
                </a:lnTo>
                <a:lnTo>
                  <a:pt x="147432" y="1596490"/>
                </a:lnTo>
                <a:lnTo>
                  <a:pt x="196075" y="1602433"/>
                </a:lnTo>
                <a:lnTo>
                  <a:pt x="244397" y="1610041"/>
                </a:lnTo>
                <a:lnTo>
                  <a:pt x="292359" y="1619299"/>
                </a:lnTo>
                <a:lnTo>
                  <a:pt x="339918" y="1630191"/>
                </a:lnTo>
                <a:lnTo>
                  <a:pt x="387034" y="1642704"/>
                </a:lnTo>
                <a:lnTo>
                  <a:pt x="433664" y="1656822"/>
                </a:lnTo>
                <a:lnTo>
                  <a:pt x="479769" y="1672531"/>
                </a:lnTo>
                <a:lnTo>
                  <a:pt x="525307" y="1689816"/>
                </a:lnTo>
                <a:lnTo>
                  <a:pt x="570236" y="1708661"/>
                </a:lnTo>
                <a:lnTo>
                  <a:pt x="614515" y="1729052"/>
                </a:lnTo>
                <a:lnTo>
                  <a:pt x="658104" y="1750975"/>
                </a:lnTo>
                <a:lnTo>
                  <a:pt x="700960" y="1774413"/>
                </a:lnTo>
                <a:lnTo>
                  <a:pt x="743042" y="1799353"/>
                </a:lnTo>
                <a:lnTo>
                  <a:pt x="784310" y="1825780"/>
                </a:lnTo>
                <a:lnTo>
                  <a:pt x="824722" y="1853678"/>
                </a:lnTo>
                <a:lnTo>
                  <a:pt x="864236" y="1883033"/>
                </a:lnTo>
                <a:lnTo>
                  <a:pt x="902812" y="1913830"/>
                </a:lnTo>
                <a:lnTo>
                  <a:pt x="1915551" y="689640"/>
                </a:lnTo>
                <a:lnTo>
                  <a:pt x="1876829" y="658144"/>
                </a:lnTo>
                <a:lnTo>
                  <a:pt x="1837645" y="627339"/>
                </a:lnTo>
                <a:lnTo>
                  <a:pt x="1798009" y="597226"/>
                </a:lnTo>
                <a:lnTo>
                  <a:pt x="1757930" y="567811"/>
                </a:lnTo>
                <a:lnTo>
                  <a:pt x="1717417" y="539096"/>
                </a:lnTo>
                <a:lnTo>
                  <a:pt x="1676480" y="511084"/>
                </a:lnTo>
                <a:lnTo>
                  <a:pt x="1635128" y="483779"/>
                </a:lnTo>
                <a:lnTo>
                  <a:pt x="1593372" y="457185"/>
                </a:lnTo>
                <a:lnTo>
                  <a:pt x="1551219" y="431305"/>
                </a:lnTo>
                <a:lnTo>
                  <a:pt x="1508680" y="406142"/>
                </a:lnTo>
                <a:lnTo>
                  <a:pt x="1465764" y="381700"/>
                </a:lnTo>
                <a:lnTo>
                  <a:pt x="1422481" y="357981"/>
                </a:lnTo>
                <a:lnTo>
                  <a:pt x="1378840" y="334991"/>
                </a:lnTo>
                <a:lnTo>
                  <a:pt x="1334850" y="312731"/>
                </a:lnTo>
                <a:lnTo>
                  <a:pt x="1290521" y="291205"/>
                </a:lnTo>
                <a:lnTo>
                  <a:pt x="1245862" y="270417"/>
                </a:lnTo>
                <a:lnTo>
                  <a:pt x="1200884" y="250370"/>
                </a:lnTo>
                <a:lnTo>
                  <a:pt x="1155594" y="231068"/>
                </a:lnTo>
                <a:lnTo>
                  <a:pt x="1110003" y="212513"/>
                </a:lnTo>
                <a:lnTo>
                  <a:pt x="1064121" y="194710"/>
                </a:lnTo>
                <a:lnTo>
                  <a:pt x="1017956" y="177661"/>
                </a:lnTo>
                <a:lnTo>
                  <a:pt x="971518" y="161371"/>
                </a:lnTo>
                <a:lnTo>
                  <a:pt x="924817" y="145842"/>
                </a:lnTo>
                <a:lnTo>
                  <a:pt x="877861" y="131078"/>
                </a:lnTo>
                <a:lnTo>
                  <a:pt x="830661" y="117082"/>
                </a:lnTo>
                <a:lnTo>
                  <a:pt x="783226" y="103858"/>
                </a:lnTo>
                <a:lnTo>
                  <a:pt x="735565" y="91409"/>
                </a:lnTo>
                <a:lnTo>
                  <a:pt x="687688" y="79738"/>
                </a:lnTo>
                <a:lnTo>
                  <a:pt x="639605" y="68850"/>
                </a:lnTo>
                <a:lnTo>
                  <a:pt x="591324" y="58746"/>
                </a:lnTo>
                <a:lnTo>
                  <a:pt x="542855" y="49432"/>
                </a:lnTo>
                <a:lnTo>
                  <a:pt x="494207" y="40909"/>
                </a:lnTo>
                <a:lnTo>
                  <a:pt x="445391" y="33182"/>
                </a:lnTo>
                <a:lnTo>
                  <a:pt x="396415" y="26254"/>
                </a:lnTo>
                <a:lnTo>
                  <a:pt x="347289" y="20129"/>
                </a:lnTo>
                <a:lnTo>
                  <a:pt x="298023" y="14809"/>
                </a:lnTo>
                <a:lnTo>
                  <a:pt x="248625" y="10298"/>
                </a:lnTo>
                <a:lnTo>
                  <a:pt x="199105" y="6600"/>
                </a:lnTo>
                <a:lnTo>
                  <a:pt x="149474" y="3717"/>
                </a:lnTo>
                <a:lnTo>
                  <a:pt x="99739" y="1654"/>
                </a:lnTo>
                <a:lnTo>
                  <a:pt x="49911" y="414"/>
                </a:lnTo>
                <a:lnTo>
                  <a:pt x="0" y="0"/>
                </a:lnTo>
                <a:close/>
              </a:path>
            </a:pathLst>
          </a:custGeom>
          <a:solidFill>
            <a:srgbClr val="CED3DC"/>
          </a:solidFill>
        </p:spPr>
        <p:txBody>
          <a:bodyPr wrap="square" lIns="0" tIns="0" rIns="0" bIns="0" rtlCol="0"/>
          <a:lstStyle/>
          <a:p>
            <a:endParaRPr sz="1092"/>
          </a:p>
        </p:txBody>
      </p:sp>
      <p:sp>
        <p:nvSpPr>
          <p:cNvPr id="33" name="bg object 33"/>
          <p:cNvSpPr/>
          <p:nvPr/>
        </p:nvSpPr>
        <p:spPr>
          <a:xfrm>
            <a:off x="2390775" y="1609610"/>
            <a:ext cx="1587733" cy="149404"/>
          </a:xfrm>
          <a:custGeom>
            <a:avLst/>
            <a:gdLst/>
            <a:ahLst/>
            <a:cxnLst/>
            <a:rect l="l" t="t" r="r" b="b"/>
            <a:pathLst>
              <a:path w="2618104" h="246380">
                <a:moveTo>
                  <a:pt x="2617721" y="246065"/>
                </a:moveTo>
                <a:lnTo>
                  <a:pt x="2617721" y="0"/>
                </a:lnTo>
                <a:lnTo>
                  <a:pt x="0" y="0"/>
                </a:lnTo>
              </a:path>
            </a:pathLst>
          </a:custGeom>
          <a:ln w="7853">
            <a:solidFill>
              <a:srgbClr val="FFFFFF"/>
            </a:solidFill>
          </a:ln>
        </p:spPr>
        <p:txBody>
          <a:bodyPr wrap="square" lIns="0" tIns="0" rIns="0" bIns="0" rtlCol="0"/>
          <a:lstStyle/>
          <a:p>
            <a:endParaRPr sz="1092"/>
          </a:p>
        </p:txBody>
      </p:sp>
      <p:sp>
        <p:nvSpPr>
          <p:cNvPr id="34" name="bg object 34"/>
          <p:cNvSpPr/>
          <p:nvPr/>
        </p:nvSpPr>
        <p:spPr>
          <a:xfrm>
            <a:off x="2393950" y="2250915"/>
            <a:ext cx="529501" cy="45053"/>
          </a:xfrm>
          <a:custGeom>
            <a:avLst/>
            <a:gdLst/>
            <a:ahLst/>
            <a:cxnLst/>
            <a:rect l="l" t="t" r="r" b="b"/>
            <a:pathLst>
              <a:path w="873125" h="74295">
                <a:moveTo>
                  <a:pt x="872739" y="74133"/>
                </a:moveTo>
                <a:lnTo>
                  <a:pt x="799443" y="0"/>
                </a:lnTo>
                <a:lnTo>
                  <a:pt x="0" y="0"/>
                </a:lnTo>
              </a:path>
            </a:pathLst>
          </a:custGeom>
          <a:ln w="7853">
            <a:solidFill>
              <a:srgbClr val="FFFFFF"/>
            </a:solidFill>
          </a:ln>
        </p:spPr>
        <p:txBody>
          <a:bodyPr wrap="square" lIns="0" tIns="0" rIns="0" bIns="0" rtlCol="0"/>
          <a:lstStyle/>
          <a:p>
            <a:endParaRPr sz="1092"/>
          </a:p>
        </p:txBody>
      </p:sp>
      <p:sp>
        <p:nvSpPr>
          <p:cNvPr id="2" name="Holder 2"/>
          <p:cNvSpPr>
            <a:spLocks noGrp="1"/>
          </p:cNvSpPr>
          <p:nvPr>
            <p:ph type="title"/>
          </p:nvPr>
        </p:nvSpPr>
        <p:spPr>
          <a:xfrm>
            <a:off x="163748" y="-102945"/>
            <a:ext cx="8074986" cy="746544"/>
          </a:xfrm>
        </p:spPr>
        <p:txBody>
          <a:bodyPr lIns="0" tIns="0" rIns="0" bIns="0"/>
          <a:lstStyle>
            <a:lvl1pPr>
              <a:defRPr sz="4851" b="0" i="0">
                <a:solidFill>
                  <a:schemeClr val="bg1"/>
                </a:solidFill>
                <a:latin typeface="Oswald" panose="00000500000000000000" pitchFamily="2" charset="0"/>
                <a:cs typeface="Oswald" panose="00000500000000000000" pitchFamily="2" charset="0"/>
              </a:defRPr>
            </a:lvl1pPr>
          </a:lstStyle>
          <a:p>
            <a:endParaRPr dirty="0"/>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0359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63748" y="-102945"/>
            <a:ext cx="8074986" cy="746544"/>
          </a:xfrm>
        </p:spPr>
        <p:txBody>
          <a:bodyPr lIns="0" tIns="0" rIns="0" bIns="0"/>
          <a:lstStyle>
            <a:lvl1pPr>
              <a:defRPr sz="4851" b="0" i="0">
                <a:solidFill>
                  <a:schemeClr val="bg1"/>
                </a:solidFill>
                <a:latin typeface="Oswald" panose="00000500000000000000" pitchFamily="2" charset="0"/>
                <a:cs typeface="Oswald" panose="00000500000000000000" pitchFamily="2" charset="0"/>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11741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1595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Rectangle 6"/>
          <p:cNvSpPr/>
          <p:nvPr userDrawn="1"/>
        </p:nvSpPr>
        <p:spPr>
          <a:xfrm>
            <a:off x="1" y="-2"/>
            <a:ext cx="12191999" cy="68580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15" name="Rectangle 14"/>
          <p:cNvSpPr/>
          <p:nvPr userDrawn="1"/>
        </p:nvSpPr>
        <p:spPr>
          <a:xfrm>
            <a:off x="450475" y="684709"/>
            <a:ext cx="1226240" cy="105878"/>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17" name="Content Placeholder 2"/>
          <p:cNvSpPr>
            <a:spLocks noGrp="1"/>
          </p:cNvSpPr>
          <p:nvPr>
            <p:ph idx="1"/>
          </p:nvPr>
        </p:nvSpPr>
        <p:spPr>
          <a:xfrm>
            <a:off x="450475" y="1092644"/>
            <a:ext cx="11406886" cy="677100"/>
          </a:xfrm>
        </p:spPr>
        <p:txBody>
          <a:bodyPr/>
          <a:lstStyle>
            <a:lvl1pPr marL="0" indent="0" algn="l">
              <a:buNone/>
              <a:defRPr sz="4400">
                <a:solidFill>
                  <a:srgbClr val="13294B"/>
                </a:solidFill>
              </a:defRPr>
            </a:lvl1pPr>
            <a:lvl2pPr marL="457179" indent="0" algn="l">
              <a:buNone/>
              <a:defRPr/>
            </a:lvl2pPr>
            <a:lvl3pPr marL="914358" indent="0" algn="l">
              <a:buFont typeface="Arial" panose="020B0604020202020204" pitchFamily="34" charset="0"/>
              <a:buNone/>
              <a:defRPr/>
            </a:lvl3pPr>
            <a:lvl4pPr marL="1371536" indent="0">
              <a:buNone/>
              <a:defRPr/>
            </a:lvl4pPr>
            <a:lvl5pPr marL="1828715" indent="0">
              <a:buNone/>
              <a:defRPr/>
            </a:lvl5pPr>
          </a:lstStyle>
          <a:p>
            <a:pPr lvl="0"/>
            <a:r>
              <a:rPr lang="en-US" dirty="0"/>
              <a:t>Edit Master text styles</a:t>
            </a:r>
          </a:p>
        </p:txBody>
      </p:sp>
      <p:sp>
        <p:nvSpPr>
          <p:cNvPr id="10" name="Slide Number Placeholder 5"/>
          <p:cNvSpPr>
            <a:spLocks noGrp="1"/>
          </p:cNvSpPr>
          <p:nvPr>
            <p:ph type="sldNum" sz="quarter" idx="12"/>
          </p:nvPr>
        </p:nvSpPr>
        <p:spPr>
          <a:xfrm>
            <a:off x="450475" y="6277803"/>
            <a:ext cx="2743200" cy="276999"/>
          </a:xfrm>
        </p:spPr>
        <p:txBody>
          <a:bodyPr/>
          <a:lstStyle>
            <a:lvl1pPr algn="l">
              <a:defRPr b="0">
                <a:solidFill>
                  <a:srgbClr val="13294B"/>
                </a:solidFill>
              </a:defRPr>
            </a:lvl1pPr>
          </a:lstStyle>
          <a:p>
            <a:fld id="{F6EBD7BF-BFE1-4C16-BF7F-3645F4EF433A}" type="slidenum">
              <a:rPr lang="en-US" smtClean="0"/>
              <a:pPr/>
              <a:t>‹#›</a:t>
            </a:fld>
            <a:endParaRPr lang="en-US" dirty="0"/>
          </a:p>
        </p:txBody>
      </p:sp>
      <p:cxnSp>
        <p:nvCxnSpPr>
          <p:cNvPr id="11" name="Straight Connector 10"/>
          <p:cNvCxnSpPr/>
          <p:nvPr userDrawn="1"/>
        </p:nvCxnSpPr>
        <p:spPr>
          <a:xfrm>
            <a:off x="450475" y="6064972"/>
            <a:ext cx="11430000" cy="0"/>
          </a:xfrm>
          <a:prstGeom prst="line">
            <a:avLst/>
          </a:prstGeom>
          <a:ln>
            <a:solidFill>
              <a:srgbClr val="13294B"/>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180" y="6454014"/>
            <a:ext cx="3956295" cy="365390"/>
          </a:xfrm>
          <a:prstGeom prst="rect">
            <a:avLst/>
          </a:prstGeom>
        </p:spPr>
      </p:pic>
      <p:pic>
        <p:nvPicPr>
          <p:cNvPr id="14" name="Picture 13">
            <a:extLst>
              <a:ext uri="{FF2B5EF4-FFF2-40B4-BE49-F238E27FC236}">
                <a16:creationId xmlns:a16="http://schemas.microsoft.com/office/drawing/2014/main" id="{CB55DD0C-825D-7546-8E91-CB8907CCDADE}"/>
              </a:ext>
            </a:extLst>
          </p:cNvPr>
          <p:cNvPicPr>
            <a:picLocks/>
          </p:cNvPicPr>
          <p:nvPr userDrawn="1"/>
        </p:nvPicPr>
        <p:blipFill>
          <a:blip r:embed="rId3"/>
          <a:stretch>
            <a:fillRect/>
          </a:stretch>
        </p:blipFill>
        <p:spPr>
          <a:xfrm rot="5400000" flipH="1">
            <a:off x="6017845" y="-6017847"/>
            <a:ext cx="156309" cy="12192000"/>
          </a:xfrm>
          <a:prstGeom prst="rect">
            <a:avLst/>
          </a:prstGeom>
        </p:spPr>
      </p:pic>
    </p:spTree>
    <p:extLst>
      <p:ext uri="{BB962C8B-B14F-4D97-AF65-F5344CB8AC3E}">
        <p14:creationId xmlns:p14="http://schemas.microsoft.com/office/powerpoint/2010/main" val="3616812377"/>
      </p:ext>
    </p:extLst>
  </p:cSld>
  <p:clrMapOvr>
    <a:masterClrMapping/>
  </p:clrMapOvr>
  <p:extLst>
    <p:ext uri="{DCECCB84-F9BA-43D5-87BE-67443E8EF086}">
      <p15:sldGuideLst xmlns:p15="http://schemas.microsoft.com/office/powerpoint/2012/main">
        <p15:guide id="1" pos="49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4"/>
          </p:nvPr>
        </p:nvSpPr>
        <p:spPr>
          <a:xfrm>
            <a:off x="6199594" y="2071077"/>
            <a:ext cx="5662823" cy="3781066"/>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a:p>
            <a:pPr lvl="0"/>
            <a:endParaRPr lang="en-US" dirty="0"/>
          </a:p>
          <a:p>
            <a:pPr lvl="0"/>
            <a:endParaRPr lang="en-US" dirty="0"/>
          </a:p>
        </p:txBody>
      </p:sp>
      <p:sp>
        <p:nvSpPr>
          <p:cNvPr id="15" name="Content Placeholder 2"/>
          <p:cNvSpPr>
            <a:spLocks noGrp="1"/>
          </p:cNvSpPr>
          <p:nvPr>
            <p:ph idx="16"/>
          </p:nvPr>
        </p:nvSpPr>
        <p:spPr>
          <a:xfrm>
            <a:off x="259281" y="2071077"/>
            <a:ext cx="5672596" cy="3781066"/>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a:p>
            <a:pPr lvl="0"/>
            <a:endParaRPr lang="en-US" dirty="0"/>
          </a:p>
          <a:p>
            <a:pPr lvl="0"/>
            <a:endParaRPr lang="en-US" dirty="0"/>
          </a:p>
        </p:txBody>
      </p:sp>
      <p:cxnSp>
        <p:nvCxnSpPr>
          <p:cNvPr id="16" name="Straight Connector 15"/>
          <p:cNvCxnSpPr/>
          <p:nvPr userDrawn="1"/>
        </p:nvCxnSpPr>
        <p:spPr>
          <a:xfrm>
            <a:off x="6065735" y="2227385"/>
            <a:ext cx="0" cy="362475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9281" y="6064972"/>
            <a:ext cx="11621193" cy="0"/>
          </a:xfrm>
          <a:prstGeom prst="line">
            <a:avLst/>
          </a:prstGeom>
          <a:ln>
            <a:solidFill>
              <a:srgbClr val="13294B"/>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4179" y="6277802"/>
            <a:ext cx="3956295" cy="365390"/>
          </a:xfrm>
          <a:prstGeom prst="rect">
            <a:avLst/>
          </a:prstGeom>
        </p:spPr>
      </p:pic>
      <p:pic>
        <p:nvPicPr>
          <p:cNvPr id="17" name="Picture 16">
            <a:extLst>
              <a:ext uri="{FF2B5EF4-FFF2-40B4-BE49-F238E27FC236}">
                <a16:creationId xmlns:a16="http://schemas.microsoft.com/office/drawing/2014/main" id="{CB55DD0C-825D-7546-8E91-CB8907CCDADE}"/>
              </a:ext>
            </a:extLst>
          </p:cNvPr>
          <p:cNvPicPr>
            <a:picLocks/>
          </p:cNvPicPr>
          <p:nvPr userDrawn="1"/>
        </p:nvPicPr>
        <p:blipFill>
          <a:blip r:embed="rId3"/>
          <a:stretch>
            <a:fillRect/>
          </a:stretch>
        </p:blipFill>
        <p:spPr>
          <a:xfrm rot="5400000" flipH="1">
            <a:off x="6017844" y="-6017847"/>
            <a:ext cx="156309" cy="12192000"/>
          </a:xfrm>
          <a:prstGeom prst="rect">
            <a:avLst/>
          </a:prstGeom>
        </p:spPr>
      </p:pic>
    </p:spTree>
    <p:extLst>
      <p:ext uri="{BB962C8B-B14F-4D97-AF65-F5344CB8AC3E}">
        <p14:creationId xmlns:p14="http://schemas.microsoft.com/office/powerpoint/2010/main" val="270901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0B9B1-1A9B-4B81-B141-4C1E52BF6F48}"/>
              </a:ext>
            </a:extLst>
          </p:cNvPr>
          <p:cNvSpPr>
            <a:spLocks noGrp="1"/>
          </p:cNvSpPr>
          <p:nvPr>
            <p:ph type="dt" sz="half" idx="10"/>
          </p:nvPr>
        </p:nvSpPr>
        <p:spPr/>
        <p:txBody>
          <a:bodyPr/>
          <a:lstStyle/>
          <a:p>
            <a:fld id="{C761FC16-AC12-4852-9551-6BB6405C5DA9}" type="datetimeFigureOut">
              <a:rPr lang="en-US" smtClean="0"/>
              <a:t>3/27/2023</a:t>
            </a:fld>
            <a:endParaRPr lang="en-US" dirty="0"/>
          </a:p>
        </p:txBody>
      </p:sp>
      <p:sp>
        <p:nvSpPr>
          <p:cNvPr id="3" name="Footer Placeholder 2">
            <a:extLst>
              <a:ext uri="{FF2B5EF4-FFF2-40B4-BE49-F238E27FC236}">
                <a16:creationId xmlns:a16="http://schemas.microsoft.com/office/drawing/2014/main" id="{C8D7AA91-321F-4FA0-B892-C911DE22BF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308C89-87DE-4A9D-A32A-C29628B830C3}"/>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108582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C823-1160-4FFA-97EE-9572DADA645D}"/>
              </a:ext>
            </a:extLst>
          </p:cNvPr>
          <p:cNvSpPr>
            <a:spLocks noGrp="1"/>
          </p:cNvSpPr>
          <p:nvPr>
            <p:ph type="title"/>
          </p:nvPr>
        </p:nvSpPr>
        <p:spPr/>
        <p:txBody>
          <a:bodyPr>
            <a:normAutofit/>
          </a:bodyPr>
          <a:lstStyle>
            <a:lvl1pPr>
              <a:defRPr sz="36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D80B26C9-529F-4CA8-9857-A75F86AEBD59}"/>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FB4F73-B085-42F8-8682-556955570FA3}"/>
              </a:ext>
            </a:extLst>
          </p:cNvPr>
          <p:cNvSpPr>
            <a:spLocks noGrp="1"/>
          </p:cNvSpPr>
          <p:nvPr>
            <p:ph type="dt" sz="half" idx="10"/>
          </p:nvPr>
        </p:nvSpPr>
        <p:spPr/>
        <p:txBody>
          <a:bodyPr/>
          <a:lstStyle/>
          <a:p>
            <a:fld id="{BCDA75A0-9B4B-43B6-9DF6-9E8285C3AABF}" type="datetimeFigureOut">
              <a:rPr lang="en-US" smtClean="0"/>
              <a:t>3/27/2023</a:t>
            </a:fld>
            <a:endParaRPr lang="en-US" dirty="0"/>
          </a:p>
        </p:txBody>
      </p:sp>
      <p:sp>
        <p:nvSpPr>
          <p:cNvPr id="5" name="Footer Placeholder 4">
            <a:extLst>
              <a:ext uri="{FF2B5EF4-FFF2-40B4-BE49-F238E27FC236}">
                <a16:creationId xmlns:a16="http://schemas.microsoft.com/office/drawing/2014/main" id="{085CA2A0-4BF8-4DAE-848E-DBFE35CCF9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4F0F96-8F92-4A44-B85C-DD209E2AF363}"/>
              </a:ext>
            </a:extLst>
          </p:cNvPr>
          <p:cNvSpPr>
            <a:spLocks noGrp="1"/>
          </p:cNvSpPr>
          <p:nvPr>
            <p:ph type="sldNum" sz="quarter" idx="12"/>
          </p:nvPr>
        </p:nvSpPr>
        <p:spPr/>
        <p:txBody>
          <a:bodyPr/>
          <a:lstStyle/>
          <a:p>
            <a:fld id="{89EABB74-246C-4668-BBA1-EE3FBF59082D}" type="slidenum">
              <a:rPr lang="en-US" smtClean="0"/>
              <a:t>‹#›</a:t>
            </a:fld>
            <a:endParaRPr lang="en-US" dirty="0"/>
          </a:p>
        </p:txBody>
      </p:sp>
    </p:spTree>
    <p:extLst>
      <p:ext uri="{BB962C8B-B14F-4D97-AF65-F5344CB8AC3E}">
        <p14:creationId xmlns:p14="http://schemas.microsoft.com/office/powerpoint/2010/main" val="30448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C67C-D199-4845-B89E-1BDD2F4AAE5F}"/>
              </a:ext>
            </a:extLst>
          </p:cNvPr>
          <p:cNvSpPr>
            <a:spLocks noGrp="1"/>
          </p:cNvSpPr>
          <p:nvPr>
            <p:ph type="title"/>
          </p:nvPr>
        </p:nvSpPr>
        <p:spPr>
          <a:xfrm>
            <a:off x="838200" y="880772"/>
            <a:ext cx="4872135" cy="1089529"/>
          </a:xfrm>
        </p:spPr>
        <p:txBody>
          <a:bodyPr/>
          <a:lstStyle>
            <a:lvl1pPr>
              <a:defRPr sz="3600"/>
            </a:lvl1pPr>
          </a:lstStyle>
          <a:p>
            <a:r>
              <a:rPr lang="en-US" dirty="0"/>
              <a:t>Click to edit Master title style</a:t>
            </a:r>
          </a:p>
        </p:txBody>
      </p:sp>
      <p:sp>
        <p:nvSpPr>
          <p:cNvPr id="5" name="Picture Placeholder 4">
            <a:extLst>
              <a:ext uri="{FF2B5EF4-FFF2-40B4-BE49-F238E27FC236}">
                <a16:creationId xmlns:a16="http://schemas.microsoft.com/office/drawing/2014/main" id="{75E57AC6-A6C8-A545-ACCD-BABCD96DFF9F}"/>
              </a:ext>
            </a:extLst>
          </p:cNvPr>
          <p:cNvSpPr>
            <a:spLocks noGrp="1"/>
          </p:cNvSpPr>
          <p:nvPr>
            <p:ph type="pic" sz="quarter" idx="11"/>
          </p:nvPr>
        </p:nvSpPr>
        <p:spPr>
          <a:xfrm>
            <a:off x="6942138" y="0"/>
            <a:ext cx="5249862" cy="341632"/>
          </a:xfrm>
          <a:solidFill>
            <a:schemeClr val="bg1">
              <a:lumMod val="75000"/>
            </a:schemeClr>
          </a:solidFill>
        </p:spPr>
        <p:txBody>
          <a:bodyPr/>
          <a:lstStyle>
            <a:lvl1pPr>
              <a:defRPr b="0" i="0">
                <a:latin typeface="Arial" panose="020B0604020202020204" pitchFamily="34" charset="0"/>
              </a:defRPr>
            </a:lvl1pPr>
          </a:lstStyle>
          <a:p>
            <a:endParaRPr lang="en-US" dirty="0"/>
          </a:p>
        </p:txBody>
      </p:sp>
      <p:sp>
        <p:nvSpPr>
          <p:cNvPr id="9" name="Text Placeholder 10">
            <a:extLst>
              <a:ext uri="{FF2B5EF4-FFF2-40B4-BE49-F238E27FC236}">
                <a16:creationId xmlns:a16="http://schemas.microsoft.com/office/drawing/2014/main" id="{A3EFBB7F-0A17-E040-AE74-B18E05252F9B}"/>
              </a:ext>
            </a:extLst>
          </p:cNvPr>
          <p:cNvSpPr>
            <a:spLocks noGrp="1"/>
          </p:cNvSpPr>
          <p:nvPr>
            <p:ph idx="1" hasCustomPrompt="1"/>
          </p:nvPr>
        </p:nvSpPr>
        <p:spPr>
          <a:xfrm>
            <a:off x="838200" y="2120900"/>
            <a:ext cx="4872136" cy="1094659"/>
          </a:xfrm>
          <a:prstGeom prst="rect">
            <a:avLst/>
          </a:prstGeom>
        </p:spPr>
        <p:txBody>
          <a:bodyPr vert="horz" wrap="square" lIns="0" tIns="45720" rIns="0" bIns="45720" rtlCol="0" anchor="t">
            <a:spAutoFit/>
          </a:bodyPr>
          <a:lstStyle>
            <a:lvl1pPr marL="9525" indent="0">
              <a:buClr>
                <a:srgbClr val="FF552E"/>
              </a:buClr>
              <a:buSzPct val="110000"/>
              <a:buFont typeface="Arial" panose="020B0604020202020204" pitchFamily="34" charset="0"/>
              <a:buNone/>
              <a:defRPr b="1">
                <a:latin typeface="Arial" panose="020B0604020202020204" pitchFamily="34" charset="0"/>
                <a:cs typeface="Arial" panose="020B0604020202020204" pitchFamily="34" charset="0"/>
              </a:defRPr>
            </a:lvl1pPr>
            <a:lvl2pPr marL="406400" indent="-176213">
              <a:buClr>
                <a:srgbClr val="FF552E"/>
              </a:buClr>
              <a:buSzPct val="110000"/>
              <a:buFont typeface="Arial" panose="020B0604020202020204" pitchFamily="34" charset="0"/>
              <a:buChar char="•"/>
              <a:tabLst/>
              <a:defRPr sz="1800" b="0">
                <a:latin typeface="Arial" panose="020B0604020202020204" pitchFamily="34" charset="0"/>
                <a:cs typeface="Arial" panose="020B0604020202020204" pitchFamily="34" charset="0"/>
              </a:defRPr>
            </a:lvl2pPr>
            <a:lvl3pPr marL="685800" indent="-223838">
              <a:buClr>
                <a:srgbClr val="FF552E"/>
              </a:buClr>
              <a:buSzPct val="110000"/>
              <a:buFont typeface="Courier New" panose="02070309020205020404" pitchFamily="49" charset="0"/>
              <a:buChar char="o"/>
              <a:tabLst/>
              <a:defRPr sz="1600" b="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7874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47579937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6.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BAD46-FCB2-40F5-BD4A-5D02E065CD2C}" type="datetimeFigureOut">
              <a:rPr lang="en-US" smtClean="0"/>
              <a:t>3/27/2023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BD7BF-BFE1-4C16-BF7F-3645F4EF433A}" type="slidenum">
              <a:rPr lang="en-US" smtClean="0"/>
              <a:t>‹#›</a:t>
            </a:fld>
            <a:endParaRPr lang="en-US" dirty="0"/>
          </a:p>
        </p:txBody>
      </p:sp>
    </p:spTree>
    <p:extLst>
      <p:ext uri="{BB962C8B-B14F-4D97-AF65-F5344CB8AC3E}">
        <p14:creationId xmlns:p14="http://schemas.microsoft.com/office/powerpoint/2010/main" val="240906052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1" r:id="rId3"/>
    <p:sldLayoutId id="2147483650" r:id="rId4"/>
    <p:sldLayoutId id="2147483660" r:id="rId5"/>
    <p:sldLayoutId id="2147483663" r:id="rId6"/>
    <p:sldLayoutId id="2147483664" r:id="rId7"/>
    <p:sldLayoutId id="2147483686" r:id="rId8"/>
    <p:sldLayoutId id="2147483689" r:id="rId9"/>
    <p:sldLayoutId id="2147483690" r:id="rId10"/>
  </p:sldLayoutIdLst>
  <p:txStyles>
    <p:titleStyle>
      <a:lvl1pPr algn="ctr" defTabSz="914400" rtl="0" eaLnBrk="1" latinLnBrk="0" hangingPunct="1">
        <a:lnSpc>
          <a:spcPct val="90000"/>
        </a:lnSpc>
        <a:spcBef>
          <a:spcPct val="0"/>
        </a:spcBef>
        <a:buNone/>
        <a:defRPr sz="4400" b="1" kern="1200" baseline="0">
          <a:solidFill>
            <a:srgbClr val="13294B"/>
          </a:solidFill>
          <a:latin typeface="Georgia" panose="02040502050405020303" pitchFamily="18"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94B"/>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rgbClr val="0556A5"/>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C4B00D0-43EA-AB45-BC4C-45FB2AE7DDC5}"/>
              </a:ext>
            </a:extLst>
          </p:cNvPr>
          <p:cNvSpPr/>
          <p:nvPr userDrawn="1"/>
        </p:nvSpPr>
        <p:spPr>
          <a:xfrm>
            <a:off x="-1" y="6248400"/>
            <a:ext cx="12191996" cy="609600"/>
          </a:xfrm>
          <a:prstGeom prst="rect">
            <a:avLst/>
          </a:prstGeom>
          <a:solidFill>
            <a:srgbClr val="E84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a:extLst>
              <a:ext uri="{FF2B5EF4-FFF2-40B4-BE49-F238E27FC236}">
                <a16:creationId xmlns:a16="http://schemas.microsoft.com/office/drawing/2014/main" id="{BD76E4C5-1CA2-3841-93D4-6E736ACF875C}"/>
              </a:ext>
            </a:extLst>
          </p:cNvPr>
          <p:cNvCxnSpPr>
            <a:cxnSpLocks/>
          </p:cNvCxnSpPr>
          <p:nvPr userDrawn="1"/>
        </p:nvCxnSpPr>
        <p:spPr>
          <a:xfrm>
            <a:off x="9087813" y="6339251"/>
            <a:ext cx="0" cy="427898"/>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A20A0FC1-9CBC-9E4F-ADF3-8F4623CB2772}"/>
              </a:ext>
            </a:extLst>
          </p:cNvPr>
          <p:cNvSpPr>
            <a:spLocks noGrp="1"/>
          </p:cNvSpPr>
          <p:nvPr>
            <p:ph type="body" idx="1"/>
          </p:nvPr>
        </p:nvSpPr>
        <p:spPr>
          <a:xfrm>
            <a:off x="457205" y="2083982"/>
            <a:ext cx="6390167" cy="2991256"/>
          </a:xfrm>
          <a:prstGeom prst="rect">
            <a:avLst/>
          </a:prstGeom>
        </p:spPr>
        <p:txBody>
          <a:bodyPr vert="horz" lIns="91440" tIns="45720" rIns="91440" bIns="45720" rtlCol="0">
            <a:normAutofit/>
          </a:bodyPr>
          <a:lstStyle/>
          <a:p>
            <a:pPr lvl="0"/>
            <a:r>
              <a:rPr lang="en-US" dirty="0"/>
              <a:t>Click to edit text styles</a:t>
            </a:r>
          </a:p>
          <a:p>
            <a:pPr lvl="1"/>
            <a:r>
              <a:rPr lang="en-US" dirty="0"/>
              <a:t>Click to edit list item.</a:t>
            </a:r>
          </a:p>
          <a:p>
            <a:pPr marL="800069" marR="0" lvl="1" indent="-342891" algn="l" defTabSz="914354" rtl="0" eaLnBrk="1" fontAlgn="auto" latinLnBrk="0" hangingPunct="1">
              <a:lnSpc>
                <a:spcPct val="100000"/>
              </a:lnSpc>
              <a:spcBef>
                <a:spcPts val="500"/>
              </a:spcBef>
              <a:spcAft>
                <a:spcPts val="0"/>
              </a:spcAft>
              <a:buClr>
                <a:srgbClr val="E84A00"/>
              </a:buClr>
              <a:buSzPct val="114000"/>
              <a:buFont typeface="Arial" panose="020B0604020202020204" pitchFamily="34" charset="0"/>
              <a:buChar char="•"/>
              <a:tabLst/>
              <a:defRPr/>
            </a:pPr>
            <a:r>
              <a:rPr lang="en-US" dirty="0"/>
              <a:t>Click to edit list item.</a:t>
            </a:r>
          </a:p>
          <a:p>
            <a:pPr marL="800069" marR="0" lvl="1" indent="-342891" algn="l" defTabSz="914354" rtl="0" eaLnBrk="1" fontAlgn="auto" latinLnBrk="0" hangingPunct="1">
              <a:lnSpc>
                <a:spcPct val="100000"/>
              </a:lnSpc>
              <a:spcBef>
                <a:spcPts val="500"/>
              </a:spcBef>
              <a:spcAft>
                <a:spcPts val="0"/>
              </a:spcAft>
              <a:buClr>
                <a:srgbClr val="E84A00"/>
              </a:buClr>
              <a:buSzPct val="114000"/>
              <a:buFont typeface="Arial" panose="020B0604020202020204" pitchFamily="34" charset="0"/>
              <a:buChar char="•"/>
              <a:tabLst/>
              <a:defRPr/>
            </a:pPr>
            <a:r>
              <a:rPr lang="en-US" dirty="0"/>
              <a:t>Click to edit list item.</a:t>
            </a:r>
          </a:p>
          <a:p>
            <a:pPr marL="800069" marR="0" lvl="1" indent="-342891" algn="l" defTabSz="914354" rtl="0" eaLnBrk="1" fontAlgn="auto" latinLnBrk="0" hangingPunct="1">
              <a:lnSpc>
                <a:spcPct val="100000"/>
              </a:lnSpc>
              <a:spcBef>
                <a:spcPts val="500"/>
              </a:spcBef>
              <a:spcAft>
                <a:spcPts val="0"/>
              </a:spcAft>
              <a:buClr>
                <a:srgbClr val="E84A00"/>
              </a:buClr>
              <a:buSzPct val="114000"/>
              <a:buFont typeface="Arial" panose="020B0604020202020204" pitchFamily="34" charset="0"/>
              <a:buChar char="•"/>
              <a:tabLst/>
              <a:defRPr/>
            </a:pPr>
            <a:r>
              <a:rPr lang="en-US" dirty="0"/>
              <a:t>Click to edit list item.</a:t>
            </a:r>
          </a:p>
          <a:p>
            <a:pPr marL="800069" marR="0" lvl="1" indent="-342891" algn="l" defTabSz="914354" rtl="0" eaLnBrk="1" fontAlgn="auto" latinLnBrk="0" hangingPunct="1">
              <a:lnSpc>
                <a:spcPct val="100000"/>
              </a:lnSpc>
              <a:spcBef>
                <a:spcPts val="500"/>
              </a:spcBef>
              <a:spcAft>
                <a:spcPts val="0"/>
              </a:spcAft>
              <a:buClr>
                <a:srgbClr val="E84A00"/>
              </a:buClr>
              <a:buSzPct val="114000"/>
              <a:buFont typeface="Arial" panose="020B0604020202020204" pitchFamily="34" charset="0"/>
              <a:buChar char="•"/>
              <a:tabLst/>
              <a:defRPr/>
            </a:pPr>
            <a:r>
              <a:rPr lang="en-US" dirty="0"/>
              <a:t>Click to edit list item.</a:t>
            </a:r>
          </a:p>
          <a:p>
            <a:pPr lvl="1"/>
            <a:endParaRPr lang="en-US" dirty="0"/>
          </a:p>
        </p:txBody>
      </p:sp>
      <p:sp>
        <p:nvSpPr>
          <p:cNvPr id="15" name="Title Placeholder 14">
            <a:extLst>
              <a:ext uri="{FF2B5EF4-FFF2-40B4-BE49-F238E27FC236}">
                <a16:creationId xmlns:a16="http://schemas.microsoft.com/office/drawing/2014/main" id="{2B08CBD7-65FA-E444-B71B-D4B54A1D3A96}"/>
              </a:ext>
            </a:extLst>
          </p:cNvPr>
          <p:cNvSpPr>
            <a:spLocks noGrp="1"/>
          </p:cNvSpPr>
          <p:nvPr>
            <p:ph type="title"/>
          </p:nvPr>
        </p:nvSpPr>
        <p:spPr>
          <a:xfrm>
            <a:off x="457205" y="457206"/>
            <a:ext cx="6390167" cy="1325563"/>
          </a:xfrm>
          <a:prstGeom prst="rect">
            <a:avLst/>
          </a:prstGeom>
        </p:spPr>
        <p:txBody>
          <a:bodyPr vert="horz" lIns="91440" tIns="45720" rIns="91440" bIns="45720" rtlCol="0" anchor="ctr">
            <a:normAutofit/>
          </a:bodyPr>
          <a:lstStyle/>
          <a:p>
            <a:r>
              <a:rPr lang="en-US" dirty="0"/>
              <a:t>Click to edit Master title style</a:t>
            </a:r>
          </a:p>
        </p:txBody>
      </p:sp>
      <p:pic>
        <p:nvPicPr>
          <p:cNvPr id="19" name="Picture 18" descr="A close up of a logo&#10;&#10;Description automatically generated">
            <a:extLst>
              <a:ext uri="{FF2B5EF4-FFF2-40B4-BE49-F238E27FC236}">
                <a16:creationId xmlns:a16="http://schemas.microsoft.com/office/drawing/2014/main" id="{3CE71282-8289-334E-9412-B6292086E36E}"/>
              </a:ext>
            </a:extLst>
          </p:cNvPr>
          <p:cNvPicPr>
            <a:picLocks noChangeAspect="1"/>
          </p:cNvPicPr>
          <p:nvPr userDrawn="1"/>
        </p:nvPicPr>
        <p:blipFill>
          <a:blip r:embed="rId17"/>
          <a:stretch>
            <a:fillRect/>
          </a:stretch>
        </p:blipFill>
        <p:spPr>
          <a:xfrm>
            <a:off x="6850973" y="6424462"/>
            <a:ext cx="2057009" cy="266855"/>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0D43E343-F3C8-B64B-BDDC-C8B9279A03E9}"/>
              </a:ext>
            </a:extLst>
          </p:cNvPr>
          <p:cNvPicPr>
            <a:picLocks noChangeAspect="1"/>
          </p:cNvPicPr>
          <p:nvPr userDrawn="1"/>
        </p:nvPicPr>
        <p:blipFill>
          <a:blip r:embed="rId18"/>
          <a:stretch>
            <a:fillRect/>
          </a:stretch>
        </p:blipFill>
        <p:spPr>
          <a:xfrm>
            <a:off x="9365176" y="6350001"/>
            <a:ext cx="2369624" cy="382439"/>
          </a:xfrm>
          <a:prstGeom prst="rect">
            <a:avLst/>
          </a:prstGeom>
        </p:spPr>
      </p:pic>
      <p:sp>
        <p:nvSpPr>
          <p:cNvPr id="2" name="Slide Number Placeholder 1">
            <a:extLst>
              <a:ext uri="{FF2B5EF4-FFF2-40B4-BE49-F238E27FC236}">
                <a16:creationId xmlns:a16="http://schemas.microsoft.com/office/drawing/2014/main" id="{D0CF3711-A50A-43C2-8978-FDBDA5345249}"/>
              </a:ext>
            </a:extLst>
          </p:cNvPr>
          <p:cNvSpPr>
            <a:spLocks noGrp="1"/>
          </p:cNvSpPr>
          <p:nvPr>
            <p:ph type="sldNum" sz="quarter" idx="4"/>
          </p:nvPr>
        </p:nvSpPr>
        <p:spPr>
          <a:xfrm>
            <a:off x="1" y="6389597"/>
            <a:ext cx="698263" cy="365125"/>
          </a:xfrm>
          <a:prstGeom prst="rect">
            <a:avLst/>
          </a:prstGeom>
        </p:spPr>
        <p:txBody>
          <a:bodyPr vert="horz" lIns="91440" tIns="45720" rIns="91440" bIns="45720" rtlCol="0" anchor="ctr"/>
          <a:lstStyle>
            <a:lvl1pPr algn="r">
              <a:defRPr sz="1200">
                <a:solidFill>
                  <a:schemeClr val="bg1"/>
                </a:solidFill>
              </a:defRPr>
            </a:lvl1pPr>
          </a:lstStyle>
          <a:p>
            <a:fld id="{4D5A3952-2C4C-4B60-86CF-D12945108770}" type="slidenum">
              <a:rPr lang="en-US" smtClean="0"/>
              <a:pPr/>
              <a:t>‹#›</a:t>
            </a:fld>
            <a:endParaRPr lang="en-US" dirty="0"/>
          </a:p>
        </p:txBody>
      </p:sp>
    </p:spTree>
    <p:extLst>
      <p:ext uri="{BB962C8B-B14F-4D97-AF65-F5344CB8AC3E}">
        <p14:creationId xmlns:p14="http://schemas.microsoft.com/office/powerpoint/2010/main" val="398405699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3" r:id="rId5"/>
    <p:sldLayoutId id="2147483674" r:id="rId6"/>
    <p:sldLayoutId id="2147483675" r:id="rId7"/>
    <p:sldLayoutId id="2147483676" r:id="rId8"/>
    <p:sldLayoutId id="2147483678" r:id="rId9"/>
    <p:sldLayoutId id="2147483679" r:id="rId10"/>
    <p:sldLayoutId id="2147483680" r:id="rId11"/>
    <p:sldLayoutId id="2147483681" r:id="rId12"/>
    <p:sldLayoutId id="2147483682" r:id="rId13"/>
    <p:sldLayoutId id="2147483683" r:id="rId14"/>
    <p:sldLayoutId id="2147483684" r:id="rId15"/>
  </p:sldLayoutIdLst>
  <p:hf hdr="0" ftr="0" dt="0"/>
  <p:txStyles>
    <p:titleStyle>
      <a:lvl1pPr algn="l" defTabSz="914354" rtl="0" eaLnBrk="1" latinLnBrk="0" hangingPunct="1">
        <a:lnSpc>
          <a:spcPct val="90000"/>
        </a:lnSpc>
        <a:spcBef>
          <a:spcPct val="0"/>
        </a:spcBef>
        <a:buNone/>
        <a:defRPr sz="3600" b="1" i="0" kern="1200">
          <a:solidFill>
            <a:srgbClr val="E84A00"/>
          </a:solidFill>
          <a:latin typeface="Montserrat" pitchFamily="2" charset="77"/>
          <a:ea typeface="+mj-ea"/>
          <a:cs typeface="+mj-cs"/>
        </a:defRPr>
      </a:lvl1pPr>
    </p:titleStyle>
    <p:bodyStyle>
      <a:lvl1pPr marL="0" indent="0" algn="l" defTabSz="914354" rtl="0" eaLnBrk="1" latinLnBrk="0" hangingPunct="1">
        <a:lnSpc>
          <a:spcPct val="100000"/>
        </a:lnSpc>
        <a:spcBef>
          <a:spcPts val="1000"/>
        </a:spcBef>
        <a:buFont typeface="Arial" panose="020B0604020202020204" pitchFamily="34" charset="0"/>
        <a:buNone/>
        <a:defRPr sz="2400" b="1" i="0" kern="1200">
          <a:solidFill>
            <a:schemeClr val="tx1">
              <a:lumMod val="85000"/>
              <a:lumOff val="15000"/>
            </a:schemeClr>
          </a:solidFill>
          <a:latin typeface="Montserrat" pitchFamily="2" charset="77"/>
          <a:ea typeface="+mn-ea"/>
          <a:cs typeface="+mn-cs"/>
        </a:defRPr>
      </a:lvl1pPr>
      <a:lvl2pPr marL="800069" marR="0" indent="-342891" algn="l" defTabSz="914354" rtl="0" eaLnBrk="1" fontAlgn="auto" latinLnBrk="0" hangingPunct="1">
        <a:lnSpc>
          <a:spcPct val="100000"/>
        </a:lnSpc>
        <a:spcBef>
          <a:spcPts val="500"/>
        </a:spcBef>
        <a:spcAft>
          <a:spcPts val="0"/>
        </a:spcAft>
        <a:buClr>
          <a:srgbClr val="E84A00"/>
        </a:buClr>
        <a:buSzPct val="114000"/>
        <a:buFont typeface="Arial" panose="020B0604020202020204" pitchFamily="34" charset="0"/>
        <a:buChar char="•"/>
        <a:tabLst/>
        <a:defRPr sz="2000" b="0" i="0" kern="1200">
          <a:solidFill>
            <a:schemeClr val="tx1">
              <a:lumMod val="85000"/>
              <a:lumOff val="15000"/>
            </a:schemeClr>
          </a:solidFill>
          <a:latin typeface="Montserrat" pitchFamily="2" charset="77"/>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5544">
          <p15:clr>
            <a:srgbClr val="F26B43"/>
          </p15:clr>
        </p15:guide>
        <p15:guide id="4" pos="216">
          <p15:clr>
            <a:srgbClr val="F26B43"/>
          </p15:clr>
        </p15:guide>
        <p15:guide id="5" orient="horz" pos="288">
          <p15:clr>
            <a:srgbClr val="F26B43"/>
          </p15:clr>
        </p15:guide>
        <p15:guide id="6" orient="horz" pos="3936">
          <p15:clr>
            <a:srgbClr val="F26B43"/>
          </p15:clr>
        </p15:guide>
        <p15:guide id="7" pos="1530">
          <p15:clr>
            <a:srgbClr val="F26B43"/>
          </p15:clr>
        </p15:guide>
        <p15:guide id="8" pos="423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9E908-3900-4970-B00F-B7C1C227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064AAF-E874-4EB0-A864-AE07CF363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1D2AF-83EF-4A9D-A97E-4AB8489B7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9AECB-D6F1-42C5-BB96-CEA9BFE087EE}" type="datetimeFigureOut">
              <a:rPr lang="en-US" smtClean="0"/>
              <a:t>3/27/2023</a:t>
            </a:fld>
            <a:endParaRPr lang="en-US" dirty="0"/>
          </a:p>
        </p:txBody>
      </p:sp>
      <p:sp>
        <p:nvSpPr>
          <p:cNvPr id="5" name="Footer Placeholder 4">
            <a:extLst>
              <a:ext uri="{FF2B5EF4-FFF2-40B4-BE49-F238E27FC236}">
                <a16:creationId xmlns:a16="http://schemas.microsoft.com/office/drawing/2014/main" id="{3F46B505-C888-4A56-B373-D6202AD97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36C306F-563A-4BEE-B2D9-6848E1EB9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6F6F-0981-4D7C-B4E3-AEB2781603B1}" type="slidenum">
              <a:rPr lang="en-US" smtClean="0"/>
              <a:t>‹#›</a:t>
            </a:fld>
            <a:endParaRPr lang="en-US" dirty="0"/>
          </a:p>
        </p:txBody>
      </p:sp>
    </p:spTree>
    <p:extLst>
      <p:ext uri="{BB962C8B-B14F-4D97-AF65-F5344CB8AC3E}">
        <p14:creationId xmlns:p14="http://schemas.microsoft.com/office/powerpoint/2010/main" val="35034224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1" y="0"/>
            <a:ext cx="12191999" cy="6857519"/>
          </a:xfrm>
          <a:prstGeom prst="rect">
            <a:avLst/>
          </a:prstGeom>
        </p:spPr>
      </p:pic>
      <p:sp>
        <p:nvSpPr>
          <p:cNvPr id="2" name="Holder 2"/>
          <p:cNvSpPr>
            <a:spLocks noGrp="1"/>
          </p:cNvSpPr>
          <p:nvPr>
            <p:ph type="title"/>
          </p:nvPr>
        </p:nvSpPr>
        <p:spPr>
          <a:xfrm>
            <a:off x="163748" y="-102945"/>
            <a:ext cx="8074986" cy="1685077"/>
          </a:xfrm>
          <a:prstGeom prst="rect">
            <a:avLst/>
          </a:prstGeom>
        </p:spPr>
        <p:txBody>
          <a:bodyPr wrap="square" lIns="0" tIns="0" rIns="0" bIns="0">
            <a:spAutoFit/>
          </a:bodyPr>
          <a:lstStyle>
            <a:lvl1pPr>
              <a:defRPr sz="10950" b="0" i="0">
                <a:solidFill>
                  <a:schemeClr val="bg1"/>
                </a:solidFill>
                <a:latin typeface="Knockout 46 Flyweight"/>
                <a:cs typeface="Knockout 46 Flyweight"/>
              </a:defRPr>
            </a:lvl1pPr>
          </a:lstStyle>
          <a:p>
            <a:endParaRPr dirty="0"/>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361764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xStyles>
    <p:titleStyle>
      <a:lvl1pPr>
        <a:defRPr sz="4851">
          <a:latin typeface="Oswald" panose="00000500000000000000" pitchFamily="2" charset="0"/>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auditor.illinois.gov/audit-reports/U-OF-I-FINANCIAL-AUDITS.as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447800"/>
            <a:ext cx="6134694" cy="5648325"/>
          </a:xfrm>
        </p:spPr>
        <p:txBody>
          <a:bodyPr anchor="t">
            <a:normAutofit/>
          </a:bodyPr>
          <a:lstStyle/>
          <a:p>
            <a:br>
              <a:rPr lang="en-US" sz="3600" dirty="0">
                <a:solidFill>
                  <a:schemeClr val="accent1">
                    <a:lumMod val="75000"/>
                  </a:schemeClr>
                </a:solidFill>
                <a:latin typeface="Cambria" panose="02040503050406030204" pitchFamily="18" charset="0"/>
                <a:ea typeface="Cambria" panose="02040503050406030204" pitchFamily="18" charset="0"/>
              </a:rPr>
            </a:br>
            <a:r>
              <a:rPr lang="en-US" sz="4800" dirty="0">
                <a:solidFill>
                  <a:schemeClr val="accent1">
                    <a:lumMod val="75000"/>
                  </a:schemeClr>
                </a:solidFill>
                <a:latin typeface="+mn-lt"/>
                <a:ea typeface="Cambria" panose="02040503050406030204" pitchFamily="18" charset="0"/>
              </a:rPr>
              <a:t>Financial Summary</a:t>
            </a:r>
            <a:br>
              <a:rPr lang="en-US" sz="3600" dirty="0">
                <a:solidFill>
                  <a:schemeClr val="accent1">
                    <a:lumMod val="75000"/>
                  </a:schemeClr>
                </a:solidFill>
                <a:latin typeface="+mn-lt"/>
                <a:ea typeface="Cambria" panose="02040503050406030204" pitchFamily="18" charset="0"/>
              </a:rPr>
            </a:br>
            <a:br>
              <a:rPr lang="en-US" sz="3600" dirty="0">
                <a:solidFill>
                  <a:schemeClr val="accent1">
                    <a:lumMod val="75000"/>
                  </a:schemeClr>
                </a:solidFill>
                <a:latin typeface="+mn-lt"/>
                <a:ea typeface="Cambria" panose="02040503050406030204" pitchFamily="18" charset="0"/>
              </a:rPr>
            </a:br>
            <a:br>
              <a:rPr lang="en-US" sz="4800" dirty="0">
                <a:solidFill>
                  <a:schemeClr val="accent1">
                    <a:lumMod val="75000"/>
                  </a:schemeClr>
                </a:solidFill>
                <a:latin typeface="+mn-lt"/>
                <a:ea typeface="Cambria" panose="02040503050406030204" pitchFamily="18" charset="0"/>
              </a:rPr>
            </a:br>
            <a:r>
              <a:rPr lang="en-US" sz="2800" dirty="0">
                <a:solidFill>
                  <a:schemeClr val="accent1">
                    <a:lumMod val="75000"/>
                  </a:schemeClr>
                </a:solidFill>
                <a:latin typeface="+mn-lt"/>
                <a:ea typeface="Cambria" panose="02040503050406030204" pitchFamily="18" charset="0"/>
              </a:rPr>
              <a:t>Board of Trustees Presentation</a:t>
            </a:r>
            <a:br>
              <a:rPr lang="en-US" sz="2800" dirty="0">
                <a:solidFill>
                  <a:schemeClr val="accent1">
                    <a:lumMod val="75000"/>
                  </a:schemeClr>
                </a:solidFill>
                <a:latin typeface="+mn-lt"/>
                <a:ea typeface="Cambria" panose="02040503050406030204" pitchFamily="18" charset="0"/>
              </a:rPr>
            </a:br>
            <a:br>
              <a:rPr lang="en-US" sz="4800" b="1" dirty="0">
                <a:solidFill>
                  <a:schemeClr val="accent1">
                    <a:lumMod val="75000"/>
                  </a:schemeClr>
                </a:solidFill>
                <a:latin typeface="+mn-lt"/>
                <a:ea typeface="Cambria" panose="02040503050406030204" pitchFamily="18" charset="0"/>
              </a:rPr>
            </a:br>
            <a:endParaRPr lang="en-US" sz="3100" dirty="0">
              <a:solidFill>
                <a:schemeClr val="accent1">
                  <a:lumMod val="75000"/>
                </a:schemeClr>
              </a:solidFill>
              <a:latin typeface="+mn-lt"/>
              <a:ea typeface="Cambria" panose="02040503050406030204" pitchFamily="18" charset="0"/>
            </a:endParaRPr>
          </a:p>
        </p:txBody>
      </p:sp>
      <p:cxnSp>
        <p:nvCxnSpPr>
          <p:cNvPr id="15" name="Straight Connector 14">
            <a:extLst>
              <a:ext uri="{FF2B5EF4-FFF2-40B4-BE49-F238E27FC236}">
                <a16:creationId xmlns:a16="http://schemas.microsoft.com/office/drawing/2014/main" id="{32B244A2-CEAA-42BF-BDC9-7D253C8724B1}"/>
              </a:ext>
              <a:ext uri="{C183D7F6-B498-43B3-948B-1728B52AA6E4}">
                <adec:decorative xmlns:adec="http://schemas.microsoft.com/office/drawing/2017/decorative" val="1"/>
              </a:ext>
            </a:extLst>
          </p:cNvPr>
          <p:cNvCxnSpPr>
            <a:cxnSpLocks/>
          </p:cNvCxnSpPr>
          <p:nvPr/>
        </p:nvCxnSpPr>
        <p:spPr>
          <a:xfrm>
            <a:off x="0" y="4648200"/>
            <a:ext cx="2438400" cy="0"/>
          </a:xfrm>
          <a:prstGeom prst="line">
            <a:avLst/>
          </a:prstGeom>
          <a:ln w="15875">
            <a:solidFill>
              <a:srgbClr val="5E666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D24C35E8-6DFA-481C-8F21-934600C99CA8}"/>
              </a:ext>
            </a:extLst>
          </p:cNvPr>
          <p:cNvSpPr txBox="1">
            <a:spLocks/>
          </p:cNvSpPr>
          <p:nvPr/>
        </p:nvSpPr>
        <p:spPr>
          <a:xfrm>
            <a:off x="424675" y="4953000"/>
            <a:ext cx="6966725" cy="457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chemeClr val="accent1">
                    <a:lumMod val="75000"/>
                  </a:schemeClr>
                </a:solidFill>
                <a:ea typeface="Cambria" panose="02040503050406030204" pitchFamily="18" charset="0"/>
                <a:cs typeface="Arial" panose="020B0604020202020204" pitchFamily="34" charset="0"/>
              </a:rPr>
              <a:t>March 2023</a:t>
            </a:r>
          </a:p>
        </p:txBody>
      </p:sp>
      <p:pic>
        <p:nvPicPr>
          <p:cNvPr id="6" name="Picture 5" descr="Alma-Mater at UIUC, Willis Tower at UIC, and Lincoln statue at UIS">
            <a:extLst>
              <a:ext uri="{FF2B5EF4-FFF2-40B4-BE49-F238E27FC236}">
                <a16:creationId xmlns:a16="http://schemas.microsoft.com/office/drawing/2014/main" id="{36AA6BF9-B686-4E9C-A107-2DF356D1B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13469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8CE3-1D08-4905-3D72-200D42BA4974}"/>
              </a:ext>
            </a:extLst>
          </p:cNvPr>
          <p:cNvSpPr>
            <a:spLocks noGrp="1"/>
          </p:cNvSpPr>
          <p:nvPr>
            <p:ph type="title"/>
          </p:nvPr>
        </p:nvSpPr>
        <p:spPr/>
        <p:txBody>
          <a:bodyPr/>
          <a:lstStyle/>
          <a:p>
            <a:r>
              <a:rPr lang="en-US" dirty="0">
                <a:solidFill>
                  <a:schemeClr val="accent1">
                    <a:lumMod val="75000"/>
                  </a:schemeClr>
                </a:solidFill>
              </a:rPr>
              <a:t>Moody’s and S&amp;P Rating Increases </a:t>
            </a:r>
          </a:p>
        </p:txBody>
      </p:sp>
      <p:sp>
        <p:nvSpPr>
          <p:cNvPr id="7" name="TextBox 6">
            <a:extLst>
              <a:ext uri="{FF2B5EF4-FFF2-40B4-BE49-F238E27FC236}">
                <a16:creationId xmlns:a16="http://schemas.microsoft.com/office/drawing/2014/main" id="{CB23A03B-940A-E781-1EF4-B8B659062554}"/>
              </a:ext>
            </a:extLst>
          </p:cNvPr>
          <p:cNvSpPr txBox="1"/>
          <p:nvPr/>
        </p:nvSpPr>
        <p:spPr>
          <a:xfrm>
            <a:off x="874524" y="1298691"/>
            <a:ext cx="4877815" cy="1830933"/>
          </a:xfrm>
          <a:prstGeom prst="rect">
            <a:avLst/>
          </a:prstGeom>
          <a:solidFill>
            <a:schemeClr val="bg1"/>
          </a:solidFill>
          <a:ln>
            <a:noFill/>
          </a:ln>
          <a:effectLst>
            <a:outerShdw blurRad="177800" dir="8220000" sx="101000" sy="101000" algn="br" rotWithShape="0">
              <a:prstClr val="black">
                <a:alpha val="29000"/>
              </a:prstClr>
            </a:outerShdw>
          </a:effectLst>
          <a:scene3d>
            <a:camera prst="orthographicFront"/>
            <a:lightRig rig="threePt" dir="t"/>
          </a:scene3d>
          <a:sp3d>
            <a:bevelB prst="slope"/>
          </a:sp3d>
        </p:spPr>
        <p:txBody>
          <a:bodyPr wrap="square" lIns="277246" tIns="277246" rIns="277246" bIns="166348" rtlCol="0">
            <a:spAutoFit/>
          </a:bodyPr>
          <a:lstStyle/>
          <a:p>
            <a:pPr defTabSz="554492"/>
            <a:r>
              <a:rPr lang="en-US" sz="1400" b="1" kern="0" dirty="0">
                <a:solidFill>
                  <a:srgbClr val="000000"/>
                </a:solidFill>
                <a:latin typeface="Arial" panose="020B0604020202020204" pitchFamily="34" charset="0"/>
              </a:rPr>
              <a:t>Rating Action: </a:t>
            </a:r>
            <a:r>
              <a:rPr lang="en-US" sz="1400" b="1" kern="0" dirty="0">
                <a:solidFill>
                  <a:srgbClr val="1257C6"/>
                </a:solidFill>
                <a:latin typeface="Arial" panose="020B0604020202020204" pitchFamily="34" charset="0"/>
              </a:rPr>
              <a:t>Moody's upgrades University of Illinois' ratings; outlooks stable</a:t>
            </a:r>
            <a:endParaRPr lang="en-US" sz="1400" b="1" kern="0" dirty="0">
              <a:solidFill>
                <a:srgbClr val="000000"/>
              </a:solidFill>
              <a:latin typeface="Arial" panose="020B0604020202020204" pitchFamily="34" charset="0"/>
            </a:endParaRPr>
          </a:p>
          <a:p>
            <a:pPr defTabSz="554492"/>
            <a:r>
              <a:rPr lang="en-US" sz="1092" b="1" kern="0" dirty="0">
                <a:solidFill>
                  <a:srgbClr val="666666"/>
                </a:solidFill>
                <a:latin typeface="Arial" panose="020B0604020202020204" pitchFamily="34" charset="0"/>
              </a:rPr>
              <a:t>08 Dec 2021</a:t>
            </a:r>
          </a:p>
          <a:p>
            <a:pPr defTabSz="554492"/>
            <a:r>
              <a:rPr lang="en-US" sz="849" kern="0" dirty="0">
                <a:solidFill>
                  <a:srgbClr val="000000"/>
                </a:solidFill>
                <a:latin typeface="Arial" panose="020B0604020202020204" pitchFamily="34" charset="0"/>
              </a:rPr>
              <a:t>Moody's Investors Service has upgraded the following University of Illinois (U of I) ratings; issuer rating to Aa3 from A1; Auxiliary Facilities System Bonds (AFS) to Aa3 from A1; Certificates of Participation (COPS) to Aa3 from A1; Academic Lease Revenue Bonds to Aa3 from A1; South Campus Bonds to A1 from A2; and Health Services Facilities System (HSFS) bonds to A3 from Baa1. Total direct debt outstanding at the end of fiscal 2020 was approximately $1.5 billion. The outlook for University of Illinois is stable.</a:t>
            </a:r>
          </a:p>
        </p:txBody>
      </p:sp>
      <p:sp>
        <p:nvSpPr>
          <p:cNvPr id="10" name="Text Placeholder 9">
            <a:extLst>
              <a:ext uri="{FF2B5EF4-FFF2-40B4-BE49-F238E27FC236}">
                <a16:creationId xmlns:a16="http://schemas.microsoft.com/office/drawing/2014/main" id="{D30E9BEA-380F-9ADF-0AF2-A5C644D8E726}"/>
              </a:ext>
            </a:extLst>
          </p:cNvPr>
          <p:cNvSpPr txBox="1">
            <a:spLocks noGrp="1"/>
          </p:cNvSpPr>
          <p:nvPr>
            <p:ph type="body" idx="1"/>
          </p:nvPr>
        </p:nvSpPr>
        <p:spPr>
          <a:xfrm>
            <a:off x="7389507" y="812341"/>
            <a:ext cx="4377221" cy="2401025"/>
          </a:xfrm>
          <a:prstGeom prst="rect">
            <a:avLst/>
          </a:prstGeom>
          <a:solidFill>
            <a:schemeClr val="bg1"/>
          </a:solidFill>
          <a:ln>
            <a:noFill/>
          </a:ln>
          <a:effectLst>
            <a:outerShdw blurRad="177800" dir="8220000" sx="101000" sy="101000" algn="br" rotWithShape="0">
              <a:prstClr val="black">
                <a:alpha val="29000"/>
              </a:prstClr>
            </a:outerShdw>
          </a:effectLst>
          <a:scene3d>
            <a:camera prst="orthographicFront"/>
            <a:lightRig rig="threePt" dir="t"/>
          </a:scene3d>
          <a:sp3d>
            <a:bevelB prst="slope"/>
          </a:sp3d>
        </p:spPr>
        <p:txBody>
          <a:bodyPr wrap="square" lIns="277246" tIns="277246" rIns="277246" bIns="166348" rtlCol="0">
            <a:spAutoFit/>
          </a:bodyPr>
          <a:lstStyle/>
          <a:p>
            <a:pPr algn="l"/>
            <a:r>
              <a:rPr lang="en-US" sz="1400" b="1" i="0" dirty="0">
                <a:solidFill>
                  <a:srgbClr val="000000"/>
                </a:solidFill>
                <a:effectLst/>
                <a:latin typeface="Arial" panose="020B0604020202020204" pitchFamily="34" charset="0"/>
              </a:rPr>
              <a:t>Rating Action: </a:t>
            </a:r>
            <a:r>
              <a:rPr lang="en-US" sz="1400" b="1" i="0" dirty="0">
                <a:solidFill>
                  <a:srgbClr val="1257C6"/>
                </a:solidFill>
                <a:effectLst/>
                <a:latin typeface="Arial" panose="020B0604020202020204" pitchFamily="34" charset="0"/>
              </a:rPr>
              <a:t>S&amp;P upgrades University of Illinois Ratings</a:t>
            </a:r>
            <a:endParaRPr lang="en-US" sz="1400" b="1" i="0" dirty="0">
              <a:solidFill>
                <a:srgbClr val="000000"/>
              </a:solidFill>
              <a:effectLst/>
              <a:latin typeface="Arial" panose="020B0604020202020204" pitchFamily="34" charset="0"/>
            </a:endParaRPr>
          </a:p>
          <a:p>
            <a:pPr algn="l"/>
            <a:r>
              <a:rPr lang="en-US" sz="1400" b="1" i="0" dirty="0">
                <a:solidFill>
                  <a:srgbClr val="666666"/>
                </a:solidFill>
                <a:effectLst/>
                <a:latin typeface="Arial" panose="020B0604020202020204" pitchFamily="34" charset="0"/>
              </a:rPr>
              <a:t>12 Dec 2022</a:t>
            </a:r>
          </a:p>
          <a:p>
            <a:pPr algn="l"/>
            <a:r>
              <a:rPr lang="en-US" sz="849" dirty="0">
                <a:solidFill>
                  <a:srgbClr val="000000"/>
                </a:solidFill>
                <a:latin typeface="Arial" panose="020B0604020202020204" pitchFamily="34" charset="0"/>
              </a:rPr>
              <a:t>S&amp;P Global Ratings raised its rating on the University of Illinois' (UI) existing certificates of participation (COPs) and its long-term and existing underlying ratings on UI's auxiliary facilities system (AFS) revenue refunding bonds to 'AA-' from 'A+’. </a:t>
            </a:r>
          </a:p>
          <a:p>
            <a:pPr algn="l"/>
            <a:r>
              <a:rPr lang="en-US" sz="849" dirty="0">
                <a:solidFill>
                  <a:srgbClr val="000000"/>
                </a:solidFill>
                <a:latin typeface="Arial" panose="020B0604020202020204" pitchFamily="34" charset="0"/>
              </a:rPr>
              <a:t>The outlook is stable.</a:t>
            </a:r>
          </a:p>
          <a:p>
            <a:pPr algn="l"/>
            <a:r>
              <a:rPr lang="en-US" sz="849" dirty="0">
                <a:solidFill>
                  <a:srgbClr val="000000"/>
                </a:solidFill>
                <a:latin typeface="Arial" panose="020B0604020202020204" pitchFamily="34" charset="0"/>
              </a:rPr>
              <a:t>They raised the rating to 'AA-' due to the university's consistent stable demand profile, continuous full-accrual surpluses, and significant growth in available resource ratios. In addition, improvement of the state's credit quality over the past few years has created less risk that state appropriations will be cut significantly or be paid untimely. </a:t>
            </a:r>
          </a:p>
        </p:txBody>
      </p:sp>
      <p:sp>
        <p:nvSpPr>
          <p:cNvPr id="12" name="object 4" descr="Quantitative factors">
            <a:extLst>
              <a:ext uri="{FF2B5EF4-FFF2-40B4-BE49-F238E27FC236}">
                <a16:creationId xmlns:a16="http://schemas.microsoft.com/office/drawing/2014/main" id="{867B642E-6732-610C-52E7-7794AE4DC903}"/>
              </a:ext>
            </a:extLst>
          </p:cNvPr>
          <p:cNvSpPr/>
          <p:nvPr/>
        </p:nvSpPr>
        <p:spPr>
          <a:xfrm>
            <a:off x="2815250" y="3793131"/>
            <a:ext cx="3584612" cy="2512692"/>
          </a:xfrm>
          <a:custGeom>
            <a:avLst/>
            <a:gdLst/>
            <a:ahLst/>
            <a:cxnLst/>
            <a:rect l="l" t="t" r="r" b="b"/>
            <a:pathLst>
              <a:path w="5257800" h="3685540">
                <a:moveTo>
                  <a:pt x="5257800" y="0"/>
                </a:moveTo>
                <a:lnTo>
                  <a:pt x="0" y="0"/>
                </a:lnTo>
                <a:lnTo>
                  <a:pt x="0" y="3685032"/>
                </a:lnTo>
                <a:lnTo>
                  <a:pt x="5257800" y="3685032"/>
                </a:lnTo>
                <a:lnTo>
                  <a:pt x="5257800" y="0"/>
                </a:lnTo>
                <a:close/>
              </a:path>
            </a:pathLst>
          </a:custGeom>
          <a:solidFill>
            <a:schemeClr val="tx2">
              <a:lumMod val="50000"/>
            </a:schemeClr>
          </a:solidFill>
        </p:spPr>
        <p:txBody>
          <a:bodyPr wrap="square" lIns="0" tIns="0" rIns="0" bIns="0" rtlCol="0"/>
          <a:lstStyle/>
          <a:p>
            <a:pPr defTabSz="554492"/>
            <a:endParaRPr sz="1227" kern="0" dirty="0">
              <a:solidFill>
                <a:sysClr val="windowText" lastClr="000000"/>
              </a:solidFill>
            </a:endParaRPr>
          </a:p>
        </p:txBody>
      </p:sp>
      <p:grpSp>
        <p:nvGrpSpPr>
          <p:cNvPr id="13" name="object 6" descr="Qualitative factors">
            <a:extLst>
              <a:ext uri="{FF2B5EF4-FFF2-40B4-BE49-F238E27FC236}">
                <a16:creationId xmlns:a16="http://schemas.microsoft.com/office/drawing/2014/main" id="{9513D2CA-D178-8BB7-B65B-7E3363AB158E}"/>
              </a:ext>
            </a:extLst>
          </p:cNvPr>
          <p:cNvGrpSpPr/>
          <p:nvPr/>
        </p:nvGrpSpPr>
        <p:grpSpPr>
          <a:xfrm>
            <a:off x="6485149" y="3784906"/>
            <a:ext cx="3542185" cy="2520917"/>
            <a:chOff x="6158484" y="1517903"/>
            <a:chExt cx="5195570" cy="3697604"/>
          </a:xfrm>
          <a:solidFill>
            <a:schemeClr val="tx1">
              <a:lumMod val="65000"/>
              <a:lumOff val="35000"/>
            </a:schemeClr>
          </a:solidFill>
        </p:grpSpPr>
        <p:sp>
          <p:nvSpPr>
            <p:cNvPr id="14" name="object 7">
              <a:extLst>
                <a:ext uri="{FF2B5EF4-FFF2-40B4-BE49-F238E27FC236}">
                  <a16:creationId xmlns:a16="http://schemas.microsoft.com/office/drawing/2014/main" id="{E1B039E0-105B-C3ED-B163-090AB2BAC1FD}"/>
                </a:ext>
              </a:extLst>
            </p:cNvPr>
            <p:cNvSpPr/>
            <p:nvPr/>
          </p:nvSpPr>
          <p:spPr>
            <a:xfrm>
              <a:off x="6164580" y="1523999"/>
              <a:ext cx="5183505" cy="3685540"/>
            </a:xfrm>
            <a:custGeom>
              <a:avLst/>
              <a:gdLst/>
              <a:ahLst/>
              <a:cxnLst/>
              <a:rect l="l" t="t" r="r" b="b"/>
              <a:pathLst>
                <a:path w="5183505" h="3685540">
                  <a:moveTo>
                    <a:pt x="5183124" y="0"/>
                  </a:moveTo>
                  <a:lnTo>
                    <a:pt x="0" y="0"/>
                  </a:lnTo>
                  <a:lnTo>
                    <a:pt x="0" y="3685032"/>
                  </a:lnTo>
                  <a:lnTo>
                    <a:pt x="5183124" y="3685032"/>
                  </a:lnTo>
                  <a:lnTo>
                    <a:pt x="5183124" y="0"/>
                  </a:lnTo>
                  <a:close/>
                </a:path>
              </a:pathLst>
            </a:custGeom>
            <a:grpFill/>
          </p:spPr>
          <p:txBody>
            <a:bodyPr wrap="square" lIns="0" tIns="0" rIns="0" bIns="0" rtlCol="0"/>
            <a:lstStyle/>
            <a:p>
              <a:pPr defTabSz="554492"/>
              <a:endParaRPr sz="1227" kern="0" dirty="0">
                <a:solidFill>
                  <a:sysClr val="windowText" lastClr="000000"/>
                </a:solidFill>
              </a:endParaRPr>
            </a:p>
          </p:txBody>
        </p:sp>
        <p:sp>
          <p:nvSpPr>
            <p:cNvPr id="15" name="object 8">
              <a:extLst>
                <a:ext uri="{FF2B5EF4-FFF2-40B4-BE49-F238E27FC236}">
                  <a16:creationId xmlns:a16="http://schemas.microsoft.com/office/drawing/2014/main" id="{2E4D66E3-2D73-3EBD-A4A7-502E973A6CE3}"/>
                </a:ext>
              </a:extLst>
            </p:cNvPr>
            <p:cNvSpPr/>
            <p:nvPr/>
          </p:nvSpPr>
          <p:spPr>
            <a:xfrm>
              <a:off x="6164580" y="1523999"/>
              <a:ext cx="5183505" cy="3685540"/>
            </a:xfrm>
            <a:custGeom>
              <a:avLst/>
              <a:gdLst/>
              <a:ahLst/>
              <a:cxnLst/>
              <a:rect l="l" t="t" r="r" b="b"/>
              <a:pathLst>
                <a:path w="5183505" h="3685540">
                  <a:moveTo>
                    <a:pt x="0" y="0"/>
                  </a:moveTo>
                  <a:lnTo>
                    <a:pt x="5183124" y="0"/>
                  </a:lnTo>
                  <a:lnTo>
                    <a:pt x="5183124" y="3685032"/>
                  </a:lnTo>
                  <a:lnTo>
                    <a:pt x="0" y="3685032"/>
                  </a:lnTo>
                  <a:lnTo>
                    <a:pt x="0" y="0"/>
                  </a:lnTo>
                  <a:close/>
                </a:path>
              </a:pathLst>
            </a:custGeom>
            <a:grpFill/>
            <a:ln w="12192">
              <a:solidFill>
                <a:srgbClr val="385D8A"/>
              </a:solidFill>
            </a:ln>
          </p:spPr>
          <p:txBody>
            <a:bodyPr wrap="square" lIns="0" tIns="0" rIns="0" bIns="0" rtlCol="0"/>
            <a:lstStyle/>
            <a:p>
              <a:pPr defTabSz="554492"/>
              <a:endParaRPr sz="1227" kern="0" dirty="0">
                <a:solidFill>
                  <a:sysClr val="windowText" lastClr="000000"/>
                </a:solidFill>
              </a:endParaRPr>
            </a:p>
          </p:txBody>
        </p:sp>
      </p:grpSp>
      <p:sp>
        <p:nvSpPr>
          <p:cNvPr id="17" name="object 3">
            <a:extLst>
              <a:ext uri="{FF2B5EF4-FFF2-40B4-BE49-F238E27FC236}">
                <a16:creationId xmlns:a16="http://schemas.microsoft.com/office/drawing/2014/main" id="{6194EF48-6DCF-EBDD-2A76-B27B64AD63F8}"/>
              </a:ext>
            </a:extLst>
          </p:cNvPr>
          <p:cNvSpPr txBox="1"/>
          <p:nvPr/>
        </p:nvSpPr>
        <p:spPr>
          <a:xfrm>
            <a:off x="3775792" y="3459968"/>
            <a:ext cx="5710269" cy="260478"/>
          </a:xfrm>
          <a:prstGeom prst="rect">
            <a:avLst/>
          </a:prstGeom>
        </p:spPr>
        <p:txBody>
          <a:bodyPr vert="horz" wrap="square" lIns="0" tIns="8658" rIns="0" bIns="0" rtlCol="0">
            <a:spAutoFit/>
          </a:bodyPr>
          <a:lstStyle/>
          <a:p>
            <a:pPr marL="8659" defTabSz="554492">
              <a:spcBef>
                <a:spcPts val="68"/>
              </a:spcBef>
              <a:tabLst>
                <a:tab pos="3620101" algn="l"/>
              </a:tabLst>
            </a:pPr>
            <a:r>
              <a:rPr sz="1636" b="1" kern="0" dirty="0">
                <a:solidFill>
                  <a:schemeClr val="accent1">
                    <a:lumMod val="75000"/>
                  </a:schemeClr>
                </a:solidFill>
                <a:cs typeface="Bookman Old Style"/>
              </a:rPr>
              <a:t>Quantitative</a:t>
            </a:r>
            <a:r>
              <a:rPr sz="1636" b="1" kern="0" spc="-17" dirty="0">
                <a:solidFill>
                  <a:schemeClr val="accent1">
                    <a:lumMod val="75000"/>
                  </a:schemeClr>
                </a:solidFill>
                <a:cs typeface="Bookman Old Style"/>
              </a:rPr>
              <a:t> </a:t>
            </a:r>
            <a:r>
              <a:rPr sz="1636" b="1" kern="0" spc="-3" dirty="0">
                <a:solidFill>
                  <a:schemeClr val="accent1">
                    <a:lumMod val="75000"/>
                  </a:schemeClr>
                </a:solidFill>
                <a:cs typeface="Bookman Old Style"/>
              </a:rPr>
              <a:t>Factors	</a:t>
            </a:r>
            <a:r>
              <a:rPr sz="1636" b="1" kern="0" dirty="0">
                <a:solidFill>
                  <a:schemeClr val="accent1">
                    <a:lumMod val="75000"/>
                  </a:schemeClr>
                </a:solidFill>
                <a:cs typeface="Bookman Old Style"/>
              </a:rPr>
              <a:t>Qualitative</a:t>
            </a:r>
            <a:r>
              <a:rPr sz="1636" b="1" kern="0" spc="-85" dirty="0">
                <a:solidFill>
                  <a:schemeClr val="accent1">
                    <a:lumMod val="75000"/>
                  </a:schemeClr>
                </a:solidFill>
                <a:cs typeface="Bookman Old Style"/>
              </a:rPr>
              <a:t> </a:t>
            </a:r>
            <a:r>
              <a:rPr sz="1636" b="1" kern="0" spc="-3" dirty="0">
                <a:solidFill>
                  <a:schemeClr val="accent1">
                    <a:lumMod val="75000"/>
                  </a:schemeClr>
                </a:solidFill>
                <a:cs typeface="Bookman Old Style"/>
              </a:rPr>
              <a:t>Factors</a:t>
            </a:r>
            <a:endParaRPr sz="1636" kern="0" dirty="0">
              <a:solidFill>
                <a:schemeClr val="accent1">
                  <a:lumMod val="75000"/>
                </a:schemeClr>
              </a:solidFill>
              <a:cs typeface="Bookman Old Style"/>
            </a:endParaRPr>
          </a:p>
        </p:txBody>
      </p:sp>
      <p:sp>
        <p:nvSpPr>
          <p:cNvPr id="18" name="object 5">
            <a:extLst>
              <a:ext uri="{FF2B5EF4-FFF2-40B4-BE49-F238E27FC236}">
                <a16:creationId xmlns:a16="http://schemas.microsoft.com/office/drawing/2014/main" id="{45885290-5288-4FB2-DEBA-2F90404954BD}"/>
              </a:ext>
            </a:extLst>
          </p:cNvPr>
          <p:cNvSpPr txBox="1"/>
          <p:nvPr/>
        </p:nvSpPr>
        <p:spPr>
          <a:xfrm>
            <a:off x="2981301" y="3853834"/>
            <a:ext cx="3252509" cy="2469210"/>
          </a:xfrm>
          <a:prstGeom prst="rect">
            <a:avLst/>
          </a:prstGeom>
        </p:spPr>
        <p:txBody>
          <a:bodyPr vert="horz" wrap="square" lIns="0" tIns="37664" rIns="0" bIns="0" rtlCol="0">
            <a:spAutoFit/>
          </a:bodyPr>
          <a:lstStyle/>
          <a:p>
            <a:pPr marL="311272" indent="-311272" defTabSz="554492">
              <a:spcBef>
                <a:spcPts val="296"/>
              </a:spcBef>
              <a:buFont typeface="Arial"/>
              <a:buChar char="•"/>
              <a:tabLst>
                <a:tab pos="311272" algn="l"/>
                <a:tab pos="311705" algn="l"/>
              </a:tabLst>
            </a:pPr>
            <a:r>
              <a:rPr lang="en-US" sz="1909" kern="0" spc="-7" dirty="0">
                <a:solidFill>
                  <a:srgbClr val="FFFFFF"/>
                </a:solidFill>
                <a:latin typeface="Calibri" panose="020F0502020204030204" pitchFamily="34" charset="0"/>
                <a:cs typeface="Calibri" panose="020F0502020204030204" pitchFamily="34" charset="0"/>
              </a:rPr>
              <a:t>Continued </a:t>
            </a:r>
            <a:r>
              <a:rPr sz="1909" kern="0" spc="-7" dirty="0">
                <a:solidFill>
                  <a:srgbClr val="FFFFFF"/>
                </a:solidFill>
                <a:latin typeface="Calibri" panose="020F0502020204030204" pitchFamily="34" charset="0"/>
                <a:cs typeface="Calibri" panose="020F0502020204030204" pitchFamily="34" charset="0"/>
              </a:rPr>
              <a:t>Revenue</a:t>
            </a:r>
            <a:r>
              <a:rPr sz="1909" kern="0" spc="-10" dirty="0">
                <a:solidFill>
                  <a:srgbClr val="FFFFFF"/>
                </a:solidFill>
                <a:latin typeface="Calibri" panose="020F0502020204030204" pitchFamily="34" charset="0"/>
                <a:cs typeface="Calibri" panose="020F0502020204030204" pitchFamily="34" charset="0"/>
              </a:rPr>
              <a:t> </a:t>
            </a:r>
            <a:r>
              <a:rPr sz="1909" kern="0" spc="-3" dirty="0">
                <a:solidFill>
                  <a:srgbClr val="FFFFFF"/>
                </a:solidFill>
                <a:latin typeface="Calibri" panose="020F0502020204030204" pitchFamily="34" charset="0"/>
                <a:cs typeface="Calibri" panose="020F0502020204030204" pitchFamily="34" charset="0"/>
              </a:rPr>
              <a:t>Growth</a:t>
            </a:r>
            <a:endParaRPr sz="1909" kern="0" dirty="0">
              <a:solidFill>
                <a:sysClr val="windowText" lastClr="000000"/>
              </a:solidFill>
              <a:latin typeface="Calibri" panose="020F0502020204030204" pitchFamily="34" charset="0"/>
              <a:cs typeface="Calibri" panose="020F0502020204030204" pitchFamily="34" charset="0"/>
            </a:endParaRPr>
          </a:p>
          <a:p>
            <a:pPr marL="311272" indent="-311272" defTabSz="554492">
              <a:spcBef>
                <a:spcPts val="228"/>
              </a:spcBef>
              <a:buFont typeface="Arial"/>
              <a:buChar char="•"/>
              <a:tabLst>
                <a:tab pos="311272" algn="l"/>
                <a:tab pos="311705" algn="l"/>
              </a:tabLst>
            </a:pPr>
            <a:r>
              <a:rPr sz="1909" kern="0" spc="-3" dirty="0">
                <a:solidFill>
                  <a:srgbClr val="FFFFFF"/>
                </a:solidFill>
                <a:latin typeface="Calibri" panose="020F0502020204030204" pitchFamily="34" charset="0"/>
                <a:cs typeface="Calibri" panose="020F0502020204030204" pitchFamily="34" charset="0"/>
              </a:rPr>
              <a:t>Operating Margin</a:t>
            </a:r>
            <a:r>
              <a:rPr lang="en-US" sz="1909" kern="0" spc="-3" dirty="0">
                <a:solidFill>
                  <a:srgbClr val="FFFFFF"/>
                </a:solidFill>
                <a:latin typeface="Calibri" panose="020F0502020204030204" pitchFamily="34" charset="0"/>
                <a:cs typeface="Calibri" panose="020F0502020204030204" pitchFamily="34" charset="0"/>
              </a:rPr>
              <a:t> &amp;</a:t>
            </a:r>
            <a:r>
              <a:rPr lang="en-US" sz="1909" kern="0" dirty="0">
                <a:solidFill>
                  <a:sysClr val="windowText" lastClr="000000"/>
                </a:solidFill>
                <a:latin typeface="Calibri" panose="020F0502020204030204" pitchFamily="34" charset="0"/>
                <a:cs typeface="Calibri" panose="020F0502020204030204" pitchFamily="34" charset="0"/>
              </a:rPr>
              <a:t> </a:t>
            </a:r>
            <a:r>
              <a:rPr sz="1909" kern="0" spc="-7" dirty="0">
                <a:solidFill>
                  <a:srgbClr val="FFFFFF"/>
                </a:solidFill>
                <a:latin typeface="Calibri" panose="020F0502020204030204" pitchFamily="34" charset="0"/>
                <a:cs typeface="Calibri" panose="020F0502020204030204" pitchFamily="34" charset="0"/>
              </a:rPr>
              <a:t>Cash</a:t>
            </a:r>
            <a:r>
              <a:rPr sz="1909" kern="0" spc="-3" dirty="0">
                <a:solidFill>
                  <a:srgbClr val="FFFFFF"/>
                </a:solidFill>
                <a:latin typeface="Calibri" panose="020F0502020204030204" pitchFamily="34" charset="0"/>
                <a:cs typeface="Calibri" panose="020F0502020204030204" pitchFamily="34" charset="0"/>
              </a:rPr>
              <a:t> </a:t>
            </a:r>
            <a:r>
              <a:rPr sz="1909" kern="0" spc="-7" dirty="0">
                <a:solidFill>
                  <a:srgbClr val="FFFFFF"/>
                </a:solidFill>
                <a:latin typeface="Calibri" panose="020F0502020204030204" pitchFamily="34" charset="0"/>
                <a:cs typeface="Calibri" panose="020F0502020204030204" pitchFamily="34" charset="0"/>
              </a:rPr>
              <a:t>Flow</a:t>
            </a:r>
            <a:endParaRPr sz="1909" kern="0" dirty="0">
              <a:solidFill>
                <a:sysClr val="windowText" lastClr="000000"/>
              </a:solidFill>
              <a:latin typeface="Calibri" panose="020F0502020204030204" pitchFamily="34" charset="0"/>
              <a:cs typeface="Calibri" panose="020F0502020204030204" pitchFamily="34" charset="0"/>
            </a:endParaRPr>
          </a:p>
          <a:p>
            <a:pPr marL="311272" indent="-311272" defTabSz="554492">
              <a:spcBef>
                <a:spcPts val="222"/>
              </a:spcBef>
              <a:buFont typeface="Arial"/>
              <a:buChar char="•"/>
              <a:tabLst>
                <a:tab pos="311272" algn="l"/>
                <a:tab pos="311705" algn="l"/>
              </a:tabLst>
            </a:pPr>
            <a:r>
              <a:rPr lang="en-US" sz="1909" kern="0" spc="-7" dirty="0">
                <a:solidFill>
                  <a:srgbClr val="FFFFFF"/>
                </a:solidFill>
                <a:latin typeface="Calibri" panose="020F0502020204030204" pitchFamily="34" charset="0"/>
                <a:cs typeface="Calibri" panose="020F0502020204030204" pitchFamily="34" charset="0"/>
              </a:rPr>
              <a:t>Strong </a:t>
            </a:r>
            <a:r>
              <a:rPr sz="1909" kern="0" spc="-7" dirty="0">
                <a:solidFill>
                  <a:srgbClr val="FFFFFF"/>
                </a:solidFill>
                <a:latin typeface="Calibri" panose="020F0502020204030204" pitchFamily="34" charset="0"/>
                <a:cs typeface="Calibri" panose="020F0502020204030204" pitchFamily="34" charset="0"/>
              </a:rPr>
              <a:t>Debt</a:t>
            </a:r>
            <a:r>
              <a:rPr sz="1909" kern="0" dirty="0">
                <a:solidFill>
                  <a:srgbClr val="FFFFFF"/>
                </a:solidFill>
                <a:latin typeface="Calibri" panose="020F0502020204030204" pitchFamily="34" charset="0"/>
                <a:cs typeface="Calibri" panose="020F0502020204030204" pitchFamily="34" charset="0"/>
              </a:rPr>
              <a:t> </a:t>
            </a:r>
            <a:r>
              <a:rPr sz="1909" kern="0" spc="-3" dirty="0">
                <a:solidFill>
                  <a:srgbClr val="FFFFFF"/>
                </a:solidFill>
                <a:latin typeface="Calibri" panose="020F0502020204030204" pitchFamily="34" charset="0"/>
                <a:cs typeface="Calibri" panose="020F0502020204030204" pitchFamily="34" charset="0"/>
              </a:rPr>
              <a:t>Service</a:t>
            </a:r>
            <a:r>
              <a:rPr sz="1909" kern="0" spc="-20" dirty="0">
                <a:solidFill>
                  <a:srgbClr val="FFFFFF"/>
                </a:solidFill>
                <a:latin typeface="Calibri" panose="020F0502020204030204" pitchFamily="34" charset="0"/>
                <a:cs typeface="Calibri" panose="020F0502020204030204" pitchFamily="34" charset="0"/>
              </a:rPr>
              <a:t> </a:t>
            </a:r>
            <a:r>
              <a:rPr sz="1909" kern="0" spc="-7" dirty="0">
                <a:solidFill>
                  <a:srgbClr val="FFFFFF"/>
                </a:solidFill>
                <a:latin typeface="Calibri" panose="020F0502020204030204" pitchFamily="34" charset="0"/>
                <a:cs typeface="Calibri" panose="020F0502020204030204" pitchFamily="34" charset="0"/>
              </a:rPr>
              <a:t>Coverage</a:t>
            </a:r>
            <a:endParaRPr sz="1909" kern="0" dirty="0">
              <a:solidFill>
                <a:sysClr val="windowText" lastClr="000000"/>
              </a:solidFill>
              <a:latin typeface="Calibri" panose="020F0502020204030204" pitchFamily="34" charset="0"/>
              <a:cs typeface="Calibri" panose="020F0502020204030204" pitchFamily="34" charset="0"/>
            </a:endParaRPr>
          </a:p>
          <a:p>
            <a:pPr marL="311272" indent="-311272" defTabSz="554492">
              <a:spcBef>
                <a:spcPts val="228"/>
              </a:spcBef>
              <a:buFont typeface="Arial"/>
              <a:buChar char="•"/>
              <a:tabLst>
                <a:tab pos="311272" algn="l"/>
                <a:tab pos="311705" algn="l"/>
              </a:tabLst>
            </a:pPr>
            <a:r>
              <a:rPr lang="en-US" sz="1909" kern="0" spc="-3" dirty="0">
                <a:solidFill>
                  <a:srgbClr val="FFFFFF"/>
                </a:solidFill>
                <a:latin typeface="Calibri" panose="020F0502020204030204" pitchFamily="34" charset="0"/>
                <a:cs typeface="Calibri" panose="020F0502020204030204" pitchFamily="34" charset="0"/>
              </a:rPr>
              <a:t>Excellent </a:t>
            </a:r>
            <a:r>
              <a:rPr sz="1909" kern="0" spc="-3" dirty="0">
                <a:solidFill>
                  <a:srgbClr val="FFFFFF"/>
                </a:solidFill>
                <a:latin typeface="Calibri" panose="020F0502020204030204" pitchFamily="34" charset="0"/>
                <a:cs typeface="Calibri" panose="020F0502020204030204" pitchFamily="34" charset="0"/>
              </a:rPr>
              <a:t>Liquidity</a:t>
            </a:r>
            <a:endParaRPr lang="en-US" sz="1909" kern="0" spc="-3" dirty="0">
              <a:solidFill>
                <a:srgbClr val="FFFFFF"/>
              </a:solidFill>
              <a:latin typeface="Calibri" panose="020F0502020204030204" pitchFamily="34" charset="0"/>
              <a:cs typeface="Calibri" panose="020F0502020204030204" pitchFamily="34" charset="0"/>
            </a:endParaRPr>
          </a:p>
          <a:p>
            <a:pPr marL="311272" indent="-311272" defTabSz="554492">
              <a:spcBef>
                <a:spcPts val="228"/>
              </a:spcBef>
              <a:buFont typeface="Arial"/>
              <a:buChar char="•"/>
              <a:tabLst>
                <a:tab pos="311272" algn="l"/>
                <a:tab pos="311705" algn="l"/>
              </a:tabLst>
            </a:pPr>
            <a:r>
              <a:rPr lang="en-US" sz="1909" kern="0" spc="-3" dirty="0">
                <a:solidFill>
                  <a:srgbClr val="FFFFFF"/>
                </a:solidFill>
                <a:latin typeface="Calibri" panose="020F0502020204030204" pitchFamily="34" charset="0"/>
                <a:cs typeface="Calibri" panose="020F0502020204030204" pitchFamily="34" charset="0"/>
              </a:rPr>
              <a:t>Notable Fundraising </a:t>
            </a:r>
            <a:endParaRPr sz="1909" kern="0" dirty="0">
              <a:solidFill>
                <a:sysClr val="windowText" lastClr="000000"/>
              </a:solidFill>
              <a:latin typeface="Calibri" panose="020F0502020204030204" pitchFamily="34" charset="0"/>
              <a:cs typeface="Calibri" panose="020F0502020204030204" pitchFamily="34" charset="0"/>
            </a:endParaRPr>
          </a:p>
          <a:p>
            <a:pPr marL="311272" marR="618214" indent="-311272" defTabSz="554492">
              <a:lnSpc>
                <a:spcPct val="80000"/>
              </a:lnSpc>
              <a:spcBef>
                <a:spcPts val="678"/>
              </a:spcBef>
              <a:buFont typeface="Arial"/>
              <a:buChar char="•"/>
              <a:tabLst>
                <a:tab pos="311272" algn="l"/>
                <a:tab pos="311705" algn="l"/>
              </a:tabLst>
            </a:pPr>
            <a:r>
              <a:rPr sz="1909" kern="0" spc="-3" dirty="0">
                <a:solidFill>
                  <a:srgbClr val="FFFFFF"/>
                </a:solidFill>
                <a:latin typeface="Calibri" panose="020F0502020204030204" pitchFamily="34" charset="0"/>
                <a:cs typeface="Calibri" panose="020F0502020204030204" pitchFamily="34" charset="0"/>
              </a:rPr>
              <a:t>Overall</a:t>
            </a:r>
            <a:r>
              <a:rPr sz="1909" kern="0" spc="-58" dirty="0">
                <a:solidFill>
                  <a:srgbClr val="FFFFFF"/>
                </a:solidFill>
                <a:latin typeface="Calibri" panose="020F0502020204030204" pitchFamily="34" charset="0"/>
                <a:cs typeface="Calibri" panose="020F0502020204030204" pitchFamily="34" charset="0"/>
              </a:rPr>
              <a:t> </a:t>
            </a:r>
            <a:r>
              <a:rPr lang="en-US" sz="1909" kern="0" spc="-58" dirty="0">
                <a:solidFill>
                  <a:srgbClr val="FFFFFF"/>
                </a:solidFill>
                <a:latin typeface="Calibri" panose="020F0502020204030204" pitchFamily="34" charset="0"/>
                <a:cs typeface="Calibri" panose="020F0502020204030204" pitchFamily="34" charset="0"/>
              </a:rPr>
              <a:t>Healthy </a:t>
            </a:r>
            <a:r>
              <a:rPr sz="1909" kern="0" spc="-3" dirty="0">
                <a:solidFill>
                  <a:srgbClr val="FFFFFF"/>
                </a:solidFill>
                <a:latin typeface="Calibri" panose="020F0502020204030204" pitchFamily="34" charset="0"/>
                <a:cs typeface="Calibri" panose="020F0502020204030204" pitchFamily="34" charset="0"/>
              </a:rPr>
              <a:t>Financial </a:t>
            </a:r>
            <a:r>
              <a:rPr sz="1909" kern="0" spc="-600" dirty="0">
                <a:solidFill>
                  <a:srgbClr val="FFFFFF"/>
                </a:solidFill>
                <a:latin typeface="Calibri" panose="020F0502020204030204" pitchFamily="34" charset="0"/>
                <a:cs typeface="Calibri" panose="020F0502020204030204" pitchFamily="34" charset="0"/>
              </a:rPr>
              <a:t> </a:t>
            </a:r>
            <a:r>
              <a:rPr sz="1909" kern="0" spc="-7" dirty="0">
                <a:solidFill>
                  <a:srgbClr val="FFFFFF"/>
                </a:solidFill>
                <a:latin typeface="Calibri" panose="020F0502020204030204" pitchFamily="34" charset="0"/>
                <a:cs typeface="Calibri" panose="020F0502020204030204" pitchFamily="34" charset="0"/>
              </a:rPr>
              <a:t>Resources</a:t>
            </a:r>
            <a:endParaRPr sz="1909" kern="0" dirty="0">
              <a:solidFill>
                <a:sysClr val="windowText" lastClr="000000"/>
              </a:solidFill>
              <a:latin typeface="Calibri" panose="020F0502020204030204" pitchFamily="34" charset="0"/>
              <a:cs typeface="Calibri" panose="020F0502020204030204" pitchFamily="34" charset="0"/>
            </a:endParaRPr>
          </a:p>
        </p:txBody>
      </p:sp>
      <p:sp>
        <p:nvSpPr>
          <p:cNvPr id="19" name="object 9">
            <a:extLst>
              <a:ext uri="{FF2B5EF4-FFF2-40B4-BE49-F238E27FC236}">
                <a16:creationId xmlns:a16="http://schemas.microsoft.com/office/drawing/2014/main" id="{1AD6F9FB-CDDC-2B79-DF50-7E428A86E059}"/>
              </a:ext>
            </a:extLst>
          </p:cNvPr>
          <p:cNvSpPr txBox="1"/>
          <p:nvPr/>
        </p:nvSpPr>
        <p:spPr>
          <a:xfrm>
            <a:off x="6650197" y="3898681"/>
            <a:ext cx="3396408" cy="2379516"/>
          </a:xfrm>
          <a:prstGeom prst="rect">
            <a:avLst/>
          </a:prstGeom>
        </p:spPr>
        <p:txBody>
          <a:bodyPr vert="horz" wrap="square" lIns="0" tIns="65804" rIns="0" bIns="0" rtlCol="0">
            <a:spAutoFit/>
          </a:bodyPr>
          <a:lstStyle/>
          <a:p>
            <a:pPr marL="389198" indent="-389198" defTabSz="554492">
              <a:spcBef>
                <a:spcPts val="518"/>
              </a:spcBef>
              <a:buFont typeface="Arial"/>
              <a:buChar char="•"/>
              <a:tabLst>
                <a:tab pos="389198" algn="l"/>
                <a:tab pos="389631" algn="l"/>
              </a:tabLst>
            </a:pPr>
            <a:r>
              <a:rPr sz="1909" kern="0" spc="-3" dirty="0">
                <a:solidFill>
                  <a:srgbClr val="FFFFFF"/>
                </a:solidFill>
                <a:latin typeface="Calibri" panose="020F0502020204030204" pitchFamily="34" charset="0"/>
                <a:cs typeface="Calibri" panose="020F0502020204030204" pitchFamily="34" charset="0"/>
              </a:rPr>
              <a:t>Overall</a:t>
            </a:r>
            <a:r>
              <a:rPr sz="1909" kern="0" spc="-24" dirty="0">
                <a:solidFill>
                  <a:srgbClr val="FFFFFF"/>
                </a:solidFill>
                <a:latin typeface="Calibri" panose="020F0502020204030204" pitchFamily="34" charset="0"/>
                <a:cs typeface="Calibri" panose="020F0502020204030204" pitchFamily="34" charset="0"/>
              </a:rPr>
              <a:t> </a:t>
            </a:r>
            <a:r>
              <a:rPr sz="1909" kern="0" spc="-7" dirty="0">
                <a:solidFill>
                  <a:srgbClr val="FFFFFF"/>
                </a:solidFill>
                <a:latin typeface="Calibri" panose="020F0502020204030204" pitchFamily="34" charset="0"/>
                <a:cs typeface="Calibri" panose="020F0502020204030204" pitchFamily="34" charset="0"/>
              </a:rPr>
              <a:t>Reputation</a:t>
            </a:r>
            <a:endParaRPr sz="1909" kern="0" dirty="0">
              <a:solidFill>
                <a:sysClr val="windowText" lastClr="000000"/>
              </a:solidFill>
              <a:latin typeface="Calibri" panose="020F0502020204030204" pitchFamily="34" charset="0"/>
              <a:cs typeface="Calibri" panose="020F0502020204030204" pitchFamily="34" charset="0"/>
            </a:endParaRPr>
          </a:p>
          <a:p>
            <a:pPr marL="389198" indent="-389198" defTabSz="554492">
              <a:spcBef>
                <a:spcPts val="450"/>
              </a:spcBef>
              <a:buFont typeface="Arial"/>
              <a:buChar char="•"/>
              <a:tabLst>
                <a:tab pos="389198" algn="l"/>
                <a:tab pos="389631" algn="l"/>
              </a:tabLst>
            </a:pPr>
            <a:r>
              <a:rPr sz="1909" kern="0" spc="-7" dirty="0">
                <a:solidFill>
                  <a:srgbClr val="FFFFFF"/>
                </a:solidFill>
                <a:latin typeface="Calibri" panose="020F0502020204030204" pitchFamily="34" charset="0"/>
                <a:cs typeface="Calibri" panose="020F0502020204030204" pitchFamily="34" charset="0"/>
              </a:rPr>
              <a:t>Student</a:t>
            </a:r>
            <a:r>
              <a:rPr sz="1909" kern="0" spc="-3" dirty="0">
                <a:solidFill>
                  <a:srgbClr val="FFFFFF"/>
                </a:solidFill>
                <a:latin typeface="Calibri" panose="020F0502020204030204" pitchFamily="34" charset="0"/>
                <a:cs typeface="Calibri" panose="020F0502020204030204" pitchFamily="34" charset="0"/>
              </a:rPr>
              <a:t> </a:t>
            </a:r>
            <a:r>
              <a:rPr sz="1909" kern="0" spc="-7" dirty="0">
                <a:solidFill>
                  <a:srgbClr val="FFFFFF"/>
                </a:solidFill>
                <a:latin typeface="Calibri" panose="020F0502020204030204" pitchFamily="34" charset="0"/>
                <a:cs typeface="Calibri" panose="020F0502020204030204" pitchFamily="34" charset="0"/>
              </a:rPr>
              <a:t>Demand</a:t>
            </a:r>
            <a:r>
              <a:rPr lang="en-US" sz="1909" kern="0" spc="-7" dirty="0">
                <a:solidFill>
                  <a:srgbClr val="FFFFFF"/>
                </a:solidFill>
                <a:latin typeface="Calibri" panose="020F0502020204030204" pitchFamily="34" charset="0"/>
                <a:cs typeface="Calibri" panose="020F0502020204030204" pitchFamily="34" charset="0"/>
              </a:rPr>
              <a:t> &amp; Graduation Rates</a:t>
            </a:r>
            <a:endParaRPr sz="1909" kern="0" dirty="0">
              <a:solidFill>
                <a:sysClr val="windowText" lastClr="000000"/>
              </a:solidFill>
              <a:latin typeface="Calibri" panose="020F0502020204030204" pitchFamily="34" charset="0"/>
              <a:cs typeface="Calibri" panose="020F0502020204030204" pitchFamily="34" charset="0"/>
            </a:endParaRPr>
          </a:p>
          <a:p>
            <a:pPr marL="389198" indent="-389198" defTabSz="554492">
              <a:spcBef>
                <a:spcPts val="457"/>
              </a:spcBef>
              <a:buFont typeface="Arial"/>
              <a:buChar char="•"/>
              <a:tabLst>
                <a:tab pos="389198" algn="l"/>
                <a:tab pos="389631" algn="l"/>
              </a:tabLst>
            </a:pPr>
            <a:r>
              <a:rPr sz="1909" kern="0" spc="-7" dirty="0">
                <a:solidFill>
                  <a:srgbClr val="FFFFFF"/>
                </a:solidFill>
                <a:latin typeface="Calibri" panose="020F0502020204030204" pitchFamily="34" charset="0"/>
                <a:cs typeface="Calibri" panose="020F0502020204030204" pitchFamily="34" charset="0"/>
              </a:rPr>
              <a:t>Market</a:t>
            </a:r>
            <a:r>
              <a:rPr sz="1909" kern="0" spc="3" dirty="0">
                <a:solidFill>
                  <a:srgbClr val="FFFFFF"/>
                </a:solidFill>
                <a:latin typeface="Calibri" panose="020F0502020204030204" pitchFamily="34" charset="0"/>
                <a:cs typeface="Calibri" panose="020F0502020204030204" pitchFamily="34" charset="0"/>
              </a:rPr>
              <a:t> </a:t>
            </a:r>
            <a:r>
              <a:rPr sz="1909" kern="0" spc="-7" dirty="0">
                <a:solidFill>
                  <a:srgbClr val="FFFFFF"/>
                </a:solidFill>
                <a:latin typeface="Calibri" panose="020F0502020204030204" pitchFamily="34" charset="0"/>
                <a:cs typeface="Calibri" panose="020F0502020204030204" pitchFamily="34" charset="0"/>
              </a:rPr>
              <a:t>Position</a:t>
            </a:r>
            <a:endParaRPr sz="1909" kern="0" dirty="0">
              <a:solidFill>
                <a:sysClr val="windowText" lastClr="000000"/>
              </a:solidFill>
              <a:latin typeface="Calibri" panose="020F0502020204030204" pitchFamily="34" charset="0"/>
              <a:cs typeface="Calibri" panose="020F0502020204030204" pitchFamily="34" charset="0"/>
            </a:endParaRPr>
          </a:p>
          <a:p>
            <a:pPr marL="389198" indent="-389198" defTabSz="554492">
              <a:spcBef>
                <a:spcPts val="450"/>
              </a:spcBef>
              <a:buFont typeface="Arial"/>
              <a:buChar char="•"/>
              <a:tabLst>
                <a:tab pos="389198" algn="l"/>
                <a:tab pos="389631" algn="l"/>
              </a:tabLst>
            </a:pPr>
            <a:r>
              <a:rPr lang="en-US" sz="1909" kern="0" spc="-7" dirty="0">
                <a:solidFill>
                  <a:srgbClr val="FFFFFF"/>
                </a:solidFill>
                <a:latin typeface="Calibri" panose="020F0502020204030204" pitchFamily="34" charset="0"/>
                <a:cs typeface="Calibri" panose="020F0502020204030204" pitchFamily="34" charset="0"/>
              </a:rPr>
              <a:t>Prudent Financial and Treasury Management </a:t>
            </a:r>
            <a:endParaRPr sz="1909" kern="0" dirty="0">
              <a:solidFill>
                <a:sysClr val="windowText" lastClr="000000"/>
              </a:solidFill>
              <a:latin typeface="Calibri" panose="020F0502020204030204" pitchFamily="34" charset="0"/>
              <a:cs typeface="Calibri" panose="020F0502020204030204" pitchFamily="34" charset="0"/>
            </a:endParaRPr>
          </a:p>
          <a:p>
            <a:pPr marL="389198" indent="-389198" defTabSz="554492">
              <a:spcBef>
                <a:spcPts val="450"/>
              </a:spcBef>
              <a:buFont typeface="Arial"/>
              <a:buChar char="•"/>
              <a:tabLst>
                <a:tab pos="389198" algn="l"/>
                <a:tab pos="389631" algn="l"/>
              </a:tabLst>
            </a:pPr>
            <a:r>
              <a:rPr sz="1909" kern="0" spc="-3" dirty="0">
                <a:solidFill>
                  <a:srgbClr val="FFFFFF"/>
                </a:solidFill>
                <a:latin typeface="Calibri" panose="020F0502020204030204" pitchFamily="34" charset="0"/>
                <a:cs typeface="Calibri" panose="020F0502020204030204" pitchFamily="34" charset="0"/>
              </a:rPr>
              <a:t>Capital</a:t>
            </a:r>
            <a:r>
              <a:rPr sz="1909" kern="0" spc="3" dirty="0">
                <a:solidFill>
                  <a:srgbClr val="FFFFFF"/>
                </a:solidFill>
                <a:latin typeface="Calibri" panose="020F0502020204030204" pitchFamily="34" charset="0"/>
                <a:cs typeface="Calibri" panose="020F0502020204030204" pitchFamily="34" charset="0"/>
              </a:rPr>
              <a:t> </a:t>
            </a:r>
            <a:r>
              <a:rPr sz="1909" kern="0" spc="-3" dirty="0">
                <a:solidFill>
                  <a:srgbClr val="FFFFFF"/>
                </a:solidFill>
                <a:latin typeface="Calibri" panose="020F0502020204030204" pitchFamily="34" charset="0"/>
                <a:cs typeface="Calibri" panose="020F0502020204030204" pitchFamily="34" charset="0"/>
              </a:rPr>
              <a:t>Planning</a:t>
            </a:r>
            <a:endParaRPr sz="1909" kern="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897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550893B-B1D5-41A3-8EB8-C927CDEC574A}"/>
              </a:ext>
            </a:extLst>
          </p:cNvPr>
          <p:cNvGraphicFramePr>
            <a:graphicFrameLocks noGrp="1"/>
          </p:cNvGraphicFramePr>
          <p:nvPr>
            <p:extLst>
              <p:ext uri="{D42A27DB-BD31-4B8C-83A1-F6EECF244321}">
                <p14:modId xmlns:p14="http://schemas.microsoft.com/office/powerpoint/2010/main" val="2872820176"/>
              </p:ext>
            </p:extLst>
          </p:nvPr>
        </p:nvGraphicFramePr>
        <p:xfrm>
          <a:off x="745046" y="992913"/>
          <a:ext cx="10130581" cy="3549258"/>
        </p:xfrm>
        <a:graphic>
          <a:graphicData uri="http://schemas.openxmlformats.org/drawingml/2006/table">
            <a:tbl>
              <a:tblPr firstRow="1"/>
              <a:tblGrid>
                <a:gridCol w="4190311">
                  <a:extLst>
                    <a:ext uri="{9D8B030D-6E8A-4147-A177-3AD203B41FA5}">
                      <a16:colId xmlns:a16="http://schemas.microsoft.com/office/drawing/2014/main" val="2604069457"/>
                    </a:ext>
                  </a:extLst>
                </a:gridCol>
                <a:gridCol w="796866">
                  <a:extLst>
                    <a:ext uri="{9D8B030D-6E8A-4147-A177-3AD203B41FA5}">
                      <a16:colId xmlns:a16="http://schemas.microsoft.com/office/drawing/2014/main" val="3185683414"/>
                    </a:ext>
                  </a:extLst>
                </a:gridCol>
                <a:gridCol w="796866">
                  <a:extLst>
                    <a:ext uri="{9D8B030D-6E8A-4147-A177-3AD203B41FA5}">
                      <a16:colId xmlns:a16="http://schemas.microsoft.com/office/drawing/2014/main" val="2302716397"/>
                    </a:ext>
                  </a:extLst>
                </a:gridCol>
                <a:gridCol w="796866">
                  <a:extLst>
                    <a:ext uri="{9D8B030D-6E8A-4147-A177-3AD203B41FA5}">
                      <a16:colId xmlns:a16="http://schemas.microsoft.com/office/drawing/2014/main" val="635134797"/>
                    </a:ext>
                  </a:extLst>
                </a:gridCol>
                <a:gridCol w="796866">
                  <a:extLst>
                    <a:ext uri="{9D8B030D-6E8A-4147-A177-3AD203B41FA5}">
                      <a16:colId xmlns:a16="http://schemas.microsoft.com/office/drawing/2014/main" val="1189332351"/>
                    </a:ext>
                  </a:extLst>
                </a:gridCol>
                <a:gridCol w="796866">
                  <a:extLst>
                    <a:ext uri="{9D8B030D-6E8A-4147-A177-3AD203B41FA5}">
                      <a16:colId xmlns:a16="http://schemas.microsoft.com/office/drawing/2014/main" val="2664694107"/>
                    </a:ext>
                  </a:extLst>
                </a:gridCol>
                <a:gridCol w="796866">
                  <a:extLst>
                    <a:ext uri="{9D8B030D-6E8A-4147-A177-3AD203B41FA5}">
                      <a16:colId xmlns:a16="http://schemas.microsoft.com/office/drawing/2014/main" val="3111879579"/>
                    </a:ext>
                  </a:extLst>
                </a:gridCol>
                <a:gridCol w="579537">
                  <a:extLst>
                    <a:ext uri="{9D8B030D-6E8A-4147-A177-3AD203B41FA5}">
                      <a16:colId xmlns:a16="http://schemas.microsoft.com/office/drawing/2014/main" val="3303369677"/>
                    </a:ext>
                  </a:extLst>
                </a:gridCol>
                <a:gridCol w="579537">
                  <a:extLst>
                    <a:ext uri="{9D8B030D-6E8A-4147-A177-3AD203B41FA5}">
                      <a16:colId xmlns:a16="http://schemas.microsoft.com/office/drawing/2014/main" val="3319583399"/>
                    </a:ext>
                  </a:extLst>
                </a:gridCol>
              </a:tblGrid>
              <a:tr h="5131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Moody's Key Credit Ratios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University of Illinois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Desired Trend</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Moody's Medians FY2021</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8446754"/>
                  </a:ext>
                </a:extLst>
              </a:tr>
              <a:tr h="17623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200" b="1" u="none" strike="noStrike" dirty="0">
                          <a:effectLst/>
                        </a:rPr>
                        <a:t>Fiscal Year</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2019</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2020</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2021</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2022*</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A1</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Aa3</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Aa2</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966278525"/>
                  </a:ext>
                </a:extLst>
              </a:tr>
              <a:tr h="17623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200" b="1" u="none" strike="noStrike" dirty="0">
                          <a:effectLst/>
                        </a:rPr>
                        <a:t>Liquidity Ratios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58929298"/>
                  </a:ext>
                </a:extLst>
              </a:tr>
              <a:tr h="3447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Spendable Cash &amp; Investments to Operating Expenses (x)</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0.7</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0.7</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0.7</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0.8</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0.9</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0.9</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567434482"/>
                  </a:ext>
                </a:extLst>
              </a:tr>
              <a:tr h="2834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Total Debt to Operating Revenues (x)</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0.2</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0.2</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0.2</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0.2</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0.5</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0.5</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0.7</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066007654"/>
                  </a:ext>
                </a:extLst>
              </a:tr>
              <a:tr h="2834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Monthly Days Cash on Hand (days)</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196</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176</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202</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205</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178</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820595653"/>
                  </a:ext>
                </a:extLst>
              </a:tr>
              <a:tr h="286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200" b="1" u="none" strike="noStrike" dirty="0">
                          <a:effectLst/>
                        </a:rPr>
                        <a:t>Leverage Ratios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26267880"/>
                  </a:ext>
                </a:extLst>
              </a:tr>
              <a:tr h="3102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Spendable Cash &amp; Investments to Total Debt (x)</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2.9</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3.0</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3.7</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3.9</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1.8</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1.8</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928657414"/>
                  </a:ext>
                </a:extLst>
              </a:tr>
              <a:tr h="2887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Debt Service to Operating Expenses (%)</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2.9</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2.6</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2.2</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2.2</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chemeClr val="accent6">
                              <a:lumMod val="75000"/>
                            </a:schemeClr>
                          </a:solidFill>
                          <a:effectLst/>
                        </a:rPr>
                        <a:t>↘</a:t>
                      </a:r>
                      <a:endParaRPr lang="en-US" sz="1200" b="1" i="0" u="none" strike="noStrike" dirty="0">
                        <a:solidFill>
                          <a:schemeClr val="accent6">
                            <a:lumMod val="75000"/>
                          </a:schemeClr>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5.2</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4.0</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5.3</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866916187"/>
                  </a:ext>
                </a:extLst>
              </a:tr>
              <a:tr h="2912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Total Debt-to-Total Capitalization (%)</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18.3</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15.3</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13.5</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27.6</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25.8</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25.0</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47578330"/>
                  </a:ext>
                </a:extLst>
              </a:tr>
              <a:tr h="566904">
                <a:tc gridSpan="9">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549694865"/>
                  </a:ext>
                </a:extLst>
              </a:tr>
            </a:tbl>
          </a:graphicData>
        </a:graphic>
      </p:graphicFrame>
      <p:pic>
        <p:nvPicPr>
          <p:cNvPr id="6" name="Picture 5" descr="Right arrow indicating quality increase">
            <a:extLst>
              <a:ext uri="{FF2B5EF4-FFF2-40B4-BE49-F238E27FC236}">
                <a16:creationId xmlns:a16="http://schemas.microsoft.com/office/drawing/2014/main" id="{F8ABEC7C-1EB5-43C5-91A3-FF379B85B6FB}"/>
              </a:ext>
            </a:extLst>
          </p:cNvPr>
          <p:cNvPicPr>
            <a:picLocks noChangeAspect="1"/>
          </p:cNvPicPr>
          <p:nvPr/>
        </p:nvPicPr>
        <p:blipFill>
          <a:blip r:embed="rId2"/>
          <a:stretch>
            <a:fillRect/>
          </a:stretch>
        </p:blipFill>
        <p:spPr>
          <a:xfrm>
            <a:off x="8977025" y="4003678"/>
            <a:ext cx="1795281" cy="478653"/>
          </a:xfrm>
          <a:prstGeom prst="rect">
            <a:avLst/>
          </a:prstGeom>
        </p:spPr>
      </p:pic>
      <p:sp>
        <p:nvSpPr>
          <p:cNvPr id="7" name="TextBox 6">
            <a:extLst>
              <a:ext uri="{FF2B5EF4-FFF2-40B4-BE49-F238E27FC236}">
                <a16:creationId xmlns:a16="http://schemas.microsoft.com/office/drawing/2014/main" id="{C96D1A11-C910-47FF-B22C-123DEA8058FB}"/>
              </a:ext>
            </a:extLst>
          </p:cNvPr>
          <p:cNvSpPr txBox="1"/>
          <p:nvPr/>
        </p:nvSpPr>
        <p:spPr>
          <a:xfrm>
            <a:off x="557212" y="4539481"/>
            <a:ext cx="76011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Calibri" panose="020F0502020204030204"/>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On December 8</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2021, the Moody’s rating agency upgraded the University’s AFS rating to ‘Aa3’ from ‘A1’. On May 6</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2022, the S&amp;P rating agency upgraded the University’s AFS rating to ‘A+’ from ‘A’.</a:t>
            </a:r>
          </a:p>
        </p:txBody>
      </p:sp>
      <p:sp>
        <p:nvSpPr>
          <p:cNvPr id="8" name="TextBox 7">
            <a:extLst>
              <a:ext uri="{FF2B5EF4-FFF2-40B4-BE49-F238E27FC236}">
                <a16:creationId xmlns:a16="http://schemas.microsoft.com/office/drawing/2014/main" id="{0B3C782A-541C-40A0-BC0C-1B545F5EF4CA}"/>
              </a:ext>
            </a:extLst>
          </p:cNvPr>
          <p:cNvSpPr txBox="1"/>
          <p:nvPr/>
        </p:nvSpPr>
        <p:spPr>
          <a:xfrm>
            <a:off x="458008" y="174447"/>
            <a:ext cx="1052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ea typeface="+mn-ea"/>
                <a:cs typeface="+mn-cs"/>
              </a:rPr>
              <a:t>Current U of I System Ratios to Peer Institution Medians</a:t>
            </a: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2" name="TextBox 1">
            <a:extLst>
              <a:ext uri="{FF2B5EF4-FFF2-40B4-BE49-F238E27FC236}">
                <a16:creationId xmlns:a16="http://schemas.microsoft.com/office/drawing/2014/main" id="{FE7EEEF5-EEBB-30A4-6131-3E831DC1AB1A}"/>
              </a:ext>
            </a:extLst>
          </p:cNvPr>
          <p:cNvSpPr txBox="1"/>
          <p:nvPr/>
        </p:nvSpPr>
        <p:spPr>
          <a:xfrm>
            <a:off x="557213" y="5272648"/>
            <a:ext cx="9679318"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These ratios are calculated based on the University of Illinois System FY 2022 draft financial statements, which include operating and non-operating revenues and expenses of the three universities, the AFS and UI Health system.  FY 2019 to 2021 data calculated by Moody’s.  FY 2022 data calculated by the Office of Capital Financing and actual Moody’s results may vary.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21FCA11-0C62-41B6-AF9F-AD8440369F84}"/>
              </a:ext>
            </a:extLst>
          </p:cNvPr>
          <p:cNvSpPr txBox="1"/>
          <p:nvPr/>
        </p:nvSpPr>
        <p:spPr>
          <a:xfrm>
            <a:off x="9083956" y="4326127"/>
            <a:ext cx="18986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Quality  Increase</a:t>
            </a:r>
          </a:p>
        </p:txBody>
      </p:sp>
      <p:sp>
        <p:nvSpPr>
          <p:cNvPr id="4" name="Title 3">
            <a:extLst>
              <a:ext uri="{FF2B5EF4-FFF2-40B4-BE49-F238E27FC236}">
                <a16:creationId xmlns:a16="http://schemas.microsoft.com/office/drawing/2014/main" id="{D2A59BF6-E1B3-D934-685A-2114A0A28C5C}"/>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pPr lvl="0">
              <a:lnSpc>
                <a:spcPct val="100000"/>
              </a:lnSpc>
              <a:spcBef>
                <a:spcPts val="0"/>
              </a:spcBef>
              <a:defRPr/>
            </a:pPr>
            <a:r>
              <a:rPr lang="en-US" b="1" dirty="0">
                <a:solidFill>
                  <a:srgbClr val="4472C4">
                    <a:lumMod val="75000"/>
                  </a:srgbClr>
                </a:solidFill>
              </a:rPr>
              <a:t>Current U of I System Ratios to Peer Institution Medians</a:t>
            </a:r>
            <a:endParaRPr lang="en-US" dirty="0">
              <a:solidFill>
                <a:prstClr val="black"/>
              </a:solidFill>
            </a:endParaRPr>
          </a:p>
        </p:txBody>
      </p:sp>
    </p:spTree>
    <p:extLst>
      <p:ext uri="{BB962C8B-B14F-4D97-AF65-F5344CB8AC3E}">
        <p14:creationId xmlns:p14="http://schemas.microsoft.com/office/powerpoint/2010/main" val="10255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6D1A11-C910-47FF-B22C-123DEA8058FB}"/>
              </a:ext>
            </a:extLst>
          </p:cNvPr>
          <p:cNvSpPr txBox="1"/>
          <p:nvPr/>
        </p:nvSpPr>
        <p:spPr>
          <a:xfrm>
            <a:off x="557212" y="4498643"/>
            <a:ext cx="8294180"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Calibri" panose="020F0502020204030204"/>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On December 8</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2021, the Moody’s rating agency upgraded the University’s AFS rating to ‘Aa3’ from ‘A1’. On May 6</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2022, the S&amp;P rating agency upgraded the University’s AFS rating to ‘A+’ from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These ratios are calculated based on the University of Illinois System FY 2022 draft financial statements, which include operating and non-operating revenues and expenses of the three universities, the AFS and UI Health system.  FY 2018 to 2021 data calculated by Moody’s.  FY 2022 data calculated by the Office of Capital Financing and actual Moody’s results may vary.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In August 2021 Moody’s revised its rating methodology and scorecard. The ratios provided in the table above are selected ratios emphasized under the new methodology.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6550893B-B1D5-41A3-8EB8-C927CDEC574A}"/>
              </a:ext>
            </a:extLst>
          </p:cNvPr>
          <p:cNvGraphicFramePr>
            <a:graphicFrameLocks noGrp="1"/>
          </p:cNvGraphicFramePr>
          <p:nvPr>
            <p:extLst>
              <p:ext uri="{D42A27DB-BD31-4B8C-83A1-F6EECF244321}">
                <p14:modId xmlns:p14="http://schemas.microsoft.com/office/powerpoint/2010/main" val="3214638251"/>
              </p:ext>
            </p:extLst>
          </p:nvPr>
        </p:nvGraphicFramePr>
        <p:xfrm>
          <a:off x="557212" y="1219201"/>
          <a:ext cx="10296833" cy="2694432"/>
        </p:xfrm>
        <a:graphic>
          <a:graphicData uri="http://schemas.openxmlformats.org/drawingml/2006/table">
            <a:tbl>
              <a:tblPr firstRow="1"/>
              <a:tblGrid>
                <a:gridCol w="4259079">
                  <a:extLst>
                    <a:ext uri="{9D8B030D-6E8A-4147-A177-3AD203B41FA5}">
                      <a16:colId xmlns:a16="http://schemas.microsoft.com/office/drawing/2014/main" val="2604069457"/>
                    </a:ext>
                  </a:extLst>
                </a:gridCol>
                <a:gridCol w="809943">
                  <a:extLst>
                    <a:ext uri="{9D8B030D-6E8A-4147-A177-3AD203B41FA5}">
                      <a16:colId xmlns:a16="http://schemas.microsoft.com/office/drawing/2014/main" val="3185683414"/>
                    </a:ext>
                  </a:extLst>
                </a:gridCol>
                <a:gridCol w="809943">
                  <a:extLst>
                    <a:ext uri="{9D8B030D-6E8A-4147-A177-3AD203B41FA5}">
                      <a16:colId xmlns:a16="http://schemas.microsoft.com/office/drawing/2014/main" val="2302716397"/>
                    </a:ext>
                  </a:extLst>
                </a:gridCol>
                <a:gridCol w="809943">
                  <a:extLst>
                    <a:ext uri="{9D8B030D-6E8A-4147-A177-3AD203B41FA5}">
                      <a16:colId xmlns:a16="http://schemas.microsoft.com/office/drawing/2014/main" val="635134797"/>
                    </a:ext>
                  </a:extLst>
                </a:gridCol>
                <a:gridCol w="809943">
                  <a:extLst>
                    <a:ext uri="{9D8B030D-6E8A-4147-A177-3AD203B41FA5}">
                      <a16:colId xmlns:a16="http://schemas.microsoft.com/office/drawing/2014/main" val="1189332351"/>
                    </a:ext>
                  </a:extLst>
                </a:gridCol>
                <a:gridCol w="809943">
                  <a:extLst>
                    <a:ext uri="{9D8B030D-6E8A-4147-A177-3AD203B41FA5}">
                      <a16:colId xmlns:a16="http://schemas.microsoft.com/office/drawing/2014/main" val="2664694107"/>
                    </a:ext>
                  </a:extLst>
                </a:gridCol>
                <a:gridCol w="809943">
                  <a:extLst>
                    <a:ext uri="{9D8B030D-6E8A-4147-A177-3AD203B41FA5}">
                      <a16:colId xmlns:a16="http://schemas.microsoft.com/office/drawing/2014/main" val="3111879579"/>
                    </a:ext>
                  </a:extLst>
                </a:gridCol>
                <a:gridCol w="589048">
                  <a:extLst>
                    <a:ext uri="{9D8B030D-6E8A-4147-A177-3AD203B41FA5}">
                      <a16:colId xmlns:a16="http://schemas.microsoft.com/office/drawing/2014/main" val="3303369677"/>
                    </a:ext>
                  </a:extLst>
                </a:gridCol>
                <a:gridCol w="589048">
                  <a:extLst>
                    <a:ext uri="{9D8B030D-6E8A-4147-A177-3AD203B41FA5}">
                      <a16:colId xmlns:a16="http://schemas.microsoft.com/office/drawing/2014/main" val="3319583399"/>
                    </a:ext>
                  </a:extLst>
                </a:gridCol>
              </a:tblGrid>
              <a:tr h="7020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Moody's Key Credit Ratios**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University of Illinois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Desired Trend</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effectLst/>
                        </a:rPr>
                        <a:t>Moody's Medians FY2021</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7F8FA9">
                        <a:lumMod val="20000"/>
                        <a:lumOff val="8000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8446754"/>
                  </a:ext>
                </a:extLst>
              </a:tr>
              <a:tr h="2405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200" b="1" u="none" strike="noStrike" dirty="0">
                          <a:effectLst/>
                        </a:rPr>
                        <a:t>Fiscal Year</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2019</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2020</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2021</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2022*</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A1</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Aa3</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r>
                        <a:rPr lang="en-US" sz="1200" b="1" u="none" strike="noStrike" dirty="0">
                          <a:effectLst/>
                        </a:rPr>
                        <a:t>Aa2</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966278525"/>
                  </a:ext>
                </a:extLst>
              </a:tr>
              <a:tr h="2405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200" b="1" u="none" strike="noStrike" dirty="0">
                          <a:effectLst/>
                        </a:rPr>
                        <a:t>Liquidity Ratios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t"/>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no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58929298"/>
                  </a:ext>
                </a:extLst>
              </a:tr>
              <a:tr h="4349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Total Cash &amp; Investments ($ millions)</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6,039</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6,375</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7,308</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7,470</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707</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2,133</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567434482"/>
                  </a:ext>
                </a:extLst>
              </a:tr>
              <a:tr h="3576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Total Cash &amp; Investments to Operating Expenses (x)</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0.9</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066007654"/>
                  </a:ext>
                </a:extLst>
              </a:tr>
              <a:tr h="3610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200" b="1" u="none" strike="noStrike" dirty="0">
                          <a:effectLst/>
                        </a:rPr>
                        <a:t>Leverage Ratios</a:t>
                      </a:r>
                      <a:endParaRPr lang="en-US" sz="1200" b="1"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26267880"/>
                  </a:ext>
                </a:extLst>
              </a:tr>
              <a:tr h="3576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1" algn="l" fontAlgn="b"/>
                      <a:r>
                        <a:rPr lang="en-US" sz="1200" u="none" strike="noStrike" dirty="0">
                          <a:effectLst/>
                        </a:rPr>
                        <a:t>Total Cash &amp; Investments to Total Adjusted Debt (x)</a:t>
                      </a:r>
                      <a:endParaRPr lang="en-US" sz="1200" b="0" i="0" u="none" strike="noStrike" dirty="0">
                        <a:solidFill>
                          <a:srgbClr val="000000"/>
                        </a:solidFill>
                        <a:effectLst/>
                        <a:latin typeface="Calibri" panose="020F0502020204030204" pitchFamily="34" charset="0"/>
                      </a:endParaRPr>
                    </a:p>
                  </a:txBody>
                  <a:tcPr marL="69452"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3.2</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3.3</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3.7</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4.0</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u="none" strike="noStrike" dirty="0">
                          <a:solidFill>
                            <a:srgbClr val="00B050"/>
                          </a:solidFill>
                          <a:effectLst/>
                        </a:rPr>
                        <a:t>↗</a:t>
                      </a:r>
                      <a:endParaRPr lang="en-US" sz="1200" b="1" i="0" u="none" strike="noStrike" dirty="0">
                        <a:solidFill>
                          <a:srgbClr val="00B05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0.8</a:t>
                      </a: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10000"/>
                        <a:lumOff val="9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0.9</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131F11">
                        <a:lumMod val="25000"/>
                        <a:lumOff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u="none" strike="noStrike" dirty="0">
                          <a:effectLst/>
                        </a:rPr>
                        <a:t>0.8</a:t>
                      </a:r>
                      <a:endParaRPr lang="en-US" sz="1200" b="0" i="0" u="none" strike="noStrike" dirty="0">
                        <a:solidFill>
                          <a:srgbClr val="000000"/>
                        </a:solidFill>
                        <a:effectLst/>
                        <a:latin typeface="Calibri" panose="020F0502020204030204" pitchFamily="34" charset="0"/>
                      </a:endParaRPr>
                    </a:p>
                  </a:txBody>
                  <a:tcPr marL="7717" marR="7717" marT="7717" marB="0" anchor="ctr">
                    <a:lnL w="12700" cap="flat" cmpd="sng" algn="ctr">
                      <a:solidFill>
                        <a:srgbClr val="131F11"/>
                      </a:solidFill>
                      <a:prstDash val="solid"/>
                      <a:round/>
                      <a:headEnd type="none" w="med" len="med"/>
                      <a:tailEnd type="none" w="med" len="med"/>
                    </a:lnL>
                    <a:lnR w="12700" cap="flat" cmpd="sng" algn="ctr">
                      <a:solidFill>
                        <a:srgbClr val="131F11"/>
                      </a:solidFill>
                      <a:prstDash val="solid"/>
                      <a:round/>
                      <a:headEnd type="none" w="med" len="med"/>
                      <a:tailEnd type="none" w="med" len="med"/>
                    </a:lnR>
                    <a:lnT w="12700" cap="flat" cmpd="sng" algn="ctr">
                      <a:solidFill>
                        <a:srgbClr val="131F11"/>
                      </a:solidFill>
                      <a:prstDash val="solid"/>
                      <a:round/>
                      <a:headEnd type="none" w="med" len="med"/>
                      <a:tailEnd type="none" w="med" len="med"/>
                    </a:lnT>
                    <a:lnB w="12700" cap="flat" cmpd="sng" algn="ctr">
                      <a:solidFill>
                        <a:srgbClr val="131F1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928657414"/>
                  </a:ext>
                </a:extLst>
              </a:tr>
            </a:tbl>
          </a:graphicData>
        </a:graphic>
      </p:graphicFrame>
      <p:pic>
        <p:nvPicPr>
          <p:cNvPr id="6" name="Picture 5" descr="Right arrow indicating quality increase">
            <a:extLst>
              <a:ext uri="{FF2B5EF4-FFF2-40B4-BE49-F238E27FC236}">
                <a16:creationId xmlns:a16="http://schemas.microsoft.com/office/drawing/2014/main" id="{F8ABEC7C-1EB5-43C5-91A3-FF379B85B6FB}"/>
              </a:ext>
            </a:extLst>
          </p:cNvPr>
          <p:cNvPicPr>
            <a:picLocks noChangeAspect="1"/>
          </p:cNvPicPr>
          <p:nvPr/>
        </p:nvPicPr>
        <p:blipFill>
          <a:blip r:embed="rId2"/>
          <a:stretch>
            <a:fillRect/>
          </a:stretch>
        </p:blipFill>
        <p:spPr>
          <a:xfrm>
            <a:off x="9041344" y="4112761"/>
            <a:ext cx="1795281" cy="496790"/>
          </a:xfrm>
          <a:prstGeom prst="rect">
            <a:avLst/>
          </a:prstGeom>
        </p:spPr>
      </p:pic>
      <p:sp>
        <p:nvSpPr>
          <p:cNvPr id="8" name="TextBox 7">
            <a:extLst>
              <a:ext uri="{FF2B5EF4-FFF2-40B4-BE49-F238E27FC236}">
                <a16:creationId xmlns:a16="http://schemas.microsoft.com/office/drawing/2014/main" id="{0B3C782A-541C-40A0-BC0C-1B545F5EF4CA}"/>
              </a:ext>
            </a:extLst>
          </p:cNvPr>
          <p:cNvSpPr txBox="1"/>
          <p:nvPr/>
        </p:nvSpPr>
        <p:spPr>
          <a:xfrm>
            <a:off x="458008" y="194325"/>
            <a:ext cx="1052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ea typeface="+mn-ea"/>
                <a:cs typeface="+mn-cs"/>
              </a:rPr>
              <a:t>Current U of I System Ratios to Peer Institution Medians</a:t>
            </a: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2" name="TextBox 1">
            <a:extLst>
              <a:ext uri="{FF2B5EF4-FFF2-40B4-BE49-F238E27FC236}">
                <a16:creationId xmlns:a16="http://schemas.microsoft.com/office/drawing/2014/main" id="{E9F39F32-82BB-A077-5710-5E5A3137E174}"/>
              </a:ext>
            </a:extLst>
          </p:cNvPr>
          <p:cNvSpPr txBox="1"/>
          <p:nvPr/>
        </p:nvSpPr>
        <p:spPr>
          <a:xfrm>
            <a:off x="9278866" y="4609551"/>
            <a:ext cx="18986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Quality  Increase</a:t>
            </a:r>
          </a:p>
        </p:txBody>
      </p:sp>
      <p:sp>
        <p:nvSpPr>
          <p:cNvPr id="3" name="Title 2">
            <a:extLst>
              <a:ext uri="{FF2B5EF4-FFF2-40B4-BE49-F238E27FC236}">
                <a16:creationId xmlns:a16="http://schemas.microsoft.com/office/drawing/2014/main" id="{C3B5C240-E1EA-7170-472D-4D61D60E2135}"/>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pPr lvl="0">
              <a:lnSpc>
                <a:spcPct val="100000"/>
              </a:lnSpc>
              <a:spcBef>
                <a:spcPts val="0"/>
              </a:spcBef>
              <a:defRPr/>
            </a:pPr>
            <a:r>
              <a:rPr lang="en-US" b="1" dirty="0">
                <a:solidFill>
                  <a:srgbClr val="4472C4">
                    <a:lumMod val="75000"/>
                  </a:srgbClr>
                </a:solidFill>
              </a:rPr>
              <a:t>Current U of I System Ratios to Peer Institution Medians 2</a:t>
            </a:r>
            <a:endParaRPr lang="en-US" dirty="0">
              <a:solidFill>
                <a:prstClr val="black"/>
              </a:solidFill>
            </a:endParaRPr>
          </a:p>
        </p:txBody>
      </p:sp>
    </p:spTree>
    <p:extLst>
      <p:ext uri="{BB962C8B-B14F-4D97-AF65-F5344CB8AC3E}">
        <p14:creationId xmlns:p14="http://schemas.microsoft.com/office/powerpoint/2010/main" val="170207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E01D8312-2640-EB36-0A98-DB0F5B8778E6}"/>
              </a:ext>
            </a:extLst>
          </p:cNvPr>
          <p:cNvPicPr>
            <a:picLocks noChangeAspect="1"/>
          </p:cNvPicPr>
          <p:nvPr/>
        </p:nvPicPr>
        <p:blipFill rotWithShape="1">
          <a:blip r:embed="rId2"/>
          <a:srcRect t="8048" r="9091" b="15344"/>
          <a:stretch/>
        </p:blipFill>
        <p:spPr>
          <a:xfrm>
            <a:off x="20" y="-120130"/>
            <a:ext cx="12191980" cy="6857990"/>
          </a:xfrm>
          <a:prstGeom prst="rect">
            <a:avLst/>
          </a:prstGeom>
        </p:spPr>
      </p:pic>
      <p:sp>
        <p:nvSpPr>
          <p:cNvPr id="14"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922DEDE-FAAC-FAFD-3849-123194751425}"/>
              </a:ext>
            </a:extLst>
          </p:cNvPr>
          <p:cNvSpPr>
            <a:spLocks noGrp="1"/>
          </p:cNvSpPr>
          <p:nvPr>
            <p:ph type="title"/>
          </p:nvPr>
        </p:nvSpPr>
        <p:spPr>
          <a:xfrm>
            <a:off x="594804" y="640263"/>
            <a:ext cx="6619811" cy="1344975"/>
          </a:xfrm>
        </p:spPr>
        <p:txBody>
          <a:bodyPr>
            <a:normAutofit/>
          </a:bodyPr>
          <a:lstStyle/>
          <a:p>
            <a:r>
              <a:rPr lang="en-US" sz="4000" b="1" dirty="0"/>
              <a:t>Healthy Financial Position for Critical Investments </a:t>
            </a:r>
          </a:p>
        </p:txBody>
      </p:sp>
      <p:sp>
        <p:nvSpPr>
          <p:cNvPr id="2" name="Content Placeholder 1">
            <a:extLst>
              <a:ext uri="{FF2B5EF4-FFF2-40B4-BE49-F238E27FC236}">
                <a16:creationId xmlns:a16="http://schemas.microsoft.com/office/drawing/2014/main" id="{CBA97732-10A2-BD28-C5B9-385D87B456FC}"/>
              </a:ext>
            </a:extLst>
          </p:cNvPr>
          <p:cNvSpPr>
            <a:spLocks noGrp="1"/>
          </p:cNvSpPr>
          <p:nvPr>
            <p:ph idx="1"/>
          </p:nvPr>
        </p:nvSpPr>
        <p:spPr>
          <a:xfrm>
            <a:off x="625517" y="1887458"/>
            <a:ext cx="6620505" cy="3773010"/>
          </a:xfrm>
        </p:spPr>
        <p:txBody>
          <a:bodyPr>
            <a:normAutofit fontScale="92500" lnSpcReduction="20000"/>
          </a:bodyPr>
          <a:lstStyle/>
          <a:p>
            <a:pPr marL="0" indent="0">
              <a:buNone/>
            </a:pPr>
            <a:endParaRPr lang="en-US" sz="2400" dirty="0"/>
          </a:p>
          <a:p>
            <a:r>
              <a:rPr lang="en-US" sz="2400" dirty="0"/>
              <a:t>Continued investments in health, wellness, and campus safety for students, faculty, and staff</a:t>
            </a:r>
          </a:p>
          <a:p>
            <a:r>
              <a:rPr lang="en-US" sz="2400" dirty="0"/>
              <a:t>Expand faculty </a:t>
            </a:r>
          </a:p>
          <a:p>
            <a:r>
              <a:rPr lang="en-US" sz="2400" dirty="0"/>
              <a:t>Student financial aid &amp; student success initiatives</a:t>
            </a:r>
          </a:p>
          <a:p>
            <a:r>
              <a:rPr lang="en-US" sz="2400" dirty="0"/>
              <a:t>Address inflationary impacts</a:t>
            </a:r>
          </a:p>
          <a:p>
            <a:r>
              <a:rPr lang="en-US" sz="2400" dirty="0"/>
              <a:t>Deferred maintenance</a:t>
            </a:r>
          </a:p>
          <a:p>
            <a:r>
              <a:rPr lang="en-US" sz="2400" dirty="0"/>
              <a:t>High-performance computer infrastructure</a:t>
            </a:r>
          </a:p>
          <a:p>
            <a:r>
              <a:rPr lang="en-US" sz="2400" dirty="0"/>
              <a:t>Campus-specific priorities  </a:t>
            </a:r>
          </a:p>
          <a:p>
            <a:pPr marL="0" indent="0">
              <a:buNone/>
            </a:pPr>
            <a:r>
              <a:rPr lang="en-US" sz="2400" dirty="0"/>
              <a:t> </a:t>
            </a:r>
          </a:p>
        </p:txBody>
      </p:sp>
      <p:sp>
        <p:nvSpPr>
          <p:cNvPr id="4" name="TextBox 3">
            <a:extLst>
              <a:ext uri="{FF2B5EF4-FFF2-40B4-BE49-F238E27FC236}">
                <a16:creationId xmlns:a16="http://schemas.microsoft.com/office/drawing/2014/main" id="{E3B5D78D-7B51-C201-9163-7E7D242AD17E}"/>
              </a:ext>
            </a:extLst>
          </p:cNvPr>
          <p:cNvSpPr txBox="1"/>
          <p:nvPr/>
        </p:nvSpPr>
        <p:spPr>
          <a:xfrm>
            <a:off x="727516" y="5284110"/>
            <a:ext cx="6334056" cy="92333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Execution and prioritization of these strategic investments place increased efforts on multi-year financial planning and improved data-information systems</a:t>
            </a:r>
          </a:p>
        </p:txBody>
      </p:sp>
    </p:spTree>
    <p:extLst>
      <p:ext uri="{BB962C8B-B14F-4D97-AF65-F5344CB8AC3E}">
        <p14:creationId xmlns:p14="http://schemas.microsoft.com/office/powerpoint/2010/main" val="907841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6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CA65D5-52CA-74DC-FF2D-9376CFC13549}"/>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b="1" kern="1200" dirty="0">
                <a:solidFill>
                  <a:srgbClr val="FFFFFF"/>
                </a:solidFill>
                <a:latin typeface="+mj-lt"/>
                <a:ea typeface="+mj-ea"/>
                <a:cs typeface="+mj-cs"/>
              </a:rPr>
              <a:t>Other Financial Updates</a:t>
            </a:r>
          </a:p>
        </p:txBody>
      </p:sp>
      <p:cxnSp>
        <p:nvCxnSpPr>
          <p:cNvPr id="28" name="Straight Connector 27">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1" name="Picture 6" descr="Magnifying glass showing decling performance">
            <a:extLst>
              <a:ext uri="{FF2B5EF4-FFF2-40B4-BE49-F238E27FC236}">
                <a16:creationId xmlns:a16="http://schemas.microsoft.com/office/drawing/2014/main" id="{D355E143-AD1B-6D71-A785-98773F326F0B}"/>
              </a:ext>
            </a:extLst>
          </p:cNvPr>
          <p:cNvPicPr>
            <a:picLocks noChangeAspect="1"/>
          </p:cNvPicPr>
          <p:nvPr/>
        </p:nvPicPr>
        <p:blipFill rotWithShape="1">
          <a:blip r:embed="rId2"/>
          <a:srcRect r="20783"/>
          <a:stretch/>
        </p:blipFill>
        <p:spPr>
          <a:xfrm>
            <a:off x="6096000" y="1129352"/>
            <a:ext cx="5459470" cy="4600271"/>
          </a:xfrm>
          <a:prstGeom prst="rect">
            <a:avLst/>
          </a:prstGeom>
        </p:spPr>
      </p:pic>
    </p:spTree>
    <p:extLst>
      <p:ext uri="{BB962C8B-B14F-4D97-AF65-F5344CB8AC3E}">
        <p14:creationId xmlns:p14="http://schemas.microsoft.com/office/powerpoint/2010/main" val="30299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5" name="Picture 4" descr="Angled shot of pen on a graph">
            <a:extLst>
              <a:ext uri="{FF2B5EF4-FFF2-40B4-BE49-F238E27FC236}">
                <a16:creationId xmlns:a16="http://schemas.microsoft.com/office/drawing/2014/main" id="{4663AE7E-206F-6119-FB26-CB4344C4FD70}"/>
              </a:ext>
            </a:extLst>
          </p:cNvPr>
          <p:cNvPicPr>
            <a:picLocks noChangeAspect="1"/>
          </p:cNvPicPr>
          <p:nvPr/>
        </p:nvPicPr>
        <p:blipFill rotWithShape="1">
          <a:blip r:embed="rId2">
            <a:alphaModFix amt="80000"/>
          </a:blip>
          <a:srcRect t="9441" b="6289"/>
          <a:stretch/>
        </p:blipFill>
        <p:spPr>
          <a:xfrm>
            <a:off x="-1" y="10"/>
            <a:ext cx="12192001" cy="6857990"/>
          </a:xfrm>
          <a:prstGeom prst="rect">
            <a:avLst/>
          </a:prstGeom>
        </p:spPr>
      </p:pic>
      <p:sp>
        <p:nvSpPr>
          <p:cNvPr id="2" name="Title 1">
            <a:extLst>
              <a:ext uri="{FF2B5EF4-FFF2-40B4-BE49-F238E27FC236}">
                <a16:creationId xmlns:a16="http://schemas.microsoft.com/office/drawing/2014/main" id="{60E73188-01A8-3320-564C-E66610E1DBD1}"/>
              </a:ext>
            </a:extLst>
          </p:cNvPr>
          <p:cNvSpPr>
            <a:spLocks noGrp="1"/>
          </p:cNvSpPr>
          <p:nvPr>
            <p:ph type="title"/>
          </p:nvPr>
        </p:nvSpPr>
        <p:spPr>
          <a:xfrm>
            <a:off x="2159302" y="94498"/>
            <a:ext cx="9795637" cy="2220774"/>
          </a:xfrm>
        </p:spPr>
        <p:txBody>
          <a:bodyPr vert="horz" lIns="91440" tIns="45720" rIns="91440" bIns="45720" rtlCol="0" anchor="b">
            <a:normAutofit fontScale="90000"/>
          </a:bodyPr>
          <a:lstStyle/>
          <a:p>
            <a:pPr algn="ctr"/>
            <a:r>
              <a:rPr lang="en-US" sz="6600" b="1" dirty="0">
                <a:solidFill>
                  <a:schemeClr val="accent1">
                    <a:lumMod val="75000"/>
                  </a:schemeClr>
                </a:solidFill>
              </a:rPr>
              <a:t>Moody’s and S&amp;P Reaffirmed Ratings</a:t>
            </a:r>
            <a:br>
              <a:rPr lang="en-US" sz="6600" b="1" dirty="0">
                <a:solidFill>
                  <a:schemeClr val="accent1">
                    <a:lumMod val="75000"/>
                  </a:schemeClr>
                </a:solidFill>
              </a:rPr>
            </a:br>
            <a:r>
              <a:rPr lang="en-US" sz="3600" b="1" dirty="0">
                <a:solidFill>
                  <a:schemeClr val="accent1">
                    <a:lumMod val="75000"/>
                  </a:schemeClr>
                </a:solidFill>
              </a:rPr>
              <a:t>March 2023</a:t>
            </a:r>
            <a:endParaRPr lang="en-US" sz="5200" b="1" dirty="0">
              <a:solidFill>
                <a:srgbClr val="000000"/>
              </a:solidFill>
            </a:endParaRPr>
          </a:p>
        </p:txBody>
      </p:sp>
      <p:sp>
        <p:nvSpPr>
          <p:cNvPr id="4" name="TextBox 3">
            <a:extLst>
              <a:ext uri="{FF2B5EF4-FFF2-40B4-BE49-F238E27FC236}">
                <a16:creationId xmlns:a16="http://schemas.microsoft.com/office/drawing/2014/main" id="{C13F573A-A09A-8283-3EC5-2BCA6F54EA40}"/>
              </a:ext>
            </a:extLst>
          </p:cNvPr>
          <p:cNvSpPr txBox="1"/>
          <p:nvPr/>
        </p:nvSpPr>
        <p:spPr>
          <a:xfrm>
            <a:off x="6094475" y="2521798"/>
            <a:ext cx="4877815" cy="3217915"/>
          </a:xfrm>
          <a:prstGeom prst="rect">
            <a:avLst/>
          </a:prstGeom>
          <a:solidFill>
            <a:schemeClr val="bg1"/>
          </a:solidFill>
          <a:ln>
            <a:noFill/>
          </a:ln>
          <a:effectLst>
            <a:outerShdw blurRad="177800" dir="8220000" sx="101000" sy="101000" algn="br" rotWithShape="0">
              <a:prstClr val="black">
                <a:alpha val="29000"/>
              </a:prstClr>
            </a:outerShdw>
          </a:effectLst>
          <a:scene3d>
            <a:camera prst="orthographicFront"/>
            <a:lightRig rig="threePt" dir="t"/>
          </a:scene3d>
          <a:sp3d>
            <a:bevelB prst="slope"/>
          </a:sp3d>
        </p:spPr>
        <p:txBody>
          <a:bodyPr wrap="square" lIns="277246" tIns="277246" rIns="277246" bIns="166348" rtlCol="0">
            <a:spAutoFit/>
          </a:bodyPr>
          <a:lstStyle/>
          <a:p>
            <a:pPr marL="28575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January Board </a:t>
            </a:r>
            <a:r>
              <a:rPr lang="en-US">
                <a:solidFill>
                  <a:schemeClr val="accent1">
                    <a:lumMod val="75000"/>
                  </a:schemeClr>
                </a:solidFill>
                <a:latin typeface="Arial" panose="020B0604020202020204" pitchFamily="34" charset="0"/>
                <a:cs typeface="Arial" panose="020B0604020202020204" pitchFamily="34" charset="0"/>
              </a:rPr>
              <a:t>of Trustee </a:t>
            </a:r>
            <a:r>
              <a:rPr lang="en-US" dirty="0">
                <a:solidFill>
                  <a:schemeClr val="accent1">
                    <a:lumMod val="75000"/>
                  </a:schemeClr>
                </a:solidFill>
                <a:latin typeface="Arial" panose="020B0604020202020204" pitchFamily="34" charset="0"/>
                <a:cs typeface="Arial" panose="020B0604020202020204" pitchFamily="34" charset="0"/>
              </a:rPr>
              <a:t>item –</a:t>
            </a:r>
            <a:br>
              <a:rPr lang="en-US" dirty="0">
                <a:solidFill>
                  <a:schemeClr val="accent1">
                    <a:lumMod val="75000"/>
                  </a:schemeClr>
                </a:solidFill>
                <a:latin typeface="Arial" panose="020B0604020202020204" pitchFamily="34" charset="0"/>
                <a:cs typeface="Arial" panose="020B0604020202020204" pitchFamily="34" charset="0"/>
              </a:rPr>
            </a:br>
            <a:r>
              <a:rPr lang="en-US" dirty="0">
                <a:solidFill>
                  <a:schemeClr val="accent1">
                    <a:lumMod val="75000"/>
                  </a:schemeClr>
                </a:solidFill>
                <a:latin typeface="Arial" panose="020B0604020202020204" pitchFamily="34" charset="0"/>
                <a:cs typeface="Arial" panose="020B0604020202020204" pitchFamily="34" charset="0"/>
              </a:rPr>
              <a:t>Authorized to refund Auxiliary Facilities System Bonds</a:t>
            </a:r>
          </a:p>
          <a:p>
            <a:pPr marL="285750" indent="-28575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Market sale - March 8, 2023</a:t>
            </a:r>
          </a:p>
          <a:p>
            <a:pPr marL="285750" indent="-28575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$151 Million priced with a $9.9 million NPV savings (5.97%)</a:t>
            </a:r>
          </a:p>
          <a:p>
            <a:pPr marL="285750" indent="-28575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Closing is scheduled for April 11.</a:t>
            </a:r>
          </a:p>
        </p:txBody>
      </p:sp>
    </p:spTree>
    <p:extLst>
      <p:ext uri="{BB962C8B-B14F-4D97-AF65-F5344CB8AC3E}">
        <p14:creationId xmlns:p14="http://schemas.microsoft.com/office/powerpoint/2010/main" val="2434529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0C28A69-9B26-45AC-AFF7-719A7A50A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812D4-D8C8-1B69-5432-E592B2A0D4EB}"/>
              </a:ext>
            </a:extLst>
          </p:cNvPr>
          <p:cNvSpPr>
            <a:spLocks noGrp="1"/>
          </p:cNvSpPr>
          <p:nvPr>
            <p:ph type="title"/>
          </p:nvPr>
        </p:nvSpPr>
        <p:spPr>
          <a:xfrm>
            <a:off x="7145654" y="991443"/>
            <a:ext cx="4646295" cy="1087819"/>
          </a:xfrm>
        </p:spPr>
        <p:txBody>
          <a:bodyPr vert="horz" lIns="91440" tIns="45720" rIns="91440" bIns="45720" rtlCol="0" anchor="b">
            <a:normAutofit/>
          </a:bodyPr>
          <a:lstStyle/>
          <a:p>
            <a:r>
              <a:rPr lang="en-US" sz="3600" b="1" dirty="0">
                <a:solidFill>
                  <a:schemeClr val="accent1">
                    <a:lumMod val="75000"/>
                  </a:schemeClr>
                </a:solidFill>
              </a:rPr>
              <a:t>Investment Update</a:t>
            </a:r>
          </a:p>
        </p:txBody>
      </p:sp>
      <p:pic>
        <p:nvPicPr>
          <p:cNvPr id="5" name="Picture 4" descr="Stock market graph on display">
            <a:extLst>
              <a:ext uri="{FF2B5EF4-FFF2-40B4-BE49-F238E27FC236}">
                <a16:creationId xmlns:a16="http://schemas.microsoft.com/office/drawing/2014/main" id="{79956B05-8193-E6A5-F4F3-5E896F4CEE5A}"/>
              </a:ext>
            </a:extLst>
          </p:cNvPr>
          <p:cNvPicPr>
            <a:picLocks noChangeAspect="1"/>
          </p:cNvPicPr>
          <p:nvPr/>
        </p:nvPicPr>
        <p:blipFill rotWithShape="1">
          <a:blip r:embed="rId2"/>
          <a:srcRect l="34173" r="9260" b="-1"/>
          <a:stretch/>
        </p:blipFill>
        <p:spPr>
          <a:xfrm>
            <a:off x="20" y="-1"/>
            <a:ext cx="6688434" cy="6858000"/>
          </a:xfrm>
          <a:prstGeom prst="rect">
            <a:avLst/>
          </a:prstGeom>
        </p:spPr>
      </p:pic>
      <p:sp>
        <p:nvSpPr>
          <p:cNvPr id="75" name="Rectangle 7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720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717DC13-2399-C189-9175-197C553692BF}"/>
              </a:ext>
            </a:extLst>
          </p:cNvPr>
          <p:cNvSpPr txBox="1"/>
          <p:nvPr/>
        </p:nvSpPr>
        <p:spPr>
          <a:xfrm>
            <a:off x="7145654" y="2684095"/>
            <a:ext cx="4646295" cy="3492868"/>
          </a:xfrm>
          <a:prstGeom prst="rect">
            <a:avLst/>
          </a:prstGeom>
          <a:scene3d>
            <a:camera prst="orthographicFront"/>
            <a:lightRig rig="threePt" dir="t"/>
          </a:scene3d>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a:solidFill>
                  <a:schemeClr val="accent1">
                    <a:lumMod val="75000"/>
                  </a:schemeClr>
                </a:solidFill>
              </a:rPr>
              <a:t>Investment procurement </a:t>
            </a:r>
            <a:r>
              <a:rPr lang="en-US" sz="2400" dirty="0">
                <a:solidFill>
                  <a:schemeClr val="accent1">
                    <a:lumMod val="75000"/>
                  </a:schemeClr>
                </a:solidFill>
              </a:rPr>
              <a:t>r</a:t>
            </a:r>
            <a:r>
              <a:rPr lang="en-US" sz="2400">
                <a:solidFill>
                  <a:schemeClr val="accent1">
                    <a:lumMod val="75000"/>
                  </a:schemeClr>
                </a:solidFill>
              </a:rPr>
              <a:t>eform and allocation to diverse </a:t>
            </a:r>
            <a:r>
              <a:rPr lang="en-US" sz="2400" dirty="0">
                <a:solidFill>
                  <a:schemeClr val="accent1">
                    <a:lumMod val="75000"/>
                  </a:schemeClr>
                </a:solidFill>
              </a:rPr>
              <a:t>m</a:t>
            </a:r>
            <a:r>
              <a:rPr lang="en-US" sz="2400">
                <a:solidFill>
                  <a:schemeClr val="accent1">
                    <a:lumMod val="75000"/>
                  </a:schemeClr>
                </a:solidFill>
              </a:rPr>
              <a:t>anagers</a:t>
            </a:r>
            <a:endParaRPr lang="en-US" sz="2400" dirty="0">
              <a:solidFill>
                <a:schemeClr val="accent1">
                  <a:lumMod val="75000"/>
                </a:schemeClr>
              </a:solidFill>
            </a:endParaRPr>
          </a:p>
          <a:p>
            <a:pPr marL="285750" indent="-228600">
              <a:lnSpc>
                <a:spcPct val="90000"/>
              </a:lnSpc>
              <a:spcAft>
                <a:spcPts val="600"/>
              </a:spcAft>
              <a:buFont typeface="Arial" panose="020B0604020202020204" pitchFamily="34" charset="0"/>
              <a:buChar char="•"/>
            </a:pPr>
            <a:endParaRPr lang="en-US" sz="2400" dirty="0">
              <a:solidFill>
                <a:schemeClr val="accent1">
                  <a:lumMod val="75000"/>
                </a:schemeClr>
              </a:solidFill>
            </a:endParaRPr>
          </a:p>
          <a:p>
            <a:pPr marL="285750" indent="-228600">
              <a:lnSpc>
                <a:spcPct val="90000"/>
              </a:lnSpc>
              <a:spcAft>
                <a:spcPts val="600"/>
              </a:spcAft>
              <a:buFont typeface="Arial" panose="020B0604020202020204" pitchFamily="34" charset="0"/>
              <a:buChar char="•"/>
            </a:pPr>
            <a:r>
              <a:rPr lang="en-US" sz="2400" dirty="0">
                <a:solidFill>
                  <a:schemeClr val="accent1">
                    <a:lumMod val="75000"/>
                  </a:schemeClr>
                </a:solidFill>
              </a:rPr>
              <a:t>Operating pool duration shift</a:t>
            </a:r>
          </a:p>
          <a:p>
            <a:pPr indent="-228600">
              <a:lnSpc>
                <a:spcPct val="90000"/>
              </a:lnSpc>
              <a:spcAft>
                <a:spcPts val="600"/>
              </a:spcAft>
              <a:buFont typeface="Arial" panose="020B0604020202020204" pitchFamily="34" charset="0"/>
              <a:buChar char="•"/>
            </a:pPr>
            <a:endParaRPr lang="en-US" sz="2400" dirty="0">
              <a:solidFill>
                <a:schemeClr val="accent1">
                  <a:lumMod val="75000"/>
                </a:schemeClr>
              </a:solidFill>
            </a:endParaRPr>
          </a:p>
          <a:p>
            <a:pPr marL="285750" indent="-228600">
              <a:lnSpc>
                <a:spcPct val="90000"/>
              </a:lnSpc>
              <a:spcAft>
                <a:spcPts val="600"/>
              </a:spcAft>
              <a:buFont typeface="Arial" panose="020B0604020202020204" pitchFamily="34" charset="0"/>
              <a:buChar char="•"/>
            </a:pPr>
            <a:r>
              <a:rPr lang="en-US" sz="2400" dirty="0">
                <a:solidFill>
                  <a:schemeClr val="accent1">
                    <a:lumMod val="75000"/>
                  </a:schemeClr>
                </a:solidFill>
              </a:rPr>
              <a:t>Monitoring impacts of SVB and Signature Bank collapses </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415488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7ACD-13CA-89AF-C10D-3601B404C54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The 3 Pointers</a:t>
            </a:r>
          </a:p>
        </p:txBody>
      </p:sp>
      <p:graphicFrame>
        <p:nvGraphicFramePr>
          <p:cNvPr id="3" name="Content Placeholder 2" descr="FY2022 Financial Summary&#10;Federal Funding Support &#10;Other Financial Updates">
            <a:extLst>
              <a:ext uri="{FF2B5EF4-FFF2-40B4-BE49-F238E27FC236}">
                <a16:creationId xmlns:a16="http://schemas.microsoft.com/office/drawing/2014/main" id="{96EAC891-85C5-451C-9279-92FBFB23BB92}"/>
              </a:ext>
            </a:extLst>
          </p:cNvPr>
          <p:cNvGraphicFramePr>
            <a:graphicFrameLocks noGrp="1"/>
          </p:cNvGraphicFramePr>
          <p:nvPr>
            <p:ph idx="4294967295"/>
            <p:extLst>
              <p:ext uri="{D42A27DB-BD31-4B8C-83A1-F6EECF244321}">
                <p14:modId xmlns:p14="http://schemas.microsoft.com/office/powerpoint/2010/main" val="1862242355"/>
              </p:ext>
            </p:extLst>
          </p:nvPr>
        </p:nvGraphicFramePr>
        <p:xfrm>
          <a:off x="838200" y="685800"/>
          <a:ext cx="10515600" cy="5495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3770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9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6F75FBD-8C05-B467-C8A2-8C39E2C2DDF3}"/>
              </a:ext>
            </a:extLst>
          </p:cNvPr>
          <p:cNvSpPr txBox="1"/>
          <p:nvPr/>
        </p:nvSpPr>
        <p:spPr>
          <a:xfrm>
            <a:off x="6301008" y="5726407"/>
            <a:ext cx="4984750" cy="1116013"/>
          </a:xfrm>
          <a:prstGeom prst="rect">
            <a:avLst/>
          </a:prstGeom>
          <a:solidFill>
            <a:srgbClr val="000000">
              <a:alpha val="50000"/>
            </a:srgbClr>
          </a:solidFill>
          <a:ln>
            <a:noFill/>
          </a:ln>
        </p:spPr>
        <p:txBody>
          <a:bodyPr wrap="square" rtlCol="0" anchor="ctr">
            <a:noAutofit/>
          </a:bodyPr>
          <a:lstStyle/>
          <a:p>
            <a:pPr algn="ctr">
              <a:spcAft>
                <a:spcPts val="600"/>
              </a:spcAft>
            </a:pPr>
            <a:r>
              <a:rPr lang="en-US" sz="3200" dirty="0">
                <a:solidFill>
                  <a:srgbClr val="FFFFFF"/>
                </a:solidFill>
              </a:rPr>
              <a:t>July 1, 2021-June 30, 2022</a:t>
            </a:r>
          </a:p>
        </p:txBody>
      </p:sp>
      <p:pic>
        <p:nvPicPr>
          <p:cNvPr id="6" name="Picture 5" descr="Alma-Mater at UIUC, Willis Tower at UIC, and Lincoln statue at UIS">
            <a:extLst>
              <a:ext uri="{FF2B5EF4-FFF2-40B4-BE49-F238E27FC236}">
                <a16:creationId xmlns:a16="http://schemas.microsoft.com/office/drawing/2014/main" id="{36AA6BF9-B686-4E9C-A107-2DF356D1B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4" y="147932"/>
            <a:ext cx="4984750" cy="5578475"/>
          </a:xfrm>
          <a:prstGeom prst="rect">
            <a:avLst/>
          </a:prstGeom>
        </p:spPr>
      </p:pic>
      <p:sp>
        <p:nvSpPr>
          <p:cNvPr id="2" name="Title 1"/>
          <p:cNvSpPr>
            <a:spLocks noGrp="1"/>
          </p:cNvSpPr>
          <p:nvPr>
            <p:ph type="ctrTitle" idx="4294967295"/>
          </p:nvPr>
        </p:nvSpPr>
        <p:spPr>
          <a:xfrm>
            <a:off x="646744" y="640080"/>
            <a:ext cx="4173905" cy="5577818"/>
          </a:xfrm>
        </p:spPr>
        <p:txBody>
          <a:bodyPr vert="horz" lIns="91440" tIns="45720" rIns="91440" bIns="45720" rtlCol="0" anchor="ctr">
            <a:normAutofit/>
          </a:bodyPr>
          <a:lstStyle/>
          <a:p>
            <a:pPr algn="r"/>
            <a:r>
              <a:rPr lang="en-US" sz="5400" kern="1200" dirty="0">
                <a:solidFill>
                  <a:srgbClr val="FFFFFF"/>
                </a:solidFill>
                <a:latin typeface="+mj-lt"/>
                <a:ea typeface="+mj-ea"/>
                <a:cs typeface="+mj-cs"/>
              </a:rPr>
              <a:t>FY2022 Financial Summary </a:t>
            </a:r>
          </a:p>
        </p:txBody>
      </p:sp>
    </p:spTree>
    <p:extLst>
      <p:ext uri="{BB962C8B-B14F-4D97-AF65-F5344CB8AC3E}">
        <p14:creationId xmlns:p14="http://schemas.microsoft.com/office/powerpoint/2010/main" val="1512363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C542607-F5D9-4D46-B1DB-F94CAB25E72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D5A3952-2C4C-4B60-86CF-D12945108770}" type="slidenum">
              <a:rPr lang="en-US">
                <a:solidFill>
                  <a:srgbClr val="FFFFFF"/>
                </a:solidFill>
                <a:latin typeface="Calibri" panose="020F0502020204030204"/>
              </a:rPr>
              <a:pPr>
                <a:spcAft>
                  <a:spcPts val="600"/>
                </a:spcAft>
                <a:defRPr/>
              </a:pPr>
              <a:t>4</a:t>
            </a:fld>
            <a:endParaRPr lang="en-US" dirty="0">
              <a:solidFill>
                <a:srgbClr val="FFFFFF"/>
              </a:solidFill>
              <a:latin typeface="Calibri" panose="020F0502020204030204"/>
            </a:endParaRPr>
          </a:p>
        </p:txBody>
      </p:sp>
      <p:pic>
        <p:nvPicPr>
          <p:cNvPr id="15" name="Picture 8" descr="Glasses on top of a book">
            <a:extLst>
              <a:ext uri="{FF2B5EF4-FFF2-40B4-BE49-F238E27FC236}">
                <a16:creationId xmlns:a16="http://schemas.microsoft.com/office/drawing/2014/main" id="{7D9D283B-1201-4539-8BFE-C94627253F64}"/>
              </a:ext>
            </a:extLst>
          </p:cNvPr>
          <p:cNvPicPr>
            <a:picLocks noChangeAspect="1"/>
          </p:cNvPicPr>
          <p:nvPr/>
        </p:nvPicPr>
        <p:blipFill rotWithShape="1">
          <a:blip r:embed="rId2"/>
          <a:srcRect r="6588" b="-1"/>
          <a:stretch/>
        </p:blipFill>
        <p:spPr>
          <a:xfrm>
            <a:off x="4280192" y="0"/>
            <a:ext cx="9669642" cy="6857990"/>
          </a:xfrm>
          <a:prstGeom prst="rect">
            <a:avLst/>
          </a:prstGeom>
        </p:spPr>
      </p:pic>
      <p:sp>
        <p:nvSpPr>
          <p:cNvPr id="3" name="Text Placeholder 2">
            <a:extLst>
              <a:ext uri="{FF2B5EF4-FFF2-40B4-BE49-F238E27FC236}">
                <a16:creationId xmlns:a16="http://schemas.microsoft.com/office/drawing/2014/main" id="{BB727D26-BA88-4447-9971-4504C1F043E6}"/>
              </a:ext>
            </a:extLst>
          </p:cNvPr>
          <p:cNvSpPr>
            <a:spLocks noGrp="1"/>
          </p:cNvSpPr>
          <p:nvPr>
            <p:ph idx="1"/>
          </p:nvPr>
        </p:nvSpPr>
        <p:spPr>
          <a:xfrm>
            <a:off x="-226936" y="2230747"/>
            <a:ext cx="4490326" cy="3742762"/>
          </a:xfrm>
        </p:spPr>
        <p:txBody>
          <a:bodyPr vert="horz" lIns="91440" tIns="45720" rIns="91440" bIns="45720" rtlCol="0">
            <a:normAutofit/>
          </a:bodyPr>
          <a:lstStyle/>
          <a:p>
            <a:pPr lvl="1">
              <a:spcAft>
                <a:spcPts val="600"/>
              </a:spcAft>
            </a:pPr>
            <a:r>
              <a:rPr lang="en-US" sz="2000" dirty="0">
                <a:solidFill>
                  <a:schemeClr val="tx1"/>
                </a:solidFill>
                <a:ea typeface="+mn-ea"/>
              </a:rPr>
              <a:t>Pandemic Uncertainties</a:t>
            </a:r>
          </a:p>
          <a:p>
            <a:pPr lvl="1">
              <a:spcAft>
                <a:spcPts val="600"/>
              </a:spcAft>
            </a:pPr>
            <a:r>
              <a:rPr lang="en-US" sz="2000" dirty="0">
                <a:solidFill>
                  <a:schemeClr val="tx1"/>
                </a:solidFill>
                <a:ea typeface="+mn-ea"/>
              </a:rPr>
              <a:t>Safety and Wellness Investments</a:t>
            </a:r>
          </a:p>
          <a:p>
            <a:pPr lvl="1">
              <a:spcAft>
                <a:spcPts val="600"/>
              </a:spcAft>
            </a:pPr>
            <a:r>
              <a:rPr lang="en-US" sz="2000" dirty="0">
                <a:solidFill>
                  <a:schemeClr val="tx1"/>
                </a:solidFill>
                <a:ea typeface="+mn-ea"/>
              </a:rPr>
              <a:t>Hospital </a:t>
            </a:r>
          </a:p>
          <a:p>
            <a:pPr lvl="1">
              <a:spcAft>
                <a:spcPts val="600"/>
              </a:spcAft>
            </a:pPr>
            <a:r>
              <a:rPr lang="en-US" sz="2000" dirty="0">
                <a:solidFill>
                  <a:schemeClr val="tx1"/>
                </a:solidFill>
                <a:ea typeface="+mn-ea"/>
              </a:rPr>
              <a:t>Housing and Auxiliaries</a:t>
            </a:r>
          </a:p>
          <a:p>
            <a:pPr lvl="1">
              <a:spcAft>
                <a:spcPts val="600"/>
              </a:spcAft>
            </a:pPr>
            <a:r>
              <a:rPr lang="en-US" sz="2000" dirty="0">
                <a:solidFill>
                  <a:schemeClr val="tx1"/>
                </a:solidFill>
                <a:ea typeface="+mn-ea"/>
              </a:rPr>
              <a:t>Federal Program Support Payments </a:t>
            </a:r>
          </a:p>
          <a:p>
            <a:pPr lvl="1">
              <a:spcAft>
                <a:spcPts val="600"/>
              </a:spcAft>
            </a:pPr>
            <a:r>
              <a:rPr lang="en-US" sz="2000" dirty="0">
                <a:solidFill>
                  <a:schemeClr val="tx1"/>
                </a:solidFill>
                <a:ea typeface="+mn-ea"/>
              </a:rPr>
              <a:t>SHIELD Testing Programs</a:t>
            </a:r>
          </a:p>
          <a:p>
            <a:pPr lvl="1">
              <a:spcAft>
                <a:spcPts val="600"/>
              </a:spcAft>
            </a:pPr>
            <a:r>
              <a:rPr lang="en-US" sz="2000" dirty="0">
                <a:solidFill>
                  <a:schemeClr val="tx1"/>
                </a:solidFill>
                <a:ea typeface="+mn-ea"/>
              </a:rPr>
              <a:t>Capital Investments</a:t>
            </a:r>
          </a:p>
          <a:p>
            <a:pPr lvl="1">
              <a:spcAft>
                <a:spcPts val="600"/>
              </a:spcAft>
            </a:pPr>
            <a:endParaRPr lang="en-US" sz="2000" dirty="0">
              <a:solidFill>
                <a:schemeClr val="tx1"/>
              </a:solidFill>
              <a:ea typeface="+mn-ea"/>
            </a:endParaRPr>
          </a:p>
          <a:p>
            <a:pPr lvl="1">
              <a:spcAft>
                <a:spcPts val="600"/>
              </a:spcAft>
            </a:pPr>
            <a:endParaRPr lang="en-US" sz="2000" dirty="0">
              <a:solidFill>
                <a:schemeClr val="tx1"/>
              </a:solidFill>
              <a:ea typeface="+mn-ea"/>
            </a:endParaRPr>
          </a:p>
          <a:p>
            <a:pPr marL="457200" lvl="1" indent="0">
              <a:spcAft>
                <a:spcPts val="600"/>
              </a:spcAft>
              <a:buNone/>
            </a:pPr>
            <a:endParaRPr lang="en-US" sz="2000" dirty="0">
              <a:solidFill>
                <a:schemeClr val="tx1"/>
              </a:solidFill>
              <a:ea typeface="+mn-ea"/>
            </a:endParaRPr>
          </a:p>
          <a:p>
            <a:endParaRPr lang="en-US" sz="2000" dirty="0">
              <a:solidFill>
                <a:schemeClr val="tx1"/>
              </a:solidFill>
              <a:ea typeface="+mn-ea"/>
            </a:endParaRPr>
          </a:p>
        </p:txBody>
      </p:sp>
      <p:sp>
        <p:nvSpPr>
          <p:cNvPr id="7" name="TextBox 6">
            <a:extLst>
              <a:ext uri="{FF2B5EF4-FFF2-40B4-BE49-F238E27FC236}">
                <a16:creationId xmlns:a16="http://schemas.microsoft.com/office/drawing/2014/main" id="{9D23EBD6-FE48-4346-AD87-F53456373445}"/>
              </a:ext>
            </a:extLst>
          </p:cNvPr>
          <p:cNvSpPr txBox="1"/>
          <p:nvPr/>
        </p:nvSpPr>
        <p:spPr>
          <a:xfrm>
            <a:off x="39445" y="178905"/>
            <a:ext cx="4223945" cy="1942512"/>
          </a:xfrm>
          <a:prstGeom prst="rect">
            <a:avLst/>
          </a:prstGeom>
        </p:spPr>
        <p:txBody>
          <a:bodyPr vert="horz" lIns="91440" tIns="45720" rIns="91440" bIns="45720" rtlCol="0" anchor="ctr">
            <a:normAutofit/>
          </a:bodyPr>
          <a:lstStyle/>
          <a:p>
            <a:pPr marL="0" indent="0" algn="ctr">
              <a:lnSpc>
                <a:spcPct val="130000"/>
              </a:lnSpc>
              <a:spcBef>
                <a:spcPts val="600"/>
              </a:spcBef>
              <a:spcAft>
                <a:spcPts val="600"/>
              </a:spcAft>
            </a:pPr>
            <a:r>
              <a:rPr lang="en-US" sz="4000" b="1" u="none" spc="0" dirty="0">
                <a:latin typeface="+mj-lt"/>
                <a:ea typeface="+mj-ea"/>
                <a:cs typeface="+mj-cs"/>
              </a:rPr>
              <a:t>Fiscal Year 2022</a:t>
            </a:r>
            <a:br>
              <a:rPr lang="en-US" sz="4000" b="1" u="none" spc="0" dirty="0">
                <a:latin typeface="+mj-lt"/>
                <a:ea typeface="+mj-ea"/>
                <a:cs typeface="+mj-cs"/>
              </a:rPr>
            </a:br>
            <a:r>
              <a:rPr lang="en-US" sz="2000" b="1" i="1" u="none" spc="0" dirty="0">
                <a:latin typeface="+mj-lt"/>
                <a:ea typeface="+mj-ea"/>
                <a:cs typeface="+mj-cs"/>
              </a:rPr>
              <a:t>Strategic fiscal planning</a:t>
            </a:r>
            <a:endParaRPr lang="en-US" sz="4000" b="1" i="1" u="none" spc="0" dirty="0">
              <a:latin typeface="+mj-lt"/>
              <a:ea typeface="+mj-ea"/>
              <a:cs typeface="+mj-cs"/>
            </a:endParaRPr>
          </a:p>
        </p:txBody>
      </p:sp>
      <p:sp>
        <p:nvSpPr>
          <p:cNvPr id="4" name="Title 3">
            <a:extLst>
              <a:ext uri="{FF2B5EF4-FFF2-40B4-BE49-F238E27FC236}">
                <a16:creationId xmlns:a16="http://schemas.microsoft.com/office/drawing/2014/main" id="{7099AE9F-EF52-730C-BE56-6A838289207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Fiscal Year 2022</a:t>
            </a:r>
          </a:p>
        </p:txBody>
      </p:sp>
    </p:spTree>
    <p:extLst>
      <p:ext uri="{BB962C8B-B14F-4D97-AF65-F5344CB8AC3E}">
        <p14:creationId xmlns:p14="http://schemas.microsoft.com/office/powerpoint/2010/main" val="1327929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0C8DA7-E12B-258B-458F-28DE1CC7B6B9}"/>
              </a:ext>
            </a:extLst>
          </p:cNvPr>
          <p:cNvSpPr txBox="1"/>
          <p:nvPr/>
        </p:nvSpPr>
        <p:spPr>
          <a:xfrm>
            <a:off x="284614" y="6394745"/>
            <a:ext cx="8974442" cy="646331"/>
          </a:xfrm>
          <a:prstGeom prst="rect">
            <a:avLst/>
          </a:prstGeom>
          <a:noFill/>
        </p:spPr>
        <p:txBody>
          <a:bodyPr wrap="square" rtlCol="0">
            <a:spAutoFit/>
          </a:bodyPr>
          <a:lstStyle/>
          <a:p>
            <a:r>
              <a:rPr lang="en-US" dirty="0">
                <a:hlinkClick r:id="rId2"/>
              </a:rPr>
              <a:t>http://www.auditor.illinois.gov/audit-reports/U-OF-I-FINANCIAL-AUDITS.asp</a:t>
            </a:r>
            <a:endParaRPr lang="en-US" dirty="0"/>
          </a:p>
          <a:p>
            <a:endParaRPr lang="en-US" dirty="0"/>
          </a:p>
        </p:txBody>
      </p:sp>
      <p:graphicFrame>
        <p:nvGraphicFramePr>
          <p:cNvPr id="5" name="Content Placeholder 4">
            <a:extLst>
              <a:ext uri="{FF2B5EF4-FFF2-40B4-BE49-F238E27FC236}">
                <a16:creationId xmlns:a16="http://schemas.microsoft.com/office/drawing/2014/main" id="{BFB37A3A-4048-11FC-E4EB-327A1E38F15D}"/>
              </a:ext>
            </a:extLst>
          </p:cNvPr>
          <p:cNvGraphicFramePr>
            <a:graphicFrameLocks noGrp="1"/>
          </p:cNvGraphicFramePr>
          <p:nvPr>
            <p:ph idx="1"/>
            <p:extLst>
              <p:ext uri="{D42A27DB-BD31-4B8C-83A1-F6EECF244321}">
                <p14:modId xmlns:p14="http://schemas.microsoft.com/office/powerpoint/2010/main" val="4131277952"/>
              </p:ext>
            </p:extLst>
          </p:nvPr>
        </p:nvGraphicFramePr>
        <p:xfrm>
          <a:off x="2036328" y="174641"/>
          <a:ext cx="7074921" cy="6174660"/>
        </p:xfrm>
        <a:graphic>
          <a:graphicData uri="http://schemas.openxmlformats.org/drawingml/2006/table">
            <a:tbl>
              <a:tblPr firstRow="1"/>
              <a:tblGrid>
                <a:gridCol w="760574">
                  <a:extLst>
                    <a:ext uri="{9D8B030D-6E8A-4147-A177-3AD203B41FA5}">
                      <a16:colId xmlns:a16="http://schemas.microsoft.com/office/drawing/2014/main" val="3346133004"/>
                    </a:ext>
                  </a:extLst>
                </a:gridCol>
                <a:gridCol w="760574">
                  <a:extLst>
                    <a:ext uri="{9D8B030D-6E8A-4147-A177-3AD203B41FA5}">
                      <a16:colId xmlns:a16="http://schemas.microsoft.com/office/drawing/2014/main" val="1810209541"/>
                    </a:ext>
                  </a:extLst>
                </a:gridCol>
                <a:gridCol w="2257955">
                  <a:extLst>
                    <a:ext uri="{9D8B030D-6E8A-4147-A177-3AD203B41FA5}">
                      <a16:colId xmlns:a16="http://schemas.microsoft.com/office/drawing/2014/main" val="4097762609"/>
                    </a:ext>
                  </a:extLst>
                </a:gridCol>
                <a:gridCol w="1647909">
                  <a:extLst>
                    <a:ext uri="{9D8B030D-6E8A-4147-A177-3AD203B41FA5}">
                      <a16:colId xmlns:a16="http://schemas.microsoft.com/office/drawing/2014/main" val="2223343529"/>
                    </a:ext>
                  </a:extLst>
                </a:gridCol>
                <a:gridCol w="1647909">
                  <a:extLst>
                    <a:ext uri="{9D8B030D-6E8A-4147-A177-3AD203B41FA5}">
                      <a16:colId xmlns:a16="http://schemas.microsoft.com/office/drawing/2014/main" val="3680791966"/>
                    </a:ext>
                  </a:extLst>
                </a:gridCol>
              </a:tblGrid>
              <a:tr h="424357">
                <a:tc gridSpan="5">
                  <a:txBody>
                    <a:bodyPr/>
                    <a:lstStyle/>
                    <a:p>
                      <a:pPr algn="ctr" fontAlgn="b"/>
                      <a:r>
                        <a:rPr lang="en-US" sz="3600" b="0" i="0" u="none" strike="noStrike" dirty="0">
                          <a:solidFill>
                            <a:srgbClr val="000000"/>
                          </a:solidFill>
                          <a:effectLst/>
                          <a:latin typeface="Calibri" panose="020F0502020204030204" pitchFamily="34" charset="0"/>
                        </a:rPr>
                        <a:t>FY22 Financial Summary</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60675"/>
                  </a:ext>
                </a:extLst>
              </a:tr>
              <a:tr h="282904">
                <a:tc gridSpan="5">
                  <a:txBody>
                    <a:bodyPr/>
                    <a:lstStyle/>
                    <a:p>
                      <a:pPr algn="ctr" fontAlgn="b"/>
                      <a:r>
                        <a:rPr lang="en-US" sz="2400" b="0" i="0" u="none" strike="noStrike" dirty="0">
                          <a:solidFill>
                            <a:srgbClr val="000000"/>
                          </a:solidFill>
                          <a:effectLst/>
                          <a:latin typeface="Calibri" panose="020F0502020204030204" pitchFamily="34" charset="0"/>
                        </a:rPr>
                        <a:t>(all figures in thousands of dollars)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3797099"/>
                  </a:ext>
                </a:extLst>
              </a:tr>
              <a:tr h="212644">
                <a:tc>
                  <a:txBody>
                    <a:bodyPr/>
                    <a:lstStyle/>
                    <a:p>
                      <a:pPr algn="l" fontAlgn="b"/>
                      <a:endParaRPr lang="en-US"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12114942"/>
                  </a:ext>
                </a:extLst>
              </a:tr>
              <a:tr h="797417">
                <a:tc>
                  <a:txBody>
                    <a:bodyPr/>
                    <a:lstStyle/>
                    <a:p>
                      <a:pPr algn="l" fontAlgn="b"/>
                      <a:r>
                        <a:rPr lang="en-US" sz="1800" b="0"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en-US" sz="1800" b="0" i="0" u="none" strike="noStrike" dirty="0">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en-US" sz="1800" b="0"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44546A"/>
                    </a:solidFill>
                  </a:tcPr>
                </a:tc>
                <a:tc>
                  <a:txBody>
                    <a:bodyPr/>
                    <a:lstStyle/>
                    <a:p>
                      <a:pPr algn="ctr" fontAlgn="b"/>
                      <a:r>
                        <a:rPr lang="en-US" sz="1800" b="0" i="0" u="none" strike="noStrike">
                          <a:solidFill>
                            <a:srgbClr val="FFFFFF"/>
                          </a:solidFill>
                          <a:effectLst/>
                          <a:latin typeface="Calibri" panose="020F0502020204030204" pitchFamily="34" charset="0"/>
                        </a:rPr>
                        <a:t>Including Payments on Behalf</a:t>
                      </a:r>
                    </a:p>
                  </a:txBody>
                  <a:tcPr marL="0" marR="0" marT="0" marB="0" anchor="b">
                    <a:lnL>
                      <a:noFill/>
                    </a:lnL>
                    <a:lnR>
                      <a:noFill/>
                    </a:lnR>
                    <a:lnT>
                      <a:noFill/>
                    </a:lnT>
                    <a:lnB>
                      <a:noFill/>
                    </a:lnB>
                    <a:solidFill>
                      <a:srgbClr val="44546A"/>
                    </a:solidFill>
                  </a:tcPr>
                </a:tc>
                <a:tc>
                  <a:txBody>
                    <a:bodyPr/>
                    <a:lstStyle/>
                    <a:p>
                      <a:pPr algn="ctr" fontAlgn="b"/>
                      <a:r>
                        <a:rPr lang="en-US" sz="1800" b="0" i="0" u="none" strike="noStrike">
                          <a:solidFill>
                            <a:srgbClr val="FFFFFF"/>
                          </a:solidFill>
                          <a:effectLst/>
                          <a:latin typeface="Calibri" panose="020F0502020204030204" pitchFamily="34" charset="0"/>
                        </a:rPr>
                        <a:t>Excluding Payments on Behalf</a:t>
                      </a:r>
                    </a:p>
                  </a:txBody>
                  <a:tcPr marL="0" marR="0" marT="0" marB="0" anchor="b">
                    <a:lnL>
                      <a:noFill/>
                    </a:lnL>
                    <a:lnR>
                      <a:noFill/>
                    </a:lnR>
                    <a:lnT>
                      <a:noFill/>
                    </a:lnT>
                    <a:lnB>
                      <a:noFill/>
                    </a:lnB>
                    <a:solidFill>
                      <a:srgbClr val="44546A"/>
                    </a:solidFill>
                  </a:tcPr>
                </a:tc>
                <a:extLst>
                  <a:ext uri="{0D108BD9-81ED-4DB2-BD59-A6C34878D82A}">
                    <a16:rowId xmlns:a16="http://schemas.microsoft.com/office/drawing/2014/main" val="2261344371"/>
                  </a:ext>
                </a:extLst>
              </a:tr>
              <a:tr h="265806">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val="2844443453"/>
                  </a:ext>
                </a:extLst>
              </a:tr>
              <a:tr h="265806">
                <a:tc gridSpan="3">
                  <a:txBody>
                    <a:bodyPr/>
                    <a:lstStyle/>
                    <a:p>
                      <a:pPr algn="l" fontAlgn="ctr"/>
                      <a:r>
                        <a:rPr lang="en-US" sz="1800" b="0" i="0" u="none" strike="noStrike">
                          <a:solidFill>
                            <a:srgbClr val="000000"/>
                          </a:solidFill>
                          <a:effectLst/>
                          <a:latin typeface="Calibri" panose="020F0502020204030204" pitchFamily="34" charset="0"/>
                        </a:rPr>
                        <a:t>Revenues Used to Fund Operations</a:t>
                      </a:r>
                    </a:p>
                  </a:txBody>
                  <a:tcPr marL="0" marR="0" marT="0" marB="0" anchor="ctr">
                    <a:lnL>
                      <a:noFill/>
                    </a:lnL>
                    <a:lnR>
                      <a:noFill/>
                    </a:lnR>
                    <a:lnT>
                      <a:noFill/>
                    </a:lnT>
                    <a:lnB>
                      <a:noFill/>
                    </a:lnB>
                    <a:solidFill>
                      <a:srgbClr val="8EA9DB"/>
                    </a:solidFill>
                  </a:tcPr>
                </a:tc>
                <a:tc hMerge="1">
                  <a:txBody>
                    <a:bodyPr/>
                    <a:lstStyle/>
                    <a:p>
                      <a:endParaRPr lang="en-US"/>
                    </a:p>
                  </a:txBody>
                  <a:tcPr/>
                </a:tc>
                <a:tc hMerge="1">
                  <a:txBody>
                    <a:bodyPr/>
                    <a:lstStyle/>
                    <a:p>
                      <a:endParaRPr lang="en-US"/>
                    </a:p>
                  </a:txBody>
                  <a:tcPr/>
                </a:tc>
                <a:tc>
                  <a:txBody>
                    <a:bodyPr/>
                    <a:lstStyle/>
                    <a:p>
                      <a:pPr algn="l" fontAlgn="ctr"/>
                      <a:r>
                        <a:rPr lang="en-US" sz="1800" b="0" i="0" u="none" strike="noStrike">
                          <a:solidFill>
                            <a:srgbClr val="000000"/>
                          </a:solidFill>
                          <a:effectLst/>
                          <a:latin typeface="Calibri" panose="020F0502020204030204" pitchFamily="34" charset="0"/>
                        </a:rPr>
                        <a:t>           7,506,079 </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a:solidFill>
                            <a:srgbClr val="000000"/>
                          </a:solidFill>
                          <a:effectLst/>
                          <a:latin typeface="Calibri" panose="020F0502020204030204" pitchFamily="34" charset="0"/>
                        </a:rPr>
                        <a:t>           6,150,377 </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val="3112267179"/>
                  </a:ext>
                </a:extLst>
              </a:tr>
              <a:tr h="265806">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val="2066363298"/>
                  </a:ext>
                </a:extLst>
              </a:tr>
              <a:tr h="265806">
                <a:tc gridSpan="3">
                  <a:txBody>
                    <a:bodyPr/>
                    <a:lstStyle/>
                    <a:p>
                      <a:pPr algn="l" fontAlgn="ctr"/>
                      <a:r>
                        <a:rPr lang="en-US" sz="1800" b="0" i="0" u="none" strike="noStrike" dirty="0">
                          <a:solidFill>
                            <a:srgbClr val="000000"/>
                          </a:solidFill>
                          <a:effectLst/>
                          <a:latin typeface="Calibri" panose="020F0502020204030204" pitchFamily="34" charset="0"/>
                        </a:rPr>
                        <a:t>Operating Expenses</a:t>
                      </a:r>
                    </a:p>
                  </a:txBody>
                  <a:tcPr marL="0" marR="0" marT="0" marB="0" anchor="ctr">
                    <a:lnL>
                      <a:noFill/>
                    </a:lnL>
                    <a:lnR>
                      <a:noFill/>
                    </a:lnR>
                    <a:lnT>
                      <a:noFill/>
                    </a:lnT>
                    <a:lnB>
                      <a:noFill/>
                    </a:lnB>
                    <a:solidFill>
                      <a:srgbClr val="8EA9DB"/>
                    </a:solidFill>
                  </a:tcPr>
                </a:tc>
                <a:tc hMerge="1">
                  <a:txBody>
                    <a:bodyPr/>
                    <a:lstStyle/>
                    <a:p>
                      <a:endParaRPr lang="en-US"/>
                    </a:p>
                  </a:txBody>
                  <a:tcPr/>
                </a:tc>
                <a:tc hMerge="1">
                  <a:txBody>
                    <a:bodyPr/>
                    <a:lstStyle/>
                    <a:p>
                      <a:endParaRPr lang="en-US"/>
                    </a:p>
                  </a:txBody>
                  <a:tcPr/>
                </a:tc>
                <a:tc>
                  <a:txBody>
                    <a:bodyPr/>
                    <a:lstStyle/>
                    <a:p>
                      <a:pPr algn="l" fontAlgn="ctr"/>
                      <a:r>
                        <a:rPr lang="en-US" sz="1800" b="0" i="0" u="none" strike="noStrike">
                          <a:solidFill>
                            <a:srgbClr val="000000"/>
                          </a:solidFill>
                          <a:effectLst/>
                          <a:latin typeface="Calibri" panose="020F0502020204030204" pitchFamily="34" charset="0"/>
                        </a:rPr>
                        <a:t>           6,641,263 </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a:solidFill>
                            <a:srgbClr val="000000"/>
                          </a:solidFill>
                          <a:effectLst/>
                          <a:latin typeface="Calibri" panose="020F0502020204030204" pitchFamily="34" charset="0"/>
                        </a:rPr>
                        <a:t>           5,285,561 </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val="2403000304"/>
                  </a:ext>
                </a:extLst>
              </a:tr>
              <a:tr h="265806">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val="4039230432"/>
                  </a:ext>
                </a:extLst>
              </a:tr>
              <a:tr h="627300">
                <a:tc gridSpan="3">
                  <a:txBody>
                    <a:bodyPr/>
                    <a:lstStyle/>
                    <a:p>
                      <a:pPr algn="l" fontAlgn="ctr"/>
                      <a:r>
                        <a:rPr lang="en-US" sz="1800" b="0" i="0" u="none" strike="noStrike">
                          <a:solidFill>
                            <a:srgbClr val="000000"/>
                          </a:solidFill>
                          <a:effectLst/>
                          <a:latin typeface="Calibri" panose="020F0502020204030204" pitchFamily="34" charset="0"/>
                        </a:rPr>
                        <a:t>Income before interest, depreciation, and net non-operating revenues</a:t>
                      </a:r>
                    </a:p>
                  </a:txBody>
                  <a:tcPr marL="0" marR="0" marT="0" marB="0" anchor="ctr">
                    <a:lnL>
                      <a:noFill/>
                    </a:lnL>
                    <a:lnR>
                      <a:noFill/>
                    </a:lnR>
                    <a:lnT>
                      <a:noFill/>
                    </a:lnT>
                    <a:lnB>
                      <a:noFill/>
                    </a:lnB>
                    <a:solidFill>
                      <a:srgbClr val="8EA9DB"/>
                    </a:solidFill>
                  </a:tcPr>
                </a:tc>
                <a:tc hMerge="1">
                  <a:txBody>
                    <a:bodyPr/>
                    <a:lstStyle/>
                    <a:p>
                      <a:endParaRPr lang="en-US"/>
                    </a:p>
                  </a:txBody>
                  <a:tcPr/>
                </a:tc>
                <a:tc hMerge="1">
                  <a:txBody>
                    <a:bodyPr/>
                    <a:lstStyle/>
                    <a:p>
                      <a:endParaRPr lang="en-US"/>
                    </a:p>
                  </a:txBody>
                  <a:tcPr/>
                </a:tc>
                <a:tc>
                  <a:txBody>
                    <a:bodyPr/>
                    <a:lstStyle/>
                    <a:p>
                      <a:pPr algn="l" fontAlgn="ctr"/>
                      <a:r>
                        <a:rPr lang="en-US" sz="1800" b="0" i="0" u="none" strike="noStrike">
                          <a:solidFill>
                            <a:srgbClr val="000000"/>
                          </a:solidFill>
                          <a:effectLst/>
                          <a:latin typeface="Calibri" panose="020F0502020204030204" pitchFamily="34" charset="0"/>
                        </a:rPr>
                        <a:t>               864,816 </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a:solidFill>
                            <a:srgbClr val="000000"/>
                          </a:solidFill>
                          <a:effectLst/>
                          <a:latin typeface="Calibri" panose="020F0502020204030204" pitchFamily="34" charset="0"/>
                        </a:rPr>
                        <a:t>               864,816 </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val="743098873"/>
                  </a:ext>
                </a:extLst>
              </a:tr>
              <a:tr h="265806">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val="3972501294"/>
                  </a:ext>
                </a:extLst>
              </a:tr>
              <a:tr h="265806">
                <a:tc gridSpan="2">
                  <a:txBody>
                    <a:bodyPr/>
                    <a:lstStyle/>
                    <a:p>
                      <a:pPr algn="l" fontAlgn="ctr"/>
                      <a:r>
                        <a:rPr lang="en-US" sz="1800" b="0" i="0" u="none" strike="noStrike">
                          <a:solidFill>
                            <a:srgbClr val="000000"/>
                          </a:solidFill>
                          <a:effectLst/>
                          <a:latin typeface="Calibri" panose="020F0502020204030204" pitchFamily="34" charset="0"/>
                        </a:rPr>
                        <a:t>Depreciation</a:t>
                      </a:r>
                    </a:p>
                  </a:txBody>
                  <a:tcPr marL="0" marR="0" marT="0" marB="0" anchor="ctr">
                    <a:lnL>
                      <a:noFill/>
                    </a:lnL>
                    <a:lnR>
                      <a:noFill/>
                    </a:lnR>
                    <a:lnT>
                      <a:noFill/>
                    </a:lnT>
                    <a:lnB>
                      <a:noFill/>
                    </a:lnB>
                    <a:solidFill>
                      <a:srgbClr val="8EA9DB"/>
                    </a:solidFill>
                  </a:tcPr>
                </a:tc>
                <a:tc hMerge="1">
                  <a:txBody>
                    <a:bodyPr/>
                    <a:lstStyle/>
                    <a:p>
                      <a:endParaRPr lang="en-US"/>
                    </a:p>
                  </a:txBody>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a:solidFill>
                            <a:srgbClr val="000000"/>
                          </a:solidFill>
                          <a:effectLst/>
                          <a:latin typeface="Calibri" panose="020F0502020204030204" pitchFamily="34" charset="0"/>
                        </a:rPr>
                        <a:t>             (299,197)</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a:solidFill>
                            <a:srgbClr val="000000"/>
                          </a:solidFill>
                          <a:effectLst/>
                          <a:latin typeface="Calibri" panose="020F0502020204030204" pitchFamily="34" charset="0"/>
                        </a:rPr>
                        <a:t>             (299,197)</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val="2149758851"/>
                  </a:ext>
                </a:extLst>
              </a:tr>
              <a:tr h="265806">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val="2090796558"/>
                  </a:ext>
                </a:extLst>
              </a:tr>
              <a:tr h="265806">
                <a:tc gridSpan="3">
                  <a:txBody>
                    <a:bodyPr/>
                    <a:lstStyle/>
                    <a:p>
                      <a:pPr algn="l" fontAlgn="ctr"/>
                      <a:r>
                        <a:rPr lang="en-US" sz="1800" b="0" i="0" u="none" strike="noStrike">
                          <a:solidFill>
                            <a:srgbClr val="000000"/>
                          </a:solidFill>
                          <a:effectLst/>
                          <a:latin typeface="Calibri" panose="020F0502020204030204" pitchFamily="34" charset="0"/>
                        </a:rPr>
                        <a:t>Interest Expense</a:t>
                      </a:r>
                    </a:p>
                  </a:txBody>
                  <a:tcPr marL="0" marR="0" marT="0" marB="0" anchor="ctr">
                    <a:lnL>
                      <a:noFill/>
                    </a:lnL>
                    <a:lnR>
                      <a:noFill/>
                    </a:lnR>
                    <a:lnT>
                      <a:noFill/>
                    </a:lnT>
                    <a:lnB>
                      <a:noFill/>
                    </a:lnB>
                    <a:solidFill>
                      <a:srgbClr val="8EA9DB"/>
                    </a:solidFill>
                  </a:tcPr>
                </a:tc>
                <a:tc hMerge="1">
                  <a:txBody>
                    <a:bodyPr/>
                    <a:lstStyle/>
                    <a:p>
                      <a:endParaRPr lang="en-US"/>
                    </a:p>
                  </a:txBody>
                  <a:tcPr/>
                </a:tc>
                <a:tc hMerge="1">
                  <a:txBody>
                    <a:bodyPr/>
                    <a:lstStyle/>
                    <a:p>
                      <a:endParaRPr lang="en-US"/>
                    </a:p>
                  </a:txBody>
                  <a:tcPr/>
                </a:tc>
                <a:tc>
                  <a:txBody>
                    <a:bodyPr/>
                    <a:lstStyle/>
                    <a:p>
                      <a:pPr algn="l" fontAlgn="ctr"/>
                      <a:r>
                        <a:rPr lang="en-US" sz="1800" b="0" i="0" u="none" strike="noStrike">
                          <a:solidFill>
                            <a:srgbClr val="000000"/>
                          </a:solidFill>
                          <a:effectLst/>
                          <a:latin typeface="Calibri" panose="020F0502020204030204" pitchFamily="34" charset="0"/>
                        </a:rPr>
                        <a:t>                (54,208)</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a:solidFill>
                            <a:srgbClr val="000000"/>
                          </a:solidFill>
                          <a:effectLst/>
                          <a:latin typeface="Calibri" panose="020F0502020204030204" pitchFamily="34" charset="0"/>
                        </a:rPr>
                        <a:t>                (54,208)</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val="1713403889"/>
                  </a:ext>
                </a:extLst>
              </a:tr>
              <a:tr h="265806">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tc>
                  <a:txBody>
                    <a:bodyPr/>
                    <a:lstStyle/>
                    <a:p>
                      <a:pPr algn="l" fontAlgn="ctr"/>
                      <a:r>
                        <a:rPr lang="en-US" sz="18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val="3481320051"/>
                  </a:ext>
                </a:extLst>
              </a:tr>
              <a:tr h="265806">
                <a:tc gridSpan="3">
                  <a:txBody>
                    <a:bodyPr/>
                    <a:lstStyle/>
                    <a:p>
                      <a:pPr algn="l" fontAlgn="ctr"/>
                      <a:r>
                        <a:rPr lang="en-US" sz="1800" b="0" i="0" u="none" strike="noStrike">
                          <a:solidFill>
                            <a:srgbClr val="000000"/>
                          </a:solidFill>
                          <a:effectLst/>
                          <a:latin typeface="Calibri" panose="020F0502020204030204" pitchFamily="34" charset="0"/>
                        </a:rPr>
                        <a:t>Net Other Non-Operating Revenues</a:t>
                      </a:r>
                    </a:p>
                  </a:txBody>
                  <a:tcPr marL="0" marR="0" marT="0" marB="0" anchor="ctr">
                    <a:lnL>
                      <a:noFill/>
                    </a:lnL>
                    <a:lnR>
                      <a:noFill/>
                    </a:lnR>
                    <a:lnT>
                      <a:noFill/>
                    </a:lnT>
                    <a:lnB>
                      <a:noFill/>
                    </a:lnB>
                    <a:solidFill>
                      <a:srgbClr val="8EA9DB"/>
                    </a:solidFill>
                  </a:tcPr>
                </a:tc>
                <a:tc hMerge="1">
                  <a:txBody>
                    <a:bodyPr/>
                    <a:lstStyle/>
                    <a:p>
                      <a:endParaRPr lang="en-US"/>
                    </a:p>
                  </a:txBody>
                  <a:tcPr/>
                </a:tc>
                <a:tc hMerge="1">
                  <a:txBody>
                    <a:bodyPr/>
                    <a:lstStyle/>
                    <a:p>
                      <a:endParaRPr lang="en-US"/>
                    </a:p>
                  </a:txBody>
                  <a:tcPr/>
                </a:tc>
                <a:tc>
                  <a:txBody>
                    <a:bodyPr/>
                    <a:lstStyle/>
                    <a:p>
                      <a:pPr algn="l" fontAlgn="ctr"/>
                      <a:r>
                        <a:rPr lang="en-US" sz="1800" b="0" i="0" u="none" strike="noStrike">
                          <a:solidFill>
                            <a:srgbClr val="000000"/>
                          </a:solidFill>
                          <a:effectLst/>
                          <a:latin typeface="Calibri" panose="020F0502020204030204" pitchFamily="34" charset="0"/>
                        </a:rPr>
                        <a:t>                  41,391 </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a:solidFill>
                            <a:srgbClr val="000000"/>
                          </a:solidFill>
                          <a:effectLst/>
                          <a:latin typeface="Calibri" panose="020F0502020204030204" pitchFamily="34" charset="0"/>
                        </a:rPr>
                        <a:t>                  41,391 </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val="2504511725"/>
                  </a:ext>
                </a:extLst>
              </a:tr>
              <a:tr h="265806">
                <a:tc>
                  <a:txBody>
                    <a:bodyPr/>
                    <a:lstStyle/>
                    <a:p>
                      <a:pPr algn="l" fontAlgn="ctr"/>
                      <a:endParaRPr lang="en-US" sz="18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en-US" sz="18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en-US" sz="18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en-US" sz="18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en-US" sz="18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745407261"/>
                  </a:ext>
                </a:extLst>
              </a:tr>
              <a:tr h="265806">
                <a:tc gridSpan="3">
                  <a:txBody>
                    <a:bodyPr/>
                    <a:lstStyle/>
                    <a:p>
                      <a:pPr algn="l" fontAlgn="ctr"/>
                      <a:r>
                        <a:rPr lang="en-US" sz="1800" b="0" i="0" u="none" strike="noStrike">
                          <a:solidFill>
                            <a:srgbClr val="000000"/>
                          </a:solidFill>
                          <a:effectLst/>
                          <a:latin typeface="Calibri" panose="020F0502020204030204" pitchFamily="34" charset="0"/>
                        </a:rPr>
                        <a:t>Change in Net Position</a:t>
                      </a:r>
                    </a:p>
                  </a:txBody>
                  <a:tcPr marL="0" marR="0" marT="0" marB="0" anchor="ctr">
                    <a:lnL>
                      <a:noFill/>
                    </a:lnL>
                    <a:lnR>
                      <a:noFill/>
                    </a:lnR>
                    <a:lnT>
                      <a:noFill/>
                    </a:lnT>
                    <a:lnB>
                      <a:noFill/>
                    </a:lnB>
                    <a:solidFill>
                      <a:srgbClr val="8EA9DB"/>
                    </a:solidFill>
                  </a:tcPr>
                </a:tc>
                <a:tc hMerge="1">
                  <a:txBody>
                    <a:bodyPr/>
                    <a:lstStyle/>
                    <a:p>
                      <a:endParaRPr lang="en-US"/>
                    </a:p>
                  </a:txBody>
                  <a:tcPr/>
                </a:tc>
                <a:tc hMerge="1">
                  <a:txBody>
                    <a:bodyPr/>
                    <a:lstStyle/>
                    <a:p>
                      <a:endParaRPr lang="en-US"/>
                    </a:p>
                  </a:txBody>
                  <a:tcPr/>
                </a:tc>
                <a:tc>
                  <a:txBody>
                    <a:bodyPr/>
                    <a:lstStyle/>
                    <a:p>
                      <a:pPr algn="l" fontAlgn="ctr"/>
                      <a:r>
                        <a:rPr lang="en-US" sz="1800" b="0" i="0" u="none" strike="noStrike">
                          <a:solidFill>
                            <a:srgbClr val="000000"/>
                          </a:solidFill>
                          <a:effectLst/>
                          <a:latin typeface="Calibri" panose="020F0502020204030204" pitchFamily="34" charset="0"/>
                        </a:rPr>
                        <a:t>               552,802 </a:t>
                      </a:r>
                    </a:p>
                  </a:txBody>
                  <a:tcPr marL="0" marR="0" marT="0" marB="0" anchor="ctr">
                    <a:lnL>
                      <a:noFill/>
                    </a:lnL>
                    <a:lnR>
                      <a:noFill/>
                    </a:lnR>
                    <a:lnT>
                      <a:noFill/>
                    </a:lnT>
                    <a:lnB>
                      <a:noFill/>
                    </a:lnB>
                    <a:solidFill>
                      <a:srgbClr val="8EA9DB"/>
                    </a:solidFill>
                  </a:tcPr>
                </a:tc>
                <a:tc>
                  <a:txBody>
                    <a:bodyPr/>
                    <a:lstStyle/>
                    <a:p>
                      <a:pPr algn="l" fontAlgn="ctr"/>
                      <a:r>
                        <a:rPr lang="en-US" sz="1800" b="0" i="0" u="none" strike="noStrike" dirty="0">
                          <a:solidFill>
                            <a:srgbClr val="000000"/>
                          </a:solidFill>
                          <a:effectLst/>
                          <a:latin typeface="Calibri" panose="020F0502020204030204" pitchFamily="34" charset="0"/>
                        </a:rPr>
                        <a:t>               552,802 </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val="1646236386"/>
                  </a:ext>
                </a:extLst>
              </a:tr>
            </a:tbl>
          </a:graphicData>
        </a:graphic>
      </p:graphicFrame>
      <p:sp>
        <p:nvSpPr>
          <p:cNvPr id="3" name="Title 2">
            <a:extLst>
              <a:ext uri="{FF2B5EF4-FFF2-40B4-BE49-F238E27FC236}">
                <a16:creationId xmlns:a16="http://schemas.microsoft.com/office/drawing/2014/main" id="{E207D169-3925-3CD8-C453-1FEBD55FED3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fontAlgn="b"/>
            <a:r>
              <a:rPr lang="en-US" b="0" dirty="0">
                <a:solidFill>
                  <a:srgbClr val="000000"/>
                </a:solidFill>
                <a:latin typeface="Calibri" panose="020F0502020204030204" pitchFamily="34" charset="0"/>
              </a:rPr>
              <a:t>FY22 Financial Summary</a:t>
            </a:r>
          </a:p>
        </p:txBody>
      </p:sp>
    </p:spTree>
    <p:extLst>
      <p:ext uri="{BB962C8B-B14F-4D97-AF65-F5344CB8AC3E}">
        <p14:creationId xmlns:p14="http://schemas.microsoft.com/office/powerpoint/2010/main" val="3644233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descr="Annual Change in Net Position in millions">
            <a:extLst>
              <a:ext uri="{FF2B5EF4-FFF2-40B4-BE49-F238E27FC236}">
                <a16:creationId xmlns:a16="http://schemas.microsoft.com/office/drawing/2014/main" id="{016DFF78-9C2E-DD4E-BEA0-E30D263AE234}"/>
              </a:ext>
            </a:extLst>
          </p:cNvPr>
          <p:cNvGraphicFramePr>
            <a:graphicFrameLocks/>
          </p:cNvGraphicFramePr>
          <p:nvPr>
            <p:extLst>
              <p:ext uri="{D42A27DB-BD31-4B8C-83A1-F6EECF244321}">
                <p14:modId xmlns:p14="http://schemas.microsoft.com/office/powerpoint/2010/main" val="1592098823"/>
              </p:ext>
            </p:extLst>
          </p:nvPr>
        </p:nvGraphicFramePr>
        <p:xfrm>
          <a:off x="1352891" y="867679"/>
          <a:ext cx="8457990" cy="50202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D73E0F8-4126-4CF1-B6EC-254465E93721}"/>
              </a:ext>
            </a:extLst>
          </p:cNvPr>
          <p:cNvSpPr txBox="1"/>
          <p:nvPr/>
        </p:nvSpPr>
        <p:spPr>
          <a:xfrm>
            <a:off x="2256183" y="363697"/>
            <a:ext cx="7981122" cy="646331"/>
          </a:xfrm>
          <a:prstGeom prst="rect">
            <a:avLst/>
          </a:prstGeom>
          <a:noFill/>
        </p:spPr>
        <p:txBody>
          <a:bodyPr wrap="square" rtlCol="0">
            <a:spAutoFit/>
          </a:bodyPr>
          <a:lstStyle/>
          <a:p>
            <a:r>
              <a:rPr lang="en-US" sz="3600" b="1" dirty="0"/>
              <a:t>Annual Change in Net Position </a:t>
            </a:r>
          </a:p>
        </p:txBody>
      </p:sp>
      <p:sp>
        <p:nvSpPr>
          <p:cNvPr id="5" name="TextBox 4">
            <a:extLst>
              <a:ext uri="{FF2B5EF4-FFF2-40B4-BE49-F238E27FC236}">
                <a16:creationId xmlns:a16="http://schemas.microsoft.com/office/drawing/2014/main" id="{2FBB1E69-4129-4A54-A4F8-AA1ADEC94926}"/>
              </a:ext>
            </a:extLst>
          </p:cNvPr>
          <p:cNvSpPr txBox="1"/>
          <p:nvPr/>
        </p:nvSpPr>
        <p:spPr>
          <a:xfrm>
            <a:off x="4462669" y="6048295"/>
            <a:ext cx="1119217" cy="369332"/>
          </a:xfrm>
          <a:prstGeom prst="rect">
            <a:avLst/>
          </a:prstGeom>
          <a:noFill/>
        </p:spPr>
        <p:txBody>
          <a:bodyPr wrap="none" rtlCol="0">
            <a:spAutoFit/>
          </a:bodyPr>
          <a:lstStyle/>
          <a:p>
            <a:r>
              <a:rPr lang="en-US" b="1" dirty="0"/>
              <a:t>$Millions </a:t>
            </a:r>
          </a:p>
        </p:txBody>
      </p:sp>
      <p:sp>
        <p:nvSpPr>
          <p:cNvPr id="7" name="TextBox 6">
            <a:extLst>
              <a:ext uri="{FF2B5EF4-FFF2-40B4-BE49-F238E27FC236}">
                <a16:creationId xmlns:a16="http://schemas.microsoft.com/office/drawing/2014/main" id="{4C5E0298-03FD-4A0B-B448-E790B79F3DDE}"/>
              </a:ext>
            </a:extLst>
          </p:cNvPr>
          <p:cNvSpPr txBox="1"/>
          <p:nvPr/>
        </p:nvSpPr>
        <p:spPr>
          <a:xfrm>
            <a:off x="-41835" y="6577963"/>
            <a:ext cx="6934299" cy="261610"/>
          </a:xfrm>
          <a:prstGeom prst="rect">
            <a:avLst/>
          </a:prstGeom>
          <a:noFill/>
        </p:spPr>
        <p:txBody>
          <a:bodyPr wrap="square">
            <a:spAutoFit/>
          </a:bodyPr>
          <a:lstStyle/>
          <a:p>
            <a:r>
              <a:rPr lang="en-US" sz="1100" dirty="0"/>
              <a:t>* includes $205M FY2020 correction in the University's OPEB balances (retiree health benefit) as determined by CMS </a:t>
            </a:r>
          </a:p>
        </p:txBody>
      </p:sp>
      <p:sp>
        <p:nvSpPr>
          <p:cNvPr id="8" name="TextBox 7">
            <a:extLst>
              <a:ext uri="{FF2B5EF4-FFF2-40B4-BE49-F238E27FC236}">
                <a16:creationId xmlns:a16="http://schemas.microsoft.com/office/drawing/2014/main" id="{318A6350-B699-4D16-AFE8-67B94844A982}"/>
              </a:ext>
            </a:extLst>
          </p:cNvPr>
          <p:cNvSpPr txBox="1"/>
          <p:nvPr/>
        </p:nvSpPr>
        <p:spPr>
          <a:xfrm>
            <a:off x="3425314" y="2505755"/>
            <a:ext cx="914400" cy="369332"/>
          </a:xfrm>
          <a:prstGeom prst="rect">
            <a:avLst/>
          </a:prstGeom>
          <a:noFill/>
        </p:spPr>
        <p:txBody>
          <a:bodyPr wrap="square" rtlCol="0">
            <a:spAutoFit/>
          </a:bodyPr>
          <a:lstStyle/>
          <a:p>
            <a:r>
              <a:rPr lang="en-US" dirty="0"/>
              <a:t>*</a:t>
            </a:r>
          </a:p>
        </p:txBody>
      </p:sp>
      <p:sp>
        <p:nvSpPr>
          <p:cNvPr id="2" name="Title 1">
            <a:extLst>
              <a:ext uri="{FF2B5EF4-FFF2-40B4-BE49-F238E27FC236}">
                <a16:creationId xmlns:a16="http://schemas.microsoft.com/office/drawing/2014/main" id="{1E20F406-9BB5-080C-C14D-D9F2723CAC3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Annual Change in Net Position</a:t>
            </a:r>
          </a:p>
        </p:txBody>
      </p:sp>
    </p:spTree>
    <p:extLst>
      <p:ext uri="{BB962C8B-B14F-4D97-AF65-F5344CB8AC3E}">
        <p14:creationId xmlns:p14="http://schemas.microsoft.com/office/powerpoint/2010/main" val="1735713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389005-8CF1-4BAF-8B29-41953A8DF0B6}"/>
              </a:ext>
              <a:ext uri="{C183D7F6-B498-43B3-948B-1728B52AA6E4}">
                <adec:decorative xmlns:adec="http://schemas.microsoft.com/office/drawing/2017/decorative" val="1"/>
              </a:ext>
            </a:extLst>
          </p:cNvPr>
          <p:cNvPicPr>
            <a:picLocks/>
          </p:cNvPicPr>
          <p:nvPr/>
        </p:nvPicPr>
        <p:blipFill>
          <a:blip r:embed="rId2"/>
          <a:stretch>
            <a:fillRect/>
          </a:stretch>
        </p:blipFill>
        <p:spPr>
          <a:xfrm rot="5400000" flipH="1">
            <a:off x="6017844" y="-6017847"/>
            <a:ext cx="156309" cy="12192000"/>
          </a:xfrm>
          <a:prstGeom prst="rect">
            <a:avLst/>
          </a:prstGeom>
        </p:spPr>
      </p:pic>
      <p:pic>
        <p:nvPicPr>
          <p:cNvPr id="9" name="Picture 8">
            <a:extLst>
              <a:ext uri="{FF2B5EF4-FFF2-40B4-BE49-F238E27FC236}">
                <a16:creationId xmlns:a16="http://schemas.microsoft.com/office/drawing/2014/main" id="{4FE7F70C-B9C5-4E7E-8E55-2FE829D8FF89}"/>
              </a:ext>
              <a:ext uri="{C183D7F6-B498-43B3-948B-1728B52AA6E4}">
                <adec:decorative xmlns:adec="http://schemas.microsoft.com/office/drawing/2017/decorative" val="1"/>
              </a:ext>
            </a:extLst>
          </p:cNvPr>
          <p:cNvPicPr>
            <a:picLocks/>
          </p:cNvPicPr>
          <p:nvPr/>
        </p:nvPicPr>
        <p:blipFill>
          <a:blip r:embed="rId2"/>
          <a:stretch>
            <a:fillRect/>
          </a:stretch>
        </p:blipFill>
        <p:spPr>
          <a:xfrm flipH="1">
            <a:off x="7805750" y="993914"/>
            <a:ext cx="91440" cy="5212080"/>
          </a:xfrm>
          <a:prstGeom prst="rect">
            <a:avLst/>
          </a:prstGeom>
        </p:spPr>
      </p:pic>
      <p:pic>
        <p:nvPicPr>
          <p:cNvPr id="8" name="Picture 7" descr="Logo of the University of Illinois System Office of the Vice President and Chief Financial Officer">
            <a:extLst>
              <a:ext uri="{FF2B5EF4-FFF2-40B4-BE49-F238E27FC236}">
                <a16:creationId xmlns:a16="http://schemas.microsoft.com/office/drawing/2014/main" id="{9C00E4CC-EEEE-41B7-B46A-6FE899F2E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180" y="6454013"/>
            <a:ext cx="3956295" cy="365390"/>
          </a:xfrm>
          <a:prstGeom prst="rect">
            <a:avLst/>
          </a:prstGeom>
        </p:spPr>
      </p:pic>
      <p:sp>
        <p:nvSpPr>
          <p:cNvPr id="4" name="TextBox 3">
            <a:extLst>
              <a:ext uri="{FF2B5EF4-FFF2-40B4-BE49-F238E27FC236}">
                <a16:creationId xmlns:a16="http://schemas.microsoft.com/office/drawing/2014/main" id="{840AF539-3BC2-F0D7-D8F5-07DD221D756B}"/>
              </a:ext>
            </a:extLst>
          </p:cNvPr>
          <p:cNvSpPr txBox="1"/>
          <p:nvPr/>
        </p:nvSpPr>
        <p:spPr>
          <a:xfrm>
            <a:off x="7872245" y="2416926"/>
            <a:ext cx="4294809" cy="2554545"/>
          </a:xfrm>
          <a:prstGeom prst="rect">
            <a:avLst/>
          </a:prstGeom>
          <a:noFill/>
        </p:spPr>
        <p:txBody>
          <a:bodyPr wrap="square">
            <a:spAutoFit/>
          </a:bodyPr>
          <a:lstStyle/>
          <a:p>
            <a:pPr algn="l" fontAlgn="b"/>
            <a:r>
              <a:rPr lang="en-US" sz="1600" b="0" i="0" u="none" strike="noStrike" dirty="0">
                <a:solidFill>
                  <a:srgbClr val="000000"/>
                </a:solidFill>
                <a:effectLst/>
                <a:latin typeface="+mn-lt"/>
              </a:rPr>
              <a:t>Tuition and Fees                                                   8.8%</a:t>
            </a:r>
          </a:p>
          <a:p>
            <a:pPr algn="l" fontAlgn="b"/>
            <a:r>
              <a:rPr lang="en-US" sz="1600" b="0" i="0" u="none" strike="noStrike" dirty="0">
                <a:solidFill>
                  <a:srgbClr val="000000"/>
                </a:solidFill>
                <a:effectLst/>
                <a:latin typeface="+mn-lt"/>
              </a:rPr>
              <a:t>Sponsored Programs                                           8.7%</a:t>
            </a:r>
          </a:p>
          <a:p>
            <a:pPr algn="l" fontAlgn="b"/>
            <a:r>
              <a:rPr lang="en-US" sz="1600" dirty="0">
                <a:solidFill>
                  <a:srgbClr val="000000"/>
                </a:solidFill>
              </a:rPr>
              <a:t>Patient Care (Hospital)                                      17.5%</a:t>
            </a:r>
          </a:p>
          <a:p>
            <a:pPr algn="l" fontAlgn="b"/>
            <a:r>
              <a:rPr lang="en-US" sz="1600" b="0" i="0" u="none" strike="noStrike" dirty="0">
                <a:solidFill>
                  <a:srgbClr val="000000"/>
                </a:solidFill>
                <a:effectLst/>
                <a:latin typeface="+mn-lt"/>
              </a:rPr>
              <a:t>Patient Care (Physician Practice Plans)          11.3</a:t>
            </a:r>
            <a:r>
              <a:rPr lang="en-US" sz="1600" dirty="0">
                <a:solidFill>
                  <a:srgbClr val="000000"/>
                </a:solidFill>
              </a:rPr>
              <a:t>%</a:t>
            </a:r>
          </a:p>
          <a:p>
            <a:pPr algn="l" fontAlgn="b"/>
            <a:r>
              <a:rPr lang="en-US" sz="1600" b="0" i="0" u="none" strike="noStrike" dirty="0">
                <a:solidFill>
                  <a:srgbClr val="000000"/>
                </a:solidFill>
                <a:effectLst/>
                <a:latin typeface="+mn-lt"/>
              </a:rPr>
              <a:t>State Appropriations                                           5.8%</a:t>
            </a:r>
          </a:p>
          <a:p>
            <a:pPr algn="l" fontAlgn="b"/>
            <a:r>
              <a:rPr lang="en-US" sz="1600" dirty="0">
                <a:solidFill>
                  <a:srgbClr val="000000"/>
                </a:solidFill>
              </a:rPr>
              <a:t>Auxiliary Enterprises                                         49.5%</a:t>
            </a:r>
          </a:p>
          <a:p>
            <a:pPr algn="l" fontAlgn="b"/>
            <a:r>
              <a:rPr lang="en-US" sz="1600" b="0" i="0" u="none" strike="noStrike" dirty="0">
                <a:solidFill>
                  <a:srgbClr val="000000"/>
                </a:solidFill>
                <a:effectLst/>
                <a:latin typeface="+mn-lt"/>
              </a:rPr>
              <a:t>Private Gifts                                                         -9.5%</a:t>
            </a:r>
          </a:p>
          <a:p>
            <a:pPr algn="l" fontAlgn="b"/>
            <a:r>
              <a:rPr lang="en-US" sz="1600" dirty="0">
                <a:solidFill>
                  <a:srgbClr val="000000"/>
                </a:solidFill>
              </a:rPr>
              <a:t>Education and Other Activities                        63.6%</a:t>
            </a:r>
          </a:p>
          <a:p>
            <a:pPr algn="l" fontAlgn="b"/>
            <a:r>
              <a:rPr lang="en-US" sz="1600" b="0" i="0" u="none" strike="noStrike" dirty="0">
                <a:solidFill>
                  <a:srgbClr val="000000"/>
                </a:solidFill>
                <a:effectLst/>
                <a:latin typeface="+mn-lt"/>
              </a:rPr>
              <a:t>Grants, Nonoperating                                         2.8%</a:t>
            </a:r>
          </a:p>
          <a:p>
            <a:pPr algn="l" fontAlgn="b"/>
            <a:r>
              <a:rPr lang="en-US" sz="1600" dirty="0">
                <a:solidFill>
                  <a:srgbClr val="000000"/>
                </a:solidFill>
              </a:rPr>
              <a:t>Investment Income                                              7.8%</a:t>
            </a:r>
            <a:endParaRPr lang="en-US" sz="1600" b="0" i="0" u="none" strike="noStrike" dirty="0">
              <a:solidFill>
                <a:srgbClr val="000000"/>
              </a:solidFill>
              <a:effectLst/>
              <a:latin typeface="+mn-lt"/>
            </a:endParaRPr>
          </a:p>
        </p:txBody>
      </p:sp>
      <p:sp>
        <p:nvSpPr>
          <p:cNvPr id="14" name="TextBox 13">
            <a:extLst>
              <a:ext uri="{FF2B5EF4-FFF2-40B4-BE49-F238E27FC236}">
                <a16:creationId xmlns:a16="http://schemas.microsoft.com/office/drawing/2014/main" id="{371C9856-BC04-0B74-BBAD-F71CAD6A5C09}"/>
              </a:ext>
            </a:extLst>
          </p:cNvPr>
          <p:cNvSpPr txBox="1"/>
          <p:nvPr/>
        </p:nvSpPr>
        <p:spPr>
          <a:xfrm>
            <a:off x="8376355" y="1263750"/>
            <a:ext cx="3378765" cy="523220"/>
          </a:xfrm>
          <a:prstGeom prst="rect">
            <a:avLst/>
          </a:prstGeom>
          <a:noFill/>
        </p:spPr>
        <p:txBody>
          <a:bodyPr wrap="square" rtlCol="0">
            <a:spAutoFit/>
          </a:bodyPr>
          <a:lstStyle/>
          <a:p>
            <a:r>
              <a:rPr lang="en-US" sz="2800" dirty="0"/>
              <a:t>Change from FY21</a:t>
            </a:r>
          </a:p>
        </p:txBody>
      </p:sp>
      <p:sp>
        <p:nvSpPr>
          <p:cNvPr id="10" name="TextBox 9">
            <a:extLst>
              <a:ext uri="{FF2B5EF4-FFF2-40B4-BE49-F238E27FC236}">
                <a16:creationId xmlns:a16="http://schemas.microsoft.com/office/drawing/2014/main" id="{8D6A73B2-2256-4EC7-A827-5C160740F343}"/>
              </a:ext>
            </a:extLst>
          </p:cNvPr>
          <p:cNvSpPr txBox="1"/>
          <p:nvPr/>
        </p:nvSpPr>
        <p:spPr>
          <a:xfrm>
            <a:off x="-1588" y="6437501"/>
            <a:ext cx="3595471" cy="369332"/>
          </a:xfrm>
          <a:prstGeom prst="rect">
            <a:avLst/>
          </a:prstGeom>
          <a:noFill/>
        </p:spPr>
        <p:txBody>
          <a:bodyPr wrap="none" rtlCol="0">
            <a:spAutoFit/>
          </a:bodyPr>
          <a:lstStyle/>
          <a:p>
            <a:r>
              <a:rPr lang="en-US" dirty="0"/>
              <a:t>Excludes payment on behalf ($1.4 B)</a:t>
            </a:r>
          </a:p>
        </p:txBody>
      </p:sp>
      <p:graphicFrame>
        <p:nvGraphicFramePr>
          <p:cNvPr id="3" name="Chart 2" descr="FY22 Revenues used for operations with change from FY21">
            <a:extLst>
              <a:ext uri="{FF2B5EF4-FFF2-40B4-BE49-F238E27FC236}">
                <a16:creationId xmlns:a16="http://schemas.microsoft.com/office/drawing/2014/main" id="{540FB1CF-29BE-45FE-A87A-C3BF99B0639E}"/>
              </a:ext>
            </a:extLst>
          </p:cNvPr>
          <p:cNvGraphicFramePr>
            <a:graphicFrameLocks/>
          </p:cNvGraphicFramePr>
          <p:nvPr>
            <p:extLst>
              <p:ext uri="{D42A27DB-BD31-4B8C-83A1-F6EECF244321}">
                <p14:modId xmlns:p14="http://schemas.microsoft.com/office/powerpoint/2010/main" val="3792291769"/>
              </p:ext>
            </p:extLst>
          </p:nvPr>
        </p:nvGraphicFramePr>
        <p:xfrm>
          <a:off x="748733" y="993914"/>
          <a:ext cx="6425126" cy="55062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descr="FY22 revenues used for operations at a total of $6.2 billion">
            <a:extLst>
              <a:ext uri="{FF2B5EF4-FFF2-40B4-BE49-F238E27FC236}">
                <a16:creationId xmlns:a16="http://schemas.microsoft.com/office/drawing/2014/main" id="{187D2DBE-8168-940A-FD8F-398008F4DC10}"/>
              </a:ext>
            </a:extLst>
          </p:cNvPr>
          <p:cNvGraphicFramePr>
            <a:graphicFrameLocks/>
          </p:cNvGraphicFramePr>
          <p:nvPr>
            <p:extLst>
              <p:ext uri="{D42A27DB-BD31-4B8C-83A1-F6EECF244321}">
                <p14:modId xmlns:p14="http://schemas.microsoft.com/office/powerpoint/2010/main" val="587902490"/>
              </p:ext>
            </p:extLst>
          </p:nvPr>
        </p:nvGraphicFramePr>
        <p:xfrm>
          <a:off x="-104909" y="888206"/>
          <a:ext cx="7883669" cy="5611986"/>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4CC4B7C3-265F-44EE-B613-7BFFFC3D92AA}"/>
              </a:ext>
            </a:extLst>
          </p:cNvPr>
          <p:cNvSpPr txBox="1"/>
          <p:nvPr/>
        </p:nvSpPr>
        <p:spPr>
          <a:xfrm>
            <a:off x="-1588" y="159026"/>
            <a:ext cx="9104948" cy="646331"/>
          </a:xfrm>
          <a:prstGeom prst="rect">
            <a:avLst/>
          </a:prstGeom>
          <a:noFill/>
        </p:spPr>
        <p:txBody>
          <a:bodyPr wrap="square" rtlCol="0">
            <a:spAutoFit/>
          </a:bodyPr>
          <a:lstStyle/>
          <a:p>
            <a:r>
              <a:rPr lang="en-US" sz="3600" b="1" dirty="0"/>
              <a:t>FY22 Revenues Used for Operations </a:t>
            </a:r>
          </a:p>
        </p:txBody>
      </p:sp>
      <p:sp>
        <p:nvSpPr>
          <p:cNvPr id="5" name="Title 4">
            <a:extLst>
              <a:ext uri="{FF2B5EF4-FFF2-40B4-BE49-F238E27FC236}">
                <a16:creationId xmlns:a16="http://schemas.microsoft.com/office/drawing/2014/main" id="{AF4EDA3C-169B-626D-2C2D-9B543AB39CA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FY22 Revenues Used for Operations</a:t>
            </a:r>
          </a:p>
        </p:txBody>
      </p:sp>
    </p:spTree>
    <p:extLst>
      <p:ext uri="{BB962C8B-B14F-4D97-AF65-F5344CB8AC3E}">
        <p14:creationId xmlns:p14="http://schemas.microsoft.com/office/powerpoint/2010/main" val="3390151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Chart 11" descr="FY22 operating expenses at a total of $5.6 billion">
            <a:extLst>
              <a:ext uri="{FF2B5EF4-FFF2-40B4-BE49-F238E27FC236}">
                <a16:creationId xmlns:a16="http://schemas.microsoft.com/office/drawing/2014/main" id="{F58856A0-FBAA-462E-8D98-317F6E0283ED}"/>
              </a:ext>
            </a:extLst>
          </p:cNvPr>
          <p:cNvGraphicFramePr>
            <a:graphicFrameLocks/>
          </p:cNvGraphicFramePr>
          <p:nvPr>
            <p:extLst>
              <p:ext uri="{D42A27DB-BD31-4B8C-83A1-F6EECF244321}">
                <p14:modId xmlns:p14="http://schemas.microsoft.com/office/powerpoint/2010/main" val="2106756158"/>
              </p:ext>
            </p:extLst>
          </p:nvPr>
        </p:nvGraphicFramePr>
        <p:xfrm>
          <a:off x="-614677" y="1017708"/>
          <a:ext cx="8686799"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CC4B7C3-265F-44EE-B613-7BFFFC3D92AA}"/>
              </a:ext>
            </a:extLst>
          </p:cNvPr>
          <p:cNvSpPr txBox="1"/>
          <p:nvPr/>
        </p:nvSpPr>
        <p:spPr>
          <a:xfrm>
            <a:off x="-23543" y="159026"/>
            <a:ext cx="5469215" cy="646331"/>
          </a:xfrm>
          <a:prstGeom prst="rect">
            <a:avLst/>
          </a:prstGeom>
          <a:noFill/>
        </p:spPr>
        <p:txBody>
          <a:bodyPr wrap="square" rtlCol="0">
            <a:spAutoFit/>
          </a:bodyPr>
          <a:lstStyle/>
          <a:p>
            <a:r>
              <a:rPr lang="en-US" sz="3600" b="1" dirty="0"/>
              <a:t>FY22 Operating  Expenses</a:t>
            </a:r>
          </a:p>
        </p:txBody>
      </p:sp>
      <p:pic>
        <p:nvPicPr>
          <p:cNvPr id="7" name="Picture 6">
            <a:extLst>
              <a:ext uri="{FF2B5EF4-FFF2-40B4-BE49-F238E27FC236}">
                <a16:creationId xmlns:a16="http://schemas.microsoft.com/office/drawing/2014/main" id="{67389005-8CF1-4BAF-8B29-41953A8DF0B6}"/>
              </a:ext>
              <a:ext uri="{C183D7F6-B498-43B3-948B-1728B52AA6E4}">
                <adec:decorative xmlns:adec="http://schemas.microsoft.com/office/drawing/2017/decorative" val="1"/>
              </a:ext>
            </a:extLst>
          </p:cNvPr>
          <p:cNvPicPr>
            <a:picLocks/>
          </p:cNvPicPr>
          <p:nvPr/>
        </p:nvPicPr>
        <p:blipFill>
          <a:blip r:embed="rId3"/>
          <a:stretch>
            <a:fillRect/>
          </a:stretch>
        </p:blipFill>
        <p:spPr>
          <a:xfrm rot="5400000" flipH="1">
            <a:off x="6017844" y="-6017847"/>
            <a:ext cx="156309" cy="12192000"/>
          </a:xfrm>
          <a:prstGeom prst="rect">
            <a:avLst/>
          </a:prstGeom>
        </p:spPr>
      </p:pic>
      <p:pic>
        <p:nvPicPr>
          <p:cNvPr id="8" name="Picture 7" descr="Logo of the University of Illinois System Office of the Vice President and Chief Financial Officer">
            <a:extLst>
              <a:ext uri="{FF2B5EF4-FFF2-40B4-BE49-F238E27FC236}">
                <a16:creationId xmlns:a16="http://schemas.microsoft.com/office/drawing/2014/main" id="{9C00E4CC-EEEE-41B7-B46A-6FE899F2E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180" y="6454013"/>
            <a:ext cx="3956295" cy="365390"/>
          </a:xfrm>
          <a:prstGeom prst="rect">
            <a:avLst/>
          </a:prstGeom>
        </p:spPr>
      </p:pic>
      <p:pic>
        <p:nvPicPr>
          <p:cNvPr id="9" name="Picture 8">
            <a:extLst>
              <a:ext uri="{FF2B5EF4-FFF2-40B4-BE49-F238E27FC236}">
                <a16:creationId xmlns:a16="http://schemas.microsoft.com/office/drawing/2014/main" id="{4FE7F70C-B9C5-4E7E-8E55-2FE829D8FF89}"/>
              </a:ext>
              <a:ext uri="{C183D7F6-B498-43B3-948B-1728B52AA6E4}">
                <adec:decorative xmlns:adec="http://schemas.microsoft.com/office/drawing/2017/decorative" val="1"/>
              </a:ext>
            </a:extLst>
          </p:cNvPr>
          <p:cNvPicPr>
            <a:picLocks/>
          </p:cNvPicPr>
          <p:nvPr/>
        </p:nvPicPr>
        <p:blipFill>
          <a:blip r:embed="rId3"/>
          <a:stretch>
            <a:fillRect/>
          </a:stretch>
        </p:blipFill>
        <p:spPr>
          <a:xfrm flipH="1">
            <a:off x="7805750" y="993914"/>
            <a:ext cx="91440" cy="5212080"/>
          </a:xfrm>
          <a:prstGeom prst="rect">
            <a:avLst/>
          </a:prstGeom>
        </p:spPr>
      </p:pic>
      <p:graphicFrame>
        <p:nvGraphicFramePr>
          <p:cNvPr id="3" name="Chart 2" descr="FY22 Operating Expenses at a total of $5.6 billion">
            <a:extLst>
              <a:ext uri="{FF2B5EF4-FFF2-40B4-BE49-F238E27FC236}">
                <a16:creationId xmlns:a16="http://schemas.microsoft.com/office/drawing/2014/main" id="{735F8235-845D-E68E-FA6A-AD481284CF7A}"/>
              </a:ext>
            </a:extLst>
          </p:cNvPr>
          <p:cNvGraphicFramePr>
            <a:graphicFrameLocks/>
          </p:cNvGraphicFramePr>
          <p:nvPr>
            <p:extLst>
              <p:ext uri="{D42A27DB-BD31-4B8C-83A1-F6EECF244321}">
                <p14:modId xmlns:p14="http://schemas.microsoft.com/office/powerpoint/2010/main" val="3911822354"/>
              </p:ext>
            </p:extLst>
          </p:nvPr>
        </p:nvGraphicFramePr>
        <p:xfrm>
          <a:off x="-643088" y="1037728"/>
          <a:ext cx="8715208" cy="566124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318A1EB6-926D-875C-BB45-109061A6A00D}"/>
              </a:ext>
            </a:extLst>
          </p:cNvPr>
          <p:cNvSpPr txBox="1"/>
          <p:nvPr/>
        </p:nvSpPr>
        <p:spPr>
          <a:xfrm>
            <a:off x="8420986" y="2174722"/>
            <a:ext cx="3019647" cy="523220"/>
          </a:xfrm>
          <a:prstGeom prst="rect">
            <a:avLst/>
          </a:prstGeom>
          <a:noFill/>
        </p:spPr>
        <p:txBody>
          <a:bodyPr wrap="square" rtlCol="0">
            <a:spAutoFit/>
          </a:bodyPr>
          <a:lstStyle/>
          <a:p>
            <a:r>
              <a:rPr lang="en-US" sz="2800" dirty="0"/>
              <a:t>Change from FY21</a:t>
            </a:r>
          </a:p>
        </p:txBody>
      </p:sp>
      <p:sp>
        <p:nvSpPr>
          <p:cNvPr id="14" name="TextBox 13">
            <a:extLst>
              <a:ext uri="{FF2B5EF4-FFF2-40B4-BE49-F238E27FC236}">
                <a16:creationId xmlns:a16="http://schemas.microsoft.com/office/drawing/2014/main" id="{F7B6D92D-2AA5-4E0B-4EAA-62EF2194267D}"/>
              </a:ext>
            </a:extLst>
          </p:cNvPr>
          <p:cNvSpPr txBox="1"/>
          <p:nvPr/>
        </p:nvSpPr>
        <p:spPr>
          <a:xfrm>
            <a:off x="8100531" y="3145706"/>
            <a:ext cx="3848084" cy="1200329"/>
          </a:xfrm>
          <a:prstGeom prst="rect">
            <a:avLst/>
          </a:prstGeom>
          <a:noFill/>
        </p:spPr>
        <p:txBody>
          <a:bodyPr wrap="square">
            <a:spAutoFit/>
          </a:bodyPr>
          <a:lstStyle/>
          <a:p>
            <a:pPr algn="r" fontAlgn="b"/>
            <a:r>
              <a:rPr lang="en-US" sz="1800" b="0" i="0" u="none" strike="noStrike" dirty="0">
                <a:solidFill>
                  <a:srgbClr val="000000"/>
                </a:solidFill>
                <a:effectLst/>
                <a:latin typeface="+mn-lt"/>
              </a:rPr>
              <a:t>Compensation and benefits            2.6%</a:t>
            </a:r>
          </a:p>
          <a:p>
            <a:pPr fontAlgn="b"/>
            <a:r>
              <a:rPr lang="en-US" sz="1800" b="0" i="0" u="none" strike="noStrike" dirty="0">
                <a:solidFill>
                  <a:srgbClr val="000000"/>
                </a:solidFill>
                <a:effectLst/>
                <a:latin typeface="+mn-lt"/>
              </a:rPr>
              <a:t>Supplies and services                     16.0%</a:t>
            </a:r>
          </a:p>
          <a:p>
            <a:pPr fontAlgn="b"/>
            <a:r>
              <a:rPr lang="en-US" sz="1800" b="0" i="0" u="none" strike="noStrike" dirty="0">
                <a:solidFill>
                  <a:srgbClr val="000000"/>
                </a:solidFill>
                <a:effectLst/>
                <a:latin typeface="+mn-lt"/>
              </a:rPr>
              <a:t>Student aid                                      18.0%</a:t>
            </a:r>
          </a:p>
          <a:p>
            <a:pPr fontAlgn="b"/>
            <a:r>
              <a:rPr lang="en-US" sz="1800" b="0" i="0" u="none" strike="noStrike" dirty="0">
                <a:solidFill>
                  <a:srgbClr val="000000"/>
                </a:solidFill>
                <a:effectLst/>
                <a:latin typeface="+mn-lt"/>
              </a:rPr>
              <a:t>Depreciation                                    10.7%</a:t>
            </a:r>
          </a:p>
        </p:txBody>
      </p:sp>
      <p:sp>
        <p:nvSpPr>
          <p:cNvPr id="16" name="Title 15">
            <a:extLst>
              <a:ext uri="{FF2B5EF4-FFF2-40B4-BE49-F238E27FC236}">
                <a16:creationId xmlns:a16="http://schemas.microsoft.com/office/drawing/2014/main" id="{55CE69E5-01AB-6FE7-CBBD-C50C3D9A0C5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FY22 Operating  Expenses</a:t>
            </a:r>
          </a:p>
        </p:txBody>
      </p:sp>
    </p:spTree>
    <p:extLst>
      <p:ext uri="{BB962C8B-B14F-4D97-AF65-F5344CB8AC3E}">
        <p14:creationId xmlns:p14="http://schemas.microsoft.com/office/powerpoint/2010/main" val="3401148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Eternal flame at UIUC">
            <a:extLst>
              <a:ext uri="{FF2B5EF4-FFF2-40B4-BE49-F238E27FC236}">
                <a16:creationId xmlns:a16="http://schemas.microsoft.com/office/drawing/2014/main" id="{7D01017C-5E42-7447-BA22-C96E7006DCDF}"/>
              </a:ext>
            </a:extLst>
          </p:cNvPr>
          <p:cNvPicPr>
            <a:picLocks noGrp="1" noChangeAspect="1"/>
          </p:cNvPicPr>
          <p:nvPr>
            <p:ph type="pic" sz="quarter" idx="11"/>
          </p:nvPr>
        </p:nvPicPr>
        <p:blipFill>
          <a:blip r:embed="rId2"/>
          <a:srcRect l="6940" r="6940"/>
          <a:stretch>
            <a:fillRect/>
          </a:stretch>
        </p:blipFill>
        <p:spPr>
          <a:xfrm>
            <a:off x="7989273" y="0"/>
            <a:ext cx="5249862" cy="6858000"/>
          </a:xfrm>
        </p:spPr>
      </p:pic>
      <p:sp>
        <p:nvSpPr>
          <p:cNvPr id="7" name="Title 5">
            <a:extLst>
              <a:ext uri="{FF2B5EF4-FFF2-40B4-BE49-F238E27FC236}">
                <a16:creationId xmlns:a16="http://schemas.microsoft.com/office/drawing/2014/main" id="{92F8764E-812C-4D91-9270-70B0E89F205B}"/>
              </a:ext>
            </a:extLst>
          </p:cNvPr>
          <p:cNvSpPr>
            <a:spLocks noGrp="1"/>
          </p:cNvSpPr>
          <p:nvPr>
            <p:ph type="title"/>
          </p:nvPr>
        </p:nvSpPr>
        <p:spPr>
          <a:xfrm>
            <a:off x="1317224" y="173308"/>
            <a:ext cx="5771007" cy="535531"/>
          </a:xfrm>
        </p:spPr>
        <p:txBody>
          <a:bodyPr>
            <a:normAutofit fontScale="90000"/>
          </a:bodyPr>
          <a:lstStyle/>
          <a:p>
            <a:br>
              <a:rPr lang="en-US" sz="3200" dirty="0">
                <a:latin typeface="Arial Black" panose="020B0A04020102020204" pitchFamily="34" charset="0"/>
              </a:rPr>
            </a:br>
            <a:r>
              <a:rPr lang="en-US" sz="3200" dirty="0">
                <a:latin typeface="Arial Black" panose="020B0A04020102020204" pitchFamily="34" charset="0"/>
              </a:rPr>
              <a:t>Federal Support Programs</a:t>
            </a:r>
            <a:endParaRPr lang="en-US" sz="3200" b="0" dirty="0">
              <a:latin typeface="Arial Black" panose="020B0A04020102020204" pitchFamily="34" charset="0"/>
            </a:endParaRPr>
          </a:p>
        </p:txBody>
      </p:sp>
      <p:graphicFrame>
        <p:nvGraphicFramePr>
          <p:cNvPr id="25" name="Table 24">
            <a:extLst>
              <a:ext uri="{FF2B5EF4-FFF2-40B4-BE49-F238E27FC236}">
                <a16:creationId xmlns:a16="http://schemas.microsoft.com/office/drawing/2014/main" id="{218A5D99-8593-962A-C30C-275E834C1F61}"/>
              </a:ext>
            </a:extLst>
          </p:cNvPr>
          <p:cNvGraphicFramePr>
            <a:graphicFrameLocks noGrp="1"/>
          </p:cNvGraphicFramePr>
          <p:nvPr>
            <p:extLst>
              <p:ext uri="{D42A27DB-BD31-4B8C-83A1-F6EECF244321}">
                <p14:modId xmlns:p14="http://schemas.microsoft.com/office/powerpoint/2010/main" val="2091183303"/>
              </p:ext>
            </p:extLst>
          </p:nvPr>
        </p:nvGraphicFramePr>
        <p:xfrm>
          <a:off x="199103" y="1519084"/>
          <a:ext cx="7676534" cy="1592822"/>
        </p:xfrm>
        <a:graphic>
          <a:graphicData uri="http://schemas.openxmlformats.org/drawingml/2006/table">
            <a:tbl>
              <a:tblPr firstRow="1"/>
              <a:tblGrid>
                <a:gridCol w="2156510">
                  <a:extLst>
                    <a:ext uri="{9D8B030D-6E8A-4147-A177-3AD203B41FA5}">
                      <a16:colId xmlns:a16="http://schemas.microsoft.com/office/drawing/2014/main" val="3999521344"/>
                    </a:ext>
                  </a:extLst>
                </a:gridCol>
                <a:gridCol w="1319655">
                  <a:extLst>
                    <a:ext uri="{9D8B030D-6E8A-4147-A177-3AD203B41FA5}">
                      <a16:colId xmlns:a16="http://schemas.microsoft.com/office/drawing/2014/main" val="3590825328"/>
                    </a:ext>
                  </a:extLst>
                </a:gridCol>
                <a:gridCol w="1400123">
                  <a:extLst>
                    <a:ext uri="{9D8B030D-6E8A-4147-A177-3AD203B41FA5}">
                      <a16:colId xmlns:a16="http://schemas.microsoft.com/office/drawing/2014/main" val="2674853450"/>
                    </a:ext>
                  </a:extLst>
                </a:gridCol>
                <a:gridCol w="1400123">
                  <a:extLst>
                    <a:ext uri="{9D8B030D-6E8A-4147-A177-3AD203B41FA5}">
                      <a16:colId xmlns:a16="http://schemas.microsoft.com/office/drawing/2014/main" val="3835615360"/>
                    </a:ext>
                  </a:extLst>
                </a:gridCol>
                <a:gridCol w="1400123">
                  <a:extLst>
                    <a:ext uri="{9D8B030D-6E8A-4147-A177-3AD203B41FA5}">
                      <a16:colId xmlns:a16="http://schemas.microsoft.com/office/drawing/2014/main" val="2430482511"/>
                    </a:ext>
                  </a:extLst>
                </a:gridCol>
              </a:tblGrid>
              <a:tr h="304443">
                <a:tc>
                  <a:txBody>
                    <a:bodyPr/>
                    <a:lstStyle/>
                    <a:p>
                      <a:pPr algn="ctr" fontAlgn="b"/>
                      <a:endParaRPr lang="en-US" sz="1400" b="1"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FY20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FY21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FY22</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Total</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000420"/>
                  </a:ext>
                </a:extLst>
              </a:tr>
              <a:tr h="309863">
                <a:tc>
                  <a:txBody>
                    <a:bodyPr/>
                    <a:lstStyle/>
                    <a:p>
                      <a:pPr algn="l" fontAlgn="b"/>
                      <a:r>
                        <a:rPr lang="en-US" sz="1400" b="1" i="0" u="none" strike="noStrike" dirty="0">
                          <a:solidFill>
                            <a:srgbClr val="000000"/>
                          </a:solidFill>
                          <a:effectLst/>
                          <a:latin typeface="Calibri" panose="020F0502020204030204" pitchFamily="34" charset="0"/>
                        </a:rPr>
                        <a:t>Financial Aid</a:t>
                      </a:r>
                    </a:p>
                  </a:txBody>
                  <a:tcPr marL="6350" marR="6350" marT="6350"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panose="020F0502020204030204" pitchFamily="34" charset="0"/>
                        </a:rPr>
                        <a:t> $      29,083,814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solidFill>
                            <a:srgbClr val="000000"/>
                          </a:solidFill>
                          <a:effectLst/>
                          <a:latin typeface="Calibri" panose="020F0502020204030204" pitchFamily="34" charset="0"/>
                        </a:rPr>
                        <a:t> $        37,734,023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solidFill>
                            <a:srgbClr val="000000"/>
                          </a:solidFill>
                          <a:effectLst/>
                          <a:latin typeface="Calibri" panose="020F0502020204030204" pitchFamily="34" charset="0"/>
                        </a:rPr>
                        <a:t> $        80,409,134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dirty="0">
                          <a:solidFill>
                            <a:srgbClr val="000000"/>
                          </a:solidFill>
                          <a:effectLst/>
                          <a:latin typeface="Calibri" panose="020F0502020204030204" pitchFamily="34" charset="0"/>
                        </a:rPr>
                        <a:t> $      147,226,971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73627975"/>
                  </a:ext>
                </a:extLst>
              </a:tr>
              <a:tr h="309863">
                <a:tc>
                  <a:txBody>
                    <a:bodyPr/>
                    <a:lstStyle/>
                    <a:p>
                      <a:pPr algn="l" fontAlgn="b"/>
                      <a:r>
                        <a:rPr lang="en-US" sz="1400" b="1" i="0" u="none" strike="noStrike" dirty="0">
                          <a:solidFill>
                            <a:srgbClr val="000000"/>
                          </a:solidFill>
                          <a:effectLst/>
                          <a:latin typeface="Calibri" panose="020F0502020204030204" pitchFamily="34" charset="0"/>
                        </a:rPr>
                        <a:t>Institutional Support</a:t>
                      </a:r>
                    </a:p>
                  </a:txBody>
                  <a:tcPr marL="6350" marR="6350" marT="6350"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panose="020F0502020204030204" pitchFamily="34" charset="0"/>
                        </a:rPr>
                        <a:t>27,190,566 </a:t>
                      </a:r>
                    </a:p>
                  </a:txBody>
                  <a:tcPr marL="6350" marR="6350" marT="6350"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panose="020F0502020204030204" pitchFamily="34" charset="0"/>
                        </a:rPr>
                        <a:t>71,163,728 </a:t>
                      </a:r>
                    </a:p>
                  </a:txBody>
                  <a:tcPr marL="6350" marR="6350" marT="6350"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panose="020F0502020204030204" pitchFamily="34" charset="0"/>
                        </a:rPr>
                        <a:t>73,905,149 </a:t>
                      </a:r>
                    </a:p>
                  </a:txBody>
                  <a:tcPr marL="6350" marR="6350" marT="6350" marB="0" anchor="b">
                    <a:lnL>
                      <a:noFill/>
                    </a:lnL>
                    <a:lnR>
                      <a:noFill/>
                    </a:lnR>
                    <a:lnT>
                      <a:noFill/>
                    </a:lnT>
                    <a:lnB>
                      <a:noFill/>
                    </a:lnB>
                  </a:tcPr>
                </a:tc>
                <a:tc>
                  <a:txBody>
                    <a:bodyPr/>
                    <a:lstStyle/>
                    <a:p>
                      <a:pPr algn="r" fontAlgn="b"/>
                      <a:r>
                        <a:rPr lang="en-US" sz="1400" b="1" i="0" u="none" strike="noStrike" dirty="0">
                          <a:solidFill>
                            <a:srgbClr val="000000"/>
                          </a:solidFill>
                          <a:effectLst/>
                          <a:latin typeface="Calibri" panose="020F0502020204030204" pitchFamily="34" charset="0"/>
                        </a:rPr>
                        <a:t>172,259,443 </a:t>
                      </a:r>
                    </a:p>
                  </a:txBody>
                  <a:tcPr marL="6350" marR="6350" marT="6350" marB="0" anchor="b">
                    <a:lnL>
                      <a:noFill/>
                    </a:lnL>
                    <a:lnR>
                      <a:noFill/>
                    </a:lnR>
                    <a:lnT>
                      <a:noFill/>
                    </a:lnT>
                    <a:lnB>
                      <a:noFill/>
                    </a:lnB>
                  </a:tcPr>
                </a:tc>
                <a:extLst>
                  <a:ext uri="{0D108BD9-81ED-4DB2-BD59-A6C34878D82A}">
                    <a16:rowId xmlns:a16="http://schemas.microsoft.com/office/drawing/2014/main" val="1498325167"/>
                  </a:ext>
                </a:extLst>
              </a:tr>
              <a:tr h="309863">
                <a:tc>
                  <a:txBody>
                    <a:bodyPr/>
                    <a:lstStyle/>
                    <a:p>
                      <a:pPr algn="l" fontAlgn="b"/>
                      <a:r>
                        <a:rPr lang="en-US" sz="1400" b="1" i="0" u="none" strike="noStrike" dirty="0">
                          <a:solidFill>
                            <a:srgbClr val="000000"/>
                          </a:solidFill>
                          <a:effectLst/>
                          <a:latin typeface="Calibri" panose="020F0502020204030204" pitchFamily="34" charset="0"/>
                        </a:rPr>
                        <a:t>Minority Serving Institution </a:t>
                      </a:r>
                    </a:p>
                  </a:txBody>
                  <a:tcPr marL="6350" marR="6350" marT="6350" marB="0" anchor="b">
                    <a:lnL>
                      <a:noFill/>
                    </a:lnL>
                    <a:lnR>
                      <a:noFill/>
                    </a:lnR>
                    <a:lnT>
                      <a:noFill/>
                    </a:lnT>
                    <a:lnB>
                      <a:noFill/>
                    </a:lnB>
                  </a:tcPr>
                </a:tc>
                <a:tc>
                  <a:txBody>
                    <a:bodyPr/>
                    <a:lstStyle/>
                    <a:p>
                      <a:pPr algn="r" fontAlgn="b"/>
                      <a:r>
                        <a:rPr lang="en-US" sz="1400" b="1" i="0" u="sng" strike="noStrike" dirty="0">
                          <a:solidFill>
                            <a:srgbClr val="000000"/>
                          </a:solidFill>
                          <a:effectLst/>
                          <a:latin typeface="Calibri" panose="020F0502020204030204" pitchFamily="34" charset="0"/>
                        </a:rPr>
                        <a:t> $        2,309,902 </a:t>
                      </a:r>
                    </a:p>
                  </a:txBody>
                  <a:tcPr marL="6350" marR="6350" marT="6350" marB="0" anchor="b">
                    <a:lnL>
                      <a:noFill/>
                    </a:lnL>
                    <a:lnR>
                      <a:noFill/>
                    </a:lnR>
                    <a:lnT>
                      <a:noFill/>
                    </a:lnT>
                    <a:lnB>
                      <a:noFill/>
                    </a:lnB>
                  </a:tcPr>
                </a:tc>
                <a:tc>
                  <a:txBody>
                    <a:bodyPr/>
                    <a:lstStyle/>
                    <a:p>
                      <a:pPr algn="r" fontAlgn="b"/>
                      <a:r>
                        <a:rPr lang="en-US" sz="1400" b="1" i="0" u="sng" strike="noStrike" dirty="0">
                          <a:solidFill>
                            <a:srgbClr val="000000"/>
                          </a:solidFill>
                          <a:effectLst/>
                          <a:latin typeface="Calibri" panose="020F0502020204030204" pitchFamily="34" charset="0"/>
                        </a:rPr>
                        <a:t> $          3,233,076 </a:t>
                      </a:r>
                    </a:p>
                  </a:txBody>
                  <a:tcPr marL="6350" marR="6350" marT="6350" marB="0" anchor="b">
                    <a:lnL>
                      <a:noFill/>
                    </a:lnL>
                    <a:lnR>
                      <a:noFill/>
                    </a:lnR>
                    <a:lnT>
                      <a:noFill/>
                    </a:lnT>
                    <a:lnB>
                      <a:noFill/>
                    </a:lnB>
                  </a:tcPr>
                </a:tc>
                <a:tc>
                  <a:txBody>
                    <a:bodyPr/>
                    <a:lstStyle/>
                    <a:p>
                      <a:pPr algn="r" fontAlgn="b"/>
                      <a:r>
                        <a:rPr lang="en-US" sz="1400" b="1" i="0" u="sng" strike="noStrike" dirty="0">
                          <a:solidFill>
                            <a:srgbClr val="000000"/>
                          </a:solidFill>
                          <a:effectLst/>
                          <a:latin typeface="Calibri" panose="020F0502020204030204" pitchFamily="34" charset="0"/>
                        </a:rPr>
                        <a:t> $          5,493,766 </a:t>
                      </a:r>
                    </a:p>
                  </a:txBody>
                  <a:tcPr marL="6350" marR="6350" marT="6350" marB="0" anchor="b">
                    <a:lnL>
                      <a:noFill/>
                    </a:lnL>
                    <a:lnR>
                      <a:noFill/>
                    </a:lnR>
                    <a:lnT>
                      <a:noFill/>
                    </a:lnT>
                    <a:lnB>
                      <a:noFill/>
                    </a:lnB>
                  </a:tcPr>
                </a:tc>
                <a:tc>
                  <a:txBody>
                    <a:bodyPr/>
                    <a:lstStyle/>
                    <a:p>
                      <a:pPr algn="r" fontAlgn="b"/>
                      <a:r>
                        <a:rPr lang="en-US" sz="1400" b="1" i="0" u="sng" strike="noStrike" dirty="0">
                          <a:solidFill>
                            <a:srgbClr val="000000"/>
                          </a:solidFill>
                          <a:effectLst/>
                          <a:latin typeface="Calibri" panose="020F0502020204030204" pitchFamily="34" charset="0"/>
                        </a:rPr>
                        <a:t> $        11,036,744 </a:t>
                      </a:r>
                    </a:p>
                  </a:txBody>
                  <a:tcPr marL="6350" marR="6350" marT="6350" marB="0" anchor="b">
                    <a:lnL>
                      <a:noFill/>
                    </a:lnL>
                    <a:lnR>
                      <a:noFill/>
                    </a:lnR>
                    <a:lnT>
                      <a:noFill/>
                    </a:lnT>
                    <a:lnB>
                      <a:noFill/>
                    </a:lnB>
                  </a:tcPr>
                </a:tc>
                <a:extLst>
                  <a:ext uri="{0D108BD9-81ED-4DB2-BD59-A6C34878D82A}">
                    <a16:rowId xmlns:a16="http://schemas.microsoft.com/office/drawing/2014/main" val="3479641145"/>
                  </a:ext>
                </a:extLst>
              </a:tr>
              <a:tr h="358790">
                <a:tc>
                  <a:txBody>
                    <a:bodyPr/>
                    <a:lstStyle/>
                    <a:p>
                      <a:pPr algn="l" fontAlgn="b"/>
                      <a:endParaRPr lang="en-US" sz="1400" b="1"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58,584,282 </a:t>
                      </a: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112,130,826 </a:t>
                      </a: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159,808,049 </a:t>
                      </a: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330,523,158 </a:t>
                      </a:r>
                    </a:p>
                  </a:txBody>
                  <a:tcPr marL="6350" marR="6350" marT="6350" marB="0" anchor="b">
                    <a:lnL>
                      <a:noFill/>
                    </a:lnL>
                    <a:lnR>
                      <a:noFill/>
                    </a:lnR>
                    <a:lnT>
                      <a:noFill/>
                    </a:lnT>
                    <a:lnB>
                      <a:noFill/>
                    </a:lnB>
                  </a:tcPr>
                </a:tc>
                <a:extLst>
                  <a:ext uri="{0D108BD9-81ED-4DB2-BD59-A6C34878D82A}">
                    <a16:rowId xmlns:a16="http://schemas.microsoft.com/office/drawing/2014/main" val="1325355065"/>
                  </a:ext>
                </a:extLst>
              </a:tr>
            </a:tbl>
          </a:graphicData>
        </a:graphic>
      </p:graphicFrame>
      <p:sp>
        <p:nvSpPr>
          <p:cNvPr id="26" name="TextBox 25">
            <a:extLst>
              <a:ext uri="{FF2B5EF4-FFF2-40B4-BE49-F238E27FC236}">
                <a16:creationId xmlns:a16="http://schemas.microsoft.com/office/drawing/2014/main" id="{4C9D60F2-FDF0-FE16-5A44-CB956196B60E}"/>
              </a:ext>
            </a:extLst>
          </p:cNvPr>
          <p:cNvSpPr txBox="1"/>
          <p:nvPr/>
        </p:nvSpPr>
        <p:spPr>
          <a:xfrm>
            <a:off x="-73743" y="1253613"/>
            <a:ext cx="3370008" cy="369332"/>
          </a:xfrm>
          <a:prstGeom prst="rect">
            <a:avLst/>
          </a:prstGeom>
          <a:noFill/>
        </p:spPr>
        <p:txBody>
          <a:bodyPr wrap="square" rtlCol="0">
            <a:spAutoFit/>
          </a:bodyPr>
          <a:lstStyle/>
          <a:p>
            <a:r>
              <a:rPr lang="en-US" b="1" dirty="0">
                <a:solidFill>
                  <a:schemeClr val="bg1"/>
                </a:solidFill>
                <a:highlight>
                  <a:srgbClr val="000000"/>
                </a:highlight>
              </a:rPr>
              <a:t> Higher Education Programs  </a:t>
            </a:r>
            <a:r>
              <a:rPr lang="en-US" b="1" dirty="0">
                <a:solidFill>
                  <a:schemeClr val="bg1"/>
                </a:solidFill>
              </a:rPr>
              <a:t>  C</a:t>
            </a:r>
          </a:p>
        </p:txBody>
      </p:sp>
      <p:sp>
        <p:nvSpPr>
          <p:cNvPr id="28" name="TextBox 27">
            <a:extLst>
              <a:ext uri="{FF2B5EF4-FFF2-40B4-BE49-F238E27FC236}">
                <a16:creationId xmlns:a16="http://schemas.microsoft.com/office/drawing/2014/main" id="{8CBD0424-2A3D-B71C-12E4-5B2A4F1CB7AB}"/>
              </a:ext>
            </a:extLst>
          </p:cNvPr>
          <p:cNvSpPr txBox="1"/>
          <p:nvPr/>
        </p:nvSpPr>
        <p:spPr>
          <a:xfrm>
            <a:off x="0" y="4276721"/>
            <a:ext cx="3370008" cy="369332"/>
          </a:xfrm>
          <a:prstGeom prst="rect">
            <a:avLst/>
          </a:prstGeom>
          <a:noFill/>
        </p:spPr>
        <p:txBody>
          <a:bodyPr wrap="square" rtlCol="0">
            <a:spAutoFit/>
          </a:bodyPr>
          <a:lstStyle/>
          <a:p>
            <a:r>
              <a:rPr lang="en-US" b="1" dirty="0">
                <a:solidFill>
                  <a:schemeClr val="bg1"/>
                </a:solidFill>
                <a:highlight>
                  <a:srgbClr val="000000"/>
                </a:highlight>
              </a:rPr>
              <a:t> Medical Enterprise Programs  </a:t>
            </a:r>
            <a:r>
              <a:rPr lang="en-US" b="1" dirty="0">
                <a:solidFill>
                  <a:schemeClr val="bg1"/>
                </a:solidFill>
              </a:rPr>
              <a:t>  C</a:t>
            </a:r>
          </a:p>
        </p:txBody>
      </p:sp>
      <p:graphicFrame>
        <p:nvGraphicFramePr>
          <p:cNvPr id="30" name="Table 29">
            <a:extLst>
              <a:ext uri="{FF2B5EF4-FFF2-40B4-BE49-F238E27FC236}">
                <a16:creationId xmlns:a16="http://schemas.microsoft.com/office/drawing/2014/main" id="{46831EF9-23C5-955A-4BF0-39B9B942FE7C}"/>
              </a:ext>
            </a:extLst>
          </p:cNvPr>
          <p:cNvGraphicFramePr>
            <a:graphicFrameLocks noGrp="1"/>
          </p:cNvGraphicFramePr>
          <p:nvPr>
            <p:extLst>
              <p:ext uri="{D42A27DB-BD31-4B8C-83A1-F6EECF244321}">
                <p14:modId xmlns:p14="http://schemas.microsoft.com/office/powerpoint/2010/main" val="3914199148"/>
              </p:ext>
            </p:extLst>
          </p:nvPr>
        </p:nvGraphicFramePr>
        <p:xfrm>
          <a:off x="199101" y="4732395"/>
          <a:ext cx="7676533" cy="1305560"/>
        </p:xfrm>
        <a:graphic>
          <a:graphicData uri="http://schemas.openxmlformats.org/drawingml/2006/table">
            <a:tbl>
              <a:tblPr firstRow="1"/>
              <a:tblGrid>
                <a:gridCol w="2156511">
                  <a:extLst>
                    <a:ext uri="{9D8B030D-6E8A-4147-A177-3AD203B41FA5}">
                      <a16:colId xmlns:a16="http://schemas.microsoft.com/office/drawing/2014/main" val="4021586151"/>
                    </a:ext>
                  </a:extLst>
                </a:gridCol>
                <a:gridCol w="1319656">
                  <a:extLst>
                    <a:ext uri="{9D8B030D-6E8A-4147-A177-3AD203B41FA5}">
                      <a16:colId xmlns:a16="http://schemas.microsoft.com/office/drawing/2014/main" val="551339687"/>
                    </a:ext>
                  </a:extLst>
                </a:gridCol>
                <a:gridCol w="1400122">
                  <a:extLst>
                    <a:ext uri="{9D8B030D-6E8A-4147-A177-3AD203B41FA5}">
                      <a16:colId xmlns:a16="http://schemas.microsoft.com/office/drawing/2014/main" val="3624055583"/>
                    </a:ext>
                  </a:extLst>
                </a:gridCol>
                <a:gridCol w="1400122">
                  <a:extLst>
                    <a:ext uri="{9D8B030D-6E8A-4147-A177-3AD203B41FA5}">
                      <a16:colId xmlns:a16="http://schemas.microsoft.com/office/drawing/2014/main" val="208121338"/>
                    </a:ext>
                  </a:extLst>
                </a:gridCol>
                <a:gridCol w="1400122">
                  <a:extLst>
                    <a:ext uri="{9D8B030D-6E8A-4147-A177-3AD203B41FA5}">
                      <a16:colId xmlns:a16="http://schemas.microsoft.com/office/drawing/2014/main" val="3685196866"/>
                    </a:ext>
                  </a:extLst>
                </a:gridCol>
              </a:tblGrid>
              <a:tr h="180975">
                <a:tc>
                  <a:txBody>
                    <a:bodyPr/>
                    <a:lstStyle/>
                    <a:p>
                      <a:pPr algn="l" fontAlgn="b"/>
                      <a:endParaRPr lang="en-US" sz="1400" b="1"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FY20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FY21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FY22</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Total</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3794941"/>
                  </a:ext>
                </a:extLst>
              </a:tr>
              <a:tr h="180975">
                <a:tc>
                  <a:txBody>
                    <a:bodyPr/>
                    <a:lstStyle/>
                    <a:p>
                      <a:pPr algn="l" fontAlgn="b"/>
                      <a:r>
                        <a:rPr lang="en-US" sz="1400" b="1" i="0" u="none" strike="noStrike" dirty="0">
                          <a:solidFill>
                            <a:srgbClr val="000000"/>
                          </a:solidFill>
                          <a:effectLst/>
                          <a:latin typeface="Calibri" panose="020F0502020204030204" pitchFamily="34" charset="0"/>
                        </a:rPr>
                        <a:t>Provider Relief Funds</a:t>
                      </a:r>
                    </a:p>
                  </a:txBody>
                  <a:tcPr marL="6350" marR="6350" marT="6350" marB="0" anchor="b">
                    <a:lnL>
                      <a:noFill/>
                    </a:lnL>
                    <a:lnR>
                      <a:noFill/>
                    </a:lnR>
                    <a:lnT>
                      <a:noFill/>
                    </a:lnT>
                    <a:lnB>
                      <a:noFill/>
                    </a:lnB>
                  </a:tcPr>
                </a:tc>
                <a:tc>
                  <a:txBody>
                    <a:bodyPr/>
                    <a:lstStyle/>
                    <a:p>
                      <a:pPr algn="r" fontAlgn="ctr"/>
                      <a:r>
                        <a:rPr lang="en-US" sz="1400" b="1" i="0" u="none" strike="noStrike" dirty="0">
                          <a:solidFill>
                            <a:srgbClr val="000000"/>
                          </a:solidFill>
                          <a:effectLst/>
                          <a:latin typeface="Calibri" panose="020F0502020204030204" pitchFamily="34" charset="0"/>
                        </a:rPr>
                        <a:t> $      32,981,453 </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400" b="1" i="0" u="none" strike="noStrike" dirty="0">
                          <a:solidFill>
                            <a:srgbClr val="000000"/>
                          </a:solidFill>
                          <a:effectLst/>
                          <a:latin typeface="Calibri" panose="020F0502020204030204" pitchFamily="34" charset="0"/>
                        </a:rPr>
                        <a:t> $        60,892,913 </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400" b="1" i="0" u="none" strike="noStrike" dirty="0">
                          <a:solidFill>
                            <a:srgbClr val="000000"/>
                          </a:solidFill>
                          <a:effectLst/>
                          <a:latin typeface="Calibri" panose="020F0502020204030204" pitchFamily="34" charset="0"/>
                        </a:rPr>
                        <a:t> $          1,634,816 </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400" b="1" i="0" u="none" strike="noStrike" dirty="0">
                          <a:solidFill>
                            <a:srgbClr val="000000"/>
                          </a:solidFill>
                          <a:effectLst/>
                          <a:latin typeface="Calibri" panose="020F0502020204030204" pitchFamily="34" charset="0"/>
                        </a:rPr>
                        <a:t> $        95,509,182 </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37573184"/>
                  </a:ext>
                </a:extLst>
              </a:tr>
              <a:tr h="0">
                <a:tc>
                  <a:txBody>
                    <a:bodyPr/>
                    <a:lstStyle/>
                    <a:p>
                      <a:pPr algn="l" fontAlgn="b"/>
                      <a:r>
                        <a:rPr lang="en-US" sz="1400" b="1" i="0" u="none" strike="noStrike" dirty="0">
                          <a:solidFill>
                            <a:srgbClr val="000000"/>
                          </a:solidFill>
                          <a:effectLst/>
                          <a:latin typeface="Calibri" panose="020F0502020204030204" pitchFamily="34" charset="0"/>
                        </a:rPr>
                        <a:t>Illinois CARES Pandemic Related Stability Payments Program</a:t>
                      </a:r>
                    </a:p>
                  </a:txBody>
                  <a:tcPr marL="6350" marR="6350" marT="6350" marB="0" anchor="b">
                    <a:lnL>
                      <a:noFill/>
                    </a:lnL>
                    <a:lnR>
                      <a:noFill/>
                    </a:lnR>
                    <a:lnT>
                      <a:noFill/>
                    </a:lnT>
                    <a:lnB>
                      <a:noFill/>
                    </a:lnB>
                  </a:tcPr>
                </a:tc>
                <a:tc>
                  <a:txBody>
                    <a:bodyPr/>
                    <a:lstStyle/>
                    <a:p>
                      <a:pPr algn="r" fontAlgn="ctr"/>
                      <a:r>
                        <a:rPr lang="en-US" sz="1400" b="1" i="0" u="sng" strike="noStrike" dirty="0">
                          <a:solidFill>
                            <a:srgbClr val="000000"/>
                          </a:solidFill>
                          <a:effectLst/>
                          <a:latin typeface="Calibri" panose="020F0502020204030204" pitchFamily="34" charset="0"/>
                        </a:rPr>
                        <a:t> $                      -   </a:t>
                      </a:r>
                    </a:p>
                  </a:txBody>
                  <a:tcPr marL="6350" marR="6350" marT="6350" marB="0" anchor="ctr">
                    <a:lnL>
                      <a:noFill/>
                    </a:lnL>
                    <a:lnR>
                      <a:noFill/>
                    </a:lnR>
                    <a:lnT>
                      <a:noFill/>
                    </a:lnT>
                    <a:lnB>
                      <a:noFill/>
                    </a:lnB>
                  </a:tcPr>
                </a:tc>
                <a:tc>
                  <a:txBody>
                    <a:bodyPr/>
                    <a:lstStyle/>
                    <a:p>
                      <a:pPr algn="r" fontAlgn="ctr"/>
                      <a:r>
                        <a:rPr lang="en-US" sz="1400" b="1" i="0" u="sng" strike="noStrike" dirty="0">
                          <a:solidFill>
                            <a:srgbClr val="000000"/>
                          </a:solidFill>
                          <a:effectLst/>
                          <a:latin typeface="Calibri" panose="020F0502020204030204" pitchFamily="34" charset="0"/>
                        </a:rPr>
                        <a:t> $        28,289,879 </a:t>
                      </a:r>
                    </a:p>
                  </a:txBody>
                  <a:tcPr marL="6350" marR="6350" marT="6350" marB="0" anchor="ctr">
                    <a:lnL>
                      <a:noFill/>
                    </a:lnL>
                    <a:lnR>
                      <a:noFill/>
                    </a:lnR>
                    <a:lnT>
                      <a:noFill/>
                    </a:lnT>
                    <a:lnB>
                      <a:noFill/>
                    </a:lnB>
                  </a:tcPr>
                </a:tc>
                <a:tc>
                  <a:txBody>
                    <a:bodyPr/>
                    <a:lstStyle/>
                    <a:p>
                      <a:pPr algn="r" fontAlgn="ctr"/>
                      <a:r>
                        <a:rPr lang="en-US" sz="1400" b="1" i="0" u="sng" strike="noStrike" dirty="0">
                          <a:solidFill>
                            <a:srgbClr val="000000"/>
                          </a:solidFill>
                          <a:effectLst/>
                          <a:latin typeface="Calibri" panose="020F0502020204030204" pitchFamily="34" charset="0"/>
                        </a:rPr>
                        <a:t> $                        -   </a:t>
                      </a:r>
                    </a:p>
                  </a:txBody>
                  <a:tcPr marL="6350" marR="6350" marT="6350" marB="0" anchor="ctr">
                    <a:lnL>
                      <a:noFill/>
                    </a:lnL>
                    <a:lnR>
                      <a:noFill/>
                    </a:lnR>
                    <a:lnT>
                      <a:noFill/>
                    </a:lnT>
                    <a:lnB>
                      <a:noFill/>
                    </a:lnB>
                  </a:tcPr>
                </a:tc>
                <a:tc>
                  <a:txBody>
                    <a:bodyPr/>
                    <a:lstStyle/>
                    <a:p>
                      <a:pPr algn="r" fontAlgn="ctr"/>
                      <a:r>
                        <a:rPr lang="en-US" sz="1400" b="1" i="0" u="sng" strike="noStrike" dirty="0">
                          <a:solidFill>
                            <a:srgbClr val="000000"/>
                          </a:solidFill>
                          <a:effectLst/>
                          <a:latin typeface="Calibri" panose="020F0502020204030204" pitchFamily="34" charset="0"/>
                        </a:rPr>
                        <a:t> $        28,289,879 </a:t>
                      </a:r>
                    </a:p>
                  </a:txBody>
                  <a:tcPr marL="6350" marR="6350" marT="6350" marB="0" anchor="ctr">
                    <a:lnL>
                      <a:noFill/>
                    </a:lnL>
                    <a:lnR>
                      <a:noFill/>
                    </a:lnR>
                    <a:lnT>
                      <a:noFill/>
                    </a:lnT>
                    <a:lnB>
                      <a:noFill/>
                    </a:lnB>
                  </a:tcPr>
                </a:tc>
                <a:extLst>
                  <a:ext uri="{0D108BD9-81ED-4DB2-BD59-A6C34878D82A}">
                    <a16:rowId xmlns:a16="http://schemas.microsoft.com/office/drawing/2014/main" val="2900319773"/>
                  </a:ext>
                </a:extLst>
              </a:tr>
              <a:tr h="209550">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32,981,453 </a:t>
                      </a: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89,182,792 </a:t>
                      </a: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1,634,816 </a:t>
                      </a:r>
                    </a:p>
                  </a:txBody>
                  <a:tcPr marL="6350" marR="6350" marT="6350" marB="0" anchor="b">
                    <a:lnL>
                      <a:noFill/>
                    </a:lnL>
                    <a:lnR>
                      <a:noFill/>
                    </a:lnR>
                    <a:lnT>
                      <a:noFill/>
                    </a:lnT>
                    <a:lnB>
                      <a:noFill/>
                    </a:lnB>
                  </a:tcPr>
                </a:tc>
                <a:tc>
                  <a:txBody>
                    <a:bodyPr/>
                    <a:lstStyle/>
                    <a:p>
                      <a:pPr algn="r" fontAlgn="b"/>
                      <a:r>
                        <a:rPr lang="en-US" sz="1400" b="1" i="0" u="dbl" strike="noStrike" dirty="0">
                          <a:solidFill>
                            <a:srgbClr val="000000"/>
                          </a:solidFill>
                          <a:effectLst/>
                          <a:latin typeface="Calibri" panose="020F0502020204030204" pitchFamily="34" charset="0"/>
                        </a:rPr>
                        <a:t> $      123,799,061 </a:t>
                      </a:r>
                    </a:p>
                  </a:txBody>
                  <a:tcPr marL="6350" marR="6350" marT="6350" marB="0" anchor="b">
                    <a:lnL>
                      <a:noFill/>
                    </a:lnL>
                    <a:lnR>
                      <a:noFill/>
                    </a:lnR>
                    <a:lnT>
                      <a:noFill/>
                    </a:lnT>
                    <a:lnB>
                      <a:noFill/>
                    </a:lnB>
                  </a:tcPr>
                </a:tc>
                <a:extLst>
                  <a:ext uri="{0D108BD9-81ED-4DB2-BD59-A6C34878D82A}">
                    <a16:rowId xmlns:a16="http://schemas.microsoft.com/office/drawing/2014/main" val="1152606215"/>
                  </a:ext>
                </a:extLst>
              </a:tr>
            </a:tbl>
          </a:graphicData>
        </a:graphic>
      </p:graphicFrame>
      <p:sp>
        <p:nvSpPr>
          <p:cNvPr id="31" name="TextBox 30">
            <a:extLst>
              <a:ext uri="{FF2B5EF4-FFF2-40B4-BE49-F238E27FC236}">
                <a16:creationId xmlns:a16="http://schemas.microsoft.com/office/drawing/2014/main" id="{59C8135D-D608-112E-B9FA-94E6BDCF2B2F}"/>
              </a:ext>
            </a:extLst>
          </p:cNvPr>
          <p:cNvSpPr txBox="1"/>
          <p:nvPr/>
        </p:nvSpPr>
        <p:spPr>
          <a:xfrm>
            <a:off x="143165" y="3362615"/>
            <a:ext cx="7788404" cy="584775"/>
          </a:xfrm>
          <a:prstGeom prst="rect">
            <a:avLst/>
          </a:prstGeom>
          <a:noFill/>
        </p:spPr>
        <p:txBody>
          <a:bodyPr wrap="square" rtlCol="0">
            <a:spAutoFit/>
          </a:bodyPr>
          <a:lstStyle/>
          <a:p>
            <a:r>
              <a:rPr lang="en-US" sz="1600" dirty="0"/>
              <a:t>Does not include the Governor’s  Emergency Educational Relief Fund  (GEER): $9.8M </a:t>
            </a:r>
            <a:br>
              <a:rPr lang="en-US" sz="1600" dirty="0"/>
            </a:br>
            <a:endParaRPr lang="en-US" sz="1600" dirty="0"/>
          </a:p>
        </p:txBody>
      </p:sp>
    </p:spTree>
    <p:extLst>
      <p:ext uri="{BB962C8B-B14F-4D97-AF65-F5344CB8AC3E}">
        <p14:creationId xmlns:p14="http://schemas.microsoft.com/office/powerpoint/2010/main" val="2543490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1">
      <a:dk1>
        <a:srgbClr val="000000"/>
      </a:dk1>
      <a:lt1>
        <a:srgbClr val="FFFFFF"/>
      </a:lt1>
      <a:dk2>
        <a:srgbClr val="44546A"/>
      </a:dk2>
      <a:lt2>
        <a:srgbClr val="E7E6E6"/>
      </a:lt2>
      <a:accent1>
        <a:srgbClr val="4472C4"/>
      </a:accent1>
      <a:accent2>
        <a:srgbClr val="E849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15696</TotalTime>
  <Words>1459</Words>
  <Application>Microsoft Office PowerPoint</Application>
  <PresentationFormat>Widescreen</PresentationFormat>
  <Paragraphs>351</Paragraphs>
  <Slides>16</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16</vt:i4>
      </vt:variant>
    </vt:vector>
  </HeadingPairs>
  <TitlesOfParts>
    <vt:vector size="35" baseType="lpstr">
      <vt:lpstr>Arial</vt:lpstr>
      <vt:lpstr>Arial Black</vt:lpstr>
      <vt:lpstr>Avenir</vt:lpstr>
      <vt:lpstr>Calibri</vt:lpstr>
      <vt:lpstr>Calibri Light</vt:lpstr>
      <vt:lpstr>Cambria</vt:lpstr>
      <vt:lpstr>Courier New</vt:lpstr>
      <vt:lpstr>Georgia</vt:lpstr>
      <vt:lpstr>Helvetica</vt:lpstr>
      <vt:lpstr>Helvetica Neue</vt:lpstr>
      <vt:lpstr>Knockout 46 Flyweight</vt:lpstr>
      <vt:lpstr>Montserrat</vt:lpstr>
      <vt:lpstr>Montserrat Light</vt:lpstr>
      <vt:lpstr>Oswald</vt:lpstr>
      <vt:lpstr>Verdana</vt:lpstr>
      <vt:lpstr>Office Theme</vt:lpstr>
      <vt:lpstr>4_Office Theme</vt:lpstr>
      <vt:lpstr>1_Office Theme</vt:lpstr>
      <vt:lpstr>2_Office Theme</vt:lpstr>
      <vt:lpstr> Financial Summary   Board of Trustees Presentation  </vt:lpstr>
      <vt:lpstr>The 3 Pointers</vt:lpstr>
      <vt:lpstr>FY2022 Financial Summary </vt:lpstr>
      <vt:lpstr>Fiscal Year 2022</vt:lpstr>
      <vt:lpstr>FY22 Financial Summary</vt:lpstr>
      <vt:lpstr>Annual Change in Net Position</vt:lpstr>
      <vt:lpstr>FY22 Revenues Used for Operations</vt:lpstr>
      <vt:lpstr>FY22 Operating  Expenses</vt:lpstr>
      <vt:lpstr> Federal Support Programs</vt:lpstr>
      <vt:lpstr>Moody’s and S&amp;P Rating Increases </vt:lpstr>
      <vt:lpstr>Current U of I System Ratios to Peer Institution Medians</vt:lpstr>
      <vt:lpstr>Current U of I System Ratios to Peer Institution Medians 2</vt:lpstr>
      <vt:lpstr>Healthy Financial Position for Critical Investments </vt:lpstr>
      <vt:lpstr>Other Financial Updates</vt:lpstr>
      <vt:lpstr>Moody’s and S&amp;P Reaffirmed Ratings March 2023</vt:lpstr>
      <vt:lpstr>Investment Update</vt:lpstr>
    </vt:vector>
  </TitlesOfParts>
  <Company>University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Shubham Kumar</cp:lastModifiedBy>
  <cp:revision>222</cp:revision>
  <cp:lastPrinted>2021-12-06T17:45:09Z</cp:lastPrinted>
  <dcterms:created xsi:type="dcterms:W3CDTF">2020-01-03T16:38:09Z</dcterms:created>
  <dcterms:modified xsi:type="dcterms:W3CDTF">2023-03-28T02:43:40Z</dcterms:modified>
</cp:coreProperties>
</file>