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2"/>
  </p:notesMasterIdLst>
  <p:sldIdLst>
    <p:sldId id="272" r:id="rId6"/>
    <p:sldId id="276" r:id="rId7"/>
    <p:sldId id="260" r:id="rId8"/>
    <p:sldId id="277" r:id="rId9"/>
    <p:sldId id="265" r:id="rId10"/>
    <p:sldId id="275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lack" panose="020F0502020204030204" pitchFamily="34" charset="0"/>
      <p:bold r:id="rId23"/>
      <p:italic r:id="rId24"/>
      <p:boldItalic r:id="rId25"/>
    </p:embeddedFont>
    <p:embeddedFont>
      <p:font typeface="Oswald" pitchFamily="2" charset="77"/>
      <p:regular r:id="rId26"/>
      <p:bold r:id="rId27"/>
    </p:embeddedFont>
    <p:embeddedFont>
      <p:font typeface="Oswald SemiBold" panose="020F050202020403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A4"/>
    <a:srgbClr val="13294B"/>
    <a:srgbClr val="E8E9EA"/>
    <a:srgbClr val="003366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4898" autoAdjust="0"/>
  </p:normalViewPr>
  <p:slideViewPr>
    <p:cSldViewPr snapToGrid="0">
      <p:cViewPr varScale="1">
        <p:scale>
          <a:sx n="80" d="100"/>
          <a:sy n="80" d="100"/>
        </p:scale>
        <p:origin x="2320" y="192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56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5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A78FA8AB-4405-4444-ACAC-4046C4EA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FE7227-798D-4B3D-A297-B09AE961A1A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0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291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21FAD412-933D-4FF2-924E-58DB1C59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69DF7B-0E50-4F12-A329-B7AD0C93E5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4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4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BA4DF265-3811-48B8-B889-A8F3EA3E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18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5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FBFCC8D-7F0E-4C14-9877-5F062B24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667FF1-1A01-4668-9AB2-8A7E57A6627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42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6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6B9ADA4A-10C1-4AB6-80A8-2F2A3F5A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41D2A3-8719-4D0A-B26C-CD3F8394D3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80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7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39EADD68-76BE-498E-BC31-F5AC81E7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7792DF-18D0-4183-914D-4044609A37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67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5" r:id="rId3"/>
    <p:sldLayoutId id="2147483666" r:id="rId4"/>
    <p:sldLayoutId id="2147483674" r:id="rId5"/>
    <p:sldLayoutId id="2147483677" r:id="rId6"/>
    <p:sldLayoutId id="2147483678" r:id="rId7"/>
    <p:sldLayoutId id="2147483669" r:id="rId8"/>
    <p:sldLayoutId id="2147483671" r:id="rId9"/>
    <p:sldLayoutId id="2147483672" r:id="rId10"/>
    <p:sldLayoutId id="2147483670" r:id="rId11"/>
    <p:sldLayoutId id="2147483664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aup.org/report/statement-government-colleges-and-universities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aup.org/sites/default/files/AAUP_shared_governance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6280" y="2124919"/>
            <a:ext cx="6403938" cy="3139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SUCCESSFUL SHARED GOVERNANCE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73E7D-D9A7-4DA9-BB33-B03E617E0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093177" y="5383113"/>
            <a:ext cx="6358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55A4"/>
                </a:solidFill>
                <a:latin typeface="Lato Black" panose="020F0A02020204030203" pitchFamily="34" charset="0"/>
              </a:rPr>
              <a:t>Sandy De Groote</a:t>
            </a:r>
          </a:p>
          <a:p>
            <a:r>
              <a:rPr lang="en-US" sz="2000" dirty="0">
                <a:solidFill>
                  <a:srgbClr val="0455A4"/>
                </a:solidFill>
                <a:latin typeface="Lato Black" panose="020F0A02020204030203" pitchFamily="34" charset="0"/>
              </a:rPr>
              <a:t>Chair, University Senates Conference</a:t>
            </a:r>
          </a:p>
          <a:p>
            <a:r>
              <a:rPr lang="en-US" sz="2000" dirty="0">
                <a:solidFill>
                  <a:srgbClr val="0455A4"/>
                </a:solidFill>
                <a:latin typeface="Lato Black" panose="020F0A02020204030203" pitchFamily="34" charset="0"/>
              </a:rPr>
              <a:t>March 30, 2023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What is Shared Governance?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303AF2-9D67-430B-AC44-D7181A5325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Responsibility shared among the different components of an institution — governing boards, administration, and faculty — for its governance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Specifies areas of primary responsibility for each component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Intended to foster constructive mutual thought and action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AAUP Statement on Government of colleges and Universities </a:t>
            </a:r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https://www.aaup.org/report/statement-government-colleges-and-universities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86709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4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Governance Components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BD857-646A-45E9-6BB4-8F03ACA8B49C}"/>
              </a:ext>
            </a:extLst>
          </p:cNvPr>
          <p:cNvSpPr txBox="1"/>
          <p:nvPr/>
        </p:nvSpPr>
        <p:spPr>
          <a:xfrm>
            <a:off x="838200" y="2314937"/>
            <a:ext cx="10736484" cy="3333509"/>
          </a:xfrm>
          <a:prstGeom prst="rect">
            <a:avLst/>
          </a:prstGeom>
          <a:noFill/>
        </p:spPr>
        <p:txBody>
          <a:bodyPr wrap="square" numCol="2" spcCol="9144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Board of Trustees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Administration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i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President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Chancellors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Provosts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Deans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Department/</a:t>
            </a:r>
            <a:br>
              <a:rPr lang="en-US" sz="22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Unit Heads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i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HR, budgets, &amp; more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Faculty - </a:t>
            </a:r>
            <a:r>
              <a:rPr lang="en-US" sz="22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curriculum, subject matter and methods of instruction, research, faculty status, faculty bylaws, and student life aspects related to educational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972680-F3A7-F1B1-699A-F64E63C073F8}"/>
              </a:ext>
            </a:extLst>
          </p:cNvPr>
          <p:cNvSpPr txBox="1"/>
          <p:nvPr/>
        </p:nvSpPr>
        <p:spPr>
          <a:xfrm>
            <a:off x="838200" y="5752621"/>
            <a:ext cx="956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55A4"/>
                </a:solidFill>
              </a:rPr>
              <a:t>AAUP </a:t>
            </a:r>
            <a:r>
              <a:rPr lang="en-US" sz="1800" dirty="0">
                <a:solidFill>
                  <a:srgbClr val="0455A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https://www.aaup.org/sites/default/files/AAUP_shared_governance.pdf</a:t>
            </a:r>
            <a:r>
              <a:rPr lang="en-US" sz="1800" dirty="0">
                <a:solidFill>
                  <a:srgbClr val="0455A4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3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1993E8-23F8-1BA9-6BAD-69FE44546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7" y="677322"/>
            <a:ext cx="10903352" cy="1313848"/>
          </a:xfrm>
          <a:noFill/>
        </p:spPr>
        <p:txBody>
          <a:bodyPr>
            <a:noAutofit/>
          </a:bodyPr>
          <a:lstStyle/>
          <a:p>
            <a:r>
              <a:rPr lang="en-US" dirty="0"/>
              <a:t>Successful Shared Governance </a:t>
            </a:r>
            <a:r>
              <a:rPr lang="en-US" dirty="0">
                <a:noFill/>
              </a:rPr>
              <a:t>Info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057" y="1527219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BD857-646A-45E9-6BB4-8F03ACA8B49C}"/>
              </a:ext>
            </a:extLst>
          </p:cNvPr>
          <p:cNvSpPr txBox="1"/>
          <p:nvPr/>
        </p:nvSpPr>
        <p:spPr>
          <a:xfrm>
            <a:off x="729209" y="1826096"/>
            <a:ext cx="77897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Formal procedures of shared governance laid out in </a:t>
            </a:r>
            <a:r>
              <a:rPr lang="en-US" sz="2400" b="1" i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Statutes</a:t>
            </a:r>
            <a:r>
              <a:rPr lang="en-US" sz="24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Bylaws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necessary but not sufficient for </a:t>
            </a:r>
            <a:br>
              <a:rPr lang="en-US" sz="24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successful shared governance</a:t>
            </a:r>
          </a:p>
          <a:p>
            <a:r>
              <a:rPr lang="en-US" sz="24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Successful shared governance is relationship building, trust, and transparency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following the rules alone, going through the motions just because you have to, isn’t enough</a:t>
            </a:r>
          </a:p>
          <a:p>
            <a:r>
              <a:rPr lang="en-US" sz="24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party respecting the jurisdiction and </a:t>
            </a:r>
            <a:br>
              <a:rPr lang="en-US" sz="24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1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responsibility of the other</a:t>
            </a:r>
          </a:p>
        </p:txBody>
      </p:sp>
    </p:spTree>
    <p:extLst>
      <p:ext uri="{BB962C8B-B14F-4D97-AF65-F5344CB8AC3E}">
        <p14:creationId xmlns:p14="http://schemas.microsoft.com/office/powerpoint/2010/main" val="251736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CE400B-86F4-4A1D-8081-AA26614D53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Exposure to Shared Governance</a:t>
            </a:r>
            <a:endParaRPr lang="en-US" sz="4800" b="1" dirty="0">
              <a:solidFill>
                <a:srgbClr val="E8E9EA"/>
              </a:solidFill>
              <a:latin typeface="Oswald" pitchFamily="2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8683537-6266-47B0-8E5E-827534BAEB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Health of shared governance varies at different levels </a:t>
            </a:r>
            <a:br>
              <a:rPr lang="en-US" dirty="0"/>
            </a:br>
            <a:r>
              <a:rPr lang="en-US" dirty="0"/>
              <a:t>of institution</a:t>
            </a:r>
          </a:p>
          <a:p>
            <a:pPr>
              <a:spcBef>
                <a:spcPts val="1800"/>
              </a:spcBef>
            </a:pPr>
            <a:r>
              <a:rPr lang="en-US" dirty="0"/>
              <a:t>To Address: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1CF3C3C-8256-468D-BD58-02246DEE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028" y="3993266"/>
            <a:ext cx="4888375" cy="1786836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E8E9E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10490" rIns="110490" bIns="110490" numCol="1" spcCol="1270" anchor="ctr" anchorCtr="0">
            <a:noAutofit/>
          </a:bodyPr>
          <a:lstStyle/>
          <a:p>
            <a:r>
              <a:rPr lang="en-US" sz="3200" dirty="0"/>
              <a:t>Evaluate the health of shared governance at the </a:t>
            </a:r>
            <a:r>
              <a:rPr lang="en-US" sz="3200"/>
              <a:t>college/department </a:t>
            </a:r>
            <a:r>
              <a:rPr lang="en-US" sz="3200" dirty="0"/>
              <a:t>levels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AF418A-30C5-45CD-B9E9-A5FE801B6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5999" y="3993266"/>
            <a:ext cx="5027272" cy="1786836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E8E9E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10490" rIns="110490" bIns="110490" numCol="1" spcCol="1270" anchor="ctr" anchorCtr="0">
            <a:noAutofit/>
          </a:bodyPr>
          <a:lstStyle/>
          <a:p>
            <a:r>
              <a:rPr lang="en-US" sz="3200" dirty="0"/>
              <a:t>Professional development for deans and department heads on shared governance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E10E7-721D-4541-9A34-E817C39E3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9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EFF559E-CB59-7B67-3A2E-D8D721F7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BD6061-E9D9-A8E3-E00D-17C65D936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176"/>
            <a:ext cx="5979289" cy="13138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6000" b="1" dirty="0">
                <a:solidFill>
                  <a:srgbClr val="13294B"/>
                </a:solidFill>
                <a:latin typeface="Oswald" pitchFamily="2" charset="0"/>
              </a:rPr>
              <a:t>Thank you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3181639E-8328-04B2-7EA9-BC4AECAFEEFC}"/>
              </a:ext>
            </a:extLst>
          </p:cNvPr>
          <p:cNvSpPr txBox="1">
            <a:spLocks/>
          </p:cNvSpPr>
          <p:nvPr/>
        </p:nvSpPr>
        <p:spPr>
          <a:xfrm>
            <a:off x="838200" y="3784921"/>
            <a:ext cx="5979289" cy="3919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rgbClr val="E8E9EA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E8E9EA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E8E9EA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8E9EA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8E9EA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455A4"/>
                </a:solidFill>
              </a:rPr>
              <a:t>University Senates Conference</a:t>
            </a:r>
          </a:p>
          <a:p>
            <a:pPr algn="ctr"/>
            <a:r>
              <a:rPr lang="en-US" dirty="0">
                <a:solidFill>
                  <a:srgbClr val="0455A4"/>
                </a:solidFill>
              </a:rPr>
              <a:t>Sandy De Groote</a:t>
            </a:r>
          </a:p>
          <a:p>
            <a:pPr algn="ctr"/>
            <a:r>
              <a:rPr lang="en-US" dirty="0">
                <a:solidFill>
                  <a:srgbClr val="0455A4"/>
                </a:solidFill>
              </a:rPr>
              <a:t>sgroote@uic.edu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11770</TotalTime>
  <Words>269</Words>
  <Application>Microsoft Macintosh PowerPoint</Application>
  <PresentationFormat>Widescreen</PresentationFormat>
  <Paragraphs>41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Oswald</vt:lpstr>
      <vt:lpstr>Calibri</vt:lpstr>
      <vt:lpstr>Lato Black</vt:lpstr>
      <vt:lpstr>Oswald SemiBold</vt:lpstr>
      <vt:lpstr>Lato</vt:lpstr>
      <vt:lpstr>Courier New</vt:lpstr>
      <vt:lpstr>Calibri Light</vt:lpstr>
      <vt:lpstr>Arial</vt:lpstr>
      <vt:lpstr>Office Theme</vt:lpstr>
      <vt:lpstr>2_Custom Design</vt:lpstr>
      <vt:lpstr>SUCCESSFUL SHARED GOVERNANCE</vt:lpstr>
      <vt:lpstr>What is Shared Governance?</vt:lpstr>
      <vt:lpstr>Shared Governance Components</vt:lpstr>
      <vt:lpstr>Successful Shared Governance Info</vt:lpstr>
      <vt:lpstr>Exposure to Shared Governance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Foran, Ellen</cp:lastModifiedBy>
  <cp:revision>107</cp:revision>
  <dcterms:created xsi:type="dcterms:W3CDTF">2021-03-01T19:31:35Z</dcterms:created>
  <dcterms:modified xsi:type="dcterms:W3CDTF">2023-03-14T19:56:00Z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