
<file path=[Content_Types].xml><?xml version="1.0" encoding="utf-8"?>
<Types xmlns="http://schemas.openxmlformats.org/package/2006/content-types">
  <Default Extension="3gp" ContentType="video/3gpp"/>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1" r:id="rId4"/>
    <p:sldMasterId id="2147483694" r:id="rId5"/>
    <p:sldMasterId id="2147483700" r:id="rId6"/>
  </p:sldMasterIdLst>
  <p:notesMasterIdLst>
    <p:notesMasterId r:id="rId20"/>
  </p:notesMasterIdLst>
  <p:handoutMasterIdLst>
    <p:handoutMasterId r:id="rId21"/>
  </p:handoutMasterIdLst>
  <p:sldIdLst>
    <p:sldId id="489" r:id="rId7"/>
    <p:sldId id="511" r:id="rId8"/>
    <p:sldId id="522" r:id="rId9"/>
    <p:sldId id="523" r:id="rId10"/>
    <p:sldId id="519" r:id="rId11"/>
    <p:sldId id="524" r:id="rId12"/>
    <p:sldId id="521" r:id="rId13"/>
    <p:sldId id="526" r:id="rId14"/>
    <p:sldId id="527" r:id="rId15"/>
    <p:sldId id="528" r:id="rId16"/>
    <p:sldId id="530" r:id="rId17"/>
    <p:sldId id="531" r:id="rId18"/>
    <p:sldId id="374" r:id="rId19"/>
  </p:sldIdLst>
  <p:sldSz cx="12192000" cy="6858000"/>
  <p:notesSz cx="9144000" cy="6858000"/>
  <p:embeddedFontLst>
    <p:embeddedFont>
      <p:font typeface="Aptos" panose="020B0004020202020204" pitchFamily="34" charset="0"/>
      <p:regular r:id="rId22"/>
    </p:embeddedFont>
    <p:embeddedFont>
      <p:font typeface="Calibri" panose="020F0502020204030204" pitchFamily="34" charset="0"/>
      <p:regular r:id="rId23"/>
      <p:bold r:id="rId24"/>
      <p:italic r:id="rId25"/>
      <p:boldItalic r:id="rId26"/>
    </p:embeddedFont>
    <p:embeddedFont>
      <p:font typeface="Lato" panose="020F0502020204030203" pitchFamily="34" charset="0"/>
      <p:regular r:id="rId27"/>
      <p:bold r:id="rId27"/>
      <p:italic r:id="rId27"/>
      <p:boldItalic r:id="rId27"/>
    </p:embeddedFont>
    <p:embeddedFont>
      <p:font typeface="Lato Black" panose="020F0502020204030203" pitchFamily="34" charset="0"/>
      <p:bold r:id="rId27"/>
      <p:italic r:id="rId27"/>
      <p:boldItalic r:id="rId27"/>
    </p:embeddedFont>
    <p:embeddedFont>
      <p:font typeface="Oswald" panose="00000500000000000000" pitchFamily="2" charset="0"/>
      <p:regular r:id="rId27"/>
      <p:bold r:id="rId27"/>
    </p:embeddedFont>
    <p:embeddedFont>
      <p:font typeface="Oswald Light" panose="00000400000000000000" pitchFamily="2" charset="0"/>
      <p:regular r:id="rId28"/>
    </p:embeddedFont>
    <p:embeddedFont>
      <p:font typeface="Oswald SemiBold" panose="00000700000000000000" pitchFamily="2" charset="0"/>
      <p:regular r:id="rId29"/>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3" pos="1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94B"/>
    <a:srgbClr val="0455A4"/>
    <a:srgbClr val="929497"/>
    <a:srgbClr val="E8E9EA"/>
    <a:srgbClr val="A5A8AA"/>
    <a:srgbClr val="D50032"/>
    <a:srgbClr val="342726"/>
    <a:srgbClr val="003366"/>
    <a:srgbClr val="E84A27"/>
    <a:srgbClr val="5E666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57822" autoAdjust="0"/>
  </p:normalViewPr>
  <p:slideViewPr>
    <p:cSldViewPr snapToGrid="0">
      <p:cViewPr varScale="1">
        <p:scale>
          <a:sx n="49" d="100"/>
          <a:sy n="49" d="100"/>
        </p:scale>
        <p:origin x="1099" y="91"/>
      </p:cViewPr>
      <p:guideLst>
        <p:guide orient="horz" pos="1440"/>
        <p:guide pos="1272"/>
      </p:guideLst>
    </p:cSldViewPr>
  </p:slideViewPr>
  <p:outlineViewPr>
    <p:cViewPr>
      <p:scale>
        <a:sx n="33" d="100"/>
        <a:sy n="33" d="100"/>
      </p:scale>
      <p:origin x="0" y="0"/>
    </p:cViewPr>
  </p:outlineViewPr>
  <p:notesTextViewPr>
    <p:cViewPr>
      <p:scale>
        <a:sx n="90" d="100"/>
        <a:sy n="90" d="100"/>
      </p:scale>
      <p:origin x="0" y="0"/>
    </p:cViewPr>
  </p:notesTextViewPr>
  <p:notesViewPr>
    <p:cSldViewPr snapToGrid="0" showGuides="1">
      <p:cViewPr varScale="1">
        <p:scale>
          <a:sx n="66" d="100"/>
          <a:sy n="66" d="100"/>
        </p:scale>
        <p:origin x="306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E3AE06-C60D-4FAC-82FC-C87D301AAAA8}"/>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Lato" panose="020F0502020204030203" pitchFamily="34" charset="77"/>
            </a:endParaRPr>
          </a:p>
        </p:txBody>
      </p:sp>
      <p:sp>
        <p:nvSpPr>
          <p:cNvPr id="3" name="Date Placeholder 2">
            <a:extLst>
              <a:ext uri="{FF2B5EF4-FFF2-40B4-BE49-F238E27FC236}">
                <a16:creationId xmlns:a16="http://schemas.microsoft.com/office/drawing/2014/main" id="{20584B40-4CD3-47A3-A46A-76AD4C9963D1}"/>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47E6833-1F3F-4FC8-97F4-FDE94F723B49}" type="datetimeFigureOut">
              <a:rPr lang="en-US" smtClean="0">
                <a:latin typeface="Lato" panose="020F0502020204030203" pitchFamily="34" charset="77"/>
              </a:rPr>
              <a:t>5/16/2024</a:t>
            </a:fld>
            <a:endParaRPr lang="en-US" dirty="0">
              <a:latin typeface="Lato" panose="020F0502020204030203" pitchFamily="34" charset="77"/>
            </a:endParaRPr>
          </a:p>
        </p:txBody>
      </p:sp>
      <p:sp>
        <p:nvSpPr>
          <p:cNvPr id="4" name="Footer Placeholder 3">
            <a:extLst>
              <a:ext uri="{FF2B5EF4-FFF2-40B4-BE49-F238E27FC236}">
                <a16:creationId xmlns:a16="http://schemas.microsoft.com/office/drawing/2014/main" id="{A678BAD6-B7D1-4BE0-B77A-8B39CB7E21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Lato" panose="020F0502020204030203" pitchFamily="34" charset="77"/>
            </a:endParaRPr>
          </a:p>
        </p:txBody>
      </p:sp>
      <p:sp>
        <p:nvSpPr>
          <p:cNvPr id="5" name="Slide Number Placeholder 4">
            <a:extLst>
              <a:ext uri="{FF2B5EF4-FFF2-40B4-BE49-F238E27FC236}">
                <a16:creationId xmlns:a16="http://schemas.microsoft.com/office/drawing/2014/main" id="{573AF6AE-B67D-400B-80F1-9BF5F879AB92}"/>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24D90FA-BBDF-4623-B686-0831D6C73D31}" type="slidenum">
              <a:rPr lang="en-US" smtClean="0">
                <a:latin typeface="Lato" panose="020F0502020204030203" pitchFamily="34" charset="77"/>
              </a:rPr>
              <a:t>‹#›</a:t>
            </a:fld>
            <a:endParaRPr lang="en-US" dirty="0">
              <a:latin typeface="Lato" panose="020F0502020204030203" pitchFamily="34" charset="77"/>
            </a:endParaRPr>
          </a:p>
        </p:txBody>
      </p:sp>
    </p:spTree>
    <p:extLst>
      <p:ext uri="{BB962C8B-B14F-4D97-AF65-F5344CB8AC3E}">
        <p14:creationId xmlns:p14="http://schemas.microsoft.com/office/powerpoint/2010/main" val="409544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Lato" panose="020F0502020204030203" pitchFamily="34" charset="77"/>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Lato" panose="020F0502020204030203" pitchFamily="34" charset="77"/>
              </a:defRPr>
            </a:lvl1pPr>
          </a:lstStyle>
          <a:p>
            <a:fld id="{9796F298-A394-4CE1-A654-FE1BC5C038A1}" type="datetimeFigureOut">
              <a:rPr lang="en-US" smtClean="0"/>
              <a:pPr/>
              <a:t>5/16/2024</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Lato" panose="020F0502020204030203" pitchFamily="34" charset="77"/>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Lato" panose="020F0502020204030203" pitchFamily="34" charset="77"/>
              </a:defRPr>
            </a:lvl1pPr>
          </a:lstStyle>
          <a:p>
            <a:fld id="{50D3A1E8-C096-463C-BF8B-4CB4AA05D415}" type="slidenum">
              <a:rPr lang="en-US" smtClean="0"/>
              <a:pPr/>
              <a:t>‹#›</a:t>
            </a:fld>
            <a:endParaRPr lang="en-US" dirty="0"/>
          </a:p>
        </p:txBody>
      </p:sp>
    </p:spTree>
    <p:extLst>
      <p:ext uri="{BB962C8B-B14F-4D97-AF65-F5344CB8AC3E}">
        <p14:creationId xmlns:p14="http://schemas.microsoft.com/office/powerpoint/2010/main" val="416443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ato" panose="020F0502020204030203" pitchFamily="34" charset="77"/>
        <a:ea typeface="+mn-ea"/>
        <a:cs typeface="+mn-cs"/>
      </a:defRPr>
    </a:lvl1pPr>
    <a:lvl2pPr marL="457200" algn="l" defTabSz="914400" rtl="0" eaLnBrk="1" latinLnBrk="0" hangingPunct="1">
      <a:defRPr sz="1200" b="0" i="0" kern="1200">
        <a:solidFill>
          <a:schemeClr val="tx1"/>
        </a:solidFill>
        <a:latin typeface="Lato" panose="020F0502020204030203" pitchFamily="34" charset="77"/>
        <a:ea typeface="+mn-ea"/>
        <a:cs typeface="+mn-cs"/>
      </a:defRPr>
    </a:lvl2pPr>
    <a:lvl3pPr marL="914400" algn="l" defTabSz="914400" rtl="0" eaLnBrk="1" latinLnBrk="0" hangingPunct="1">
      <a:defRPr sz="1200" b="0" i="0" kern="1200">
        <a:solidFill>
          <a:schemeClr val="tx1"/>
        </a:solidFill>
        <a:latin typeface="Lato" panose="020F0502020204030203" pitchFamily="34" charset="77"/>
        <a:ea typeface="+mn-ea"/>
        <a:cs typeface="+mn-cs"/>
      </a:defRPr>
    </a:lvl3pPr>
    <a:lvl4pPr marL="1371600" algn="l" defTabSz="914400" rtl="0" eaLnBrk="1" latinLnBrk="0" hangingPunct="1">
      <a:defRPr sz="1200" b="0" i="0" kern="1200">
        <a:solidFill>
          <a:schemeClr val="tx1"/>
        </a:solidFill>
        <a:latin typeface="Lato" panose="020F0502020204030203" pitchFamily="34" charset="77"/>
        <a:ea typeface="+mn-ea"/>
        <a:cs typeface="+mn-cs"/>
      </a:defRPr>
    </a:lvl4pPr>
    <a:lvl5pPr marL="1828800" algn="l" defTabSz="914400" rtl="0" eaLnBrk="1" latinLnBrk="0" hangingPunct="1">
      <a:defRPr sz="1200" b="0" i="0" kern="1200">
        <a:solidFill>
          <a:schemeClr val="tx1"/>
        </a:solidFill>
        <a:latin typeface="Lato" panose="020F0502020204030203"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Thank you, Chairman Edwards.</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At this time, I would like to introduce our chancellors:</a:t>
            </a:r>
          </a:p>
          <a:p>
            <a:pPr marL="800100" marR="0" lvl="1" indent="-342900">
              <a:lnSpc>
                <a:spcPct val="150000"/>
              </a:lnSpc>
              <a:spcBef>
                <a:spcPts val="0"/>
              </a:spcBef>
              <a:spcAft>
                <a:spcPts val="0"/>
              </a:spcAft>
              <a:buFont typeface="Courier New" panose="02070309020205020404" pitchFamily="49" charset="0"/>
              <a:buChar char="o"/>
            </a:pPr>
            <a:r>
              <a:rPr lang="en-US" sz="1800" dirty="0">
                <a:effectLst/>
                <a:latin typeface="Aptos" panose="020B0004020202020204" pitchFamily="34" charset="0"/>
                <a:ea typeface="Aptos" panose="020B0004020202020204" pitchFamily="34" charset="0"/>
                <a:cs typeface="Aptos" panose="020B0004020202020204" pitchFamily="34" charset="0"/>
              </a:rPr>
              <a:t>From Urbana, Chancellor and Vice President </a:t>
            </a:r>
            <a:r>
              <a:rPr lang="en-US" sz="1800" b="1" dirty="0">
                <a:effectLst/>
                <a:latin typeface="Aptos" panose="020B0004020202020204" pitchFamily="34" charset="0"/>
                <a:ea typeface="Aptos" panose="020B0004020202020204" pitchFamily="34" charset="0"/>
                <a:cs typeface="Aptos" panose="020B0004020202020204" pitchFamily="34" charset="0"/>
              </a:rPr>
              <a:t>ROBERT JONES</a:t>
            </a:r>
            <a:r>
              <a:rPr lang="en-US" sz="1800" dirty="0">
                <a:effectLst/>
                <a:latin typeface="Aptos" panose="020B0004020202020204" pitchFamily="34" charset="0"/>
                <a:ea typeface="Aptos" panose="020B0004020202020204" pitchFamily="34" charset="0"/>
                <a:cs typeface="Aptos" panose="020B0004020202020204" pitchFamily="34" charset="0"/>
              </a:rPr>
              <a:t>;</a:t>
            </a:r>
          </a:p>
          <a:p>
            <a:pPr marL="800100" marR="0" lvl="1" indent="-342900">
              <a:lnSpc>
                <a:spcPct val="150000"/>
              </a:lnSpc>
              <a:spcBef>
                <a:spcPts val="0"/>
              </a:spcBef>
              <a:spcAft>
                <a:spcPts val="0"/>
              </a:spcAft>
              <a:buFont typeface="Courier New" panose="02070309020205020404" pitchFamily="49" charset="0"/>
              <a:buChar char="o"/>
            </a:pPr>
            <a:r>
              <a:rPr lang="en-US" sz="1800" dirty="0">
                <a:effectLst/>
                <a:latin typeface="Aptos" panose="020B0004020202020204" pitchFamily="34" charset="0"/>
                <a:ea typeface="Aptos" panose="020B0004020202020204" pitchFamily="34" charset="0"/>
                <a:cs typeface="Aptos" panose="020B0004020202020204" pitchFamily="34" charset="0"/>
              </a:rPr>
              <a:t>From Chicago, Chancellor and Vice President </a:t>
            </a:r>
            <a:r>
              <a:rPr lang="en-US" sz="1800" b="1" dirty="0">
                <a:effectLst/>
                <a:latin typeface="Aptos" panose="020B0004020202020204" pitchFamily="34" charset="0"/>
                <a:ea typeface="Aptos" panose="020B0004020202020204" pitchFamily="34" charset="0"/>
                <a:cs typeface="Aptos" panose="020B0004020202020204" pitchFamily="34" charset="0"/>
              </a:rPr>
              <a:t>MARIE LYNN MIRANDA</a:t>
            </a:r>
            <a:r>
              <a:rPr lang="en-US" sz="1800" dirty="0">
                <a:effectLst/>
                <a:latin typeface="Aptos" panose="020B0004020202020204" pitchFamily="34" charset="0"/>
                <a:ea typeface="Aptos" panose="020B0004020202020204" pitchFamily="34" charset="0"/>
                <a:cs typeface="Aptos" panose="020B0004020202020204" pitchFamily="34" charset="0"/>
              </a:rPr>
              <a:t> from Chicago;</a:t>
            </a:r>
          </a:p>
          <a:p>
            <a:pPr marL="800100" marR="0" lvl="1" indent="-342900">
              <a:lnSpc>
                <a:spcPct val="150000"/>
              </a:lnSpc>
              <a:spcBef>
                <a:spcPts val="0"/>
              </a:spcBef>
              <a:spcAft>
                <a:spcPts val="0"/>
              </a:spcAft>
              <a:buFont typeface="Courier New" panose="02070309020205020404" pitchFamily="49" charset="0"/>
              <a:buChar char="o"/>
            </a:pPr>
            <a:r>
              <a:rPr lang="en-US" sz="1800" dirty="0">
                <a:effectLst/>
                <a:latin typeface="Aptos" panose="020B0004020202020204" pitchFamily="34" charset="0"/>
                <a:ea typeface="Aptos" panose="020B0004020202020204" pitchFamily="34" charset="0"/>
                <a:cs typeface="Aptos" panose="020B0004020202020204" pitchFamily="34" charset="0"/>
              </a:rPr>
              <a:t>And from Springfield, Chancellor and Vice </a:t>
            </a:r>
            <a:r>
              <a:rPr lang="en-US" sz="1800" b="1" dirty="0">
                <a:effectLst/>
                <a:latin typeface="Aptos" panose="020B0004020202020204" pitchFamily="34" charset="0"/>
                <a:ea typeface="Aptos" panose="020B0004020202020204" pitchFamily="34" charset="0"/>
                <a:cs typeface="Aptos" panose="020B0004020202020204" pitchFamily="34" charset="0"/>
              </a:rPr>
              <a:t>President JANET GOOCH</a:t>
            </a:r>
            <a:r>
              <a:rPr lang="en-US" sz="1800" dirty="0">
                <a:effectLst/>
                <a:latin typeface="Aptos" panose="020B0004020202020204" pitchFamily="34" charset="0"/>
                <a:ea typeface="Aptos" panose="020B0004020202020204" pitchFamily="34" charset="0"/>
                <a:cs typeface="Aptos" panose="020B0004020202020204" pitchFamily="34" charset="0"/>
              </a:rPr>
              <a:t> from Springfield.</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And the Other University Officers and Staff:</a:t>
            </a:r>
          </a:p>
          <a:p>
            <a:pPr marL="800100" marR="0" lvl="1" indent="-342900">
              <a:lnSpc>
                <a:spcPct val="150000"/>
              </a:lnSpc>
              <a:spcBef>
                <a:spcPts val="0"/>
              </a:spcBef>
              <a:spcAft>
                <a:spcPts val="0"/>
              </a:spcAft>
              <a:buFont typeface="Courier New" panose="02070309020205020404" pitchFamily="49" charset="0"/>
              <a:buChar char="o"/>
            </a:pPr>
            <a:r>
              <a:rPr lang="en-US" sz="1800" dirty="0">
                <a:effectLst/>
                <a:latin typeface="Aptos" panose="020B0004020202020204" pitchFamily="34" charset="0"/>
                <a:ea typeface="Aptos" panose="020B0004020202020204" pitchFamily="34" charset="0"/>
                <a:cs typeface="Aptos" panose="020B0004020202020204" pitchFamily="34" charset="0"/>
              </a:rPr>
              <a:t>University Counsel </a:t>
            </a:r>
            <a:r>
              <a:rPr lang="en-US" sz="1800" b="1" dirty="0">
                <a:effectLst/>
                <a:latin typeface="Aptos" panose="020B0004020202020204" pitchFamily="34" charset="0"/>
                <a:ea typeface="Aptos" panose="020B0004020202020204" pitchFamily="34" charset="0"/>
                <a:cs typeface="Aptos" panose="020B0004020202020204" pitchFamily="34" charset="0"/>
              </a:rPr>
              <a:t>SCOTT RICE</a:t>
            </a:r>
            <a:r>
              <a:rPr lang="en-US" sz="1800" dirty="0">
                <a:effectLst/>
                <a:latin typeface="Aptos" panose="020B0004020202020204" pitchFamily="34" charset="0"/>
                <a:ea typeface="Aptos" panose="020B0004020202020204" pitchFamily="34" charset="0"/>
                <a:cs typeface="Aptos" panose="020B0004020202020204" pitchFamily="34" charset="0"/>
              </a:rPr>
              <a:t>;</a:t>
            </a:r>
          </a:p>
          <a:p>
            <a:pPr marL="800100" marR="0" lvl="1" indent="-342900">
              <a:lnSpc>
                <a:spcPct val="150000"/>
              </a:lnSpc>
              <a:spcBef>
                <a:spcPts val="0"/>
              </a:spcBef>
              <a:spcAft>
                <a:spcPts val="0"/>
              </a:spcAft>
              <a:buFont typeface="Courier New" panose="02070309020205020404" pitchFamily="49" charset="0"/>
              <a:buChar char="o"/>
            </a:pPr>
            <a:r>
              <a:rPr lang="en-US" sz="1800" dirty="0">
                <a:effectLst/>
                <a:latin typeface="Aptos" panose="020B0004020202020204" pitchFamily="34" charset="0"/>
                <a:ea typeface="Aptos" panose="020B0004020202020204" pitchFamily="34" charset="0"/>
                <a:cs typeface="Aptos" panose="020B0004020202020204" pitchFamily="34" charset="0"/>
              </a:rPr>
              <a:t>Vice President/Chief Financial Officer and Comptroller </a:t>
            </a:r>
            <a:r>
              <a:rPr lang="en-US" sz="1800" b="1" dirty="0">
                <a:effectLst/>
                <a:latin typeface="Aptos" panose="020B0004020202020204" pitchFamily="34" charset="0"/>
                <a:ea typeface="Aptos" panose="020B0004020202020204" pitchFamily="34" charset="0"/>
                <a:cs typeface="Aptos" panose="020B0004020202020204" pitchFamily="34" charset="0"/>
              </a:rPr>
              <a:t>PAUL ELLINGER</a:t>
            </a:r>
            <a:r>
              <a:rPr lang="en-US" sz="1800" dirty="0">
                <a:effectLst/>
                <a:latin typeface="Aptos" panose="020B0004020202020204" pitchFamily="34" charset="0"/>
                <a:ea typeface="Aptos" panose="020B0004020202020204" pitchFamily="34" charset="0"/>
                <a:cs typeface="Aptos" panose="020B0004020202020204" pitchFamily="34" charset="0"/>
              </a:rPr>
              <a:t>;</a:t>
            </a:r>
          </a:p>
          <a:p>
            <a:pPr marL="800100" marR="0" lvl="1" indent="-342900">
              <a:lnSpc>
                <a:spcPct val="150000"/>
              </a:lnSpc>
              <a:spcBef>
                <a:spcPts val="0"/>
              </a:spcBef>
              <a:spcAft>
                <a:spcPts val="0"/>
              </a:spcAft>
              <a:buFont typeface="Courier New" panose="02070309020205020404" pitchFamily="49" charset="0"/>
              <a:buChar char="o"/>
            </a:pPr>
            <a:r>
              <a:rPr lang="en-US" sz="1800" dirty="0">
                <a:effectLst/>
                <a:latin typeface="Aptos" panose="020B0004020202020204" pitchFamily="34" charset="0"/>
                <a:ea typeface="Aptos" panose="020B0004020202020204" pitchFamily="34" charset="0"/>
                <a:cs typeface="Aptos" panose="020B0004020202020204" pitchFamily="34" charset="0"/>
              </a:rPr>
              <a:t>Executive Vice President and Vice President for Academic Affairs </a:t>
            </a:r>
            <a:r>
              <a:rPr lang="en-US" sz="1800" b="1" dirty="0">
                <a:effectLst/>
                <a:latin typeface="Aptos" panose="020B0004020202020204" pitchFamily="34" charset="0"/>
                <a:ea typeface="Aptos" panose="020B0004020202020204" pitchFamily="34" charset="0"/>
                <a:cs typeface="Aptos" panose="020B0004020202020204" pitchFamily="34" charset="0"/>
              </a:rPr>
              <a:t>NICHOLAS JONES</a:t>
            </a:r>
            <a:r>
              <a:rPr lang="en-US" sz="1800" dirty="0">
                <a:effectLst/>
                <a:latin typeface="Aptos" panose="020B0004020202020204" pitchFamily="34" charset="0"/>
                <a:ea typeface="Aptos" panose="020B0004020202020204" pitchFamily="34" charset="0"/>
                <a:cs typeface="Aptos" panose="020B0004020202020204" pitchFamily="34" charset="0"/>
              </a:rPr>
              <a:t>;</a:t>
            </a:r>
          </a:p>
          <a:p>
            <a:pPr marL="800100" marR="0" lvl="1" indent="-342900">
              <a:lnSpc>
                <a:spcPct val="150000"/>
              </a:lnSpc>
              <a:spcBef>
                <a:spcPts val="0"/>
              </a:spcBef>
              <a:spcAft>
                <a:spcPts val="0"/>
              </a:spcAft>
              <a:buFont typeface="Courier New" panose="02070309020205020404" pitchFamily="49" charset="0"/>
              <a:buChar char="o"/>
            </a:pPr>
            <a:r>
              <a:rPr lang="en-US" sz="1800" dirty="0">
                <a:effectLst/>
                <a:latin typeface="Aptos" panose="020B0004020202020204" pitchFamily="34" charset="0"/>
                <a:ea typeface="Aptos" panose="020B0004020202020204" pitchFamily="34" charset="0"/>
                <a:cs typeface="Aptos" panose="020B0004020202020204" pitchFamily="34" charset="0"/>
              </a:rPr>
              <a:t>Vice President for Economic Development and Innovation </a:t>
            </a:r>
            <a:r>
              <a:rPr lang="en-US" sz="1800" b="1" dirty="0">
                <a:effectLst/>
                <a:latin typeface="Aptos" panose="020B0004020202020204" pitchFamily="34" charset="0"/>
                <a:ea typeface="Aptos" panose="020B0004020202020204" pitchFamily="34" charset="0"/>
                <a:cs typeface="Aptos" panose="020B0004020202020204" pitchFamily="34" charset="0"/>
              </a:rPr>
              <a:t>JAY WALSH</a:t>
            </a:r>
            <a:r>
              <a:rPr lang="en-US" sz="1800" dirty="0">
                <a:effectLst/>
                <a:latin typeface="Aptos" panose="020B0004020202020204" pitchFamily="34" charset="0"/>
                <a:ea typeface="Aptos" panose="020B0004020202020204" pitchFamily="34" charset="0"/>
                <a:cs typeface="Aptos" panose="020B0004020202020204" pitchFamily="34" charset="0"/>
              </a:rPr>
              <a:t>;</a:t>
            </a:r>
          </a:p>
          <a:p>
            <a:pPr marL="800100" marR="0" lvl="1" indent="-342900">
              <a:lnSpc>
                <a:spcPct val="150000"/>
              </a:lnSpc>
              <a:spcBef>
                <a:spcPts val="0"/>
              </a:spcBef>
              <a:spcAft>
                <a:spcPts val="0"/>
              </a:spcAft>
              <a:buFont typeface="Courier New" panose="02070309020205020404" pitchFamily="49" charset="0"/>
              <a:buChar char="o"/>
            </a:pPr>
            <a:r>
              <a:rPr lang="en-US" sz="1800" dirty="0">
                <a:effectLst/>
                <a:latin typeface="Aptos" panose="020B0004020202020204" pitchFamily="34" charset="0"/>
                <a:ea typeface="Aptos" panose="020B0004020202020204" pitchFamily="34" charset="0"/>
                <a:cs typeface="Aptos" panose="020B0004020202020204" pitchFamily="34" charset="0"/>
              </a:rPr>
              <a:t>Secretary of the Board of Trustees and the University </a:t>
            </a:r>
            <a:r>
              <a:rPr lang="en-US" sz="1800" b="1" dirty="0">
                <a:effectLst/>
                <a:latin typeface="Aptos" panose="020B0004020202020204" pitchFamily="34" charset="0"/>
                <a:ea typeface="Aptos" panose="020B0004020202020204" pitchFamily="34" charset="0"/>
                <a:cs typeface="Aptos" panose="020B0004020202020204" pitchFamily="34" charset="0"/>
              </a:rPr>
              <a:t>JEFFREY STEIN</a:t>
            </a:r>
            <a:r>
              <a:rPr lang="en-US" sz="1800" dirty="0">
                <a:effectLst/>
                <a:latin typeface="Aptos" panose="020B0004020202020204" pitchFamily="34" charset="0"/>
                <a:ea typeface="Aptos" panose="020B0004020202020204" pitchFamily="34" charset="0"/>
                <a:cs typeface="Aptos" panose="020B0004020202020204" pitchFamily="34" charset="0"/>
              </a:rPr>
              <a:t>.</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Representing the University Senates Conference, </a:t>
            </a:r>
            <a:r>
              <a:rPr lang="en-US" sz="1800" b="1" dirty="0">
                <a:effectLst/>
                <a:latin typeface="Aptos" panose="020B0004020202020204" pitchFamily="34" charset="0"/>
                <a:ea typeface="Aptos" panose="020B0004020202020204" pitchFamily="34" charset="0"/>
                <a:cs typeface="Aptos" panose="020B0004020202020204" pitchFamily="34" charset="0"/>
              </a:rPr>
              <a:t>JOYCE TOLLIVER</a:t>
            </a:r>
            <a:r>
              <a:rPr lang="en-US" sz="1800" dirty="0">
                <a:effectLst/>
                <a:latin typeface="Aptos" panose="020B0004020202020204" pitchFamily="34" charset="0"/>
                <a:ea typeface="Aptos" panose="020B0004020202020204" pitchFamily="34" charset="0"/>
                <a:cs typeface="Aptos" panose="020B0004020202020204" pitchFamily="34" charset="0"/>
              </a:rPr>
              <a:t>, director, Program in Translation and Interpretation Studies, and associate professor in Spanish, Urbana.</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Representing the University of Illinois Urbana-Champaign Senate, </a:t>
            </a:r>
            <a:r>
              <a:rPr lang="en-US" sz="1800" b="1" dirty="0">
                <a:effectLst/>
                <a:latin typeface="Aptos" panose="020B0004020202020204" pitchFamily="34" charset="0"/>
                <a:ea typeface="Aptos" panose="020B0004020202020204" pitchFamily="34" charset="0"/>
                <a:cs typeface="Aptos" panose="020B0004020202020204" pitchFamily="34" charset="0"/>
              </a:rPr>
              <a:t>JAMES QUISENBERRY</a:t>
            </a:r>
            <a:r>
              <a:rPr lang="en-US" sz="1800" dirty="0">
                <a:effectLst/>
                <a:latin typeface="Aptos" panose="020B0004020202020204" pitchFamily="34" charset="0"/>
                <a:ea typeface="Aptos" panose="020B0004020202020204" pitchFamily="34" charset="0"/>
                <a:cs typeface="Aptos" panose="020B0004020202020204" pitchFamily="34" charset="0"/>
              </a:rPr>
              <a:t> (KWIZ-in-</a:t>
            </a:r>
            <a:r>
              <a:rPr lang="en-US" sz="1800" dirty="0" err="1">
                <a:effectLst/>
                <a:latin typeface="Aptos" panose="020B0004020202020204" pitchFamily="34" charset="0"/>
                <a:ea typeface="Aptos" panose="020B0004020202020204" pitchFamily="34" charset="0"/>
                <a:cs typeface="Aptos" panose="020B0004020202020204" pitchFamily="34" charset="0"/>
              </a:rPr>
              <a:t>behr</a:t>
            </a:r>
            <a:r>
              <a:rPr lang="en-US" sz="1800" dirty="0">
                <a:effectLst/>
                <a:latin typeface="Aptos" panose="020B0004020202020204" pitchFamily="34" charset="0"/>
                <a:ea typeface="Aptos" panose="020B0004020202020204" pitchFamily="34" charset="0"/>
                <a:cs typeface="Aptos" panose="020B0004020202020204" pitchFamily="34" charset="0"/>
              </a:rPr>
              <a:t>-</a:t>
            </a:r>
            <a:r>
              <a:rPr lang="en-US" sz="1800" dirty="0" err="1">
                <a:effectLst/>
                <a:latin typeface="Aptos" panose="020B0004020202020204" pitchFamily="34" charset="0"/>
                <a:ea typeface="Aptos" panose="020B0004020202020204" pitchFamily="34" charset="0"/>
                <a:cs typeface="Aptos" panose="020B0004020202020204" pitchFamily="34" charset="0"/>
              </a:rPr>
              <a:t>ee</a:t>
            </a:r>
            <a:r>
              <a:rPr lang="en-US" sz="1800" dirty="0">
                <a:effectLst/>
                <a:latin typeface="Aptos" panose="020B0004020202020204" pitchFamily="34" charset="0"/>
                <a:ea typeface="Aptos" panose="020B0004020202020204" pitchFamily="34" charset="0"/>
                <a:cs typeface="Aptos" panose="020B0004020202020204" pitchFamily="34" charset="0"/>
              </a:rPr>
              <a:t>), executive director of Student Affairs Technology. </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Representing the University of Illinois Chicago Senate, </a:t>
            </a:r>
            <a:r>
              <a:rPr lang="en-US" sz="1800" b="1" dirty="0">
                <a:effectLst/>
                <a:latin typeface="Aptos" panose="020B0004020202020204" pitchFamily="34" charset="0"/>
                <a:ea typeface="Aptos" panose="020B0004020202020204" pitchFamily="34" charset="0"/>
                <a:cs typeface="Aptos" panose="020B0004020202020204" pitchFamily="34" charset="0"/>
              </a:rPr>
              <a:t>CATALIN BUHIMSCHI</a:t>
            </a:r>
            <a:r>
              <a:rPr lang="en-US" sz="1800" dirty="0">
                <a:effectLst/>
                <a:latin typeface="Aptos" panose="020B0004020202020204" pitchFamily="34" charset="0"/>
                <a:ea typeface="Aptos" panose="020B0004020202020204" pitchFamily="34" charset="0"/>
                <a:cs typeface="Aptos" panose="020B0004020202020204" pitchFamily="34" charset="0"/>
              </a:rPr>
              <a:t> (</a:t>
            </a:r>
            <a:r>
              <a:rPr lang="en-US" sz="1800" dirty="0" err="1">
                <a:effectLst/>
                <a:latin typeface="Aptos" panose="020B0004020202020204" pitchFamily="34" charset="0"/>
                <a:ea typeface="Aptos" panose="020B0004020202020204" pitchFamily="34" charset="0"/>
                <a:cs typeface="Aptos" panose="020B0004020202020204" pitchFamily="34" charset="0"/>
              </a:rPr>
              <a:t>bu</a:t>
            </a:r>
            <a:r>
              <a:rPr lang="en-US" sz="1800" dirty="0">
                <a:effectLst/>
                <a:latin typeface="Aptos" panose="020B0004020202020204" pitchFamily="34" charset="0"/>
                <a:ea typeface="Aptos" panose="020B0004020202020204" pitchFamily="34" charset="0"/>
                <a:cs typeface="Aptos" panose="020B0004020202020204" pitchFamily="34" charset="0"/>
              </a:rPr>
              <a:t>-HIM-ski), head, Department of OBGYN, UIC College of Medicine, and professor of obstetrics and gynecology.</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Also with us is </a:t>
            </a:r>
            <a:r>
              <a:rPr lang="en-US" sz="1800" b="1" dirty="0">
                <a:effectLst/>
                <a:latin typeface="Aptos" panose="020B0004020202020204" pitchFamily="34" charset="0"/>
                <a:ea typeface="Aptos" panose="020B0004020202020204" pitchFamily="34" charset="0"/>
                <a:cs typeface="Aptos" panose="020B0004020202020204" pitchFamily="34" charset="0"/>
              </a:rPr>
              <a:t>SANDRA De GROOTE</a:t>
            </a:r>
            <a:r>
              <a:rPr lang="en-US" sz="1800" dirty="0">
                <a:effectLst/>
                <a:latin typeface="Aptos" panose="020B0004020202020204" pitchFamily="34" charset="0"/>
                <a:ea typeface="Aptos" panose="020B0004020202020204" pitchFamily="34" charset="0"/>
                <a:cs typeface="Aptos" panose="020B0004020202020204" pitchFamily="34" charset="0"/>
              </a:rPr>
              <a:t>, professor and head of assessment and scholarly communications, and chair of the UIC Senate Executive Committee.</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Also joining us via the livestream: </a:t>
            </a:r>
          </a:p>
          <a:p>
            <a:pPr marL="800100" marR="0" lvl="1" indent="-342900">
              <a:lnSpc>
                <a:spcPct val="150000"/>
              </a:lnSpc>
              <a:spcBef>
                <a:spcPts val="0"/>
              </a:spcBef>
              <a:spcAft>
                <a:spcPts val="0"/>
              </a:spcAft>
              <a:buFont typeface="Courier New" panose="02070309020205020404" pitchFamily="49" charset="0"/>
              <a:buChar char="o"/>
            </a:pPr>
            <a:r>
              <a:rPr lang="en-US" sz="1800" dirty="0">
                <a:effectLst/>
                <a:latin typeface="Aptos" panose="020B0004020202020204" pitchFamily="34" charset="0"/>
                <a:ea typeface="Aptos" panose="020B0004020202020204" pitchFamily="34" charset="0"/>
                <a:cs typeface="Aptos" panose="020B0004020202020204" pitchFamily="34" charset="0"/>
              </a:rPr>
              <a:t>Representing the University of Illinois Springfield Senate, </a:t>
            </a:r>
            <a:r>
              <a:rPr lang="en-US" sz="1800" b="1" dirty="0">
                <a:effectLst/>
                <a:latin typeface="Aptos" panose="020B0004020202020204" pitchFamily="34" charset="0"/>
                <a:ea typeface="Aptos" panose="020B0004020202020204" pitchFamily="34" charset="0"/>
                <a:cs typeface="Aptos" panose="020B0004020202020204" pitchFamily="34" charset="0"/>
              </a:rPr>
              <a:t>LYNN FISHER</a:t>
            </a:r>
            <a:r>
              <a:rPr lang="en-US" sz="1800" dirty="0">
                <a:effectLst/>
                <a:latin typeface="Aptos" panose="020B0004020202020204" pitchFamily="34" charset="0"/>
                <a:ea typeface="Aptos" panose="020B0004020202020204" pitchFamily="34" charset="0"/>
                <a:cs typeface="Aptos" panose="020B0004020202020204" pitchFamily="34" charset="0"/>
              </a:rPr>
              <a:t>, chair, Department of Sociology and Anthropology, professor of anthropology, and newly elected chair of the UIS Senate.</a:t>
            </a:r>
          </a:p>
          <a:p>
            <a:pPr marL="800100" marR="0" lvl="1" indent="-342900">
              <a:lnSpc>
                <a:spcPct val="150000"/>
              </a:lnSpc>
              <a:spcBef>
                <a:spcPts val="0"/>
              </a:spcBef>
              <a:spcAft>
                <a:spcPts val="0"/>
              </a:spcAft>
              <a:buFont typeface="Courier New" panose="02070309020205020404" pitchFamily="49" charset="0"/>
              <a:buChar char="o"/>
            </a:pPr>
            <a:r>
              <a:rPr lang="en-US" sz="1800" dirty="0">
                <a:effectLst/>
                <a:latin typeface="Aptos" panose="020B0004020202020204" pitchFamily="34" charset="0"/>
                <a:ea typeface="Aptos" panose="020B0004020202020204" pitchFamily="34" charset="0"/>
                <a:cs typeface="Aptos" panose="020B0004020202020204" pitchFamily="34" charset="0"/>
              </a:rPr>
              <a:t>And representing the academic professional staff: </a:t>
            </a:r>
            <a:r>
              <a:rPr lang="en-US" sz="1800" b="1" dirty="0">
                <a:effectLst/>
                <a:latin typeface="Aptos" panose="020B0004020202020204" pitchFamily="34" charset="0"/>
                <a:ea typeface="Aptos" panose="020B0004020202020204" pitchFamily="34" charset="0"/>
                <a:cs typeface="Aptos" panose="020B0004020202020204" pitchFamily="34" charset="0"/>
              </a:rPr>
              <a:t>LISA MERRIFIELD</a:t>
            </a:r>
            <a:r>
              <a:rPr lang="en-US" sz="1800" dirty="0">
                <a:effectLst/>
                <a:latin typeface="Aptos" panose="020B0004020202020204" pitchFamily="34" charset="0"/>
                <a:ea typeface="Aptos" panose="020B0004020202020204" pitchFamily="34" charset="0"/>
                <a:cs typeface="Aptos" panose="020B0004020202020204" pitchFamily="34" charset="0"/>
              </a:rPr>
              <a:t>, Illinois Extension community and economic development specialist, Urbana.</a:t>
            </a:r>
          </a:p>
        </p:txBody>
      </p:sp>
      <p:sp>
        <p:nvSpPr>
          <p:cNvPr id="4" name="Slide Number Placeholder 3"/>
          <p:cNvSpPr>
            <a:spLocks noGrp="1"/>
          </p:cNvSpPr>
          <p:nvPr>
            <p:ph type="sldNum" sz="quarter" idx="5"/>
          </p:nvPr>
        </p:nvSpPr>
        <p:spPr/>
        <p:txBody>
          <a:bodyPr/>
          <a:lstStyle/>
          <a:p>
            <a:fld id="{50D3A1E8-C096-463C-BF8B-4CB4AA05D415}" type="slidenum">
              <a:rPr lang="en-US" smtClean="0"/>
              <a:t>1</a:t>
            </a:fld>
            <a:endParaRPr lang="en-US" dirty="0"/>
          </a:p>
        </p:txBody>
      </p:sp>
    </p:spTree>
    <p:extLst>
      <p:ext uri="{BB962C8B-B14F-4D97-AF65-F5344CB8AC3E}">
        <p14:creationId xmlns:p14="http://schemas.microsoft.com/office/powerpoint/2010/main" val="2765969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There are other pathways to life-changing credentials and in this season we celebrate those, too.</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At the Discovery Partners Institute in Chicago, the FIFTH cohort of DPI’s software development apprenticeship program graduated in April.</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This fifth group to work their way through the program is 28-strong, half of them women all from a wide variety of professional backgrounds.</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Over the life of the programs DPI has now given teachers, musicians, photographers, restaurateurs and so many others the ability to write and deploy web-based applications, and soft skills they’ll use to build new careers.</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In April we also marked the 15</a:t>
            </a:r>
            <a:r>
              <a:rPr lang="en-US" sz="1800" baseline="30000" dirty="0">
                <a:effectLst/>
                <a:latin typeface="Aptos" panose="020B0004020202020204" pitchFamily="34" charset="0"/>
                <a:ea typeface="Aptos" panose="020B0004020202020204" pitchFamily="34" charset="0"/>
                <a:cs typeface="Aptos" panose="020B0004020202020204" pitchFamily="34" charset="0"/>
              </a:rPr>
              <a:t>th</a:t>
            </a:r>
            <a:r>
              <a:rPr lang="en-US" sz="1800" dirty="0">
                <a:effectLst/>
                <a:latin typeface="Aptos" panose="020B0004020202020204" pitchFamily="34" charset="0"/>
                <a:ea typeface="Aptos" panose="020B0004020202020204" pitchFamily="34" charset="0"/>
                <a:cs typeface="Aptos" panose="020B0004020202020204" pitchFamily="34" charset="0"/>
              </a:rPr>
              <a:t> anniversary of Urbana-Champaign’s Education Justice Project – EJP is a college-in-prison program led by the UIUC College of Education.</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In any given semester, EJP has about 70 incarcerated students.</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Angel Pantoja, who you can see here at the anniversary celebration at the President’s House, is an alumnus.</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Without the EJP, he said, “I never would have had that creative spark to think that I could be more than what I was.”</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Today he is Illinois Lt. Governor Juliana Stratton’s reentry policy coordinator, working to write more success stories – like his.</a:t>
            </a:r>
          </a:p>
        </p:txBody>
      </p:sp>
      <p:sp>
        <p:nvSpPr>
          <p:cNvPr id="4" name="Slide Number Placeholder 3"/>
          <p:cNvSpPr>
            <a:spLocks noGrp="1"/>
          </p:cNvSpPr>
          <p:nvPr>
            <p:ph type="sldNum" sz="quarter" idx="5"/>
          </p:nvPr>
        </p:nvSpPr>
        <p:spPr/>
        <p:txBody>
          <a:bodyPr/>
          <a:lstStyle/>
          <a:p>
            <a:fld id="{50D3A1E8-C096-463C-BF8B-4CB4AA05D415}" type="slidenum">
              <a:rPr lang="en-US" smtClean="0"/>
              <a:t>10</a:t>
            </a:fld>
            <a:endParaRPr lang="en-US"/>
          </a:p>
        </p:txBody>
      </p:sp>
    </p:spTree>
    <p:extLst>
      <p:ext uri="{BB962C8B-B14F-4D97-AF65-F5344CB8AC3E}">
        <p14:creationId xmlns:p14="http://schemas.microsoft.com/office/powerpoint/2010/main" val="1126873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I’d like to come back to our three recent U of I System graduates – with a reminder of just some of the ways the education of each is impacting lives beyond their own. </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Cherish told us she shared her experience and her love for UIUC with her younger brother, who is now a student at Urbana-Champaign.</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Jeremiah – Cubs and Bulls and a Chicago talk show – he’s touching an entire city, and I’d wager you’ll be hearing more from him.</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And Miguel. UIS nurtured what I suspect was already in him -- a deep, heartfelt desire to serve. His education opened that door to a life in a new town where he’s doing just that, making a difference.</a:t>
            </a:r>
          </a:p>
        </p:txBody>
      </p:sp>
      <p:sp>
        <p:nvSpPr>
          <p:cNvPr id="4" name="Slide Number Placeholder 3"/>
          <p:cNvSpPr>
            <a:spLocks noGrp="1"/>
          </p:cNvSpPr>
          <p:nvPr>
            <p:ph type="sldNum" sz="quarter" idx="5"/>
          </p:nvPr>
        </p:nvSpPr>
        <p:spPr/>
        <p:txBody>
          <a:bodyPr/>
          <a:lstStyle/>
          <a:p>
            <a:fld id="{50D3A1E8-C096-463C-BF8B-4CB4AA05D415}" type="slidenum">
              <a:rPr lang="en-US" smtClean="0"/>
              <a:t>11</a:t>
            </a:fld>
            <a:endParaRPr lang="en-US"/>
          </a:p>
        </p:txBody>
      </p:sp>
    </p:spTree>
    <p:extLst>
      <p:ext uri="{BB962C8B-B14F-4D97-AF65-F5344CB8AC3E}">
        <p14:creationId xmlns:p14="http://schemas.microsoft.com/office/powerpoint/2010/main" val="601511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So how do we measure the value of a college education? Simple math provides one answer.</a:t>
            </a:r>
          </a:p>
          <a:p>
            <a:pPr marL="0" marR="0" indent="40005">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Multiply the kind of difference it’s making for people like Jeremiah, Cherish and Miguel and those around them by the 22,000-plus graduates who leave our universities every year -- and then add the countless others who journey with us to embrace new paths and opportunities.</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That is the true value of higher education.</a:t>
            </a:r>
          </a:p>
        </p:txBody>
      </p:sp>
      <p:sp>
        <p:nvSpPr>
          <p:cNvPr id="4" name="Slide Number Placeholder 3"/>
          <p:cNvSpPr>
            <a:spLocks noGrp="1"/>
          </p:cNvSpPr>
          <p:nvPr>
            <p:ph type="sldNum" sz="quarter" idx="5"/>
          </p:nvPr>
        </p:nvSpPr>
        <p:spPr/>
        <p:txBody>
          <a:bodyPr/>
          <a:lstStyle/>
          <a:p>
            <a:fld id="{50D3A1E8-C096-463C-BF8B-4CB4AA05D415}" type="slidenum">
              <a:rPr lang="en-US" smtClean="0"/>
              <a:t>12</a:t>
            </a:fld>
            <a:endParaRPr lang="en-US"/>
          </a:p>
        </p:txBody>
      </p:sp>
    </p:spTree>
    <p:extLst>
      <p:ext uri="{BB962C8B-B14F-4D97-AF65-F5344CB8AC3E}">
        <p14:creationId xmlns:p14="http://schemas.microsoft.com/office/powerpoint/2010/main" val="2560164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Thank you.</a:t>
            </a:r>
          </a:p>
        </p:txBody>
      </p:sp>
      <p:sp>
        <p:nvSpPr>
          <p:cNvPr id="4" name="Slide Number Placeholder 3"/>
          <p:cNvSpPr>
            <a:spLocks noGrp="1"/>
          </p:cNvSpPr>
          <p:nvPr>
            <p:ph type="sldNum" sz="quarter" idx="5"/>
          </p:nvPr>
        </p:nvSpPr>
        <p:spPr/>
        <p:txBody>
          <a:bodyPr/>
          <a:lstStyle/>
          <a:p>
            <a:fld id="{50D3A1E8-C096-463C-BF8B-4CB4AA05D415}" type="slidenum">
              <a:rPr lang="en-US" smtClean="0"/>
              <a:t>13</a:t>
            </a:fld>
            <a:endParaRPr lang="en-US" dirty="0"/>
          </a:p>
        </p:txBody>
      </p:sp>
    </p:spTree>
    <p:extLst>
      <p:ext uri="{BB962C8B-B14F-4D97-AF65-F5344CB8AC3E}">
        <p14:creationId xmlns:p14="http://schemas.microsoft.com/office/powerpoint/2010/main" val="122272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I would encourage everyone here in the room to watch this presentation on the large screens around us for maximum impact – our impact as a world-class university system. </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If you know me, you know that commencement is a season of joy like no other.</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Even during a period, like the one we’re living in, of real tension on campuses around the country when so many of our students, their families, our alumni, faculty and staff are understandably anxious or hurting, commencement remains a cause for celebration.</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The smiles, the sense of accomplishment, the pride – and the relief. It’s all just incredible, as so many of us experienced over the past few weeks.</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But it’s important to consider what happened on the way to that big day, and how it impacts what happens next.</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This season and its happy outcomes – more than 22,000 of them this spring at our three universities -- are among the best arguments for the value of public higher education.</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As you likely have heard, read, or been told recently, American faith in higher education is not what it used to be.</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You do not have to go far to find a headline telling you just that. Google “value of college education” and you can quickly see for yourself.</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We know the value is real and abundant – and that’s particularly true across the U of I System. </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Students and families vote with their feet and our applications every year and our growing enrollment show us that they continue to choose us, and for good reason.</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But it is up to us and all of higher ed to make our case.</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Those arguments often begin with the economic fact that, whatever doubts some may have, people with college degrees generally earn more throughout their lives.</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The news site </a:t>
            </a:r>
            <a:r>
              <a:rPr lang="en-US" sz="1800" dirty="0" err="1">
                <a:effectLst/>
                <a:latin typeface="Aptos" panose="020B0004020202020204" pitchFamily="34" charset="0"/>
                <a:ea typeface="Aptos" panose="020B0004020202020204" pitchFamily="34" charset="0"/>
                <a:cs typeface="Aptos" panose="020B0004020202020204" pitchFamily="34" charset="0"/>
              </a:rPr>
              <a:t>Axios</a:t>
            </a:r>
            <a:r>
              <a:rPr lang="en-US" sz="1800" dirty="0">
                <a:effectLst/>
                <a:latin typeface="Aptos" panose="020B0004020202020204" pitchFamily="34" charset="0"/>
                <a:ea typeface="Aptos" panose="020B0004020202020204" pitchFamily="34" charset="0"/>
                <a:cs typeface="Aptos" panose="020B0004020202020204" pitchFamily="34" charset="0"/>
              </a:rPr>
              <a:t> last month, under what the writer smartly called a “Reality Check,” used Federal Reserve data to make that point: Recent college graduates’ median annual earnings were $60,000 a year while someone at the same stage in life with only a high school diploma could expect to earn $36,000.</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And a sizable gap remains over the course of a lifetime. That’s indisputable, and a fact worth pointing out.</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But jobs and better earnings are hardly the only outcome worth celebrating.</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I’ll return to that, but first I’ll let three recent U of I System graduates tell you in their own words.</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If you’re a Cubs fan, you may already know Jeremiah Paprocki’s voice. He’s the public address announcer at Wrigley Field. </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He debuted at 21 – yes, 21 years old – as the Cubs’ first Black PA announcer and he is a proud graduate of UIC, with a BA in communications. He used his experience as an announcer at UIC and host of a student talk show to get where he is today.</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Cherish </a:t>
            </a:r>
            <a:r>
              <a:rPr lang="en-US" sz="1800" dirty="0" err="1">
                <a:effectLst/>
                <a:latin typeface="Aptos" panose="020B0004020202020204" pitchFamily="34" charset="0"/>
                <a:ea typeface="Aptos" panose="020B0004020202020204" pitchFamily="34" charset="0"/>
                <a:cs typeface="Aptos" panose="020B0004020202020204" pitchFamily="34" charset="0"/>
              </a:rPr>
              <a:t>Recera</a:t>
            </a:r>
            <a:r>
              <a:rPr lang="en-US" sz="1800" dirty="0">
                <a:effectLst/>
                <a:latin typeface="Aptos" panose="020B0004020202020204" pitchFamily="34" charset="0"/>
                <a:ea typeface="Aptos" panose="020B0004020202020204" pitchFamily="34" charset="0"/>
                <a:cs typeface="Aptos" panose="020B0004020202020204" pitchFamily="34" charset="0"/>
              </a:rPr>
              <a:t> graduated from Urbana-Champaign with bachelor’s degrees in both English and community health and now works for Abbott as a social media community manager.</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And Miguel Valente is a two-time graduate of UIS – he has both a bachelor’s degree in political science and master’s in public policy. </a:t>
            </a:r>
          </a:p>
          <a:p>
            <a:pPr marL="342900" marR="0" lvl="0" indent="-342900">
              <a:lnSpc>
                <a:spcPct val="150000"/>
              </a:lnSpc>
              <a:spcBef>
                <a:spcPts val="0"/>
              </a:spcBef>
              <a:spcAft>
                <a:spcPts val="0"/>
              </a:spcAft>
              <a:buFont typeface="Symbol" pitchFamily="2" charset="2"/>
              <a:buChar char=""/>
            </a:pPr>
            <a:endParaRPr lang="en-US" sz="1800" kern="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ct val="150000"/>
              </a:lnSpc>
              <a:spcBef>
                <a:spcPts val="0"/>
              </a:spcBef>
              <a:spcAft>
                <a:spcPts val="0"/>
              </a:spcAft>
              <a:buFont typeface="Symbol" pitchFamily="2" charset="2"/>
              <a:buChar char=""/>
            </a:pPr>
            <a:r>
              <a:rPr lang="en-US" sz="1800" kern="0" dirty="0">
                <a:effectLst/>
                <a:latin typeface="Aptos" panose="020B0004020202020204" pitchFamily="34" charset="0"/>
                <a:ea typeface="Aptos" panose="020B0004020202020204" pitchFamily="34" charset="0"/>
                <a:cs typeface="Aptos" panose="020B0004020202020204" pitchFamily="34" charset="0"/>
              </a:rPr>
              <a:t>He now works as a fiscal officer for the City of Springfield’s Office of Budget &amp; Management. He’s also a member of the Illinois National Guard.</a:t>
            </a:r>
            <a:r>
              <a:rPr lang="en-US" sz="2800" dirty="0">
                <a:effectLst/>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t>2</a:t>
            </a:fld>
            <a:endParaRPr lang="en-US"/>
          </a:p>
        </p:txBody>
      </p:sp>
    </p:spTree>
    <p:extLst>
      <p:ext uri="{BB962C8B-B14F-4D97-AF65-F5344CB8AC3E}">
        <p14:creationId xmlns:p14="http://schemas.microsoft.com/office/powerpoint/2010/main" val="63559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Aptos" panose="020B0004020202020204" pitchFamily="34" charset="0"/>
                <a:ea typeface="Aptos" panose="020B0004020202020204" pitchFamily="34" charset="0"/>
                <a:cs typeface="Aptos" panose="020B0004020202020204" pitchFamily="34" charset="0"/>
              </a:rPr>
              <a:t>VIDEO PLAYS HERE</a:t>
            </a:r>
          </a:p>
          <a:p>
            <a:pPr marL="0" marR="0">
              <a:spcBef>
                <a:spcPts val="0"/>
              </a:spcBef>
              <a:spcAft>
                <a:spcPts val="0"/>
              </a:spcAft>
            </a:pPr>
            <a:endParaRPr lang="en-US" sz="1800" b="1" dirty="0">
              <a:effectLst/>
              <a:latin typeface="Aptos" panose="020B0004020202020204" pitchFamily="34" charset="0"/>
              <a:ea typeface="Aptos" panose="020B0004020202020204" pitchFamily="34" charset="0"/>
              <a:cs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1" u="none" strike="noStrike" dirty="0">
                <a:solidFill>
                  <a:srgbClr val="000000"/>
                </a:solidFill>
                <a:effectLst/>
                <a:latin typeface="Aptos" panose="020B0004020202020204" pitchFamily="34" charset="0"/>
              </a:rPr>
              <a:t>(IF YOUTUBE SCREEN IS VISIBLE AT THE END OF THE VIDEO:)</a:t>
            </a:r>
            <a:r>
              <a:rPr lang="en-US" sz="1800" b="1" i="0" u="none" strike="noStrike" dirty="0">
                <a:solidFill>
                  <a:srgbClr val="000000"/>
                </a:solidFill>
                <a:effectLst/>
                <a:latin typeface="Aptos" panose="020B0004020202020204" pitchFamily="34" charset="0"/>
              </a:rPr>
              <a:t> </a:t>
            </a:r>
            <a:r>
              <a:rPr lang="en-US" sz="1800" b="0" i="0" u="none" strike="noStrike" dirty="0">
                <a:solidFill>
                  <a:srgbClr val="000000"/>
                </a:solidFill>
                <a:effectLst/>
                <a:latin typeface="Aptos" panose="020B0004020202020204" pitchFamily="34" charset="0"/>
              </a:rPr>
              <a:t>Reminders of our value and impact are all around us, by the way – that video is playing from YouTube, co-founded, of course, by Urbana alumnus Jawed Karim.</a:t>
            </a: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t>3</a:t>
            </a:fld>
            <a:endParaRPr lang="en-US"/>
          </a:p>
        </p:txBody>
      </p:sp>
    </p:spTree>
    <p:extLst>
      <p:ext uri="{BB962C8B-B14F-4D97-AF65-F5344CB8AC3E}">
        <p14:creationId xmlns:p14="http://schemas.microsoft.com/office/powerpoint/2010/main" val="389206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It fills me with immense pride to hear what this education means in their own lives and beyond -- – and what these young graduates learned.</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Cherish, as you heard, is a first-generation American and first-generation college graduate. It may be a cliché, but I can’t imagine a better example of living your best life.</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Jeremiah is literally the voice of the North Side, but he also has a job with the Chicago Bulls and recently kicked off his own YouTube talk show along the lines of the one he started with the help of a staff member at UIC. </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And Miguel had no sense that he might start and build a life somewhere other than his native Chicago – until a tour of UIS helped opened a door he didn’t realize was there.</a:t>
            </a:r>
          </a:p>
        </p:txBody>
      </p:sp>
      <p:sp>
        <p:nvSpPr>
          <p:cNvPr id="4" name="Slide Number Placeholder 3"/>
          <p:cNvSpPr>
            <a:spLocks noGrp="1"/>
          </p:cNvSpPr>
          <p:nvPr>
            <p:ph type="sldNum" sz="quarter" idx="5"/>
          </p:nvPr>
        </p:nvSpPr>
        <p:spPr/>
        <p:txBody>
          <a:bodyPr/>
          <a:lstStyle/>
          <a:p>
            <a:fld id="{50D3A1E8-C096-463C-BF8B-4CB4AA05D415}" type="slidenum">
              <a:rPr lang="en-US" smtClean="0"/>
              <a:t>4</a:t>
            </a:fld>
            <a:endParaRPr lang="en-US"/>
          </a:p>
        </p:txBody>
      </p:sp>
    </p:spTree>
    <p:extLst>
      <p:ext uri="{BB962C8B-B14F-4D97-AF65-F5344CB8AC3E}">
        <p14:creationId xmlns:p14="http://schemas.microsoft.com/office/powerpoint/2010/main" val="206752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80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Before I go on, let me say that, without doubt, the education that students receive at U of I System universities is well worth it in economic terms.</a:t>
            </a:r>
          </a:p>
          <a:p>
            <a:pPr marL="342900" marR="0" lvl="0" indent="-342900">
              <a:lnSpc>
                <a:spcPct val="150000"/>
              </a:lnSpc>
              <a:spcBef>
                <a:spcPts val="0"/>
              </a:spcBef>
              <a:spcAft>
                <a:spcPts val="800"/>
              </a:spcAft>
              <a:buFont typeface="Symbol" pitchFamily="2" charset="2"/>
              <a:buChar char=""/>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ct val="150000"/>
              </a:lnSpc>
              <a:spcBef>
                <a:spcPts val="0"/>
              </a:spcBef>
              <a:spcAft>
                <a:spcPts val="80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You can see it on this slide – six months after graduation virtually all of our graduates have either a job they worked toward or a graduate-school destination.</a:t>
            </a:r>
          </a:p>
        </p:txBody>
      </p:sp>
      <p:sp>
        <p:nvSpPr>
          <p:cNvPr id="4" name="Slide Number Placeholder 3"/>
          <p:cNvSpPr>
            <a:spLocks noGrp="1"/>
          </p:cNvSpPr>
          <p:nvPr>
            <p:ph type="sldNum" sz="quarter" idx="5"/>
          </p:nvPr>
        </p:nvSpPr>
        <p:spPr/>
        <p:txBody>
          <a:bodyPr/>
          <a:lstStyle/>
          <a:p>
            <a:fld id="{50D3A1E8-C096-463C-BF8B-4CB4AA05D415}" type="slidenum">
              <a:rPr lang="en-US" smtClean="0"/>
              <a:t>5</a:t>
            </a:fld>
            <a:endParaRPr lang="en-US"/>
          </a:p>
        </p:txBody>
      </p:sp>
    </p:spTree>
    <p:extLst>
      <p:ext uri="{BB962C8B-B14F-4D97-AF65-F5344CB8AC3E}">
        <p14:creationId xmlns:p14="http://schemas.microsoft.com/office/powerpoint/2010/main" val="311814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And the average starting salaries for our graduates are very strong as well, as indicated here.</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A career and what it provides financially is, without a doubt, important.</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Work is the thing we all may well spend more of our adult lives on than anything else. </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The foundation of a prosperous, healthy society is people with stable financial lives – a roof over their heads, the financial wherewithal to feed and care for themselves and their families, money to save and invest.</a:t>
            </a:r>
          </a:p>
        </p:txBody>
      </p:sp>
      <p:sp>
        <p:nvSpPr>
          <p:cNvPr id="4" name="Slide Number Placeholder 3"/>
          <p:cNvSpPr>
            <a:spLocks noGrp="1"/>
          </p:cNvSpPr>
          <p:nvPr>
            <p:ph type="sldNum" sz="quarter" idx="5"/>
          </p:nvPr>
        </p:nvSpPr>
        <p:spPr/>
        <p:txBody>
          <a:bodyPr/>
          <a:lstStyle/>
          <a:p>
            <a:fld id="{50D3A1E8-C096-463C-BF8B-4CB4AA05D415}" type="slidenum">
              <a:rPr lang="en-US" smtClean="0"/>
              <a:t>6</a:t>
            </a:fld>
            <a:endParaRPr lang="en-US"/>
          </a:p>
        </p:txBody>
      </p:sp>
    </p:spTree>
    <p:extLst>
      <p:ext uri="{BB962C8B-B14F-4D97-AF65-F5344CB8AC3E}">
        <p14:creationId xmlns:p14="http://schemas.microsoft.com/office/powerpoint/2010/main" val="358758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But here I’m going to borrow on a theme I spoke about at commencement ceremonies in Chicago, Urbana and Springfield.</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If we in higher education do our jobs – and across the U of I System I believe we do -- a college education is much more than a passport to economic opportunity.</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This world-class education carries with it a duty, I believe, to serve as a force for good in their communities and beyond.</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How do our graduates do that?</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By taking all that they know – and by that I mean the full spectrum of their education, what they learn everywhere from classrooms and the quad to their dorm rooms, student groups, and the people around them at all times from every ethnic, social, religious and regional background – and use it to lead strong </a:t>
            </a:r>
            <a:r>
              <a:rPr lang="en-US" sz="1800" b="1" i="1" dirty="0">
                <a:effectLst/>
                <a:latin typeface="Aptos" panose="020B0004020202020204" pitchFamily="34" charset="0"/>
                <a:ea typeface="Aptos" panose="020B0004020202020204" pitchFamily="34" charset="0"/>
                <a:cs typeface="Aptos" panose="020B0004020202020204" pitchFamily="34" charset="0"/>
              </a:rPr>
              <a:t>CIVIC</a:t>
            </a:r>
            <a:r>
              <a:rPr lang="en-US" sz="1800" dirty="0">
                <a:effectLst/>
                <a:latin typeface="Aptos" panose="020B0004020202020204" pitchFamily="34" charset="0"/>
                <a:ea typeface="Aptos" panose="020B0004020202020204" pitchFamily="34" charset="0"/>
                <a:cs typeface="Aptos" panose="020B0004020202020204" pitchFamily="34" charset="0"/>
              </a:rPr>
              <a:t> lives.</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Let’s face it: Just by being here, we all have an impact. The trick is choosing what kind of impact you have, and that’s a choice a college education helps prepare you to make.</a:t>
            </a:r>
          </a:p>
        </p:txBody>
      </p:sp>
      <p:sp>
        <p:nvSpPr>
          <p:cNvPr id="4" name="Slide Number Placeholder 3"/>
          <p:cNvSpPr>
            <a:spLocks noGrp="1"/>
          </p:cNvSpPr>
          <p:nvPr>
            <p:ph type="sldNum" sz="quarter" idx="5"/>
          </p:nvPr>
        </p:nvSpPr>
        <p:spPr/>
        <p:txBody>
          <a:bodyPr/>
          <a:lstStyle/>
          <a:p>
            <a:fld id="{50D3A1E8-C096-463C-BF8B-4CB4AA05D415}" type="slidenum">
              <a:rPr lang="en-US" smtClean="0"/>
              <a:t>7</a:t>
            </a:fld>
            <a:endParaRPr lang="en-US"/>
          </a:p>
        </p:txBody>
      </p:sp>
    </p:spTree>
    <p:extLst>
      <p:ext uri="{BB962C8B-B14F-4D97-AF65-F5344CB8AC3E}">
        <p14:creationId xmlns:p14="http://schemas.microsoft.com/office/powerpoint/2010/main" val="58252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The spirit of higher education done right is so much more than fact-based rote learning, as we know.</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It’s grappling with ideas, learning to speak your mind while allowing others to do so, too – and to really hear them, whether you agree or not.</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Wrapped up in this spirit is a sense of purpose, to take on the challenges we all face, to live up to what is really an obligation to be problem solvers, to seek solutions.</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We need this connected spirit to take on the challenges we share – how to feed the world amid a changing climate; the human right to breathe clean air and drink clean water; the need to bridge the divide in public life to live as a society; the need for economic opportunity that leaves no one behind.</a:t>
            </a:r>
          </a:p>
          <a:p>
            <a:pPr marL="342900" marR="0" lvl="0" indent="-342900">
              <a:lnSpc>
                <a:spcPct val="150000"/>
              </a:lnSpc>
              <a:spcBef>
                <a:spcPts val="0"/>
              </a:spcBef>
              <a:spcAft>
                <a:spcPts val="0"/>
              </a:spcAft>
              <a:buFont typeface="Symbol" pitchFamily="2" charset="2"/>
              <a:buChar char=""/>
            </a:pPr>
            <a:endParaRPr lang="en-US" sz="1800" kern="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ct val="150000"/>
              </a:lnSpc>
              <a:spcBef>
                <a:spcPts val="0"/>
              </a:spcBef>
              <a:spcAft>
                <a:spcPts val="0"/>
              </a:spcAft>
              <a:buFont typeface="Symbol" pitchFamily="2" charset="2"/>
              <a:buChar char=""/>
            </a:pPr>
            <a:r>
              <a:rPr lang="en-US" sz="1800" kern="0" dirty="0">
                <a:effectLst/>
                <a:latin typeface="Aptos" panose="020B0004020202020204" pitchFamily="34" charset="0"/>
                <a:ea typeface="Aptos" panose="020B0004020202020204" pitchFamily="34" charset="0"/>
                <a:cs typeface="Aptos" panose="020B0004020202020204" pitchFamily="34" charset="0"/>
              </a:rPr>
              <a:t>Each of us with the ability – and a responsibility -- to make a positive impact far beyond what we can physically reach. </a:t>
            </a:r>
            <a:r>
              <a:rPr lang="en-US" sz="2800" dirty="0">
                <a:effectLst/>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t>8</a:t>
            </a:fld>
            <a:endParaRPr lang="en-US"/>
          </a:p>
        </p:txBody>
      </p:sp>
    </p:spTree>
    <p:extLst>
      <p:ext uri="{BB962C8B-B14F-4D97-AF65-F5344CB8AC3E}">
        <p14:creationId xmlns:p14="http://schemas.microsoft.com/office/powerpoint/2010/main" val="2474130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Living a strong civic life also means being an active, informed participant in the public arena.</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It means informing ourselves in ways learned through this education – sifting through the vast amounts of information that flow our way every day and deciding what matters and ultimately what’s accurate, what is true.</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To be engaged, to cast a vote that has the positive impact you desire – and just to live your life well – you need to be well-informed in a wide range of ways.</a:t>
            </a:r>
          </a:p>
          <a:p>
            <a:pPr marL="0" marR="0">
              <a:lnSpc>
                <a:spcPct val="150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lnSpc>
                <a:spcPct val="150000"/>
              </a:lnSpc>
              <a:spcBef>
                <a:spcPts val="0"/>
              </a:spcBef>
              <a:spcAft>
                <a:spcPts val="0"/>
              </a:spcAft>
              <a:buFont typeface="Symbol" pitchFamily="2"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A good education develops a degree of media literacy and societal literacy that serves that need.</a:t>
            </a:r>
          </a:p>
        </p:txBody>
      </p:sp>
      <p:sp>
        <p:nvSpPr>
          <p:cNvPr id="4" name="Slide Number Placeholder 3"/>
          <p:cNvSpPr>
            <a:spLocks noGrp="1"/>
          </p:cNvSpPr>
          <p:nvPr>
            <p:ph type="sldNum" sz="quarter" idx="5"/>
          </p:nvPr>
        </p:nvSpPr>
        <p:spPr/>
        <p:txBody>
          <a:bodyPr/>
          <a:lstStyle/>
          <a:p>
            <a:fld id="{50D3A1E8-C096-463C-BF8B-4CB4AA05D415}" type="slidenum">
              <a:rPr lang="en-US" smtClean="0"/>
              <a:t>9</a:t>
            </a:fld>
            <a:endParaRPr lang="en-US"/>
          </a:p>
        </p:txBody>
      </p:sp>
    </p:spTree>
    <p:extLst>
      <p:ext uri="{BB962C8B-B14F-4D97-AF65-F5344CB8AC3E}">
        <p14:creationId xmlns:p14="http://schemas.microsoft.com/office/powerpoint/2010/main" val="1503699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TENT_01">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356350"/>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2" name="Title Placeholder 10">
            <a:extLst>
              <a:ext uri="{FF2B5EF4-FFF2-40B4-BE49-F238E27FC236}">
                <a16:creationId xmlns:a16="http://schemas.microsoft.com/office/drawing/2014/main" id="{A78FA8AB-4405-4444-ACAC-4046C4EA9311}"/>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5" name="Content Placeholder 2">
            <a:extLst>
              <a:ext uri="{FF2B5EF4-FFF2-40B4-BE49-F238E27FC236}">
                <a16:creationId xmlns:a16="http://schemas.microsoft.com/office/drawing/2014/main" id="{C3FE7227-798D-4B3D-A297-B09AE961A1AA}"/>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3088582"/>
      </p:ext>
    </p:extLst>
  </p:cSld>
  <p:clrMapOvr>
    <a:masterClrMapping/>
  </p:clrMapOvr>
  <p:extLst>
    <p:ext uri="{DCECCB84-F9BA-43D5-87BE-67443E8EF086}">
      <p15:sldGuideLst xmlns:p15="http://schemas.microsoft.com/office/powerpoint/2012/main">
        <p15:guide id="1" pos="528" userDrawn="1">
          <p15:clr>
            <a:srgbClr val="FBAE40"/>
          </p15:clr>
        </p15:guide>
        <p15:guide id="2" orient="horz" pos="8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_1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356350"/>
            <a:ext cx="2743200" cy="365125"/>
          </a:xfrm>
          <a:prstGeom prst="rect">
            <a:avLst/>
          </a:prstGeom>
        </p:spPr>
        <p:txBody>
          <a:bodyPr/>
          <a:lstStyle>
            <a:lvl1pPr algn="l">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3E603ED-9F8C-429B-B551-4CAC6775A124}"/>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0">
            <a:extLst>
              <a:ext uri="{FF2B5EF4-FFF2-40B4-BE49-F238E27FC236}">
                <a16:creationId xmlns:a16="http://schemas.microsoft.com/office/drawing/2014/main" id="{50E7882C-C489-4F9F-B391-DC83482D009A}"/>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820653738"/>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_1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84F32-0E70-4457-82F0-52E995F39ED5}"/>
              </a:ext>
            </a:extLst>
          </p:cNvPr>
          <p:cNvSpPr>
            <a:spLocks noGrp="1"/>
          </p:cNvSpPr>
          <p:nvPr>
            <p:ph sz="half" idx="1"/>
          </p:nvPr>
        </p:nvSpPr>
        <p:spPr>
          <a:xfrm>
            <a:off x="838200" y="2257063"/>
            <a:ext cx="10515600" cy="3919900"/>
          </a:xfrm>
          <a:prstGeom prst="rect">
            <a:avLst/>
          </a:prstGeom>
        </p:spPr>
        <p:txBody>
          <a:bodyPr/>
          <a:lstStyle>
            <a:lvl1pPr marL="0" indent="0">
              <a:buNone/>
              <a:defRPr sz="3000" b="0" i="0" baseline="0">
                <a:solidFill>
                  <a:srgbClr val="E8E9EA"/>
                </a:solidFill>
                <a:latin typeface="Lato" panose="020F0502020204030203" pitchFamily="34" charset="77"/>
              </a:defRPr>
            </a:lvl1pPr>
            <a:lvl2pPr>
              <a:defRPr b="0" i="0" baseline="0">
                <a:solidFill>
                  <a:srgbClr val="E8E9EA"/>
                </a:solidFill>
                <a:latin typeface="Lato" panose="020F0502020204030203" pitchFamily="34" charset="77"/>
              </a:defRPr>
            </a:lvl2pPr>
            <a:lvl3pPr>
              <a:defRPr b="0" i="0" baseline="0">
                <a:solidFill>
                  <a:srgbClr val="E8E9EA"/>
                </a:solidFill>
                <a:latin typeface="Lato" panose="020F0502020204030203" pitchFamily="34" charset="77"/>
              </a:defRPr>
            </a:lvl3pPr>
            <a:lvl4pPr>
              <a:defRPr b="0" i="0" baseline="0">
                <a:solidFill>
                  <a:srgbClr val="E8E9EA"/>
                </a:solidFill>
                <a:latin typeface="Lato" panose="020F0502020204030203" pitchFamily="34" charset="77"/>
              </a:defRPr>
            </a:lvl4pPr>
            <a:lvl5pPr>
              <a:defRPr b="0" i="0" baseline="0">
                <a:solidFill>
                  <a:srgbClr val="E8E9EA"/>
                </a:solidFill>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356350"/>
            <a:ext cx="2743200" cy="365125"/>
          </a:xfrm>
          <a:prstGeom prst="rect">
            <a:avLst/>
          </a:prstGeom>
        </p:spPr>
        <p:txBody>
          <a:bodyPr/>
          <a:lstStyle>
            <a:lvl1pPr>
              <a:defRPr b="0" i="0">
                <a:solidFill>
                  <a:srgbClr val="E8E9EA"/>
                </a:solidFill>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E8E9E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7650871" y="6385982"/>
            <a:ext cx="3702929" cy="267893"/>
          </a:xfrm>
          <a:prstGeom prst="rect">
            <a:avLst/>
          </a:prstGeom>
        </p:spPr>
      </p:pic>
      <p:sp>
        <p:nvSpPr>
          <p:cNvPr id="8" name="Title Placeholder 10">
            <a:extLst>
              <a:ext uri="{FF2B5EF4-FFF2-40B4-BE49-F238E27FC236}">
                <a16:creationId xmlns:a16="http://schemas.microsoft.com/office/drawing/2014/main" id="{06F0B74D-76F5-49DE-BC1E-07A3933A7D93}"/>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lvl1pPr>
              <a:defRPr>
                <a:solidFill>
                  <a:srgbClr val="E8E9EA"/>
                </a:solidFill>
              </a:defRPr>
            </a:lvl1pPr>
          </a:lstStyle>
          <a:p>
            <a:r>
              <a:rPr lang="en-US" dirty="0"/>
              <a:t>Click to edit Master title style</a:t>
            </a:r>
          </a:p>
        </p:txBody>
      </p:sp>
    </p:spTree>
    <p:extLst>
      <p:ext uri="{BB962C8B-B14F-4D97-AF65-F5344CB8AC3E}">
        <p14:creationId xmlns:p14="http://schemas.microsoft.com/office/powerpoint/2010/main" val="1652743905"/>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_13">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D5FE394F-A334-4167-90DD-5A662FD693E6}"/>
              </a:ext>
            </a:extLst>
          </p:cNvPr>
          <p:cNvSpPr>
            <a:spLocks noGrp="1"/>
          </p:cNvSpPr>
          <p:nvPr>
            <p:ph type="dt" sz="half" idx="10"/>
          </p:nvPr>
        </p:nvSpPr>
        <p:spPr>
          <a:xfrm>
            <a:off x="838200" y="6356350"/>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pic>
        <p:nvPicPr>
          <p:cNvPr id="9" name="Picture 8">
            <a:extLst>
              <a:ext uri="{FF2B5EF4-FFF2-40B4-BE49-F238E27FC236}">
                <a16:creationId xmlns:a16="http://schemas.microsoft.com/office/drawing/2014/main" id="{9A49015A-19E5-4F62-8694-C03378168AA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0" name="Title Placeholder 10">
            <a:extLst>
              <a:ext uri="{FF2B5EF4-FFF2-40B4-BE49-F238E27FC236}">
                <a16:creationId xmlns:a16="http://schemas.microsoft.com/office/drawing/2014/main" id="{A4DB0FFB-2C34-4B3B-95BB-057D3A8326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2" name="Content Placeholder 2">
            <a:extLst>
              <a:ext uri="{FF2B5EF4-FFF2-40B4-BE49-F238E27FC236}">
                <a16:creationId xmlns:a16="http://schemas.microsoft.com/office/drawing/2014/main" id="{171B28D7-6742-4F0D-930C-1815724E8ACC}"/>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8699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NTENT_13">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D5FE394F-A334-4167-90DD-5A662FD693E6}"/>
              </a:ext>
            </a:extLst>
          </p:cNvPr>
          <p:cNvSpPr>
            <a:spLocks noGrp="1"/>
          </p:cNvSpPr>
          <p:nvPr>
            <p:ph type="dt" sz="half" idx="10"/>
          </p:nvPr>
        </p:nvSpPr>
        <p:spPr>
          <a:xfrm>
            <a:off x="838200" y="6356350"/>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pic>
        <p:nvPicPr>
          <p:cNvPr id="9" name="Picture 8">
            <a:extLst>
              <a:ext uri="{FF2B5EF4-FFF2-40B4-BE49-F238E27FC236}">
                <a16:creationId xmlns:a16="http://schemas.microsoft.com/office/drawing/2014/main" id="{9A49015A-19E5-4F62-8694-C03378168AA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0" name="Title Placeholder 10">
            <a:extLst>
              <a:ext uri="{FF2B5EF4-FFF2-40B4-BE49-F238E27FC236}">
                <a16:creationId xmlns:a16="http://schemas.microsoft.com/office/drawing/2014/main" id="{A4DB0FFB-2C34-4B3B-95BB-057D3A8326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2" name="Content Placeholder 2">
            <a:extLst>
              <a:ext uri="{FF2B5EF4-FFF2-40B4-BE49-F238E27FC236}">
                <a16:creationId xmlns:a16="http://schemas.microsoft.com/office/drawing/2014/main" id="{171B28D7-6742-4F0D-930C-1815724E8ACC}"/>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9893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7_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D5C346-F5CC-4883-8B4E-DFD1066DA394}"/>
              </a:ext>
            </a:extLst>
          </p:cNvPr>
          <p:cNvSpPr>
            <a:spLocks noGrp="1"/>
          </p:cNvSpPr>
          <p:nvPr>
            <p:ph type="title"/>
          </p:nvPr>
        </p:nvSpPr>
        <p:spPr>
          <a:xfrm>
            <a:off x="838199" y="861927"/>
            <a:ext cx="10515599" cy="1325563"/>
          </a:xfrm>
          <a:prstGeom prst="rect">
            <a:avLst/>
          </a:prstGeom>
        </p:spPr>
        <p:txBody>
          <a:bodyPr lIns="0" tIns="0" rIns="0" anchor="t" anchorCtr="0"/>
          <a:lstStyle>
            <a:lvl1pPr>
              <a:defRPr>
                <a:latin typeface="Oswald" pitchFamily="2" charset="0"/>
              </a:defRPr>
            </a:lvl1pPr>
          </a:lstStyle>
          <a:p>
            <a:r>
              <a:rPr lang="en-US" dirty="0"/>
              <a:t>Click to edit Master title style</a:t>
            </a:r>
          </a:p>
        </p:txBody>
      </p:sp>
    </p:spTree>
    <p:extLst>
      <p:ext uri="{BB962C8B-B14F-4D97-AF65-F5344CB8AC3E}">
        <p14:creationId xmlns:p14="http://schemas.microsoft.com/office/powerpoint/2010/main" val="2444768290"/>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21DE-B7BF-4C7D-8120-3BE666914518}"/>
              </a:ext>
            </a:extLst>
          </p:cNvPr>
          <p:cNvSpPr>
            <a:spLocks noGrp="1"/>
          </p:cNvSpPr>
          <p:nvPr>
            <p:ph type="title"/>
          </p:nvPr>
        </p:nvSpPr>
        <p:spPr>
          <a:xfrm>
            <a:off x="838200" y="861927"/>
            <a:ext cx="10515600" cy="1325563"/>
          </a:xfrm>
          <a:prstGeom prst="rect">
            <a:avLst/>
          </a:prstGeom>
        </p:spPr>
        <p:txBody>
          <a:bodyPr lIns="0" tIns="0" rIns="0" anchor="t" anchorCtr="0"/>
          <a:lstStyle>
            <a:lvl1pPr>
              <a:defRPr>
                <a:solidFill>
                  <a:srgbClr val="E8E9EA"/>
                </a:solidFill>
                <a:latin typeface="Oswa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DD84F32-0E70-4457-82F0-52E995F39ED5}"/>
              </a:ext>
            </a:extLst>
          </p:cNvPr>
          <p:cNvSpPr>
            <a:spLocks noGrp="1"/>
          </p:cNvSpPr>
          <p:nvPr>
            <p:ph sz="half" idx="1"/>
          </p:nvPr>
        </p:nvSpPr>
        <p:spPr>
          <a:xfrm>
            <a:off x="838200" y="2257063"/>
            <a:ext cx="10515600" cy="3919900"/>
          </a:xfrm>
        </p:spPr>
        <p:txBody>
          <a:bodyPr/>
          <a:lstStyle>
            <a:lvl1pPr marL="0" indent="0">
              <a:buNone/>
              <a:defRPr sz="3000" b="0" i="0" baseline="0">
                <a:solidFill>
                  <a:srgbClr val="E8E9EA"/>
                </a:solidFill>
                <a:latin typeface="Lato" panose="020F0502020204030203" pitchFamily="34" charset="77"/>
              </a:defRPr>
            </a:lvl1pPr>
            <a:lvl2pPr>
              <a:defRPr b="0" i="0" baseline="0">
                <a:solidFill>
                  <a:srgbClr val="E8E9EA"/>
                </a:solidFill>
                <a:latin typeface="Lato" panose="020F0502020204030203" pitchFamily="34" charset="77"/>
              </a:defRPr>
            </a:lvl2pPr>
            <a:lvl3pPr>
              <a:defRPr b="0" i="0" baseline="0">
                <a:solidFill>
                  <a:srgbClr val="E8E9EA"/>
                </a:solidFill>
                <a:latin typeface="Lato" panose="020F0502020204030203" pitchFamily="34" charset="77"/>
              </a:defRPr>
            </a:lvl3pPr>
            <a:lvl4pPr>
              <a:defRPr b="0" i="0" baseline="0">
                <a:solidFill>
                  <a:srgbClr val="E8E9EA"/>
                </a:solidFill>
                <a:latin typeface="Lato" panose="020F0502020204030203" pitchFamily="34" charset="77"/>
              </a:defRPr>
            </a:lvl4pPr>
            <a:lvl5pPr>
              <a:defRPr b="0" i="0" baseline="0">
                <a:solidFill>
                  <a:srgbClr val="E8E9EA"/>
                </a:solidFill>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p:txBody>
          <a:bodyPr/>
          <a:lstStyle>
            <a:lvl1pPr>
              <a:defRPr b="0" i="0">
                <a:solidFill>
                  <a:srgbClr val="E8E9EA"/>
                </a:solidFill>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a:cxnSpLocks/>
          </p:cNvCxnSpPr>
          <p:nvPr userDrawn="1"/>
        </p:nvCxnSpPr>
        <p:spPr>
          <a:xfrm>
            <a:off x="4648200" y="6176963"/>
            <a:ext cx="6705600" cy="0"/>
          </a:xfrm>
          <a:prstGeom prst="line">
            <a:avLst/>
          </a:prstGeom>
          <a:ln w="12700">
            <a:solidFill>
              <a:srgbClr val="E8E9E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650871" y="6385982"/>
            <a:ext cx="3702929" cy="267893"/>
          </a:xfrm>
          <a:prstGeom prst="rect">
            <a:avLst/>
          </a:prstGeom>
        </p:spPr>
      </p:pic>
    </p:spTree>
    <p:extLst>
      <p:ext uri="{BB962C8B-B14F-4D97-AF65-F5344CB8AC3E}">
        <p14:creationId xmlns:p14="http://schemas.microsoft.com/office/powerpoint/2010/main" val="1652743905"/>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guide id="3" pos="292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wo Content">
    <p:spTree>
      <p:nvGrpSpPr>
        <p:cNvPr id="1" name=""/>
        <p:cNvGrpSpPr/>
        <p:nvPr/>
      </p:nvGrpSpPr>
      <p:grpSpPr>
        <a:xfrm>
          <a:off x="0" y="0"/>
          <a:ext cx="0" cy="0"/>
          <a:chOff x="0" y="0"/>
          <a:chExt cx="0" cy="0"/>
        </a:xfrm>
      </p:grpSpPr>
      <p:pic>
        <p:nvPicPr>
          <p:cNvPr id="7" name="Picture 6" descr="A screenshot of a video game&#10;&#10;Description automatically generated with medium confidence">
            <a:extLst>
              <a:ext uri="{FF2B5EF4-FFF2-40B4-BE49-F238E27FC236}">
                <a16:creationId xmlns:a16="http://schemas.microsoft.com/office/drawing/2014/main" id="{89F2FD4C-EBBF-44A2-9512-CE52BB5411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8993" y="684494"/>
            <a:ext cx="2409448" cy="917011"/>
          </a:xfrm>
          <a:prstGeom prst="rect">
            <a:avLst/>
          </a:prstGeom>
        </p:spPr>
      </p:pic>
    </p:spTree>
    <p:extLst>
      <p:ext uri="{BB962C8B-B14F-4D97-AF65-F5344CB8AC3E}">
        <p14:creationId xmlns:p14="http://schemas.microsoft.com/office/powerpoint/2010/main" val="1983634660"/>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A screenshot of a video game&#10;&#10;Description automatically generated with medium confidence">
            <a:extLst>
              <a:ext uri="{FF2B5EF4-FFF2-40B4-BE49-F238E27FC236}">
                <a16:creationId xmlns:a16="http://schemas.microsoft.com/office/drawing/2014/main" id="{89F2FD4C-EBBF-44A2-9512-CE52BB5411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8993" y="684494"/>
            <a:ext cx="2409448" cy="917011"/>
          </a:xfrm>
          <a:prstGeom prst="rect">
            <a:avLst/>
          </a:prstGeom>
        </p:spPr>
      </p:pic>
    </p:spTree>
    <p:extLst>
      <p:ext uri="{BB962C8B-B14F-4D97-AF65-F5344CB8AC3E}">
        <p14:creationId xmlns:p14="http://schemas.microsoft.com/office/powerpoint/2010/main" val="3046436939"/>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6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21DE-B7BF-4C7D-8120-3BE666914518}"/>
              </a:ext>
            </a:extLst>
          </p:cNvPr>
          <p:cNvSpPr>
            <a:spLocks noGrp="1"/>
          </p:cNvSpPr>
          <p:nvPr>
            <p:ph type="title"/>
          </p:nvPr>
        </p:nvSpPr>
        <p:spPr>
          <a:xfrm>
            <a:off x="838200" y="861927"/>
            <a:ext cx="10515600" cy="1325563"/>
          </a:xfrm>
          <a:prstGeom prst="rect">
            <a:avLst/>
          </a:prstGeom>
        </p:spPr>
        <p:txBody>
          <a:bodyPr lIns="0" tIns="0" rIns="0" anchor="t" anchorCtr="0"/>
          <a:lstStyle>
            <a:lvl1pPr>
              <a:defRPr>
                <a:latin typeface="Oswa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DD84F32-0E70-4457-82F0-52E995F39ED5}"/>
              </a:ext>
            </a:extLst>
          </p:cNvPr>
          <p:cNvSpPr>
            <a:spLocks noGrp="1"/>
          </p:cNvSpPr>
          <p:nvPr>
            <p:ph sz="half" idx="1"/>
          </p:nvPr>
        </p:nvSpPr>
        <p:spPr>
          <a:xfrm>
            <a:off x="838200" y="2257063"/>
            <a:ext cx="10515600" cy="3919900"/>
          </a:xfr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spTree>
    <p:extLst>
      <p:ext uri="{BB962C8B-B14F-4D97-AF65-F5344CB8AC3E}">
        <p14:creationId xmlns:p14="http://schemas.microsoft.com/office/powerpoint/2010/main" val="1496901184"/>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21DE-B7BF-4C7D-8120-3BE666914518}"/>
              </a:ext>
            </a:extLst>
          </p:cNvPr>
          <p:cNvSpPr>
            <a:spLocks noGrp="1"/>
          </p:cNvSpPr>
          <p:nvPr>
            <p:ph type="title"/>
          </p:nvPr>
        </p:nvSpPr>
        <p:spPr>
          <a:xfrm>
            <a:off x="838200" y="861927"/>
            <a:ext cx="10515600" cy="1325563"/>
          </a:xfrm>
          <a:prstGeom prst="rect">
            <a:avLst/>
          </a:prstGeom>
        </p:spPr>
        <p:txBody>
          <a:bodyPr lIns="0" tIns="0" rIns="0" anchor="t" anchorCtr="0"/>
          <a:lstStyle>
            <a:lvl1pPr>
              <a:defRPr>
                <a:solidFill>
                  <a:srgbClr val="E8E9EA"/>
                </a:solidFill>
                <a:latin typeface="Oswa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DD84F32-0E70-4457-82F0-52E995F39ED5}"/>
              </a:ext>
            </a:extLst>
          </p:cNvPr>
          <p:cNvSpPr>
            <a:spLocks noGrp="1"/>
          </p:cNvSpPr>
          <p:nvPr>
            <p:ph sz="half" idx="1"/>
          </p:nvPr>
        </p:nvSpPr>
        <p:spPr>
          <a:xfrm>
            <a:off x="838200" y="2257063"/>
            <a:ext cx="10515600" cy="3919900"/>
          </a:xfrm>
        </p:spPr>
        <p:txBody>
          <a:bodyPr/>
          <a:lstStyle>
            <a:lvl1pPr marL="0" indent="0">
              <a:buNone/>
              <a:defRPr sz="3000" b="0" i="0" baseline="0">
                <a:solidFill>
                  <a:srgbClr val="E8E9EA"/>
                </a:solidFill>
                <a:latin typeface="Lato" panose="020F0502020204030203" pitchFamily="34" charset="77"/>
              </a:defRPr>
            </a:lvl1pPr>
            <a:lvl2pPr>
              <a:defRPr b="0" i="0" baseline="0">
                <a:solidFill>
                  <a:srgbClr val="E8E9EA"/>
                </a:solidFill>
                <a:latin typeface="Lato" panose="020F0502020204030203" pitchFamily="34" charset="77"/>
              </a:defRPr>
            </a:lvl2pPr>
            <a:lvl3pPr>
              <a:defRPr b="0" i="0" baseline="0">
                <a:solidFill>
                  <a:srgbClr val="E8E9EA"/>
                </a:solidFill>
                <a:latin typeface="Lato" panose="020F0502020204030203" pitchFamily="34" charset="77"/>
              </a:defRPr>
            </a:lvl3pPr>
            <a:lvl4pPr>
              <a:defRPr b="0" i="0" baseline="0">
                <a:solidFill>
                  <a:srgbClr val="E8E9EA"/>
                </a:solidFill>
                <a:latin typeface="Lato" panose="020F0502020204030203" pitchFamily="34" charset="77"/>
              </a:defRPr>
            </a:lvl4pPr>
            <a:lvl5pPr>
              <a:defRPr b="0" i="0" baseline="0">
                <a:solidFill>
                  <a:srgbClr val="E8E9EA"/>
                </a:solidFill>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p:txBody>
          <a:bodyPr/>
          <a:lstStyle>
            <a:lvl1pPr>
              <a:defRPr b="0" i="0">
                <a:solidFill>
                  <a:srgbClr val="E8E9EA"/>
                </a:solidFill>
                <a:latin typeface="Lato" panose="020F0502020204030203" pitchFamily="34" charset="77"/>
              </a:defRPr>
            </a:lvl1pPr>
          </a:lstStyle>
          <a:p>
            <a:fld id="{D4EBE3CD-9D77-4126-B7ED-9E1F8FB2D6C1}" type="slidenum">
              <a:rPr lang="en-US" smtClean="0"/>
              <a:pPr/>
              <a:t>‹#›</a:t>
            </a:fld>
            <a:endParaRPr lang="en-US" dirty="0"/>
          </a:p>
        </p:txBody>
      </p:sp>
    </p:spTree>
    <p:extLst>
      <p:ext uri="{BB962C8B-B14F-4D97-AF65-F5344CB8AC3E}">
        <p14:creationId xmlns:p14="http://schemas.microsoft.com/office/powerpoint/2010/main" val="1861348382"/>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_0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296552"/>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0" name="Title Placeholder 10">
            <a:extLst>
              <a:ext uri="{FF2B5EF4-FFF2-40B4-BE49-F238E27FC236}">
                <a16:creationId xmlns:a16="http://schemas.microsoft.com/office/drawing/2014/main" id="{90ECCEC9-725D-49C6-8096-E7021C01B2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2" name="Text Placeholder 11">
            <a:extLst>
              <a:ext uri="{FF2B5EF4-FFF2-40B4-BE49-F238E27FC236}">
                <a16:creationId xmlns:a16="http://schemas.microsoft.com/office/drawing/2014/main" id="{FF0A29B2-7BDB-4463-94AD-975EDA52D851}"/>
              </a:ext>
            </a:extLst>
          </p:cNvPr>
          <p:cNvSpPr>
            <a:spLocks noGrp="1"/>
          </p:cNvSpPr>
          <p:nvPr>
            <p:ph idx="1"/>
          </p:nvPr>
        </p:nvSpPr>
        <p:spPr>
          <a:xfrm>
            <a:off x="838200" y="2640647"/>
            <a:ext cx="10515600" cy="3536315"/>
          </a:xfrm>
          <a:prstGeom prst="rect">
            <a:avLst/>
          </a:prstGeom>
        </p:spPr>
        <p:txBody>
          <a:bodyPr vert="horz" lIns="91440" tIns="45720" rIns="91440" bIns="45720" rtlCol="0">
            <a:normAutofit/>
          </a:bodyPr>
          <a:lstStyle>
            <a:lvl1pPr>
              <a:defRPr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4118053"/>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_13">
    <p:bg>
      <p:bgPr>
        <a:blipFill dpi="0" rotWithShape="1">
          <a:blip r:embed="rId2">
            <a:lum/>
          </a:blip>
          <a:srcRect/>
          <a:stretch>
            <a:fillRect t="-100000" b="-100000"/>
          </a:stretch>
        </a:blipFill>
        <a:effectLst/>
      </p:bgPr>
    </p:bg>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D5FE394F-A334-4167-90DD-5A662FD693E6}"/>
              </a:ext>
            </a:extLst>
          </p:cNvPr>
          <p:cNvSpPr>
            <a:spLocks noGrp="1"/>
          </p:cNvSpPr>
          <p:nvPr>
            <p:ph type="dt" sz="half" idx="10"/>
          </p:nvPr>
        </p:nvSpPr>
        <p:spPr>
          <a:xfrm>
            <a:off x="838200" y="6356350"/>
            <a:ext cx="2743200" cy="365125"/>
          </a:xfrm>
          <a:prstGeom prst="rect">
            <a:avLst/>
          </a:prstGeom>
        </p:spPr>
        <p:txBody>
          <a:bodyPr/>
          <a:lstStyle/>
          <a:p>
            <a:fld id="{D4EBE3CD-9D77-4126-B7ED-9E1F8FB2D6C1}" type="slidenum">
              <a:rPr lang="en-US" smtClean="0"/>
              <a:pPr/>
              <a:t>‹#›</a:t>
            </a:fld>
            <a:endParaRPr lang="en-US" dirty="0"/>
          </a:p>
        </p:txBody>
      </p:sp>
      <p:sp>
        <p:nvSpPr>
          <p:cNvPr id="10" name="Title Placeholder 10">
            <a:extLst>
              <a:ext uri="{FF2B5EF4-FFF2-40B4-BE49-F238E27FC236}">
                <a16:creationId xmlns:a16="http://schemas.microsoft.com/office/drawing/2014/main" id="{A4DB0FFB-2C34-4B3B-95BB-057D3A8326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2" name="Content Placeholder 2">
            <a:extLst>
              <a:ext uri="{FF2B5EF4-FFF2-40B4-BE49-F238E27FC236}">
                <a16:creationId xmlns:a16="http://schemas.microsoft.com/office/drawing/2014/main" id="{171B28D7-6742-4F0D-930C-1815724E8ACC}"/>
              </a:ext>
            </a:extLst>
          </p:cNvPr>
          <p:cNvSpPr>
            <a:spLocks noGrp="1"/>
          </p:cNvSpPr>
          <p:nvPr>
            <p:ph sz="half" idx="11"/>
          </p:nvPr>
        </p:nvSpPr>
        <p:spPr>
          <a:xfrm>
            <a:off x="838200" y="2257063"/>
            <a:ext cx="10515600" cy="3919900"/>
          </a:xfrm>
          <a:prstGeom prst="rect">
            <a:avLst/>
          </a:prstGeom>
        </p:spPr>
        <p:txBody>
          <a:bodyPr/>
          <a:lstStyle>
            <a:lvl1pPr marL="0" indent="0">
              <a:buNone/>
              <a:defRPr sz="3000">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5692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ONTENT_0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296552"/>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0" name="Title Placeholder 10">
            <a:extLst>
              <a:ext uri="{FF2B5EF4-FFF2-40B4-BE49-F238E27FC236}">
                <a16:creationId xmlns:a16="http://schemas.microsoft.com/office/drawing/2014/main" id="{90ECCEC9-725D-49C6-8096-E7021C01B2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lvl1pPr>
              <a:defRPr b="0" i="0">
                <a:latin typeface="Lato" panose="020F0502020204030203" pitchFamily="34" charset="77"/>
              </a:defRPr>
            </a:lvl1pPr>
          </a:lstStyle>
          <a:p>
            <a:r>
              <a:rPr lang="en-US" dirty="0"/>
              <a:t>Click to edit Master title style</a:t>
            </a:r>
          </a:p>
        </p:txBody>
      </p:sp>
      <p:sp>
        <p:nvSpPr>
          <p:cNvPr id="12" name="Text Placeholder 11">
            <a:extLst>
              <a:ext uri="{FF2B5EF4-FFF2-40B4-BE49-F238E27FC236}">
                <a16:creationId xmlns:a16="http://schemas.microsoft.com/office/drawing/2014/main" id="{FF0A29B2-7BDB-4463-94AD-975EDA52D851}"/>
              </a:ext>
            </a:extLst>
          </p:cNvPr>
          <p:cNvSpPr>
            <a:spLocks noGrp="1"/>
          </p:cNvSpPr>
          <p:nvPr>
            <p:ph idx="1"/>
          </p:nvPr>
        </p:nvSpPr>
        <p:spPr>
          <a:xfrm>
            <a:off x="838200" y="2640647"/>
            <a:ext cx="10515600" cy="3536315"/>
          </a:xfrm>
          <a:prstGeom prst="rect">
            <a:avLst/>
          </a:prstGeom>
        </p:spPr>
        <p:txBody>
          <a:bodyPr vert="horz" lIns="91440" tIns="45720" rIns="91440" bIns="45720" rtlCol="0">
            <a:normAutofit/>
          </a:bodyPr>
          <a:lstStyle>
            <a:lvl1pPr>
              <a:defRPr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4769014"/>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_0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296552"/>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0" name="Title Placeholder 10">
            <a:extLst>
              <a:ext uri="{FF2B5EF4-FFF2-40B4-BE49-F238E27FC236}">
                <a16:creationId xmlns:a16="http://schemas.microsoft.com/office/drawing/2014/main" id="{90ECCEC9-725D-49C6-8096-E7021C01B2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2" name="Text Placeholder 11">
            <a:extLst>
              <a:ext uri="{FF2B5EF4-FFF2-40B4-BE49-F238E27FC236}">
                <a16:creationId xmlns:a16="http://schemas.microsoft.com/office/drawing/2014/main" id="{FF0A29B2-7BDB-4463-94AD-975EDA52D851}"/>
              </a:ext>
            </a:extLst>
          </p:cNvPr>
          <p:cNvSpPr>
            <a:spLocks noGrp="1"/>
          </p:cNvSpPr>
          <p:nvPr>
            <p:ph idx="1"/>
          </p:nvPr>
        </p:nvSpPr>
        <p:spPr>
          <a:xfrm>
            <a:off x="838200" y="2640647"/>
            <a:ext cx="10515600" cy="3536315"/>
          </a:xfrm>
          <a:prstGeom prst="rect">
            <a:avLst/>
          </a:prstGeom>
        </p:spPr>
        <p:txBody>
          <a:bodyPr vert="horz" lIns="91440" tIns="45720" rIns="91440" bIns="45720" rtlCol="0">
            <a:normAutofit/>
          </a:bodyPr>
          <a:lstStyle>
            <a:lvl1pPr>
              <a:defRPr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4118053"/>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_03">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291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7" name="Title Placeholder 10">
            <a:extLst>
              <a:ext uri="{FF2B5EF4-FFF2-40B4-BE49-F238E27FC236}">
                <a16:creationId xmlns:a16="http://schemas.microsoft.com/office/drawing/2014/main" id="{21FAD412-933D-4FF2-924E-58DB1C595363}"/>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0" name="Content Placeholder 2">
            <a:extLst>
              <a:ext uri="{FF2B5EF4-FFF2-40B4-BE49-F238E27FC236}">
                <a16:creationId xmlns:a16="http://schemas.microsoft.com/office/drawing/2014/main" id="{F169DF7B-0E50-4F12-A329-B7AD0C93E514}"/>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9641389"/>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_0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84F32-0E70-4457-82F0-52E995F39ED5}"/>
              </a:ext>
            </a:extLst>
          </p:cNvPr>
          <p:cNvSpPr>
            <a:spLocks noGrp="1"/>
          </p:cNvSpPr>
          <p:nvPr>
            <p:ph sz="half" idx="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13" name="Title Placeholder 10">
            <a:extLst>
              <a:ext uri="{FF2B5EF4-FFF2-40B4-BE49-F238E27FC236}">
                <a16:creationId xmlns:a16="http://schemas.microsoft.com/office/drawing/2014/main" id="{BA4DF265-3811-48B8-B889-A8F3EA3EA41C}"/>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026186252"/>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_05">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7" name="Title Placeholder 10">
            <a:extLst>
              <a:ext uri="{FF2B5EF4-FFF2-40B4-BE49-F238E27FC236}">
                <a16:creationId xmlns:a16="http://schemas.microsoft.com/office/drawing/2014/main" id="{AFBFCC8D-7F0E-4C14-9877-5F062B244ED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0" name="Content Placeholder 2">
            <a:extLst>
              <a:ext uri="{FF2B5EF4-FFF2-40B4-BE49-F238E27FC236}">
                <a16:creationId xmlns:a16="http://schemas.microsoft.com/office/drawing/2014/main" id="{FB667FF1-1A01-4668-9AB2-8A7E57A66273}"/>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2427419"/>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_06">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7" name="Title Placeholder 10">
            <a:extLst>
              <a:ext uri="{FF2B5EF4-FFF2-40B4-BE49-F238E27FC236}">
                <a16:creationId xmlns:a16="http://schemas.microsoft.com/office/drawing/2014/main" id="{6B9ADA4A-10C1-4AB6-80A8-2F2A3F5AA1FC}"/>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0" name="Content Placeholder 2">
            <a:extLst>
              <a:ext uri="{FF2B5EF4-FFF2-40B4-BE49-F238E27FC236}">
                <a16:creationId xmlns:a16="http://schemas.microsoft.com/office/drawing/2014/main" id="{2D41D2A3-8719-4D0A-B26C-CD3F8394D3B0}"/>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5804767"/>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_07">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7" name="Title Placeholder 10">
            <a:extLst>
              <a:ext uri="{FF2B5EF4-FFF2-40B4-BE49-F238E27FC236}">
                <a16:creationId xmlns:a16="http://schemas.microsoft.com/office/drawing/2014/main" id="{39EADD68-76BE-498E-BC31-F5AC81E77D57}"/>
              </a:ext>
            </a:extLst>
          </p:cNvPr>
          <p:cNvSpPr>
            <a:spLocks noGrp="1"/>
          </p:cNvSpPr>
          <p:nvPr>
            <p:ph type="title"/>
          </p:nvPr>
        </p:nvSpPr>
        <p:spPr>
          <a:xfrm>
            <a:off x="838200" y="677322"/>
            <a:ext cx="6938473" cy="1313848"/>
          </a:xfrm>
          <a:prstGeom prst="rect">
            <a:avLst/>
          </a:prstGeom>
        </p:spPr>
        <p:txBody>
          <a:bodyPr vert="horz" lIns="91440" tIns="45720" rIns="91440" bIns="45720" rtlCol="0" anchor="t">
            <a:normAutofit/>
          </a:bodyPr>
          <a:lstStyle/>
          <a:p>
            <a:r>
              <a:rPr lang="en-US" dirty="0"/>
              <a:t>Click to edit Master title style</a:t>
            </a:r>
          </a:p>
        </p:txBody>
      </p:sp>
      <p:sp>
        <p:nvSpPr>
          <p:cNvPr id="10" name="Content Placeholder 2">
            <a:extLst>
              <a:ext uri="{FF2B5EF4-FFF2-40B4-BE49-F238E27FC236}">
                <a16:creationId xmlns:a16="http://schemas.microsoft.com/office/drawing/2014/main" id="{CD7792DF-18D0-4183-914D-4044609A3776}"/>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5670513"/>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_08">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
        <p:nvSpPr>
          <p:cNvPr id="10" name="Title Placeholder 10">
            <a:extLst>
              <a:ext uri="{FF2B5EF4-FFF2-40B4-BE49-F238E27FC236}">
                <a16:creationId xmlns:a16="http://schemas.microsoft.com/office/drawing/2014/main" id="{14A6C7D4-AE95-4D81-8EC0-54CC6A9E09E8}"/>
              </a:ext>
            </a:extLst>
          </p:cNvPr>
          <p:cNvSpPr>
            <a:spLocks noGrp="1"/>
          </p:cNvSpPr>
          <p:nvPr>
            <p:ph type="title"/>
          </p:nvPr>
        </p:nvSpPr>
        <p:spPr>
          <a:xfrm>
            <a:off x="838200" y="677322"/>
            <a:ext cx="6938473" cy="1313848"/>
          </a:xfrm>
          <a:prstGeom prst="rect">
            <a:avLst/>
          </a:prstGeom>
        </p:spPr>
        <p:txBody>
          <a:bodyPr vert="horz" lIns="91440" tIns="45720" rIns="91440" bIns="45720" rtlCol="0" anchor="t">
            <a:normAutofit/>
          </a:bodyPr>
          <a:lstStyle/>
          <a:p>
            <a:r>
              <a:rPr lang="en-US" dirty="0"/>
              <a:t>Click to edit Master title style</a:t>
            </a:r>
          </a:p>
        </p:txBody>
      </p:sp>
      <p:sp>
        <p:nvSpPr>
          <p:cNvPr id="13" name="Content Placeholder 2">
            <a:extLst>
              <a:ext uri="{FF2B5EF4-FFF2-40B4-BE49-F238E27FC236}">
                <a16:creationId xmlns:a16="http://schemas.microsoft.com/office/drawing/2014/main" id="{009654DD-E4D6-4CF3-A9E0-564310B3469C}"/>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89134"/>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_10">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Title Placeholder 10">
            <a:extLst>
              <a:ext uri="{FF2B5EF4-FFF2-40B4-BE49-F238E27FC236}">
                <a16:creationId xmlns:a16="http://schemas.microsoft.com/office/drawing/2014/main" id="{9A5C3BB4-FA16-45B8-A9D3-F0D05B986605}"/>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0" name="Content Placeholder 2">
            <a:extLst>
              <a:ext uri="{FF2B5EF4-FFF2-40B4-BE49-F238E27FC236}">
                <a16:creationId xmlns:a16="http://schemas.microsoft.com/office/drawing/2014/main" id="{EA3281D7-F150-4E0E-A844-F5B1A2E59544}"/>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8653386"/>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392AFD-7A9A-40A7-8EAE-A7582B8CF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ato" panose="020F0502020204030203" pitchFamily="34" charset="77"/>
              </a:defRPr>
            </a:lvl1pPr>
          </a:lstStyle>
          <a:p>
            <a:fld id="{93FBCD4F-7C42-4FCA-8F1D-861807028609}" type="slidenum">
              <a:rPr lang="en-US" smtClean="0"/>
              <a:pPr/>
              <a:t>‹#›</a:t>
            </a:fld>
            <a:endParaRPr lang="en-US" dirty="0"/>
          </a:p>
        </p:txBody>
      </p:sp>
      <p:cxnSp>
        <p:nvCxnSpPr>
          <p:cNvPr id="9" name="Straight Connector 8">
            <a:extLst>
              <a:ext uri="{FF2B5EF4-FFF2-40B4-BE49-F238E27FC236}">
                <a16:creationId xmlns:a16="http://schemas.microsoft.com/office/drawing/2014/main" id="{7D5953EA-594D-4F23-8B22-847853613CA0}"/>
              </a:ext>
            </a:extLst>
          </p:cNvPr>
          <p:cNvCxnSpPr>
            <a:cxnSpLocks/>
          </p:cNvCxnSpPr>
          <p:nvPr userDrawn="1"/>
        </p:nvCxnSpPr>
        <p:spPr>
          <a:xfrm>
            <a:off x="1996440" y="6176962"/>
            <a:ext cx="935736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325390BF-C782-F33A-B57A-492F40A64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Lato" panose="020F0502020204030203" pitchFamily="34" charset="77"/>
              </a:defRPr>
            </a:lvl1pPr>
          </a:lstStyle>
          <a:p>
            <a:fld id="{AF02A434-7BE3-514A-B7EC-A7E20B1E95E7}" type="datetimeFigureOut">
              <a:rPr lang="en-US" smtClean="0"/>
              <a:pPr/>
              <a:t>5/16/2024</a:t>
            </a:fld>
            <a:endParaRPr lang="en-US" dirty="0"/>
          </a:p>
        </p:txBody>
      </p:sp>
      <p:sp>
        <p:nvSpPr>
          <p:cNvPr id="3" name="Title Placeholder 2">
            <a:extLst>
              <a:ext uri="{FF2B5EF4-FFF2-40B4-BE49-F238E27FC236}">
                <a16:creationId xmlns:a16="http://schemas.microsoft.com/office/drawing/2014/main" id="{E8ED1812-A19A-B6A1-E492-59B796B545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03032231"/>
      </p:ext>
    </p:extLst>
  </p:cSld>
  <p:clrMap bg1="lt1" tx1="dk1" bg2="lt2" tx2="dk2" accent1="accent1" accent2="accent2" accent3="accent3" accent4="accent4" accent5="accent5" accent6="accent6" hlink="hlink" folHlink="folHlink"/>
  <p:sldLayoutIdLst>
    <p:sldLayoutId id="2147483652" r:id="rId1"/>
    <p:sldLayoutId id="2147483663" r:id="rId2"/>
    <p:sldLayoutId id="2147483699" r:id="rId3"/>
    <p:sldLayoutId id="2147483666" r:id="rId4"/>
    <p:sldLayoutId id="2147483674" r:id="rId5"/>
    <p:sldLayoutId id="2147483677" r:id="rId6"/>
    <p:sldLayoutId id="2147483678" r:id="rId7"/>
    <p:sldLayoutId id="2147483669" r:id="rId8"/>
    <p:sldLayoutId id="2147483672" r:id="rId9"/>
    <p:sldLayoutId id="2147483670" r:id="rId10"/>
    <p:sldLayoutId id="2147483664" r:id="rId11"/>
    <p:sldLayoutId id="2147483693" r:id="rId12"/>
    <p:sldLayoutId id="2147483697" r:id="rId13"/>
  </p:sldLayoutIdLst>
  <p:txStyles>
    <p:titleStyle>
      <a:lvl1pPr algn="l" defTabSz="914400" rtl="0" eaLnBrk="1" latinLnBrk="0" hangingPunct="1">
        <a:lnSpc>
          <a:spcPct val="90000"/>
        </a:lnSpc>
        <a:spcBef>
          <a:spcPct val="0"/>
        </a:spcBef>
        <a:buNone/>
        <a:defRPr sz="4800" kern="1200" cap="all" baseline="0">
          <a:solidFill>
            <a:srgbClr val="13294B"/>
          </a:solidFill>
          <a:latin typeface="Oswald Semi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455A4"/>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455A4"/>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455A4"/>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455A4"/>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455A4"/>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2920A3-7167-4E14-A27F-3E032B7B974A}"/>
              </a:ext>
            </a:extLst>
          </p:cNvPr>
          <p:cNvSpPr>
            <a:spLocks noGrp="1"/>
          </p:cNvSpPr>
          <p:nvPr>
            <p:ph type="body" idx="1"/>
          </p:nvPr>
        </p:nvSpPr>
        <p:spPr>
          <a:xfrm>
            <a:off x="838200" y="2118167"/>
            <a:ext cx="10515600" cy="40587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D575A8-0CFB-4DE3-81A8-EDEAC8A6A3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Lato" panose="020F0502020204030203" pitchFamily="34" charset="77"/>
              </a:defRPr>
            </a:lvl1pPr>
          </a:lstStyle>
          <a:p>
            <a:fld id="{B0C699B4-DED1-4F97-BBBA-1865F4F291DC}" type="datetimeFigureOut">
              <a:rPr lang="en-US" smtClean="0"/>
              <a:pPr/>
              <a:t>5/16/2024</a:t>
            </a:fld>
            <a:endParaRPr lang="en-US" dirty="0"/>
          </a:p>
        </p:txBody>
      </p:sp>
      <p:sp>
        <p:nvSpPr>
          <p:cNvPr id="5" name="Footer Placeholder 4">
            <a:extLst>
              <a:ext uri="{FF2B5EF4-FFF2-40B4-BE49-F238E27FC236}">
                <a16:creationId xmlns:a16="http://schemas.microsoft.com/office/drawing/2014/main" id="{D6621CD7-4E9D-421C-8A24-75FBCBA7F3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D0F3BA79-4325-46FA-9A5B-1C1F399DD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ato" panose="020F0502020204030203" pitchFamily="34" charset="77"/>
              </a:defRPr>
            </a:lvl1pPr>
          </a:lstStyle>
          <a:p>
            <a:fld id="{D4EBE3CD-9D77-4126-B7ED-9E1F8FB2D6C1}" type="slidenum">
              <a:rPr lang="en-US" smtClean="0"/>
              <a:pPr/>
              <a:t>‹#›</a:t>
            </a:fld>
            <a:endParaRPr lang="en-US" dirty="0"/>
          </a:p>
        </p:txBody>
      </p:sp>
    </p:spTree>
    <p:extLst>
      <p:ext uri="{BB962C8B-B14F-4D97-AF65-F5344CB8AC3E}">
        <p14:creationId xmlns:p14="http://schemas.microsoft.com/office/powerpoint/2010/main" val="476139142"/>
      </p:ext>
    </p:extLst>
  </p:cSld>
  <p:clrMap bg1="lt1" tx1="dk1" bg2="lt2" tx2="dk2" accent1="accent1" accent2="accent2" accent3="accent3" accent4="accent4" accent5="accent5" accent6="accent6" hlink="hlink" folHlink="folHlink"/>
  <p:sldLayoutIdLst>
    <p:sldLayoutId id="2147483683" r:id="rId1"/>
    <p:sldLayoutId id="2147483696" r:id="rId2"/>
    <p:sldLayoutId id="2147483695" r:id="rId3"/>
    <p:sldLayoutId id="2147483702" r:id="rId4"/>
    <p:sldLayoutId id="2147483680" r:id="rId5"/>
    <p:sldLayoutId id="2147483679" r:id="rId6"/>
    <p:sldLayoutId id="2147483703" r:id="rId7"/>
    <p:sldLayoutId id="2147483704" r:id="rId8"/>
  </p:sldLayoutIdLst>
  <p:txStyles>
    <p:titleStyle>
      <a:lvl1pPr algn="l" defTabSz="914400" rtl="0" eaLnBrk="1" latinLnBrk="0" hangingPunct="1">
        <a:lnSpc>
          <a:spcPct val="90000"/>
        </a:lnSpc>
        <a:spcBef>
          <a:spcPct val="0"/>
        </a:spcBef>
        <a:buNone/>
        <a:defRPr sz="4800" kern="1200" cap="all" spc="300" baseline="0">
          <a:solidFill>
            <a:srgbClr val="0455A4"/>
          </a:solidFill>
          <a:latin typeface="Lato" panose="020F050202020403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392AFD-7A9A-40A7-8EAE-A7582B8CF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ato" panose="020F0502020204030203" pitchFamily="34" charset="77"/>
              </a:defRPr>
            </a:lvl1pPr>
          </a:lstStyle>
          <a:p>
            <a:fld id="{93FBCD4F-7C42-4FCA-8F1D-861807028609}" type="slidenum">
              <a:rPr lang="en-US" smtClean="0"/>
              <a:pPr/>
              <a:t>‹#›</a:t>
            </a:fld>
            <a:endParaRPr lang="en-US" dirty="0"/>
          </a:p>
        </p:txBody>
      </p:sp>
      <p:cxnSp>
        <p:nvCxnSpPr>
          <p:cNvPr id="9" name="Straight Connector 8">
            <a:extLst>
              <a:ext uri="{FF2B5EF4-FFF2-40B4-BE49-F238E27FC236}">
                <a16:creationId xmlns:a16="http://schemas.microsoft.com/office/drawing/2014/main" id="{7D5953EA-594D-4F23-8B22-847853613CA0}"/>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032231"/>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800" kern="1200" cap="all" baseline="0">
          <a:solidFill>
            <a:srgbClr val="13294B"/>
          </a:solidFill>
          <a:latin typeface="Oswald Semi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455A4"/>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455A4"/>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455A4"/>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455A4"/>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455A4"/>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3gp"/><Relationship Id="rId1" Type="http://schemas.microsoft.com/office/2007/relationships/media" Target="../media/media1.3gp"/><Relationship Id="rId6" Type="http://schemas.openxmlformats.org/officeDocument/2006/relationships/image" Target="../media/image14.gif"/><Relationship Id="rId5" Type="http://schemas.openxmlformats.org/officeDocument/2006/relationships/image" Target="../media/image31.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video" Target="https://www.youtube.com/embed/IbaH-TkmYng?feature=oembed"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gif"/><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gif"/><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B1E5CB-0EBE-4EE1-FECB-5803726C0D57}"/>
              </a:ext>
            </a:extLst>
          </p:cNvPr>
          <p:cNvSpPr>
            <a:spLocks noGrp="1"/>
          </p:cNvSpPr>
          <p:nvPr>
            <p:ph type="title" idx="4294967295"/>
          </p:nvPr>
        </p:nvSpPr>
        <p:spPr>
          <a:xfrm>
            <a:off x="838200" y="-1325563"/>
            <a:ext cx="10515600" cy="1325563"/>
          </a:xfrm>
          <a:prstGeom prst="rect">
            <a:avLst/>
          </a:prstGeom>
        </p:spPr>
        <p:txBody>
          <a:bodyPr/>
          <a:lstStyle/>
          <a:p>
            <a:r>
              <a:rPr lang="en-US" dirty="0"/>
              <a:t>Introduction</a:t>
            </a:r>
          </a:p>
        </p:txBody>
      </p:sp>
      <p:sp>
        <p:nvSpPr>
          <p:cNvPr id="2" name="TextBox 1">
            <a:extLst>
              <a:ext uri="{FF2B5EF4-FFF2-40B4-BE49-F238E27FC236}">
                <a16:creationId xmlns:a16="http://schemas.microsoft.com/office/drawing/2014/main" id="{CFDC6B7F-405B-A412-360F-A5D789750633}"/>
              </a:ext>
              <a:ext uri="{C183D7F6-B498-43B3-948B-1728B52AA6E4}">
                <adec:decorative xmlns:adec="http://schemas.microsoft.com/office/drawing/2017/decorative" val="1"/>
              </a:ext>
            </a:extLst>
          </p:cNvPr>
          <p:cNvSpPr txBox="1"/>
          <p:nvPr/>
        </p:nvSpPr>
        <p:spPr>
          <a:xfrm>
            <a:off x="601980" y="1962061"/>
            <a:ext cx="7711440" cy="3554819"/>
          </a:xfrm>
          <a:prstGeom prst="rect">
            <a:avLst/>
          </a:prstGeom>
          <a:noFill/>
        </p:spPr>
        <p:txBody>
          <a:bodyPr wrap="square" rtlCol="0">
            <a:spAutoFit/>
          </a:bodyPr>
          <a:lstStyle/>
          <a:p>
            <a:pPr>
              <a:lnSpc>
                <a:spcPts val="9000"/>
              </a:lnSpc>
            </a:pPr>
            <a:r>
              <a:rPr lang="en-US" sz="9000" spc="-150" dirty="0">
                <a:solidFill>
                  <a:srgbClr val="13294B"/>
                </a:solidFill>
                <a:latin typeface="Oswald SemiBold" pitchFamily="2" charset="0"/>
              </a:rPr>
              <a:t>REMARKS TO THE BOARD OF TRUSTEES</a:t>
            </a:r>
          </a:p>
        </p:txBody>
      </p:sp>
      <p:sp>
        <p:nvSpPr>
          <p:cNvPr id="3" name="Rectangle 2">
            <a:extLst>
              <a:ext uri="{FF2B5EF4-FFF2-40B4-BE49-F238E27FC236}">
                <a16:creationId xmlns:a16="http://schemas.microsoft.com/office/drawing/2014/main" id="{74FE6DA0-9FBB-185A-9396-D8079906AD05}"/>
              </a:ext>
              <a:ext uri="{C183D7F6-B498-43B3-948B-1728B52AA6E4}">
                <adec:decorative xmlns:adec="http://schemas.microsoft.com/office/drawing/2017/decorative" val="1"/>
              </a:ext>
            </a:extLst>
          </p:cNvPr>
          <p:cNvSpPr/>
          <p:nvPr/>
        </p:nvSpPr>
        <p:spPr>
          <a:xfrm>
            <a:off x="838200" y="5486400"/>
            <a:ext cx="114300" cy="716756"/>
          </a:xfrm>
          <a:prstGeom prst="rect">
            <a:avLst/>
          </a:prstGeom>
          <a:solidFill>
            <a:srgbClr val="045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77"/>
            </a:endParaRPr>
          </a:p>
        </p:txBody>
      </p:sp>
      <p:sp>
        <p:nvSpPr>
          <p:cNvPr id="4" name="TextBox 3">
            <a:extLst>
              <a:ext uri="{FF2B5EF4-FFF2-40B4-BE49-F238E27FC236}">
                <a16:creationId xmlns:a16="http://schemas.microsoft.com/office/drawing/2014/main" id="{674A844F-0FCC-5C2F-091C-65A7436FF14D}"/>
              </a:ext>
            </a:extLst>
          </p:cNvPr>
          <p:cNvSpPr txBox="1"/>
          <p:nvPr/>
        </p:nvSpPr>
        <p:spPr>
          <a:xfrm>
            <a:off x="1104900" y="5401270"/>
            <a:ext cx="5227320" cy="923330"/>
          </a:xfrm>
          <a:prstGeom prst="rect">
            <a:avLst/>
          </a:prstGeom>
          <a:noFill/>
        </p:spPr>
        <p:txBody>
          <a:bodyPr wrap="square" rtlCol="0">
            <a:spAutoFit/>
          </a:bodyPr>
          <a:lstStyle/>
          <a:p>
            <a:r>
              <a:rPr lang="en-US" sz="2700" dirty="0">
                <a:solidFill>
                  <a:srgbClr val="0455A4"/>
                </a:solidFill>
                <a:latin typeface="Lato Black" panose="020F0A02020204030203" pitchFamily="34" charset="0"/>
              </a:rPr>
              <a:t>President Tim Killeen</a:t>
            </a:r>
          </a:p>
          <a:p>
            <a:r>
              <a:rPr lang="en-US" sz="2700" dirty="0">
                <a:solidFill>
                  <a:srgbClr val="0455A4"/>
                </a:solidFill>
                <a:latin typeface="Lato Black" panose="020F0A02020204030203" pitchFamily="34" charset="0"/>
              </a:rPr>
              <a:t>May 16, 2024</a:t>
            </a:r>
          </a:p>
        </p:txBody>
      </p:sp>
    </p:spTree>
    <p:extLst>
      <p:ext uri="{BB962C8B-B14F-4D97-AF65-F5344CB8AC3E}">
        <p14:creationId xmlns:p14="http://schemas.microsoft.com/office/powerpoint/2010/main" val="38075836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20DBD9-E7F6-DCC6-232B-B051D5BAE864}"/>
              </a:ext>
            </a:extLst>
          </p:cNvPr>
          <p:cNvSpPr>
            <a:spLocks noGrp="1"/>
          </p:cNvSpPr>
          <p:nvPr>
            <p:ph type="title"/>
          </p:nvPr>
        </p:nvSpPr>
        <p:spPr>
          <a:xfrm>
            <a:off x="-1089992" y="-1700479"/>
            <a:ext cx="10515600" cy="1313848"/>
          </a:xfrm>
        </p:spPr>
        <p:txBody>
          <a:bodyPr>
            <a:normAutofit fontScale="90000"/>
          </a:bodyPr>
          <a:lstStyle/>
          <a:p>
            <a:pPr algn="ctr">
              <a:lnSpc>
                <a:spcPts val="6500"/>
              </a:lnSpc>
            </a:pPr>
            <a:r>
              <a:rPr lang="en-US" sz="4800" dirty="0">
                <a:ln w="31750">
                  <a:noFill/>
                </a:ln>
                <a:solidFill>
                  <a:srgbClr val="13294B"/>
                </a:solidFill>
                <a:latin typeface="Oswald SemiBold" pitchFamily="2" charset="0"/>
              </a:rPr>
              <a:t>ACCESS:</a:t>
            </a:r>
            <a:br>
              <a:rPr lang="en-US" sz="4800" dirty="0">
                <a:ln w="31750">
                  <a:noFill/>
                </a:ln>
                <a:solidFill>
                  <a:srgbClr val="13294B"/>
                </a:solidFill>
                <a:latin typeface="Oswald SemiBold" pitchFamily="2" charset="0"/>
              </a:rPr>
            </a:br>
            <a:r>
              <a:rPr lang="en-US" sz="4800" dirty="0">
                <a:ln w="31750">
                  <a:noFill/>
                </a:ln>
                <a:solidFill>
                  <a:srgbClr val="13294B"/>
                </a:solidFill>
                <a:latin typeface="Oswald Light" pitchFamily="2" charset="77"/>
              </a:rPr>
              <a:t>FAR BEYOND OUR CAMPUSES</a:t>
            </a:r>
          </a:p>
        </p:txBody>
      </p:sp>
      <p:pic>
        <p:nvPicPr>
          <p:cNvPr id="9" name="Picture 8" descr="Angel Pantoja speaks to a crowd in the President's house.">
            <a:extLst>
              <a:ext uri="{FF2B5EF4-FFF2-40B4-BE49-F238E27FC236}">
                <a16:creationId xmlns:a16="http://schemas.microsoft.com/office/drawing/2014/main" id="{1AE82F1B-300E-B130-9204-E2A77C38251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30409"/>
          <a:stretch/>
        </p:blipFill>
        <p:spPr>
          <a:xfrm>
            <a:off x="0" y="175620"/>
            <a:ext cx="6096000" cy="6682380"/>
          </a:xfrm>
          <a:prstGeom prst="rect">
            <a:avLst/>
          </a:prstGeom>
          <a:gradFill>
            <a:gsLst>
              <a:gs pos="0">
                <a:schemeClr val="accent1">
                  <a:lumMod val="5000"/>
                  <a:lumOff val="95000"/>
                </a:schemeClr>
              </a:gs>
              <a:gs pos="100000">
                <a:schemeClr val="tx1">
                  <a:alpha val="0"/>
                </a:schemeClr>
              </a:gs>
            </a:gsLst>
            <a:lin ang="5400000" scaled="1"/>
          </a:gradFill>
        </p:spPr>
      </p:pic>
      <p:pic>
        <p:nvPicPr>
          <p:cNvPr id="13" name="Picture 12" descr="A recent DPI software development apprenticeship program graduate.">
            <a:extLst>
              <a:ext uri="{FF2B5EF4-FFF2-40B4-BE49-F238E27FC236}">
                <a16:creationId xmlns:a16="http://schemas.microsoft.com/office/drawing/2014/main" id="{01108C13-3535-441A-C035-E87E0D859536}"/>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30900"/>
          <a:stretch/>
        </p:blipFill>
        <p:spPr>
          <a:xfrm>
            <a:off x="6096000" y="175620"/>
            <a:ext cx="6096000" cy="6682380"/>
          </a:xfrm>
          <a:prstGeom prst="rect">
            <a:avLst/>
          </a:prstGeom>
          <a:gradFill>
            <a:gsLst>
              <a:gs pos="0">
                <a:schemeClr val="accent1">
                  <a:lumMod val="5000"/>
                  <a:lumOff val="95000"/>
                </a:schemeClr>
              </a:gs>
              <a:gs pos="100000">
                <a:schemeClr val="tx1">
                  <a:alpha val="0"/>
                </a:schemeClr>
              </a:gs>
            </a:gsLst>
            <a:lin ang="5400000" scaled="1"/>
          </a:gradFill>
        </p:spPr>
      </p:pic>
      <p:sp>
        <p:nvSpPr>
          <p:cNvPr id="11" name="Rectangle 10">
            <a:extLst>
              <a:ext uri="{FF2B5EF4-FFF2-40B4-BE49-F238E27FC236}">
                <a16:creationId xmlns:a16="http://schemas.microsoft.com/office/drawing/2014/main" id="{53B20CA2-FCFB-C6D8-B485-BB3D9DFDF911}"/>
              </a:ext>
              <a:ext uri="{C183D7F6-B498-43B3-948B-1728B52AA6E4}">
                <adec:decorative xmlns:adec="http://schemas.microsoft.com/office/drawing/2017/decorative" val="1"/>
              </a:ext>
            </a:extLst>
          </p:cNvPr>
          <p:cNvSpPr/>
          <p:nvPr/>
        </p:nvSpPr>
        <p:spPr>
          <a:xfrm>
            <a:off x="-2" y="175618"/>
            <a:ext cx="12192000" cy="6734335"/>
          </a:xfrm>
          <a:prstGeom prst="rect">
            <a:avLst/>
          </a:prstGeom>
          <a:gradFill>
            <a:gsLst>
              <a:gs pos="28000">
                <a:schemeClr val="bg1"/>
              </a:gs>
              <a:gs pos="45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0BC576C-EBC5-BE78-6248-7D66B99D5EF1}"/>
              </a:ext>
              <a:ext uri="{C183D7F6-B498-43B3-948B-1728B52AA6E4}">
                <adec:decorative xmlns:adec="http://schemas.microsoft.com/office/drawing/2017/decorative" val="1"/>
              </a:ext>
            </a:extLst>
          </p:cNvPr>
          <p:cNvSpPr txBox="1"/>
          <p:nvPr/>
        </p:nvSpPr>
        <p:spPr>
          <a:xfrm>
            <a:off x="-1" y="483576"/>
            <a:ext cx="12192001" cy="1695079"/>
          </a:xfrm>
          <a:prstGeom prst="rect">
            <a:avLst/>
          </a:prstGeom>
          <a:noFill/>
        </p:spPr>
        <p:txBody>
          <a:bodyPr wrap="square">
            <a:spAutoFit/>
          </a:bodyPr>
          <a:lstStyle/>
          <a:p>
            <a:pPr algn="ctr">
              <a:lnSpc>
                <a:spcPts val="6500"/>
              </a:lnSpc>
            </a:pPr>
            <a:r>
              <a:rPr lang="en-US" sz="4800" dirty="0">
                <a:ln w="31750">
                  <a:noFill/>
                </a:ln>
                <a:solidFill>
                  <a:srgbClr val="13294B"/>
                </a:solidFill>
                <a:latin typeface="Oswald SemiBold" pitchFamily="2" charset="0"/>
              </a:rPr>
              <a:t>ACCESS:</a:t>
            </a:r>
          </a:p>
          <a:p>
            <a:pPr algn="ctr">
              <a:lnSpc>
                <a:spcPts val="6500"/>
              </a:lnSpc>
            </a:pPr>
            <a:r>
              <a:rPr lang="en-US" sz="4800" dirty="0">
                <a:ln w="31750">
                  <a:noFill/>
                </a:ln>
                <a:solidFill>
                  <a:srgbClr val="13294B"/>
                </a:solidFill>
                <a:latin typeface="Oswald Light" pitchFamily="2" charset="77"/>
              </a:rPr>
              <a:t>FAR BEYOND OUR CAMPUSES</a:t>
            </a:r>
          </a:p>
        </p:txBody>
      </p:sp>
      <p:cxnSp>
        <p:nvCxnSpPr>
          <p:cNvPr id="2" name="Straight Connector 1">
            <a:extLst>
              <a:ext uri="{FF2B5EF4-FFF2-40B4-BE49-F238E27FC236}">
                <a16:creationId xmlns:a16="http://schemas.microsoft.com/office/drawing/2014/main" id="{A3887B49-7B63-ABBD-8FB0-32DC226B70F2}"/>
              </a:ext>
              <a:ext uri="{C183D7F6-B498-43B3-948B-1728B52AA6E4}">
                <adec:decorative xmlns:adec="http://schemas.microsoft.com/office/drawing/2017/decorative" val="1"/>
              </a:ext>
            </a:extLst>
          </p:cNvPr>
          <p:cNvCxnSpPr>
            <a:cxnSpLocks/>
          </p:cNvCxnSpPr>
          <p:nvPr/>
        </p:nvCxnSpPr>
        <p:spPr>
          <a:xfrm>
            <a:off x="4836182" y="2357894"/>
            <a:ext cx="2519633" cy="0"/>
          </a:xfrm>
          <a:prstGeom prst="line">
            <a:avLst/>
          </a:prstGeom>
          <a:ln w="44450">
            <a:solidFill>
              <a:srgbClr val="1329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462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6" presetClass="emph" presetSubtype="0" fill="hold" nodeType="withEffect">
                                  <p:stCondLst>
                                    <p:cond delay="0"/>
                                  </p:stCondLst>
                                  <p:childTnLst>
                                    <p:animScale>
                                      <p:cBhvr>
                                        <p:cTn id="12" dur="2000" fill="hold"/>
                                        <p:tgtEl>
                                          <p:spTgt spid="2"/>
                                        </p:tgtEl>
                                      </p:cBhvr>
                                      <p:by x="150000" y="100000"/>
                                    </p:animScale>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653D-B568-913C-30B7-C7A4B93F0C49}"/>
              </a:ext>
              <a:ext uri="{C183D7F6-B498-43B3-948B-1728B52AA6E4}">
                <adec:decorative xmlns:adec="http://schemas.microsoft.com/office/drawing/2017/decorative" val="1"/>
              </a:ext>
            </a:extLst>
          </p:cNvPr>
          <p:cNvSpPr>
            <a:spLocks noGrp="1"/>
          </p:cNvSpPr>
          <p:nvPr>
            <p:ph type="title"/>
          </p:nvPr>
        </p:nvSpPr>
        <p:spPr>
          <a:xfrm>
            <a:off x="838200" y="-1420173"/>
            <a:ext cx="10515600" cy="1313848"/>
          </a:xfrm>
        </p:spPr>
        <p:txBody>
          <a:bodyPr>
            <a:normAutofit fontScale="90000"/>
          </a:bodyPr>
          <a:lstStyle/>
          <a:p>
            <a:r>
              <a:rPr lang="en-US" dirty="0"/>
              <a:t>Featured graduates</a:t>
            </a:r>
            <a:r>
              <a:rPr lang="en-US" baseline="0" dirty="0"/>
              <a:t> wrap-up</a:t>
            </a:r>
            <a:endParaRPr lang="en-US" dirty="0"/>
          </a:p>
        </p:txBody>
      </p:sp>
      <p:pic>
        <p:nvPicPr>
          <p:cNvPr id="4" name="Picture 3" descr="Cherish Recera, Urbana-Champaign&#10;">
            <a:extLst>
              <a:ext uri="{FF2B5EF4-FFF2-40B4-BE49-F238E27FC236}">
                <a16:creationId xmlns:a16="http://schemas.microsoft.com/office/drawing/2014/main" id="{C74D8AD7-051C-AF30-C04A-06BBB685DB03}"/>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0" y="175619"/>
            <a:ext cx="4070111" cy="6682380"/>
          </a:xfrm>
          <a:prstGeom prst="rect">
            <a:avLst/>
          </a:prstGeom>
          <a:gradFill>
            <a:gsLst>
              <a:gs pos="0">
                <a:schemeClr val="accent1">
                  <a:lumMod val="5000"/>
                  <a:lumOff val="95000"/>
                </a:schemeClr>
              </a:gs>
              <a:gs pos="100000">
                <a:schemeClr val="tx1">
                  <a:alpha val="0"/>
                </a:schemeClr>
              </a:gs>
            </a:gsLst>
            <a:lin ang="5400000" scaled="1"/>
          </a:gradFill>
        </p:spPr>
      </p:pic>
      <p:pic>
        <p:nvPicPr>
          <p:cNvPr id="9" name="Picture 8" descr="Jeremiah Paprocki, Chicago&#10;">
            <a:extLst>
              <a:ext uri="{FF2B5EF4-FFF2-40B4-BE49-F238E27FC236}">
                <a16:creationId xmlns:a16="http://schemas.microsoft.com/office/drawing/2014/main" id="{129D5845-C468-EE97-A870-47388595F4E4}"/>
              </a:ext>
            </a:extLst>
          </p:cNvPr>
          <p:cNvPicPr>
            <a:picLocks noChangeAspect="1"/>
          </p:cNvPicPr>
          <p:nvPr/>
        </p:nvPicPr>
        <p:blipFill rotWithShape="1">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4060944" y="175619"/>
            <a:ext cx="4070111" cy="6682380"/>
          </a:xfrm>
          <a:prstGeom prst="rect">
            <a:avLst/>
          </a:prstGeom>
          <a:gradFill>
            <a:gsLst>
              <a:gs pos="0">
                <a:schemeClr val="accent1">
                  <a:lumMod val="5000"/>
                  <a:lumOff val="95000"/>
                </a:schemeClr>
              </a:gs>
              <a:gs pos="100000">
                <a:schemeClr val="tx1">
                  <a:alpha val="0"/>
                </a:schemeClr>
              </a:gs>
            </a:gsLst>
            <a:lin ang="5400000" scaled="1"/>
          </a:gradFill>
        </p:spPr>
      </p:pic>
      <p:pic>
        <p:nvPicPr>
          <p:cNvPr id="10" name="Picture 9" descr="Miguel Valente, Springfield&#10;">
            <a:extLst>
              <a:ext uri="{FF2B5EF4-FFF2-40B4-BE49-F238E27FC236}">
                <a16:creationId xmlns:a16="http://schemas.microsoft.com/office/drawing/2014/main" id="{A0DE10D0-7FEB-C138-3E0F-B21C35D4DD04}"/>
              </a:ext>
            </a:extLst>
          </p:cNvPr>
          <p:cNvPicPr>
            <a:picLocks noChangeAspect="1"/>
          </p:cNvPicPr>
          <p:nvPr/>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8121889" y="175619"/>
            <a:ext cx="4070111" cy="6682380"/>
          </a:xfrm>
          <a:prstGeom prst="rect">
            <a:avLst/>
          </a:prstGeom>
          <a:gradFill>
            <a:gsLst>
              <a:gs pos="0">
                <a:schemeClr val="accent1">
                  <a:lumMod val="5000"/>
                  <a:lumOff val="95000"/>
                </a:schemeClr>
              </a:gs>
              <a:gs pos="100000">
                <a:schemeClr val="tx1">
                  <a:alpha val="0"/>
                </a:schemeClr>
              </a:gs>
            </a:gsLst>
            <a:lin ang="5400000" scaled="1"/>
          </a:gradFill>
        </p:spPr>
      </p:pic>
    </p:spTree>
    <p:extLst>
      <p:ext uri="{BB962C8B-B14F-4D97-AF65-F5344CB8AC3E}">
        <p14:creationId xmlns:p14="http://schemas.microsoft.com/office/powerpoint/2010/main" val="1821351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16BBA-4D89-A20A-71F2-A146D4381FC8}"/>
              </a:ext>
            </a:extLst>
          </p:cNvPr>
          <p:cNvSpPr>
            <a:spLocks noGrp="1"/>
          </p:cNvSpPr>
          <p:nvPr>
            <p:ph type="title"/>
          </p:nvPr>
        </p:nvSpPr>
        <p:spPr>
          <a:xfrm>
            <a:off x="838200" y="-1313848"/>
            <a:ext cx="10515600" cy="1313848"/>
          </a:xfrm>
        </p:spPr>
        <p:txBody>
          <a:bodyPr>
            <a:normAutofit fontScale="90000"/>
          </a:bodyPr>
          <a:lstStyle/>
          <a:p>
            <a:r>
              <a:rPr lang="en-US" dirty="0"/>
              <a:t>The scale of our graduation</a:t>
            </a:r>
          </a:p>
        </p:txBody>
      </p:sp>
      <p:pic>
        <p:nvPicPr>
          <p:cNvPr id="3" name="Picture 2" descr="A large group of graduates at a commencement at the University of Illinois Urbana-Champaign campus.">
            <a:extLst>
              <a:ext uri="{FF2B5EF4-FFF2-40B4-BE49-F238E27FC236}">
                <a16:creationId xmlns:a16="http://schemas.microsoft.com/office/drawing/2014/main" id="{B7D894BC-1A84-E7A3-799B-5535E665376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27" r="-127"/>
          <a:stretch/>
        </p:blipFill>
        <p:spPr>
          <a:xfrm>
            <a:off x="15498" y="0"/>
            <a:ext cx="12192000" cy="6857668"/>
          </a:xfrm>
          <a:prstGeom prst="rect">
            <a:avLst/>
          </a:prstGeom>
        </p:spPr>
      </p:pic>
    </p:spTree>
    <p:extLst>
      <p:ext uri="{BB962C8B-B14F-4D97-AF65-F5344CB8AC3E}">
        <p14:creationId xmlns:p14="http://schemas.microsoft.com/office/powerpoint/2010/main" val="645690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par>
                                <p:cTn id="8" presetID="6" presetClass="emph" presetSubtype="0" accel="50000" decel="50000" fill="hold" nodeType="withEffect">
                                  <p:stCondLst>
                                    <p:cond delay="0"/>
                                  </p:stCondLst>
                                  <p:childTnLst>
                                    <p:animScale>
                                      <p:cBhvr>
                                        <p:cTn id="9" dur="100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2434D8-A269-D5B9-6B5F-593CDDC58499}"/>
              </a:ext>
            </a:extLst>
          </p:cNvPr>
          <p:cNvSpPr>
            <a:spLocks noGrp="1"/>
          </p:cNvSpPr>
          <p:nvPr>
            <p:ph type="title"/>
          </p:nvPr>
        </p:nvSpPr>
        <p:spPr>
          <a:xfrm>
            <a:off x="838200" y="-1693704"/>
            <a:ext cx="10515600" cy="1325563"/>
          </a:xfrm>
        </p:spPr>
        <p:txBody>
          <a:bodyPr/>
          <a:lstStyle/>
          <a:p>
            <a:r>
              <a:rPr lang="en-US" dirty="0"/>
              <a:t>Thank you</a:t>
            </a:r>
          </a:p>
        </p:txBody>
      </p:sp>
      <p:pic>
        <p:nvPicPr>
          <p:cNvPr id="5" name="Comp 1_1" descr="background imagery of a blue gradient shifting ">
            <a:hlinkClick r:id="" action="ppaction://media"/>
            <a:extLst>
              <a:ext uri="{FF2B5EF4-FFF2-40B4-BE49-F238E27FC236}">
                <a16:creationId xmlns:a16="http://schemas.microsoft.com/office/drawing/2014/main" id="{4916FE25-7277-F13B-F872-E6CF85E2B09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lum bright="1000" contrast="29000"/>
          </a:blip>
          <a:srcRect t="1138" b="30090"/>
          <a:stretch/>
        </p:blipFill>
        <p:spPr>
          <a:xfrm>
            <a:off x="0" y="0"/>
            <a:ext cx="12193588" cy="6858000"/>
          </a:xfrm>
          <a:prstGeom prst="rect">
            <a:avLst/>
          </a:prstGeom>
        </p:spPr>
      </p:pic>
      <p:pic>
        <p:nvPicPr>
          <p:cNvPr id="3" name="Picture 2">
            <a:extLst>
              <a:ext uri="{FF2B5EF4-FFF2-40B4-BE49-F238E27FC236}">
                <a16:creationId xmlns:a16="http://schemas.microsoft.com/office/drawing/2014/main" id="{E31FCD77-9C97-321C-8876-6CA66C522357}"/>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36414" y="0"/>
            <a:ext cx="116086" cy="6858000"/>
          </a:xfrm>
          <a:prstGeom prst="rect">
            <a:avLst/>
          </a:prstGeom>
        </p:spPr>
      </p:pic>
      <p:sp>
        <p:nvSpPr>
          <p:cNvPr id="12" name="Title 3">
            <a:extLst>
              <a:ext uri="{FF2B5EF4-FFF2-40B4-BE49-F238E27FC236}">
                <a16:creationId xmlns:a16="http://schemas.microsoft.com/office/drawing/2014/main" id="{90465011-CCD2-43D2-8C5C-A109196BF574}"/>
              </a:ext>
              <a:ext uri="{C183D7F6-B498-43B3-948B-1728B52AA6E4}">
                <adec:decorative xmlns:adec="http://schemas.microsoft.com/office/drawing/2017/decorative" val="1"/>
              </a:ext>
            </a:extLst>
          </p:cNvPr>
          <p:cNvSpPr txBox="1">
            <a:spLocks/>
          </p:cNvSpPr>
          <p:nvPr/>
        </p:nvSpPr>
        <p:spPr>
          <a:xfrm>
            <a:off x="1980950" y="1643521"/>
            <a:ext cx="8629244" cy="4469044"/>
          </a:xfrm>
          <a:prstGeom prst="rect">
            <a:avLst/>
          </a:prstGeom>
        </p:spPr>
        <p:txBody>
          <a:bodyPr lIns="0" tIns="0" rIns="0" anchor="t" anchorCtr="0"/>
          <a:lstStyle>
            <a:lvl1pPr algn="l" defTabSz="914400" rtl="0" eaLnBrk="1" latinLnBrk="0" hangingPunct="1">
              <a:lnSpc>
                <a:spcPct val="90000"/>
              </a:lnSpc>
              <a:spcBef>
                <a:spcPct val="0"/>
              </a:spcBef>
              <a:buNone/>
              <a:defRPr sz="4800" kern="1200" cap="all" spc="300" baseline="0">
                <a:solidFill>
                  <a:srgbClr val="E8E9EA"/>
                </a:solidFill>
                <a:latin typeface="Oswald" pitchFamily="2" charset="0"/>
                <a:ea typeface="+mj-ea"/>
                <a:cs typeface="+mj-cs"/>
              </a:defRPr>
            </a:lvl1pPr>
          </a:lstStyle>
          <a:p>
            <a:pPr algn="ctr">
              <a:defRPr/>
            </a:pPr>
            <a:r>
              <a:rPr lang="en-US" sz="15000" b="1" dirty="0">
                <a:solidFill>
                  <a:schemeClr val="bg1"/>
                </a:solidFill>
              </a:rPr>
              <a:t>Thank you</a:t>
            </a:r>
          </a:p>
        </p:txBody>
      </p:sp>
    </p:spTree>
    <p:extLst>
      <p:ext uri="{BB962C8B-B14F-4D97-AF65-F5344CB8AC3E}">
        <p14:creationId xmlns:p14="http://schemas.microsoft.com/office/powerpoint/2010/main" val="3348965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87" fill="hold"/>
                                        <p:tgtEl>
                                          <p:spTgt spid="5"/>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hold" display="0">
                  <p:stCondLst>
                    <p:cond delay="indefinite"/>
                  </p:stCondLst>
                </p:cTn>
                <p:tgtEl>
                  <p:spTgt spid="5"/>
                </p:tgtEl>
              </p:cMediaNode>
            </p:video>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BB48CE-4FA8-12F8-14B1-02CA64A98110}"/>
              </a:ext>
            </a:extLst>
          </p:cNvPr>
          <p:cNvSpPr>
            <a:spLocks noGrp="1"/>
          </p:cNvSpPr>
          <p:nvPr>
            <p:ph type="title"/>
          </p:nvPr>
        </p:nvSpPr>
        <p:spPr>
          <a:xfrm>
            <a:off x="838200" y="-1313848"/>
            <a:ext cx="10515600" cy="1313848"/>
          </a:xfrm>
        </p:spPr>
        <p:txBody>
          <a:bodyPr/>
          <a:lstStyle/>
          <a:p>
            <a:r>
              <a:rPr lang="en-US" dirty="0"/>
              <a:t>Recent commencements</a:t>
            </a:r>
          </a:p>
        </p:txBody>
      </p:sp>
      <p:pic>
        <p:nvPicPr>
          <p:cNvPr id="4" name="Picture 3" descr="Graduate holding her degree above her head">
            <a:extLst>
              <a:ext uri="{FF2B5EF4-FFF2-40B4-BE49-F238E27FC236}">
                <a16:creationId xmlns:a16="http://schemas.microsoft.com/office/drawing/2014/main" id="{C74D8AD7-051C-AF30-C04A-06BBB685DB0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75619"/>
            <a:ext cx="4070111" cy="6682380"/>
          </a:xfrm>
          <a:prstGeom prst="rect">
            <a:avLst/>
          </a:prstGeom>
          <a:gradFill>
            <a:gsLst>
              <a:gs pos="0">
                <a:schemeClr val="accent1">
                  <a:lumMod val="5000"/>
                  <a:lumOff val="95000"/>
                </a:schemeClr>
              </a:gs>
              <a:gs pos="100000">
                <a:schemeClr val="tx1">
                  <a:alpha val="0"/>
                </a:schemeClr>
              </a:gs>
            </a:gsLst>
            <a:lin ang="5400000" scaled="1"/>
          </a:gradFill>
        </p:spPr>
      </p:pic>
      <p:pic>
        <p:nvPicPr>
          <p:cNvPr id="9" name="Picture 8" descr="Graduate smiling and looking to his right holding his degree.">
            <a:extLst>
              <a:ext uri="{FF2B5EF4-FFF2-40B4-BE49-F238E27FC236}">
                <a16:creationId xmlns:a16="http://schemas.microsoft.com/office/drawing/2014/main" id="{129D5845-C468-EE97-A870-47388595F4E4}"/>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060944" y="175619"/>
            <a:ext cx="4070111" cy="6682380"/>
          </a:xfrm>
          <a:prstGeom prst="rect">
            <a:avLst/>
          </a:prstGeom>
          <a:gradFill>
            <a:gsLst>
              <a:gs pos="0">
                <a:schemeClr val="accent1">
                  <a:lumMod val="5000"/>
                  <a:lumOff val="95000"/>
                </a:schemeClr>
              </a:gs>
              <a:gs pos="100000">
                <a:schemeClr val="tx1">
                  <a:alpha val="0"/>
                </a:schemeClr>
              </a:gs>
            </a:gsLst>
            <a:lin ang="5400000" scaled="1"/>
          </a:gradFill>
        </p:spPr>
      </p:pic>
      <p:pic>
        <p:nvPicPr>
          <p:cNvPr id="10" name="Picture 9" descr="Recent graduate hugging mom and smiling">
            <a:extLst>
              <a:ext uri="{FF2B5EF4-FFF2-40B4-BE49-F238E27FC236}">
                <a16:creationId xmlns:a16="http://schemas.microsoft.com/office/drawing/2014/main" id="{A0DE10D0-7FEB-C138-3E0F-B21C35D4DD04}"/>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8121889" y="175619"/>
            <a:ext cx="4070111" cy="6682380"/>
          </a:xfrm>
          <a:prstGeom prst="rect">
            <a:avLst/>
          </a:prstGeom>
          <a:gradFill>
            <a:gsLst>
              <a:gs pos="0">
                <a:schemeClr val="accent1">
                  <a:lumMod val="5000"/>
                  <a:lumOff val="95000"/>
                </a:schemeClr>
              </a:gs>
              <a:gs pos="100000">
                <a:schemeClr val="tx1">
                  <a:alpha val="0"/>
                </a:schemeClr>
              </a:gs>
            </a:gsLst>
            <a:lin ang="5400000" scaled="1"/>
          </a:gradFill>
        </p:spPr>
      </p:pic>
    </p:spTree>
    <p:extLst>
      <p:ext uri="{BB962C8B-B14F-4D97-AF65-F5344CB8AC3E}">
        <p14:creationId xmlns:p14="http://schemas.microsoft.com/office/powerpoint/2010/main" val="1759055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F5F86F-F914-71E5-00C0-0BD86219E5E0}"/>
              </a:ext>
            </a:extLst>
          </p:cNvPr>
          <p:cNvSpPr>
            <a:spLocks noGrp="1"/>
          </p:cNvSpPr>
          <p:nvPr>
            <p:ph type="title"/>
          </p:nvPr>
        </p:nvSpPr>
        <p:spPr>
          <a:xfrm>
            <a:off x="838200" y="-1555516"/>
            <a:ext cx="10515600" cy="1313848"/>
          </a:xfrm>
        </p:spPr>
        <p:txBody>
          <a:bodyPr>
            <a:normAutofit fontScale="90000"/>
          </a:bodyPr>
          <a:lstStyle/>
          <a:p>
            <a:r>
              <a:rPr lang="en-US" dirty="0"/>
              <a:t>Video featuring</a:t>
            </a:r>
            <a:r>
              <a:rPr lang="en-US" baseline="0" dirty="0"/>
              <a:t> recent graduates</a:t>
            </a:r>
            <a:endParaRPr lang="en-US" dirty="0"/>
          </a:p>
        </p:txBody>
      </p:sp>
      <p:pic>
        <p:nvPicPr>
          <p:cNvPr id="5" name="Online Media 4" descr="May 2024 Board of Trustees presentation video">
            <a:hlinkClick r:id="" action="ppaction://media"/>
            <a:extLst>
              <a:ext uri="{FF2B5EF4-FFF2-40B4-BE49-F238E27FC236}">
                <a16:creationId xmlns:a16="http://schemas.microsoft.com/office/drawing/2014/main" id="{0CCBCD1D-488B-1AA2-664A-2CDCF95A6BB5}"/>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1987997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812E1-A65E-CE27-1261-ACDC1B448473}"/>
              </a:ext>
            </a:extLst>
          </p:cNvPr>
          <p:cNvSpPr>
            <a:spLocks noGrp="1"/>
          </p:cNvSpPr>
          <p:nvPr>
            <p:ph type="title"/>
          </p:nvPr>
        </p:nvSpPr>
        <p:spPr>
          <a:xfrm>
            <a:off x="838200" y="-1313848"/>
            <a:ext cx="10515600" cy="1313848"/>
          </a:xfrm>
        </p:spPr>
        <p:txBody>
          <a:bodyPr>
            <a:normAutofit fontScale="90000"/>
          </a:bodyPr>
          <a:lstStyle/>
          <a:p>
            <a:r>
              <a:rPr lang="en-US" dirty="0"/>
              <a:t>Featured graduates cont’d.</a:t>
            </a:r>
          </a:p>
        </p:txBody>
      </p:sp>
      <p:pic>
        <p:nvPicPr>
          <p:cNvPr id="4" name="Picture 3" descr="Cherish Recera, Urbana-Champaign">
            <a:extLst>
              <a:ext uri="{FF2B5EF4-FFF2-40B4-BE49-F238E27FC236}">
                <a16:creationId xmlns:a16="http://schemas.microsoft.com/office/drawing/2014/main" id="{C74D8AD7-051C-AF30-C04A-06BBB685DB0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75619"/>
            <a:ext cx="4070111" cy="6682380"/>
          </a:xfrm>
          <a:prstGeom prst="rect">
            <a:avLst/>
          </a:prstGeom>
          <a:gradFill>
            <a:gsLst>
              <a:gs pos="0">
                <a:schemeClr val="accent1">
                  <a:lumMod val="5000"/>
                  <a:lumOff val="95000"/>
                </a:schemeClr>
              </a:gs>
              <a:gs pos="100000">
                <a:schemeClr val="tx1">
                  <a:alpha val="0"/>
                </a:schemeClr>
              </a:gs>
            </a:gsLst>
            <a:lin ang="5400000" scaled="1"/>
          </a:gradFill>
        </p:spPr>
      </p:pic>
      <p:pic>
        <p:nvPicPr>
          <p:cNvPr id="9" name="Picture 8" descr="Jeremiah Paprocki, Chicago">
            <a:extLst>
              <a:ext uri="{FF2B5EF4-FFF2-40B4-BE49-F238E27FC236}">
                <a16:creationId xmlns:a16="http://schemas.microsoft.com/office/drawing/2014/main" id="{129D5845-C468-EE97-A870-47388595F4E4}"/>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060944" y="175619"/>
            <a:ext cx="4070111" cy="6682380"/>
          </a:xfrm>
          <a:prstGeom prst="rect">
            <a:avLst/>
          </a:prstGeom>
          <a:gradFill>
            <a:gsLst>
              <a:gs pos="0">
                <a:schemeClr val="accent1">
                  <a:lumMod val="5000"/>
                  <a:lumOff val="95000"/>
                </a:schemeClr>
              </a:gs>
              <a:gs pos="100000">
                <a:schemeClr val="tx1">
                  <a:alpha val="0"/>
                </a:schemeClr>
              </a:gs>
            </a:gsLst>
            <a:lin ang="5400000" scaled="1"/>
          </a:gradFill>
        </p:spPr>
      </p:pic>
      <p:pic>
        <p:nvPicPr>
          <p:cNvPr id="10" name="Picture 9" descr="Miguel Valente, Springfield">
            <a:extLst>
              <a:ext uri="{FF2B5EF4-FFF2-40B4-BE49-F238E27FC236}">
                <a16:creationId xmlns:a16="http://schemas.microsoft.com/office/drawing/2014/main" id="{A0DE10D0-7FEB-C138-3E0F-B21C35D4DD04}"/>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8121889" y="175619"/>
            <a:ext cx="4070111" cy="6682380"/>
          </a:xfrm>
          <a:prstGeom prst="rect">
            <a:avLst/>
          </a:prstGeom>
          <a:gradFill>
            <a:gsLst>
              <a:gs pos="0">
                <a:schemeClr val="accent1">
                  <a:lumMod val="5000"/>
                  <a:lumOff val="95000"/>
                </a:schemeClr>
              </a:gs>
              <a:gs pos="100000">
                <a:schemeClr val="tx1">
                  <a:alpha val="0"/>
                </a:schemeClr>
              </a:gs>
            </a:gsLst>
            <a:lin ang="5400000" scaled="1"/>
          </a:gradFill>
        </p:spPr>
      </p:pic>
    </p:spTree>
    <p:extLst>
      <p:ext uri="{BB962C8B-B14F-4D97-AF65-F5344CB8AC3E}">
        <p14:creationId xmlns:p14="http://schemas.microsoft.com/office/powerpoint/2010/main" val="895279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BF1E96-5E12-56E2-0F28-C83FFA478FD0}"/>
              </a:ext>
              <a:ext uri="{C183D7F6-B498-43B3-948B-1728B52AA6E4}">
                <adec:decorative xmlns:adec="http://schemas.microsoft.com/office/drawing/2017/decorative" val="1"/>
              </a:ext>
            </a:extLst>
          </p:cNvPr>
          <p:cNvSpPr txBox="1"/>
          <p:nvPr/>
        </p:nvSpPr>
        <p:spPr>
          <a:xfrm>
            <a:off x="143691" y="-1815498"/>
            <a:ext cx="11904618" cy="1754326"/>
          </a:xfrm>
          <a:prstGeom prst="rect">
            <a:avLst/>
          </a:prstGeom>
          <a:noFill/>
        </p:spPr>
        <p:txBody>
          <a:bodyPr wrap="square">
            <a:spAutoFit/>
          </a:bodyPr>
          <a:lstStyle/>
          <a:p>
            <a:pPr algn="ctr"/>
            <a:r>
              <a:rPr lang="en-US" sz="3600" b="1" dirty="0">
                <a:solidFill>
                  <a:srgbClr val="FFFFFF"/>
                </a:solidFill>
                <a:latin typeface="Oswald" pitchFamily="2" charset="77"/>
              </a:rPr>
              <a:t>GRADUATE OUTCOMES:</a:t>
            </a:r>
            <a:endParaRPr lang="en-US" sz="3600" dirty="0"/>
          </a:p>
          <a:p>
            <a:pPr algn="ctr"/>
            <a:r>
              <a:rPr lang="en-US" sz="3600" dirty="0">
                <a:solidFill>
                  <a:srgbClr val="FFFFFF"/>
                </a:solidFill>
                <a:latin typeface="Oswald" pitchFamily="2" charset="77"/>
              </a:rPr>
              <a:t>How many students have jobs or graduate-school destinations 6 months after graduating?</a:t>
            </a:r>
            <a:endParaRPr lang="en-US" sz="3600" dirty="0">
              <a:ln w="31750">
                <a:noFill/>
              </a:ln>
              <a:solidFill>
                <a:schemeClr val="bg1"/>
              </a:solidFill>
              <a:latin typeface="Oswald Light" pitchFamily="2" charset="77"/>
            </a:endParaRPr>
          </a:p>
        </p:txBody>
      </p:sp>
      <p:cxnSp>
        <p:nvCxnSpPr>
          <p:cNvPr id="5" name="Straight Connector 4">
            <a:extLst>
              <a:ext uri="{FF2B5EF4-FFF2-40B4-BE49-F238E27FC236}">
                <a16:creationId xmlns:a16="http://schemas.microsoft.com/office/drawing/2014/main" id="{CBBF2EAB-9340-3A7A-5346-B77B3C6565CB}"/>
              </a:ext>
              <a:ext uri="{C183D7F6-B498-43B3-948B-1728B52AA6E4}">
                <adec:decorative xmlns:adec="http://schemas.microsoft.com/office/drawing/2017/decorative" val="1"/>
              </a:ext>
            </a:extLst>
          </p:cNvPr>
          <p:cNvCxnSpPr>
            <a:cxnSpLocks/>
          </p:cNvCxnSpPr>
          <p:nvPr/>
        </p:nvCxnSpPr>
        <p:spPr>
          <a:xfrm>
            <a:off x="4836182" y="2724619"/>
            <a:ext cx="2519633"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5844B51-1FFF-149B-FFF1-F94D7FB68EFD}"/>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0078"/>
          <a:stretch/>
        </p:blipFill>
        <p:spPr>
          <a:xfrm rot="5400000">
            <a:off x="6034170" y="-6034166"/>
            <a:ext cx="123664" cy="12192000"/>
          </a:xfrm>
          <a:prstGeom prst="rect">
            <a:avLst/>
          </a:prstGeom>
        </p:spPr>
      </p:pic>
      <p:sp>
        <p:nvSpPr>
          <p:cNvPr id="6" name="Title 5">
            <a:extLst>
              <a:ext uri="{FF2B5EF4-FFF2-40B4-BE49-F238E27FC236}">
                <a16:creationId xmlns:a16="http://schemas.microsoft.com/office/drawing/2014/main" id="{137CBFF0-FA64-6F97-9A52-C9829F19F54E}"/>
              </a:ext>
            </a:extLst>
          </p:cNvPr>
          <p:cNvSpPr>
            <a:spLocks noGrp="1"/>
          </p:cNvSpPr>
          <p:nvPr>
            <p:ph type="title"/>
          </p:nvPr>
        </p:nvSpPr>
        <p:spPr>
          <a:xfrm>
            <a:off x="503584" y="677322"/>
            <a:ext cx="11184832" cy="1313848"/>
          </a:xfrm>
        </p:spPr>
        <p:txBody>
          <a:bodyPr>
            <a:normAutofit fontScale="90000"/>
          </a:bodyPr>
          <a:lstStyle/>
          <a:p>
            <a:pPr algn="ctr"/>
            <a:r>
              <a:rPr lang="en-US" sz="4500" b="1" kern="1200" dirty="0">
                <a:ln>
                  <a:noFill/>
                </a:ln>
                <a:solidFill>
                  <a:srgbClr val="FFFFFF"/>
                </a:solidFill>
                <a:effectLst/>
                <a:latin typeface="Oswald" pitchFamily="2" charset="77"/>
                <a:ea typeface="+mn-ea"/>
                <a:cs typeface="+mn-cs"/>
              </a:rPr>
              <a:t>GRADUATE OUTCOMES:</a:t>
            </a:r>
            <a:endParaRPr lang="en-US" dirty="0">
              <a:effectLst/>
            </a:endParaRPr>
          </a:p>
          <a:p>
            <a:pPr algn="ctr" rtl="0" eaLnBrk="1" latinLnBrk="0" hangingPunct="1"/>
            <a:r>
              <a:rPr lang="en-US" sz="4600" kern="1200" cap="none" spc="0" dirty="0">
                <a:ln>
                  <a:noFill/>
                </a:ln>
                <a:solidFill>
                  <a:srgbClr val="FFFFFF"/>
                </a:solidFill>
                <a:effectLst/>
                <a:latin typeface="Oswald" pitchFamily="2" charset="77"/>
                <a:ea typeface="+mn-ea"/>
                <a:cs typeface="+mn-cs"/>
              </a:rPr>
              <a:t>How many students have jobs or graduate-school destinations 6 months after graduating?</a:t>
            </a:r>
            <a:endParaRPr lang="en-US" sz="4600" cap="none" spc="0" dirty="0">
              <a:effectLst/>
              <a:latin typeface="Oswald" pitchFamily="2" charset="77"/>
            </a:endParaRPr>
          </a:p>
        </p:txBody>
      </p:sp>
      <p:pic>
        <p:nvPicPr>
          <p:cNvPr id="11" name="Graphic 10" descr="University of Illinois Urbana-Champaign logo">
            <a:extLst>
              <a:ext uri="{FF2B5EF4-FFF2-40B4-BE49-F238E27FC236}">
                <a16:creationId xmlns:a16="http://schemas.microsoft.com/office/drawing/2014/main" id="{FD7F4C8E-9030-82FE-B722-7CA6C6303D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286" y="3212275"/>
            <a:ext cx="2269588" cy="588132"/>
          </a:xfrm>
          <a:prstGeom prst="rect">
            <a:avLst/>
          </a:prstGeom>
        </p:spPr>
      </p:pic>
      <p:sp>
        <p:nvSpPr>
          <p:cNvPr id="13" name="TextBox 12">
            <a:extLst>
              <a:ext uri="{FF2B5EF4-FFF2-40B4-BE49-F238E27FC236}">
                <a16:creationId xmlns:a16="http://schemas.microsoft.com/office/drawing/2014/main" id="{40E0F3F8-05AF-DCEE-9FB4-9038CEF125D9}"/>
              </a:ext>
            </a:extLst>
          </p:cNvPr>
          <p:cNvSpPr txBox="1"/>
          <p:nvPr/>
        </p:nvSpPr>
        <p:spPr>
          <a:xfrm>
            <a:off x="618103" y="4133381"/>
            <a:ext cx="2675988" cy="1615827"/>
          </a:xfrm>
          <a:prstGeom prst="rect">
            <a:avLst/>
          </a:prstGeom>
          <a:noFill/>
        </p:spPr>
        <p:txBody>
          <a:bodyPr wrap="square" anchor="ctr">
            <a:spAutoFit/>
          </a:bodyPr>
          <a:lstStyle/>
          <a:p>
            <a:pPr algn="ctr"/>
            <a:r>
              <a:rPr lang="en-US" sz="9900" spc="-300" dirty="0">
                <a:solidFill>
                  <a:schemeClr val="bg1"/>
                </a:solidFill>
                <a:latin typeface="Oswald SemiBold" pitchFamily="2" charset="0"/>
              </a:rPr>
              <a:t>91</a:t>
            </a:r>
            <a:r>
              <a:rPr lang="en-US" sz="9900" spc="-300" baseline="30000" dirty="0">
                <a:solidFill>
                  <a:schemeClr val="bg1"/>
                </a:solidFill>
                <a:latin typeface="Oswald SemiBold" pitchFamily="2" charset="0"/>
              </a:rPr>
              <a:t>%</a:t>
            </a:r>
            <a:endParaRPr lang="en-US" sz="9900" spc="-300" dirty="0">
              <a:solidFill>
                <a:schemeClr val="bg1"/>
              </a:solidFill>
            </a:endParaRPr>
          </a:p>
        </p:txBody>
      </p:sp>
      <p:pic>
        <p:nvPicPr>
          <p:cNvPr id="15" name="Graphic 14" descr="University of Illinois Chicago logo&#10;">
            <a:extLst>
              <a:ext uri="{FF2B5EF4-FFF2-40B4-BE49-F238E27FC236}">
                <a16:creationId xmlns:a16="http://schemas.microsoft.com/office/drawing/2014/main" id="{1FAF12B5-C2FD-F708-6C99-8E950A2ED2C3}"/>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87092" y="3190009"/>
            <a:ext cx="3240772" cy="624618"/>
          </a:xfrm>
          <a:prstGeom prst="rect">
            <a:avLst/>
          </a:prstGeom>
        </p:spPr>
      </p:pic>
      <p:sp>
        <p:nvSpPr>
          <p:cNvPr id="17" name="TextBox 16">
            <a:extLst>
              <a:ext uri="{FF2B5EF4-FFF2-40B4-BE49-F238E27FC236}">
                <a16:creationId xmlns:a16="http://schemas.microsoft.com/office/drawing/2014/main" id="{A87D7F2D-21F0-CCBB-093A-C9DDDAC9DDEB}"/>
              </a:ext>
            </a:extLst>
          </p:cNvPr>
          <p:cNvSpPr txBox="1"/>
          <p:nvPr/>
        </p:nvSpPr>
        <p:spPr>
          <a:xfrm>
            <a:off x="4963135" y="4133381"/>
            <a:ext cx="2675988" cy="1615827"/>
          </a:xfrm>
          <a:prstGeom prst="rect">
            <a:avLst/>
          </a:prstGeom>
          <a:noFill/>
        </p:spPr>
        <p:txBody>
          <a:bodyPr wrap="square" anchor="ctr">
            <a:spAutoFit/>
          </a:bodyPr>
          <a:lstStyle/>
          <a:p>
            <a:pPr algn="ctr"/>
            <a:r>
              <a:rPr lang="en-US" sz="9900" spc="-300" dirty="0">
                <a:solidFill>
                  <a:schemeClr val="bg1"/>
                </a:solidFill>
                <a:latin typeface="Oswald SemiBold" pitchFamily="2" charset="0"/>
              </a:rPr>
              <a:t>98</a:t>
            </a:r>
            <a:r>
              <a:rPr lang="en-US" sz="9900" spc="-300" baseline="30000" dirty="0">
                <a:solidFill>
                  <a:schemeClr val="bg1"/>
                </a:solidFill>
                <a:latin typeface="Oswald SemiBold" pitchFamily="2" charset="0"/>
              </a:rPr>
              <a:t>%</a:t>
            </a:r>
            <a:endParaRPr lang="en-US" sz="9900" spc="-300" dirty="0">
              <a:solidFill>
                <a:schemeClr val="bg1"/>
              </a:solidFill>
            </a:endParaRPr>
          </a:p>
        </p:txBody>
      </p:sp>
      <p:pic>
        <p:nvPicPr>
          <p:cNvPr id="19" name="Picture 18" descr="University of Illinois Springfield logo">
            <a:extLst>
              <a:ext uri="{FF2B5EF4-FFF2-40B4-BE49-F238E27FC236}">
                <a16:creationId xmlns:a16="http://schemas.microsoft.com/office/drawing/2014/main" id="{6525D6BF-7D36-EDC8-E4D1-428642D8DCFB}"/>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10976" y="3054516"/>
            <a:ext cx="1992650" cy="919276"/>
          </a:xfrm>
          <a:prstGeom prst="rect">
            <a:avLst/>
          </a:prstGeom>
        </p:spPr>
      </p:pic>
      <p:sp>
        <p:nvSpPr>
          <p:cNvPr id="21" name="TextBox 20">
            <a:extLst>
              <a:ext uri="{FF2B5EF4-FFF2-40B4-BE49-F238E27FC236}">
                <a16:creationId xmlns:a16="http://schemas.microsoft.com/office/drawing/2014/main" id="{B2D690D4-ABA3-A31A-CA11-6DED54E97880}"/>
              </a:ext>
            </a:extLst>
          </p:cNvPr>
          <p:cNvSpPr txBox="1"/>
          <p:nvPr/>
        </p:nvSpPr>
        <p:spPr>
          <a:xfrm>
            <a:off x="9110976" y="4133381"/>
            <a:ext cx="2675988" cy="1615827"/>
          </a:xfrm>
          <a:prstGeom prst="rect">
            <a:avLst/>
          </a:prstGeom>
          <a:noFill/>
        </p:spPr>
        <p:txBody>
          <a:bodyPr wrap="square" anchor="ctr">
            <a:spAutoFit/>
          </a:bodyPr>
          <a:lstStyle/>
          <a:p>
            <a:pPr algn="ctr"/>
            <a:r>
              <a:rPr lang="en-US" sz="9900" spc="-300" dirty="0">
                <a:solidFill>
                  <a:schemeClr val="bg1"/>
                </a:solidFill>
                <a:latin typeface="Oswald SemiBold" pitchFamily="2" charset="0"/>
              </a:rPr>
              <a:t>83</a:t>
            </a:r>
            <a:r>
              <a:rPr lang="en-US" sz="9900" spc="-300" baseline="30000" dirty="0">
                <a:solidFill>
                  <a:schemeClr val="bg1"/>
                </a:solidFill>
                <a:latin typeface="Oswald SemiBold" pitchFamily="2" charset="0"/>
              </a:rPr>
              <a:t>%</a:t>
            </a:r>
            <a:endParaRPr lang="en-US" sz="9900" spc="-300" dirty="0">
              <a:solidFill>
                <a:schemeClr val="bg1"/>
              </a:solidFill>
            </a:endParaRPr>
          </a:p>
        </p:txBody>
      </p:sp>
      <p:grpSp>
        <p:nvGrpSpPr>
          <p:cNvPr id="30" name="Group 29">
            <a:extLst>
              <a:ext uri="{FF2B5EF4-FFF2-40B4-BE49-F238E27FC236}">
                <a16:creationId xmlns:a16="http://schemas.microsoft.com/office/drawing/2014/main" id="{E5B794B7-90D3-CA2A-361A-D4D21A9D1260}"/>
              </a:ext>
              <a:ext uri="{C183D7F6-B498-43B3-948B-1728B52AA6E4}">
                <adec:decorative xmlns:adec="http://schemas.microsoft.com/office/drawing/2017/decorative" val="1"/>
              </a:ext>
            </a:extLst>
          </p:cNvPr>
          <p:cNvGrpSpPr/>
          <p:nvPr/>
        </p:nvGrpSpPr>
        <p:grpSpPr>
          <a:xfrm>
            <a:off x="3811664" y="3621068"/>
            <a:ext cx="4879513" cy="2128140"/>
            <a:chOff x="3811664" y="3407739"/>
            <a:chExt cx="4879513" cy="2128140"/>
          </a:xfrm>
        </p:grpSpPr>
        <p:cxnSp>
          <p:nvCxnSpPr>
            <p:cNvPr id="23" name="Straight Connector 22">
              <a:extLst>
                <a:ext uri="{FF2B5EF4-FFF2-40B4-BE49-F238E27FC236}">
                  <a16:creationId xmlns:a16="http://schemas.microsoft.com/office/drawing/2014/main" id="{C9B0535F-BC43-C94E-6A14-05982197A950}"/>
                </a:ext>
                <a:ext uri="{C183D7F6-B498-43B3-948B-1728B52AA6E4}">
                  <adec:decorative xmlns:adec="http://schemas.microsoft.com/office/drawing/2017/decorative" val="1"/>
                </a:ext>
              </a:extLst>
            </p:cNvPr>
            <p:cNvCxnSpPr>
              <a:cxnSpLocks/>
            </p:cNvCxnSpPr>
            <p:nvPr/>
          </p:nvCxnSpPr>
          <p:spPr>
            <a:xfrm flipV="1">
              <a:off x="8691177" y="3407739"/>
              <a:ext cx="0" cy="2128140"/>
            </a:xfrm>
            <a:prstGeom prst="line">
              <a:avLst/>
            </a:prstGeom>
            <a:ln w="127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0214DDF-14C2-A467-99C8-C700BB6C3102}"/>
                </a:ext>
                <a:ext uri="{C183D7F6-B498-43B3-948B-1728B52AA6E4}">
                  <adec:decorative xmlns:adec="http://schemas.microsoft.com/office/drawing/2017/decorative" val="1"/>
                </a:ext>
              </a:extLst>
            </p:cNvPr>
            <p:cNvCxnSpPr>
              <a:cxnSpLocks/>
            </p:cNvCxnSpPr>
            <p:nvPr/>
          </p:nvCxnSpPr>
          <p:spPr>
            <a:xfrm flipV="1">
              <a:off x="3811664" y="3407739"/>
              <a:ext cx="0" cy="2128140"/>
            </a:xfrm>
            <a:prstGeom prst="line">
              <a:avLst/>
            </a:prstGeom>
            <a:ln w="127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53866293-1BA4-2FE8-891F-85E0E21C6E40}"/>
              </a:ext>
            </a:extLst>
          </p:cNvPr>
          <p:cNvSpPr txBox="1"/>
          <p:nvPr/>
        </p:nvSpPr>
        <p:spPr>
          <a:xfrm>
            <a:off x="520327" y="5658534"/>
            <a:ext cx="2871540" cy="568168"/>
          </a:xfrm>
          <a:prstGeom prst="rect">
            <a:avLst/>
          </a:prstGeom>
          <a:noFill/>
        </p:spPr>
        <p:txBody>
          <a:bodyPr wrap="square" anchor="ctr" anchorCtr="0">
            <a:noAutofit/>
          </a:bodyPr>
          <a:lstStyle/>
          <a:p>
            <a:pPr algn="ctr"/>
            <a:r>
              <a:rPr lang="en-US" sz="2400" dirty="0">
                <a:solidFill>
                  <a:schemeClr val="bg1"/>
                </a:solidFill>
                <a:effectLst/>
                <a:latin typeface="Oswald" pitchFamily="2" charset="77"/>
                <a:ea typeface="Times New Roman" panose="02020603050405020304" pitchFamily="18" charset="0"/>
              </a:rPr>
              <a:t>69% STAY IN ILLINOIS</a:t>
            </a:r>
            <a:endParaRPr lang="en-US" sz="2400" dirty="0">
              <a:solidFill>
                <a:schemeClr val="bg1"/>
              </a:solidFill>
              <a:latin typeface="Oswald" pitchFamily="2" charset="77"/>
            </a:endParaRPr>
          </a:p>
        </p:txBody>
      </p:sp>
      <p:sp>
        <p:nvSpPr>
          <p:cNvPr id="26" name="TextBox 25">
            <a:extLst>
              <a:ext uri="{FF2B5EF4-FFF2-40B4-BE49-F238E27FC236}">
                <a16:creationId xmlns:a16="http://schemas.microsoft.com/office/drawing/2014/main" id="{E5968567-9839-882D-B51B-CEC32B077B39}"/>
              </a:ext>
            </a:extLst>
          </p:cNvPr>
          <p:cNvSpPr txBox="1"/>
          <p:nvPr/>
        </p:nvSpPr>
        <p:spPr>
          <a:xfrm>
            <a:off x="4664352" y="5658534"/>
            <a:ext cx="3086252" cy="568168"/>
          </a:xfrm>
          <a:prstGeom prst="rect">
            <a:avLst/>
          </a:prstGeom>
          <a:noFill/>
        </p:spPr>
        <p:txBody>
          <a:bodyPr wrap="square" anchor="ctr" anchorCtr="0">
            <a:noAutofit/>
          </a:bodyPr>
          <a:lstStyle/>
          <a:p>
            <a:pPr algn="ctr"/>
            <a:r>
              <a:rPr lang="en-US" sz="2400" dirty="0">
                <a:solidFill>
                  <a:schemeClr val="bg1"/>
                </a:solidFill>
                <a:effectLst/>
                <a:latin typeface="Oswald" pitchFamily="2" charset="77"/>
                <a:ea typeface="Times New Roman" panose="02020603050405020304" pitchFamily="18" charset="0"/>
              </a:rPr>
              <a:t>84% STAY IN ILLINOIS</a:t>
            </a:r>
            <a:endParaRPr lang="en-US" sz="2400" dirty="0">
              <a:solidFill>
                <a:schemeClr val="bg1"/>
              </a:solidFill>
              <a:latin typeface="Oswald" pitchFamily="2" charset="77"/>
            </a:endParaRPr>
          </a:p>
        </p:txBody>
      </p:sp>
      <p:sp>
        <p:nvSpPr>
          <p:cNvPr id="27" name="TextBox 26">
            <a:extLst>
              <a:ext uri="{FF2B5EF4-FFF2-40B4-BE49-F238E27FC236}">
                <a16:creationId xmlns:a16="http://schemas.microsoft.com/office/drawing/2014/main" id="{0D109460-5C76-4D1F-D971-A98AB4D68722}"/>
              </a:ext>
            </a:extLst>
          </p:cNvPr>
          <p:cNvSpPr txBox="1"/>
          <p:nvPr/>
        </p:nvSpPr>
        <p:spPr>
          <a:xfrm>
            <a:off x="8790593" y="5658534"/>
            <a:ext cx="3086252" cy="568168"/>
          </a:xfrm>
          <a:prstGeom prst="rect">
            <a:avLst/>
          </a:prstGeom>
          <a:noFill/>
        </p:spPr>
        <p:txBody>
          <a:bodyPr wrap="square" anchor="ctr" anchorCtr="0">
            <a:noAutofit/>
          </a:bodyPr>
          <a:lstStyle/>
          <a:p>
            <a:pPr algn="ctr"/>
            <a:r>
              <a:rPr lang="en-US" sz="2400" dirty="0">
                <a:solidFill>
                  <a:schemeClr val="bg1"/>
                </a:solidFill>
                <a:effectLst/>
                <a:latin typeface="Oswald" pitchFamily="2" charset="77"/>
                <a:ea typeface="Times New Roman" panose="02020603050405020304" pitchFamily="18" charset="0"/>
              </a:rPr>
              <a:t>64% STAY IN ILLINOIS</a:t>
            </a:r>
            <a:endParaRPr lang="en-US" sz="2400" dirty="0">
              <a:solidFill>
                <a:schemeClr val="bg1"/>
              </a:solidFill>
              <a:latin typeface="Oswald" pitchFamily="2" charset="77"/>
            </a:endParaRPr>
          </a:p>
        </p:txBody>
      </p:sp>
    </p:spTree>
    <p:extLst>
      <p:ext uri="{BB962C8B-B14F-4D97-AF65-F5344CB8AC3E}">
        <p14:creationId xmlns:p14="http://schemas.microsoft.com/office/powerpoint/2010/main" val="3679104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6" presetClass="emph" presetSubtype="0" fill="hold" nodeType="withEffect">
                                  <p:stCondLst>
                                    <p:cond delay="0"/>
                                  </p:stCondLst>
                                  <p:childTnLst>
                                    <p:animScale>
                                      <p:cBhvr>
                                        <p:cTn id="12" dur="2000" fill="hold"/>
                                        <p:tgtEl>
                                          <p:spTgt spid="5"/>
                                        </p:tgtEl>
                                      </p:cBhvr>
                                      <p:by x="150000" y="100000"/>
                                    </p:animScale>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7" grpId="0"/>
      <p:bldP spid="21"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BF1E96-5E12-56E2-0F28-C83FFA478FD0}"/>
              </a:ext>
              <a:ext uri="{C183D7F6-B498-43B3-948B-1728B52AA6E4}">
                <adec:decorative xmlns:adec="http://schemas.microsoft.com/office/drawing/2017/decorative" val="1"/>
              </a:ext>
            </a:extLst>
          </p:cNvPr>
          <p:cNvSpPr txBox="1"/>
          <p:nvPr/>
        </p:nvSpPr>
        <p:spPr>
          <a:xfrm>
            <a:off x="143691" y="-1815498"/>
            <a:ext cx="11904618" cy="1815882"/>
          </a:xfrm>
          <a:prstGeom prst="rect">
            <a:avLst/>
          </a:prstGeom>
          <a:noFill/>
        </p:spPr>
        <p:txBody>
          <a:bodyPr wrap="square">
            <a:spAutoFit/>
          </a:bodyPr>
          <a:lstStyle/>
          <a:p>
            <a:pPr algn="ctr"/>
            <a:r>
              <a:rPr lang="en-US" sz="4400" b="1" dirty="0">
                <a:solidFill>
                  <a:srgbClr val="FFFFFF"/>
                </a:solidFill>
                <a:latin typeface="Oswald" pitchFamily="2" charset="77"/>
              </a:rPr>
              <a:t>GRADUATE EARNINGS:</a:t>
            </a:r>
            <a:endParaRPr lang="en-US" sz="4800" dirty="0"/>
          </a:p>
          <a:p>
            <a:pPr algn="ctr"/>
            <a:br>
              <a:rPr lang="en-US" sz="2400" dirty="0">
                <a:solidFill>
                  <a:srgbClr val="FFFFFF"/>
                </a:solidFill>
                <a:latin typeface="Oswald" pitchFamily="2" charset="77"/>
              </a:rPr>
            </a:br>
            <a:r>
              <a:rPr lang="en-US" sz="4400" dirty="0">
                <a:solidFill>
                  <a:srgbClr val="FFFFFF"/>
                </a:solidFill>
                <a:latin typeface="Oswald" pitchFamily="2" charset="77"/>
              </a:rPr>
              <a:t>What is the average starting salary for new graduates?</a:t>
            </a:r>
            <a:endParaRPr lang="en-US" sz="4500" dirty="0">
              <a:ln w="31750">
                <a:noFill/>
              </a:ln>
              <a:solidFill>
                <a:schemeClr val="bg1"/>
              </a:solidFill>
              <a:latin typeface="Oswald Light" pitchFamily="2" charset="77"/>
            </a:endParaRPr>
          </a:p>
        </p:txBody>
      </p:sp>
      <p:cxnSp>
        <p:nvCxnSpPr>
          <p:cNvPr id="5" name="Straight Connector 4">
            <a:extLst>
              <a:ext uri="{FF2B5EF4-FFF2-40B4-BE49-F238E27FC236}">
                <a16:creationId xmlns:a16="http://schemas.microsoft.com/office/drawing/2014/main" id="{CBBF2EAB-9340-3A7A-5346-B77B3C6565CB}"/>
              </a:ext>
              <a:ext uri="{C183D7F6-B498-43B3-948B-1728B52AA6E4}">
                <adec:decorative xmlns:adec="http://schemas.microsoft.com/office/drawing/2017/decorative" val="1"/>
              </a:ext>
            </a:extLst>
          </p:cNvPr>
          <p:cNvCxnSpPr>
            <a:cxnSpLocks/>
          </p:cNvCxnSpPr>
          <p:nvPr/>
        </p:nvCxnSpPr>
        <p:spPr>
          <a:xfrm>
            <a:off x="4836182" y="2724619"/>
            <a:ext cx="2519633"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5844B51-1FFF-149B-FFF1-F94D7FB68EFD}"/>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0078"/>
          <a:stretch/>
        </p:blipFill>
        <p:spPr>
          <a:xfrm rot="5400000">
            <a:off x="6034170" y="-6034166"/>
            <a:ext cx="123664" cy="12192000"/>
          </a:xfrm>
          <a:prstGeom prst="rect">
            <a:avLst/>
          </a:prstGeom>
        </p:spPr>
      </p:pic>
      <p:sp>
        <p:nvSpPr>
          <p:cNvPr id="6" name="Title 5">
            <a:extLst>
              <a:ext uri="{FF2B5EF4-FFF2-40B4-BE49-F238E27FC236}">
                <a16:creationId xmlns:a16="http://schemas.microsoft.com/office/drawing/2014/main" id="{137CBFF0-FA64-6F97-9A52-C9829F19F54E}"/>
              </a:ext>
            </a:extLst>
          </p:cNvPr>
          <p:cNvSpPr>
            <a:spLocks noGrp="1"/>
          </p:cNvSpPr>
          <p:nvPr>
            <p:ph type="title"/>
          </p:nvPr>
        </p:nvSpPr>
        <p:spPr>
          <a:xfrm>
            <a:off x="742125" y="677322"/>
            <a:ext cx="10707750" cy="1313848"/>
          </a:xfrm>
        </p:spPr>
        <p:txBody>
          <a:bodyPr>
            <a:normAutofit fontScale="90000"/>
          </a:bodyPr>
          <a:lstStyle/>
          <a:p>
            <a:pPr algn="ctr"/>
            <a:r>
              <a:rPr lang="en-US" sz="4500" b="1" kern="1200" dirty="0">
                <a:ln>
                  <a:noFill/>
                </a:ln>
                <a:solidFill>
                  <a:srgbClr val="FFFFFF"/>
                </a:solidFill>
                <a:effectLst/>
                <a:latin typeface="Oswald" pitchFamily="2" charset="77"/>
                <a:ea typeface="+mn-ea"/>
                <a:cs typeface="+mn-cs"/>
              </a:rPr>
              <a:t>GRADUATE EARNINGS:</a:t>
            </a:r>
            <a:endParaRPr lang="en-US" dirty="0">
              <a:effectLst/>
            </a:endParaRPr>
          </a:p>
          <a:p>
            <a:pPr algn="ctr"/>
            <a:br>
              <a:rPr lang="en-US" sz="2700" kern="1200" cap="none" spc="0" dirty="0">
                <a:ln>
                  <a:noFill/>
                </a:ln>
                <a:solidFill>
                  <a:srgbClr val="FFFFFF"/>
                </a:solidFill>
                <a:effectLst/>
                <a:latin typeface="Oswald" pitchFamily="2" charset="77"/>
                <a:ea typeface="+mn-ea"/>
                <a:cs typeface="+mn-cs"/>
              </a:rPr>
            </a:br>
            <a:r>
              <a:rPr lang="en-US" sz="4600" kern="1200" cap="none" spc="0" dirty="0">
                <a:ln>
                  <a:noFill/>
                </a:ln>
                <a:solidFill>
                  <a:srgbClr val="FFFFFF"/>
                </a:solidFill>
                <a:effectLst/>
                <a:latin typeface="Oswald" pitchFamily="2" charset="77"/>
                <a:ea typeface="+mn-ea"/>
                <a:cs typeface="+mn-cs"/>
              </a:rPr>
              <a:t>What is the average starting salary for new graduates?</a:t>
            </a:r>
            <a:endParaRPr lang="en-US" sz="4600" cap="none" spc="0" dirty="0">
              <a:effectLst/>
              <a:latin typeface="Oswald" pitchFamily="2" charset="77"/>
            </a:endParaRPr>
          </a:p>
        </p:txBody>
      </p:sp>
      <p:pic>
        <p:nvPicPr>
          <p:cNvPr id="11" name="Graphic 10" descr="University of Illinois Urbana-Champaign logo">
            <a:extLst>
              <a:ext uri="{FF2B5EF4-FFF2-40B4-BE49-F238E27FC236}">
                <a16:creationId xmlns:a16="http://schemas.microsoft.com/office/drawing/2014/main" id="{FD7F4C8E-9030-82FE-B722-7CA6C6303D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286" y="3212275"/>
            <a:ext cx="2269588" cy="588132"/>
          </a:xfrm>
          <a:prstGeom prst="rect">
            <a:avLst/>
          </a:prstGeom>
        </p:spPr>
      </p:pic>
      <p:sp>
        <p:nvSpPr>
          <p:cNvPr id="13" name="TextBox 12">
            <a:extLst>
              <a:ext uri="{FF2B5EF4-FFF2-40B4-BE49-F238E27FC236}">
                <a16:creationId xmlns:a16="http://schemas.microsoft.com/office/drawing/2014/main" id="{40E0F3F8-05AF-DCEE-9FB4-9038CEF125D9}"/>
              </a:ext>
            </a:extLst>
          </p:cNvPr>
          <p:cNvSpPr txBox="1"/>
          <p:nvPr/>
        </p:nvSpPr>
        <p:spPr>
          <a:xfrm>
            <a:off x="0" y="4279576"/>
            <a:ext cx="3962160" cy="1323439"/>
          </a:xfrm>
          <a:prstGeom prst="rect">
            <a:avLst/>
          </a:prstGeom>
          <a:noFill/>
        </p:spPr>
        <p:txBody>
          <a:bodyPr wrap="square" anchor="ctr">
            <a:spAutoFit/>
          </a:bodyPr>
          <a:lstStyle/>
          <a:p>
            <a:pPr algn="ctr"/>
            <a:r>
              <a:rPr lang="en-US" sz="8000" baseline="30000" dirty="0">
                <a:solidFill>
                  <a:schemeClr val="bg1"/>
                </a:solidFill>
                <a:latin typeface="Oswald SemiBold" pitchFamily="2" charset="0"/>
              </a:rPr>
              <a:t>$</a:t>
            </a:r>
            <a:r>
              <a:rPr lang="en-US" sz="8000" dirty="0">
                <a:solidFill>
                  <a:schemeClr val="bg1"/>
                </a:solidFill>
                <a:latin typeface="Oswald SemiBold" pitchFamily="2" charset="0"/>
              </a:rPr>
              <a:t>75,847</a:t>
            </a:r>
            <a:endParaRPr lang="en-US" sz="8000" dirty="0">
              <a:solidFill>
                <a:schemeClr val="bg1"/>
              </a:solidFill>
            </a:endParaRPr>
          </a:p>
        </p:txBody>
      </p:sp>
      <p:pic>
        <p:nvPicPr>
          <p:cNvPr id="15" name="Graphic 14" descr="University of Illinois Chicago logo&#10;">
            <a:extLst>
              <a:ext uri="{FF2B5EF4-FFF2-40B4-BE49-F238E27FC236}">
                <a16:creationId xmlns:a16="http://schemas.microsoft.com/office/drawing/2014/main" id="{1FAF12B5-C2FD-F708-6C99-8E950A2ED2C3}"/>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75612" y="3190009"/>
            <a:ext cx="3240772" cy="624618"/>
          </a:xfrm>
          <a:prstGeom prst="rect">
            <a:avLst/>
          </a:prstGeom>
        </p:spPr>
      </p:pic>
      <p:sp>
        <p:nvSpPr>
          <p:cNvPr id="17" name="TextBox 16">
            <a:extLst>
              <a:ext uri="{FF2B5EF4-FFF2-40B4-BE49-F238E27FC236}">
                <a16:creationId xmlns:a16="http://schemas.microsoft.com/office/drawing/2014/main" id="{A87D7F2D-21F0-CCBB-093A-C9DDDAC9DDEB}"/>
              </a:ext>
            </a:extLst>
          </p:cNvPr>
          <p:cNvSpPr txBox="1"/>
          <p:nvPr/>
        </p:nvSpPr>
        <p:spPr>
          <a:xfrm>
            <a:off x="3962160" y="4279575"/>
            <a:ext cx="4267676" cy="1323439"/>
          </a:xfrm>
          <a:prstGeom prst="rect">
            <a:avLst/>
          </a:prstGeom>
          <a:noFill/>
        </p:spPr>
        <p:txBody>
          <a:bodyPr wrap="square" anchor="ctr">
            <a:spAutoFit/>
          </a:bodyPr>
          <a:lstStyle/>
          <a:p>
            <a:pPr algn="ctr"/>
            <a:r>
              <a:rPr lang="en-US" sz="8000" baseline="30000" dirty="0">
                <a:solidFill>
                  <a:schemeClr val="bg1"/>
                </a:solidFill>
                <a:latin typeface="Oswald SemiBold" pitchFamily="2" charset="0"/>
              </a:rPr>
              <a:t>$</a:t>
            </a:r>
            <a:r>
              <a:rPr lang="en-US" sz="8000" dirty="0">
                <a:solidFill>
                  <a:schemeClr val="bg1"/>
                </a:solidFill>
                <a:latin typeface="Oswald SemiBold" pitchFamily="2" charset="0"/>
              </a:rPr>
              <a:t>69,485</a:t>
            </a:r>
            <a:endParaRPr lang="en-US" sz="8000" dirty="0">
              <a:solidFill>
                <a:schemeClr val="bg1"/>
              </a:solidFill>
            </a:endParaRPr>
          </a:p>
        </p:txBody>
      </p:sp>
      <p:pic>
        <p:nvPicPr>
          <p:cNvPr id="19" name="Picture 18" descr="University of Illinois Springfield logo">
            <a:extLst>
              <a:ext uri="{FF2B5EF4-FFF2-40B4-BE49-F238E27FC236}">
                <a16:creationId xmlns:a16="http://schemas.microsoft.com/office/drawing/2014/main" id="{6525D6BF-7D36-EDC8-E4D1-428642D8DCFB}"/>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214594" y="3054516"/>
            <a:ext cx="1992650" cy="919276"/>
          </a:xfrm>
          <a:prstGeom prst="rect">
            <a:avLst/>
          </a:prstGeom>
        </p:spPr>
      </p:pic>
      <p:sp>
        <p:nvSpPr>
          <p:cNvPr id="21" name="TextBox 20">
            <a:extLst>
              <a:ext uri="{FF2B5EF4-FFF2-40B4-BE49-F238E27FC236}">
                <a16:creationId xmlns:a16="http://schemas.microsoft.com/office/drawing/2014/main" id="{B2D690D4-ABA3-A31A-CA11-6DED54E97880}"/>
              </a:ext>
            </a:extLst>
          </p:cNvPr>
          <p:cNvSpPr txBox="1"/>
          <p:nvPr/>
        </p:nvSpPr>
        <p:spPr>
          <a:xfrm>
            <a:off x="8229835" y="4279574"/>
            <a:ext cx="3962166" cy="1323439"/>
          </a:xfrm>
          <a:prstGeom prst="rect">
            <a:avLst/>
          </a:prstGeom>
          <a:noFill/>
        </p:spPr>
        <p:txBody>
          <a:bodyPr wrap="square" anchor="ctr">
            <a:spAutoFit/>
          </a:bodyPr>
          <a:lstStyle/>
          <a:p>
            <a:pPr algn="ctr"/>
            <a:r>
              <a:rPr lang="en-US" sz="8000" baseline="30000" dirty="0">
                <a:solidFill>
                  <a:schemeClr val="bg1"/>
                </a:solidFill>
                <a:latin typeface="Oswald SemiBold" pitchFamily="2" charset="0"/>
              </a:rPr>
              <a:t>$</a:t>
            </a:r>
            <a:r>
              <a:rPr lang="en-US" sz="8000" dirty="0">
                <a:solidFill>
                  <a:schemeClr val="bg1"/>
                </a:solidFill>
                <a:latin typeface="Oswald SemiBold" pitchFamily="2" charset="0"/>
              </a:rPr>
              <a:t>58,790</a:t>
            </a:r>
            <a:endParaRPr lang="en-US" sz="8000" dirty="0">
              <a:solidFill>
                <a:schemeClr val="bg1"/>
              </a:solidFill>
            </a:endParaRPr>
          </a:p>
        </p:txBody>
      </p:sp>
      <p:grpSp>
        <p:nvGrpSpPr>
          <p:cNvPr id="30" name="Group 29">
            <a:extLst>
              <a:ext uri="{FF2B5EF4-FFF2-40B4-BE49-F238E27FC236}">
                <a16:creationId xmlns:a16="http://schemas.microsoft.com/office/drawing/2014/main" id="{E5B794B7-90D3-CA2A-361A-D4D21A9D1260}"/>
              </a:ext>
              <a:ext uri="{C183D7F6-B498-43B3-948B-1728B52AA6E4}">
                <adec:decorative xmlns:adec="http://schemas.microsoft.com/office/drawing/2017/decorative" val="1"/>
              </a:ext>
            </a:extLst>
          </p:cNvPr>
          <p:cNvGrpSpPr/>
          <p:nvPr/>
        </p:nvGrpSpPr>
        <p:grpSpPr>
          <a:xfrm>
            <a:off x="3816626" y="3621068"/>
            <a:ext cx="4558744" cy="2128140"/>
            <a:chOff x="3811664" y="3407739"/>
            <a:chExt cx="4879513" cy="2128140"/>
          </a:xfrm>
        </p:grpSpPr>
        <p:cxnSp>
          <p:nvCxnSpPr>
            <p:cNvPr id="23" name="Straight Connector 22">
              <a:extLst>
                <a:ext uri="{FF2B5EF4-FFF2-40B4-BE49-F238E27FC236}">
                  <a16:creationId xmlns:a16="http://schemas.microsoft.com/office/drawing/2014/main" id="{C9B0535F-BC43-C94E-6A14-05982197A950}"/>
                </a:ext>
                <a:ext uri="{C183D7F6-B498-43B3-948B-1728B52AA6E4}">
                  <adec:decorative xmlns:adec="http://schemas.microsoft.com/office/drawing/2017/decorative" val="1"/>
                </a:ext>
              </a:extLst>
            </p:cNvPr>
            <p:cNvCxnSpPr>
              <a:cxnSpLocks/>
            </p:cNvCxnSpPr>
            <p:nvPr/>
          </p:nvCxnSpPr>
          <p:spPr>
            <a:xfrm flipV="1">
              <a:off x="8691177" y="3407739"/>
              <a:ext cx="0" cy="2128140"/>
            </a:xfrm>
            <a:prstGeom prst="line">
              <a:avLst/>
            </a:prstGeom>
            <a:ln w="127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0214DDF-14C2-A467-99C8-C700BB6C3102}"/>
                </a:ext>
                <a:ext uri="{C183D7F6-B498-43B3-948B-1728B52AA6E4}">
                  <adec:decorative xmlns:adec="http://schemas.microsoft.com/office/drawing/2017/decorative" val="1"/>
                </a:ext>
              </a:extLst>
            </p:cNvPr>
            <p:cNvCxnSpPr>
              <a:cxnSpLocks/>
            </p:cNvCxnSpPr>
            <p:nvPr/>
          </p:nvCxnSpPr>
          <p:spPr>
            <a:xfrm flipV="1">
              <a:off x="3811664" y="3407739"/>
              <a:ext cx="0" cy="2128140"/>
            </a:xfrm>
            <a:prstGeom prst="line">
              <a:avLst/>
            </a:prstGeom>
            <a:ln w="127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4659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6" presetClass="emph" presetSubtype="0" fill="hold" nodeType="withEffect">
                                  <p:stCondLst>
                                    <p:cond delay="0"/>
                                  </p:stCondLst>
                                  <p:childTnLst>
                                    <p:animScale>
                                      <p:cBhvr>
                                        <p:cTn id="12" dur="2000" fill="hold"/>
                                        <p:tgtEl>
                                          <p:spTgt spid="5"/>
                                        </p:tgtEl>
                                      </p:cBhvr>
                                      <p:by x="150000" y="100000"/>
                                    </p:animScale>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3" grpId="0"/>
      <p:bldP spid="17"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342D5C-1D2D-D77D-BD8B-B253A3A771A2}"/>
              </a:ext>
            </a:extLst>
          </p:cNvPr>
          <p:cNvSpPr>
            <a:spLocks noGrp="1"/>
          </p:cNvSpPr>
          <p:nvPr>
            <p:ph type="title"/>
          </p:nvPr>
        </p:nvSpPr>
        <p:spPr>
          <a:xfrm>
            <a:off x="838200" y="-1526458"/>
            <a:ext cx="10515600" cy="1313848"/>
          </a:xfrm>
        </p:spPr>
        <p:txBody>
          <a:bodyPr/>
          <a:lstStyle/>
          <a:p>
            <a:pPr algn="ctr"/>
            <a:r>
              <a:rPr lang="en-US" sz="4500" b="1" dirty="0">
                <a:ln w="31750">
                  <a:noFill/>
                </a:ln>
                <a:solidFill>
                  <a:srgbClr val="13294B"/>
                </a:solidFill>
                <a:latin typeface="Oswald" pitchFamily="2" charset="77"/>
              </a:rPr>
              <a:t>MORE THAN A PASSPORT TO A JOB</a:t>
            </a:r>
            <a:endParaRPr lang="en-US" sz="4500" dirty="0">
              <a:ln w="31750">
                <a:noFill/>
              </a:ln>
              <a:solidFill>
                <a:srgbClr val="13294B"/>
              </a:solidFill>
              <a:latin typeface="Oswald Light" pitchFamily="2" charset="77"/>
            </a:endParaRPr>
          </a:p>
        </p:txBody>
      </p:sp>
      <p:pic>
        <p:nvPicPr>
          <p:cNvPr id="4" name="Picture 3" descr="A group of students speak with a state official inside of the Illinois state capitol.">
            <a:extLst>
              <a:ext uri="{FF2B5EF4-FFF2-40B4-BE49-F238E27FC236}">
                <a16:creationId xmlns:a16="http://schemas.microsoft.com/office/drawing/2014/main" id="{C74D8AD7-051C-AF30-C04A-06BBB685DB0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23666"/>
            <a:ext cx="12192000" cy="6734334"/>
          </a:xfrm>
          <a:prstGeom prst="rect">
            <a:avLst/>
          </a:prstGeom>
          <a:gradFill>
            <a:gsLst>
              <a:gs pos="0">
                <a:schemeClr val="accent1">
                  <a:lumMod val="5000"/>
                  <a:lumOff val="95000"/>
                </a:schemeClr>
              </a:gs>
              <a:gs pos="100000">
                <a:schemeClr val="tx1">
                  <a:alpha val="0"/>
                </a:schemeClr>
              </a:gs>
            </a:gsLst>
            <a:lin ang="5400000" scaled="1"/>
          </a:gradFill>
        </p:spPr>
      </p:pic>
      <p:sp>
        <p:nvSpPr>
          <p:cNvPr id="8" name="Rectangle 7" descr="Discovery Partners Institute headquarters in Chicago">
            <a:extLst>
              <a:ext uri="{FF2B5EF4-FFF2-40B4-BE49-F238E27FC236}">
                <a16:creationId xmlns:a16="http://schemas.microsoft.com/office/drawing/2014/main" id="{70960941-1E6E-5144-732D-58930AACBA47}"/>
              </a:ext>
            </a:extLst>
          </p:cNvPr>
          <p:cNvSpPr/>
          <p:nvPr/>
        </p:nvSpPr>
        <p:spPr>
          <a:xfrm>
            <a:off x="-3" y="106878"/>
            <a:ext cx="12192001" cy="3679310"/>
          </a:xfrm>
          <a:prstGeom prst="rect">
            <a:avLst/>
          </a:prstGeom>
          <a:gradFill>
            <a:gsLst>
              <a:gs pos="22000">
                <a:schemeClr val="bg1"/>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ABF1E96-5E12-56E2-0F28-C83FFA478FD0}"/>
              </a:ext>
              <a:ext uri="{C183D7F6-B498-43B3-948B-1728B52AA6E4}">
                <adec:decorative xmlns:adec="http://schemas.microsoft.com/office/drawing/2017/decorative" val="1"/>
              </a:ext>
            </a:extLst>
          </p:cNvPr>
          <p:cNvSpPr txBox="1"/>
          <p:nvPr/>
        </p:nvSpPr>
        <p:spPr>
          <a:xfrm>
            <a:off x="143691" y="548890"/>
            <a:ext cx="11904618" cy="784830"/>
          </a:xfrm>
          <a:prstGeom prst="rect">
            <a:avLst/>
          </a:prstGeom>
          <a:noFill/>
          <a:ln>
            <a:noFill/>
          </a:ln>
        </p:spPr>
        <p:txBody>
          <a:bodyPr wrap="square">
            <a:spAutoFit/>
          </a:bodyPr>
          <a:lstStyle/>
          <a:p>
            <a:pPr algn="ctr"/>
            <a:r>
              <a:rPr lang="en-US" sz="4500" b="1" dirty="0">
                <a:ln w="31750">
                  <a:noFill/>
                </a:ln>
                <a:solidFill>
                  <a:srgbClr val="13294B"/>
                </a:solidFill>
                <a:latin typeface="Oswald" pitchFamily="2" charset="77"/>
              </a:rPr>
              <a:t>MORE THAN A PASSPORT TO A JOB</a:t>
            </a:r>
            <a:endParaRPr lang="en-US" sz="4500" dirty="0">
              <a:ln w="31750">
                <a:noFill/>
              </a:ln>
              <a:solidFill>
                <a:srgbClr val="13294B"/>
              </a:solidFill>
              <a:latin typeface="Oswald Light" pitchFamily="2" charset="77"/>
            </a:endParaRPr>
          </a:p>
        </p:txBody>
      </p:sp>
      <p:cxnSp>
        <p:nvCxnSpPr>
          <p:cNvPr id="6" name="Straight Connector 5">
            <a:extLst>
              <a:ext uri="{FF2B5EF4-FFF2-40B4-BE49-F238E27FC236}">
                <a16:creationId xmlns:a16="http://schemas.microsoft.com/office/drawing/2014/main" id="{06D030E5-712C-ECF8-656E-8248C8936388}"/>
              </a:ext>
              <a:ext uri="{C183D7F6-B498-43B3-948B-1728B52AA6E4}">
                <adec:decorative xmlns:adec="http://schemas.microsoft.com/office/drawing/2017/decorative" val="1"/>
              </a:ext>
            </a:extLst>
          </p:cNvPr>
          <p:cNvCxnSpPr>
            <a:cxnSpLocks/>
          </p:cNvCxnSpPr>
          <p:nvPr/>
        </p:nvCxnSpPr>
        <p:spPr>
          <a:xfrm>
            <a:off x="4836182" y="1671890"/>
            <a:ext cx="2519633" cy="0"/>
          </a:xfrm>
          <a:prstGeom prst="line">
            <a:avLst/>
          </a:prstGeom>
          <a:ln w="44450">
            <a:solidFill>
              <a:srgbClr val="1329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452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6" presetClass="emph" presetSubtype="0" fill="hold" nodeType="withEffect">
                                  <p:stCondLst>
                                    <p:cond delay="0"/>
                                  </p:stCondLst>
                                  <p:childTnLst>
                                    <p:animScale>
                                      <p:cBhvr>
                                        <p:cTn id="16" dur="2000" fill="hold"/>
                                        <p:tgtEl>
                                          <p:spTgt spid="6"/>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342D5C-1D2D-D77D-BD8B-B253A3A771A2}"/>
              </a:ext>
            </a:extLst>
          </p:cNvPr>
          <p:cNvSpPr>
            <a:spLocks noGrp="1"/>
          </p:cNvSpPr>
          <p:nvPr>
            <p:ph type="title"/>
          </p:nvPr>
        </p:nvSpPr>
        <p:spPr>
          <a:xfrm>
            <a:off x="838198" y="-1403432"/>
            <a:ext cx="10515600" cy="1313848"/>
          </a:xfrm>
        </p:spPr>
        <p:txBody>
          <a:bodyPr/>
          <a:lstStyle/>
          <a:p>
            <a:pPr algn="ctr"/>
            <a:r>
              <a:rPr lang="en-US" sz="4500" b="1" dirty="0">
                <a:ln w="31750">
                  <a:noFill/>
                </a:ln>
                <a:solidFill>
                  <a:srgbClr val="13294B"/>
                </a:solidFill>
                <a:latin typeface="Oswald" pitchFamily="2" charset="77"/>
              </a:rPr>
              <a:t>PROBLEM SOLVERS</a:t>
            </a:r>
            <a:endParaRPr lang="en-US" sz="4500" dirty="0">
              <a:ln w="31750">
                <a:noFill/>
              </a:ln>
              <a:solidFill>
                <a:srgbClr val="13294B"/>
              </a:solidFill>
              <a:latin typeface="Oswald Light" pitchFamily="2" charset="77"/>
            </a:endParaRPr>
          </a:p>
        </p:txBody>
      </p:sp>
      <p:pic>
        <p:nvPicPr>
          <p:cNvPr id="7" name="Picture 6" descr="A medical student performs a mock checkup on a patient.">
            <a:extLst>
              <a:ext uri="{FF2B5EF4-FFF2-40B4-BE49-F238E27FC236}">
                <a16:creationId xmlns:a16="http://schemas.microsoft.com/office/drawing/2014/main" id="{E12A8723-6DFC-9000-8AEB-E82067E7A7C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5938"/>
          <a:stretch/>
        </p:blipFill>
        <p:spPr>
          <a:xfrm>
            <a:off x="0" y="175619"/>
            <a:ext cx="4070111" cy="6682380"/>
          </a:xfrm>
          <a:prstGeom prst="rect">
            <a:avLst/>
          </a:prstGeom>
          <a:gradFill>
            <a:gsLst>
              <a:gs pos="0">
                <a:schemeClr val="accent1">
                  <a:lumMod val="5000"/>
                  <a:lumOff val="95000"/>
                </a:schemeClr>
              </a:gs>
              <a:gs pos="100000">
                <a:schemeClr val="tx1">
                  <a:alpha val="0"/>
                </a:schemeClr>
              </a:gs>
            </a:gsLst>
            <a:lin ang="5400000" scaled="1"/>
          </a:gradFill>
        </p:spPr>
      </p:pic>
      <p:pic>
        <p:nvPicPr>
          <p:cNvPr id="10" name="Picture 9" descr="A medical student performs a mock checkup on a patient">
            <a:extLst>
              <a:ext uri="{FF2B5EF4-FFF2-40B4-BE49-F238E27FC236}">
                <a16:creationId xmlns:a16="http://schemas.microsoft.com/office/drawing/2014/main" id="{3C4062BD-6086-68F1-F8F7-113D6FAF6AF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060944" y="175619"/>
            <a:ext cx="4070111" cy="6682380"/>
          </a:xfrm>
          <a:prstGeom prst="rect">
            <a:avLst/>
          </a:prstGeom>
          <a:gradFill>
            <a:gsLst>
              <a:gs pos="0">
                <a:schemeClr val="accent1">
                  <a:lumMod val="5000"/>
                  <a:lumOff val="95000"/>
                </a:schemeClr>
              </a:gs>
              <a:gs pos="100000">
                <a:schemeClr val="tx1">
                  <a:alpha val="0"/>
                </a:schemeClr>
              </a:gs>
            </a:gsLst>
            <a:lin ang="5400000" scaled="1"/>
          </a:gradFill>
        </p:spPr>
      </p:pic>
      <p:pic>
        <p:nvPicPr>
          <p:cNvPr id="11" name="Picture 10" descr="A student speaks in the Illinois state capitol">
            <a:extLst>
              <a:ext uri="{FF2B5EF4-FFF2-40B4-BE49-F238E27FC236}">
                <a16:creationId xmlns:a16="http://schemas.microsoft.com/office/drawing/2014/main" id="{8515A95A-42EB-9F93-9F34-86B86AC0CC7C}"/>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8131055" y="175620"/>
            <a:ext cx="4070111" cy="6682380"/>
          </a:xfrm>
          <a:prstGeom prst="rect">
            <a:avLst/>
          </a:prstGeom>
          <a:gradFill>
            <a:gsLst>
              <a:gs pos="0">
                <a:schemeClr val="accent1">
                  <a:lumMod val="5000"/>
                  <a:lumOff val="95000"/>
                </a:schemeClr>
              </a:gs>
              <a:gs pos="100000">
                <a:schemeClr val="tx1">
                  <a:alpha val="0"/>
                </a:schemeClr>
              </a:gs>
            </a:gsLst>
            <a:lin ang="5400000" scaled="1"/>
          </a:gradFill>
        </p:spPr>
      </p:pic>
      <p:sp>
        <p:nvSpPr>
          <p:cNvPr id="8" name="Rectangle 7" descr="Discovery Partners Institute headquarters in Chicago">
            <a:extLst>
              <a:ext uri="{FF2B5EF4-FFF2-40B4-BE49-F238E27FC236}">
                <a16:creationId xmlns:a16="http://schemas.microsoft.com/office/drawing/2014/main" id="{70960941-1E6E-5144-732D-58930AACBA47}"/>
              </a:ext>
            </a:extLst>
          </p:cNvPr>
          <p:cNvSpPr/>
          <p:nvPr/>
        </p:nvSpPr>
        <p:spPr>
          <a:xfrm>
            <a:off x="-2" y="175619"/>
            <a:ext cx="12192000" cy="3562192"/>
          </a:xfrm>
          <a:prstGeom prst="rect">
            <a:avLst/>
          </a:prstGeom>
          <a:gradFill>
            <a:gsLst>
              <a:gs pos="22000">
                <a:schemeClr val="bg1"/>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ABF1E96-5E12-56E2-0F28-C83FFA478FD0}"/>
              </a:ext>
              <a:ext uri="{C183D7F6-B498-43B3-948B-1728B52AA6E4}">
                <adec:decorative xmlns:adec="http://schemas.microsoft.com/office/drawing/2017/decorative" val="1"/>
              </a:ext>
            </a:extLst>
          </p:cNvPr>
          <p:cNvSpPr txBox="1"/>
          <p:nvPr/>
        </p:nvSpPr>
        <p:spPr>
          <a:xfrm>
            <a:off x="143691" y="550167"/>
            <a:ext cx="11904618" cy="784830"/>
          </a:xfrm>
          <a:prstGeom prst="rect">
            <a:avLst/>
          </a:prstGeom>
          <a:noFill/>
          <a:ln>
            <a:noFill/>
          </a:ln>
        </p:spPr>
        <p:txBody>
          <a:bodyPr wrap="square">
            <a:spAutoFit/>
          </a:bodyPr>
          <a:lstStyle/>
          <a:p>
            <a:pPr algn="ctr"/>
            <a:r>
              <a:rPr lang="en-US" sz="4500" b="1" dirty="0">
                <a:ln w="31750">
                  <a:noFill/>
                </a:ln>
                <a:solidFill>
                  <a:srgbClr val="13294B"/>
                </a:solidFill>
                <a:latin typeface="Oswald" pitchFamily="2" charset="77"/>
              </a:rPr>
              <a:t>PROBLEM SOLVERS</a:t>
            </a:r>
            <a:endParaRPr lang="en-US" sz="4500" dirty="0">
              <a:ln w="31750">
                <a:noFill/>
              </a:ln>
              <a:solidFill>
                <a:srgbClr val="13294B"/>
              </a:solidFill>
              <a:latin typeface="Oswald Light" pitchFamily="2" charset="77"/>
            </a:endParaRPr>
          </a:p>
        </p:txBody>
      </p:sp>
      <p:cxnSp>
        <p:nvCxnSpPr>
          <p:cNvPr id="6" name="Straight Connector 5">
            <a:extLst>
              <a:ext uri="{FF2B5EF4-FFF2-40B4-BE49-F238E27FC236}">
                <a16:creationId xmlns:a16="http://schemas.microsoft.com/office/drawing/2014/main" id="{06D030E5-712C-ECF8-656E-8248C8936388}"/>
              </a:ext>
              <a:ext uri="{C183D7F6-B498-43B3-948B-1728B52AA6E4}">
                <adec:decorative xmlns:adec="http://schemas.microsoft.com/office/drawing/2017/decorative" val="1"/>
              </a:ext>
            </a:extLst>
          </p:cNvPr>
          <p:cNvCxnSpPr>
            <a:cxnSpLocks/>
          </p:cNvCxnSpPr>
          <p:nvPr/>
        </p:nvCxnSpPr>
        <p:spPr>
          <a:xfrm>
            <a:off x="4836182" y="1671890"/>
            <a:ext cx="2519633" cy="0"/>
          </a:xfrm>
          <a:prstGeom prst="line">
            <a:avLst/>
          </a:prstGeom>
          <a:ln w="44450">
            <a:solidFill>
              <a:srgbClr val="1329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495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6" presetClass="emph" presetSubtype="0" fill="hold" nodeType="withEffect">
                                  <p:stCondLst>
                                    <p:cond delay="0"/>
                                  </p:stCondLst>
                                  <p:childTnLst>
                                    <p:animScale>
                                      <p:cBhvr>
                                        <p:cTn id="12" dur="2000" fill="hold"/>
                                        <p:tgtEl>
                                          <p:spTgt spid="6"/>
                                        </p:tgtEl>
                                      </p:cBhvr>
                                      <p:by x="150000" y="100000"/>
                                    </p:animScale>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342D5C-1D2D-D77D-BD8B-B253A3A771A2}"/>
              </a:ext>
            </a:extLst>
          </p:cNvPr>
          <p:cNvSpPr>
            <a:spLocks noGrp="1"/>
          </p:cNvSpPr>
          <p:nvPr>
            <p:ph type="title"/>
          </p:nvPr>
        </p:nvSpPr>
        <p:spPr>
          <a:xfrm>
            <a:off x="838200" y="-1526458"/>
            <a:ext cx="10515600" cy="1313848"/>
          </a:xfrm>
        </p:spPr>
        <p:txBody>
          <a:bodyPr/>
          <a:lstStyle/>
          <a:p>
            <a:pPr algn="ctr"/>
            <a:r>
              <a:rPr lang="en-US" sz="4500" b="1" dirty="0">
                <a:ln w="31750">
                  <a:noFill/>
                </a:ln>
                <a:solidFill>
                  <a:srgbClr val="13294B"/>
                </a:solidFill>
                <a:latin typeface="Oswald" pitchFamily="2" charset="77"/>
              </a:rPr>
              <a:t>SKILLS FOR A CIVIC LIFE</a:t>
            </a:r>
            <a:endParaRPr lang="en-US" sz="4500" dirty="0">
              <a:ln w="31750">
                <a:noFill/>
              </a:ln>
              <a:solidFill>
                <a:srgbClr val="13294B"/>
              </a:solidFill>
              <a:latin typeface="Oswald Light" pitchFamily="2" charset="77"/>
            </a:endParaRPr>
          </a:p>
        </p:txBody>
      </p:sp>
      <p:pic>
        <p:nvPicPr>
          <p:cNvPr id="4" name="Picture 3" descr="A group of University of Illinois System representatives on the steps of the U.S. Capitol in Washington, D.C.">
            <a:extLst>
              <a:ext uri="{FF2B5EF4-FFF2-40B4-BE49-F238E27FC236}">
                <a16:creationId xmlns:a16="http://schemas.microsoft.com/office/drawing/2014/main" id="{C74D8AD7-051C-AF30-C04A-06BBB685DB0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23666"/>
            <a:ext cx="12192000" cy="6734334"/>
          </a:xfrm>
          <a:prstGeom prst="rect">
            <a:avLst/>
          </a:prstGeom>
          <a:gradFill>
            <a:gsLst>
              <a:gs pos="0">
                <a:schemeClr val="accent1">
                  <a:lumMod val="5000"/>
                  <a:lumOff val="95000"/>
                </a:schemeClr>
              </a:gs>
              <a:gs pos="100000">
                <a:schemeClr val="tx1">
                  <a:alpha val="0"/>
                </a:schemeClr>
              </a:gs>
            </a:gsLst>
            <a:lin ang="5400000" scaled="1"/>
          </a:gradFill>
        </p:spPr>
      </p:pic>
      <p:sp>
        <p:nvSpPr>
          <p:cNvPr id="8" name="Rectangle 7" descr="Discovery Partners Institute headquarters in Chicago">
            <a:extLst>
              <a:ext uri="{FF2B5EF4-FFF2-40B4-BE49-F238E27FC236}">
                <a16:creationId xmlns:a16="http://schemas.microsoft.com/office/drawing/2014/main" id="{70960941-1E6E-5144-732D-58930AACBA47}"/>
              </a:ext>
            </a:extLst>
          </p:cNvPr>
          <p:cNvSpPr/>
          <p:nvPr/>
        </p:nvSpPr>
        <p:spPr>
          <a:xfrm>
            <a:off x="-3" y="106878"/>
            <a:ext cx="12192001" cy="3679310"/>
          </a:xfrm>
          <a:prstGeom prst="rect">
            <a:avLst/>
          </a:prstGeom>
          <a:gradFill>
            <a:gsLst>
              <a:gs pos="22000">
                <a:schemeClr val="bg1"/>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ABF1E96-5E12-56E2-0F28-C83FFA478FD0}"/>
              </a:ext>
              <a:ext uri="{C183D7F6-B498-43B3-948B-1728B52AA6E4}">
                <adec:decorative xmlns:adec="http://schemas.microsoft.com/office/drawing/2017/decorative" val="1"/>
              </a:ext>
            </a:extLst>
          </p:cNvPr>
          <p:cNvSpPr txBox="1"/>
          <p:nvPr/>
        </p:nvSpPr>
        <p:spPr>
          <a:xfrm>
            <a:off x="143691" y="548890"/>
            <a:ext cx="11904618" cy="784830"/>
          </a:xfrm>
          <a:prstGeom prst="rect">
            <a:avLst/>
          </a:prstGeom>
          <a:noFill/>
          <a:ln>
            <a:noFill/>
          </a:ln>
        </p:spPr>
        <p:txBody>
          <a:bodyPr wrap="square">
            <a:spAutoFit/>
          </a:bodyPr>
          <a:lstStyle/>
          <a:p>
            <a:pPr algn="ctr"/>
            <a:r>
              <a:rPr lang="en-US" sz="4500" b="1" dirty="0">
                <a:ln w="31750">
                  <a:noFill/>
                </a:ln>
                <a:solidFill>
                  <a:srgbClr val="13294B"/>
                </a:solidFill>
                <a:latin typeface="Oswald" pitchFamily="2" charset="77"/>
              </a:rPr>
              <a:t>SKILLS FOR A CIVIC LIFE</a:t>
            </a:r>
            <a:endParaRPr lang="en-US" sz="4500" dirty="0">
              <a:ln w="31750">
                <a:noFill/>
              </a:ln>
              <a:solidFill>
                <a:srgbClr val="13294B"/>
              </a:solidFill>
              <a:latin typeface="Oswald Light" pitchFamily="2" charset="77"/>
            </a:endParaRPr>
          </a:p>
        </p:txBody>
      </p:sp>
      <p:cxnSp>
        <p:nvCxnSpPr>
          <p:cNvPr id="6" name="Straight Connector 5">
            <a:extLst>
              <a:ext uri="{FF2B5EF4-FFF2-40B4-BE49-F238E27FC236}">
                <a16:creationId xmlns:a16="http://schemas.microsoft.com/office/drawing/2014/main" id="{06D030E5-712C-ECF8-656E-8248C8936388}"/>
              </a:ext>
              <a:ext uri="{C183D7F6-B498-43B3-948B-1728B52AA6E4}">
                <adec:decorative xmlns:adec="http://schemas.microsoft.com/office/drawing/2017/decorative" val="1"/>
              </a:ext>
            </a:extLst>
          </p:cNvPr>
          <p:cNvCxnSpPr>
            <a:cxnSpLocks/>
          </p:cNvCxnSpPr>
          <p:nvPr/>
        </p:nvCxnSpPr>
        <p:spPr>
          <a:xfrm>
            <a:off x="4836182" y="1671890"/>
            <a:ext cx="2519633" cy="0"/>
          </a:xfrm>
          <a:prstGeom prst="line">
            <a:avLst/>
          </a:prstGeom>
          <a:ln w="44450">
            <a:solidFill>
              <a:srgbClr val="1329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896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6" presetClass="emph" presetSubtype="0" fill="hold" nodeType="withEffect">
                                  <p:stCondLst>
                                    <p:cond delay="0"/>
                                  </p:stCondLst>
                                  <p:childTnLst>
                                    <p:animScale>
                                      <p:cBhvr>
                                        <p:cTn id="16" dur="2000" fill="hold"/>
                                        <p:tgtEl>
                                          <p:spTgt spid="6"/>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niversity of Illinois System">
      <a:majorFont>
        <a:latin typeface="Oswa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niversity of Illinois System">
      <a:majorFont>
        <a:latin typeface="Oswa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D3371CF0AE884FA3CFA8ECBA86DC97" ma:contentTypeVersion="2" ma:contentTypeDescription="Create a new document." ma:contentTypeScope="" ma:versionID="85174b38de3c4f0982a20c61c982e22d">
  <xsd:schema xmlns:xsd="http://www.w3.org/2001/XMLSchema" xmlns:xs="http://www.w3.org/2001/XMLSchema" xmlns:p="http://schemas.microsoft.com/office/2006/metadata/properties" xmlns:ns3="1a829a0c-9641-4374-8d38-adbe0028bfe2" targetNamespace="http://schemas.microsoft.com/office/2006/metadata/properties" ma:root="true" ma:fieldsID="ba500a4f07786b2db34b1153211ad9b2" ns3:_="">
    <xsd:import namespace="1a829a0c-9641-4374-8d38-adbe0028bfe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29a0c-9641-4374-8d38-adbe0028bf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939B39-AE06-4702-B7FA-29D270E3DF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29a0c-9641-4374-8d38-adbe0028bf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3AABBF-436C-48D6-8ED7-3457F016BC7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a829a0c-9641-4374-8d38-adbe0028bfe2"/>
    <ds:schemaRef ds:uri="http://www.w3.org/XML/1998/namespace"/>
    <ds:schemaRef ds:uri="http://purl.org/dc/dcmitype/"/>
  </ds:schemaRefs>
</ds:datastoreItem>
</file>

<file path=customXml/itemProps3.xml><?xml version="1.0" encoding="utf-8"?>
<ds:datastoreItem xmlns:ds="http://schemas.openxmlformats.org/officeDocument/2006/customXml" ds:itemID="{55B062D1-1817-40C6-935B-64CF43EB75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57950</TotalTime>
  <Words>2358</Words>
  <Application>Microsoft Office PowerPoint</Application>
  <PresentationFormat>Widescreen</PresentationFormat>
  <Paragraphs>193</Paragraphs>
  <Slides>13</Slides>
  <Notes>13</Notes>
  <HiddenSlides>0</HiddenSlides>
  <MMClips>2</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Lato Black</vt:lpstr>
      <vt:lpstr>Courier New</vt:lpstr>
      <vt:lpstr>Aptos</vt:lpstr>
      <vt:lpstr>Calibri</vt:lpstr>
      <vt:lpstr>Oswald</vt:lpstr>
      <vt:lpstr>Symbol</vt:lpstr>
      <vt:lpstr>Oswald SemiBold</vt:lpstr>
      <vt:lpstr>Arial</vt:lpstr>
      <vt:lpstr>Lato</vt:lpstr>
      <vt:lpstr>Oswald Light</vt:lpstr>
      <vt:lpstr>2_Custom Design</vt:lpstr>
      <vt:lpstr>Office Theme</vt:lpstr>
      <vt:lpstr>2_Custom Design</vt:lpstr>
      <vt:lpstr>Introduction</vt:lpstr>
      <vt:lpstr>Recent commencements</vt:lpstr>
      <vt:lpstr>Video featuring recent graduates</vt:lpstr>
      <vt:lpstr>Featured graduates cont’d.</vt:lpstr>
      <vt:lpstr>GRADUATE OUTCOMES: How many students have jobs or graduate-school destinations 6 months after graduating?</vt:lpstr>
      <vt:lpstr>GRADUATE EARNINGS:  What is the average starting salary for new graduates?</vt:lpstr>
      <vt:lpstr>MORE THAN A PASSPORT TO A JOB</vt:lpstr>
      <vt:lpstr>PROBLEM SOLVERS</vt:lpstr>
      <vt:lpstr>SKILLS FOR A CIVIC LIFE</vt:lpstr>
      <vt:lpstr>ACCESS: FAR BEYOND OUR CAMPUSES</vt:lpstr>
      <vt:lpstr>Featured graduates wrap-up</vt:lpstr>
      <vt:lpstr>The scale of our graduation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Steven Dee</dc:creator>
  <cp:lastModifiedBy>Parekh, Arjav Malay</cp:lastModifiedBy>
  <cp:revision>591</cp:revision>
  <cp:lastPrinted>2023-09-14T20:48:24Z</cp:lastPrinted>
  <dcterms:created xsi:type="dcterms:W3CDTF">2021-03-01T19:31:35Z</dcterms:created>
  <dcterms:modified xsi:type="dcterms:W3CDTF">2024-05-16T16:44:35Z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0x01010043D3371CF0AE884FA3CFA8ECBA86DC97</vt:lpwstr>
  </property>
</Properties>
</file>