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91" r:id="rId5"/>
  </p:sldMasterIdLst>
  <p:notesMasterIdLst>
    <p:notesMasterId r:id="rId13"/>
  </p:notesMasterIdLst>
  <p:handoutMasterIdLst>
    <p:handoutMasterId r:id="rId14"/>
  </p:handoutMasterIdLst>
  <p:sldIdLst>
    <p:sldId id="272" r:id="rId6"/>
    <p:sldId id="276" r:id="rId7"/>
    <p:sldId id="260" r:id="rId8"/>
    <p:sldId id="277" r:id="rId9"/>
    <p:sldId id="278" r:id="rId10"/>
    <p:sldId id="280" r:id="rId11"/>
    <p:sldId id="281" r:id="rId12"/>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Lato" panose="020F0502020204030203" pitchFamily="34" charset="0"/>
      <p:regular r:id="rId19"/>
      <p:bold r:id="rId20"/>
      <p:italic r:id="rId21"/>
      <p:boldItalic r:id="rId22"/>
    </p:embeddedFont>
    <p:embeddedFont>
      <p:font typeface="Lato Black" panose="020F0502020204030203" pitchFamily="34" charset="0"/>
      <p:bold r:id="rId23"/>
      <p:boldItalic r:id="rId24"/>
    </p:embeddedFont>
    <p:embeddedFont>
      <p:font typeface="Oswald" panose="00000500000000000000" pitchFamily="2" charset="0"/>
      <p:regular r:id="rId25"/>
      <p:bold r:id="rId26"/>
    </p:embeddedFont>
    <p:embeddedFont>
      <p:font typeface="Oswald SemiBold" panose="00000700000000000000" pitchFamily="2" charset="0"/>
      <p:bold r:id="rId27"/>
    </p:embeddedFont>
    <p:embeddedFont>
      <p:font typeface="Segoe UI" panose="020B0502040204020203"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6" userDrawn="1">
          <p15:clr>
            <a:srgbClr val="A4A3A4"/>
          </p15:clr>
        </p15:guide>
        <p15:guide id="3" pos="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294B"/>
    <a:srgbClr val="E8E9EA"/>
    <a:srgbClr val="0455A4"/>
    <a:srgbClr val="003366"/>
    <a:srgbClr val="E84A27"/>
    <a:srgbClr val="D50032"/>
    <a:srgbClr val="A5A8AA"/>
    <a:srgbClr val="5E6669"/>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6" autoAdjust="0"/>
    <p:restoredTop sz="90044" autoAdjust="0"/>
  </p:normalViewPr>
  <p:slideViewPr>
    <p:cSldViewPr snapToGrid="0">
      <p:cViewPr varScale="1">
        <p:scale>
          <a:sx n="112" d="100"/>
          <a:sy n="112" d="100"/>
        </p:scale>
        <p:origin x="1843" y="110"/>
      </p:cViewPr>
      <p:guideLst>
        <p:guide orient="horz" pos="936"/>
        <p:guide pos="60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customXml" Target="../customXml/item3.xml"/><Relationship Id="rId21" Type="http://schemas.openxmlformats.org/officeDocument/2006/relationships/font" Target="fonts/font7.fntdata"/><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0.fntdata"/><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5.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Job Responsibilities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156-4D1D-8659-E87C5859864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156-4D1D-8659-E87C5859864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156-4D1D-8659-E87C5859864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156-4D1D-8659-E87C5859864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156-4D1D-8659-E87C5859864D}"/>
              </c:ext>
            </c:extLst>
          </c:dPt>
          <c:dLbls>
            <c:dLbl>
              <c:idx val="0"/>
              <c:layout>
                <c:manualLayout>
                  <c:x val="5.9555682719892561E-2"/>
                  <c:y val="-3.377457450804556E-3"/>
                </c:manualLayout>
              </c:layout>
              <c:tx>
                <c:rich>
                  <a:bodyPr/>
                  <a:lstStyle/>
                  <a:p>
                    <a:fld id="{5B5C1B93-0A7D-4B11-A480-C2B5D90416F3}" type="CATEGORYNAME">
                      <a:rPr lang="en-US"/>
                      <a:pPr/>
                      <a:t>[CATEGORY NAME]</a:t>
                    </a:fld>
                    <a:r>
                      <a:rPr lang="en-US" baseline="0"/>
                      <a:t>
</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17258530183727031"/>
                      <c:h val="7.9515445184736508E-2"/>
                    </c:manualLayout>
                  </c15:layout>
                  <c15:dlblFieldTable/>
                  <c15:showDataLabelsRange val="0"/>
                </c:ext>
                <c:ext xmlns:c16="http://schemas.microsoft.com/office/drawing/2014/chart" uri="{C3380CC4-5D6E-409C-BE32-E72D297353CC}">
                  <c16:uniqueId val="{00000001-4156-4D1D-8659-E87C5859864D}"/>
                </c:ext>
              </c:extLst>
            </c:dLbl>
            <c:dLbl>
              <c:idx val="1"/>
              <c:layout>
                <c:manualLayout>
                  <c:x val="5.1863485687235915E-2"/>
                  <c:y val="-6.754968790079645E-3"/>
                </c:manualLayout>
              </c:layout>
              <c:tx>
                <c:rich>
                  <a:bodyPr/>
                  <a:lstStyle/>
                  <a:p>
                    <a:fld id="{23164C7E-9026-4DB4-82D8-6172A8F44348}" type="CATEGORYNAME">
                      <a:rPr lang="en-US"/>
                      <a:pPr/>
                      <a:t>[CATEGORY NAME]</a:t>
                    </a:fld>
                    <a:r>
                      <a:rPr lang="en-US" baseline="0"/>
                      <a:t>
</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16915101958409043"/>
                      <c:h val="9.3025102631401846E-2"/>
                    </c:manualLayout>
                  </c15:layout>
                  <c15:dlblFieldTable/>
                  <c15:showDataLabelsRange val="0"/>
                </c:ext>
                <c:ext xmlns:c16="http://schemas.microsoft.com/office/drawing/2014/chart" uri="{C3380CC4-5D6E-409C-BE32-E72D297353CC}">
                  <c16:uniqueId val="{00000003-4156-4D1D-8659-E87C5859864D}"/>
                </c:ext>
              </c:extLst>
            </c:dLbl>
            <c:dLbl>
              <c:idx val="2"/>
              <c:layout>
                <c:manualLayout>
                  <c:x val="5.1282152230971108E-2"/>
                  <c:y val="3.2133549375491795E-2"/>
                </c:manualLayout>
              </c:layout>
              <c:tx>
                <c:rich>
                  <a:bodyPr/>
                  <a:lstStyle/>
                  <a:p>
                    <a:fld id="{A3D19614-D38F-488C-B14A-4ACEC3C3BB99}" type="CATEGORYNAME">
                      <a:rPr lang="en-US"/>
                      <a:pPr/>
                      <a:t>[CATEGORY NAME]</a:t>
                    </a:fld>
                    <a:r>
                      <a:rPr lang="en-US" baseline="0"/>
                      <a:t>
</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23258328285887336"/>
                      <c:h val="0.17288377414361664"/>
                    </c:manualLayout>
                  </c15:layout>
                  <c15:dlblFieldTable/>
                  <c15:showDataLabelsRange val="0"/>
                </c:ext>
                <c:ext xmlns:c16="http://schemas.microsoft.com/office/drawing/2014/chart" uri="{C3380CC4-5D6E-409C-BE32-E72D297353CC}">
                  <c16:uniqueId val="{00000005-4156-4D1D-8659-E87C5859864D}"/>
                </c:ext>
              </c:extLst>
            </c:dLbl>
            <c:dLbl>
              <c:idx val="3"/>
              <c:layout>
                <c:manualLayout>
                  <c:x val="-1.3888798646672628E-2"/>
                  <c:y val="0.15298274259800407"/>
                </c:manualLayout>
              </c:layout>
              <c:tx>
                <c:rich>
                  <a:bodyPr/>
                  <a:lstStyle/>
                  <a:p>
                    <a:fld id="{47AA08C9-C7D0-4EED-9617-2836DD041477}" type="CATEGORYNAME">
                      <a:rPr lang="en-US" smtClean="0"/>
                      <a:pPr/>
                      <a:t>[CATEGORY NAME]</a:t>
                    </a:fld>
                    <a:r>
                      <a:rPr lang="en-US" dirty="0"/>
                      <a:t>, Leadership and Shared Governance</a:t>
                    </a:r>
                    <a:r>
                      <a:rPr lang="en-US" baseline="0" dirty="0"/>
                      <a:t>
</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22755169808319414"/>
                      <c:h val="0.32310520079763821"/>
                    </c:manualLayout>
                  </c15:layout>
                  <c15:dlblFieldTable/>
                  <c15:showDataLabelsRange val="0"/>
                </c:ext>
                <c:ext xmlns:c16="http://schemas.microsoft.com/office/drawing/2014/chart" uri="{C3380CC4-5D6E-409C-BE32-E72D297353CC}">
                  <c16:uniqueId val="{00000007-4156-4D1D-8659-E87C5859864D}"/>
                </c:ext>
              </c:extLst>
            </c:dLbl>
            <c:dLbl>
              <c:idx val="4"/>
              <c:layout>
                <c:manualLayout>
                  <c:x val="-2.8205022667621107E-2"/>
                  <c:y val="-4.2735150367729114E-3"/>
                </c:manualLayout>
              </c:layout>
              <c:tx>
                <c:rich>
                  <a:bodyPr/>
                  <a:lstStyle/>
                  <a:p>
                    <a:fld id="{2134F108-0212-416E-940A-325761533EAB}" type="CATEGORYNAME">
                      <a:rPr lang="en-US"/>
                      <a:pPr/>
                      <a:t>[CATEGORY NAME]</a:t>
                    </a:fld>
                    <a:r>
                      <a:rPr lang="en-US" baseline="0"/>
                      <a:t>
</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2496073087017969"/>
                      <c:h val="7.9515445184736508E-2"/>
                    </c:manualLayout>
                  </c15:layout>
                  <c15:dlblFieldTable/>
                  <c15:showDataLabelsRange val="0"/>
                </c:ext>
                <c:ext xmlns:c16="http://schemas.microsoft.com/office/drawing/2014/chart" uri="{C3380CC4-5D6E-409C-BE32-E72D297353CC}">
                  <c16:uniqueId val="{00000009-4156-4D1D-8659-E87C5859864D}"/>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Research</c:v>
                </c:pt>
                <c:pt idx="1">
                  <c:v>Teaching</c:v>
                </c:pt>
                <c:pt idx="2">
                  <c:v>Advising and Mentorship</c:v>
                </c:pt>
                <c:pt idx="3">
                  <c:v>Service</c:v>
                </c:pt>
                <c:pt idx="4">
                  <c:v>Administrative roles</c:v>
                </c:pt>
              </c:strCache>
            </c:strRef>
          </c:cat>
          <c:val>
            <c:numRef>
              <c:f>Sheet1!$B$2:$B$6</c:f>
              <c:numCache>
                <c:formatCode>General</c:formatCode>
                <c:ptCount val="5"/>
                <c:pt idx="0">
                  <c:v>3</c:v>
                </c:pt>
                <c:pt idx="1">
                  <c:v>3</c:v>
                </c:pt>
                <c:pt idx="2">
                  <c:v>2</c:v>
                </c:pt>
                <c:pt idx="3">
                  <c:v>2</c:v>
                </c:pt>
                <c:pt idx="4">
                  <c:v>1.2</c:v>
                </c:pt>
              </c:numCache>
            </c:numRef>
          </c:val>
          <c:extLst>
            <c:ext xmlns:c16="http://schemas.microsoft.com/office/drawing/2014/chart" uri="{C3380CC4-5D6E-409C-BE32-E72D297353CC}">
              <c16:uniqueId val="{0000000A-4156-4D1D-8659-E87C5859864D}"/>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8B46CC-78AC-2CC7-0BB2-4F9C7A217F6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88341D8-D211-EE8D-53DA-1E9BD9DBC4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C1246D-8A80-4256-BBE7-41658339B979}" type="datetimeFigureOut">
              <a:rPr lang="en-US" smtClean="0"/>
              <a:t>5/15/2023</a:t>
            </a:fld>
            <a:endParaRPr lang="en-US"/>
          </a:p>
        </p:txBody>
      </p:sp>
      <p:sp>
        <p:nvSpPr>
          <p:cNvPr id="4" name="Footer Placeholder 3">
            <a:extLst>
              <a:ext uri="{FF2B5EF4-FFF2-40B4-BE49-F238E27FC236}">
                <a16:creationId xmlns:a16="http://schemas.microsoft.com/office/drawing/2014/main" id="{5B47F85A-340D-D28B-5755-C5FC6B1CA26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A0932BF-0B0B-2205-A382-7D260369CDB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84DC78-BB28-4327-9B96-4DDB3DCA9492}" type="slidenum">
              <a:rPr lang="en-US" smtClean="0"/>
              <a:t>‹#›</a:t>
            </a:fld>
            <a:endParaRPr lang="en-US"/>
          </a:p>
        </p:txBody>
      </p:sp>
    </p:spTree>
    <p:extLst>
      <p:ext uri="{BB962C8B-B14F-4D97-AF65-F5344CB8AC3E}">
        <p14:creationId xmlns:p14="http://schemas.microsoft.com/office/powerpoint/2010/main" val="198613007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96F298-A394-4CE1-A654-FE1BC5C038A1}" type="datetimeFigureOut">
              <a:rPr lang="en-US" smtClean="0"/>
              <a:t>5/15/2023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D3A1E8-C096-463C-BF8B-4CB4AA05D415}" type="slidenum">
              <a:rPr lang="en-US" smtClean="0"/>
              <a:t>‹#›</a:t>
            </a:fld>
            <a:endParaRPr lang="en-US"/>
          </a:p>
        </p:txBody>
      </p:sp>
    </p:spTree>
    <p:extLst>
      <p:ext uri="{BB962C8B-B14F-4D97-AF65-F5344CB8AC3E}">
        <p14:creationId xmlns:p14="http://schemas.microsoft.com/office/powerpoint/2010/main" val="416443596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92307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Segoe UI" panose="020B0502040204020203" pitchFamily="34" charset="0"/>
              </a:rPr>
              <a:t>explaining what "service" is. it actually includes such widely-ranging contributions as developing courses, approving curricula, making admissions decisions, etc. on the departmental level; and working closely with administrative leaders to help develop university policy in the shared governance arena. </a:t>
            </a:r>
            <a:endParaRPr lang="en-US" dirty="0"/>
          </a:p>
          <a:p>
            <a:endParaRPr lang="en-US" dirty="0"/>
          </a:p>
        </p:txBody>
      </p:sp>
    </p:spTree>
    <p:extLst>
      <p:ext uri="{BB962C8B-B14F-4D97-AF65-F5344CB8AC3E}">
        <p14:creationId xmlns:p14="http://schemas.microsoft.com/office/powerpoint/2010/main" val="4080376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effectLst/>
                <a:latin typeface="Calibri" panose="020F0502020204030204" pitchFamily="34" charset="0"/>
                <a:ea typeface="Times New Roman" panose="02020603050405020304" pitchFamily="18" charset="0"/>
              </a:rPr>
              <a:t>Key takeaway-need more faculty to balance the increased numbers of students. </a:t>
            </a:r>
            <a:r>
              <a:rPr lang="en-US" sz="1200" dirty="0">
                <a:solidFill>
                  <a:srgbClr val="000000"/>
                </a:solidFill>
                <a:latin typeface="Segoe UI" panose="020B0502040204020203" pitchFamily="34" charset="0"/>
              </a:rPr>
              <a:t>quiet time needed for individual research is often done on weekends and in the summer; travel to present research and how we handle teaching, mentoring,  and administrative responsibilities while we are traveling. this particular week doesn't even include much shared governance work, which would be in addition to everything else.</a:t>
            </a:r>
          </a:p>
          <a:p>
            <a:pPr marL="0" marR="0" lvl="0" indent="0">
              <a:spcBef>
                <a:spcPts val="0"/>
              </a:spcBef>
              <a:spcAft>
                <a:spcPts val="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endParaRPr>
          </a:p>
          <a:p>
            <a:endParaRPr lang="en-US" dirty="0"/>
          </a:p>
          <a:p>
            <a:endParaRPr lang="en-US" dirty="0"/>
          </a:p>
        </p:txBody>
      </p:sp>
    </p:spTree>
    <p:extLst>
      <p:ext uri="{BB962C8B-B14F-4D97-AF65-F5344CB8AC3E}">
        <p14:creationId xmlns:p14="http://schemas.microsoft.com/office/powerpoint/2010/main" val="1279120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9492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77857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93122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02312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01">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634660"/>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_02">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296552"/>
            <a:ext cx="2743200" cy="365125"/>
          </a:xfrm>
          <a:prstGeom prst="rect">
            <a:avLst/>
          </a:prstGeom>
        </p:spPr>
        <p:txBody>
          <a:bodyPr/>
          <a:lstStyle/>
          <a:p>
            <a:r>
              <a:rPr lang="en-US"/>
              <a:t>‹#›</a:t>
            </a:r>
            <a:endParaRPr lang="en-US" dirty="0"/>
          </a:p>
        </p:txBody>
      </p: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90ECCEC9-725D-49C6-8096-E7021C01B2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FF0A29B2-7BDB-4463-94AD-975EDA52D851}"/>
              </a:ext>
            </a:extLst>
          </p:cNvPr>
          <p:cNvSpPr>
            <a:spLocks noGrp="1"/>
          </p:cNvSpPr>
          <p:nvPr>
            <p:ph idx="1"/>
          </p:nvPr>
        </p:nvSpPr>
        <p:spPr>
          <a:xfrm>
            <a:off x="838200" y="2640647"/>
            <a:ext cx="10515600" cy="35363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411805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_12">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a:prstGeom prst="rect">
            <a:avLst/>
          </a:prstGeo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a:prstGeom prst="rect">
            <a:avLst/>
          </a:prstGeom>
        </p:spPr>
        <p:txBody>
          <a:bodyPr/>
          <a:lstStyle>
            <a:lvl1pPr>
              <a:defRPr>
                <a:solidFill>
                  <a:srgbClr val="E8E9EA"/>
                </a:solidFill>
              </a:defRPr>
            </a:lvl1pPr>
          </a:lstStyle>
          <a:p>
            <a:r>
              <a:rPr lang="en-US"/>
              <a:t>‹#›</a:t>
            </a:r>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7650871" y="6385982"/>
            <a:ext cx="3702929" cy="267893"/>
          </a:xfrm>
          <a:prstGeom prst="rect">
            <a:avLst/>
          </a:prstGeom>
        </p:spPr>
      </p:pic>
      <p:sp>
        <p:nvSpPr>
          <p:cNvPr id="8" name="Title Placeholder 10">
            <a:extLst>
              <a:ext uri="{FF2B5EF4-FFF2-40B4-BE49-F238E27FC236}">
                <a16:creationId xmlns:a16="http://schemas.microsoft.com/office/drawing/2014/main" id="{06F0B74D-76F5-49DE-BC1E-07A3933A7D93}"/>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lvl1pPr>
              <a:defRPr>
                <a:solidFill>
                  <a:srgbClr val="E8E9EA"/>
                </a:solidFill>
              </a:defRPr>
            </a:lvl1pPr>
          </a:lstStyle>
          <a:p>
            <a:r>
              <a:rPr lang="en-US" dirty="0"/>
              <a:t>Click to edit Master title style</a:t>
            </a:r>
          </a:p>
        </p:txBody>
      </p:sp>
    </p:spTree>
    <p:extLst>
      <p:ext uri="{BB962C8B-B14F-4D97-AF65-F5344CB8AC3E}">
        <p14:creationId xmlns:p14="http://schemas.microsoft.com/office/powerpoint/2010/main" val="1652743905"/>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_13">
    <p:spTree>
      <p:nvGrpSpPr>
        <p:cNvPr id="1" name=""/>
        <p:cNvGrpSpPr/>
        <p:nvPr/>
      </p:nvGrpSpPr>
      <p:grpSpPr>
        <a:xfrm>
          <a:off x="0" y="0"/>
          <a:ext cx="0" cy="0"/>
          <a:chOff x="0" y="0"/>
          <a:chExt cx="0" cy="0"/>
        </a:xfrm>
      </p:grpSpPr>
      <p:sp>
        <p:nvSpPr>
          <p:cNvPr id="7" name="Date Placeholder 4">
            <a:extLst>
              <a:ext uri="{FF2B5EF4-FFF2-40B4-BE49-F238E27FC236}">
                <a16:creationId xmlns:a16="http://schemas.microsoft.com/office/drawing/2014/main" id="{D5FE394F-A334-4167-90DD-5A662FD693E6}"/>
              </a:ext>
            </a:extLst>
          </p:cNvPr>
          <p:cNvSpPr>
            <a:spLocks noGrp="1"/>
          </p:cNvSpPr>
          <p:nvPr>
            <p:ph type="dt" sz="half" idx="10"/>
          </p:nvPr>
        </p:nvSpPr>
        <p:spPr>
          <a:xfrm>
            <a:off x="838200" y="6356350"/>
            <a:ext cx="2743200" cy="365125"/>
          </a:xfrm>
          <a:prstGeom prst="rect">
            <a:avLst/>
          </a:prstGeom>
        </p:spPr>
        <p:txBody>
          <a:bodyPr/>
          <a:lstStyle/>
          <a:p>
            <a:r>
              <a:rPr lang="en-US"/>
              <a:t>‹#›</a:t>
            </a:r>
            <a:endParaRPr lang="en-US" dirty="0"/>
          </a:p>
        </p:txBody>
      </p:sp>
      <p:pic>
        <p:nvPicPr>
          <p:cNvPr id="9" name="Picture 8">
            <a:extLst>
              <a:ext uri="{FF2B5EF4-FFF2-40B4-BE49-F238E27FC236}">
                <a16:creationId xmlns:a16="http://schemas.microsoft.com/office/drawing/2014/main" id="{9A49015A-19E5-4F62-8694-C03378168AA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A4DB0FFB-2C34-4B3B-95BB-057D3A8326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Content Placeholder 2">
            <a:extLst>
              <a:ext uri="{FF2B5EF4-FFF2-40B4-BE49-F238E27FC236}">
                <a16:creationId xmlns:a16="http://schemas.microsoft.com/office/drawing/2014/main" id="{171B28D7-6742-4F0D-930C-1815724E8ACC}"/>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86996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5F4D61-3B78-4602-9334-55445ABC8156}"/>
              </a:ext>
            </a:extLst>
          </p:cNvPr>
          <p:cNvSpPr/>
          <p:nvPr userDrawn="1"/>
        </p:nvSpPr>
        <p:spPr>
          <a:xfrm>
            <a:off x="838200" y="5486400"/>
            <a:ext cx="114300" cy="716756"/>
          </a:xfrm>
          <a:prstGeom prst="rect">
            <a:avLst/>
          </a:prstGeom>
          <a:solidFill>
            <a:srgbClr val="045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University of Illinois System logo">
            <a:extLst>
              <a:ext uri="{FF2B5EF4-FFF2-40B4-BE49-F238E27FC236}">
                <a16:creationId xmlns:a16="http://schemas.microsoft.com/office/drawing/2014/main" id="{C18E370A-8F4D-4EB3-A70B-459E1D8A59B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48993" y="684494"/>
            <a:ext cx="2409448" cy="917011"/>
          </a:xfrm>
          <a:prstGeom prst="rect">
            <a:avLst/>
          </a:prstGeom>
        </p:spPr>
      </p:pic>
    </p:spTree>
    <p:extLst>
      <p:ext uri="{BB962C8B-B14F-4D97-AF65-F5344CB8AC3E}">
        <p14:creationId xmlns:p14="http://schemas.microsoft.com/office/powerpoint/2010/main" val="476139142"/>
      </p:ext>
    </p:extLst>
  </p:cSld>
  <p:clrMap bg1="lt1" tx1="dk1" bg2="lt2" tx2="dk2" accent1="accent1" accent2="accent2" accent3="accent3" accent4="accent4" accent5="accent5" accent6="accent6" hlink="hlink" folHlink="folHlink"/>
  <p:sldLayoutIdLst>
    <p:sldLayoutId id="2147483668" r:id="rId1"/>
  </p:sldLayoutIdLst>
  <p:hf hdr="0" ftr="0" dt="0"/>
  <p:txStyles>
    <p:titleStyle>
      <a:lvl1pPr algn="l" defTabSz="914400" rtl="0" eaLnBrk="1" latinLnBrk="0" hangingPunct="1">
        <a:lnSpc>
          <a:spcPct val="90000"/>
        </a:lnSpc>
        <a:spcBef>
          <a:spcPct val="0"/>
        </a:spcBef>
        <a:buNone/>
        <a:defRPr sz="4800" kern="1200" cap="all" spc="300" baseline="0">
          <a:solidFill>
            <a:srgbClr val="0455A4"/>
          </a:solidFill>
          <a:latin typeface="Lato" panose="020F0502020204030203"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7392AFD-7A9A-40A7-8EAE-A7582B8CFA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FBCD4F-7C42-4FCA-8F1D-861807028609}" type="slidenum">
              <a:rPr lang="en-US" smtClean="0"/>
              <a:t>‹#›</a:t>
            </a:fld>
            <a:endParaRPr lang="en-US"/>
          </a:p>
        </p:txBody>
      </p:sp>
      <p:cxnSp>
        <p:nvCxnSpPr>
          <p:cNvPr id="9" name="Straight Connector 8">
            <a:extLst>
              <a:ext uri="{FF2B5EF4-FFF2-40B4-BE49-F238E27FC236}">
                <a16:creationId xmlns:a16="http://schemas.microsoft.com/office/drawing/2014/main" id="{7D5953EA-594D-4F23-8B22-847853613CA0}"/>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03223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Lst>
  <p:hf hdr="0" ftr="0" dt="0"/>
  <p:txStyles>
    <p:titleStyle>
      <a:lvl1pPr algn="l" defTabSz="914400" rtl="0" eaLnBrk="1" latinLnBrk="0" hangingPunct="1">
        <a:lnSpc>
          <a:spcPct val="90000"/>
        </a:lnSpc>
        <a:spcBef>
          <a:spcPct val="0"/>
        </a:spcBef>
        <a:buNone/>
        <a:defRPr sz="4800" kern="1200" cap="all" baseline="0">
          <a:solidFill>
            <a:srgbClr val="13294B"/>
          </a:solidFill>
          <a:latin typeface="Oswald Semi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4E8C3F9-A75A-4FD9-E40F-A10EC826D0CD}"/>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5" name="Rectangle 4">
            <a:extLst>
              <a:ext uri="{FF2B5EF4-FFF2-40B4-BE49-F238E27FC236}">
                <a16:creationId xmlns:a16="http://schemas.microsoft.com/office/drawing/2014/main" id="{F0F73E7D-D9A7-4DA9-BB33-B03E617E00E5}"/>
              </a:ext>
              <a:ext uri="{C183D7F6-B498-43B3-948B-1728B52AA6E4}">
                <adec:decorative xmlns:adec="http://schemas.microsoft.com/office/drawing/2017/decorative" val="1"/>
              </a:ext>
            </a:extLst>
          </p:cNvPr>
          <p:cNvSpPr/>
          <p:nvPr/>
        </p:nvSpPr>
        <p:spPr>
          <a:xfrm>
            <a:off x="838200" y="5486399"/>
            <a:ext cx="114300" cy="836507"/>
          </a:xfrm>
          <a:prstGeom prst="rect">
            <a:avLst/>
          </a:prstGeom>
          <a:solidFill>
            <a:srgbClr val="045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CF1DE2C-D316-45C8-92A5-CADEDE3056F0}"/>
              </a:ext>
            </a:extLst>
          </p:cNvPr>
          <p:cNvSpPr txBox="1"/>
          <p:nvPr/>
        </p:nvSpPr>
        <p:spPr>
          <a:xfrm>
            <a:off x="716280" y="1905000"/>
            <a:ext cx="6074813" cy="3277820"/>
          </a:xfrm>
          <a:prstGeom prst="rect">
            <a:avLst/>
          </a:prstGeom>
          <a:noFill/>
        </p:spPr>
        <p:txBody>
          <a:bodyPr wrap="square" rtlCol="0">
            <a:spAutoFit/>
          </a:bodyPr>
          <a:lstStyle/>
          <a:p>
            <a:pPr>
              <a:spcBef>
                <a:spcPts val="1200"/>
              </a:spcBef>
              <a:spcAft>
                <a:spcPts val="1200"/>
              </a:spcAft>
            </a:pPr>
            <a:r>
              <a:rPr lang="en-US" sz="2000" dirty="0">
                <a:solidFill>
                  <a:srgbClr val="13294B"/>
                </a:solidFill>
                <a:latin typeface="Oswald SemiBold" pitchFamily="2" charset="0"/>
              </a:rPr>
              <a:t>University Senates Conference </a:t>
            </a:r>
            <a:br>
              <a:rPr lang="en-US" sz="2000" dirty="0">
                <a:solidFill>
                  <a:srgbClr val="13294B"/>
                </a:solidFill>
                <a:latin typeface="Oswald SemiBold" pitchFamily="2" charset="0"/>
              </a:rPr>
            </a:br>
            <a:r>
              <a:rPr lang="en-US" sz="2000" dirty="0">
                <a:solidFill>
                  <a:srgbClr val="13294B"/>
                </a:solidFill>
                <a:latin typeface="Oswald SemiBold" pitchFamily="2" charset="0"/>
              </a:rPr>
              <a:t>Academic Affairs and Research Sub-Committee </a:t>
            </a:r>
            <a:endParaRPr lang="en-US" sz="2800" dirty="0">
              <a:solidFill>
                <a:srgbClr val="13294B"/>
              </a:solidFill>
              <a:latin typeface="Oswald SemiBold" pitchFamily="2" charset="0"/>
            </a:endParaRPr>
          </a:p>
          <a:p>
            <a:pPr>
              <a:spcBef>
                <a:spcPts val="600"/>
              </a:spcBef>
              <a:spcAft>
                <a:spcPts val="600"/>
              </a:spcAft>
            </a:pPr>
            <a:r>
              <a:rPr lang="en-US" sz="4400" dirty="0">
                <a:solidFill>
                  <a:srgbClr val="13294B"/>
                </a:solidFill>
                <a:latin typeface="Oswald SemiBold" pitchFamily="2" charset="0"/>
              </a:rPr>
              <a:t>“A Day in the Life is a </a:t>
            </a:r>
            <a:br>
              <a:rPr lang="en-US" sz="4400" dirty="0">
                <a:solidFill>
                  <a:srgbClr val="13294B"/>
                </a:solidFill>
                <a:latin typeface="Oswald SemiBold" pitchFamily="2" charset="0"/>
              </a:rPr>
            </a:br>
            <a:r>
              <a:rPr lang="en-US" sz="4400" dirty="0">
                <a:solidFill>
                  <a:srgbClr val="13294B"/>
                </a:solidFill>
                <a:latin typeface="Oswald SemiBold" pitchFamily="2" charset="0"/>
              </a:rPr>
              <a:t>Week in the Life”</a:t>
            </a:r>
            <a:br>
              <a:rPr lang="en-US" sz="3600" dirty="0">
                <a:solidFill>
                  <a:srgbClr val="13294B"/>
                </a:solidFill>
                <a:latin typeface="Oswald SemiBold" pitchFamily="2" charset="0"/>
              </a:rPr>
            </a:br>
            <a:r>
              <a:rPr lang="en-US" sz="3200" dirty="0">
                <a:solidFill>
                  <a:srgbClr val="13294B"/>
                </a:solidFill>
                <a:latin typeface="Oswald SemiBold" pitchFamily="2" charset="0"/>
              </a:rPr>
              <a:t>-Balancing the multi-faceted responsibilities of faculty</a:t>
            </a:r>
            <a:endParaRPr lang="en-US" sz="2800" dirty="0">
              <a:solidFill>
                <a:srgbClr val="13294B"/>
              </a:solidFill>
              <a:latin typeface="Oswald SemiBold" pitchFamily="2" charset="0"/>
            </a:endParaRPr>
          </a:p>
        </p:txBody>
      </p:sp>
      <p:sp>
        <p:nvSpPr>
          <p:cNvPr id="6" name="TextBox 5">
            <a:extLst>
              <a:ext uri="{FF2B5EF4-FFF2-40B4-BE49-F238E27FC236}">
                <a16:creationId xmlns:a16="http://schemas.microsoft.com/office/drawing/2014/main" id="{148E6C1B-CFA9-46B7-BB1A-465E20502049}"/>
              </a:ext>
            </a:extLst>
          </p:cNvPr>
          <p:cNvSpPr txBox="1"/>
          <p:nvPr/>
        </p:nvSpPr>
        <p:spPr>
          <a:xfrm>
            <a:off x="1104900" y="5401270"/>
            <a:ext cx="6358218" cy="1015663"/>
          </a:xfrm>
          <a:prstGeom prst="rect">
            <a:avLst/>
          </a:prstGeom>
          <a:noFill/>
        </p:spPr>
        <p:txBody>
          <a:bodyPr wrap="square" rtlCol="0">
            <a:spAutoFit/>
          </a:bodyPr>
          <a:lstStyle/>
          <a:p>
            <a:r>
              <a:rPr lang="en-US" sz="2000" dirty="0">
                <a:solidFill>
                  <a:srgbClr val="0455A4"/>
                </a:solidFill>
                <a:latin typeface="Lato Black" panose="020F0A02020204030203" pitchFamily="34" charset="0"/>
              </a:rPr>
              <a:t>Presentation to the </a:t>
            </a:r>
            <a:br>
              <a:rPr lang="en-US" sz="2000" dirty="0">
                <a:solidFill>
                  <a:srgbClr val="0455A4"/>
                </a:solidFill>
                <a:latin typeface="Lato Black" panose="020F0A02020204030203" pitchFamily="34" charset="0"/>
              </a:rPr>
            </a:br>
            <a:r>
              <a:rPr lang="en-US" sz="2000" dirty="0">
                <a:solidFill>
                  <a:srgbClr val="0455A4"/>
                </a:solidFill>
                <a:latin typeface="Lato Black" panose="020F0A02020204030203" pitchFamily="34" charset="0"/>
              </a:rPr>
              <a:t>Board of Trustees</a:t>
            </a:r>
            <a:br>
              <a:rPr lang="en-US" sz="2000" dirty="0">
                <a:solidFill>
                  <a:srgbClr val="0455A4"/>
                </a:solidFill>
                <a:latin typeface="Lato Black" panose="020F0A02020204030203" pitchFamily="34" charset="0"/>
              </a:rPr>
            </a:br>
            <a:r>
              <a:rPr lang="en-US" sz="2000" dirty="0">
                <a:solidFill>
                  <a:srgbClr val="0455A4"/>
                </a:solidFill>
                <a:latin typeface="Lato Black" panose="020F0A02020204030203" pitchFamily="34" charset="0"/>
              </a:rPr>
              <a:t>May 18, 2023</a:t>
            </a:r>
          </a:p>
        </p:txBody>
      </p:sp>
      <p:pic>
        <p:nvPicPr>
          <p:cNvPr id="9" name="Picture 8">
            <a:extLst>
              <a:ext uri="{FF2B5EF4-FFF2-40B4-BE49-F238E27FC236}">
                <a16:creationId xmlns:a16="http://schemas.microsoft.com/office/drawing/2014/main" id="{01BB7C22-C3E1-C801-2A80-DE76BF5E3040}"/>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8200" y="705536"/>
            <a:ext cx="2502563" cy="957954"/>
          </a:xfrm>
          <a:prstGeom prst="rect">
            <a:avLst/>
          </a:prstGeom>
        </p:spPr>
      </p:pic>
      <p:sp>
        <p:nvSpPr>
          <p:cNvPr id="2" name="Title 1">
            <a:extLst>
              <a:ext uri="{FF2B5EF4-FFF2-40B4-BE49-F238E27FC236}">
                <a16:creationId xmlns:a16="http://schemas.microsoft.com/office/drawing/2014/main" id="{93992606-EDB0-A474-2B73-2A630279567F}"/>
              </a:ext>
              <a:ext uri="{C183D7F6-B498-43B3-948B-1728B52AA6E4}">
                <adec:decorative xmlns:adec="http://schemas.microsoft.com/office/drawing/2017/decorative" val="1"/>
              </a:ext>
            </a:extLst>
          </p:cNvPr>
          <p:cNvSpPr>
            <a:spLocks noGrp="1"/>
          </p:cNvSpPr>
          <p:nvPr>
            <p:ph type="title" idx="4294967295"/>
          </p:nvPr>
        </p:nvSpPr>
        <p:spPr>
          <a:xfrm>
            <a:off x="838200" y="-1318739"/>
            <a:ext cx="10515600" cy="1325563"/>
          </a:xfrm>
          <a:prstGeom prst="rect">
            <a:avLst/>
          </a:prstGeom>
        </p:spPr>
        <p:txBody>
          <a:bodyPr anchor="b"/>
          <a:lstStyle/>
          <a:p>
            <a:r>
              <a:rPr lang="en-US" sz="2000" dirty="0">
                <a:solidFill>
                  <a:schemeClr val="tx1">
                    <a:lumMod val="85000"/>
                    <a:lumOff val="15000"/>
                  </a:schemeClr>
                </a:solidFill>
              </a:rPr>
              <a:t>A Day in the life is a week in the Life</a:t>
            </a:r>
          </a:p>
        </p:txBody>
      </p:sp>
    </p:spTree>
    <p:extLst>
      <p:ext uri="{BB962C8B-B14F-4D97-AF65-F5344CB8AC3E}">
        <p14:creationId xmlns:p14="http://schemas.microsoft.com/office/powerpoint/2010/main" val="2727117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6FB7A5-BCD1-44F1-BD1C-8023E3891909}"/>
              </a:ext>
            </a:extLst>
          </p:cNvPr>
          <p:cNvSpPr>
            <a:spLocks noGrp="1"/>
          </p:cNvSpPr>
          <p:nvPr>
            <p:ph type="title"/>
          </p:nvPr>
        </p:nvSpPr>
        <p:spPr/>
        <p:txBody>
          <a:bodyPr/>
          <a:lstStyle/>
          <a:p>
            <a:r>
              <a:rPr lang="en-US" sz="4800" b="1" dirty="0">
                <a:solidFill>
                  <a:srgbClr val="E8E9EA"/>
                </a:solidFill>
                <a:latin typeface="Oswald" pitchFamily="2" charset="0"/>
              </a:rPr>
              <a:t>Faculty: Job Responsibilities</a:t>
            </a:r>
            <a:endParaRPr lang="en-US" dirty="0"/>
          </a:p>
        </p:txBody>
      </p:sp>
      <p:sp>
        <p:nvSpPr>
          <p:cNvPr id="4" name="Rectangle 3">
            <a:extLst>
              <a:ext uri="{FF2B5EF4-FFF2-40B4-BE49-F238E27FC236}">
                <a16:creationId xmlns:a16="http://schemas.microsoft.com/office/drawing/2014/main" id="{47AB1FA8-21BD-46B1-B21D-CCAB37575274}"/>
              </a:ext>
              <a:ext uri="{C183D7F6-B498-43B3-948B-1728B52AA6E4}">
                <adec:decorative xmlns:adec="http://schemas.microsoft.com/office/drawing/2017/decorative" val="1"/>
              </a:ext>
            </a:extLst>
          </p:cNvPr>
          <p:cNvSpPr/>
          <p:nvPr/>
        </p:nvSpPr>
        <p:spPr>
          <a:xfrm>
            <a:off x="838200" y="1672350"/>
            <a:ext cx="1450482" cy="89168"/>
          </a:xfrm>
          <a:prstGeom prst="rect">
            <a:avLst/>
          </a:prstGeom>
          <a:solidFill>
            <a:srgbClr val="E8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5" descr="Extra job responsibilities of the job">
            <a:extLst>
              <a:ext uri="{FF2B5EF4-FFF2-40B4-BE49-F238E27FC236}">
                <a16:creationId xmlns:a16="http://schemas.microsoft.com/office/drawing/2014/main" id="{143B0879-D051-9398-F2AE-02C58497836C}"/>
              </a:ext>
            </a:extLst>
          </p:cNvPr>
          <p:cNvGraphicFramePr>
            <a:graphicFrameLocks noGrp="1"/>
          </p:cNvGraphicFramePr>
          <p:nvPr>
            <p:ph sz="half" idx="1"/>
            <p:extLst>
              <p:ext uri="{D42A27DB-BD31-4B8C-83A1-F6EECF244321}">
                <p14:modId xmlns:p14="http://schemas.microsoft.com/office/powerpoint/2010/main" val="3490740257"/>
              </p:ext>
            </p:extLst>
          </p:nvPr>
        </p:nvGraphicFramePr>
        <p:xfrm>
          <a:off x="1070517" y="1980100"/>
          <a:ext cx="5796776" cy="332933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D8E0ED3B-1771-479F-A185-C139592EB16B}"/>
              </a:ext>
            </a:extLst>
          </p:cNvPr>
          <p:cNvSpPr txBox="1"/>
          <p:nvPr/>
        </p:nvSpPr>
        <p:spPr>
          <a:xfrm>
            <a:off x="7192537" y="1991170"/>
            <a:ext cx="3836019" cy="3031599"/>
          </a:xfrm>
          <a:prstGeom prst="rect">
            <a:avLst/>
          </a:prstGeom>
          <a:noFill/>
        </p:spPr>
        <p:txBody>
          <a:bodyPr wrap="square" rtlCol="0">
            <a:spAutoFit/>
          </a:bodyPr>
          <a:lstStyle/>
          <a:p>
            <a:pPr>
              <a:spcAft>
                <a:spcPts val="600"/>
              </a:spcAft>
            </a:pPr>
            <a:r>
              <a:rPr lang="en-US" sz="2000" dirty="0">
                <a:solidFill>
                  <a:schemeClr val="bg1"/>
                </a:solidFill>
                <a:latin typeface="Lato Black" panose="020F0502020204030203" pitchFamily="34" charset="0"/>
                <a:ea typeface="Lato Black" panose="020F0502020204030203" pitchFamily="34" charset="0"/>
                <a:cs typeface="Lato Black" panose="020F0502020204030203" pitchFamily="34" charset="0"/>
              </a:rPr>
              <a:t>WEAVING ELEMENTS</a:t>
            </a:r>
          </a:p>
          <a:p>
            <a:pPr marL="285750" indent="-285750">
              <a:spcAft>
                <a:spcPts val="1200"/>
              </a:spcAft>
              <a:buFont typeface="Arial" panose="020B0604020202020204" pitchFamily="34" charset="0"/>
              <a:buChar char="•"/>
            </a:pPr>
            <a:r>
              <a:rPr lang="en-US" dirty="0">
                <a:solidFill>
                  <a:schemeClr val="bg1"/>
                </a:solidFill>
                <a:latin typeface="Lato Black" panose="020F0502020204030203" pitchFamily="34" charset="0"/>
                <a:ea typeface="Lato Black" panose="020F0502020204030203" pitchFamily="34" charset="0"/>
                <a:cs typeface="Lato Black" panose="020F0502020204030203" pitchFamily="34" charset="0"/>
              </a:rPr>
              <a:t>Community outreach/extension</a:t>
            </a:r>
          </a:p>
          <a:p>
            <a:pPr marL="285750" indent="-285750">
              <a:spcAft>
                <a:spcPts val="1200"/>
              </a:spcAft>
              <a:buFont typeface="Arial" panose="020B0604020202020204" pitchFamily="34" charset="0"/>
              <a:buChar char="•"/>
            </a:pPr>
            <a:r>
              <a:rPr lang="en-US" dirty="0">
                <a:solidFill>
                  <a:schemeClr val="bg1"/>
                </a:solidFill>
                <a:latin typeface="Lato Black" panose="020F0502020204030203" pitchFamily="34" charset="0"/>
                <a:ea typeface="Lato Black" panose="020F0502020204030203" pitchFamily="34" charset="0"/>
                <a:cs typeface="Lato Black" panose="020F0502020204030203" pitchFamily="34" charset="0"/>
              </a:rPr>
              <a:t>DEI work </a:t>
            </a:r>
          </a:p>
          <a:p>
            <a:pPr marL="285750" indent="-285750">
              <a:spcAft>
                <a:spcPts val="1200"/>
              </a:spcAft>
              <a:buFont typeface="Arial" panose="020B0604020202020204" pitchFamily="34" charset="0"/>
              <a:buChar char="•"/>
            </a:pPr>
            <a:r>
              <a:rPr lang="en-US" dirty="0">
                <a:solidFill>
                  <a:schemeClr val="bg1"/>
                </a:solidFill>
                <a:latin typeface="Lato Black" panose="020F0502020204030203" pitchFamily="34" charset="0"/>
                <a:ea typeface="Lato Black" panose="020F0502020204030203" pitchFamily="34" charset="0"/>
                <a:cs typeface="Lato Black" panose="020F0502020204030203" pitchFamily="34" charset="0"/>
              </a:rPr>
              <a:t>Entrepreneurship/tech transfer</a:t>
            </a:r>
          </a:p>
          <a:p>
            <a:pPr marL="285750" indent="-285750">
              <a:spcAft>
                <a:spcPts val="1200"/>
              </a:spcAft>
              <a:buFont typeface="Arial" panose="020B0604020202020204" pitchFamily="34" charset="0"/>
              <a:buChar char="•"/>
            </a:pPr>
            <a:r>
              <a:rPr lang="en-US" dirty="0">
                <a:solidFill>
                  <a:schemeClr val="bg1"/>
                </a:solidFill>
                <a:latin typeface="Lato Black" panose="020F0502020204030203" pitchFamily="34" charset="0"/>
                <a:ea typeface="Lato Black" panose="020F0502020204030203" pitchFamily="34" charset="0"/>
                <a:cs typeface="Lato Black" panose="020F0502020204030203" pitchFamily="34" charset="0"/>
              </a:rPr>
              <a:t>Garnering funding/grantsmanship</a:t>
            </a:r>
          </a:p>
          <a:p>
            <a:pPr marL="285750" indent="-285750">
              <a:spcAft>
                <a:spcPts val="1200"/>
              </a:spcAft>
              <a:buFont typeface="Arial" panose="020B0604020202020204" pitchFamily="34" charset="0"/>
              <a:buChar char="•"/>
            </a:pPr>
            <a:r>
              <a:rPr lang="en-US" dirty="0">
                <a:solidFill>
                  <a:schemeClr val="bg1"/>
                </a:solidFill>
                <a:latin typeface="Lato Black" panose="020F0502020204030203" pitchFamily="34" charset="0"/>
                <a:ea typeface="Lato Black" panose="020F0502020204030203" pitchFamily="34" charset="0"/>
                <a:cs typeface="Lato Black" panose="020F0502020204030203" pitchFamily="34" charset="0"/>
              </a:rPr>
              <a:t>Network development and maintenance</a:t>
            </a:r>
          </a:p>
        </p:txBody>
      </p:sp>
      <p:sp>
        <p:nvSpPr>
          <p:cNvPr id="7" name="Title 2">
            <a:extLst>
              <a:ext uri="{FF2B5EF4-FFF2-40B4-BE49-F238E27FC236}">
                <a16:creationId xmlns:a16="http://schemas.microsoft.com/office/drawing/2014/main" id="{6C81D1EA-8A2E-2623-5D08-916A645C16FF}"/>
              </a:ext>
            </a:extLst>
          </p:cNvPr>
          <p:cNvSpPr txBox="1">
            <a:spLocks/>
          </p:cNvSpPr>
          <p:nvPr/>
        </p:nvSpPr>
        <p:spPr>
          <a:xfrm>
            <a:off x="838200" y="5671795"/>
            <a:ext cx="10515600" cy="6648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kern="1200" cap="all" baseline="0">
                <a:solidFill>
                  <a:srgbClr val="E8E9EA"/>
                </a:solidFill>
                <a:latin typeface="Oswald SemiBold" pitchFamily="2" charset="0"/>
                <a:ea typeface="+mj-ea"/>
                <a:cs typeface="+mj-cs"/>
              </a:defRPr>
            </a:lvl1pPr>
          </a:lstStyle>
          <a:p>
            <a:pPr algn="ctr"/>
            <a:r>
              <a:rPr lang="en-US" sz="2100" b="1" dirty="0">
                <a:latin typeface="Oswald" pitchFamily="2" charset="0"/>
              </a:rPr>
              <a:t>Time Commitments are Different for Each Function across the Three Universities</a:t>
            </a:r>
          </a:p>
        </p:txBody>
      </p:sp>
      <p:sp>
        <p:nvSpPr>
          <p:cNvPr id="2" name="TextBox 1">
            <a:extLst>
              <a:ext uri="{FF2B5EF4-FFF2-40B4-BE49-F238E27FC236}">
                <a16:creationId xmlns:a16="http://schemas.microsoft.com/office/drawing/2014/main" id="{DE23145C-EC42-90F3-CCD4-773D69949A0D}"/>
              </a:ext>
            </a:extLst>
          </p:cNvPr>
          <p:cNvSpPr txBox="1"/>
          <p:nvPr/>
        </p:nvSpPr>
        <p:spPr>
          <a:xfrm>
            <a:off x="838200" y="6357257"/>
            <a:ext cx="1030514" cy="246221"/>
          </a:xfrm>
          <a:prstGeom prst="rect">
            <a:avLst/>
          </a:prstGeom>
          <a:noFill/>
        </p:spPr>
        <p:txBody>
          <a:bodyPr wrap="square" rtlCol="0">
            <a:spAutoFit/>
          </a:bodyPr>
          <a:lstStyle/>
          <a:p>
            <a:r>
              <a:rPr lang="en-US" sz="1000" dirty="0">
                <a:solidFill>
                  <a:schemeClr val="bg1"/>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3645049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0" b="-100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A74348-5BC6-4195-9814-4AB6130A6C05}"/>
              </a:ext>
            </a:extLst>
          </p:cNvPr>
          <p:cNvSpPr>
            <a:spLocks noGrp="1"/>
          </p:cNvSpPr>
          <p:nvPr>
            <p:ph type="title"/>
          </p:nvPr>
        </p:nvSpPr>
        <p:spPr/>
        <p:txBody>
          <a:bodyPr>
            <a:normAutofit fontScale="90000"/>
          </a:bodyPr>
          <a:lstStyle/>
          <a:p>
            <a:r>
              <a:rPr lang="en-US" sz="4800" b="1" dirty="0">
                <a:solidFill>
                  <a:srgbClr val="13294B"/>
                </a:solidFill>
                <a:latin typeface="Oswald" pitchFamily="2" charset="0"/>
              </a:rPr>
              <a:t>How Do We Organize Our Calendar: </a:t>
            </a:r>
            <a:br>
              <a:rPr lang="en-US" sz="4800" b="1" dirty="0">
                <a:solidFill>
                  <a:srgbClr val="13294B"/>
                </a:solidFill>
                <a:latin typeface="Oswald" pitchFamily="2" charset="0"/>
              </a:rPr>
            </a:br>
            <a:r>
              <a:rPr lang="en-US" sz="4800" b="1" dirty="0">
                <a:solidFill>
                  <a:srgbClr val="13294B"/>
                </a:solidFill>
                <a:latin typeface="Oswald" pitchFamily="2" charset="0"/>
              </a:rPr>
              <a:t>Time Management</a:t>
            </a:r>
            <a:endParaRPr lang="en-US" dirty="0"/>
          </a:p>
        </p:txBody>
      </p:sp>
      <p:sp>
        <p:nvSpPr>
          <p:cNvPr id="7" name="Rectangle 6">
            <a:extLst>
              <a:ext uri="{FF2B5EF4-FFF2-40B4-BE49-F238E27FC236}">
                <a16:creationId xmlns:a16="http://schemas.microsoft.com/office/drawing/2014/main" id="{74438C6C-CD47-41C4-BFFC-4A908F5899B2}"/>
              </a:ext>
              <a:ext uri="{C183D7F6-B498-43B3-948B-1728B52AA6E4}">
                <adec:decorative xmlns:adec="http://schemas.microsoft.com/office/drawing/2017/decorative" val="1"/>
              </a:ext>
            </a:extLst>
          </p:cNvPr>
          <p:cNvSpPr/>
          <p:nvPr/>
        </p:nvSpPr>
        <p:spPr>
          <a:xfrm>
            <a:off x="838200" y="1924729"/>
            <a:ext cx="1450482" cy="89168"/>
          </a:xfrm>
          <a:prstGeom prst="rect">
            <a:avLst/>
          </a:prstGeom>
          <a:solidFill>
            <a:srgbClr val="04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6420FF98-55F3-65A6-A7F8-DEA0C3DC5E78}"/>
              </a:ext>
              <a:ext uri="{C183D7F6-B498-43B3-948B-1728B52AA6E4}">
                <adec:decorative xmlns:adec="http://schemas.microsoft.com/office/drawing/2017/decorative" val="1"/>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838200" y="2129883"/>
            <a:ext cx="6876588" cy="3802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5832C9C-53BA-2DB7-25F0-528E9664A5D7}"/>
              </a:ext>
            </a:extLst>
          </p:cNvPr>
          <p:cNvSpPr txBox="1"/>
          <p:nvPr/>
        </p:nvSpPr>
        <p:spPr>
          <a:xfrm>
            <a:off x="838200" y="6357257"/>
            <a:ext cx="1030514"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4024130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0" b="-100000"/>
          </a:stretch>
        </a:blip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A266E0B-5DC7-75D1-73BC-A5A7C1136E42}"/>
              </a:ext>
              <a:ext uri="{C183D7F6-B498-43B3-948B-1728B52AA6E4}">
                <adec:decorative xmlns:adec="http://schemas.microsoft.com/office/drawing/2017/decorative" val="1"/>
              </a:ext>
            </a:extLst>
          </p:cNvPr>
          <p:cNvSpPr/>
          <p:nvPr/>
        </p:nvSpPr>
        <p:spPr>
          <a:xfrm>
            <a:off x="0" y="1711233"/>
            <a:ext cx="12192000" cy="3004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BA74348-5BC6-4195-9814-4AB6130A6C05}"/>
              </a:ext>
            </a:extLst>
          </p:cNvPr>
          <p:cNvSpPr>
            <a:spLocks noGrp="1"/>
          </p:cNvSpPr>
          <p:nvPr>
            <p:ph type="title"/>
          </p:nvPr>
        </p:nvSpPr>
        <p:spPr/>
        <p:txBody>
          <a:bodyPr/>
          <a:lstStyle/>
          <a:p>
            <a:r>
              <a:rPr lang="en-US" sz="4800" b="1" dirty="0">
                <a:solidFill>
                  <a:srgbClr val="13294B"/>
                </a:solidFill>
                <a:latin typeface="Oswald" pitchFamily="2" charset="0"/>
              </a:rPr>
              <a:t>Growing Global Challenges</a:t>
            </a:r>
            <a:endParaRPr lang="en-US" dirty="0"/>
          </a:p>
        </p:txBody>
      </p:sp>
      <p:pic>
        <p:nvPicPr>
          <p:cNvPr id="20" name="Picture 19">
            <a:extLst>
              <a:ext uri="{FF2B5EF4-FFF2-40B4-BE49-F238E27FC236}">
                <a16:creationId xmlns:a16="http://schemas.microsoft.com/office/drawing/2014/main" id="{F18186A5-711F-ACF8-72C8-ADD9C0BB2D8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96957" y="2078376"/>
            <a:ext cx="2636771" cy="2319566"/>
          </a:xfrm>
          <a:prstGeom prst="rect">
            <a:avLst/>
          </a:prstGeom>
        </p:spPr>
      </p:pic>
      <p:pic>
        <p:nvPicPr>
          <p:cNvPr id="21" name="Picture 20" descr="Water Stress">
            <a:extLst>
              <a:ext uri="{FF2B5EF4-FFF2-40B4-BE49-F238E27FC236}">
                <a16:creationId xmlns:a16="http://schemas.microsoft.com/office/drawing/2014/main" id="{A31F993E-A2BE-8019-A0B8-5DA2D0FBD972}"/>
              </a:ext>
            </a:extLst>
          </p:cNvPr>
          <p:cNvPicPr>
            <a:picLocks noChangeAspect="1"/>
          </p:cNvPicPr>
          <p:nvPr/>
        </p:nvPicPr>
        <p:blipFill>
          <a:blip r:embed="rId5"/>
          <a:stretch>
            <a:fillRect/>
          </a:stretch>
        </p:blipFill>
        <p:spPr>
          <a:xfrm>
            <a:off x="3463669" y="2078376"/>
            <a:ext cx="3302099" cy="2285744"/>
          </a:xfrm>
          <a:prstGeom prst="rect">
            <a:avLst/>
          </a:prstGeom>
        </p:spPr>
      </p:pic>
      <p:pic>
        <p:nvPicPr>
          <p:cNvPr id="22" name="Picture 21" descr="Climate change">
            <a:extLst>
              <a:ext uri="{FF2B5EF4-FFF2-40B4-BE49-F238E27FC236}">
                <a16:creationId xmlns:a16="http://schemas.microsoft.com/office/drawing/2014/main" id="{D1BC2D5E-A71C-56FE-6D55-108FE5060230}"/>
              </a:ext>
            </a:extLst>
          </p:cNvPr>
          <p:cNvPicPr>
            <a:picLocks noChangeAspect="1"/>
          </p:cNvPicPr>
          <p:nvPr/>
        </p:nvPicPr>
        <p:blipFill>
          <a:blip r:embed="rId6"/>
          <a:stretch>
            <a:fillRect/>
          </a:stretch>
        </p:blipFill>
        <p:spPr>
          <a:xfrm>
            <a:off x="7095709" y="1816896"/>
            <a:ext cx="4665647" cy="2797863"/>
          </a:xfrm>
          <a:prstGeom prst="rect">
            <a:avLst/>
          </a:prstGeom>
        </p:spPr>
      </p:pic>
      <p:cxnSp>
        <p:nvCxnSpPr>
          <p:cNvPr id="25" name="Straight Connector 24">
            <a:extLst>
              <a:ext uri="{FF2B5EF4-FFF2-40B4-BE49-F238E27FC236}">
                <a16:creationId xmlns:a16="http://schemas.microsoft.com/office/drawing/2014/main" id="{141C75FF-80F9-C8EF-EEED-F61B51BC8016}"/>
              </a:ext>
              <a:ext uri="{C183D7F6-B498-43B3-948B-1728B52AA6E4}">
                <adec:decorative xmlns:adec="http://schemas.microsoft.com/office/drawing/2017/decorative" val="1"/>
              </a:ext>
            </a:extLst>
          </p:cNvPr>
          <p:cNvCxnSpPr/>
          <p:nvPr/>
        </p:nvCxnSpPr>
        <p:spPr>
          <a:xfrm>
            <a:off x="3252996" y="1991170"/>
            <a:ext cx="0" cy="25211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109A47E-D6DE-EC69-ABF6-38C35C49EEF2}"/>
              </a:ext>
              <a:ext uri="{C183D7F6-B498-43B3-948B-1728B52AA6E4}">
                <adec:decorative xmlns:adec="http://schemas.microsoft.com/office/drawing/2017/decorative" val="1"/>
              </a:ext>
            </a:extLst>
          </p:cNvPr>
          <p:cNvCxnSpPr/>
          <p:nvPr/>
        </p:nvCxnSpPr>
        <p:spPr>
          <a:xfrm>
            <a:off x="6875097" y="1955229"/>
            <a:ext cx="0" cy="2521195"/>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3FF28DC3-7851-CB0D-1011-A0DE21CD2C3A}"/>
              </a:ext>
              <a:ext uri="{C183D7F6-B498-43B3-948B-1728B52AA6E4}">
                <adec:decorative xmlns:adec="http://schemas.microsoft.com/office/drawing/2017/decorative" val="1"/>
              </a:ext>
            </a:extLst>
          </p:cNvPr>
          <p:cNvGrpSpPr/>
          <p:nvPr/>
        </p:nvGrpSpPr>
        <p:grpSpPr>
          <a:xfrm>
            <a:off x="825676" y="4982147"/>
            <a:ext cx="10528124" cy="1049126"/>
            <a:chOff x="825676" y="5019559"/>
            <a:chExt cx="10152676" cy="1011713"/>
          </a:xfrm>
        </p:grpSpPr>
        <p:pic>
          <p:nvPicPr>
            <p:cNvPr id="9" name="Picture 8">
              <a:extLst>
                <a:ext uri="{FF2B5EF4-FFF2-40B4-BE49-F238E27FC236}">
                  <a16:creationId xmlns:a16="http://schemas.microsoft.com/office/drawing/2014/main" id="{F681C237-E451-5B95-9A35-B9F5CC1DFB47}"/>
                </a:ext>
              </a:extLst>
            </p:cNvPr>
            <p:cNvPicPr>
              <a:picLocks noChangeAspect="1"/>
            </p:cNvPicPr>
            <p:nvPr/>
          </p:nvPicPr>
          <p:blipFill>
            <a:blip r:embed="rId7"/>
            <a:stretch>
              <a:fillRect/>
            </a:stretch>
          </p:blipFill>
          <p:spPr>
            <a:xfrm>
              <a:off x="825676" y="5019559"/>
              <a:ext cx="1798600" cy="1011713"/>
            </a:xfrm>
            <a:prstGeom prst="rect">
              <a:avLst/>
            </a:prstGeom>
          </p:spPr>
        </p:pic>
        <p:pic>
          <p:nvPicPr>
            <p:cNvPr id="10" name="Picture 9">
              <a:extLst>
                <a:ext uri="{FF2B5EF4-FFF2-40B4-BE49-F238E27FC236}">
                  <a16:creationId xmlns:a16="http://schemas.microsoft.com/office/drawing/2014/main" id="{8A02AE58-F2A3-734B-853E-03EAFE128A55}"/>
                </a:ext>
              </a:extLst>
            </p:cNvPr>
            <p:cNvPicPr>
              <a:picLocks noChangeAspect="1"/>
            </p:cNvPicPr>
            <p:nvPr/>
          </p:nvPicPr>
          <p:blipFill>
            <a:blip r:embed="rId8"/>
            <a:stretch>
              <a:fillRect/>
            </a:stretch>
          </p:blipFill>
          <p:spPr>
            <a:xfrm>
              <a:off x="4511077" y="5019559"/>
              <a:ext cx="1492158" cy="994772"/>
            </a:xfrm>
            <a:prstGeom prst="rect">
              <a:avLst/>
            </a:prstGeom>
          </p:spPr>
        </p:pic>
        <p:pic>
          <p:nvPicPr>
            <p:cNvPr id="11" name="Picture 10">
              <a:extLst>
                <a:ext uri="{FF2B5EF4-FFF2-40B4-BE49-F238E27FC236}">
                  <a16:creationId xmlns:a16="http://schemas.microsoft.com/office/drawing/2014/main" id="{4112EF3E-64DE-F74F-60CF-93F82D17F916}"/>
                </a:ext>
              </a:extLst>
            </p:cNvPr>
            <p:cNvPicPr>
              <a:picLocks noChangeAspect="1"/>
            </p:cNvPicPr>
            <p:nvPr/>
          </p:nvPicPr>
          <p:blipFill>
            <a:blip r:embed="rId9"/>
            <a:stretch>
              <a:fillRect/>
            </a:stretch>
          </p:blipFill>
          <p:spPr>
            <a:xfrm>
              <a:off x="6096000" y="5019559"/>
              <a:ext cx="1492158" cy="1001317"/>
            </a:xfrm>
            <a:prstGeom prst="rect">
              <a:avLst/>
            </a:prstGeom>
          </p:spPr>
        </p:pic>
        <p:pic>
          <p:nvPicPr>
            <p:cNvPr id="12" name="Picture 11">
              <a:extLst>
                <a:ext uri="{FF2B5EF4-FFF2-40B4-BE49-F238E27FC236}">
                  <a16:creationId xmlns:a16="http://schemas.microsoft.com/office/drawing/2014/main" id="{FE5DC165-7352-1C64-1150-72C620F05F44}"/>
                </a:ext>
              </a:extLst>
            </p:cNvPr>
            <p:cNvPicPr>
              <a:picLocks noChangeAspect="1"/>
            </p:cNvPicPr>
            <p:nvPr/>
          </p:nvPicPr>
          <p:blipFill>
            <a:blip r:embed="rId10"/>
            <a:stretch>
              <a:fillRect/>
            </a:stretch>
          </p:blipFill>
          <p:spPr>
            <a:xfrm>
              <a:off x="2772075" y="5024285"/>
              <a:ext cx="1591203" cy="991701"/>
            </a:xfrm>
            <a:prstGeom prst="rect">
              <a:avLst/>
            </a:prstGeom>
          </p:spPr>
        </p:pic>
        <p:pic>
          <p:nvPicPr>
            <p:cNvPr id="13" name="Picture 12">
              <a:extLst>
                <a:ext uri="{FF2B5EF4-FFF2-40B4-BE49-F238E27FC236}">
                  <a16:creationId xmlns:a16="http://schemas.microsoft.com/office/drawing/2014/main" id="{FDC1B3E0-F4DE-9E2D-A410-60CFA1069E2A}"/>
                </a:ext>
              </a:extLst>
            </p:cNvPr>
            <p:cNvPicPr>
              <a:picLocks noChangeAspect="1"/>
            </p:cNvPicPr>
            <p:nvPr/>
          </p:nvPicPr>
          <p:blipFill>
            <a:blip r:embed="rId11"/>
            <a:stretch>
              <a:fillRect/>
            </a:stretch>
          </p:blipFill>
          <p:spPr>
            <a:xfrm>
              <a:off x="9774509" y="5019559"/>
              <a:ext cx="1203843" cy="994772"/>
            </a:xfrm>
            <a:prstGeom prst="rect">
              <a:avLst/>
            </a:prstGeom>
          </p:spPr>
        </p:pic>
        <p:pic>
          <p:nvPicPr>
            <p:cNvPr id="27" name="Picture 26">
              <a:extLst>
                <a:ext uri="{FF2B5EF4-FFF2-40B4-BE49-F238E27FC236}">
                  <a16:creationId xmlns:a16="http://schemas.microsoft.com/office/drawing/2014/main" id="{DAE6FF17-57BD-7C87-D82E-2521E155943C}"/>
                </a:ext>
              </a:extLst>
            </p:cNvPr>
            <p:cNvPicPr>
              <a:picLocks noChangeAspect="1"/>
            </p:cNvPicPr>
            <p:nvPr/>
          </p:nvPicPr>
          <p:blipFill>
            <a:blip r:embed="rId12"/>
            <a:stretch>
              <a:fillRect/>
            </a:stretch>
          </p:blipFill>
          <p:spPr>
            <a:xfrm>
              <a:off x="7735957" y="5019559"/>
              <a:ext cx="1890753" cy="994772"/>
            </a:xfrm>
            <a:prstGeom prst="rect">
              <a:avLst/>
            </a:prstGeom>
          </p:spPr>
        </p:pic>
      </p:grpSp>
      <p:sp>
        <p:nvSpPr>
          <p:cNvPr id="2" name="TextBox 1">
            <a:extLst>
              <a:ext uri="{FF2B5EF4-FFF2-40B4-BE49-F238E27FC236}">
                <a16:creationId xmlns:a16="http://schemas.microsoft.com/office/drawing/2014/main" id="{BC3A365B-07A8-365C-A198-E83435A0ABB4}"/>
              </a:ext>
            </a:extLst>
          </p:cNvPr>
          <p:cNvSpPr txBox="1"/>
          <p:nvPr/>
        </p:nvSpPr>
        <p:spPr>
          <a:xfrm>
            <a:off x="838200" y="6357257"/>
            <a:ext cx="1030514"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1063700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0" b="-100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1B0A75-C5C1-3B73-6CF7-5B14536CE08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12431"/>
            <a:ext cx="12192000" cy="6854653"/>
          </a:xfrm>
          <a:prstGeom prst="rect">
            <a:avLst/>
          </a:prstGeom>
        </p:spPr>
      </p:pic>
      <p:sp>
        <p:nvSpPr>
          <p:cNvPr id="3" name="Title 2">
            <a:extLst>
              <a:ext uri="{FF2B5EF4-FFF2-40B4-BE49-F238E27FC236}">
                <a16:creationId xmlns:a16="http://schemas.microsoft.com/office/drawing/2014/main" id="{0BA74348-5BC6-4195-9814-4AB6130A6C05}"/>
              </a:ext>
            </a:extLst>
          </p:cNvPr>
          <p:cNvSpPr>
            <a:spLocks noGrp="1"/>
          </p:cNvSpPr>
          <p:nvPr>
            <p:ph type="title"/>
          </p:nvPr>
        </p:nvSpPr>
        <p:spPr>
          <a:xfrm>
            <a:off x="838200" y="677322"/>
            <a:ext cx="8401594" cy="1313848"/>
          </a:xfrm>
        </p:spPr>
        <p:txBody>
          <a:bodyPr>
            <a:normAutofit fontScale="90000"/>
          </a:bodyPr>
          <a:lstStyle/>
          <a:p>
            <a:r>
              <a:rPr lang="en-US" sz="4800" b="1" dirty="0">
                <a:solidFill>
                  <a:srgbClr val="13294B"/>
                </a:solidFill>
                <a:latin typeface="Oswald" pitchFamily="2" charset="0"/>
              </a:rPr>
              <a:t>Why Do Faculty Matter and Why Are We In This Profession? </a:t>
            </a:r>
            <a:endParaRPr lang="en-US" dirty="0"/>
          </a:p>
        </p:txBody>
      </p:sp>
      <p:sp>
        <p:nvSpPr>
          <p:cNvPr id="7" name="Rectangle 6">
            <a:extLst>
              <a:ext uri="{FF2B5EF4-FFF2-40B4-BE49-F238E27FC236}">
                <a16:creationId xmlns:a16="http://schemas.microsoft.com/office/drawing/2014/main" id="{74438C6C-CD47-41C4-BFFC-4A908F5899B2}"/>
              </a:ext>
              <a:ext uri="{C183D7F6-B498-43B3-948B-1728B52AA6E4}">
                <adec:decorative xmlns:adec="http://schemas.microsoft.com/office/drawing/2017/decorative" val="1"/>
              </a:ext>
            </a:extLst>
          </p:cNvPr>
          <p:cNvSpPr/>
          <p:nvPr/>
        </p:nvSpPr>
        <p:spPr>
          <a:xfrm>
            <a:off x="838200" y="1990044"/>
            <a:ext cx="1450482" cy="89168"/>
          </a:xfrm>
          <a:prstGeom prst="rect">
            <a:avLst/>
          </a:prstGeom>
          <a:solidFill>
            <a:srgbClr val="04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E7F2DD94-E545-73CC-BF04-8ABDC63EF602}"/>
              </a:ext>
            </a:extLst>
          </p:cNvPr>
          <p:cNvSpPr>
            <a:spLocks noGrp="1"/>
          </p:cNvSpPr>
          <p:nvPr>
            <p:ph sz="half" idx="1"/>
          </p:nvPr>
        </p:nvSpPr>
        <p:spPr>
          <a:xfrm>
            <a:off x="838200" y="2257063"/>
            <a:ext cx="8684623" cy="3919900"/>
          </a:xfrm>
        </p:spPr>
        <p:txBody>
          <a:bodyPr numCol="1">
            <a:noAutofit/>
          </a:bodyPr>
          <a:lstStyle/>
          <a:p>
            <a:pPr marL="274320" lvl="0" indent="-274320">
              <a:lnSpc>
                <a:spcPct val="100000"/>
              </a:lnSpc>
              <a:buFont typeface="Wingdings" panose="05000000000000000000" pitchFamily="2" charset="2"/>
              <a:buChar char="§"/>
              <a:defRPr/>
            </a:pPr>
            <a:r>
              <a:rPr lang="en-US" sz="2000" dirty="0">
                <a:solidFill>
                  <a:srgbClr val="0455A4"/>
                </a:solidFill>
              </a:rPr>
              <a:t>Different across individuals, disciplines, campuses</a:t>
            </a:r>
          </a:p>
          <a:p>
            <a:pPr marL="274320" lvl="0" indent="-274320">
              <a:lnSpc>
                <a:spcPct val="100000"/>
              </a:lnSpc>
              <a:buFont typeface="Wingdings" panose="05000000000000000000" pitchFamily="2" charset="2"/>
              <a:buChar char="§"/>
              <a:defRPr/>
            </a:pPr>
            <a:r>
              <a:rPr lang="en-US" sz="2000" dirty="0">
                <a:solidFill>
                  <a:srgbClr val="0455A4"/>
                </a:solidFill>
              </a:rPr>
              <a:t>Joys of helping  learning to take place, mentoring</a:t>
            </a:r>
          </a:p>
          <a:p>
            <a:pPr marL="274320" lvl="0" indent="-274320">
              <a:lnSpc>
                <a:spcPct val="100000"/>
              </a:lnSpc>
              <a:buFont typeface="Wingdings" panose="05000000000000000000" pitchFamily="2" charset="2"/>
              <a:buChar char="§"/>
              <a:defRPr/>
            </a:pPr>
            <a:r>
              <a:rPr lang="en-US" sz="2000" dirty="0">
                <a:solidFill>
                  <a:srgbClr val="0455A4"/>
                </a:solidFill>
              </a:rPr>
              <a:t>Passion for Research, Teaching, Service - excellence in </a:t>
            </a:r>
            <a:br>
              <a:rPr lang="en-US" sz="2000" dirty="0">
                <a:solidFill>
                  <a:srgbClr val="0455A4"/>
                </a:solidFill>
              </a:rPr>
            </a:br>
            <a:r>
              <a:rPr lang="en-US" sz="2000" dirty="0">
                <a:solidFill>
                  <a:srgbClr val="0455A4"/>
                </a:solidFill>
              </a:rPr>
              <a:t>research supports excellence in teaching, service</a:t>
            </a:r>
          </a:p>
          <a:p>
            <a:pPr marL="274320" lvl="0" indent="-274320">
              <a:lnSpc>
                <a:spcPct val="100000"/>
              </a:lnSpc>
              <a:buFont typeface="Wingdings" panose="05000000000000000000" pitchFamily="2" charset="2"/>
              <a:buChar char="§"/>
              <a:defRPr/>
            </a:pPr>
            <a:r>
              <a:rPr lang="en-US" sz="2000" dirty="0">
                <a:solidFill>
                  <a:srgbClr val="0455A4"/>
                </a:solidFill>
              </a:rPr>
              <a:t>Commitment towards the mission, vision, and goals of public universities</a:t>
            </a:r>
          </a:p>
          <a:p>
            <a:pPr marL="274320" lvl="0" indent="-274320">
              <a:lnSpc>
                <a:spcPct val="100000"/>
              </a:lnSpc>
              <a:buFont typeface="Wingdings" panose="05000000000000000000" pitchFamily="2" charset="2"/>
              <a:buChar char="§"/>
              <a:defRPr/>
            </a:pPr>
            <a:r>
              <a:rPr lang="en-US" sz="2000" dirty="0">
                <a:solidFill>
                  <a:srgbClr val="0455A4"/>
                </a:solidFill>
              </a:rPr>
              <a:t>Joys of innovation</a:t>
            </a:r>
          </a:p>
          <a:p>
            <a:pPr marL="274320" lvl="0" indent="-274320">
              <a:lnSpc>
                <a:spcPct val="100000"/>
              </a:lnSpc>
              <a:buFont typeface="Wingdings" panose="05000000000000000000" pitchFamily="2" charset="2"/>
              <a:buChar char="§"/>
              <a:defRPr/>
            </a:pPr>
            <a:r>
              <a:rPr lang="en-US" sz="2000" dirty="0">
                <a:solidFill>
                  <a:srgbClr val="0455A4"/>
                </a:solidFill>
              </a:rPr>
              <a:t>Empowering human resources</a:t>
            </a:r>
          </a:p>
          <a:p>
            <a:pPr marL="274320" lvl="0" indent="-274320">
              <a:lnSpc>
                <a:spcPct val="100000"/>
              </a:lnSpc>
              <a:buFont typeface="Wingdings" panose="05000000000000000000" pitchFamily="2" charset="2"/>
              <a:buChar char="§"/>
              <a:defRPr/>
            </a:pPr>
            <a:r>
              <a:rPr lang="en-US" sz="2000" dirty="0">
                <a:solidFill>
                  <a:srgbClr val="0455A4"/>
                </a:solidFill>
              </a:rPr>
              <a:t>Deepening understanding of the human experience</a:t>
            </a:r>
          </a:p>
          <a:p>
            <a:pPr marL="274320" lvl="0" indent="-274320">
              <a:lnSpc>
                <a:spcPct val="100000"/>
              </a:lnSpc>
              <a:buFont typeface="Wingdings" panose="05000000000000000000" pitchFamily="2" charset="2"/>
              <a:buChar char="§"/>
              <a:defRPr/>
            </a:pPr>
            <a:r>
              <a:rPr lang="en-US" sz="2000" dirty="0">
                <a:solidFill>
                  <a:srgbClr val="0455A4"/>
                </a:solidFill>
              </a:rPr>
              <a:t>Solving societal grand challenges</a:t>
            </a:r>
          </a:p>
        </p:txBody>
      </p:sp>
      <p:sp>
        <p:nvSpPr>
          <p:cNvPr id="8" name="TextBox 7">
            <a:extLst>
              <a:ext uri="{FF2B5EF4-FFF2-40B4-BE49-F238E27FC236}">
                <a16:creationId xmlns:a16="http://schemas.microsoft.com/office/drawing/2014/main" id="{3DFBF115-5C6D-C89F-A513-81C94AD5BB6D}"/>
              </a:ext>
            </a:extLst>
          </p:cNvPr>
          <p:cNvSpPr txBox="1"/>
          <p:nvPr/>
        </p:nvSpPr>
        <p:spPr>
          <a:xfrm>
            <a:off x="838200" y="6357257"/>
            <a:ext cx="1030514"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336186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6FB7A5-BCD1-44F1-BD1C-8023E3891909}"/>
              </a:ext>
            </a:extLst>
          </p:cNvPr>
          <p:cNvSpPr>
            <a:spLocks noGrp="1"/>
          </p:cNvSpPr>
          <p:nvPr>
            <p:ph type="title"/>
          </p:nvPr>
        </p:nvSpPr>
        <p:spPr/>
        <p:txBody>
          <a:bodyPr>
            <a:normAutofit/>
          </a:bodyPr>
          <a:lstStyle/>
          <a:p>
            <a:r>
              <a:rPr lang="en-US" sz="4400" dirty="0">
                <a:effectLst/>
                <a:ea typeface="Calibri" panose="020F0502020204030204" pitchFamily="34" charset="0"/>
              </a:rPr>
              <a:t>How do we sustain faculty motivation?</a:t>
            </a:r>
            <a:endParaRPr lang="en-US" sz="4400" dirty="0"/>
          </a:p>
        </p:txBody>
      </p:sp>
      <p:sp>
        <p:nvSpPr>
          <p:cNvPr id="4" name="Rectangle 3">
            <a:extLst>
              <a:ext uri="{FF2B5EF4-FFF2-40B4-BE49-F238E27FC236}">
                <a16:creationId xmlns:a16="http://schemas.microsoft.com/office/drawing/2014/main" id="{47AB1FA8-21BD-46B1-B21D-CCAB37575274}"/>
              </a:ext>
              <a:ext uri="{C183D7F6-B498-43B3-948B-1728B52AA6E4}">
                <adec:decorative xmlns:adec="http://schemas.microsoft.com/office/drawing/2017/decorative" val="1"/>
              </a:ext>
            </a:extLst>
          </p:cNvPr>
          <p:cNvSpPr/>
          <p:nvPr/>
        </p:nvSpPr>
        <p:spPr>
          <a:xfrm>
            <a:off x="838200" y="1638351"/>
            <a:ext cx="1450482" cy="89168"/>
          </a:xfrm>
          <a:prstGeom prst="rect">
            <a:avLst/>
          </a:prstGeom>
          <a:solidFill>
            <a:srgbClr val="E8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8E0ED3B-1771-479F-A185-C139592EB16B}"/>
              </a:ext>
            </a:extLst>
          </p:cNvPr>
          <p:cNvSpPr txBox="1"/>
          <p:nvPr/>
        </p:nvSpPr>
        <p:spPr>
          <a:xfrm>
            <a:off x="1000743" y="2172761"/>
            <a:ext cx="9926901" cy="3785652"/>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chemeClr val="bg1"/>
                </a:solidFill>
                <a:latin typeface="Arial" panose="020B0604020202020204" pitchFamily="34" charset="0"/>
                <a:cs typeface="Arial" panose="020B0604020202020204" pitchFamily="34" charset="0"/>
              </a:rPr>
              <a:t>Important to value our faculty and recognize their contributions</a:t>
            </a:r>
          </a:p>
          <a:p>
            <a:pPr marL="342900" indent="-342900">
              <a:buFont typeface="Arial" panose="020B0604020202020204" pitchFamily="34" charset="0"/>
              <a:buChar char="•"/>
            </a:pPr>
            <a:r>
              <a:rPr lang="en-US" sz="2000" b="1" dirty="0">
                <a:solidFill>
                  <a:schemeClr val="bg1"/>
                </a:solidFill>
                <a:latin typeface="Arial" panose="020B0604020202020204" pitchFamily="34" charset="0"/>
                <a:cs typeface="Arial" panose="020B0604020202020204" pitchFamily="34" charset="0"/>
              </a:rPr>
              <a:t>Retention of quality </a:t>
            </a:r>
            <a:r>
              <a:rPr lang="en-US" sz="2000" b="1" dirty="0">
                <a:solidFill>
                  <a:schemeClr val="bg1"/>
                </a:solidFill>
              </a:rPr>
              <a:t>f</a:t>
            </a:r>
            <a:r>
              <a:rPr lang="en-US" sz="2000" b="1" dirty="0">
                <a:solidFill>
                  <a:schemeClr val="bg1"/>
                </a:solidFill>
                <a:latin typeface="Arial" panose="020B0604020202020204" pitchFamily="34" charset="0"/>
                <a:cs typeface="Arial" panose="020B0604020202020204" pitchFamily="34" charset="0"/>
              </a:rPr>
              <a:t>aculty </a:t>
            </a:r>
            <a:r>
              <a:rPr lang="en-US" sz="2000" b="1" dirty="0">
                <a:solidFill>
                  <a:schemeClr val="bg1"/>
                </a:solidFill>
              </a:rPr>
              <a:t>m</a:t>
            </a:r>
            <a:r>
              <a:rPr lang="en-US" sz="2000" b="1" dirty="0">
                <a:solidFill>
                  <a:schemeClr val="bg1"/>
                </a:solidFill>
                <a:latin typeface="Arial" panose="020B0604020202020204" pitchFamily="34" charset="0"/>
                <a:cs typeface="Arial" panose="020B0604020202020204" pitchFamily="34" charset="0"/>
              </a:rPr>
              <a:t>embers is critical for our universities to be competitive and continue to have world class research and teaching- important to collaborate</a:t>
            </a:r>
          </a:p>
          <a:p>
            <a:pPr marL="342900" indent="-342900">
              <a:buFont typeface="Arial" panose="020B0604020202020204" pitchFamily="34" charset="0"/>
              <a:buChar char="•"/>
            </a:pPr>
            <a:r>
              <a:rPr lang="en-US" sz="2000" b="1" dirty="0">
                <a:solidFill>
                  <a:schemeClr val="bg1"/>
                </a:solidFill>
              </a:rPr>
              <a:t>Specifically important, given we have two top private universities in the state of Illinois to compete with: Northwestern and the University of Chicago</a:t>
            </a:r>
          </a:p>
          <a:p>
            <a:pPr marL="342900" indent="-342900">
              <a:buFont typeface="Arial" panose="020B0604020202020204" pitchFamily="34" charset="0"/>
              <a:buChar char="•"/>
            </a:pPr>
            <a:r>
              <a:rPr lang="en-US" sz="2000" b="1" dirty="0">
                <a:solidFill>
                  <a:schemeClr val="bg1"/>
                </a:solidFill>
              </a:rPr>
              <a:t>Time commitment for research: need to increase research time for faculty members. Concentration on one aspect of job responsibilities leads to the reduction in time for other aspects. </a:t>
            </a:r>
          </a:p>
          <a:p>
            <a:pPr marL="342900" indent="-342900">
              <a:buFont typeface="Arial" panose="020B0604020202020204" pitchFamily="34" charset="0"/>
              <a:buChar char="•"/>
            </a:pPr>
            <a:r>
              <a:rPr lang="en-US" sz="2000" b="1" dirty="0">
                <a:solidFill>
                  <a:schemeClr val="bg1"/>
                </a:solidFill>
                <a:latin typeface="Arial" panose="020B0604020202020204" pitchFamily="34" charset="0"/>
                <a:cs typeface="Arial" panose="020B0604020202020204" pitchFamily="34" charset="0"/>
              </a:rPr>
              <a:t>Valuing and honoring “Shared Governance”– it takes a lot of time and expertise and is usually done in addition to department/college committee works.  </a:t>
            </a:r>
            <a:endParaRPr lang="en-US" sz="1800"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8DD07D4-923F-2FF0-A172-6157BEFA0327}"/>
              </a:ext>
            </a:extLst>
          </p:cNvPr>
          <p:cNvSpPr txBox="1"/>
          <p:nvPr/>
        </p:nvSpPr>
        <p:spPr>
          <a:xfrm>
            <a:off x="838200" y="6357257"/>
            <a:ext cx="1030514" cy="246221"/>
          </a:xfrm>
          <a:prstGeom prst="rect">
            <a:avLst/>
          </a:prstGeom>
          <a:noFill/>
        </p:spPr>
        <p:txBody>
          <a:bodyPr wrap="square" rtlCol="0">
            <a:spAutoFit/>
          </a:bodyPr>
          <a:lstStyle/>
          <a:p>
            <a:r>
              <a:rPr lang="en-US" sz="1000" dirty="0">
                <a:solidFill>
                  <a:schemeClr val="bg1"/>
                </a:solidFill>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2716695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0" b="-100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708AE2-A3B8-3AA5-BDF4-BB56A3779ED9}"/>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12431"/>
            <a:ext cx="12192000" cy="6854653"/>
          </a:xfrm>
          <a:prstGeom prst="rect">
            <a:avLst/>
          </a:prstGeom>
        </p:spPr>
      </p:pic>
      <p:sp>
        <p:nvSpPr>
          <p:cNvPr id="3" name="Title 2">
            <a:extLst>
              <a:ext uri="{FF2B5EF4-FFF2-40B4-BE49-F238E27FC236}">
                <a16:creationId xmlns:a16="http://schemas.microsoft.com/office/drawing/2014/main" id="{0BA74348-5BC6-4195-9814-4AB6130A6C05}"/>
              </a:ext>
            </a:extLst>
          </p:cNvPr>
          <p:cNvSpPr>
            <a:spLocks noGrp="1"/>
          </p:cNvSpPr>
          <p:nvPr>
            <p:ph type="title"/>
          </p:nvPr>
        </p:nvSpPr>
        <p:spPr>
          <a:xfrm>
            <a:off x="838199" y="1301935"/>
            <a:ext cx="10515599" cy="1313848"/>
          </a:xfrm>
        </p:spPr>
        <p:txBody>
          <a:bodyPr/>
          <a:lstStyle/>
          <a:p>
            <a:r>
              <a:rPr lang="en-US" sz="4800" b="1" dirty="0">
                <a:solidFill>
                  <a:srgbClr val="13294B"/>
                </a:solidFill>
                <a:latin typeface="Oswald" pitchFamily="2" charset="0"/>
              </a:rPr>
              <a:t>Thank you</a:t>
            </a:r>
            <a:endParaRPr lang="en-US" dirty="0"/>
          </a:p>
        </p:txBody>
      </p:sp>
      <p:sp>
        <p:nvSpPr>
          <p:cNvPr id="5" name="Content Placeholder 4">
            <a:extLst>
              <a:ext uri="{FF2B5EF4-FFF2-40B4-BE49-F238E27FC236}">
                <a16:creationId xmlns:a16="http://schemas.microsoft.com/office/drawing/2014/main" id="{939F44E8-6779-8EA2-D08A-6BDF1B3E5B34}"/>
              </a:ext>
            </a:extLst>
          </p:cNvPr>
          <p:cNvSpPr>
            <a:spLocks noGrp="1"/>
          </p:cNvSpPr>
          <p:nvPr>
            <p:ph sz="half" idx="1"/>
          </p:nvPr>
        </p:nvSpPr>
        <p:spPr>
          <a:xfrm>
            <a:off x="838199" y="4543062"/>
            <a:ext cx="10515601" cy="2471691"/>
          </a:xfrm>
        </p:spPr>
        <p:txBody>
          <a:bodyPr numCol="1">
            <a:noAutofit/>
          </a:bodyPr>
          <a:lstStyle/>
          <a:p>
            <a:pPr marL="274320" lvl="0" indent="-274320">
              <a:lnSpc>
                <a:spcPct val="100000"/>
              </a:lnSpc>
              <a:buFont typeface="Wingdings" panose="05000000000000000000" pitchFamily="2" charset="2"/>
              <a:buChar char="§"/>
              <a:defRPr/>
            </a:pPr>
            <a:r>
              <a:rPr lang="en-US" sz="1800" dirty="0">
                <a:solidFill>
                  <a:srgbClr val="13294B"/>
                </a:solidFill>
              </a:rPr>
              <a:t>Prasanta K. Kalita, Ph.D.</a:t>
            </a:r>
            <a:br>
              <a:rPr lang="en-US" sz="1800" dirty="0">
                <a:solidFill>
                  <a:srgbClr val="13294B"/>
                </a:solidFill>
              </a:rPr>
            </a:br>
            <a:r>
              <a:rPr lang="en-US" sz="1800" dirty="0">
                <a:solidFill>
                  <a:srgbClr val="13294B"/>
                </a:solidFill>
              </a:rPr>
              <a:t>Professor of Soil &amp; Water Resources Engineering</a:t>
            </a:r>
            <a:br>
              <a:rPr lang="en-US" sz="1800" dirty="0">
                <a:solidFill>
                  <a:srgbClr val="13294B"/>
                </a:solidFill>
              </a:rPr>
            </a:br>
            <a:r>
              <a:rPr lang="en-US" sz="1800" dirty="0">
                <a:solidFill>
                  <a:srgbClr val="13294B"/>
                </a:solidFill>
              </a:rPr>
              <a:t>Department of Agricultural &amp; Biological Engineering</a:t>
            </a:r>
            <a:br>
              <a:rPr lang="en-US" sz="1800" dirty="0">
                <a:solidFill>
                  <a:srgbClr val="13294B"/>
                </a:solidFill>
              </a:rPr>
            </a:br>
            <a:r>
              <a:rPr lang="en-US" sz="1800" dirty="0">
                <a:solidFill>
                  <a:srgbClr val="13294B"/>
                </a:solidFill>
              </a:rPr>
              <a:t>University of Illinois, Urbana-Champaign</a:t>
            </a:r>
          </a:p>
          <a:p>
            <a:pPr marL="274320" lvl="0" indent="-274320">
              <a:lnSpc>
                <a:spcPct val="100000"/>
              </a:lnSpc>
              <a:buFont typeface="Wingdings" panose="05000000000000000000" pitchFamily="2" charset="2"/>
              <a:buChar char="§"/>
              <a:defRPr/>
            </a:pPr>
            <a:r>
              <a:rPr lang="en-US" sz="1800" dirty="0">
                <a:solidFill>
                  <a:srgbClr val="13294B"/>
                </a:solidFill>
              </a:rPr>
              <a:t>Email: pkalita@illinois.edu</a:t>
            </a:r>
          </a:p>
        </p:txBody>
      </p:sp>
    </p:spTree>
    <p:extLst>
      <p:ext uri="{BB962C8B-B14F-4D97-AF65-F5344CB8AC3E}">
        <p14:creationId xmlns:p14="http://schemas.microsoft.com/office/powerpoint/2010/main" val="37219837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3D3371CF0AE884FA3CFA8ECBA86DC97" ma:contentTypeVersion="2" ma:contentTypeDescription="Create a new document." ma:contentTypeScope="" ma:versionID="85174b38de3c4f0982a20c61c982e22d">
  <xsd:schema xmlns:xsd="http://www.w3.org/2001/XMLSchema" xmlns:xs="http://www.w3.org/2001/XMLSchema" xmlns:p="http://schemas.microsoft.com/office/2006/metadata/properties" xmlns:ns3="1a829a0c-9641-4374-8d38-adbe0028bfe2" targetNamespace="http://schemas.microsoft.com/office/2006/metadata/properties" ma:root="true" ma:fieldsID="ba500a4f07786b2db34b1153211ad9b2" ns3:_="">
    <xsd:import namespace="1a829a0c-9641-4374-8d38-adbe0028bfe2"/>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829a0c-9641-4374-8d38-adbe0028bf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3AABBF-436C-48D6-8ED7-3457F016BC7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1a829a0c-9641-4374-8d38-adbe0028bfe2"/>
    <ds:schemaRef ds:uri="http://www.w3.org/XML/1998/namespace"/>
    <ds:schemaRef ds:uri="http://purl.org/dc/dcmitype/"/>
  </ds:schemaRefs>
</ds:datastoreItem>
</file>

<file path=customXml/itemProps2.xml><?xml version="1.0" encoding="utf-8"?>
<ds:datastoreItem xmlns:ds="http://schemas.openxmlformats.org/officeDocument/2006/customXml" ds:itemID="{DC939B39-AE06-4702-B7FA-29D270E3DF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829a0c-9641-4374-8d38-adbe0028bf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5B062D1-1817-40C6-935B-64CF43EB75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11822</TotalTime>
  <Words>476</Words>
  <Application>Microsoft Office PowerPoint</Application>
  <PresentationFormat>Widescreen</PresentationFormat>
  <Paragraphs>45</Paragraphs>
  <Slides>7</Slides>
  <Notes>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7</vt:i4>
      </vt:variant>
    </vt:vector>
  </HeadingPairs>
  <TitlesOfParts>
    <vt:vector size="18" baseType="lpstr">
      <vt:lpstr>Arial</vt:lpstr>
      <vt:lpstr>Wingdings</vt:lpstr>
      <vt:lpstr>Segoe UI</vt:lpstr>
      <vt:lpstr>Calibri</vt:lpstr>
      <vt:lpstr>Lato</vt:lpstr>
      <vt:lpstr>Oswald SemiBold</vt:lpstr>
      <vt:lpstr>Lato Black</vt:lpstr>
      <vt:lpstr>Oswald</vt:lpstr>
      <vt:lpstr>Symbol</vt:lpstr>
      <vt:lpstr>Office Theme</vt:lpstr>
      <vt:lpstr>2_Custom Design</vt:lpstr>
      <vt:lpstr>A Day in the life is a week in the Life</vt:lpstr>
      <vt:lpstr>Faculty: Job Responsibilities</vt:lpstr>
      <vt:lpstr>How Do We Organize Our Calendar:  Time Management</vt:lpstr>
      <vt:lpstr>Growing Global Challenges</vt:lpstr>
      <vt:lpstr>Why Do Faculty Matter and Why Are We In This Profession? </vt:lpstr>
      <vt:lpstr>How do we sustain faculty motivation?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System Powerpoint Template</dc:subject>
  <dc:creator>Martin, Steven Dee</dc:creator>
  <cp:lastModifiedBy>Martin, Vance Scott</cp:lastModifiedBy>
  <cp:revision>110</cp:revision>
  <dcterms:created xsi:type="dcterms:W3CDTF">2021-03-01T19:31:35Z</dcterms:created>
  <dcterms:modified xsi:type="dcterms:W3CDTF">2023-05-15T15:54:35Z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0x01010043D3371CF0AE884FA3CFA8ECBA86DC97</vt:lpwstr>
  </property>
</Properties>
</file>