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26" r:id="rId2"/>
    <p:sldId id="323" r:id="rId3"/>
    <p:sldId id="822" r:id="rId4"/>
    <p:sldId id="396" r:id="rId5"/>
    <p:sldId id="828" r:id="rId6"/>
    <p:sldId id="829" r:id="rId7"/>
    <p:sldId id="833" r:id="rId8"/>
    <p:sldId id="826" r:id="rId9"/>
    <p:sldId id="830" r:id="rId10"/>
    <p:sldId id="825" r:id="rId11"/>
    <p:sldId id="831" r:id="rId12"/>
    <p:sldId id="832" r:id="rId13"/>
    <p:sldId id="277" r:id="rId14"/>
    <p:sldId id="290" r:id="rId15"/>
    <p:sldId id="293" r:id="rId1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56A5"/>
    <a:srgbClr val="1329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27" autoAdjust="0"/>
    <p:restoredTop sz="86438" autoAdjust="0"/>
  </p:normalViewPr>
  <p:slideViewPr>
    <p:cSldViewPr snapToGrid="0" showGuides="1">
      <p:cViewPr varScale="1">
        <p:scale>
          <a:sx n="35" d="100"/>
          <a:sy n="35" d="100"/>
        </p:scale>
        <p:origin x="19" y="18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787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6" d="100"/>
          <a:sy n="86" d="100"/>
        </p:scale>
        <p:origin x="2755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i.uillinois.edu\vpa\shared\ABF&amp;F\2022\05-09-22\FY22_Financial_Review_Mar31v4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i.uillinois.edu\vpa\shared\ABF&amp;F\2022\05-09-22\FY22_Financial_Review_Mar31v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727928512860886E-2"/>
          <c:y val="0.17882001231821329"/>
          <c:w val="0.96268386382271531"/>
          <c:h val="0.699853506717597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'FY22 P&amp;L (no Hospital)'!$L$6</c:f>
              <c:strCache>
                <c:ptCount val="1"/>
                <c:pt idx="0">
                  <c:v>FY17-FY20 Average 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'FY22 P&amp;L (no Hospital)'!$AC$9:$AC$12</c:f>
              <c:strCache>
                <c:ptCount val="4"/>
                <c:pt idx="0">
                  <c:v>Tuition Revenue</c:v>
                </c:pt>
                <c:pt idx="1">
                  <c:v>Grant Revenue</c:v>
                </c:pt>
                <c:pt idx="2">
                  <c:v>Auxiliary Revenue</c:v>
                </c:pt>
                <c:pt idx="3">
                  <c:v>Gift Revenue</c:v>
                </c:pt>
              </c:strCache>
            </c:strRef>
          </c:cat>
          <c:val>
            <c:numRef>
              <c:f>'FY22 P&amp;L (no Hospital)'!$AD$9:$AD$12</c:f>
              <c:numCache>
                <c:formatCode>#,##0_);\(#,##0\)</c:formatCode>
                <c:ptCount val="4"/>
                <c:pt idx="0">
                  <c:v>1194.7563373925</c:v>
                </c:pt>
                <c:pt idx="1">
                  <c:v>616.00689306749985</c:v>
                </c:pt>
                <c:pt idx="2">
                  <c:v>405.15647771500011</c:v>
                </c:pt>
                <c:pt idx="3">
                  <c:v>151.584967175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D6-4696-99DD-72B2DAE14F14}"/>
            </c:ext>
          </c:extLst>
        </c:ser>
        <c:ser>
          <c:idx val="1"/>
          <c:order val="1"/>
          <c:tx>
            <c:strRef>
              <c:f>'FY22 P&amp;L (no Hospital)'!$T$6</c:f>
              <c:strCache>
                <c:ptCount val="1"/>
                <c:pt idx="0">
                  <c:v>FY21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'FY22 P&amp;L (no Hospital)'!$AC$9:$AC$12</c:f>
              <c:strCache>
                <c:ptCount val="4"/>
                <c:pt idx="0">
                  <c:v>Tuition Revenue</c:v>
                </c:pt>
                <c:pt idx="1">
                  <c:v>Grant Revenue</c:v>
                </c:pt>
                <c:pt idx="2">
                  <c:v>Auxiliary Revenue</c:v>
                </c:pt>
                <c:pt idx="3">
                  <c:v>Gift Revenue</c:v>
                </c:pt>
              </c:strCache>
            </c:strRef>
          </c:cat>
          <c:val>
            <c:numRef>
              <c:f>'FY22 P&amp;L (no Hospital)'!$AE$9:$AE$12</c:f>
              <c:numCache>
                <c:formatCode>#,##0_);\(#,##0\)</c:formatCode>
                <c:ptCount val="4"/>
                <c:pt idx="0">
                  <c:v>1279.0296381600008</c:v>
                </c:pt>
                <c:pt idx="1">
                  <c:v>674.70765849000009</c:v>
                </c:pt>
                <c:pt idx="2">
                  <c:v>288.38197398000005</c:v>
                </c:pt>
                <c:pt idx="3">
                  <c:v>170.26226746000003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8D6-4696-99DD-72B2DAE14F14}"/>
            </c:ext>
          </c:extLst>
        </c:ser>
        <c:ser>
          <c:idx val="2"/>
          <c:order val="2"/>
          <c:tx>
            <c:strRef>
              <c:f>'FY22 P&amp;L (no Hospital)'!$N$6</c:f>
              <c:strCache>
                <c:ptCount val="1"/>
                <c:pt idx="0">
                  <c:v>FY22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'FY22 P&amp;L (no Hospital)'!$AC$9:$AC$12</c:f>
              <c:strCache>
                <c:ptCount val="4"/>
                <c:pt idx="0">
                  <c:v>Tuition Revenue</c:v>
                </c:pt>
                <c:pt idx="1">
                  <c:v>Grant Revenue</c:v>
                </c:pt>
                <c:pt idx="2">
                  <c:v>Auxiliary Revenue</c:v>
                </c:pt>
                <c:pt idx="3">
                  <c:v>Gift Revenue</c:v>
                </c:pt>
              </c:strCache>
            </c:strRef>
          </c:cat>
          <c:val>
            <c:numRef>
              <c:f>'FY22 P&amp;L (no Hospital)'!$AF$9:$AF$12</c:f>
              <c:numCache>
                <c:formatCode>#,##0_);\(#,##0\)</c:formatCode>
                <c:ptCount val="4"/>
                <c:pt idx="0">
                  <c:v>1386.1940219499998</c:v>
                </c:pt>
                <c:pt idx="1">
                  <c:v>723.4862632300003</c:v>
                </c:pt>
                <c:pt idx="2">
                  <c:v>420.09015084999993</c:v>
                </c:pt>
                <c:pt idx="3">
                  <c:v>186.64299103999997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8D6-4696-99DD-72B2DAE14F1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363558655"/>
        <c:axId val="363564231"/>
      </c:barChart>
      <c:catAx>
        <c:axId val="3635586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3564231"/>
        <c:crosses val="autoZero"/>
        <c:auto val="1"/>
        <c:lblAlgn val="ctr"/>
        <c:lblOffset val="100"/>
        <c:noMultiLvlLbl val="0"/>
      </c:catAx>
      <c:valAx>
        <c:axId val="363564231"/>
        <c:scaling>
          <c:orientation val="minMax"/>
        </c:scaling>
        <c:delete val="1"/>
        <c:axPos val="l"/>
        <c:numFmt formatCode="#,##0_);\(#,##0\)" sourceLinked="1"/>
        <c:majorTickMark val="none"/>
        <c:minorTickMark val="none"/>
        <c:tickLblPos val="nextTo"/>
        <c:crossAx val="3635586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049512542447146E-2"/>
          <c:y val="0.21104507608062659"/>
          <c:w val="0.97590097491510575"/>
          <c:h val="0.630768474128786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'FY22 P&amp;L (no Hospital)'!$L$6</c:f>
              <c:strCache>
                <c:ptCount val="1"/>
                <c:pt idx="0">
                  <c:v>FY17-FY20 Average 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'FY22 P&amp;L (no Hospital)'!$AC$18:$AC$20</c:f>
              <c:strCache>
                <c:ptCount val="3"/>
                <c:pt idx="0">
                  <c:v>Compensation and Benefits</c:v>
                </c:pt>
                <c:pt idx="1">
                  <c:v>General and Professional Services</c:v>
                </c:pt>
                <c:pt idx="2">
                  <c:v>Financial Aid</c:v>
                </c:pt>
              </c:strCache>
            </c:strRef>
          </c:cat>
          <c:val>
            <c:numRef>
              <c:f>'FY22 P&amp;L (no Hospital)'!$AD$18:$AD$20</c:f>
              <c:numCache>
                <c:formatCode>#,##0_);\(#,##0\)</c:formatCode>
                <c:ptCount val="3"/>
                <c:pt idx="0">
                  <c:v>1457.0002794600002</c:v>
                </c:pt>
                <c:pt idx="1">
                  <c:v>604.67131612500054</c:v>
                </c:pt>
                <c:pt idx="2">
                  <c:v>288.55102146750005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D4-4F0B-9B22-4B16E84CE03C}"/>
            </c:ext>
          </c:extLst>
        </c:ser>
        <c:ser>
          <c:idx val="1"/>
          <c:order val="1"/>
          <c:tx>
            <c:strRef>
              <c:f>'FY22 P&amp;L (no Hospital)'!$T$6</c:f>
              <c:strCache>
                <c:ptCount val="1"/>
                <c:pt idx="0">
                  <c:v>FY21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'FY22 P&amp;L (no Hospital)'!$AC$18:$AC$20</c:f>
              <c:strCache>
                <c:ptCount val="3"/>
                <c:pt idx="0">
                  <c:v>Compensation and Benefits</c:v>
                </c:pt>
                <c:pt idx="1">
                  <c:v>General and Professional Services</c:v>
                </c:pt>
                <c:pt idx="2">
                  <c:v>Financial Aid</c:v>
                </c:pt>
              </c:strCache>
            </c:strRef>
          </c:cat>
          <c:val>
            <c:numRef>
              <c:f>'FY22 P&amp;L (no Hospital)'!$AE$18:$AE$20</c:f>
              <c:numCache>
                <c:formatCode>#,##0_);\(#,##0\)</c:formatCode>
                <c:ptCount val="3"/>
                <c:pt idx="0">
                  <c:v>1632.0809160100032</c:v>
                </c:pt>
                <c:pt idx="1">
                  <c:v>618.29338520000056</c:v>
                </c:pt>
                <c:pt idx="2">
                  <c:v>404.13589862000009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D4-4F0B-9B22-4B16E84CE03C}"/>
            </c:ext>
          </c:extLst>
        </c:ser>
        <c:ser>
          <c:idx val="2"/>
          <c:order val="2"/>
          <c:tx>
            <c:strRef>
              <c:f>'FY22 P&amp;L (no Hospital)'!$N$6</c:f>
              <c:strCache>
                <c:ptCount val="1"/>
                <c:pt idx="0">
                  <c:v>FY22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'FY22 P&amp;L (no Hospital)'!$AC$18:$AC$20</c:f>
              <c:strCache>
                <c:ptCount val="3"/>
                <c:pt idx="0">
                  <c:v>Compensation and Benefits</c:v>
                </c:pt>
                <c:pt idx="1">
                  <c:v>General and Professional Services</c:v>
                </c:pt>
                <c:pt idx="2">
                  <c:v>Financial Aid</c:v>
                </c:pt>
              </c:strCache>
            </c:strRef>
          </c:cat>
          <c:val>
            <c:numRef>
              <c:f>'FY22 P&amp;L (no Hospital)'!$AF$18:$AF$20</c:f>
              <c:numCache>
                <c:formatCode>#,##0_);\(#,##0\)</c:formatCode>
                <c:ptCount val="3"/>
                <c:pt idx="0">
                  <c:v>1659.8465559300018</c:v>
                </c:pt>
                <c:pt idx="1">
                  <c:v>674.27223036999794</c:v>
                </c:pt>
                <c:pt idx="2">
                  <c:v>474.89671924999999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1D4-4F0B-9B22-4B16E84CE03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363558655"/>
        <c:axId val="363564231"/>
      </c:barChart>
      <c:catAx>
        <c:axId val="3635586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3564231"/>
        <c:crosses val="autoZero"/>
        <c:auto val="1"/>
        <c:lblAlgn val="ctr"/>
        <c:lblOffset val="100"/>
        <c:noMultiLvlLbl val="0"/>
      </c:catAx>
      <c:valAx>
        <c:axId val="363564231"/>
        <c:scaling>
          <c:orientation val="minMax"/>
        </c:scaling>
        <c:delete val="1"/>
        <c:axPos val="l"/>
        <c:numFmt formatCode="#,##0_);\(#,##0\)" sourceLinked="1"/>
        <c:majorTickMark val="none"/>
        <c:minorTickMark val="none"/>
        <c:tickLblPos val="nextTo"/>
        <c:crossAx val="3635586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3995970270393827"/>
          <c:y val="5.6782426062686457E-2"/>
          <c:w val="0.32008059459212357"/>
          <c:h val="7.1928132227044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858981922733171"/>
          <c:y val="9.6523605139761839E-2"/>
          <c:w val="0.34282046501310004"/>
          <c:h val="0.8069527897204763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8EE-48E4-9E62-046B1E0D90BC}"/>
              </c:ext>
            </c:extLst>
          </c:dPt>
          <c:dPt>
            <c:idx val="1"/>
            <c:bubble3D val="0"/>
            <c:spPr>
              <a:solidFill>
                <a:schemeClr val="accent1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8EE-48E4-9E62-046B1E0D90BC}"/>
              </c:ext>
            </c:extLst>
          </c:dPt>
          <c:dPt>
            <c:idx val="2"/>
            <c:bubble3D val="0"/>
            <c:spPr>
              <a:solidFill>
                <a:schemeClr val="accent1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8EE-48E4-9E62-046B1E0D90BC}"/>
              </c:ext>
            </c:extLst>
          </c:dPt>
          <c:dPt>
            <c:idx val="3"/>
            <c:bubble3D val="0"/>
            <c:spPr>
              <a:solidFill>
                <a:schemeClr val="accent1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8EE-48E4-9E62-046B1E0D90BC}"/>
              </c:ext>
            </c:extLst>
          </c:dPt>
          <c:dLbls>
            <c:dLbl>
              <c:idx val="0"/>
              <c:layout>
                <c:manualLayout>
                  <c:x val="2.7721671848617811E-2"/>
                  <c:y val="6.951656994432789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8EE-48E4-9E62-046B1E0D90BC}"/>
                </c:ext>
              </c:extLst>
            </c:dLbl>
            <c:dLbl>
              <c:idx val="1"/>
              <c:layout>
                <c:manualLayout>
                  <c:x val="7.6797171692886065E-2"/>
                  <c:y val="-9.902660091364003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8EE-48E4-9E62-046B1E0D90BC}"/>
                </c:ext>
              </c:extLst>
            </c:dLbl>
            <c:dLbl>
              <c:idx val="2"/>
              <c:layout>
                <c:manualLayout>
                  <c:x val="-1.6129522902935425E-2"/>
                  <c:y val="-2.747133871739026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8EE-48E4-9E62-046B1E0D90BC}"/>
                </c:ext>
              </c:extLst>
            </c:dLbl>
            <c:dLbl>
              <c:idx val="3"/>
              <c:layout>
                <c:manualLayout>
                  <c:x val="-2.4782877157704351E-2"/>
                  <c:y val="2.089384155700260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8EE-48E4-9E62-046B1E0D90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'Totals Summary'!$L$31:$L$34</c:f>
              <c:strCache>
                <c:ptCount val="4"/>
                <c:pt idx="0">
                  <c:v>Hospital, Mile Square, MSP</c:v>
                </c:pt>
                <c:pt idx="1">
                  <c:v>UIC</c:v>
                </c:pt>
                <c:pt idx="2">
                  <c:v>UIS</c:v>
                </c:pt>
                <c:pt idx="3">
                  <c:v>UIUC</c:v>
                </c:pt>
              </c:strCache>
            </c:strRef>
          </c:cat>
          <c:val>
            <c:numRef>
              <c:f>'Totals Summary'!$M$31:$M$34</c:f>
              <c:numCache>
                <c:formatCode>_(* #,##0_);_(* \(#,##0\);_(* "-"??_);_(@_)</c:formatCode>
                <c:ptCount val="4"/>
                <c:pt idx="0">
                  <c:v>123.79906106999999</c:v>
                </c:pt>
                <c:pt idx="1">
                  <c:v>171.227858</c:v>
                </c:pt>
                <c:pt idx="2">
                  <c:v>12.041938</c:v>
                </c:pt>
                <c:pt idx="3">
                  <c:v>163.24725599999999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8EE-48E4-9E62-046B1E0D90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shade val="4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C7B-4B44-BCF9-5B4EDA980158}"/>
              </c:ext>
            </c:extLst>
          </c:dPt>
          <c:dPt>
            <c:idx val="1"/>
            <c:bubble3D val="0"/>
            <c:spPr>
              <a:solidFill>
                <a:schemeClr val="accent1">
                  <a:shade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C7B-4B44-BCF9-5B4EDA980158}"/>
              </c:ext>
            </c:extLst>
          </c:dPt>
          <c:dPt>
            <c:idx val="2"/>
            <c:bubble3D val="0"/>
            <c:spPr>
              <a:solidFill>
                <a:schemeClr val="accent1">
                  <a:shade val="82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C7B-4B44-BCF9-5B4EDA980158}"/>
              </c:ext>
            </c:extLst>
          </c:dPt>
          <c:dPt>
            <c:idx val="3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C7B-4B44-BCF9-5B4EDA980158}"/>
              </c:ext>
            </c:extLst>
          </c:dPt>
          <c:dPt>
            <c:idx val="4"/>
            <c:bubble3D val="0"/>
            <c:spPr>
              <a:solidFill>
                <a:schemeClr val="accent1">
                  <a:tint val="8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C7B-4B44-BCF9-5B4EDA980158}"/>
              </c:ext>
            </c:extLst>
          </c:dPt>
          <c:dPt>
            <c:idx val="5"/>
            <c:bubble3D val="0"/>
            <c:spPr>
              <a:solidFill>
                <a:schemeClr val="accent1">
                  <a:tint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C7B-4B44-BCF9-5B4EDA980158}"/>
              </c:ext>
            </c:extLst>
          </c:dPt>
          <c:dPt>
            <c:idx val="6"/>
            <c:bubble3D val="0"/>
            <c:spPr>
              <a:solidFill>
                <a:schemeClr val="accent1">
                  <a:tint val="4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C7B-4B44-BCF9-5B4EDA980158}"/>
              </c:ext>
            </c:extLst>
          </c:dPt>
          <c:dLbls>
            <c:dLbl>
              <c:idx val="2"/>
              <c:layout>
                <c:manualLayout>
                  <c:x val="-8.3336778839174272E-2"/>
                  <c:y val="1.0672456545492306E-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7B-4B44-BCF9-5B4EDA980158}"/>
                </c:ext>
              </c:extLst>
            </c:dLbl>
            <c:dLbl>
              <c:idx val="5"/>
              <c:layout>
                <c:manualLayout>
                  <c:x val="3.0974710374263238E-2"/>
                  <c:y val="-1.355391308820978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853558259051712"/>
                      <c:h val="0.1471153310478623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4C7B-4B44-BCF9-5B4EDA980158}"/>
                </c:ext>
              </c:extLst>
            </c:dLbl>
            <c:dLbl>
              <c:idx val="6"/>
              <c:layout>
                <c:manualLayout>
                  <c:x val="-9.5873522836154544E-3"/>
                  <c:y val="3.524045151321549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867373188931793"/>
                      <c:h val="0.130606534915902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4C7B-4B44-BCF9-5B4EDA9801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'Instutional and MSI Expenditure'!$F$21:$F$27</c:f>
              <c:strCache>
                <c:ptCount val="7"/>
                <c:pt idx="0">
                  <c:v>Lost Revenues</c:v>
                </c:pt>
                <c:pt idx="1">
                  <c:v>COVID Campus Safety Related</c:v>
                </c:pt>
                <c:pt idx="2">
                  <c:v>Fee refunds to students (including Housing)</c:v>
                </c:pt>
                <c:pt idx="3">
                  <c:v>Other Uses</c:v>
                </c:pt>
                <c:pt idx="4">
                  <c:v>Student Aid</c:v>
                </c:pt>
                <c:pt idx="5">
                  <c:v>Distance/Hybrid Learning Hardware &amp; Software</c:v>
                </c:pt>
                <c:pt idx="6">
                  <c:v>Faculty &amp; Staff Training</c:v>
                </c:pt>
              </c:strCache>
            </c:strRef>
          </c:cat>
          <c:val>
            <c:numRef>
              <c:f>'Instutional and MSI Expenditure'!$G$21:$G$27</c:f>
              <c:numCache>
                <c:formatCode>"$"#,##0.0</c:formatCode>
                <c:ptCount val="7"/>
                <c:pt idx="0">
                  <c:v>60.055925000000002</c:v>
                </c:pt>
                <c:pt idx="1">
                  <c:v>41.617413390000003</c:v>
                </c:pt>
                <c:pt idx="2">
                  <c:v>33.295977800000003</c:v>
                </c:pt>
                <c:pt idx="3">
                  <c:v>14.493217529999997</c:v>
                </c:pt>
                <c:pt idx="4">
                  <c:v>9.1450154499999989</c:v>
                </c:pt>
                <c:pt idx="5">
                  <c:v>6.9439825500000003</c:v>
                </c:pt>
                <c:pt idx="6">
                  <c:v>2.3680409699999996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4C7B-4B44-BCF9-5B4EDA980158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97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637145839075288E-2"/>
          <c:y val="0.18696462486697918"/>
          <c:w val="0.93964906078771193"/>
          <c:h val="0.57227552901933287"/>
        </c:manualLayout>
      </c:layout>
      <c:lineChart>
        <c:grouping val="standard"/>
        <c:varyColors val="0"/>
        <c:ser>
          <c:idx val="0"/>
          <c:order val="0"/>
          <c:tx>
            <c:v>Average FY19-FY21</c:v>
          </c:tx>
          <c:spPr>
            <a:ln w="22225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0978719052342988E-2"/>
                      <c:h val="3.560241569857187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50-4137-8BCE-7CAB2EFC2C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DATA!$A$29:$A$41</c:f>
              <c:strCache>
                <c:ptCount val="13"/>
                <c:pt idx="0">
                  <c:v>June</c:v>
                </c:pt>
                <c:pt idx="1">
                  <c:v>July</c:v>
                </c:pt>
                <c:pt idx="2">
                  <c:v>August</c:v>
                </c:pt>
                <c:pt idx="3">
                  <c:v>September</c:v>
                </c:pt>
                <c:pt idx="4">
                  <c:v>October</c:v>
                </c:pt>
                <c:pt idx="5">
                  <c:v>November</c:v>
                </c:pt>
                <c:pt idx="6">
                  <c:v>December</c:v>
                </c:pt>
                <c:pt idx="7">
                  <c:v>January</c:v>
                </c:pt>
                <c:pt idx="8">
                  <c:v>February</c:v>
                </c:pt>
                <c:pt idx="9">
                  <c:v>March</c:v>
                </c:pt>
                <c:pt idx="10">
                  <c:v>April</c:v>
                </c:pt>
                <c:pt idx="11">
                  <c:v>May</c:v>
                </c:pt>
                <c:pt idx="12">
                  <c:v>June</c:v>
                </c:pt>
              </c:strCache>
            </c:strRef>
          </c:cat>
          <c:val>
            <c:numRef>
              <c:f>DATA!$E$30:$E$41</c:f>
              <c:numCache>
                <c:formatCode>0</c:formatCode>
                <c:ptCount val="12"/>
                <c:pt idx="0">
                  <c:v>207.08578411929665</c:v>
                </c:pt>
                <c:pt idx="1">
                  <c:v>216.21333349540936</c:v>
                </c:pt>
                <c:pt idx="2">
                  <c:v>225.16775733254525</c:v>
                </c:pt>
                <c:pt idx="3">
                  <c:v>221.07952288307695</c:v>
                </c:pt>
                <c:pt idx="4">
                  <c:v>218.41350407261191</c:v>
                </c:pt>
                <c:pt idx="5">
                  <c:v>218.51663308116449</c:v>
                </c:pt>
                <c:pt idx="6">
                  <c:v>231.93683930834672</c:v>
                </c:pt>
                <c:pt idx="7">
                  <c:v>235.89470847062336</c:v>
                </c:pt>
                <c:pt idx="8">
                  <c:v>227.96909438766275</c:v>
                </c:pt>
                <c:pt idx="9">
                  <c:v>220.965873421797</c:v>
                </c:pt>
                <c:pt idx="10">
                  <c:v>218.50333064939937</c:v>
                </c:pt>
                <c:pt idx="11">
                  <c:v>219.58631634630876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55A-401C-A1C1-5A09DE0EE727}"/>
            </c:ext>
          </c:extLst>
        </c:ser>
        <c:ser>
          <c:idx val="3"/>
          <c:order val="1"/>
          <c:tx>
            <c:v>FY22</c:v>
          </c:tx>
          <c:spPr>
            <a:ln w="22225" cap="rnd" cmpd="sng" algn="ctr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t" anchorCtr="0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9659275349552591E-2"/>
                      <c:h val="5.103047426954391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E450-4137-8BCE-7CAB2EFC2C6F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t" anchorCtr="0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0978719052342988E-2"/>
                      <c:h val="4.740706309314714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50-4137-8BCE-7CAB2EFC2C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t" anchorCtr="0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DATA!$B$66:$B$74</c:f>
              <c:numCache>
                <c:formatCode>0</c:formatCode>
                <c:ptCount val="9"/>
                <c:pt idx="0">
                  <c:v>217.4322714916056</c:v>
                </c:pt>
                <c:pt idx="1">
                  <c:v>230.45200961569196</c:v>
                </c:pt>
                <c:pt idx="2">
                  <c:v>253.18828041172031</c:v>
                </c:pt>
                <c:pt idx="3">
                  <c:v>251.50479762357247</c:v>
                </c:pt>
                <c:pt idx="4">
                  <c:v>250.01129860411439</c:v>
                </c:pt>
                <c:pt idx="5">
                  <c:v>248.64551980400532</c:v>
                </c:pt>
                <c:pt idx="6">
                  <c:v>258.57432115877032</c:v>
                </c:pt>
                <c:pt idx="7">
                  <c:v>261.55871302669897</c:v>
                </c:pt>
                <c:pt idx="8">
                  <c:v>254.18596577004516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55A-401C-A1C1-5A09DE0EE72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656703224"/>
        <c:axId val="656703880"/>
      </c:lineChart>
      <c:catAx>
        <c:axId val="656703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2880000" spcFirstLastPara="1" vertOverflow="ellipsis" wrap="square" anchor="ctr" anchorCtr="1"/>
          <a:lstStyle/>
          <a:p>
            <a:pPr>
              <a:defRPr sz="16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6703880"/>
        <c:crosses val="autoZero"/>
        <c:auto val="1"/>
        <c:lblAlgn val="ctr"/>
        <c:lblOffset val="100"/>
        <c:noMultiLvlLbl val="0"/>
      </c:catAx>
      <c:valAx>
        <c:axId val="656703880"/>
        <c:scaling>
          <c:orientation val="minMax"/>
          <c:max val="300"/>
          <c:min val="175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6703224"/>
        <c:crosses val="autoZero"/>
        <c:crossBetween val="between"/>
        <c:majorUnit val="25"/>
        <c:min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491954892890395"/>
          <c:y val="0.10953910827032967"/>
          <c:w val="0.26535187566230894"/>
          <c:h val="6.20054738258851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221875-6B93-456E-A156-F12A1C45D9E9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FF6B11F-7A95-40A5-ABFC-A6FC375F6773}">
      <dgm:prSet phldrT="[Text]"/>
      <dgm:spPr/>
      <dgm:t>
        <a:bodyPr/>
        <a:lstStyle/>
        <a:p>
          <a:r>
            <a:rPr lang="en-US" dirty="0"/>
            <a:t>March YTD Financial Summary</a:t>
          </a:r>
        </a:p>
      </dgm:t>
    </dgm:pt>
    <dgm:pt modelId="{4CAC3FCB-5E13-4771-BBA2-900E847EA164}" type="parTrans" cxnId="{E7A6E5C0-230E-49A6-A852-56682BEC91EE}">
      <dgm:prSet/>
      <dgm:spPr/>
      <dgm:t>
        <a:bodyPr/>
        <a:lstStyle/>
        <a:p>
          <a:endParaRPr lang="en-US"/>
        </a:p>
      </dgm:t>
    </dgm:pt>
    <dgm:pt modelId="{522A6393-5BB8-4891-9EBC-A225A8AAD837}" type="sibTrans" cxnId="{E7A6E5C0-230E-49A6-A852-56682BEC91EE}">
      <dgm:prSet/>
      <dgm:spPr/>
      <dgm:t>
        <a:bodyPr/>
        <a:lstStyle/>
        <a:p>
          <a:endParaRPr lang="en-US"/>
        </a:p>
      </dgm:t>
    </dgm:pt>
    <dgm:pt modelId="{14DC19AA-4712-481F-8A70-656175D98787}">
      <dgm:prSet phldrT="[Text]"/>
      <dgm:spPr/>
      <dgm:t>
        <a:bodyPr/>
        <a:lstStyle/>
        <a:p>
          <a:r>
            <a:rPr lang="en-US" dirty="0"/>
            <a:t>Federal Funding Support for Higher Education </a:t>
          </a:r>
        </a:p>
      </dgm:t>
    </dgm:pt>
    <dgm:pt modelId="{6F8662B2-1916-4810-81E5-64A4F1BB26D0}" type="parTrans" cxnId="{6C18E4EF-D1B7-4862-8D12-5304B17ACD87}">
      <dgm:prSet/>
      <dgm:spPr/>
      <dgm:t>
        <a:bodyPr/>
        <a:lstStyle/>
        <a:p>
          <a:endParaRPr lang="en-US"/>
        </a:p>
      </dgm:t>
    </dgm:pt>
    <dgm:pt modelId="{1834F1D3-5A80-4E8A-8D90-9F8EA3044826}" type="sibTrans" cxnId="{6C18E4EF-D1B7-4862-8D12-5304B17ACD87}">
      <dgm:prSet/>
      <dgm:spPr/>
      <dgm:t>
        <a:bodyPr/>
        <a:lstStyle/>
        <a:p>
          <a:endParaRPr lang="en-US"/>
        </a:p>
      </dgm:t>
    </dgm:pt>
    <dgm:pt modelId="{2767C704-989B-4378-9D4C-197592903144}">
      <dgm:prSet phldrT="[Text]"/>
      <dgm:spPr/>
      <dgm:t>
        <a:bodyPr/>
        <a:lstStyle/>
        <a:p>
          <a:r>
            <a:rPr lang="en-US" dirty="0"/>
            <a:t>Liquidity and Reserves</a:t>
          </a:r>
        </a:p>
      </dgm:t>
    </dgm:pt>
    <dgm:pt modelId="{B0580EC4-561A-4C52-B303-EB7341485345}" type="parTrans" cxnId="{74DABBE7-CAF5-4FA0-B8BF-4C81C31967B8}">
      <dgm:prSet/>
      <dgm:spPr/>
      <dgm:t>
        <a:bodyPr/>
        <a:lstStyle/>
        <a:p>
          <a:endParaRPr lang="en-US"/>
        </a:p>
      </dgm:t>
    </dgm:pt>
    <dgm:pt modelId="{DC461657-3A6E-4A19-AC72-EA31E5478740}" type="sibTrans" cxnId="{74DABBE7-CAF5-4FA0-B8BF-4C81C31967B8}">
      <dgm:prSet/>
      <dgm:spPr/>
      <dgm:t>
        <a:bodyPr/>
        <a:lstStyle/>
        <a:p>
          <a:endParaRPr lang="en-US"/>
        </a:p>
      </dgm:t>
    </dgm:pt>
    <dgm:pt modelId="{CE20D5C6-D7EF-4C17-9848-43AFBDA7596F}" type="pres">
      <dgm:prSet presAssocID="{71221875-6B93-456E-A156-F12A1C45D9E9}" presName="Name0" presStyleCnt="0">
        <dgm:presLayoutVars>
          <dgm:chMax val="7"/>
          <dgm:chPref val="7"/>
          <dgm:dir/>
        </dgm:presLayoutVars>
      </dgm:prSet>
      <dgm:spPr/>
    </dgm:pt>
    <dgm:pt modelId="{D3A4449D-79C4-4745-B07C-57FD06C79151}" type="pres">
      <dgm:prSet presAssocID="{71221875-6B93-456E-A156-F12A1C45D9E9}" presName="Name1" presStyleCnt="0"/>
      <dgm:spPr/>
    </dgm:pt>
    <dgm:pt modelId="{F001B5AB-0EC4-4606-BE5A-82B7DA91DD52}" type="pres">
      <dgm:prSet presAssocID="{71221875-6B93-456E-A156-F12A1C45D9E9}" presName="cycle" presStyleCnt="0"/>
      <dgm:spPr/>
    </dgm:pt>
    <dgm:pt modelId="{19026AE1-5DCF-4FBB-95C6-A6FD535E5B74}" type="pres">
      <dgm:prSet presAssocID="{71221875-6B93-456E-A156-F12A1C45D9E9}" presName="srcNode" presStyleLbl="node1" presStyleIdx="0" presStyleCnt="3"/>
      <dgm:spPr/>
    </dgm:pt>
    <dgm:pt modelId="{C63FCD3A-AF0F-4EF6-8681-305B1CD5B777}" type="pres">
      <dgm:prSet presAssocID="{71221875-6B93-456E-A156-F12A1C45D9E9}" presName="conn" presStyleLbl="parChTrans1D2" presStyleIdx="0" presStyleCnt="1"/>
      <dgm:spPr/>
    </dgm:pt>
    <dgm:pt modelId="{5240BD53-0080-44AC-9583-40AC34FF6D60}" type="pres">
      <dgm:prSet presAssocID="{71221875-6B93-456E-A156-F12A1C45D9E9}" presName="extraNode" presStyleLbl="node1" presStyleIdx="0" presStyleCnt="3"/>
      <dgm:spPr/>
    </dgm:pt>
    <dgm:pt modelId="{94D331EE-AACD-481D-BF72-100EEC368F7E}" type="pres">
      <dgm:prSet presAssocID="{71221875-6B93-456E-A156-F12A1C45D9E9}" presName="dstNode" presStyleLbl="node1" presStyleIdx="0" presStyleCnt="3"/>
      <dgm:spPr/>
    </dgm:pt>
    <dgm:pt modelId="{155F513D-DB5B-464E-B427-36E1DC95812C}" type="pres">
      <dgm:prSet presAssocID="{AFF6B11F-7A95-40A5-ABFC-A6FC375F6773}" presName="text_1" presStyleLbl="node1" presStyleIdx="0" presStyleCnt="3">
        <dgm:presLayoutVars>
          <dgm:bulletEnabled val="1"/>
        </dgm:presLayoutVars>
      </dgm:prSet>
      <dgm:spPr/>
    </dgm:pt>
    <dgm:pt modelId="{9B89160D-2268-401C-B662-17D0D7EA88C5}" type="pres">
      <dgm:prSet presAssocID="{AFF6B11F-7A95-40A5-ABFC-A6FC375F6773}" presName="accent_1" presStyleCnt="0"/>
      <dgm:spPr/>
    </dgm:pt>
    <dgm:pt modelId="{2536616E-5915-40E8-9E45-5A35979DF00B}" type="pres">
      <dgm:prSet presAssocID="{AFF6B11F-7A95-40A5-ABFC-A6FC375F6773}" presName="accentRepeatNode" presStyleLbl="solidFgAcc1" presStyleIdx="0" presStyleCnt="3"/>
      <dgm:spPr/>
    </dgm:pt>
    <dgm:pt modelId="{D575D28A-4B5B-4208-851E-F069CE6971E3}" type="pres">
      <dgm:prSet presAssocID="{14DC19AA-4712-481F-8A70-656175D98787}" presName="text_2" presStyleLbl="node1" presStyleIdx="1" presStyleCnt="3" custLinFactNeighborX="-176" custLinFactNeighborY="-416">
        <dgm:presLayoutVars>
          <dgm:bulletEnabled val="1"/>
        </dgm:presLayoutVars>
      </dgm:prSet>
      <dgm:spPr/>
    </dgm:pt>
    <dgm:pt modelId="{D035AF2A-A4D8-403C-89B2-E2575204D02F}" type="pres">
      <dgm:prSet presAssocID="{14DC19AA-4712-481F-8A70-656175D98787}" presName="accent_2" presStyleCnt="0"/>
      <dgm:spPr/>
    </dgm:pt>
    <dgm:pt modelId="{89EC86D5-568D-4E7D-A4A0-DC8BBA1699AE}" type="pres">
      <dgm:prSet presAssocID="{14DC19AA-4712-481F-8A70-656175D98787}" presName="accentRepeatNode" presStyleLbl="solidFgAcc1" presStyleIdx="1" presStyleCnt="3"/>
      <dgm:spPr/>
    </dgm:pt>
    <dgm:pt modelId="{7BF52CC0-7117-4F88-85E1-E79E3A4A2E50}" type="pres">
      <dgm:prSet presAssocID="{2767C704-989B-4378-9D4C-197592903144}" presName="text_3" presStyleLbl="node1" presStyleIdx="2" presStyleCnt="3">
        <dgm:presLayoutVars>
          <dgm:bulletEnabled val="1"/>
        </dgm:presLayoutVars>
      </dgm:prSet>
      <dgm:spPr/>
    </dgm:pt>
    <dgm:pt modelId="{7CE1CF59-9463-4E5B-9420-932494E7A51C}" type="pres">
      <dgm:prSet presAssocID="{2767C704-989B-4378-9D4C-197592903144}" presName="accent_3" presStyleCnt="0"/>
      <dgm:spPr/>
    </dgm:pt>
    <dgm:pt modelId="{8A5D4290-0DBC-4E4B-BD5C-39FA3F816153}" type="pres">
      <dgm:prSet presAssocID="{2767C704-989B-4378-9D4C-197592903144}" presName="accentRepeatNode" presStyleLbl="solidFgAcc1" presStyleIdx="2" presStyleCnt="3"/>
      <dgm:spPr/>
    </dgm:pt>
  </dgm:ptLst>
  <dgm:cxnLst>
    <dgm:cxn modelId="{CB58FE0D-F302-41EA-95AD-624684AE91A8}" type="presOf" srcId="{AFF6B11F-7A95-40A5-ABFC-A6FC375F6773}" destId="{155F513D-DB5B-464E-B427-36E1DC95812C}" srcOrd="0" destOrd="0" presId="urn:microsoft.com/office/officeart/2008/layout/VerticalCurvedList"/>
    <dgm:cxn modelId="{888F8223-B008-4AF1-A5BA-2AC749A3FE9F}" type="presOf" srcId="{2767C704-989B-4378-9D4C-197592903144}" destId="{7BF52CC0-7117-4F88-85E1-E79E3A4A2E50}" srcOrd="0" destOrd="0" presId="urn:microsoft.com/office/officeart/2008/layout/VerticalCurvedList"/>
    <dgm:cxn modelId="{8E978645-187F-4408-AB57-587E5A090908}" type="presOf" srcId="{14DC19AA-4712-481F-8A70-656175D98787}" destId="{D575D28A-4B5B-4208-851E-F069CE6971E3}" srcOrd="0" destOrd="0" presId="urn:microsoft.com/office/officeart/2008/layout/VerticalCurvedList"/>
    <dgm:cxn modelId="{7D458C6F-6E01-47FB-9201-DBD954056B3B}" type="presOf" srcId="{522A6393-5BB8-4891-9EBC-A225A8AAD837}" destId="{C63FCD3A-AF0F-4EF6-8681-305B1CD5B777}" srcOrd="0" destOrd="0" presId="urn:microsoft.com/office/officeart/2008/layout/VerticalCurvedList"/>
    <dgm:cxn modelId="{2B53ED9B-C38D-480E-A098-320D5AAAB78D}" type="presOf" srcId="{71221875-6B93-456E-A156-F12A1C45D9E9}" destId="{CE20D5C6-D7EF-4C17-9848-43AFBDA7596F}" srcOrd="0" destOrd="0" presId="urn:microsoft.com/office/officeart/2008/layout/VerticalCurvedList"/>
    <dgm:cxn modelId="{E7A6E5C0-230E-49A6-A852-56682BEC91EE}" srcId="{71221875-6B93-456E-A156-F12A1C45D9E9}" destId="{AFF6B11F-7A95-40A5-ABFC-A6FC375F6773}" srcOrd="0" destOrd="0" parTransId="{4CAC3FCB-5E13-4771-BBA2-900E847EA164}" sibTransId="{522A6393-5BB8-4891-9EBC-A225A8AAD837}"/>
    <dgm:cxn modelId="{74DABBE7-CAF5-4FA0-B8BF-4C81C31967B8}" srcId="{71221875-6B93-456E-A156-F12A1C45D9E9}" destId="{2767C704-989B-4378-9D4C-197592903144}" srcOrd="2" destOrd="0" parTransId="{B0580EC4-561A-4C52-B303-EB7341485345}" sibTransId="{DC461657-3A6E-4A19-AC72-EA31E5478740}"/>
    <dgm:cxn modelId="{6C18E4EF-D1B7-4862-8D12-5304B17ACD87}" srcId="{71221875-6B93-456E-A156-F12A1C45D9E9}" destId="{14DC19AA-4712-481F-8A70-656175D98787}" srcOrd="1" destOrd="0" parTransId="{6F8662B2-1916-4810-81E5-64A4F1BB26D0}" sibTransId="{1834F1D3-5A80-4E8A-8D90-9F8EA3044826}"/>
    <dgm:cxn modelId="{D6BF729F-1F89-45A5-984F-0B9774D31B48}" type="presParOf" srcId="{CE20D5C6-D7EF-4C17-9848-43AFBDA7596F}" destId="{D3A4449D-79C4-4745-B07C-57FD06C79151}" srcOrd="0" destOrd="0" presId="urn:microsoft.com/office/officeart/2008/layout/VerticalCurvedList"/>
    <dgm:cxn modelId="{76FD657B-2A8B-440E-93B2-6E054507B8BA}" type="presParOf" srcId="{D3A4449D-79C4-4745-B07C-57FD06C79151}" destId="{F001B5AB-0EC4-4606-BE5A-82B7DA91DD52}" srcOrd="0" destOrd="0" presId="urn:microsoft.com/office/officeart/2008/layout/VerticalCurvedList"/>
    <dgm:cxn modelId="{D9AEA77A-FDC2-40DB-BDA5-AF0721AF163D}" type="presParOf" srcId="{F001B5AB-0EC4-4606-BE5A-82B7DA91DD52}" destId="{19026AE1-5DCF-4FBB-95C6-A6FD535E5B74}" srcOrd="0" destOrd="0" presId="urn:microsoft.com/office/officeart/2008/layout/VerticalCurvedList"/>
    <dgm:cxn modelId="{86ECEBB5-C808-4CAB-851C-9AC493F65579}" type="presParOf" srcId="{F001B5AB-0EC4-4606-BE5A-82B7DA91DD52}" destId="{C63FCD3A-AF0F-4EF6-8681-305B1CD5B777}" srcOrd="1" destOrd="0" presId="urn:microsoft.com/office/officeart/2008/layout/VerticalCurvedList"/>
    <dgm:cxn modelId="{DA117631-E57B-410A-9A0E-21B1D519C454}" type="presParOf" srcId="{F001B5AB-0EC4-4606-BE5A-82B7DA91DD52}" destId="{5240BD53-0080-44AC-9583-40AC34FF6D60}" srcOrd="2" destOrd="0" presId="urn:microsoft.com/office/officeart/2008/layout/VerticalCurvedList"/>
    <dgm:cxn modelId="{DA6F2989-A8BC-42E0-A797-A437529080F7}" type="presParOf" srcId="{F001B5AB-0EC4-4606-BE5A-82B7DA91DD52}" destId="{94D331EE-AACD-481D-BF72-100EEC368F7E}" srcOrd="3" destOrd="0" presId="urn:microsoft.com/office/officeart/2008/layout/VerticalCurvedList"/>
    <dgm:cxn modelId="{B9028DE1-72AA-4CA5-A8E8-A457CA74BDE4}" type="presParOf" srcId="{D3A4449D-79C4-4745-B07C-57FD06C79151}" destId="{155F513D-DB5B-464E-B427-36E1DC95812C}" srcOrd="1" destOrd="0" presId="urn:microsoft.com/office/officeart/2008/layout/VerticalCurvedList"/>
    <dgm:cxn modelId="{C6C93C90-F2B3-4AF8-BBDF-045DD4EBD921}" type="presParOf" srcId="{D3A4449D-79C4-4745-B07C-57FD06C79151}" destId="{9B89160D-2268-401C-B662-17D0D7EA88C5}" srcOrd="2" destOrd="0" presId="urn:microsoft.com/office/officeart/2008/layout/VerticalCurvedList"/>
    <dgm:cxn modelId="{58914F71-5565-407E-8CFA-52BAA0B1BA65}" type="presParOf" srcId="{9B89160D-2268-401C-B662-17D0D7EA88C5}" destId="{2536616E-5915-40E8-9E45-5A35979DF00B}" srcOrd="0" destOrd="0" presId="urn:microsoft.com/office/officeart/2008/layout/VerticalCurvedList"/>
    <dgm:cxn modelId="{3DFC8D55-C49E-48DC-A6F7-AE6B510234D1}" type="presParOf" srcId="{D3A4449D-79C4-4745-B07C-57FD06C79151}" destId="{D575D28A-4B5B-4208-851E-F069CE6971E3}" srcOrd="3" destOrd="0" presId="urn:microsoft.com/office/officeart/2008/layout/VerticalCurvedList"/>
    <dgm:cxn modelId="{44AC6BC6-D714-4009-A891-12B77C5F773F}" type="presParOf" srcId="{D3A4449D-79C4-4745-B07C-57FD06C79151}" destId="{D035AF2A-A4D8-403C-89B2-E2575204D02F}" srcOrd="4" destOrd="0" presId="urn:microsoft.com/office/officeart/2008/layout/VerticalCurvedList"/>
    <dgm:cxn modelId="{FFF2C243-3B50-4271-B852-1758E2D8B8EF}" type="presParOf" srcId="{D035AF2A-A4D8-403C-89B2-E2575204D02F}" destId="{89EC86D5-568D-4E7D-A4A0-DC8BBA1699AE}" srcOrd="0" destOrd="0" presId="urn:microsoft.com/office/officeart/2008/layout/VerticalCurvedList"/>
    <dgm:cxn modelId="{82608227-70FA-468D-A2AC-F2E06C6E8523}" type="presParOf" srcId="{D3A4449D-79C4-4745-B07C-57FD06C79151}" destId="{7BF52CC0-7117-4F88-85E1-E79E3A4A2E50}" srcOrd="5" destOrd="0" presId="urn:microsoft.com/office/officeart/2008/layout/VerticalCurvedList"/>
    <dgm:cxn modelId="{70005CE0-E14C-4C69-ACE3-BFEF8D5D2453}" type="presParOf" srcId="{D3A4449D-79C4-4745-B07C-57FD06C79151}" destId="{7CE1CF59-9463-4E5B-9420-932494E7A51C}" srcOrd="6" destOrd="0" presId="urn:microsoft.com/office/officeart/2008/layout/VerticalCurvedList"/>
    <dgm:cxn modelId="{2343B49D-98E1-4F71-8FC0-EA316BCB8CCE}" type="presParOf" srcId="{7CE1CF59-9463-4E5B-9420-932494E7A51C}" destId="{8A5D4290-0DBC-4E4B-BD5C-39FA3F81615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A86CBB-136B-4DFD-ADED-11D4DA08A840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6F37DA8-17CC-4529-851C-B4A9CF600104}">
      <dgm:prSet phldrT="[Text]" custT="1"/>
      <dgm:spPr>
        <a:solidFill>
          <a:srgbClr val="FF552E"/>
        </a:solidFill>
        <a:ln>
          <a:noFill/>
        </a:ln>
        <a:effectLst>
          <a:outerShdw blurRad="254000" dist="38100" dir="5400000" algn="ctr" rotWithShape="0">
            <a:srgbClr val="FF552E">
              <a:alpha val="40000"/>
            </a:srgbClr>
          </a:outerShdw>
        </a:effectLst>
      </dgm:spPr>
      <dgm:t>
        <a:bodyPr/>
        <a:lstStyle/>
        <a:p>
          <a:r>
            <a:rPr lang="en-US" sz="1400" b="1" i="0" dirty="0">
              <a:latin typeface="Arial" panose="020B0604020202020204" pitchFamily="34" charset="0"/>
              <a:cs typeface="Arial" panose="020B0604020202020204" pitchFamily="34" charset="0"/>
            </a:rPr>
            <a:t>Careful financial planning, monitoring, and cost controls</a:t>
          </a:r>
        </a:p>
      </dgm:t>
    </dgm:pt>
    <dgm:pt modelId="{EF7B946D-B192-4131-A91F-2D7B8F31B681}" type="parTrans" cxnId="{74957971-7F20-4D6D-980A-7865537401B0}">
      <dgm:prSet/>
      <dgm:spPr/>
      <dgm:t>
        <a:bodyPr/>
        <a:lstStyle/>
        <a:p>
          <a:endParaRPr lang="en-US"/>
        </a:p>
      </dgm:t>
    </dgm:pt>
    <dgm:pt modelId="{A513FD31-277F-462E-875B-88E387FC6D76}" type="sibTrans" cxnId="{74957971-7F20-4D6D-980A-7865537401B0}">
      <dgm:prSet/>
      <dgm:spPr>
        <a:gradFill flip="none" rotWithShape="0">
          <a:gsLst>
            <a:gs pos="0">
              <a:schemeClr val="bg1">
                <a:lumMod val="50000"/>
                <a:tint val="66000"/>
                <a:satMod val="160000"/>
              </a:schemeClr>
            </a:gs>
            <a:gs pos="50000">
              <a:schemeClr val="bg1">
                <a:lumMod val="50000"/>
                <a:tint val="44500"/>
                <a:satMod val="160000"/>
              </a:schemeClr>
            </a:gs>
            <a:gs pos="100000">
              <a:schemeClr val="bg1">
                <a:lumMod val="50000"/>
                <a:tint val="23500"/>
                <a:satMod val="160000"/>
              </a:schemeClr>
            </a:gs>
          </a:gsLst>
          <a:lin ang="13500000" scaled="1"/>
          <a:tileRect/>
        </a:gradFill>
      </dgm:spPr>
      <dgm:t>
        <a:bodyPr/>
        <a:lstStyle/>
        <a:p>
          <a:endParaRPr lang="en-US" dirty="0"/>
        </a:p>
      </dgm:t>
    </dgm:pt>
    <dgm:pt modelId="{A9B247AF-AD73-4BA2-8A77-F871B28EA770}">
      <dgm:prSet phldrT="[Text]" custT="1"/>
      <dgm:spPr>
        <a:solidFill>
          <a:srgbClr val="F5821E"/>
        </a:solidFill>
        <a:ln>
          <a:noFill/>
        </a:ln>
        <a:effectLst>
          <a:outerShdw blurRad="254000" dist="38100" dir="5400000" algn="t" rotWithShape="0">
            <a:srgbClr val="F5821E">
              <a:alpha val="40000"/>
            </a:srgbClr>
          </a:outerShdw>
        </a:effectLst>
      </dgm:spPr>
      <dgm:t>
        <a:bodyPr/>
        <a:lstStyle/>
        <a:p>
          <a:r>
            <a:rPr lang="en-US" sz="1400" b="1" i="0" dirty="0">
              <a:latin typeface="Arial" panose="020B0604020202020204" pitchFamily="34" charset="0"/>
              <a:cs typeface="Arial" panose="020B0604020202020204" pitchFamily="34" charset="0"/>
            </a:rPr>
            <a:t>Liquidity Management: Responsible use of reserves </a:t>
          </a:r>
        </a:p>
      </dgm:t>
    </dgm:pt>
    <dgm:pt modelId="{2C7EB9FE-826F-4AEC-B88D-1392D0113A43}" type="parTrans" cxnId="{A5369515-7781-4E5E-9E33-E8F40AACC85B}">
      <dgm:prSet/>
      <dgm:spPr/>
      <dgm:t>
        <a:bodyPr/>
        <a:lstStyle/>
        <a:p>
          <a:endParaRPr lang="en-US"/>
        </a:p>
      </dgm:t>
    </dgm:pt>
    <dgm:pt modelId="{91AA12C8-76F2-46D0-9FC0-C148F7B0F278}" type="sibTrans" cxnId="{A5369515-7781-4E5E-9E33-E8F40AACC85B}">
      <dgm:prSet/>
      <dgm:spPr>
        <a:gradFill flip="none" rotWithShape="0">
          <a:gsLst>
            <a:gs pos="0">
              <a:schemeClr val="bg1">
                <a:lumMod val="50000"/>
                <a:tint val="66000"/>
                <a:satMod val="160000"/>
              </a:schemeClr>
            </a:gs>
            <a:gs pos="50000">
              <a:schemeClr val="bg1">
                <a:lumMod val="50000"/>
                <a:tint val="44500"/>
                <a:satMod val="160000"/>
              </a:schemeClr>
            </a:gs>
            <a:gs pos="100000">
              <a:schemeClr val="bg1">
                <a:lumMod val="50000"/>
                <a:tint val="23500"/>
                <a:satMod val="160000"/>
              </a:schemeClr>
            </a:gs>
          </a:gsLst>
          <a:lin ang="13500000" scaled="1"/>
          <a:tileRect/>
        </a:gradFill>
      </dgm:spPr>
      <dgm:t>
        <a:bodyPr/>
        <a:lstStyle/>
        <a:p>
          <a:endParaRPr lang="en-US" dirty="0"/>
        </a:p>
      </dgm:t>
    </dgm:pt>
    <dgm:pt modelId="{7FF4D39A-EF91-4963-BDDC-48B9A7DD0F3B}">
      <dgm:prSet phldrT="[Text]" custT="1"/>
      <dgm:spPr>
        <a:solidFill>
          <a:schemeClr val="accent6"/>
        </a:solidFill>
        <a:ln>
          <a:noFill/>
        </a:ln>
        <a:effectLst>
          <a:outerShdw blurRad="254000" dist="38100" dir="5400000" algn="ctr" rotWithShape="0">
            <a:srgbClr val="1E3877">
              <a:alpha val="40000"/>
            </a:srgbClr>
          </a:outerShdw>
        </a:effectLst>
      </dgm:spPr>
      <dgm:t>
        <a:bodyPr/>
        <a:lstStyle/>
        <a:p>
          <a:r>
            <a:rPr lang="en-US" sz="1400" b="1" i="0" dirty="0">
              <a:latin typeface="Arial" panose="020B0604020202020204" pitchFamily="34" charset="0"/>
              <a:cs typeface="Arial" panose="020B0604020202020204" pitchFamily="34" charset="0"/>
            </a:rPr>
            <a:t>Revenue growth through innovative  education and inspirational research</a:t>
          </a:r>
        </a:p>
      </dgm:t>
    </dgm:pt>
    <dgm:pt modelId="{B9C8F81C-1665-485E-9F64-A375F16031A4}" type="parTrans" cxnId="{B01F4017-CD76-4B4C-A644-3F275DE59B38}">
      <dgm:prSet/>
      <dgm:spPr/>
      <dgm:t>
        <a:bodyPr/>
        <a:lstStyle/>
        <a:p>
          <a:endParaRPr lang="en-US"/>
        </a:p>
      </dgm:t>
    </dgm:pt>
    <dgm:pt modelId="{DBE591DF-D107-4F5B-A945-DB63B5D122EF}" type="sibTrans" cxnId="{B01F4017-CD76-4B4C-A644-3F275DE59B38}">
      <dgm:prSet/>
      <dgm:spPr/>
      <dgm:t>
        <a:bodyPr/>
        <a:lstStyle/>
        <a:p>
          <a:endParaRPr lang="en-US" dirty="0"/>
        </a:p>
      </dgm:t>
    </dgm:pt>
    <dgm:pt modelId="{D3C154A9-6982-4880-AA98-218C9E4C4C1F}">
      <dgm:prSet phldrT="[Text]" custT="1"/>
      <dgm:spPr>
        <a:solidFill>
          <a:srgbClr val="009FD4"/>
        </a:solidFill>
        <a:ln>
          <a:noFill/>
        </a:ln>
        <a:effectLst>
          <a:outerShdw blurRad="254000" dist="38100" dir="5400000" algn="ctr" rotWithShape="0">
            <a:srgbClr val="009FD4">
              <a:alpha val="40000"/>
            </a:srgbClr>
          </a:outerShdw>
        </a:effectLst>
      </dgm:spPr>
      <dgm:t>
        <a:bodyPr/>
        <a:lstStyle/>
        <a:p>
          <a:r>
            <a:rPr lang="en-US" sz="1400" b="1" i="0" dirty="0">
              <a:latin typeface="Arial" panose="020B0604020202020204" pitchFamily="34" charset="0"/>
              <a:cs typeface="Arial" panose="020B0604020202020204" pitchFamily="34" charset="0"/>
            </a:rPr>
            <a:t>Collaborative and transparent communication</a:t>
          </a:r>
        </a:p>
      </dgm:t>
    </dgm:pt>
    <dgm:pt modelId="{ED260DE5-A603-44BD-BA84-E8C5FDA73399}" type="parTrans" cxnId="{C9575581-571B-44C8-B559-BF80FA1D429F}">
      <dgm:prSet/>
      <dgm:spPr/>
      <dgm:t>
        <a:bodyPr/>
        <a:lstStyle/>
        <a:p>
          <a:endParaRPr lang="en-US"/>
        </a:p>
      </dgm:t>
    </dgm:pt>
    <dgm:pt modelId="{AA0D41F4-E384-4AA9-8168-57A241AA00CF}" type="sibTrans" cxnId="{C9575581-571B-44C8-B559-BF80FA1D429F}">
      <dgm:prSet/>
      <dgm:spPr/>
      <dgm:t>
        <a:bodyPr/>
        <a:lstStyle/>
        <a:p>
          <a:endParaRPr lang="en-US" dirty="0"/>
        </a:p>
      </dgm:t>
    </dgm:pt>
    <dgm:pt modelId="{94F88573-CEBC-4BC1-AFD5-98C87A82A028}">
      <dgm:prSet phldrT="[Text]" custT="1"/>
      <dgm:spPr>
        <a:solidFill>
          <a:srgbClr val="1E3877"/>
        </a:solidFill>
        <a:ln>
          <a:noFill/>
        </a:ln>
        <a:effectLst>
          <a:outerShdw blurRad="254000" dist="38100" dir="5400000" algn="ctr" rotWithShape="0">
            <a:srgbClr val="1E3877">
              <a:alpha val="40000"/>
            </a:srgbClr>
          </a:outerShdw>
        </a:effectLst>
      </dgm:spPr>
      <dgm:t>
        <a:bodyPr/>
        <a:lstStyle/>
        <a:p>
          <a:r>
            <a:rPr lang="en-US" sz="1400" b="1" i="0" dirty="0">
              <a:latin typeface="Arial" panose="020B0604020202020204" pitchFamily="34" charset="0"/>
              <a:cs typeface="Arial" panose="020B0604020202020204" pitchFamily="34" charset="0"/>
            </a:rPr>
            <a:t>Leverage </a:t>
          </a:r>
          <a:br>
            <a:rPr lang="en-US" sz="1400" b="1" i="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400" b="1" i="0" dirty="0">
              <a:latin typeface="Arial" panose="020B0604020202020204" pitchFamily="34" charset="0"/>
              <a:cs typeface="Arial" panose="020B0604020202020204" pitchFamily="34" charset="0"/>
            </a:rPr>
            <a:t>state, federal, private and philanthropic support </a:t>
          </a:r>
        </a:p>
      </dgm:t>
    </dgm:pt>
    <dgm:pt modelId="{C7999CA9-7071-4E6D-994D-50F3A5A75C75}" type="parTrans" cxnId="{5FB00C74-6C10-4C88-A8E1-C868848BECF1}">
      <dgm:prSet/>
      <dgm:spPr/>
      <dgm:t>
        <a:bodyPr/>
        <a:lstStyle/>
        <a:p>
          <a:endParaRPr lang="en-US"/>
        </a:p>
      </dgm:t>
    </dgm:pt>
    <dgm:pt modelId="{62F5D902-8E2E-4A49-AE2F-F27DAF7C6930}" type="sibTrans" cxnId="{5FB00C74-6C10-4C88-A8E1-C868848BECF1}">
      <dgm:prSet/>
      <dgm:spPr/>
      <dgm:t>
        <a:bodyPr/>
        <a:lstStyle/>
        <a:p>
          <a:endParaRPr lang="en-US" dirty="0"/>
        </a:p>
      </dgm:t>
    </dgm:pt>
    <dgm:pt modelId="{CD670582-2922-4609-9991-CE57133E9581}" type="pres">
      <dgm:prSet presAssocID="{E8A86CBB-136B-4DFD-ADED-11D4DA08A840}" presName="cycle" presStyleCnt="0">
        <dgm:presLayoutVars>
          <dgm:dir/>
          <dgm:resizeHandles val="exact"/>
        </dgm:presLayoutVars>
      </dgm:prSet>
      <dgm:spPr/>
    </dgm:pt>
    <dgm:pt modelId="{A30969E6-32C4-4FA7-91B6-B3EC100CF8D2}" type="pres">
      <dgm:prSet presAssocID="{7FF4D39A-EF91-4963-BDDC-48B9A7DD0F3B}" presName="node" presStyleLbl="node1" presStyleIdx="0" presStyleCnt="5">
        <dgm:presLayoutVars>
          <dgm:bulletEnabled val="1"/>
        </dgm:presLayoutVars>
      </dgm:prSet>
      <dgm:spPr/>
    </dgm:pt>
    <dgm:pt modelId="{622F041A-EADA-4426-8AE7-C401C189B4EB}" type="pres">
      <dgm:prSet presAssocID="{DBE591DF-D107-4F5B-A945-DB63B5D122EF}" presName="sibTrans" presStyleLbl="sibTrans2D1" presStyleIdx="0" presStyleCnt="5"/>
      <dgm:spPr/>
    </dgm:pt>
    <dgm:pt modelId="{A4847453-1AA2-456E-B375-F3C52484F8A1}" type="pres">
      <dgm:prSet presAssocID="{DBE591DF-D107-4F5B-A945-DB63B5D122EF}" presName="connectorText" presStyleLbl="sibTrans2D1" presStyleIdx="0" presStyleCnt="5"/>
      <dgm:spPr/>
    </dgm:pt>
    <dgm:pt modelId="{C1D942F0-CB56-404A-BB73-B404BE9D153C}" type="pres">
      <dgm:prSet presAssocID="{94F88573-CEBC-4BC1-AFD5-98C87A82A028}" presName="node" presStyleLbl="node1" presStyleIdx="1" presStyleCnt="5">
        <dgm:presLayoutVars>
          <dgm:bulletEnabled val="1"/>
        </dgm:presLayoutVars>
      </dgm:prSet>
      <dgm:spPr/>
    </dgm:pt>
    <dgm:pt modelId="{4E433C62-DF75-4A12-B8D2-39F845ACB285}" type="pres">
      <dgm:prSet presAssocID="{62F5D902-8E2E-4A49-AE2F-F27DAF7C6930}" presName="sibTrans" presStyleLbl="sibTrans2D1" presStyleIdx="1" presStyleCnt="5"/>
      <dgm:spPr/>
    </dgm:pt>
    <dgm:pt modelId="{8E7A0995-E2F2-4427-9579-C29EE1531F64}" type="pres">
      <dgm:prSet presAssocID="{62F5D902-8E2E-4A49-AE2F-F27DAF7C6930}" presName="connectorText" presStyleLbl="sibTrans2D1" presStyleIdx="1" presStyleCnt="5"/>
      <dgm:spPr/>
    </dgm:pt>
    <dgm:pt modelId="{C93A274A-2A9B-430F-82BC-9AF5B65415B2}" type="pres">
      <dgm:prSet presAssocID="{B6F37DA8-17CC-4529-851C-B4A9CF600104}" presName="node" presStyleLbl="node1" presStyleIdx="2" presStyleCnt="5">
        <dgm:presLayoutVars>
          <dgm:bulletEnabled val="1"/>
        </dgm:presLayoutVars>
      </dgm:prSet>
      <dgm:spPr/>
    </dgm:pt>
    <dgm:pt modelId="{C9B83F41-9980-46AD-A922-0633A13EB117}" type="pres">
      <dgm:prSet presAssocID="{A513FD31-277F-462E-875B-88E387FC6D76}" presName="sibTrans" presStyleLbl="sibTrans2D1" presStyleIdx="2" presStyleCnt="5"/>
      <dgm:spPr/>
    </dgm:pt>
    <dgm:pt modelId="{EA32AE16-89D7-4E44-8428-69C1DD197FE0}" type="pres">
      <dgm:prSet presAssocID="{A513FD31-277F-462E-875B-88E387FC6D76}" presName="connectorText" presStyleLbl="sibTrans2D1" presStyleIdx="2" presStyleCnt="5"/>
      <dgm:spPr/>
    </dgm:pt>
    <dgm:pt modelId="{A97EF313-2539-4C0F-AF07-A52A49020C59}" type="pres">
      <dgm:prSet presAssocID="{A9B247AF-AD73-4BA2-8A77-F871B28EA770}" presName="node" presStyleLbl="node1" presStyleIdx="3" presStyleCnt="5">
        <dgm:presLayoutVars>
          <dgm:bulletEnabled val="1"/>
        </dgm:presLayoutVars>
      </dgm:prSet>
      <dgm:spPr/>
    </dgm:pt>
    <dgm:pt modelId="{2AA1D712-85F6-4E59-81C5-270CC37D9B34}" type="pres">
      <dgm:prSet presAssocID="{91AA12C8-76F2-46D0-9FC0-C148F7B0F278}" presName="sibTrans" presStyleLbl="sibTrans2D1" presStyleIdx="3" presStyleCnt="5"/>
      <dgm:spPr/>
    </dgm:pt>
    <dgm:pt modelId="{32A33FA9-DE1D-4DEF-81E8-7A12A0282366}" type="pres">
      <dgm:prSet presAssocID="{91AA12C8-76F2-46D0-9FC0-C148F7B0F278}" presName="connectorText" presStyleLbl="sibTrans2D1" presStyleIdx="3" presStyleCnt="5"/>
      <dgm:spPr/>
    </dgm:pt>
    <dgm:pt modelId="{C0177F80-D613-4542-A959-2DE6741A7778}" type="pres">
      <dgm:prSet presAssocID="{D3C154A9-6982-4880-AA98-218C9E4C4C1F}" presName="node" presStyleLbl="node1" presStyleIdx="4" presStyleCnt="5" custScaleX="107212">
        <dgm:presLayoutVars>
          <dgm:bulletEnabled val="1"/>
        </dgm:presLayoutVars>
      </dgm:prSet>
      <dgm:spPr/>
    </dgm:pt>
    <dgm:pt modelId="{7F440B95-554C-4347-80F9-DB22814D86B3}" type="pres">
      <dgm:prSet presAssocID="{AA0D41F4-E384-4AA9-8168-57A241AA00CF}" presName="sibTrans" presStyleLbl="sibTrans2D1" presStyleIdx="4" presStyleCnt="5"/>
      <dgm:spPr/>
    </dgm:pt>
    <dgm:pt modelId="{2A486A6F-064D-4AAA-99AA-6ADD31735E4C}" type="pres">
      <dgm:prSet presAssocID="{AA0D41F4-E384-4AA9-8168-57A241AA00CF}" presName="connectorText" presStyleLbl="sibTrans2D1" presStyleIdx="4" presStyleCnt="5"/>
      <dgm:spPr/>
    </dgm:pt>
  </dgm:ptLst>
  <dgm:cxnLst>
    <dgm:cxn modelId="{A5369515-7781-4E5E-9E33-E8F40AACC85B}" srcId="{E8A86CBB-136B-4DFD-ADED-11D4DA08A840}" destId="{A9B247AF-AD73-4BA2-8A77-F871B28EA770}" srcOrd="3" destOrd="0" parTransId="{2C7EB9FE-826F-4AEC-B88D-1392D0113A43}" sibTransId="{91AA12C8-76F2-46D0-9FC0-C148F7B0F278}"/>
    <dgm:cxn modelId="{B01F4017-CD76-4B4C-A644-3F275DE59B38}" srcId="{E8A86CBB-136B-4DFD-ADED-11D4DA08A840}" destId="{7FF4D39A-EF91-4963-BDDC-48B9A7DD0F3B}" srcOrd="0" destOrd="0" parTransId="{B9C8F81C-1665-485E-9F64-A375F16031A4}" sibTransId="{DBE591DF-D107-4F5B-A945-DB63B5D122EF}"/>
    <dgm:cxn modelId="{A852441B-00BB-4DE1-98AE-06DA98B3CE41}" type="presOf" srcId="{7FF4D39A-EF91-4963-BDDC-48B9A7DD0F3B}" destId="{A30969E6-32C4-4FA7-91B6-B3EC100CF8D2}" srcOrd="0" destOrd="0" presId="urn:microsoft.com/office/officeart/2005/8/layout/cycle2"/>
    <dgm:cxn modelId="{8961B438-C70A-45FA-B4FB-C373AAD9C677}" type="presOf" srcId="{A513FD31-277F-462E-875B-88E387FC6D76}" destId="{EA32AE16-89D7-4E44-8428-69C1DD197FE0}" srcOrd="1" destOrd="0" presId="urn:microsoft.com/office/officeart/2005/8/layout/cycle2"/>
    <dgm:cxn modelId="{27B84742-9797-4A7E-9AEB-8E490EBD31F3}" type="presOf" srcId="{A9B247AF-AD73-4BA2-8A77-F871B28EA770}" destId="{A97EF313-2539-4C0F-AF07-A52A49020C59}" srcOrd="0" destOrd="0" presId="urn:microsoft.com/office/officeart/2005/8/layout/cycle2"/>
    <dgm:cxn modelId="{74957971-7F20-4D6D-980A-7865537401B0}" srcId="{E8A86CBB-136B-4DFD-ADED-11D4DA08A840}" destId="{B6F37DA8-17CC-4529-851C-B4A9CF600104}" srcOrd="2" destOrd="0" parTransId="{EF7B946D-B192-4131-A91F-2D7B8F31B681}" sibTransId="{A513FD31-277F-462E-875B-88E387FC6D76}"/>
    <dgm:cxn modelId="{BEB5EA72-C780-4346-816D-8BDE5F9B5597}" type="presOf" srcId="{AA0D41F4-E384-4AA9-8168-57A241AA00CF}" destId="{2A486A6F-064D-4AAA-99AA-6ADD31735E4C}" srcOrd="1" destOrd="0" presId="urn:microsoft.com/office/officeart/2005/8/layout/cycle2"/>
    <dgm:cxn modelId="{AF739853-C0A1-45DF-AA9F-A507B37A13E2}" type="presOf" srcId="{AA0D41F4-E384-4AA9-8168-57A241AA00CF}" destId="{7F440B95-554C-4347-80F9-DB22814D86B3}" srcOrd="0" destOrd="0" presId="urn:microsoft.com/office/officeart/2005/8/layout/cycle2"/>
    <dgm:cxn modelId="{5FB00C74-6C10-4C88-A8E1-C868848BECF1}" srcId="{E8A86CBB-136B-4DFD-ADED-11D4DA08A840}" destId="{94F88573-CEBC-4BC1-AFD5-98C87A82A028}" srcOrd="1" destOrd="0" parTransId="{C7999CA9-7071-4E6D-994D-50F3A5A75C75}" sibTransId="{62F5D902-8E2E-4A49-AE2F-F27DAF7C6930}"/>
    <dgm:cxn modelId="{AEBC6C55-F4E9-4A3B-B03F-3990C0447679}" type="presOf" srcId="{91AA12C8-76F2-46D0-9FC0-C148F7B0F278}" destId="{2AA1D712-85F6-4E59-81C5-270CC37D9B34}" srcOrd="0" destOrd="0" presId="urn:microsoft.com/office/officeart/2005/8/layout/cycle2"/>
    <dgm:cxn modelId="{68872E59-EAF7-4345-826A-49C304DB0862}" type="presOf" srcId="{DBE591DF-D107-4F5B-A945-DB63B5D122EF}" destId="{622F041A-EADA-4426-8AE7-C401C189B4EB}" srcOrd="0" destOrd="0" presId="urn:microsoft.com/office/officeart/2005/8/layout/cycle2"/>
    <dgm:cxn modelId="{7868367B-D8B8-4318-9518-73CE58C42D34}" type="presOf" srcId="{D3C154A9-6982-4880-AA98-218C9E4C4C1F}" destId="{C0177F80-D613-4542-A959-2DE6741A7778}" srcOrd="0" destOrd="0" presId="urn:microsoft.com/office/officeart/2005/8/layout/cycle2"/>
    <dgm:cxn modelId="{1DA8D17C-EA9C-4271-ADCA-A085CCA695F0}" type="presOf" srcId="{94F88573-CEBC-4BC1-AFD5-98C87A82A028}" destId="{C1D942F0-CB56-404A-BB73-B404BE9D153C}" srcOrd="0" destOrd="0" presId="urn:microsoft.com/office/officeart/2005/8/layout/cycle2"/>
    <dgm:cxn modelId="{D9FBA37E-545F-46BC-9011-37C4BEB87FF8}" type="presOf" srcId="{A513FD31-277F-462E-875B-88E387FC6D76}" destId="{C9B83F41-9980-46AD-A922-0633A13EB117}" srcOrd="0" destOrd="0" presId="urn:microsoft.com/office/officeart/2005/8/layout/cycle2"/>
    <dgm:cxn modelId="{C9575581-571B-44C8-B559-BF80FA1D429F}" srcId="{E8A86CBB-136B-4DFD-ADED-11D4DA08A840}" destId="{D3C154A9-6982-4880-AA98-218C9E4C4C1F}" srcOrd="4" destOrd="0" parTransId="{ED260DE5-A603-44BD-BA84-E8C5FDA73399}" sibTransId="{AA0D41F4-E384-4AA9-8168-57A241AA00CF}"/>
    <dgm:cxn modelId="{531A308D-79E2-4098-8568-3BFE20DA2F4A}" type="presOf" srcId="{91AA12C8-76F2-46D0-9FC0-C148F7B0F278}" destId="{32A33FA9-DE1D-4DEF-81E8-7A12A0282366}" srcOrd="1" destOrd="0" presId="urn:microsoft.com/office/officeart/2005/8/layout/cycle2"/>
    <dgm:cxn modelId="{C07E6DBA-9C86-4A1D-A8D9-00254E50051A}" type="presOf" srcId="{E8A86CBB-136B-4DFD-ADED-11D4DA08A840}" destId="{CD670582-2922-4609-9991-CE57133E9581}" srcOrd="0" destOrd="0" presId="urn:microsoft.com/office/officeart/2005/8/layout/cycle2"/>
    <dgm:cxn modelId="{5313ECBB-2381-4244-B922-D844505EF017}" type="presOf" srcId="{DBE591DF-D107-4F5B-A945-DB63B5D122EF}" destId="{A4847453-1AA2-456E-B375-F3C52484F8A1}" srcOrd="1" destOrd="0" presId="urn:microsoft.com/office/officeart/2005/8/layout/cycle2"/>
    <dgm:cxn modelId="{FB9E87CB-F9F0-4D79-B34C-84B5DB4A5BFF}" type="presOf" srcId="{B6F37DA8-17CC-4529-851C-B4A9CF600104}" destId="{C93A274A-2A9B-430F-82BC-9AF5B65415B2}" srcOrd="0" destOrd="0" presId="urn:microsoft.com/office/officeart/2005/8/layout/cycle2"/>
    <dgm:cxn modelId="{FA5B25D0-F406-46BF-B843-5C5C3AC3CB88}" type="presOf" srcId="{62F5D902-8E2E-4A49-AE2F-F27DAF7C6930}" destId="{4E433C62-DF75-4A12-B8D2-39F845ACB285}" srcOrd="0" destOrd="0" presId="urn:microsoft.com/office/officeart/2005/8/layout/cycle2"/>
    <dgm:cxn modelId="{76E879D4-B44C-4FEB-ABBC-62D490E2E4AF}" type="presOf" srcId="{62F5D902-8E2E-4A49-AE2F-F27DAF7C6930}" destId="{8E7A0995-E2F2-4427-9579-C29EE1531F64}" srcOrd="1" destOrd="0" presId="urn:microsoft.com/office/officeart/2005/8/layout/cycle2"/>
    <dgm:cxn modelId="{DF91E13C-605A-4D10-A9D8-34579F53543D}" type="presParOf" srcId="{CD670582-2922-4609-9991-CE57133E9581}" destId="{A30969E6-32C4-4FA7-91B6-B3EC100CF8D2}" srcOrd="0" destOrd="0" presId="urn:microsoft.com/office/officeart/2005/8/layout/cycle2"/>
    <dgm:cxn modelId="{2682322B-0106-4A62-8E7C-26DCC1180988}" type="presParOf" srcId="{CD670582-2922-4609-9991-CE57133E9581}" destId="{622F041A-EADA-4426-8AE7-C401C189B4EB}" srcOrd="1" destOrd="0" presId="urn:microsoft.com/office/officeart/2005/8/layout/cycle2"/>
    <dgm:cxn modelId="{2686FFA7-A040-419C-B5B3-75CE2882A806}" type="presParOf" srcId="{622F041A-EADA-4426-8AE7-C401C189B4EB}" destId="{A4847453-1AA2-456E-B375-F3C52484F8A1}" srcOrd="0" destOrd="0" presId="urn:microsoft.com/office/officeart/2005/8/layout/cycle2"/>
    <dgm:cxn modelId="{2F66B024-4586-4F58-A0AA-7AC9B7B2F984}" type="presParOf" srcId="{CD670582-2922-4609-9991-CE57133E9581}" destId="{C1D942F0-CB56-404A-BB73-B404BE9D153C}" srcOrd="2" destOrd="0" presId="urn:microsoft.com/office/officeart/2005/8/layout/cycle2"/>
    <dgm:cxn modelId="{1B6F4F84-5474-4409-BB23-E21A848B0DE1}" type="presParOf" srcId="{CD670582-2922-4609-9991-CE57133E9581}" destId="{4E433C62-DF75-4A12-B8D2-39F845ACB285}" srcOrd="3" destOrd="0" presId="urn:microsoft.com/office/officeart/2005/8/layout/cycle2"/>
    <dgm:cxn modelId="{EC106DDE-3987-4644-ADA5-50D5285263F6}" type="presParOf" srcId="{4E433C62-DF75-4A12-B8D2-39F845ACB285}" destId="{8E7A0995-E2F2-4427-9579-C29EE1531F64}" srcOrd="0" destOrd="0" presId="urn:microsoft.com/office/officeart/2005/8/layout/cycle2"/>
    <dgm:cxn modelId="{58D1CC5A-8FF4-4642-A6EA-01AAF7E8A388}" type="presParOf" srcId="{CD670582-2922-4609-9991-CE57133E9581}" destId="{C93A274A-2A9B-430F-82BC-9AF5B65415B2}" srcOrd="4" destOrd="0" presId="urn:microsoft.com/office/officeart/2005/8/layout/cycle2"/>
    <dgm:cxn modelId="{FECEC8A0-6F18-4069-9DF8-B6C51A5C7CBC}" type="presParOf" srcId="{CD670582-2922-4609-9991-CE57133E9581}" destId="{C9B83F41-9980-46AD-A922-0633A13EB117}" srcOrd="5" destOrd="0" presId="urn:microsoft.com/office/officeart/2005/8/layout/cycle2"/>
    <dgm:cxn modelId="{B3B04ED9-A54F-4E29-AFF1-A37CB9087B66}" type="presParOf" srcId="{C9B83F41-9980-46AD-A922-0633A13EB117}" destId="{EA32AE16-89D7-4E44-8428-69C1DD197FE0}" srcOrd="0" destOrd="0" presId="urn:microsoft.com/office/officeart/2005/8/layout/cycle2"/>
    <dgm:cxn modelId="{CB4F41DA-F2CF-4CD8-8CE9-6E1B02A3CCB5}" type="presParOf" srcId="{CD670582-2922-4609-9991-CE57133E9581}" destId="{A97EF313-2539-4C0F-AF07-A52A49020C59}" srcOrd="6" destOrd="0" presId="urn:microsoft.com/office/officeart/2005/8/layout/cycle2"/>
    <dgm:cxn modelId="{811F4F57-8695-4C76-812B-948B8F8359E4}" type="presParOf" srcId="{CD670582-2922-4609-9991-CE57133E9581}" destId="{2AA1D712-85F6-4E59-81C5-270CC37D9B34}" srcOrd="7" destOrd="0" presId="urn:microsoft.com/office/officeart/2005/8/layout/cycle2"/>
    <dgm:cxn modelId="{B74A69A7-BDA2-4A49-9F6B-91CBC7786CF0}" type="presParOf" srcId="{2AA1D712-85F6-4E59-81C5-270CC37D9B34}" destId="{32A33FA9-DE1D-4DEF-81E8-7A12A0282366}" srcOrd="0" destOrd="0" presId="urn:microsoft.com/office/officeart/2005/8/layout/cycle2"/>
    <dgm:cxn modelId="{02549F44-6463-4497-B00C-141456707ACC}" type="presParOf" srcId="{CD670582-2922-4609-9991-CE57133E9581}" destId="{C0177F80-D613-4542-A959-2DE6741A7778}" srcOrd="8" destOrd="0" presId="urn:microsoft.com/office/officeart/2005/8/layout/cycle2"/>
    <dgm:cxn modelId="{3EC48051-D187-42B1-8E25-F75339191377}" type="presParOf" srcId="{CD670582-2922-4609-9991-CE57133E9581}" destId="{7F440B95-554C-4347-80F9-DB22814D86B3}" srcOrd="9" destOrd="0" presId="urn:microsoft.com/office/officeart/2005/8/layout/cycle2"/>
    <dgm:cxn modelId="{73BBD8A9-82C3-4039-8081-C7FBA905766F}" type="presParOf" srcId="{7F440B95-554C-4347-80F9-DB22814D86B3}" destId="{2A486A6F-064D-4AAA-99AA-6ADD31735E4C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3FCD3A-AF0F-4EF6-8681-305B1CD5B777}">
      <dsp:nvSpPr>
        <dsp:cNvPr id="0" name=""/>
        <dsp:cNvSpPr/>
      </dsp:nvSpPr>
      <dsp:spPr>
        <a:xfrm>
          <a:off x="-6212000" y="-950633"/>
          <a:ext cx="7396811" cy="7396811"/>
        </a:xfrm>
        <a:prstGeom prst="blockArc">
          <a:avLst>
            <a:gd name="adj1" fmla="val 18900000"/>
            <a:gd name="adj2" fmla="val 2700000"/>
            <a:gd name="adj3" fmla="val 292"/>
          </a:avLst>
        </a:pr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5F513D-DB5B-464E-B427-36E1DC95812C}">
      <dsp:nvSpPr>
        <dsp:cNvPr id="0" name=""/>
        <dsp:cNvSpPr/>
      </dsp:nvSpPr>
      <dsp:spPr>
        <a:xfrm>
          <a:off x="762781" y="549554"/>
          <a:ext cx="9676979" cy="1099108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2418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March YTD Financial Summary</a:t>
          </a:r>
        </a:p>
      </dsp:txBody>
      <dsp:txXfrm>
        <a:off x="762781" y="549554"/>
        <a:ext cx="9676979" cy="1099108"/>
      </dsp:txXfrm>
    </dsp:sp>
    <dsp:sp modelId="{2536616E-5915-40E8-9E45-5A35979DF00B}">
      <dsp:nvSpPr>
        <dsp:cNvPr id="0" name=""/>
        <dsp:cNvSpPr/>
      </dsp:nvSpPr>
      <dsp:spPr>
        <a:xfrm>
          <a:off x="75838" y="412165"/>
          <a:ext cx="1373886" cy="1373886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75D28A-4B5B-4208-851E-F069CE6971E3}">
      <dsp:nvSpPr>
        <dsp:cNvPr id="0" name=""/>
        <dsp:cNvSpPr/>
      </dsp:nvSpPr>
      <dsp:spPr>
        <a:xfrm>
          <a:off x="1145979" y="2193645"/>
          <a:ext cx="9277453" cy="1099108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2418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Federal Funding Support for Higher Education </a:t>
          </a:r>
        </a:p>
      </dsp:txBody>
      <dsp:txXfrm>
        <a:off x="1145979" y="2193645"/>
        <a:ext cx="9277453" cy="1099108"/>
      </dsp:txXfrm>
    </dsp:sp>
    <dsp:sp modelId="{89EC86D5-568D-4E7D-A4A0-DC8BBA1699AE}">
      <dsp:nvSpPr>
        <dsp:cNvPr id="0" name=""/>
        <dsp:cNvSpPr/>
      </dsp:nvSpPr>
      <dsp:spPr>
        <a:xfrm>
          <a:off x="475364" y="2060829"/>
          <a:ext cx="1373886" cy="1373886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F52CC0-7117-4F88-85E1-E79E3A4A2E50}">
      <dsp:nvSpPr>
        <dsp:cNvPr id="0" name=""/>
        <dsp:cNvSpPr/>
      </dsp:nvSpPr>
      <dsp:spPr>
        <a:xfrm>
          <a:off x="762781" y="3846880"/>
          <a:ext cx="9676979" cy="1099108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2418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Liquidity and Reserves</a:t>
          </a:r>
        </a:p>
      </dsp:txBody>
      <dsp:txXfrm>
        <a:off x="762781" y="3846880"/>
        <a:ext cx="9676979" cy="1099108"/>
      </dsp:txXfrm>
    </dsp:sp>
    <dsp:sp modelId="{8A5D4290-0DBC-4E4B-BD5C-39FA3F816153}">
      <dsp:nvSpPr>
        <dsp:cNvPr id="0" name=""/>
        <dsp:cNvSpPr/>
      </dsp:nvSpPr>
      <dsp:spPr>
        <a:xfrm>
          <a:off x="75838" y="3709492"/>
          <a:ext cx="1373886" cy="1373886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0969E6-32C4-4FA7-91B6-B3EC100CF8D2}">
      <dsp:nvSpPr>
        <dsp:cNvPr id="0" name=""/>
        <dsp:cNvSpPr/>
      </dsp:nvSpPr>
      <dsp:spPr>
        <a:xfrm>
          <a:off x="4188254" y="2110"/>
          <a:ext cx="1865541" cy="1865541"/>
        </a:xfrm>
        <a:prstGeom prst="ellipse">
          <a:avLst/>
        </a:prstGeom>
        <a:solidFill>
          <a:schemeClr val="accent6"/>
        </a:solidFill>
        <a:ln w="12700" cap="flat" cmpd="sng" algn="ctr">
          <a:noFill/>
          <a:prstDash val="solid"/>
          <a:miter lim="800000"/>
        </a:ln>
        <a:effectLst>
          <a:outerShdw blurRad="254000" dist="38100" dir="5400000" algn="ctr" rotWithShape="0">
            <a:srgbClr val="1E3877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>
              <a:latin typeface="Arial" panose="020B0604020202020204" pitchFamily="34" charset="0"/>
              <a:cs typeface="Arial" panose="020B0604020202020204" pitchFamily="34" charset="0"/>
            </a:rPr>
            <a:t>Revenue growth through innovative  education and inspirational research</a:t>
          </a:r>
        </a:p>
      </dsp:txBody>
      <dsp:txXfrm>
        <a:off x="4461456" y="275312"/>
        <a:ext cx="1319137" cy="1319137"/>
      </dsp:txXfrm>
    </dsp:sp>
    <dsp:sp modelId="{622F041A-EADA-4426-8AE7-C401C189B4EB}">
      <dsp:nvSpPr>
        <dsp:cNvPr id="0" name=""/>
        <dsp:cNvSpPr/>
      </dsp:nvSpPr>
      <dsp:spPr>
        <a:xfrm rot="2160000">
          <a:off x="5994560" y="1434468"/>
          <a:ext cx="494773" cy="6296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 dirty="0"/>
        </a:p>
      </dsp:txBody>
      <dsp:txXfrm>
        <a:off x="6008734" y="1516769"/>
        <a:ext cx="346341" cy="377772"/>
      </dsp:txXfrm>
    </dsp:sp>
    <dsp:sp modelId="{C1D942F0-CB56-404A-BB73-B404BE9D153C}">
      <dsp:nvSpPr>
        <dsp:cNvPr id="0" name=""/>
        <dsp:cNvSpPr/>
      </dsp:nvSpPr>
      <dsp:spPr>
        <a:xfrm>
          <a:off x="6452755" y="1647367"/>
          <a:ext cx="1865541" cy="1865541"/>
        </a:xfrm>
        <a:prstGeom prst="ellipse">
          <a:avLst/>
        </a:prstGeom>
        <a:solidFill>
          <a:srgbClr val="1E3877"/>
        </a:solidFill>
        <a:ln w="12700" cap="flat" cmpd="sng" algn="ctr">
          <a:noFill/>
          <a:prstDash val="solid"/>
          <a:miter lim="800000"/>
        </a:ln>
        <a:effectLst>
          <a:outerShdw blurRad="254000" dist="38100" dir="5400000" algn="ctr" rotWithShape="0">
            <a:srgbClr val="1E3877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>
              <a:latin typeface="Arial" panose="020B0604020202020204" pitchFamily="34" charset="0"/>
              <a:cs typeface="Arial" panose="020B0604020202020204" pitchFamily="34" charset="0"/>
            </a:rPr>
            <a:t>Leverage </a:t>
          </a:r>
          <a:br>
            <a:rPr lang="en-US" sz="1400" b="1" i="0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400" b="1" i="0" kern="1200" dirty="0">
              <a:latin typeface="Arial" panose="020B0604020202020204" pitchFamily="34" charset="0"/>
              <a:cs typeface="Arial" panose="020B0604020202020204" pitchFamily="34" charset="0"/>
            </a:rPr>
            <a:t>state, federal, private and philanthropic support </a:t>
          </a:r>
        </a:p>
      </dsp:txBody>
      <dsp:txXfrm>
        <a:off x="6725957" y="1920569"/>
        <a:ext cx="1319137" cy="1319137"/>
      </dsp:txXfrm>
    </dsp:sp>
    <dsp:sp modelId="{4E433C62-DF75-4A12-B8D2-39F845ACB285}">
      <dsp:nvSpPr>
        <dsp:cNvPr id="0" name=""/>
        <dsp:cNvSpPr/>
      </dsp:nvSpPr>
      <dsp:spPr>
        <a:xfrm rot="6480000">
          <a:off x="6709985" y="3583050"/>
          <a:ext cx="494773" cy="6296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 dirty="0"/>
        </a:p>
      </dsp:txBody>
      <dsp:txXfrm rot="10800000">
        <a:off x="6807135" y="3638390"/>
        <a:ext cx="346341" cy="377772"/>
      </dsp:txXfrm>
    </dsp:sp>
    <dsp:sp modelId="{C93A274A-2A9B-430F-82BC-9AF5B65415B2}">
      <dsp:nvSpPr>
        <dsp:cNvPr id="0" name=""/>
        <dsp:cNvSpPr/>
      </dsp:nvSpPr>
      <dsp:spPr>
        <a:xfrm>
          <a:off x="5587792" y="4309447"/>
          <a:ext cx="1865541" cy="1865541"/>
        </a:xfrm>
        <a:prstGeom prst="ellipse">
          <a:avLst/>
        </a:prstGeom>
        <a:solidFill>
          <a:srgbClr val="FF552E"/>
        </a:solidFill>
        <a:ln w="12700" cap="flat" cmpd="sng" algn="ctr">
          <a:noFill/>
          <a:prstDash val="solid"/>
          <a:miter lim="800000"/>
        </a:ln>
        <a:effectLst>
          <a:outerShdw blurRad="254000" dist="38100" dir="5400000" algn="ctr" rotWithShape="0">
            <a:srgbClr val="FF552E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>
              <a:latin typeface="Arial" panose="020B0604020202020204" pitchFamily="34" charset="0"/>
              <a:cs typeface="Arial" panose="020B0604020202020204" pitchFamily="34" charset="0"/>
            </a:rPr>
            <a:t>Careful financial planning, monitoring, and cost controls</a:t>
          </a:r>
        </a:p>
      </dsp:txBody>
      <dsp:txXfrm>
        <a:off x="5860994" y="4582649"/>
        <a:ext cx="1319137" cy="1319137"/>
      </dsp:txXfrm>
    </dsp:sp>
    <dsp:sp modelId="{C9B83F41-9980-46AD-A922-0633A13EB117}">
      <dsp:nvSpPr>
        <dsp:cNvPr id="0" name=""/>
        <dsp:cNvSpPr/>
      </dsp:nvSpPr>
      <dsp:spPr>
        <a:xfrm rot="10800000">
          <a:off x="4887641" y="4927408"/>
          <a:ext cx="494773" cy="629620"/>
        </a:xfrm>
        <a:prstGeom prst="rightArrow">
          <a:avLst>
            <a:gd name="adj1" fmla="val 60000"/>
            <a:gd name="adj2" fmla="val 50000"/>
          </a:avLst>
        </a:prstGeom>
        <a:gradFill flip="none" rotWithShape="0">
          <a:gsLst>
            <a:gs pos="0">
              <a:schemeClr val="bg1">
                <a:lumMod val="50000"/>
                <a:tint val="66000"/>
                <a:satMod val="160000"/>
              </a:schemeClr>
            </a:gs>
            <a:gs pos="50000">
              <a:schemeClr val="bg1">
                <a:lumMod val="50000"/>
                <a:tint val="44500"/>
                <a:satMod val="160000"/>
              </a:schemeClr>
            </a:gs>
            <a:gs pos="100000">
              <a:schemeClr val="bg1">
                <a:lumMod val="50000"/>
                <a:tint val="23500"/>
                <a:satMod val="160000"/>
              </a:schemeClr>
            </a:gs>
          </a:gsLst>
          <a:lin ang="135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 dirty="0"/>
        </a:p>
      </dsp:txBody>
      <dsp:txXfrm rot="10800000">
        <a:off x="5036073" y="5053332"/>
        <a:ext cx="346341" cy="377772"/>
      </dsp:txXfrm>
    </dsp:sp>
    <dsp:sp modelId="{A97EF313-2539-4C0F-AF07-A52A49020C59}">
      <dsp:nvSpPr>
        <dsp:cNvPr id="0" name=""/>
        <dsp:cNvSpPr/>
      </dsp:nvSpPr>
      <dsp:spPr>
        <a:xfrm>
          <a:off x="2788715" y="4309447"/>
          <a:ext cx="1865541" cy="1865541"/>
        </a:xfrm>
        <a:prstGeom prst="ellipse">
          <a:avLst/>
        </a:prstGeom>
        <a:solidFill>
          <a:srgbClr val="F5821E"/>
        </a:solidFill>
        <a:ln w="12700" cap="flat" cmpd="sng" algn="ctr">
          <a:noFill/>
          <a:prstDash val="solid"/>
          <a:miter lim="800000"/>
        </a:ln>
        <a:effectLst>
          <a:outerShdw blurRad="254000" dist="38100" dir="5400000" algn="t" rotWithShape="0">
            <a:srgbClr val="F5821E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>
              <a:latin typeface="Arial" panose="020B0604020202020204" pitchFamily="34" charset="0"/>
              <a:cs typeface="Arial" panose="020B0604020202020204" pitchFamily="34" charset="0"/>
            </a:rPr>
            <a:t>Liquidity Management: Responsible use of reserves </a:t>
          </a:r>
        </a:p>
      </dsp:txBody>
      <dsp:txXfrm>
        <a:off x="3061917" y="4582649"/>
        <a:ext cx="1319137" cy="1319137"/>
      </dsp:txXfrm>
    </dsp:sp>
    <dsp:sp modelId="{2AA1D712-85F6-4E59-81C5-270CC37D9B34}">
      <dsp:nvSpPr>
        <dsp:cNvPr id="0" name=""/>
        <dsp:cNvSpPr/>
      </dsp:nvSpPr>
      <dsp:spPr>
        <a:xfrm rot="15120000">
          <a:off x="3048370" y="3612381"/>
          <a:ext cx="491675" cy="629620"/>
        </a:xfrm>
        <a:prstGeom prst="rightArrow">
          <a:avLst>
            <a:gd name="adj1" fmla="val 60000"/>
            <a:gd name="adj2" fmla="val 50000"/>
          </a:avLst>
        </a:prstGeom>
        <a:gradFill flip="none" rotWithShape="0">
          <a:gsLst>
            <a:gs pos="0">
              <a:schemeClr val="bg1">
                <a:lumMod val="50000"/>
                <a:tint val="66000"/>
                <a:satMod val="160000"/>
              </a:schemeClr>
            </a:gs>
            <a:gs pos="50000">
              <a:schemeClr val="bg1">
                <a:lumMod val="50000"/>
                <a:tint val="44500"/>
                <a:satMod val="160000"/>
              </a:schemeClr>
            </a:gs>
            <a:gs pos="100000">
              <a:schemeClr val="bg1">
                <a:lumMod val="50000"/>
                <a:tint val="23500"/>
                <a:satMod val="160000"/>
              </a:schemeClr>
            </a:gs>
          </a:gsLst>
          <a:lin ang="135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 dirty="0"/>
        </a:p>
      </dsp:txBody>
      <dsp:txXfrm rot="10800000">
        <a:off x="3144911" y="3808446"/>
        <a:ext cx="344173" cy="377772"/>
      </dsp:txXfrm>
    </dsp:sp>
    <dsp:sp modelId="{C0177F80-D613-4542-A959-2DE6741A7778}">
      <dsp:nvSpPr>
        <dsp:cNvPr id="0" name=""/>
        <dsp:cNvSpPr/>
      </dsp:nvSpPr>
      <dsp:spPr>
        <a:xfrm>
          <a:off x="1856482" y="1647367"/>
          <a:ext cx="2000084" cy="1865541"/>
        </a:xfrm>
        <a:prstGeom prst="ellipse">
          <a:avLst/>
        </a:prstGeom>
        <a:solidFill>
          <a:srgbClr val="009FD4"/>
        </a:solidFill>
        <a:ln w="12700" cap="flat" cmpd="sng" algn="ctr">
          <a:noFill/>
          <a:prstDash val="solid"/>
          <a:miter lim="800000"/>
        </a:ln>
        <a:effectLst>
          <a:outerShdw blurRad="254000" dist="38100" dir="5400000" algn="ctr" rotWithShape="0">
            <a:srgbClr val="009FD4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>
              <a:latin typeface="Arial" panose="020B0604020202020204" pitchFamily="34" charset="0"/>
              <a:cs typeface="Arial" panose="020B0604020202020204" pitchFamily="34" charset="0"/>
            </a:rPr>
            <a:t>Collaborative and transparent communication</a:t>
          </a:r>
        </a:p>
      </dsp:txBody>
      <dsp:txXfrm>
        <a:off x="2149388" y="1920569"/>
        <a:ext cx="1414272" cy="1319137"/>
      </dsp:txXfrm>
    </dsp:sp>
    <dsp:sp modelId="{7F440B95-554C-4347-80F9-DB22814D86B3}">
      <dsp:nvSpPr>
        <dsp:cNvPr id="0" name=""/>
        <dsp:cNvSpPr/>
      </dsp:nvSpPr>
      <dsp:spPr>
        <a:xfrm rot="19440000">
          <a:off x="3758970" y="1438091"/>
          <a:ext cx="472294" cy="6296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 dirty="0"/>
        </a:p>
      </dsp:txBody>
      <dsp:txXfrm>
        <a:off x="3772500" y="1605656"/>
        <a:ext cx="330606" cy="3777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0.3848</cdr:x>
      <cdr:y>0.08494</cdr:y>
    </cdr:from>
    <cdr:to>
      <cdr:x>0.48818</cdr:x>
      <cdr:y>0.17576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8152ACE-A139-4C45-9260-B6BE3FB3AC2B}"/>
            </a:ext>
          </a:extLst>
        </cdr:cNvPr>
        <cdr:cNvSpPr txBox="1"/>
      </cdr:nvSpPr>
      <cdr:spPr>
        <a:xfrm xmlns:a="http://schemas.openxmlformats.org/drawingml/2006/main">
          <a:off x="4509790" y="321725"/>
          <a:ext cx="1211507" cy="344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>
              <a:solidFill>
                <a:schemeClr val="bg1">
                  <a:lumMod val="50000"/>
                </a:schemeClr>
              </a:solidFill>
            </a:rPr>
            <a:t>(Pre COVID-19)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E1F97AA-C4CD-4C01-B5BF-E2BA65FBBD9D}" type="datetimeFigureOut">
              <a:rPr lang="en-US" smtClean="0"/>
              <a:t>5/19/2022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F841FBB-A2C1-492C-A43F-3513046955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4798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42773C2-EBF2-4E70-9760-14D5612CD56D}" type="datetimeFigureOut">
              <a:rPr lang="en-US" smtClean="0"/>
              <a:t>5/19/2022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0361F45-E5BB-401A-B948-8447FA8C2D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214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9592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361F45-E5BB-401A-B948-8447FA8C2DD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51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361F45-E5BB-401A-B948-8447FA8C2DD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4557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6896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2138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1D45D-110B-554E-B442-B5735C634E64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3690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1D45D-110B-554E-B442-B5735C634E64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932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38200" y="2944446"/>
            <a:ext cx="10515600" cy="969108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298463"/>
            <a:ext cx="10515600" cy="205788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63BAD46-FCB2-40F5-BD4A-5D02E065CD2C}" type="datetimeFigureOut">
              <a:rPr lang="en-US" smtClean="0"/>
              <a:pPr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6EBD7BF-BFE1-4C16-BF7F-3645F4EF433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32" y="306182"/>
            <a:ext cx="3096057" cy="1181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762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F2EF6-344D-4430-B292-39A12BEC2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5E41AAB-E36D-40C0-92A0-1B97FCA98E0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180" y="6454013"/>
            <a:ext cx="3956295" cy="36539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94368F1-7A64-48C8-9296-5E1C1CC3554E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 rot="5400000" flipH="1">
            <a:off x="6017844" y="-6017847"/>
            <a:ext cx="156309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850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5C67C-D199-4845-B89E-1BDD2F4AA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0772"/>
            <a:ext cx="9817359" cy="108952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E3E25C21-C8A1-B947-85F2-EA4EC143DE3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199" y="2120900"/>
            <a:ext cx="9817359" cy="1094659"/>
          </a:xfrm>
          <a:prstGeom prst="rect">
            <a:avLst/>
          </a:prstGeom>
        </p:spPr>
        <p:txBody>
          <a:bodyPr vert="horz" wrap="square" lIns="0" tIns="45720" rIns="0" bIns="45720" rtlCol="0" anchor="t">
            <a:spAutoFit/>
          </a:bodyPr>
          <a:lstStyle>
            <a:lvl1pPr marL="9525" indent="0">
              <a:buClr>
                <a:srgbClr val="FF552E"/>
              </a:buClr>
              <a:buSzPct val="110000"/>
              <a:buFont typeface="Arial" panose="020B0604020202020204" pitchFamily="34" charset="0"/>
              <a:buNone/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06400" indent="-176213">
              <a:buClr>
                <a:srgbClr val="FF552E"/>
              </a:buClr>
              <a:buSzPct val="110000"/>
              <a:buFont typeface="Arial" panose="020B0604020202020204" pitchFamily="34" charset="0"/>
              <a:buChar char="•"/>
              <a:tabLst/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85800" indent="-223838">
              <a:buClr>
                <a:srgbClr val="FF552E"/>
              </a:buClr>
              <a:buSzPct val="110000"/>
              <a:buFont typeface="Courier New" panose="02070309020205020404" pitchFamily="49" charset="0"/>
              <a:buChar char="o"/>
              <a:tabLst/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8095F3-2C18-48AE-A8E5-19808A3B18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180" y="6454013"/>
            <a:ext cx="3956295" cy="36539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17598BC-FEB0-425A-8E82-4CF5A32FA3FD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 rot="5400000" flipH="1">
            <a:off x="6017844" y="-6017847"/>
            <a:ext cx="156309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780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450475" y="684709"/>
            <a:ext cx="1226240" cy="105878"/>
          </a:xfrm>
          <a:prstGeom prst="rect">
            <a:avLst/>
          </a:prstGeom>
          <a:solidFill>
            <a:srgbClr val="1329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450475" y="1092644"/>
            <a:ext cx="11406886" cy="4755328"/>
          </a:xfrm>
        </p:spPr>
        <p:txBody>
          <a:bodyPr/>
          <a:lstStyle>
            <a:lvl1pPr marL="0" indent="0" algn="l">
              <a:buNone/>
              <a:defRPr sz="4400">
                <a:solidFill>
                  <a:srgbClr val="13294B"/>
                </a:solidFill>
              </a:defRPr>
            </a:lvl1pPr>
            <a:lvl2pPr marL="457200" indent="0" algn="l">
              <a:buNone/>
              <a:defRPr/>
            </a:lvl2pPr>
            <a:lvl3pPr marL="914400" indent="0" algn="l">
              <a:buFont typeface="Arial" panose="020B0604020202020204" pitchFamily="34" charset="0"/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0475" y="6064972"/>
            <a:ext cx="11430000" cy="0"/>
          </a:xfrm>
          <a:prstGeom prst="line">
            <a:avLst/>
          </a:prstGeom>
          <a:ln>
            <a:solidFill>
              <a:srgbClr val="1329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180" y="6454013"/>
            <a:ext cx="3956295" cy="36539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B55DD0C-825D-7546-8E91-CB8907CCDADE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 rot="5400000" flipH="1">
            <a:off x="6017844" y="-6017847"/>
            <a:ext cx="156309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3674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9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3294B">
              <a:alpha val="9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450475" y="684709"/>
            <a:ext cx="1226240" cy="1058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450475" y="1092644"/>
            <a:ext cx="11406886" cy="4755328"/>
          </a:xfrm>
        </p:spPr>
        <p:txBody>
          <a:bodyPr/>
          <a:lstStyle>
            <a:lvl1pPr marL="0" indent="0" algn="l">
              <a:buNone/>
              <a:defRPr sz="4400">
                <a:solidFill>
                  <a:schemeClr val="bg1"/>
                </a:solidFill>
              </a:defRPr>
            </a:lvl1pPr>
            <a:lvl2pPr marL="457200" indent="0" algn="l">
              <a:buNone/>
              <a:defRPr/>
            </a:lvl2pPr>
            <a:lvl3pPr marL="914400" indent="0" algn="l">
              <a:buFont typeface="Arial" panose="020B0604020202020204" pitchFamily="34" charset="0"/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6277802"/>
            <a:ext cx="3932561" cy="363198"/>
          </a:xfrm>
          <a:prstGeom prst="rect">
            <a:avLst/>
          </a:prstGeom>
        </p:spPr>
      </p:pic>
      <p:cxnSp>
        <p:nvCxnSpPr>
          <p:cNvPr id="4" name="Straight Connector 3"/>
          <p:cNvCxnSpPr/>
          <p:nvPr userDrawn="1"/>
        </p:nvCxnSpPr>
        <p:spPr>
          <a:xfrm>
            <a:off x="450475" y="6064972"/>
            <a:ext cx="1143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0475" y="6277802"/>
            <a:ext cx="27432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F6EBD7BF-BFE1-4C16-BF7F-3645F4EF433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B55DD0C-825D-7546-8E91-CB8907CCDADE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 rot="5400000" flipH="1">
            <a:off x="6017844" y="-6017847"/>
            <a:ext cx="156309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0562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9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>
            <a:lumMod val="9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8072673" y="3743569"/>
            <a:ext cx="3789744" cy="210857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9042399" y="3424461"/>
            <a:ext cx="1850292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5"/>
          </p:nvPr>
        </p:nvSpPr>
        <p:spPr>
          <a:xfrm>
            <a:off x="4193592" y="3743569"/>
            <a:ext cx="3730588" cy="210857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5133740" y="3424461"/>
            <a:ext cx="1850292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"/>
          <p:cNvSpPr>
            <a:spLocks noGrp="1"/>
          </p:cNvSpPr>
          <p:nvPr>
            <p:ph idx="16"/>
          </p:nvPr>
        </p:nvSpPr>
        <p:spPr>
          <a:xfrm>
            <a:off x="259281" y="3743569"/>
            <a:ext cx="3789746" cy="210857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1225081" y="3424461"/>
            <a:ext cx="1850292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179" y="6277802"/>
            <a:ext cx="3956295" cy="36539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B55DD0C-825D-7546-8E91-CB8907CCDADE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 rot="5400000" flipH="1">
            <a:off x="6017844" y="-6017847"/>
            <a:ext cx="156309" cy="12192000"/>
          </a:xfrm>
          <a:prstGeom prst="rect">
            <a:avLst/>
          </a:prstGeom>
        </p:spPr>
      </p:pic>
      <p:cxnSp>
        <p:nvCxnSpPr>
          <p:cNvPr id="28" name="Straight Connector 27"/>
          <p:cNvCxnSpPr/>
          <p:nvPr userDrawn="1"/>
        </p:nvCxnSpPr>
        <p:spPr>
          <a:xfrm>
            <a:off x="259281" y="6064972"/>
            <a:ext cx="11621193" cy="0"/>
          </a:xfrm>
          <a:prstGeom prst="line">
            <a:avLst/>
          </a:prstGeom>
          <a:ln>
            <a:solidFill>
              <a:srgbClr val="1329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2057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bg1">
            <a:lumMod val="9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6199594" y="2071077"/>
            <a:ext cx="5662823" cy="378106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6"/>
          </p:nvPr>
        </p:nvSpPr>
        <p:spPr>
          <a:xfrm>
            <a:off x="259281" y="2071077"/>
            <a:ext cx="5672596" cy="378106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6065735" y="2227385"/>
            <a:ext cx="0" cy="3624758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259281" y="6064972"/>
            <a:ext cx="11621193" cy="0"/>
          </a:xfrm>
          <a:prstGeom prst="line">
            <a:avLst/>
          </a:prstGeom>
          <a:ln>
            <a:solidFill>
              <a:srgbClr val="1329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179" y="6277802"/>
            <a:ext cx="3956295" cy="36539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B55DD0C-825D-7546-8E91-CB8907CCDADE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 rot="5400000" flipH="1">
            <a:off x="6017844" y="-6017847"/>
            <a:ext cx="156309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016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806EC5C-63A0-434A-B548-A49F225D99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180" y="6454013"/>
            <a:ext cx="3956295" cy="36539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E3CF93E-9AB7-495B-A36F-622C63563CDF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 rot="5400000" flipH="1">
            <a:off x="6017844" y="-6017847"/>
            <a:ext cx="156309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824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C823-1160-4FFA-97EE-9572DADA6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B26C9-529F-4CA8-9857-A75F86AEB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CFC00D4-FEAF-4398-B3B4-9BCCE15BA1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180" y="6454013"/>
            <a:ext cx="3956295" cy="36539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465D417-82DC-4A27-A755-3A03B630756F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 rot="5400000" flipH="1">
            <a:off x="6017844" y="-6017847"/>
            <a:ext cx="156309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80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5C67C-D199-4845-B89E-1BDD2F4AA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0772"/>
            <a:ext cx="4872135" cy="108952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A3EFBB7F-0A17-E040-AE74-B18E05252F9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120900"/>
            <a:ext cx="4872136" cy="1094659"/>
          </a:xfrm>
          <a:prstGeom prst="rect">
            <a:avLst/>
          </a:prstGeom>
        </p:spPr>
        <p:txBody>
          <a:bodyPr vert="horz" wrap="square" lIns="0" tIns="45720" rIns="0" bIns="45720" rtlCol="0" anchor="t">
            <a:spAutoFit/>
          </a:bodyPr>
          <a:lstStyle>
            <a:lvl1pPr marL="9525" indent="0">
              <a:buClr>
                <a:srgbClr val="FF552E"/>
              </a:buClr>
              <a:buSzPct val="110000"/>
              <a:buFont typeface="Arial" panose="020B0604020202020204" pitchFamily="34" charset="0"/>
              <a:buNone/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06400" indent="-176213">
              <a:buClr>
                <a:srgbClr val="FF552E"/>
              </a:buClr>
              <a:buSzPct val="110000"/>
              <a:buFont typeface="Arial" panose="020B0604020202020204" pitchFamily="34" charset="0"/>
              <a:buChar char="•"/>
              <a:tabLst/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85800" indent="-223838">
              <a:buClr>
                <a:srgbClr val="FF552E"/>
              </a:buClr>
              <a:buSzPct val="110000"/>
              <a:buFont typeface="Courier New" panose="02070309020205020404" pitchFamily="49" charset="0"/>
              <a:buChar char="o"/>
              <a:tabLst/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B3EC51D-686E-4796-A69F-6D444FB927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180" y="6454013"/>
            <a:ext cx="3956295" cy="36539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D730013-2A02-4368-AB07-603D1C6A8F84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 rot="5400000" flipH="1">
            <a:off x="6017844" y="-6017847"/>
            <a:ext cx="156309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745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9AF2E49-D820-44F7-A8DD-53614EE704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180" y="6454013"/>
            <a:ext cx="3956295" cy="36539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B6F711A-5B49-4F28-ABBB-46CF5FB4A365}"/>
              </a:ext>
            </a:extLst>
          </p:cNvPr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 rot="5400000" flipH="1">
            <a:off x="6017844" y="-6017847"/>
            <a:ext cx="156309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7993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3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BAD46-FCB2-40F5-BD4A-5D02E065CD2C}" type="datetimeFigureOut">
              <a:rPr lang="en-US" smtClean="0"/>
              <a:t>5/19/2022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BD7BF-BFE1-4C16-BF7F-3645F4EF43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06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61" r:id="rId3"/>
    <p:sldLayoutId id="2147483650" r:id="rId4"/>
    <p:sldLayoutId id="2147483660" r:id="rId5"/>
    <p:sldLayoutId id="2147483663" r:id="rId6"/>
    <p:sldLayoutId id="2147483664" r:id="rId7"/>
    <p:sldLayoutId id="2147483686" r:id="rId8"/>
    <p:sldLayoutId id="2147483689" r:id="rId9"/>
    <p:sldLayoutId id="2147483690" r:id="rId10"/>
    <p:sldLayoutId id="214748369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 baseline="0">
          <a:solidFill>
            <a:srgbClr val="13294B"/>
          </a:solidFill>
          <a:latin typeface="Georgia" panose="02040502050405020303" pitchFamily="18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3294B"/>
          </a:solidFill>
          <a:latin typeface="Cambria" panose="02040503050406030204" pitchFamily="18" charset="0"/>
          <a:ea typeface="Cambria" panose="02040503050406030204" pitchFamily="18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kern="1200">
          <a:solidFill>
            <a:srgbClr val="0556A5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1447800"/>
            <a:ext cx="6134694" cy="5648325"/>
          </a:xfrm>
        </p:spPr>
        <p:txBody>
          <a:bodyPr anchor="t">
            <a:normAutofit/>
          </a:bodyPr>
          <a:lstStyle/>
          <a:p>
            <a:br>
              <a:rPr lang="en-US" sz="36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+mn-lt"/>
                <a:ea typeface="Cambria" panose="02040503050406030204" pitchFamily="18" charset="0"/>
              </a:rPr>
              <a:t>Financial Summary</a:t>
            </a:r>
            <a:br>
              <a:rPr lang="en-US" sz="3600" dirty="0">
                <a:solidFill>
                  <a:schemeClr val="accent1">
                    <a:lumMod val="75000"/>
                  </a:schemeClr>
                </a:solidFill>
                <a:latin typeface="+mn-lt"/>
                <a:ea typeface="Cambria" panose="02040503050406030204" pitchFamily="18" charset="0"/>
              </a:rPr>
            </a:br>
            <a:br>
              <a:rPr lang="en-US" sz="3600" dirty="0">
                <a:solidFill>
                  <a:schemeClr val="accent1">
                    <a:lumMod val="75000"/>
                  </a:schemeClr>
                </a:solidFill>
                <a:latin typeface="+mn-lt"/>
                <a:ea typeface="Cambria" panose="02040503050406030204" pitchFamily="18" charset="0"/>
              </a:rPr>
            </a:br>
            <a:br>
              <a:rPr lang="en-US" sz="4800" dirty="0">
                <a:solidFill>
                  <a:schemeClr val="accent1">
                    <a:lumMod val="75000"/>
                  </a:schemeClr>
                </a:solidFill>
                <a:latin typeface="+mn-lt"/>
                <a:ea typeface="Cambria" panose="02040503050406030204" pitchFamily="18" charset="0"/>
              </a:rPr>
            </a:b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+mn-lt"/>
                <a:ea typeface="Cambria" panose="02040503050406030204" pitchFamily="18" charset="0"/>
              </a:rPr>
              <a:t>Board of Trustees Presentation</a:t>
            </a:r>
            <a:br>
              <a:rPr lang="en-US" sz="2800" dirty="0">
                <a:solidFill>
                  <a:schemeClr val="accent1">
                    <a:lumMod val="75000"/>
                  </a:schemeClr>
                </a:solidFill>
                <a:latin typeface="+mn-lt"/>
                <a:ea typeface="Cambria" panose="02040503050406030204" pitchFamily="18" charset="0"/>
              </a:rPr>
            </a:br>
            <a:br>
              <a:rPr lang="en-US" sz="48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Cambria" panose="02040503050406030204" pitchFamily="18" charset="0"/>
              </a:rPr>
            </a:br>
            <a:endParaRPr lang="en-US" sz="3100" dirty="0">
              <a:solidFill>
                <a:schemeClr val="accent1">
                  <a:lumMod val="75000"/>
                </a:schemeClr>
              </a:solidFill>
              <a:latin typeface="+mn-lt"/>
              <a:ea typeface="Cambria" panose="02040503050406030204" pitchFamily="18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2B244A2-CEAA-42BF-BDC9-7D253C8724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4648200"/>
            <a:ext cx="2438400" cy="0"/>
          </a:xfrm>
          <a:prstGeom prst="line">
            <a:avLst/>
          </a:prstGeom>
          <a:ln w="15875">
            <a:solidFill>
              <a:srgbClr val="5E66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btitle 2">
            <a:extLst>
              <a:ext uri="{FF2B5EF4-FFF2-40B4-BE49-F238E27FC236}">
                <a16:creationId xmlns:a16="http://schemas.microsoft.com/office/drawing/2014/main" id="{D24C35E8-6DFA-481C-8F21-934600C99CA8}"/>
              </a:ext>
            </a:extLst>
          </p:cNvPr>
          <p:cNvSpPr txBox="1">
            <a:spLocks/>
          </p:cNvSpPr>
          <p:nvPr/>
        </p:nvSpPr>
        <p:spPr>
          <a:xfrm>
            <a:off x="424675" y="4953000"/>
            <a:ext cx="6966725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ea typeface="Cambria" panose="02040503050406030204" pitchFamily="18" charset="0"/>
                <a:cs typeface="Arial" panose="020B0604020202020204" pitchFamily="34" charset="0"/>
              </a:rPr>
              <a:t>May  19, 2022</a:t>
            </a:r>
          </a:p>
        </p:txBody>
      </p:sp>
      <p:pic>
        <p:nvPicPr>
          <p:cNvPr id="6" name="Picture 5" descr="UIUC, UIC and UIS">
            <a:extLst>
              <a:ext uri="{FF2B5EF4-FFF2-40B4-BE49-F238E27FC236}">
                <a16:creationId xmlns:a16="http://schemas.microsoft.com/office/drawing/2014/main" id="{36AA6BF9-B686-4E9C-A107-2DF356D1BF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0"/>
            <a:ext cx="6134695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EA91DFC1-9E1C-444F-9CDB-18DBAB143E08}"/>
              </a:ext>
            </a:extLst>
          </p:cNvPr>
          <p:cNvSpPr txBox="1"/>
          <p:nvPr/>
        </p:nvSpPr>
        <p:spPr>
          <a:xfrm>
            <a:off x="1889760" y="438387"/>
            <a:ext cx="61652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Uses of Institutional and MSI Funds, FY20-FY22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E39C870-5327-426C-B214-C723D6DC993F}"/>
              </a:ext>
            </a:extLst>
          </p:cNvPr>
          <p:cNvSpPr txBox="1"/>
          <p:nvPr/>
        </p:nvSpPr>
        <p:spPr>
          <a:xfrm>
            <a:off x="9123680" y="3562797"/>
            <a:ext cx="2661920" cy="36933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$64.0M expended in FY22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1689F17-9EA0-46DC-91D7-E9A8ED46BE50}"/>
              </a:ext>
            </a:extLst>
          </p:cNvPr>
          <p:cNvSpPr txBox="1"/>
          <p:nvPr/>
        </p:nvSpPr>
        <p:spPr>
          <a:xfrm>
            <a:off x="9123680" y="2778760"/>
            <a:ext cx="2661920" cy="36933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$74.4M expended in FY21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B4A64CD-45BA-4EB1-8536-B2762B81102B}"/>
              </a:ext>
            </a:extLst>
          </p:cNvPr>
          <p:cNvSpPr txBox="1"/>
          <p:nvPr/>
        </p:nvSpPr>
        <p:spPr>
          <a:xfrm>
            <a:off x="9123680" y="1945501"/>
            <a:ext cx="2661920" cy="36933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$29.5M expended FY20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C8F9E77-34CC-4F39-81B8-7C2613377504}"/>
              </a:ext>
            </a:extLst>
          </p:cNvPr>
          <p:cNvSpPr txBox="1"/>
          <p:nvPr/>
        </p:nvSpPr>
        <p:spPr>
          <a:xfrm>
            <a:off x="9123680" y="4543168"/>
            <a:ext cx="2824480" cy="36933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$167.9M  Institutional + MSI</a:t>
            </a:r>
          </a:p>
        </p:txBody>
      </p:sp>
      <p:sp>
        <p:nvSpPr>
          <p:cNvPr id="16" name="Plus Sign 15" descr="Plus">
            <a:extLst>
              <a:ext uri="{FF2B5EF4-FFF2-40B4-BE49-F238E27FC236}">
                <a16:creationId xmlns:a16="http://schemas.microsoft.com/office/drawing/2014/main" id="{17E0601C-71A1-41CE-BAFE-9D2DC5901DD0}"/>
              </a:ext>
            </a:extLst>
          </p:cNvPr>
          <p:cNvSpPr/>
          <p:nvPr/>
        </p:nvSpPr>
        <p:spPr>
          <a:xfrm>
            <a:off x="10292080" y="2389386"/>
            <a:ext cx="365760" cy="267454"/>
          </a:xfrm>
          <a:prstGeom prst="mathPl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lus Sign 17" descr="Plus">
            <a:extLst>
              <a:ext uri="{FF2B5EF4-FFF2-40B4-BE49-F238E27FC236}">
                <a16:creationId xmlns:a16="http://schemas.microsoft.com/office/drawing/2014/main" id="{F2272633-5AEC-40A6-AA0D-361D9E60B535}"/>
              </a:ext>
            </a:extLst>
          </p:cNvPr>
          <p:cNvSpPr/>
          <p:nvPr/>
        </p:nvSpPr>
        <p:spPr>
          <a:xfrm>
            <a:off x="10271760" y="3203694"/>
            <a:ext cx="365760" cy="267454"/>
          </a:xfrm>
          <a:prstGeom prst="mathPl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Equals 18" descr="Equals">
            <a:extLst>
              <a:ext uri="{FF2B5EF4-FFF2-40B4-BE49-F238E27FC236}">
                <a16:creationId xmlns:a16="http://schemas.microsoft.com/office/drawing/2014/main" id="{9096B3F5-A962-4046-AEC3-D577044544A4}"/>
              </a:ext>
            </a:extLst>
          </p:cNvPr>
          <p:cNvSpPr/>
          <p:nvPr/>
        </p:nvSpPr>
        <p:spPr>
          <a:xfrm>
            <a:off x="10271760" y="4032292"/>
            <a:ext cx="365760" cy="366037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AB03B759-B5DF-4456-AF26-99B48472C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8639741" y="731381"/>
            <a:ext cx="91440" cy="521208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B54FA50-4032-4026-BE61-7C680928AFE6}"/>
              </a:ext>
            </a:extLst>
          </p:cNvPr>
          <p:cNvSpPr txBox="1"/>
          <p:nvPr/>
        </p:nvSpPr>
        <p:spPr>
          <a:xfrm>
            <a:off x="3942166" y="796839"/>
            <a:ext cx="1124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 Millions</a:t>
            </a:r>
          </a:p>
        </p:txBody>
      </p:sp>
      <p:graphicFrame>
        <p:nvGraphicFramePr>
          <p:cNvPr id="17" name="Chart 16" descr="Uses of Institutional and MSI Funds, FY20 and FY21. Covid campus safety related at $41.6 million, fee refunds to students (including Housing) at $33.3 million, other uses at $14.5 million, student aid at $9.1 million, distance/hybrid learning hardware &amp; software at $6.9 million, faculty &amp; staff training at $2.4 million, and lost revenues at $60.1 million. $29.5 million expended in FY20, $74.4 million expended in FY21 and $64.0 million expended in FY22 totals to a $167.9 million institutional and Minority Serving Institution (MSI).">
            <a:extLst>
              <a:ext uri="{FF2B5EF4-FFF2-40B4-BE49-F238E27FC236}">
                <a16:creationId xmlns:a16="http://schemas.microsoft.com/office/drawing/2014/main" id="{06BB85E7-92B0-4FD6-BB11-87A832B4A1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6875669"/>
              </p:ext>
            </p:extLst>
          </p:nvPr>
        </p:nvGraphicFramePr>
        <p:xfrm>
          <a:off x="0" y="1258504"/>
          <a:ext cx="8610250" cy="4684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776454B-0ABB-4F0F-8624-6E3FCC3B0E41}"/>
              </a:ext>
            </a:extLst>
          </p:cNvPr>
          <p:cNvSpPr txBox="1"/>
          <p:nvPr/>
        </p:nvSpPr>
        <p:spPr>
          <a:xfrm>
            <a:off x="317771" y="6117247"/>
            <a:ext cx="3319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MSI – Minority Serving Institution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A6A2D8D-7B4B-45D8-95AD-53DCFDF7910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Uses of Institutional and MSI Funds, FY20-FY22</a:t>
            </a:r>
          </a:p>
        </p:txBody>
      </p:sp>
    </p:spTree>
    <p:extLst>
      <p:ext uri="{BB962C8B-B14F-4D97-AF65-F5344CB8AC3E}">
        <p14:creationId xmlns:p14="http://schemas.microsoft.com/office/powerpoint/2010/main" val="2005253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-38694" y="2622331"/>
            <a:ext cx="6134694" cy="5648325"/>
          </a:xfrm>
        </p:spPr>
        <p:txBody>
          <a:bodyPr anchor="t">
            <a:normAutofit/>
          </a:bodyPr>
          <a:lstStyle/>
          <a:p>
            <a:r>
              <a:rPr lang="en-US" sz="4800" dirty="0">
                <a:solidFill>
                  <a:schemeClr val="accent1">
                    <a:lumMod val="75000"/>
                  </a:schemeClr>
                </a:solidFill>
                <a:latin typeface="+mn-lt"/>
                <a:ea typeface="Cambria" panose="02040503050406030204" pitchFamily="18" charset="0"/>
              </a:rPr>
              <a:t>Liquidity &amp; Reserves</a:t>
            </a:r>
            <a:endParaRPr lang="en-US" sz="3100" dirty="0">
              <a:solidFill>
                <a:schemeClr val="accent1">
                  <a:lumMod val="75000"/>
                </a:schemeClr>
              </a:solidFill>
              <a:latin typeface="+mn-lt"/>
              <a:ea typeface="Cambria" panose="02040503050406030204" pitchFamily="18" charset="0"/>
            </a:endParaRPr>
          </a:p>
        </p:txBody>
      </p:sp>
      <p:pic>
        <p:nvPicPr>
          <p:cNvPr id="6" name="Picture 5" descr="UIUC, UIC and UIS">
            <a:extLst>
              <a:ext uri="{FF2B5EF4-FFF2-40B4-BE49-F238E27FC236}">
                <a16:creationId xmlns:a16="http://schemas.microsoft.com/office/drawing/2014/main" id="{36AA6BF9-B686-4E9C-A107-2DF356D1BF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0"/>
            <a:ext cx="613469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864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 descr="Days cash on hand. Average FY19-21 lower than FY22 from June to February">
            <a:extLst>
              <a:ext uri="{FF2B5EF4-FFF2-40B4-BE49-F238E27FC236}">
                <a16:creationId xmlns:a16="http://schemas.microsoft.com/office/drawing/2014/main" id="{8AA46843-A70A-42CE-A7B7-315F442EC6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095461"/>
              </p:ext>
            </p:extLst>
          </p:nvPr>
        </p:nvGraphicFramePr>
        <p:xfrm>
          <a:off x="487681" y="805775"/>
          <a:ext cx="11704319" cy="5558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3BD964A-B547-4A05-A5FD-DBE3E9AFA9EE}"/>
              </a:ext>
            </a:extLst>
          </p:cNvPr>
          <p:cNvSpPr txBox="1"/>
          <p:nvPr/>
        </p:nvSpPr>
        <p:spPr>
          <a:xfrm rot="16200000">
            <a:off x="-77859" y="3146612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Days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28BA33-8C9B-447B-9A7E-63C588388D6F}"/>
              </a:ext>
            </a:extLst>
          </p:cNvPr>
          <p:cNvSpPr txBox="1"/>
          <p:nvPr/>
        </p:nvSpPr>
        <p:spPr>
          <a:xfrm>
            <a:off x="0" y="159444"/>
            <a:ext cx="12191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Days Cash on Hand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67C72EB-6F88-459A-94CF-F6F1B2F65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089529"/>
            <a:ext cx="4872135" cy="108952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Days Cash on Hand</a:t>
            </a:r>
          </a:p>
        </p:txBody>
      </p:sp>
    </p:spTree>
    <p:extLst>
      <p:ext uri="{BB962C8B-B14F-4D97-AF65-F5344CB8AC3E}">
        <p14:creationId xmlns:p14="http://schemas.microsoft.com/office/powerpoint/2010/main" val="22131198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5">
            <a:extLst>
              <a:ext uri="{FF2B5EF4-FFF2-40B4-BE49-F238E27FC236}">
                <a16:creationId xmlns:a16="http://schemas.microsoft.com/office/drawing/2014/main" id="{E686F69E-B62E-FA41-B334-878F6509C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Critical Roles of Reserves </a:t>
            </a:r>
            <a:b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b="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(savings)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87FA273-E20F-9149-9998-28CB2F4EF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365760" indent="-228600">
              <a:spcAft>
                <a:spcPts val="600"/>
              </a:spcAft>
              <a:buClr>
                <a:srgbClr val="E84A0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Accumulate resources for capital projects including maintenance and renovations. </a:t>
            </a:r>
            <a:r>
              <a:rPr lang="en-US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Until recently, the State of Illinois had not appropriated funds for capital projects for over a decade.</a:t>
            </a:r>
          </a:p>
          <a:p>
            <a:pPr marL="137160">
              <a:spcAft>
                <a:spcPts val="600"/>
              </a:spcAft>
              <a:buClr>
                <a:srgbClr val="E84A00"/>
              </a:buClr>
            </a:pPr>
            <a:endParaRPr lang="en-US" sz="2000" b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65760" indent="-228600">
              <a:spcAft>
                <a:spcPts val="600"/>
              </a:spcAft>
              <a:buClr>
                <a:srgbClr val="E84A0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Critical source of liquidity. </a:t>
            </a:r>
            <a:r>
              <a:rPr lang="en-US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State of Illinois restricts borrowing for operating purposes and has limitations on sales of capital assets.</a:t>
            </a:r>
          </a:p>
          <a:p>
            <a:pPr marL="365760" indent="-228600">
              <a:spcAft>
                <a:spcPts val="600"/>
              </a:spcAft>
              <a:buClr>
                <a:srgbClr val="E84A00"/>
              </a:buCl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65760" indent="-228600">
              <a:spcAft>
                <a:spcPts val="600"/>
              </a:spcAft>
              <a:buClr>
                <a:srgbClr val="E84A0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Provide working capital to buffer the delay in appropriations from the state. </a:t>
            </a:r>
            <a:r>
              <a:rPr lang="en-US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University System has had a state appropriation receivable of $350M-$450M on several occasions during the last few years.</a:t>
            </a:r>
          </a:p>
          <a:p>
            <a:pPr marL="365760" indent="-228600">
              <a:spcAft>
                <a:spcPts val="600"/>
              </a:spcAft>
              <a:buClr>
                <a:srgbClr val="E84A00"/>
              </a:buCl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65760" indent="-228600">
              <a:spcAft>
                <a:spcPts val="600"/>
              </a:spcAft>
              <a:buClr>
                <a:srgbClr val="E84A0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Flexibility for investment opportunities </a:t>
            </a:r>
            <a:r>
              <a:rPr lang="en-US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support of our mission when they become available. </a:t>
            </a:r>
          </a:p>
        </p:txBody>
      </p:sp>
      <p:pic>
        <p:nvPicPr>
          <p:cNvPr id="11" name="Picture 10" descr="Logo of the University of Illinois System – Office of the Vice President and Chief Financial Officer">
            <a:extLst>
              <a:ext uri="{FF2B5EF4-FFF2-40B4-BE49-F238E27FC236}">
                <a16:creationId xmlns:a16="http://schemas.microsoft.com/office/drawing/2014/main" id="{346727AF-CB07-48F1-BF39-5EB3FEFE11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180" y="6454013"/>
            <a:ext cx="3956295" cy="36539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FF969A7-35BD-45B2-809C-D39E5EFF7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 rot="5400000" flipH="1">
            <a:off x="6017844" y="-6017847"/>
            <a:ext cx="156309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939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5">
            <a:extLst>
              <a:ext uri="{FF2B5EF4-FFF2-40B4-BE49-F238E27FC236}">
                <a16:creationId xmlns:a16="http://schemas.microsoft.com/office/drawing/2014/main" id="{E686F69E-B62E-FA41-B334-878F6509C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Critical Roles of Reserves </a:t>
            </a:r>
            <a:r>
              <a:rPr lang="en-US" sz="4000" b="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(continued)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87FA273-E20F-9149-9998-28CB2F4EF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>
              <a:buClr>
                <a:srgbClr val="E84A0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Unanticipated needs </a:t>
            </a:r>
            <a:r>
              <a:rPr lang="en-US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resulting from lower than expected inflows or unexpected outflows. Inflationary pressures and international uncertainties could impact cash flows.  We need to protect our employees’ livelihoods during financial uncertainty.</a:t>
            </a:r>
          </a:p>
          <a:p>
            <a:pPr marL="285750" indent="-228600">
              <a:buClr>
                <a:srgbClr val="E84A00"/>
              </a:buCl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85750" indent="-228600">
              <a:buClr>
                <a:srgbClr val="E84A0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Public confidence, </a:t>
            </a:r>
            <a:r>
              <a:rPr lang="en-US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including bond ratings and debt covenant requirements. </a:t>
            </a:r>
          </a:p>
          <a:p>
            <a:pPr marL="285750" indent="-228600">
              <a:buClr>
                <a:srgbClr val="E84A00"/>
              </a:buCl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85750" indent="-228600">
              <a:buClr>
                <a:srgbClr val="E84A0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Transaction purposes, </a:t>
            </a:r>
            <a:r>
              <a:rPr lang="en-US" sz="2000" b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including multi-year projects.</a:t>
            </a:r>
          </a:p>
          <a:p>
            <a:pPr marL="285750" indent="-228600">
              <a:buClr>
                <a:srgbClr val="E84A00"/>
              </a:buCl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1" name="Picture 10" descr="Logo of the University of Illinois System – Office of the Vice President and Chief Financial Officer">
            <a:extLst>
              <a:ext uri="{FF2B5EF4-FFF2-40B4-BE49-F238E27FC236}">
                <a16:creationId xmlns:a16="http://schemas.microsoft.com/office/drawing/2014/main" id="{508A8BE9-0891-431D-AB24-88F9E63744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180" y="6454013"/>
            <a:ext cx="3956295" cy="36539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6C8D414-6841-4147-85BD-9ECAB280A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 rot="5400000" flipH="1">
            <a:off x="6017844" y="-6017847"/>
            <a:ext cx="156309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6639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 descr="Revenue growth through innovative  education and inspirational research&#10;Leverage &#10;state, federal, private and philanthropic support &#10;Careful financial planning, monitoring, and cost controls&#10;Liquidity Management: Responsible use of reserves &#10;Collaborative and transparent communication&#10;">
            <a:extLst>
              <a:ext uri="{FF2B5EF4-FFF2-40B4-BE49-F238E27FC236}">
                <a16:creationId xmlns:a16="http://schemas.microsoft.com/office/drawing/2014/main" id="{EFF13DA0-4F6A-4067-9A80-0F661B7C41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99178908"/>
              </p:ext>
            </p:extLst>
          </p:nvPr>
        </p:nvGraphicFramePr>
        <p:xfrm>
          <a:off x="1590501" y="235892"/>
          <a:ext cx="10174779" cy="6177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1DB21981-5235-4111-AA49-6D48FABCB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5892"/>
            <a:ext cx="3413347" cy="1816625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Fiscal Outlook is Promising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272AF78-82AE-C84A-B949-C4B955F48D0F}"/>
              </a:ext>
            </a:extLst>
          </p:cNvPr>
          <p:cNvSpPr txBox="1"/>
          <p:nvPr/>
        </p:nvSpPr>
        <p:spPr>
          <a:xfrm>
            <a:off x="8880889" y="3755984"/>
            <a:ext cx="172060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BC24A40-71BA-5741-86CA-E42CED5C4691}"/>
              </a:ext>
            </a:extLst>
          </p:cNvPr>
          <p:cNvSpPr txBox="1"/>
          <p:nvPr/>
        </p:nvSpPr>
        <p:spPr>
          <a:xfrm>
            <a:off x="5874673" y="3263541"/>
            <a:ext cx="17140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1329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Values</a:t>
            </a:r>
            <a:endParaRPr lang="en-US" sz="2000" b="1" dirty="0">
              <a:solidFill>
                <a:srgbClr val="13294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428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 descr="March YTD Financial Summary&#10;Federal Funding Support for Higher Education &#10;Liquidity and Reserves&#10;">
            <a:extLst>
              <a:ext uri="{FF2B5EF4-FFF2-40B4-BE49-F238E27FC236}">
                <a16:creationId xmlns:a16="http://schemas.microsoft.com/office/drawing/2014/main" id="{96EAC891-85C5-451C-9279-92FBFB23BB92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26084174"/>
              </p:ext>
            </p:extLst>
          </p:nvPr>
        </p:nvGraphicFramePr>
        <p:xfrm>
          <a:off x="838200" y="685800"/>
          <a:ext cx="10515600" cy="5495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2FF9555A-E488-4272-8216-5BF7BFBC6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dirty="0"/>
              <a:t>March YTD Financial Summary, Federal Funding Support for Higher Education , Liquidity and Reserves</a:t>
            </a:r>
          </a:p>
        </p:txBody>
      </p:sp>
    </p:spTree>
    <p:extLst>
      <p:ext uri="{BB962C8B-B14F-4D97-AF65-F5344CB8AC3E}">
        <p14:creationId xmlns:p14="http://schemas.microsoft.com/office/powerpoint/2010/main" val="4083770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-38694" y="2622331"/>
            <a:ext cx="6134694" cy="5648325"/>
          </a:xfrm>
        </p:spPr>
        <p:txBody>
          <a:bodyPr anchor="t">
            <a:normAutofit/>
          </a:bodyPr>
          <a:lstStyle/>
          <a:p>
            <a:r>
              <a:rPr lang="en-US" sz="4800" dirty="0">
                <a:solidFill>
                  <a:schemeClr val="accent1">
                    <a:lumMod val="75000"/>
                  </a:schemeClr>
                </a:solidFill>
                <a:latin typeface="+mn-lt"/>
                <a:ea typeface="Cambria" panose="02040503050406030204" pitchFamily="18" charset="0"/>
              </a:rPr>
              <a:t>March 2022 YTD</a:t>
            </a:r>
            <a:br>
              <a:rPr lang="en-US" sz="4800" dirty="0">
                <a:solidFill>
                  <a:schemeClr val="accent1">
                    <a:lumMod val="75000"/>
                  </a:schemeClr>
                </a:solidFill>
                <a:latin typeface="+mn-lt"/>
                <a:ea typeface="Cambria" panose="02040503050406030204" pitchFamily="18" charset="0"/>
              </a:rPr>
            </a:br>
            <a:r>
              <a:rPr lang="en-US" sz="4800" dirty="0">
                <a:solidFill>
                  <a:schemeClr val="accent1">
                    <a:lumMod val="75000"/>
                  </a:schemeClr>
                </a:solidFill>
                <a:latin typeface="+mn-lt"/>
                <a:ea typeface="Cambria" panose="02040503050406030204" pitchFamily="18" charset="0"/>
              </a:rPr>
              <a:t> Financial Summary </a:t>
            </a:r>
            <a:endParaRPr lang="en-US" sz="3100" dirty="0">
              <a:solidFill>
                <a:schemeClr val="accent1">
                  <a:lumMod val="75000"/>
                </a:schemeClr>
              </a:solidFill>
              <a:latin typeface="+mn-lt"/>
              <a:ea typeface="Cambria" panose="02040503050406030204" pitchFamily="18" charset="0"/>
            </a:endParaRPr>
          </a:p>
        </p:txBody>
      </p:sp>
      <p:pic>
        <p:nvPicPr>
          <p:cNvPr id="6" name="Picture 5" descr="UIUC, UIC and UIS">
            <a:extLst>
              <a:ext uri="{FF2B5EF4-FFF2-40B4-BE49-F238E27FC236}">
                <a16:creationId xmlns:a16="http://schemas.microsoft.com/office/drawing/2014/main" id="{36AA6BF9-B686-4E9C-A107-2DF356D1BF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0"/>
            <a:ext cx="613469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363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23EBD6-FE48-4346-AD87-F53456373445}"/>
              </a:ext>
            </a:extLst>
          </p:cNvPr>
          <p:cNvSpPr txBox="1"/>
          <p:nvPr/>
        </p:nvSpPr>
        <p:spPr>
          <a:xfrm>
            <a:off x="496502" y="2358602"/>
            <a:ext cx="3115265" cy="2396359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/>
          <a:p>
            <a:pPr marL="0" indent="0"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400" b="1" u="none" kern="1200" spc="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March YTD FY2022</a:t>
            </a:r>
            <a:br>
              <a:rPr lang="en-US" sz="3400" b="1" u="none" kern="1200" spc="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400" b="1" i="1" u="none" kern="1200" spc="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Solid Fiscal Performance and Outlook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C542607-F5D9-4D46-B1DB-F94CAB25E72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704320" y="6455664"/>
            <a:ext cx="44805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Green background" descr="Careful Communication &amp; Transparency">
            <a:extLst>
              <a:ext uri="{FF2B5EF4-FFF2-40B4-BE49-F238E27FC236}">
                <a16:creationId xmlns:a16="http://schemas.microsoft.com/office/drawing/2014/main" id="{81860331-2311-4BFA-9112-499386A6E621}"/>
              </a:ext>
            </a:extLst>
          </p:cNvPr>
          <p:cNvSpPr/>
          <p:nvPr/>
        </p:nvSpPr>
        <p:spPr>
          <a:xfrm>
            <a:off x="7219569" y="1082092"/>
            <a:ext cx="1714065" cy="1714065"/>
          </a:xfrm>
          <a:prstGeom prst="roundRect">
            <a:avLst>
              <a:gd name="adj" fmla="val 50000"/>
            </a:avLst>
          </a:prstGeom>
          <a:solidFill>
            <a:srgbClr val="009FD4"/>
          </a:solidFill>
          <a:ln>
            <a:noFill/>
          </a:ln>
          <a:effectLst>
            <a:outerShdw blurRad="254000" dist="38100" dir="5400000" algn="t" rotWithShape="0">
              <a:srgbClr val="009FD4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3CFD26B-2A8E-4592-B123-8D17D43A01EB}"/>
              </a:ext>
            </a:extLst>
          </p:cNvPr>
          <p:cNvSpPr txBox="1"/>
          <p:nvPr/>
        </p:nvSpPr>
        <p:spPr>
          <a:xfrm>
            <a:off x="7209596" y="3235942"/>
            <a:ext cx="1714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1329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 &amp; </a:t>
            </a:r>
          </a:p>
          <a:p>
            <a:pPr algn="ctr"/>
            <a:r>
              <a:rPr lang="en-US" sz="2400" b="1" dirty="0">
                <a:solidFill>
                  <a:srgbClr val="1329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Values</a:t>
            </a:r>
            <a:endParaRPr lang="en-US" sz="1400" b="1" dirty="0">
              <a:solidFill>
                <a:srgbClr val="13294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Line">
            <a:extLst>
              <a:ext uri="{FF2B5EF4-FFF2-40B4-BE49-F238E27FC236}">
                <a16:creationId xmlns:a16="http://schemas.microsoft.com/office/drawing/2014/main" id="{DFEFEDAC-E502-486A-BBA2-F76F700DF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6180680" y="1701398"/>
            <a:ext cx="3739496" cy="3739496"/>
          </a:xfrm>
          <a:prstGeom prst="arc">
            <a:avLst>
              <a:gd name="adj1" fmla="val 18083062"/>
              <a:gd name="adj2" fmla="val 19754050"/>
            </a:avLst>
          </a:prstGeom>
          <a:ln w="50800" cap="rnd">
            <a:gradFill>
              <a:gsLst>
                <a:gs pos="88000">
                  <a:srgbClr val="13294B"/>
                </a:gs>
                <a:gs pos="67000">
                  <a:srgbClr val="FF552E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Green background" descr="Financial Planning Focus on Stability, Viability, and Growth">
            <a:extLst>
              <a:ext uri="{FF2B5EF4-FFF2-40B4-BE49-F238E27FC236}">
                <a16:creationId xmlns:a16="http://schemas.microsoft.com/office/drawing/2014/main" id="{B6844A3D-95F7-44B1-9799-2078185D400D}"/>
              </a:ext>
            </a:extLst>
          </p:cNvPr>
          <p:cNvSpPr/>
          <p:nvPr/>
        </p:nvSpPr>
        <p:spPr>
          <a:xfrm>
            <a:off x="8916887" y="2714113"/>
            <a:ext cx="1714065" cy="1714065"/>
          </a:xfrm>
          <a:prstGeom prst="roundRect">
            <a:avLst>
              <a:gd name="adj" fmla="val 50000"/>
            </a:avLst>
          </a:prstGeom>
          <a:solidFill>
            <a:srgbClr val="FF552E"/>
          </a:solidFill>
          <a:ln>
            <a:noFill/>
          </a:ln>
          <a:effectLst>
            <a:outerShdw blurRad="254000" dist="38100" dir="5400000" algn="t" rotWithShape="0">
              <a:srgbClr val="FF552E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Green background" descr="Safety, Wellness &amp; Strategic Investments">
            <a:extLst>
              <a:ext uri="{FF2B5EF4-FFF2-40B4-BE49-F238E27FC236}">
                <a16:creationId xmlns:a16="http://schemas.microsoft.com/office/drawing/2014/main" id="{AD2EC900-4C1D-46C8-90E7-15B9DB483AF7}"/>
              </a:ext>
            </a:extLst>
          </p:cNvPr>
          <p:cNvSpPr/>
          <p:nvPr/>
        </p:nvSpPr>
        <p:spPr>
          <a:xfrm>
            <a:off x="7204182" y="4428178"/>
            <a:ext cx="1714065" cy="1714065"/>
          </a:xfrm>
          <a:prstGeom prst="roundRect">
            <a:avLst>
              <a:gd name="adj" fmla="val 50000"/>
            </a:avLst>
          </a:prstGeom>
          <a:solidFill>
            <a:srgbClr val="13294B"/>
          </a:solidFill>
          <a:ln>
            <a:noFill/>
          </a:ln>
          <a:effectLst>
            <a:outerShdw blurRad="254000" dist="38100" dir="5400000" algn="t" rotWithShape="0">
              <a:srgbClr val="13294B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Green background" descr="Continued Improvement in Systems, Processes and Structure">
            <a:extLst>
              <a:ext uri="{FF2B5EF4-FFF2-40B4-BE49-F238E27FC236}">
                <a16:creationId xmlns:a16="http://schemas.microsoft.com/office/drawing/2014/main" id="{838528C2-5C7A-4B7C-94DD-71DD2F279CDA}"/>
              </a:ext>
            </a:extLst>
          </p:cNvPr>
          <p:cNvSpPr/>
          <p:nvPr/>
        </p:nvSpPr>
        <p:spPr>
          <a:xfrm>
            <a:off x="5488757" y="2714113"/>
            <a:ext cx="1714065" cy="1714065"/>
          </a:xfrm>
          <a:prstGeom prst="roundRect">
            <a:avLst>
              <a:gd name="adj" fmla="val 50000"/>
            </a:avLst>
          </a:prstGeom>
          <a:solidFill>
            <a:srgbClr val="F5821E"/>
          </a:solidFill>
          <a:ln>
            <a:noFill/>
          </a:ln>
          <a:effectLst>
            <a:outerShdw blurRad="254000" dist="38100" dir="5400000" algn="t" rotWithShape="0">
              <a:schemeClr val="accent2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Line">
            <a:extLst>
              <a:ext uri="{FF2B5EF4-FFF2-40B4-BE49-F238E27FC236}">
                <a16:creationId xmlns:a16="http://schemas.microsoft.com/office/drawing/2014/main" id="{6AC6B134-4094-4A3C-BBB5-5E2D45D093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6227912" y="1651283"/>
            <a:ext cx="3639843" cy="3721221"/>
          </a:xfrm>
          <a:prstGeom prst="arc">
            <a:avLst>
              <a:gd name="adj1" fmla="val 1790026"/>
              <a:gd name="adj2" fmla="val 3585463"/>
            </a:avLst>
          </a:prstGeom>
          <a:ln w="50800" cap="rnd">
            <a:gradFill>
              <a:gsLst>
                <a:gs pos="92000">
                  <a:srgbClr val="13294B"/>
                </a:gs>
                <a:gs pos="74000">
                  <a:srgbClr val="F5821E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Line">
            <a:extLst>
              <a:ext uri="{FF2B5EF4-FFF2-40B4-BE49-F238E27FC236}">
                <a16:creationId xmlns:a16="http://schemas.microsoft.com/office/drawing/2014/main" id="{CD2EE1A1-ECA0-4FCF-B578-B447323183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6189354" y="1699348"/>
            <a:ext cx="3739496" cy="3739496"/>
          </a:xfrm>
          <a:prstGeom prst="arc">
            <a:avLst>
              <a:gd name="adj1" fmla="val 7272926"/>
              <a:gd name="adj2" fmla="val 8898558"/>
            </a:avLst>
          </a:prstGeom>
          <a:ln w="50800" cap="rnd">
            <a:gradFill>
              <a:gsLst>
                <a:gs pos="33000">
                  <a:srgbClr val="F5821E"/>
                </a:gs>
                <a:gs pos="0">
                  <a:srgbClr val="009FD4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Line">
            <a:extLst>
              <a:ext uri="{FF2B5EF4-FFF2-40B4-BE49-F238E27FC236}">
                <a16:creationId xmlns:a16="http://schemas.microsoft.com/office/drawing/2014/main" id="{CF6E2184-D59E-4EB9-8693-FC46D3D85C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6187224" y="1712394"/>
            <a:ext cx="3739496" cy="3739496"/>
          </a:xfrm>
          <a:prstGeom prst="arc">
            <a:avLst>
              <a:gd name="adj1" fmla="val 12644882"/>
              <a:gd name="adj2" fmla="val 14367670"/>
            </a:avLst>
          </a:prstGeom>
          <a:ln w="50800" cap="rnd">
            <a:gradFill>
              <a:gsLst>
                <a:gs pos="33000">
                  <a:srgbClr val="FF552E"/>
                </a:gs>
                <a:gs pos="7000">
                  <a:srgbClr val="009FD4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9365015-713F-49A5-94C9-3AAF1E0BB302}"/>
              </a:ext>
            </a:extLst>
          </p:cNvPr>
          <p:cNvSpPr txBox="1"/>
          <p:nvPr/>
        </p:nvSpPr>
        <p:spPr>
          <a:xfrm>
            <a:off x="7202822" y="1458265"/>
            <a:ext cx="1720609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Careful Communication &amp;  Transparency</a:t>
            </a:r>
          </a:p>
        </p:txBody>
      </p:sp>
      <p:sp>
        <p:nvSpPr>
          <p:cNvPr id="23" name="TextBox 22" descr="Safety, Wellness &amp; Strategic Investments">
            <a:extLst>
              <a:ext uri="{FF2B5EF4-FFF2-40B4-BE49-F238E27FC236}">
                <a16:creationId xmlns:a16="http://schemas.microsoft.com/office/drawing/2014/main" id="{1E5C6156-3394-4455-A38A-10BB841822F5}"/>
              </a:ext>
            </a:extLst>
          </p:cNvPr>
          <p:cNvSpPr txBox="1"/>
          <p:nvPr/>
        </p:nvSpPr>
        <p:spPr>
          <a:xfrm>
            <a:off x="7202822" y="4908475"/>
            <a:ext cx="1720609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Safety, Wellness &amp; Strategic Investments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437F3AD-EB96-4A77-BB73-EFBC0E6AFEE4}"/>
              </a:ext>
            </a:extLst>
          </p:cNvPr>
          <p:cNvSpPr txBox="1"/>
          <p:nvPr/>
        </p:nvSpPr>
        <p:spPr>
          <a:xfrm>
            <a:off x="5487206" y="3004258"/>
            <a:ext cx="1720609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Continued Improvement in Systems, Processes and Structure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0E3F322-BE20-4246-907B-B541A83734F0}"/>
              </a:ext>
            </a:extLst>
          </p:cNvPr>
          <p:cNvSpPr txBox="1"/>
          <p:nvPr/>
        </p:nvSpPr>
        <p:spPr>
          <a:xfrm>
            <a:off x="8909136" y="3004258"/>
            <a:ext cx="1720609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Planning Focus  on Stability, Viability, and Growth</a:t>
            </a:r>
          </a:p>
        </p:txBody>
      </p:sp>
      <p:pic>
        <p:nvPicPr>
          <p:cNvPr id="24" name="Picture 23" descr="Logo of the University of Illinois System – Office of the Vice President and Chief Financial Officer">
            <a:extLst>
              <a:ext uri="{FF2B5EF4-FFF2-40B4-BE49-F238E27FC236}">
                <a16:creationId xmlns:a16="http://schemas.microsoft.com/office/drawing/2014/main" id="{EC0F7665-2E22-45AE-AF67-2473FDDC2E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180" y="6454013"/>
            <a:ext cx="3956295" cy="36539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46E00FE7-BFB8-491F-BEED-61DF8540C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 rot="5400000" flipH="1">
            <a:off x="6017844" y="-6017847"/>
            <a:ext cx="156309" cy="121920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CC26ACD2-95F9-4105-A1CC-B8E61C11D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March YTD FY2022 - Solid Fiscal Performance and Outlook</a:t>
            </a:r>
          </a:p>
        </p:txBody>
      </p:sp>
    </p:spTree>
    <p:extLst>
      <p:ext uri="{BB962C8B-B14F-4D97-AF65-F5344CB8AC3E}">
        <p14:creationId xmlns:p14="http://schemas.microsoft.com/office/powerpoint/2010/main" val="1327929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mph" presetSubtype="2" repeatCount="indefinite" accel="50000" decel="50000" autoRev="1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mph" presetSubtype="2" repeatCount="indefinite" accel="50000" decel="50000" autoRev="1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mph" presetSubtype="2" repeatCount="indefinite" accel="50000" decel="50000" autoRev="1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mph" presetSubtype="2" repeatCount="indefinite" accel="50000" decel="50000" autoRev="1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1D98695-6462-4732-B1E3-A6A84A2A46CA}"/>
              </a:ext>
            </a:extLst>
          </p:cNvPr>
          <p:cNvSpPr txBox="1"/>
          <p:nvPr/>
        </p:nvSpPr>
        <p:spPr>
          <a:xfrm>
            <a:off x="3892" y="6211034"/>
            <a:ext cx="2191966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State Appropriations</a:t>
            </a:r>
            <a:br>
              <a:rPr lang="en-US" dirty="0"/>
            </a:br>
            <a:r>
              <a:rPr lang="en-US" dirty="0"/>
              <a:t>FY22    $638 Million 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7010F81-2582-4EB6-9963-911D0A0D5E5E}"/>
              </a:ext>
            </a:extLst>
          </p:cNvPr>
          <p:cNvSpPr txBox="1"/>
          <p:nvPr/>
        </p:nvSpPr>
        <p:spPr>
          <a:xfrm>
            <a:off x="9270489" y="5450718"/>
            <a:ext cx="220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March YTD FY22 Change </a:t>
            </a: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FY17-FY20 Average     23.1% FY22	                   9.6%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7AE4CDD-2317-4D66-B80E-2ADAE458FD31}"/>
              </a:ext>
            </a:extLst>
          </p:cNvPr>
          <p:cNvSpPr txBox="1"/>
          <p:nvPr/>
        </p:nvSpPr>
        <p:spPr>
          <a:xfrm>
            <a:off x="6417563" y="5450718"/>
            <a:ext cx="220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March YTD FY22 Change </a:t>
            </a: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FY17-FY20 Average       3.7% FY22	                45.7%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D63A504-DFA5-4DF3-8925-617DEC168873}"/>
              </a:ext>
            </a:extLst>
          </p:cNvPr>
          <p:cNvSpPr txBox="1"/>
          <p:nvPr/>
        </p:nvSpPr>
        <p:spPr>
          <a:xfrm>
            <a:off x="3564637" y="5450718"/>
            <a:ext cx="220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March YTD FY22 Change </a:t>
            </a: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FY17-FY20 Average     17.4%</a:t>
            </a: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FY22	                   7.2%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38CBEB-8493-4A5B-B4C9-770699BC8C84}"/>
              </a:ext>
            </a:extLst>
          </p:cNvPr>
          <p:cNvSpPr txBox="1"/>
          <p:nvPr/>
        </p:nvSpPr>
        <p:spPr>
          <a:xfrm>
            <a:off x="711711" y="5450718"/>
            <a:ext cx="220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March YTD FY22 Change</a:t>
            </a:r>
          </a:p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FY17-FY20 Average     16.0%</a:t>
            </a:r>
          </a:p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FY22	                   8.4%</a:t>
            </a:r>
          </a:p>
        </p:txBody>
      </p:sp>
      <p:graphicFrame>
        <p:nvGraphicFramePr>
          <p:cNvPr id="14" name="Chart 13" descr="March YTD FY22 for Major Revenue Categories such as tuition revenue, grant revenue, auxiliary revenue, and gift revenue. Figures in millions.&#10;&#10;Tuition revenue in FY17-20 average (pre-Covid) was 1195, FY21 was 1279, and FY22 was 1386.&#10;&#10;Grant revenue in FY17-20 average (pre-Covid) was 616, FY21 was 675, and FY22 was 723. &#10;&#10;Auxiliary revenue in FY17-20 average (pre-Covid) was 405, FY21 was 288, and FY22 was 420. &#10;&#10;Gift revenue in FY17-20 average (pre-Covid) was 152, FY21 was 170, and FY22 was 187. &#10;&#10;State appropriations in FY22 at $638 million.">
            <a:extLst>
              <a:ext uri="{FF2B5EF4-FFF2-40B4-BE49-F238E27FC236}">
                <a16:creationId xmlns:a16="http://schemas.microsoft.com/office/drawing/2014/main" id="{598A430A-D38F-4F7C-BFCC-97833DDFB9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9406926"/>
              </p:ext>
            </p:extLst>
          </p:nvPr>
        </p:nvGraphicFramePr>
        <p:xfrm>
          <a:off x="289359" y="1465954"/>
          <a:ext cx="11719761" cy="3787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1FFEBA4-0067-40ED-A0A2-323933A5CE1D}"/>
              </a:ext>
            </a:extLst>
          </p:cNvPr>
          <p:cNvSpPr txBox="1"/>
          <p:nvPr/>
        </p:nvSpPr>
        <p:spPr>
          <a:xfrm rot="16200000">
            <a:off x="-259026" y="3067459"/>
            <a:ext cx="1096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$ Millions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B22D6FD-3A8B-4144-9D30-52E9E0C3DFCB}"/>
              </a:ext>
            </a:extLst>
          </p:cNvPr>
          <p:cNvSpPr txBox="1"/>
          <p:nvPr/>
        </p:nvSpPr>
        <p:spPr>
          <a:xfrm>
            <a:off x="512278" y="1038947"/>
            <a:ext cx="2932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Excludes Hospital and SHIELD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87A6FBC-2E51-4C80-9134-7C109B91874B}"/>
              </a:ext>
            </a:extLst>
          </p:cNvPr>
          <p:cNvSpPr txBox="1"/>
          <p:nvPr/>
        </p:nvSpPr>
        <p:spPr>
          <a:xfrm>
            <a:off x="0" y="116205"/>
            <a:ext cx="122010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March YTD FY22 – Major Revenue Categories</a:t>
            </a:r>
            <a:br>
              <a:rPr lang="en-US" sz="3600" b="1" dirty="0"/>
            </a:br>
            <a:endParaRPr lang="en-US" sz="3600" b="1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037E2EE-7ED7-4A03-A3FE-1B15EF47643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March YTD FY22 – Major Revenue Categories </a:t>
            </a:r>
          </a:p>
        </p:txBody>
      </p:sp>
    </p:spTree>
    <p:extLst>
      <p:ext uri="{BB962C8B-B14F-4D97-AF65-F5344CB8AC3E}">
        <p14:creationId xmlns:p14="http://schemas.microsoft.com/office/powerpoint/2010/main" val="425776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DCECC7C-A9AD-4BE9-ADDC-BC72DC7E7B95}"/>
              </a:ext>
            </a:extLst>
          </p:cNvPr>
          <p:cNvSpPr txBox="1"/>
          <p:nvPr/>
        </p:nvSpPr>
        <p:spPr>
          <a:xfrm>
            <a:off x="0" y="159444"/>
            <a:ext cx="12191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March YTD FY22 – Major Expense Categories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E7F965-3488-4F0C-A8A3-EF2632041720}"/>
              </a:ext>
            </a:extLst>
          </p:cNvPr>
          <p:cNvSpPr txBox="1"/>
          <p:nvPr/>
        </p:nvSpPr>
        <p:spPr>
          <a:xfrm>
            <a:off x="567691" y="973701"/>
            <a:ext cx="2917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Excludes Hospital and Shield</a:t>
            </a:r>
          </a:p>
        </p:txBody>
      </p:sp>
      <p:graphicFrame>
        <p:nvGraphicFramePr>
          <p:cNvPr id="9" name="Chart 8" descr="March YTD FY22 for Major Expense Categories such as compensation and benefits, general and professional services, and financial aid. Figures in millions.&#10;&#10;Compensation and benefits in FY17-20 average (pre-Covid) was 1457, FY21 was 1632, and FY22 was 1660.&#10;&#10;General and Professional Services in FY17-20 average (pre-Covid) was 605, FY21 was 618, and FY22 was 674.&#10;&#10;Financial Aid in FY17-20 average (pre-Covid) was 289, FY21 was 404, and FY22 was 475.">
            <a:extLst>
              <a:ext uri="{FF2B5EF4-FFF2-40B4-BE49-F238E27FC236}">
                <a16:creationId xmlns:a16="http://schemas.microsoft.com/office/drawing/2014/main" id="{7F647458-2C18-46F9-A476-3F28A76641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302189"/>
              </p:ext>
            </p:extLst>
          </p:nvPr>
        </p:nvGraphicFramePr>
        <p:xfrm>
          <a:off x="304800" y="1352185"/>
          <a:ext cx="11593830" cy="4122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">
            <a:extLst>
              <a:ext uri="{FF2B5EF4-FFF2-40B4-BE49-F238E27FC236}">
                <a16:creationId xmlns:a16="http://schemas.microsoft.com/office/drawing/2014/main" id="{6FF5714B-E1A1-4DED-A653-8A87985D03F0}"/>
              </a:ext>
            </a:extLst>
          </p:cNvPr>
          <p:cNvSpPr txBox="1"/>
          <p:nvPr/>
        </p:nvSpPr>
        <p:spPr>
          <a:xfrm>
            <a:off x="4704204" y="1823067"/>
            <a:ext cx="1137634" cy="33146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(Pre COVID-19)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D0F29C7-7F50-4FE2-9D06-41C544BEE15E}"/>
              </a:ext>
            </a:extLst>
          </p:cNvPr>
          <p:cNvSpPr txBox="1"/>
          <p:nvPr/>
        </p:nvSpPr>
        <p:spPr>
          <a:xfrm rot="16200000">
            <a:off x="-259027" y="3067459"/>
            <a:ext cx="1096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$ Millions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4261B79-BB50-4F5E-B4A7-CFEA358D45C6}"/>
              </a:ext>
            </a:extLst>
          </p:cNvPr>
          <p:cNvSpPr txBox="1"/>
          <p:nvPr/>
        </p:nvSpPr>
        <p:spPr>
          <a:xfrm>
            <a:off x="597376" y="5468800"/>
            <a:ext cx="35564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March YTD FY22 Change</a:t>
            </a:r>
          </a:p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FY17-FY20 Average		  13.9%</a:t>
            </a:r>
          </a:p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FY22			    1.7%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E3A2911-C598-46CC-A419-806620B9CD10}"/>
              </a:ext>
            </a:extLst>
          </p:cNvPr>
          <p:cNvSpPr txBox="1"/>
          <p:nvPr/>
        </p:nvSpPr>
        <p:spPr>
          <a:xfrm>
            <a:off x="4387074" y="5483360"/>
            <a:ext cx="35564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March YTD FY22 Change</a:t>
            </a:r>
          </a:p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FY17-FY20 Average		  11.5%</a:t>
            </a:r>
          </a:p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FY22			    9.1%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C46EE09-E056-45A8-A9F8-C91F39BB9CCC}"/>
              </a:ext>
            </a:extLst>
          </p:cNvPr>
          <p:cNvSpPr txBox="1"/>
          <p:nvPr/>
        </p:nvSpPr>
        <p:spPr>
          <a:xfrm>
            <a:off x="8176772" y="5484151"/>
            <a:ext cx="35564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March YTD FY22 Change</a:t>
            </a:r>
          </a:p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FY17-FY20 Average		  64.6%</a:t>
            </a:r>
          </a:p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FY22			  17.5%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A248B5-8FDC-4918-8F44-F36731F6D80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March YTD FY22 – Major Expense Categories </a:t>
            </a:r>
          </a:p>
        </p:txBody>
      </p:sp>
    </p:spTree>
    <p:extLst>
      <p:ext uri="{BB962C8B-B14F-4D97-AF65-F5344CB8AC3E}">
        <p14:creationId xmlns:p14="http://schemas.microsoft.com/office/powerpoint/2010/main" val="3811613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63ED4A6-585F-434F-B99F-CD341059E07C}"/>
              </a:ext>
            </a:extLst>
          </p:cNvPr>
          <p:cNvSpPr txBox="1"/>
          <p:nvPr/>
        </p:nvSpPr>
        <p:spPr>
          <a:xfrm>
            <a:off x="660041" y="2767106"/>
            <a:ext cx="2880828" cy="30719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March YTD FY2022  Hospital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86CAEED-5854-4663-BB0C-12FEC38863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6016289"/>
              </p:ext>
            </p:extLst>
          </p:nvPr>
        </p:nvGraphicFramePr>
        <p:xfrm>
          <a:off x="4502428" y="1993594"/>
          <a:ext cx="7225750" cy="2870815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879658">
                  <a:extLst>
                    <a:ext uri="{9D8B030D-6E8A-4147-A177-3AD203B41FA5}">
                      <a16:colId xmlns:a16="http://schemas.microsoft.com/office/drawing/2014/main" val="3718111243"/>
                    </a:ext>
                  </a:extLst>
                </a:gridCol>
                <a:gridCol w="1935567">
                  <a:extLst>
                    <a:ext uri="{9D8B030D-6E8A-4147-A177-3AD203B41FA5}">
                      <a16:colId xmlns:a16="http://schemas.microsoft.com/office/drawing/2014/main" val="2121683651"/>
                    </a:ext>
                  </a:extLst>
                </a:gridCol>
                <a:gridCol w="2183325">
                  <a:extLst>
                    <a:ext uri="{9D8B030D-6E8A-4147-A177-3AD203B41FA5}">
                      <a16:colId xmlns:a16="http://schemas.microsoft.com/office/drawing/2014/main" val="128027357"/>
                    </a:ext>
                  </a:extLst>
                </a:gridCol>
                <a:gridCol w="1227200">
                  <a:extLst>
                    <a:ext uri="{9D8B030D-6E8A-4147-A177-3AD203B41FA5}">
                      <a16:colId xmlns:a16="http://schemas.microsoft.com/office/drawing/2014/main" val="3486344075"/>
                    </a:ext>
                  </a:extLst>
                </a:gridCol>
              </a:tblGrid>
              <a:tr h="6966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399" marR="17399" marT="173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March YTD </a:t>
                      </a:r>
                      <a:br>
                        <a:rPr lang="en-US" sz="2000" u="none" strike="noStrike" dirty="0">
                          <a:effectLst/>
                        </a:rPr>
                      </a:br>
                      <a:r>
                        <a:rPr lang="en-US" sz="2000" u="none" strike="noStrike" dirty="0">
                          <a:effectLst/>
                        </a:rPr>
                        <a:t>Actual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399" marR="17399" marT="173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March YTD </a:t>
                      </a:r>
                      <a:br>
                        <a:rPr lang="en-US" sz="2000" u="none" strike="noStrike" dirty="0">
                          <a:effectLst/>
                        </a:rPr>
                      </a:br>
                      <a:r>
                        <a:rPr lang="en-US" sz="2000" u="none" strike="noStrike" dirty="0">
                          <a:effectLst/>
                        </a:rPr>
                        <a:t>Budget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399" marR="17399" marT="173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Variance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399" marR="17399" marT="17399" marB="0" anchor="ctr"/>
                </a:tc>
                <a:extLst>
                  <a:ext uri="{0D108BD9-81ED-4DB2-BD59-A6C34878D82A}">
                    <a16:rowId xmlns:a16="http://schemas.microsoft.com/office/drawing/2014/main" val="423855919"/>
                  </a:ext>
                </a:extLst>
              </a:tr>
              <a:tr h="3904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Total Revenue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399" marR="17399" marT="173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$1,058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399" marR="17399" marT="173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$1,003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399" marR="17399" marT="173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5.5%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399" marR="17399" marT="17399" marB="0" anchor="ctr"/>
                </a:tc>
                <a:extLst>
                  <a:ext uri="{0D108BD9-81ED-4DB2-BD59-A6C34878D82A}">
                    <a16:rowId xmlns:a16="http://schemas.microsoft.com/office/drawing/2014/main" val="409431206"/>
                  </a:ext>
                </a:extLst>
              </a:tr>
              <a:tr h="6966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Operating Expense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399" marR="17399" marT="173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-1,042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399" marR="17399" marT="173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-988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399" marR="17399" marT="173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-5.5%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399" marR="17399" marT="17399" marB="0" anchor="ctr"/>
                </a:tc>
                <a:extLst>
                  <a:ext uri="{0D108BD9-81ED-4DB2-BD59-A6C34878D82A}">
                    <a16:rowId xmlns:a16="http://schemas.microsoft.com/office/drawing/2014/main" val="215748256"/>
                  </a:ext>
                </a:extLst>
              </a:tr>
              <a:tr h="6966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Operating Margin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399" marR="17399" marT="173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   16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399" marR="17399" marT="173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  15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399" marR="17399" marT="173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8.3%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399" marR="17399" marT="17399" marB="0" anchor="ctr"/>
                </a:tc>
                <a:extLst>
                  <a:ext uri="{0D108BD9-81ED-4DB2-BD59-A6C34878D82A}">
                    <a16:rowId xmlns:a16="http://schemas.microsoft.com/office/drawing/2014/main" val="3368613352"/>
                  </a:ext>
                </a:extLst>
              </a:tr>
              <a:tr h="3904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399" marR="17399" marT="173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399" marR="17399" marT="173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399" marR="17399" marT="173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399" marR="17399" marT="17399" marB="0" anchor="ctr"/>
                </a:tc>
                <a:extLst>
                  <a:ext uri="{0D108BD9-81ED-4DB2-BD59-A6C34878D82A}">
                    <a16:rowId xmlns:a16="http://schemas.microsoft.com/office/drawing/2014/main" val="3075871954"/>
                  </a:ext>
                </a:extLst>
              </a:tr>
            </a:tbl>
          </a:graphicData>
        </a:graphic>
      </p:graphicFrame>
      <p:pic>
        <p:nvPicPr>
          <p:cNvPr id="14" name="Picture 13" descr="Logo of the University of Illinois System – Office of the Vice President and Chief Financial Officer">
            <a:extLst>
              <a:ext uri="{FF2B5EF4-FFF2-40B4-BE49-F238E27FC236}">
                <a16:creationId xmlns:a16="http://schemas.microsoft.com/office/drawing/2014/main" id="{A32B0732-53F0-4CD2-86F2-B8EEADF7D5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180" y="6454013"/>
            <a:ext cx="3956295" cy="36539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60C4873-D96F-4A15-A126-70808ACF3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 rot="5400000" flipH="1">
            <a:off x="6017844" y="-6017847"/>
            <a:ext cx="156309" cy="121920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F0D1B04-E93F-4712-96F9-01984C1CB527}"/>
              </a:ext>
            </a:extLst>
          </p:cNvPr>
          <p:cNvSpPr txBox="1"/>
          <p:nvPr/>
        </p:nvSpPr>
        <p:spPr>
          <a:xfrm>
            <a:off x="7827642" y="4495077"/>
            <a:ext cx="1096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$ Millions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F526DE3-0E1C-4AB7-B0F5-BF999295727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March YTD FY2022  Hospital </a:t>
            </a:r>
          </a:p>
        </p:txBody>
      </p:sp>
    </p:spTree>
    <p:extLst>
      <p:ext uri="{BB962C8B-B14F-4D97-AF65-F5344CB8AC3E}">
        <p14:creationId xmlns:p14="http://schemas.microsoft.com/office/powerpoint/2010/main" val="489200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-38694" y="2622331"/>
            <a:ext cx="6134694" cy="5648325"/>
          </a:xfrm>
        </p:spPr>
        <p:txBody>
          <a:bodyPr anchor="t">
            <a:normAutofit/>
          </a:bodyPr>
          <a:lstStyle/>
          <a:p>
            <a:r>
              <a:rPr lang="en-US" sz="4800" dirty="0">
                <a:solidFill>
                  <a:schemeClr val="accent1">
                    <a:lumMod val="75000"/>
                  </a:schemeClr>
                </a:solidFill>
                <a:latin typeface="+mn-lt"/>
                <a:ea typeface="Cambria" panose="02040503050406030204" pitchFamily="18" charset="0"/>
              </a:rPr>
              <a:t>Federal Funding Support for Higher Education</a:t>
            </a:r>
            <a:endParaRPr lang="en-US" sz="3100" dirty="0">
              <a:solidFill>
                <a:schemeClr val="accent1">
                  <a:lumMod val="75000"/>
                </a:schemeClr>
              </a:solidFill>
              <a:latin typeface="+mn-lt"/>
              <a:ea typeface="Cambria" panose="02040503050406030204" pitchFamily="18" charset="0"/>
            </a:endParaRPr>
          </a:p>
        </p:txBody>
      </p:sp>
      <p:pic>
        <p:nvPicPr>
          <p:cNvPr id="6" name="Picture 5" descr="UIUC, UIC and UIS">
            <a:extLst>
              <a:ext uri="{FF2B5EF4-FFF2-40B4-BE49-F238E27FC236}">
                <a16:creationId xmlns:a16="http://schemas.microsoft.com/office/drawing/2014/main" id="{36AA6BF9-B686-4E9C-A107-2DF356D1BF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0"/>
            <a:ext cx="613469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875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8533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7879" y="643467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8387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aphicFrame>
        <p:nvGraphicFramePr>
          <p:cNvPr id="2" name="Chart 1" descr="Summary of Federal Stimulus Awards as of March 31, 2022 FY20-FY22. UIUC at $163 million, UIS at $12 million, UIC at $171 million and hospital, miles square, MSP at $124 million. Total awards at $470.32 million and total student aid at $147.21 million.">
            <a:extLst>
              <a:ext uri="{FF2B5EF4-FFF2-40B4-BE49-F238E27FC236}">
                <a16:creationId xmlns:a16="http://schemas.microsoft.com/office/drawing/2014/main" id="{484D3145-A49D-4C64-8ED4-E3A62B3A2C6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6971512"/>
              </p:ext>
            </p:extLst>
          </p:nvPr>
        </p:nvGraphicFramePr>
        <p:xfrm>
          <a:off x="1150201" y="1565365"/>
          <a:ext cx="9664846" cy="41059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EB8063A-329D-42FD-8C07-ECF8813A76DA}"/>
              </a:ext>
            </a:extLst>
          </p:cNvPr>
          <p:cNvSpPr txBox="1"/>
          <p:nvPr/>
        </p:nvSpPr>
        <p:spPr>
          <a:xfrm>
            <a:off x="1451895" y="643467"/>
            <a:ext cx="90614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Summary of Federal Stimulus Awards as of March 31, 2022 </a:t>
            </a:r>
            <a:br>
              <a:rPr lang="en-US" sz="2800" dirty="0"/>
            </a:br>
            <a:r>
              <a:rPr lang="en-US" sz="2800" dirty="0"/>
              <a:t>FY20-FY22</a:t>
            </a:r>
            <a:br>
              <a:rPr lang="en-US" sz="2800" dirty="0"/>
            </a:br>
            <a:r>
              <a:rPr lang="en-US" sz="1600" dirty="0"/>
              <a:t>($ Millions)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B7EC00-5C69-4D88-AFCB-B595FD696A20}"/>
              </a:ext>
            </a:extLst>
          </p:cNvPr>
          <p:cNvSpPr txBox="1"/>
          <p:nvPr/>
        </p:nvSpPr>
        <p:spPr>
          <a:xfrm>
            <a:off x="653814" y="5389080"/>
            <a:ext cx="59634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Total Awards:  		$ 470.32 million</a:t>
            </a:r>
          </a:p>
          <a:p>
            <a:r>
              <a:rPr lang="en-US" dirty="0"/>
              <a:t>Total Student Aid:		   147.21 million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709A1CB-F5DB-4F83-AED6-8E7148317CD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dirty="0"/>
              <a:t>Summary of Federal Stimulus Awards as of March 31, 2022, FY20-FY22</a:t>
            </a:r>
          </a:p>
        </p:txBody>
      </p:sp>
    </p:spTree>
    <p:extLst>
      <p:ext uri="{BB962C8B-B14F-4D97-AF65-F5344CB8AC3E}">
        <p14:creationId xmlns:p14="http://schemas.microsoft.com/office/powerpoint/2010/main" val="593068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16090</TotalTime>
  <Words>663</Words>
  <Application>Microsoft Office PowerPoint</Application>
  <PresentationFormat>Widescreen</PresentationFormat>
  <Paragraphs>125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Cambria</vt:lpstr>
      <vt:lpstr>Courier New</vt:lpstr>
      <vt:lpstr>Georgia</vt:lpstr>
      <vt:lpstr>Verdana</vt:lpstr>
      <vt:lpstr>Office Theme</vt:lpstr>
      <vt:lpstr> Financial Summary   Board of Trustees Presentation  </vt:lpstr>
      <vt:lpstr>March YTD Financial Summary, Federal Funding Support for Higher Education , Liquidity and Reserves</vt:lpstr>
      <vt:lpstr>March 2022 YTD  Financial Summary </vt:lpstr>
      <vt:lpstr>March YTD FY2022 - Solid Fiscal Performance and Outlook</vt:lpstr>
      <vt:lpstr>March YTD FY22 – Major Revenue Categories </vt:lpstr>
      <vt:lpstr>March YTD FY22 – Major Expense Categories </vt:lpstr>
      <vt:lpstr>March YTD FY2022  Hospital </vt:lpstr>
      <vt:lpstr>Federal Funding Support for Higher Education</vt:lpstr>
      <vt:lpstr>Summary of Federal Stimulus Awards as of March 31, 2022, FY20-FY22</vt:lpstr>
      <vt:lpstr>Uses of Institutional and MSI Funds, FY20-FY22</vt:lpstr>
      <vt:lpstr>Liquidity &amp; Reserves</vt:lpstr>
      <vt:lpstr>Days Cash on Hand</vt:lpstr>
      <vt:lpstr>Critical Roles of Reserves   (savings)</vt:lpstr>
      <vt:lpstr>Critical Roles of Reserves (continued)</vt:lpstr>
      <vt:lpstr>Fiscal Outlook is Promising</vt:lpstr>
    </vt:vector>
  </TitlesOfParts>
  <Company>University of Illinois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Martin, Steven Dee</dc:creator>
  <cp:lastModifiedBy>Shubham Kumar</cp:lastModifiedBy>
  <cp:revision>232</cp:revision>
  <cp:lastPrinted>2022-05-19T12:30:13Z</cp:lastPrinted>
  <dcterms:created xsi:type="dcterms:W3CDTF">2020-01-03T16:38:09Z</dcterms:created>
  <dcterms:modified xsi:type="dcterms:W3CDTF">2022-05-19T17:49:14Z</dcterms:modified>
</cp:coreProperties>
</file>