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1" r:id="rId4"/>
    <p:sldMasterId id="2147483694" r:id="rId5"/>
  </p:sldMasterIdLst>
  <p:notesMasterIdLst>
    <p:notesMasterId r:id="rId32"/>
  </p:notesMasterIdLst>
  <p:handoutMasterIdLst>
    <p:handoutMasterId r:id="rId33"/>
  </p:handoutMasterIdLst>
  <p:sldIdLst>
    <p:sldId id="289" r:id="rId6"/>
    <p:sldId id="292" r:id="rId7"/>
    <p:sldId id="284" r:id="rId8"/>
    <p:sldId id="294" r:id="rId9"/>
    <p:sldId id="309" r:id="rId10"/>
    <p:sldId id="301" r:id="rId11"/>
    <p:sldId id="302" r:id="rId12"/>
    <p:sldId id="303" r:id="rId13"/>
    <p:sldId id="308" r:id="rId14"/>
    <p:sldId id="306" r:id="rId15"/>
    <p:sldId id="310" r:id="rId16"/>
    <p:sldId id="307" r:id="rId17"/>
    <p:sldId id="305" r:id="rId18"/>
    <p:sldId id="304" r:id="rId19"/>
    <p:sldId id="288" r:id="rId20"/>
    <p:sldId id="300" r:id="rId21"/>
    <p:sldId id="314" r:id="rId22"/>
    <p:sldId id="315" r:id="rId23"/>
    <p:sldId id="316" r:id="rId24"/>
    <p:sldId id="320" r:id="rId25"/>
    <p:sldId id="319" r:id="rId26"/>
    <p:sldId id="299" r:id="rId27"/>
    <p:sldId id="287" r:id="rId28"/>
    <p:sldId id="317" r:id="rId29"/>
    <p:sldId id="321" r:id="rId30"/>
    <p:sldId id="290" r:id="rId31"/>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Lato" panose="020F0502020204030203" pitchFamily="34" charset="0"/>
      <p:regular r:id="rId38"/>
      <p:bold r:id="rId39"/>
      <p:italic r:id="rId40"/>
      <p:boldItalic r:id="rId41"/>
    </p:embeddedFont>
    <p:embeddedFont>
      <p:font typeface="Lato Black" panose="020F0502020204030203" pitchFamily="34" charset="0"/>
      <p:bold r:id="rId42"/>
      <p:boldItalic r:id="rId43"/>
    </p:embeddedFont>
    <p:embeddedFont>
      <p:font typeface="Oswald" panose="00000500000000000000" pitchFamily="2" charset="0"/>
      <p:regular r:id="rId44"/>
      <p:bold r:id="rId45"/>
    </p:embeddedFont>
    <p:embeddedFont>
      <p:font typeface="Oswald Medium" panose="00000600000000000000" pitchFamily="2" charset="0"/>
      <p:regular r:id="rId46"/>
    </p:embeddedFont>
    <p:embeddedFont>
      <p:font typeface="Oswald SemiBold" panose="00000700000000000000" pitchFamily="2" charset="0"/>
      <p:bold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3" pos="6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55A4"/>
    <a:srgbClr val="A5A8AA"/>
    <a:srgbClr val="003366"/>
    <a:srgbClr val="E8E9EA"/>
    <a:srgbClr val="13294B"/>
    <a:srgbClr val="E84A27"/>
    <a:srgbClr val="D50032"/>
    <a:srgbClr val="5E666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00" autoAdjust="0"/>
    <p:restoredTop sz="86381" autoAdjust="0"/>
  </p:normalViewPr>
  <p:slideViewPr>
    <p:cSldViewPr snapToGrid="0">
      <p:cViewPr varScale="1">
        <p:scale>
          <a:sx n="86" d="100"/>
          <a:sy n="86" d="100"/>
        </p:scale>
        <p:origin x="134" y="768"/>
      </p:cViewPr>
      <p:guideLst>
        <p:guide orient="horz" pos="912"/>
        <p:guide pos="600"/>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showGuides="1">
      <p:cViewPr varScale="1">
        <p:scale>
          <a:sx n="66" d="100"/>
          <a:sy n="66" d="100"/>
        </p:scale>
        <p:origin x="306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6.fntdata"/><Relationship Id="rId21" Type="http://schemas.openxmlformats.org/officeDocument/2006/relationships/slide" Target="slides/slide16.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5.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E3AE06-C60D-4FAC-82FC-C87D301AAA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584B40-4CD3-47A3-A46A-76AD4C9963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7E6833-1F3F-4FC8-97F4-FDE94F723B49}" type="datetimeFigureOut">
              <a:rPr lang="en-US" smtClean="0"/>
              <a:t>5/18/2022</a:t>
            </a:fld>
            <a:endParaRPr lang="en-US"/>
          </a:p>
        </p:txBody>
      </p:sp>
      <p:sp>
        <p:nvSpPr>
          <p:cNvPr id="4" name="Footer Placeholder 3">
            <a:extLst>
              <a:ext uri="{FF2B5EF4-FFF2-40B4-BE49-F238E27FC236}">
                <a16:creationId xmlns:a16="http://schemas.microsoft.com/office/drawing/2014/main" id="{A678BAD6-B7D1-4BE0-B77A-8B39CB7E21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73AF6AE-B67D-400B-80F1-9BF5F879AB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4D90FA-BBDF-4623-B686-0831D6C73D31}" type="slidenum">
              <a:rPr lang="en-US" smtClean="0"/>
              <a:t>‹#›</a:t>
            </a:fld>
            <a:endParaRPr lang="en-US"/>
          </a:p>
        </p:txBody>
      </p:sp>
    </p:spTree>
    <p:extLst>
      <p:ext uri="{BB962C8B-B14F-4D97-AF65-F5344CB8AC3E}">
        <p14:creationId xmlns:p14="http://schemas.microsoft.com/office/powerpoint/2010/main" val="409544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6F298-A394-4CE1-A654-FE1BC5C038A1}" type="datetimeFigureOut">
              <a:rPr lang="en-US" smtClean="0"/>
              <a:t>5/18/2022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3A1E8-C096-463C-BF8B-4CB4AA05D415}" type="slidenum">
              <a:rPr lang="en-US" smtClean="0"/>
              <a:t>‹#›</a:t>
            </a:fld>
            <a:endParaRPr lang="en-US"/>
          </a:p>
        </p:txBody>
      </p:sp>
    </p:spTree>
    <p:extLst>
      <p:ext uri="{BB962C8B-B14F-4D97-AF65-F5344CB8AC3E}">
        <p14:creationId xmlns:p14="http://schemas.microsoft.com/office/powerpoint/2010/main" val="416443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Good morning and thank you all for being here.</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May meeting is always special as it comes on the heels of all our wonderful commencement ceremonies -- one of the most special and celebratory seasons at U of I and really on any college campus.</a:t>
            </a:r>
          </a:p>
        </p:txBody>
      </p:sp>
      <p:sp>
        <p:nvSpPr>
          <p:cNvPr id="4" name="Slide Number Placeholder 3"/>
          <p:cNvSpPr>
            <a:spLocks noGrp="1"/>
          </p:cNvSpPr>
          <p:nvPr>
            <p:ph type="sldNum" sz="quarter" idx="5"/>
          </p:nvPr>
        </p:nvSpPr>
        <p:spPr/>
        <p:txBody>
          <a:bodyPr/>
          <a:lstStyle/>
          <a:p>
            <a:fld id="{50D3A1E8-C096-463C-BF8B-4CB4AA05D415}" type="slidenum">
              <a:rPr lang="en-US" smtClean="0"/>
              <a:t>1</a:t>
            </a:fld>
            <a:endParaRPr lang="en-US"/>
          </a:p>
        </p:txBody>
      </p:sp>
    </p:spTree>
    <p:extLst>
      <p:ext uri="{BB962C8B-B14F-4D97-AF65-F5344CB8AC3E}">
        <p14:creationId xmlns:p14="http://schemas.microsoft.com/office/powerpoint/2010/main" val="1492307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Celebratory recap -  commencement</a:t>
            </a:r>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10</a:t>
            </a:fld>
            <a:endParaRPr lang="en-US"/>
          </a:p>
        </p:txBody>
      </p:sp>
    </p:spTree>
    <p:extLst>
      <p:ext uri="{BB962C8B-B14F-4D97-AF65-F5344CB8AC3E}">
        <p14:creationId xmlns:p14="http://schemas.microsoft.com/office/powerpoint/2010/main" val="1847941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Celebratory recap -  commencement</a:t>
            </a:r>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11</a:t>
            </a:fld>
            <a:endParaRPr lang="en-US"/>
          </a:p>
        </p:txBody>
      </p:sp>
    </p:spTree>
    <p:extLst>
      <p:ext uri="{BB962C8B-B14F-4D97-AF65-F5344CB8AC3E}">
        <p14:creationId xmlns:p14="http://schemas.microsoft.com/office/powerpoint/2010/main" val="1834673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Celebratory recap -  commencement</a:t>
            </a:r>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12</a:t>
            </a:fld>
            <a:endParaRPr lang="en-US"/>
          </a:p>
        </p:txBody>
      </p:sp>
    </p:spTree>
    <p:extLst>
      <p:ext uri="{BB962C8B-B14F-4D97-AF65-F5344CB8AC3E}">
        <p14:creationId xmlns:p14="http://schemas.microsoft.com/office/powerpoint/2010/main" val="3684057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Celebratory recap -  commencement</a:t>
            </a:r>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13</a:t>
            </a:fld>
            <a:endParaRPr lang="en-US"/>
          </a:p>
        </p:txBody>
      </p:sp>
    </p:spTree>
    <p:extLst>
      <p:ext uri="{BB962C8B-B14F-4D97-AF65-F5344CB8AC3E}">
        <p14:creationId xmlns:p14="http://schemas.microsoft.com/office/powerpoint/2010/main" val="1670277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Celebratory recap -  commencement</a:t>
            </a:r>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14</a:t>
            </a:fld>
            <a:endParaRPr lang="en-US"/>
          </a:p>
        </p:txBody>
      </p:sp>
    </p:spTree>
    <p:extLst>
      <p:ext uri="{BB962C8B-B14F-4D97-AF65-F5344CB8AC3E}">
        <p14:creationId xmlns:p14="http://schemas.microsoft.com/office/powerpoint/2010/main" val="2224718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fact, our success in achieving these foundational goals is reflected in the results of our recently completed FY 21 economic impact study, and I am gratified to receive this important validation of our continued progress.</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data show that four years following our last economic impact study in 2017, the economic value of the U of I System continues to grow. We’re seeing increases across virtually every metric in the study. </a:t>
            </a:r>
          </a:p>
        </p:txBody>
      </p:sp>
      <p:sp>
        <p:nvSpPr>
          <p:cNvPr id="4" name="Slide Number Placeholder 3"/>
          <p:cNvSpPr>
            <a:spLocks noGrp="1"/>
          </p:cNvSpPr>
          <p:nvPr>
            <p:ph type="sldNum" sz="quarter" idx="5"/>
          </p:nvPr>
        </p:nvSpPr>
        <p:spPr/>
        <p:txBody>
          <a:bodyPr/>
          <a:lstStyle/>
          <a:p>
            <a:fld id="{50D3A1E8-C096-463C-BF8B-4CB4AA05D415}" type="slidenum">
              <a:rPr lang="en-US" smtClean="0"/>
              <a:t>15</a:t>
            </a:fld>
            <a:endParaRPr lang="en-US"/>
          </a:p>
        </p:txBody>
      </p:sp>
    </p:spTree>
    <p:extLst>
      <p:ext uri="{BB962C8B-B14F-4D97-AF65-F5344CB8AC3E}">
        <p14:creationId xmlns:p14="http://schemas.microsoft.com/office/powerpoint/2010/main" val="472325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800"/>
              </a:spcAft>
              <a:buFont typeface="Symbol" panose="05050102010706020507" pitchFamily="18" charset="2"/>
              <a:buChar char=""/>
            </a:pPr>
            <a:r>
              <a:rPr lang="en-US" sz="1800" dirty="0">
                <a:solidFill>
                  <a:srgbClr val="0A0A0A"/>
                </a:solidFill>
                <a:effectLst/>
                <a:latin typeface="Calibri" panose="020F0502020204030204" pitchFamily="34" charset="0"/>
                <a:ea typeface="Calibri" panose="020F0502020204030204" pitchFamily="34" charset="0"/>
                <a:cs typeface="Calibri" panose="020F0502020204030204" pitchFamily="34" charset="0"/>
              </a:rPr>
              <a:t>The big, topline number I want to share is that in FY 21, the U of I System added </a:t>
            </a:r>
            <a:r>
              <a:rPr lang="en-US" sz="1800" b="1" dirty="0">
                <a:solidFill>
                  <a:srgbClr val="0A0A0A"/>
                </a:solidFill>
                <a:effectLst/>
                <a:latin typeface="Calibri" panose="020F0502020204030204" pitchFamily="34" charset="0"/>
                <a:ea typeface="Calibri" panose="020F0502020204030204" pitchFamily="34" charset="0"/>
                <a:cs typeface="Calibri" panose="020F0502020204030204" pitchFamily="34" charset="0"/>
              </a:rPr>
              <a:t>$19 billion in income to the state’s economy -- $19 billion! That’s u</a:t>
            </a:r>
            <a:r>
              <a:rPr lang="en-US" sz="1800" dirty="0">
                <a:solidFill>
                  <a:srgbClr val="0A0A0A"/>
                </a:solidFill>
                <a:effectLst/>
                <a:latin typeface="Calibri" panose="020F0502020204030204" pitchFamily="34" charset="0"/>
                <a:ea typeface="Calibri" panose="020F0502020204030204" pitchFamily="34" charset="0"/>
                <a:cs typeface="Calibri" panose="020F0502020204030204" pitchFamily="34" charset="0"/>
              </a:rPr>
              <a:t>p from $17.5 billion in FY 17, an increase of 8.6 percent. </a:t>
            </a:r>
            <a:r>
              <a:rPr lang="en-US" sz="1800" b="1" dirty="0">
                <a:solidFill>
                  <a:srgbClr val="0A0A0A"/>
                </a:solidFill>
                <a:effectLst/>
                <a:latin typeface="Calibri" panose="020F0502020204030204" pitchFamily="34" charset="0"/>
                <a:ea typeface="Calibri" panose="020F0502020204030204" pitchFamily="34" charset="0"/>
                <a:cs typeface="Calibri" panose="020F0502020204030204" pitchFamily="34" charset="0"/>
              </a:rPr>
              <a:t>This represents a value approximately equal to 2.1 percent of Illinois’ gross state product (GSP).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16</a:t>
            </a:fld>
            <a:endParaRPr lang="en-US"/>
          </a:p>
        </p:txBody>
      </p:sp>
    </p:spTree>
    <p:extLst>
      <p:ext uri="{BB962C8B-B14F-4D97-AF65-F5344CB8AC3E}">
        <p14:creationId xmlns:p14="http://schemas.microsoft.com/office/powerpoint/2010/main" val="797295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As to that record number of graduates I mentioned earlier, the </a:t>
            </a:r>
            <a:r>
              <a:rPr lang="en-US" sz="1800" dirty="0">
                <a:effectLst/>
                <a:latin typeface="Calibri" panose="020F0502020204030204" pitchFamily="34" charset="0"/>
                <a:ea typeface="Calibri" panose="020F0502020204030204" pitchFamily="34" charset="0"/>
              </a:rPr>
              <a:t>data show that a growing number of them are remaining in Illinois – 75 percent, up from 64.5 percent in FY 17, boosting their overall ability to impact the state and our economy.</a:t>
            </a:r>
          </a:p>
          <a:p>
            <a:pPr marL="342900" marR="0" lvl="0" indent="-342900">
              <a:lnSpc>
                <a:spcPct val="150000"/>
              </a:lnSpc>
              <a:spcBef>
                <a:spcPts val="0"/>
              </a:spcBef>
              <a:spcAft>
                <a:spcPts val="0"/>
              </a:spcAft>
              <a:buFont typeface="Symbol" panose="05050102010706020507" pitchFamily="18" charset="2"/>
              <a:buChar char=""/>
            </a:pPr>
            <a:r>
              <a:rPr lang="en-US" sz="1800" dirty="0">
                <a:solidFill>
                  <a:srgbClr val="0A0A0A"/>
                </a:solidFill>
                <a:effectLst/>
                <a:latin typeface="Calibri" panose="020F0502020204030204" pitchFamily="34" charset="0"/>
                <a:ea typeface="Times New Roman" panose="02020603050405020304" pitchFamily="18" charset="0"/>
              </a:rPr>
              <a:t>Further, for </a:t>
            </a:r>
            <a:r>
              <a:rPr lang="en-US" sz="1800" dirty="0">
                <a:effectLst/>
                <a:latin typeface="Calibri" panose="020F0502020204030204" pitchFamily="34" charset="0"/>
                <a:ea typeface="Times New Roman" panose="02020603050405020304" pitchFamily="18" charset="0"/>
              </a:rPr>
              <a:t>the 75 percent of U of I System students who remain within Illinois, each U of I bachelor's degree graduate will see approximately $67,300 per year or approximately $31,200 more than someone with a high school diploma.</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17</a:t>
            </a:fld>
            <a:endParaRPr lang="en-US"/>
          </a:p>
        </p:txBody>
      </p:sp>
    </p:spTree>
    <p:extLst>
      <p:ext uri="{BB962C8B-B14F-4D97-AF65-F5344CB8AC3E}">
        <p14:creationId xmlns:p14="http://schemas.microsoft.com/office/powerpoint/2010/main" val="1746388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This translates to a present value of $12.8 billion in cumulative higher future earnings and an internal rate of </a:t>
            </a:r>
            <a:r>
              <a:rPr lang="en-US" sz="1800" dirty="0">
                <a:solidFill>
                  <a:srgbClr val="0A0A0A"/>
                </a:solidFill>
                <a:effectLst/>
                <a:latin typeface="Calibri" panose="020F0502020204030204" pitchFamily="34" charset="0"/>
                <a:ea typeface="Times New Roman" panose="02020603050405020304" pitchFamily="18" charset="0"/>
              </a:rPr>
              <a:t>return of 15.7 percent, which is impressive when compared to the U.S. stock market’s 30-year average rate of return of 10.5 percent.</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18</a:t>
            </a:fld>
            <a:endParaRPr lang="en-US"/>
          </a:p>
        </p:txBody>
      </p:sp>
    </p:spTree>
    <p:extLst>
      <p:ext uri="{BB962C8B-B14F-4D97-AF65-F5344CB8AC3E}">
        <p14:creationId xmlns:p14="http://schemas.microsoft.com/office/powerpoint/2010/main" val="2572160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135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Adding to the strength of our impact are the growing number of partnerships here at home and along with them growing trust in the U of I System’s ability to cultivate diverse talent, create jobs and spur economic development.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35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Data from the new study validate our impact in this area, too. The U of I System’s impact can also be expressed in terms of jobs supported. That $19 billion in total economic impact also supported 164,154 jobs.</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rPr>
              <a:t>Put another way, one out of every 46 jobs in Illinois are supported by the activities of the University of Illinois System.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19</a:t>
            </a:fld>
            <a:endParaRPr lang="en-US"/>
          </a:p>
        </p:txBody>
      </p:sp>
    </p:spTree>
    <p:extLst>
      <p:ext uri="{BB962C8B-B14F-4D97-AF65-F5344CB8AC3E}">
        <p14:creationId xmlns:p14="http://schemas.microsoft.com/office/powerpoint/2010/main" val="2832992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 am still incredibly energized from witnessing so many students walk across the stage this past week and a half, students who are all about to leap forward with that next big step. I’m proud to say that our number of graduates this year totals a whopping 25,000, another all-time high for the University of Illinois System and a proud reminder of why we’re here … of the impact we seek to make that is rooted in the bedrock mission we have carried since our founding.</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It’s about opening our doors wide to every deserving student, not just the privileged few … providing an education that transforms lives, one by one … and collectively sending out new waves of talent, year after year, to create prosperity for our state, the nation and the world.</a:t>
            </a:r>
          </a:p>
        </p:txBody>
      </p:sp>
      <p:sp>
        <p:nvSpPr>
          <p:cNvPr id="4" name="Slide Number Placeholder 3"/>
          <p:cNvSpPr>
            <a:spLocks noGrp="1"/>
          </p:cNvSpPr>
          <p:nvPr>
            <p:ph type="sldNum" sz="quarter" idx="5"/>
          </p:nvPr>
        </p:nvSpPr>
        <p:spPr/>
        <p:txBody>
          <a:bodyPr/>
          <a:lstStyle/>
          <a:p>
            <a:fld id="{50D3A1E8-C096-463C-BF8B-4CB4AA05D415}" type="slidenum">
              <a:rPr lang="en-US" smtClean="0"/>
              <a:t>2</a:t>
            </a:fld>
            <a:endParaRPr lang="en-US"/>
          </a:p>
        </p:txBody>
      </p:sp>
    </p:spTree>
    <p:extLst>
      <p:ext uri="{BB962C8B-B14F-4D97-AF65-F5344CB8AC3E}">
        <p14:creationId xmlns:p14="http://schemas.microsoft.com/office/powerpoint/2010/main" val="2673082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135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also see this impact reflected and growing in our ongoing work with Discovery Partners Institute and the Illinois Innovation Network.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Announced in April of this year, DPI will be the location for one of the Department of Defense’s military technology accelerators, also known as a Defense Innovation Unit. This effort is part of the DoD’s long-term commitment to develop a stronger tech pipeline in Chicago and in alignment with our own U of I System goals.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Another exciting piece of news for DPI is its induction into the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OneTen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employer partner network.  Over the next decade, this coalition of leading CEOs and their companies aims to </a:t>
            </a:r>
            <a:r>
              <a:rPr lang="en-US" sz="1800" dirty="0">
                <a:effectLst/>
                <a:latin typeface="Calibri" panose="020F0502020204030204" pitchFamily="34" charset="0"/>
                <a:ea typeface="Calibri" panose="020F0502020204030204" pitchFamily="34" charset="0"/>
                <a:cs typeface="Calibri" panose="020F0502020204030204" pitchFamily="34" charset="0"/>
              </a:rPr>
              <a:t>reach out to a million Black people across the country who lack four-year degrees to upskill them, hire them and help them advance their careers and lives.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a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OneTen</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talent developer, DPI will provide resources to recruit and train Black talent in Illinois for high-demand tech jobs, further growing Chicago’s tech community.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35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Moving out of Chicago and across and down the state, the Illinois Innovation Network was awarded $120,000 in seed grants to four research teams in its fourth round of funding earlier this year.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35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funding is part of IIN’s Sustaining Illinois program, designed to increase collaborative research among the state’s public universities. Their efforts will focus on the economy, health and well-being, while addressing issues of diversity, equity and inclusion.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35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Selected projects include a new approach to improving community resilience against floods, growing the computational thinking and coding workforce in southeast Illinois, investigating the viability of geopolymer concrete as a sustainable construction material, and examining how Illinois can develop a sustainable and inclusive supply chain for the electric vehicle industry.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20</a:t>
            </a:fld>
            <a:endParaRPr lang="en-US"/>
          </a:p>
        </p:txBody>
      </p:sp>
    </p:spTree>
    <p:extLst>
      <p:ext uri="{BB962C8B-B14F-4D97-AF65-F5344CB8AC3E}">
        <p14:creationId xmlns:p14="http://schemas.microsoft.com/office/powerpoint/2010/main" val="3350440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UI Health is an equally formidable enterprise known for leading-edge impact in health sciences education, health care delivery and research. </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Although broader health-related impacts are outside the scope of the study’s analysis, it does look at the hospital’s impact to the state’s economy, and it is significant.</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FY 21, the U of I System’s hospital operations generated a net impact of $1.6 billion in added income to the state. This is equivalent to supporting 13,367 jobs. </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U of I System is leading the way and growing our impact in so many areas, and you can feel the momentum building – a critical mass of innovation and activity in motion that propels our state and the citizens of Illinois forward.</a:t>
            </a:r>
          </a:p>
        </p:txBody>
      </p:sp>
      <p:sp>
        <p:nvSpPr>
          <p:cNvPr id="4" name="Slide Number Placeholder 3"/>
          <p:cNvSpPr>
            <a:spLocks noGrp="1"/>
          </p:cNvSpPr>
          <p:nvPr>
            <p:ph type="sldNum" sz="quarter" idx="5"/>
          </p:nvPr>
        </p:nvSpPr>
        <p:spPr/>
        <p:txBody>
          <a:bodyPr/>
          <a:lstStyle/>
          <a:p>
            <a:fld id="{50D3A1E8-C096-463C-BF8B-4CB4AA05D415}" type="slidenum">
              <a:rPr lang="en-US" smtClean="0"/>
              <a:t>21</a:t>
            </a:fld>
            <a:endParaRPr lang="en-US"/>
          </a:p>
        </p:txBody>
      </p:sp>
    </p:spTree>
    <p:extLst>
      <p:ext uri="{BB962C8B-B14F-4D97-AF65-F5344CB8AC3E}">
        <p14:creationId xmlns:p14="http://schemas.microsoft.com/office/powerpoint/2010/main" val="2456030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of this progress -- the extent of our impact -- has brought the U of I System to a critical jumping off point. </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 think it’s fair to say, now more than ever, we are on solid footing and in a very strong position to capitalize on new opportunities and perform at even higher levels …</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  identifying pressing problems in need of solutions and answering the call for action to generate the kinds of impact at scale that will allow us to further lead transformational change. </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may have heard me refer to this current favorable state as our “platform for performance,” the notion of having untapped capacity, standing poised to take off, to realize an ambitious vision for what’s next.</a:t>
            </a:r>
          </a:p>
          <a:p>
            <a:pPr marL="342900" marR="0" lvl="0" indent="-342900">
              <a:lnSpc>
                <a:spcPct val="150000"/>
              </a:lnSpc>
              <a:spcBef>
                <a:spcPts val="0"/>
              </a:spcBef>
              <a:spcAft>
                <a:spcPts val="135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we look at opportunities to pursue new initiatives and programs, we remain mindful of industry trends and market forces that are a part of the current landscape in higher education. These will continue to influence our strategic priorities and ultimately our success in growing our impact.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35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Changing demographics, the need for funding diversification, shifting learning modalities and internationalization, to name a few.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135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These trends and forces are evolving the way higher education is being designed and delivered, and the U of I System is evolving with them.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Another critical part of this equation, of course, is our strong financial position.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As you’ll see in our March year-to-date finance committee report, we’re currently enjoying solid fiscal performance, including public confidence buoyed by current favorable bond ratings. Our outlook for the future looks equally promising, too.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It goes without saying that another big part of what will continue to fuel all of this – education, research, innovation and opportunity -- comes from investment in public higher education … from the state’s recognition of the value the U of I System offers to the citizens of Illinois.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We were pleased to see the governor and our partners in the General Assembly demonstrate their belief in what the system provides to the state.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new budget signed by the governor provides $655.2 million in general operating funds for the fiscal year that begins in July. That’s a 5 percent increase.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At the same time, the extraordinary success of our fundraising efforts across the system will continue to support the kinds of meaningful impact we seek.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Our three universities’ comprehensive campaigns, which officially wrap up on June 30, have each surpassed their goals – all combined that’s $3.1 billion -- and we still have six weeks to go.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22</a:t>
            </a:fld>
            <a:endParaRPr lang="en-US"/>
          </a:p>
        </p:txBody>
      </p:sp>
    </p:spTree>
    <p:extLst>
      <p:ext uri="{BB962C8B-B14F-4D97-AF65-F5344CB8AC3E}">
        <p14:creationId xmlns:p14="http://schemas.microsoft.com/office/powerpoint/2010/main" val="2609337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we look to the future and our ability to springboard from our platform, we’ll aspire to capitalize on the intersections where we can make the most profound differences. </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Whether continuing to move the needle on access and affordability through programs like Access 2030, which will increase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number of graduates from underrepresented groups by 50 percent by the end of the decade …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building additional on-ramps for non-traditional students through our </a:t>
            </a:r>
            <a:r>
              <a:rPr lang="en-US" sz="1800" dirty="0">
                <a:effectLst/>
                <a:latin typeface="Calibri" panose="020F0502020204030204" pitchFamily="34" charset="0"/>
                <a:ea typeface="Calibri" panose="020F0502020204030204" pitchFamily="34" charset="0"/>
                <a:cs typeface="Times New Roman" panose="02020603050405020304" pitchFamily="18" charset="0"/>
              </a:rPr>
              <a:t>new transfer guarantee program, which allows Illinois high school graduates to have a home at one of our universities if they have completed at least 36 transferable hours at one of the state’s outstanding community colleges and maintained a 3.0 GPA …</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 or with our growing number of online degree programs that help students, who have the desire to learn but need greater flexibility and convenience, to complete their degrees … </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 UIS deserves a real nod of recognition here. Their number of online degree programs has now skyrocketed to 43, garnering U.S. News &amp; World Report’s ranking among the top 10 percent of online undergraduate programs in the country ... </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 or by continuing to be a hub of innovation and a magnet for federal research dollars. A recent $40 million from the National Science Foundation </a:t>
            </a:r>
            <a:r>
              <a:rPr lang="en-US" sz="1800" dirty="0">
                <a:solidFill>
                  <a:srgbClr val="000000"/>
                </a:solidFill>
                <a:effectLst/>
                <a:latin typeface="Calibri" panose="020F0502020204030204" pitchFamily="34" charset="0"/>
                <a:ea typeface="Calibri" panose="020F0502020204030204" pitchFamily="34" charset="0"/>
              </a:rPr>
              <a:t>to UIUC will advance research in neuron-based computing systems and expand access and capabilities for the nation’s supercomputing infrastructure. UIC’s recent $22 million award from the National Institutes of Health will fund  long-COVID research.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23</a:t>
            </a:fld>
            <a:endParaRPr lang="en-US"/>
          </a:p>
        </p:txBody>
      </p:sp>
    </p:spTree>
    <p:extLst>
      <p:ext uri="{BB962C8B-B14F-4D97-AF65-F5344CB8AC3E}">
        <p14:creationId xmlns:p14="http://schemas.microsoft.com/office/powerpoint/2010/main" val="2854111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It’s worth mentioning here that data from the study show that U of I System research spending generated $1.3 billion in added income for the Illinois economy in FY 21.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24</a:t>
            </a:fld>
            <a:endParaRPr lang="en-US"/>
          </a:p>
        </p:txBody>
      </p:sp>
    </p:spTree>
    <p:extLst>
      <p:ext uri="{BB962C8B-B14F-4D97-AF65-F5344CB8AC3E}">
        <p14:creationId xmlns:p14="http://schemas.microsoft.com/office/powerpoint/2010/main" val="1858288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There’s no doubt, the U of I System will continue to drive impact to be a powerful force for good. </a:t>
            </a: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 hope the highlights from the study give you a sense of the continuing economic value the U of I System provides, reinforcing our positive momentum and bright outlook for the future.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25</a:t>
            </a:fld>
            <a:endParaRPr lang="en-US"/>
          </a:p>
        </p:txBody>
      </p:sp>
    </p:spTree>
    <p:extLst>
      <p:ext uri="{BB962C8B-B14F-4D97-AF65-F5344CB8AC3E}">
        <p14:creationId xmlns:p14="http://schemas.microsoft.com/office/powerpoint/2010/main" val="2704446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full 2021 report will be available in the next couple of months, and we look forward to sharing that with you as soon as possible.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Thank you.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D3A1E8-C096-463C-BF8B-4CB4AA05D415}" type="slidenum">
              <a:rPr lang="en-US" smtClean="0"/>
              <a:t>26</a:t>
            </a:fld>
            <a:endParaRPr lang="en-US"/>
          </a:p>
        </p:txBody>
      </p:sp>
    </p:spTree>
    <p:extLst>
      <p:ext uri="{BB962C8B-B14F-4D97-AF65-F5344CB8AC3E}">
        <p14:creationId xmlns:p14="http://schemas.microsoft.com/office/powerpoint/2010/main" val="3674756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Celebratory recap -  commencement</a:t>
            </a:r>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3</a:t>
            </a:fld>
            <a:endParaRPr lang="en-US"/>
          </a:p>
        </p:txBody>
      </p:sp>
    </p:spTree>
    <p:extLst>
      <p:ext uri="{BB962C8B-B14F-4D97-AF65-F5344CB8AC3E}">
        <p14:creationId xmlns:p14="http://schemas.microsoft.com/office/powerpoint/2010/main" val="1940051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Celebratory recap -  commencement</a:t>
            </a:r>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4</a:t>
            </a:fld>
            <a:endParaRPr lang="en-US"/>
          </a:p>
        </p:txBody>
      </p:sp>
    </p:spTree>
    <p:extLst>
      <p:ext uri="{BB962C8B-B14F-4D97-AF65-F5344CB8AC3E}">
        <p14:creationId xmlns:p14="http://schemas.microsoft.com/office/powerpoint/2010/main" val="3225960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Celebratory recap -  commencement</a:t>
            </a:r>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5</a:t>
            </a:fld>
            <a:endParaRPr lang="en-US"/>
          </a:p>
        </p:txBody>
      </p:sp>
    </p:spTree>
    <p:extLst>
      <p:ext uri="{BB962C8B-B14F-4D97-AF65-F5344CB8AC3E}">
        <p14:creationId xmlns:p14="http://schemas.microsoft.com/office/powerpoint/2010/main" val="30616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Celebratory recap -  commencement</a:t>
            </a:r>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6</a:t>
            </a:fld>
            <a:endParaRPr lang="en-US"/>
          </a:p>
        </p:txBody>
      </p:sp>
    </p:spTree>
    <p:extLst>
      <p:ext uri="{BB962C8B-B14F-4D97-AF65-F5344CB8AC3E}">
        <p14:creationId xmlns:p14="http://schemas.microsoft.com/office/powerpoint/2010/main" val="3579481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Celebratory recap -  commencement</a:t>
            </a:r>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7</a:t>
            </a:fld>
            <a:endParaRPr lang="en-US"/>
          </a:p>
        </p:txBody>
      </p:sp>
    </p:spTree>
    <p:extLst>
      <p:ext uri="{BB962C8B-B14F-4D97-AF65-F5344CB8AC3E}">
        <p14:creationId xmlns:p14="http://schemas.microsoft.com/office/powerpoint/2010/main" val="2291736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Celebratory recap -  commencement</a:t>
            </a:r>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8</a:t>
            </a:fld>
            <a:endParaRPr lang="en-US"/>
          </a:p>
        </p:txBody>
      </p:sp>
    </p:spTree>
    <p:extLst>
      <p:ext uri="{BB962C8B-B14F-4D97-AF65-F5344CB8AC3E}">
        <p14:creationId xmlns:p14="http://schemas.microsoft.com/office/powerpoint/2010/main" val="1830142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Celebratory recap -  commencement</a:t>
            </a:r>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9</a:t>
            </a:fld>
            <a:endParaRPr lang="en-US"/>
          </a:p>
        </p:txBody>
      </p:sp>
    </p:spTree>
    <p:extLst>
      <p:ext uri="{BB962C8B-B14F-4D97-AF65-F5344CB8AC3E}">
        <p14:creationId xmlns:p14="http://schemas.microsoft.com/office/powerpoint/2010/main" val="42363695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_01">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2" name="Title Placeholder 10">
            <a:extLst>
              <a:ext uri="{FF2B5EF4-FFF2-40B4-BE49-F238E27FC236}">
                <a16:creationId xmlns:a16="http://schemas.microsoft.com/office/drawing/2014/main" id="{A78FA8AB-4405-4444-ACAC-4046C4EA9311}"/>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5" name="Content Placeholder 2">
            <a:extLst>
              <a:ext uri="{FF2B5EF4-FFF2-40B4-BE49-F238E27FC236}">
                <a16:creationId xmlns:a16="http://schemas.microsoft.com/office/drawing/2014/main" id="{C3FE7227-798D-4B3D-A297-B09AE961A1AA}"/>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3088582"/>
      </p:ext>
    </p:extLst>
  </p:cSld>
  <p:clrMapOvr>
    <a:masterClrMapping/>
  </p:clrMapOvr>
  <p:extLst>
    <p:ext uri="{DCECCB84-F9BA-43D5-87BE-67443E8EF086}">
      <p15:sldGuideLst xmlns:p15="http://schemas.microsoft.com/office/powerpoint/2012/main">
        <p15:guide id="1" pos="528" userDrawn="1">
          <p15:clr>
            <a:srgbClr val="FBAE40"/>
          </p15:clr>
        </p15:guide>
        <p15:guide id="2" orient="horz" pos="8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11">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lgn="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D3E603ED-9F8C-429B-B551-4CAC6775A124}"/>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Placeholder 10">
            <a:extLst>
              <a:ext uri="{FF2B5EF4-FFF2-40B4-BE49-F238E27FC236}">
                <a16:creationId xmlns:a16="http://schemas.microsoft.com/office/drawing/2014/main" id="{50E7882C-C489-4F9F-B391-DC83482D009A}"/>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820653738"/>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1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a:prstGeom prst="rect">
            <a:avLst/>
          </a:prstGeo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defRPr>
                <a:solidFill>
                  <a:srgbClr val="E8E9EA"/>
                </a:solidFil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7650871" y="6385982"/>
            <a:ext cx="3702929" cy="267893"/>
          </a:xfrm>
          <a:prstGeom prst="rect">
            <a:avLst/>
          </a:prstGeom>
        </p:spPr>
      </p:pic>
      <p:sp>
        <p:nvSpPr>
          <p:cNvPr id="8" name="Title Placeholder 10">
            <a:extLst>
              <a:ext uri="{FF2B5EF4-FFF2-40B4-BE49-F238E27FC236}">
                <a16:creationId xmlns:a16="http://schemas.microsoft.com/office/drawing/2014/main" id="{06F0B74D-76F5-49DE-BC1E-07A3933A7D93}"/>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lvl1pPr>
              <a:defRPr>
                <a:solidFill>
                  <a:srgbClr val="E8E9EA"/>
                </a:solidFill>
              </a:defRPr>
            </a:lvl1pPr>
          </a:lstStyle>
          <a:p>
            <a:r>
              <a:rPr lang="en-US" dirty="0"/>
              <a:t>Click to edit Master title style</a:t>
            </a:r>
          </a:p>
        </p:txBody>
      </p:sp>
    </p:spTree>
    <p:extLst>
      <p:ext uri="{BB962C8B-B14F-4D97-AF65-F5344CB8AC3E}">
        <p14:creationId xmlns:p14="http://schemas.microsoft.com/office/powerpoint/2010/main" val="165274390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13">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D5FE394F-A334-4167-90DD-5A662FD693E6}"/>
              </a:ext>
            </a:extLst>
          </p:cNvPr>
          <p:cNvSpPr>
            <a:spLocks noGrp="1"/>
          </p:cNvSpPr>
          <p:nvPr>
            <p:ph type="dt" sz="half" idx="10"/>
          </p:nvPr>
        </p:nvSpPr>
        <p:spPr>
          <a:xfrm>
            <a:off x="838200" y="6356350"/>
            <a:ext cx="2743200" cy="365125"/>
          </a:xfrm>
          <a:prstGeom prst="rect">
            <a:avLst/>
          </a:prstGeom>
        </p:spPr>
        <p:txBody>
          <a:bodyPr/>
          <a:lstStyle/>
          <a:p>
            <a:fld id="{D4EBE3CD-9D77-4126-B7ED-9E1F8FB2D6C1}" type="slidenum">
              <a:rPr lang="en-US" smtClean="0"/>
              <a:pPr/>
              <a:t>‹#›</a:t>
            </a:fld>
            <a:endParaRPr lang="en-US" dirty="0"/>
          </a:p>
        </p:txBody>
      </p:sp>
      <p:pic>
        <p:nvPicPr>
          <p:cNvPr id="9" name="Picture 8">
            <a:extLst>
              <a:ext uri="{FF2B5EF4-FFF2-40B4-BE49-F238E27FC236}">
                <a16:creationId xmlns:a16="http://schemas.microsoft.com/office/drawing/2014/main" id="{9A49015A-19E5-4F62-8694-C03378168AA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A4DB0FFB-2C34-4B3B-95BB-057D3A8326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Content Placeholder 2">
            <a:extLst>
              <a:ext uri="{FF2B5EF4-FFF2-40B4-BE49-F238E27FC236}">
                <a16:creationId xmlns:a16="http://schemas.microsoft.com/office/drawing/2014/main" id="{171B28D7-6742-4F0D-930C-1815724E8ACC}"/>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8699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a:cxnSpLocks/>
          </p:cNvCxnSpPr>
          <p:nvPr userDrawn="1"/>
        </p:nvCxnSpPr>
        <p:spPr>
          <a:xfrm>
            <a:off x="4648200" y="6176963"/>
            <a:ext cx="670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650871" y="6385982"/>
            <a:ext cx="3702929" cy="267893"/>
          </a:xfrm>
          <a:prstGeom prst="rect">
            <a:avLst/>
          </a:prstGeom>
        </p:spPr>
      </p:pic>
    </p:spTree>
    <p:extLst>
      <p:ext uri="{BB962C8B-B14F-4D97-AF65-F5344CB8AC3E}">
        <p14:creationId xmlns:p14="http://schemas.microsoft.com/office/powerpoint/2010/main" val="165274390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guide id="3" pos="292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screenshot of a video game&#10;&#10;Description automatically generated with medium confidence">
            <a:extLst>
              <a:ext uri="{FF2B5EF4-FFF2-40B4-BE49-F238E27FC236}">
                <a16:creationId xmlns:a16="http://schemas.microsoft.com/office/drawing/2014/main" id="{89F2FD4C-EBBF-44A2-9512-CE52BB541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993" y="684494"/>
            <a:ext cx="2409448" cy="917011"/>
          </a:xfrm>
          <a:prstGeom prst="rect">
            <a:avLst/>
          </a:prstGeom>
        </p:spPr>
      </p:pic>
    </p:spTree>
    <p:extLst>
      <p:ext uri="{BB962C8B-B14F-4D97-AF65-F5344CB8AC3E}">
        <p14:creationId xmlns:p14="http://schemas.microsoft.com/office/powerpoint/2010/main" val="198363466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49690118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86134838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_0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411805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03">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291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21FAD412-933D-4FF2-924E-58DB1C595363}"/>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F169DF7B-0E50-4F12-A329-B7AD0C93E514}"/>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964138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04">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13" name="Title Placeholder 10">
            <a:extLst>
              <a:ext uri="{FF2B5EF4-FFF2-40B4-BE49-F238E27FC236}">
                <a16:creationId xmlns:a16="http://schemas.microsoft.com/office/drawing/2014/main" id="{BA4DF265-3811-48B8-B889-A8F3EA3EA41C}"/>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02618625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05">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AFBFCC8D-7F0E-4C14-9877-5F062B244ED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FB667FF1-1A01-4668-9AB2-8A7E57A66273}"/>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242741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06">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6B9ADA4A-10C1-4AB6-80A8-2F2A3F5AA1FC}"/>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2D41D2A3-8719-4D0A-B26C-CD3F8394D3B0}"/>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5804767"/>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_07">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39EADD68-76BE-498E-BC31-F5AC81E77D57}"/>
              </a:ext>
            </a:extLst>
          </p:cNvPr>
          <p:cNvSpPr>
            <a:spLocks noGrp="1"/>
          </p:cNvSpPr>
          <p:nvPr>
            <p:ph type="title"/>
          </p:nvPr>
        </p:nvSpPr>
        <p:spPr>
          <a:xfrm>
            <a:off x="838200" y="677322"/>
            <a:ext cx="6938473"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CD7792DF-18D0-4183-914D-4044609A3776}"/>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67051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08">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10" name="Title Placeholder 10">
            <a:extLst>
              <a:ext uri="{FF2B5EF4-FFF2-40B4-BE49-F238E27FC236}">
                <a16:creationId xmlns:a16="http://schemas.microsoft.com/office/drawing/2014/main" id="{14A6C7D4-AE95-4D81-8EC0-54CC6A9E09E8}"/>
              </a:ext>
            </a:extLst>
          </p:cNvPr>
          <p:cNvSpPr>
            <a:spLocks noGrp="1"/>
          </p:cNvSpPr>
          <p:nvPr>
            <p:ph type="title"/>
          </p:nvPr>
        </p:nvSpPr>
        <p:spPr>
          <a:xfrm>
            <a:off x="838200" y="677322"/>
            <a:ext cx="6938473" cy="1313848"/>
          </a:xfrm>
          <a:prstGeom prst="rect">
            <a:avLst/>
          </a:prstGeom>
        </p:spPr>
        <p:txBody>
          <a:bodyPr vert="horz" lIns="91440" tIns="45720" rIns="91440" bIns="45720" rtlCol="0" anchor="t">
            <a:normAutofit/>
          </a:bodyPr>
          <a:lstStyle/>
          <a:p>
            <a:r>
              <a:rPr lang="en-US" dirty="0"/>
              <a:t>Click to edit Master title style</a:t>
            </a:r>
          </a:p>
        </p:txBody>
      </p:sp>
      <p:sp>
        <p:nvSpPr>
          <p:cNvPr id="13" name="Content Placeholder 2">
            <a:extLst>
              <a:ext uri="{FF2B5EF4-FFF2-40B4-BE49-F238E27FC236}">
                <a16:creationId xmlns:a16="http://schemas.microsoft.com/office/drawing/2014/main" id="{009654DD-E4D6-4CF3-A9E0-564310B3469C}"/>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28913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10">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Title Placeholder 10">
            <a:extLst>
              <a:ext uri="{FF2B5EF4-FFF2-40B4-BE49-F238E27FC236}">
                <a16:creationId xmlns:a16="http://schemas.microsoft.com/office/drawing/2014/main" id="{9A5C3BB4-FA16-45B8-A9D3-F0D05B986605}"/>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EA3281D7-F150-4E0E-A844-F5B1A2E59544}"/>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8653386"/>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92AFD-7A9A-40A7-8EAE-A7582B8CF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BCD4F-7C42-4FCA-8F1D-861807028609}" type="slidenum">
              <a:rPr lang="en-US" smtClean="0"/>
              <a:t>‹#›</a:t>
            </a:fld>
            <a:endParaRPr lang="en-US"/>
          </a:p>
        </p:txBody>
      </p:sp>
      <p:cxnSp>
        <p:nvCxnSpPr>
          <p:cNvPr id="9" name="Straight Connector 8">
            <a:extLst>
              <a:ext uri="{FF2B5EF4-FFF2-40B4-BE49-F238E27FC236}">
                <a16:creationId xmlns:a16="http://schemas.microsoft.com/office/drawing/2014/main" id="{7D5953EA-594D-4F23-8B22-847853613CA0}"/>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032231"/>
      </p:ext>
    </p:extLst>
  </p:cSld>
  <p:clrMap bg1="lt1" tx1="dk1" bg2="lt2" tx2="dk2" accent1="accent1" accent2="accent2" accent3="accent3" accent4="accent4" accent5="accent5" accent6="accent6" hlink="hlink" folHlink="folHlink"/>
  <p:sldLayoutIdLst>
    <p:sldLayoutId id="2147483652" r:id="rId1"/>
    <p:sldLayoutId id="2147483663" r:id="rId2"/>
    <p:sldLayoutId id="2147483665" r:id="rId3"/>
    <p:sldLayoutId id="2147483666" r:id="rId4"/>
    <p:sldLayoutId id="2147483674" r:id="rId5"/>
    <p:sldLayoutId id="2147483677" r:id="rId6"/>
    <p:sldLayoutId id="2147483678" r:id="rId7"/>
    <p:sldLayoutId id="2147483669" r:id="rId8"/>
    <p:sldLayoutId id="2147483672" r:id="rId9"/>
    <p:sldLayoutId id="2147483670" r:id="rId10"/>
    <p:sldLayoutId id="2147483664" r:id="rId11"/>
    <p:sldLayoutId id="2147483693" r:id="rId12"/>
  </p:sldLayoutIdLst>
  <p:txStyles>
    <p:titleStyle>
      <a:lvl1pPr algn="l" defTabSz="914400" rtl="0" eaLnBrk="1" latinLnBrk="0" hangingPunct="1">
        <a:lnSpc>
          <a:spcPct val="90000"/>
        </a:lnSpc>
        <a:spcBef>
          <a:spcPct val="0"/>
        </a:spcBef>
        <a:buNone/>
        <a:defRPr sz="4800" kern="1200" cap="all" baseline="0">
          <a:solidFill>
            <a:srgbClr val="13294B"/>
          </a:solidFill>
          <a:latin typeface="Oswald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920A3-7167-4E14-A27F-3E032B7B974A}"/>
              </a:ext>
            </a:extLst>
          </p:cNvPr>
          <p:cNvSpPr>
            <a:spLocks noGrp="1"/>
          </p:cNvSpPr>
          <p:nvPr>
            <p:ph type="body" idx="1"/>
          </p:nvPr>
        </p:nvSpPr>
        <p:spPr>
          <a:xfrm>
            <a:off x="838200" y="2118167"/>
            <a:ext cx="10515600" cy="40587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D575A8-0CFB-4DE3-81A8-EDEAC8A6A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C699B4-DED1-4F97-BBBA-1865F4F291DC}" type="datetimeFigureOut">
              <a:rPr lang="en-US" smtClean="0"/>
              <a:t>5/18/2022</a:t>
            </a:fld>
            <a:endParaRPr lang="en-US"/>
          </a:p>
        </p:txBody>
      </p:sp>
      <p:sp>
        <p:nvSpPr>
          <p:cNvPr id="5" name="Footer Placeholder 4">
            <a:extLst>
              <a:ext uri="{FF2B5EF4-FFF2-40B4-BE49-F238E27FC236}">
                <a16:creationId xmlns:a16="http://schemas.microsoft.com/office/drawing/2014/main" id="{D6621CD7-4E9D-421C-8A24-75FBCBA7F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F3BA79-4325-46FA-9A5B-1C1F399DD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BE3CD-9D77-4126-B7ED-9E1F8FB2D6C1}" type="slidenum">
              <a:rPr lang="en-US" smtClean="0"/>
              <a:t>‹#›</a:t>
            </a:fld>
            <a:endParaRPr lang="en-US"/>
          </a:p>
        </p:txBody>
      </p:sp>
    </p:spTree>
    <p:extLst>
      <p:ext uri="{BB962C8B-B14F-4D97-AF65-F5344CB8AC3E}">
        <p14:creationId xmlns:p14="http://schemas.microsoft.com/office/powerpoint/2010/main" val="476139142"/>
      </p:ext>
    </p:extLst>
  </p:cSld>
  <p:clrMap bg1="lt1" tx1="dk1" bg2="lt2" tx2="dk2" accent1="accent1" accent2="accent2" accent3="accent3" accent4="accent4" accent5="accent5" accent6="accent6" hlink="hlink" folHlink="folHlink"/>
  <p:sldLayoutIdLst>
    <p:sldLayoutId id="2147483696" r:id="rId1"/>
    <p:sldLayoutId id="2147483695" r:id="rId2"/>
    <p:sldLayoutId id="2147483680" r:id="rId3"/>
    <p:sldLayoutId id="2147483679" r:id="rId4"/>
  </p:sldLayoutIdLst>
  <p:txStyles>
    <p:titleStyle>
      <a:lvl1pPr algn="l" defTabSz="914400" rtl="0" eaLnBrk="1" latinLnBrk="0" hangingPunct="1">
        <a:lnSpc>
          <a:spcPct val="90000"/>
        </a:lnSpc>
        <a:spcBef>
          <a:spcPct val="0"/>
        </a:spcBef>
        <a:buNone/>
        <a:defRPr sz="4800" kern="1200" cap="all" spc="300" baseline="0">
          <a:solidFill>
            <a:srgbClr val="0455A4"/>
          </a:solidFill>
          <a:latin typeface="Lato" panose="020F050202020403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0.gif"/></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gif"/><Relationship Id="rId5" Type="http://schemas.openxmlformats.org/officeDocument/2006/relationships/image" Target="../media/image3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8E6C1B-CFA9-46B7-BB1A-465E20502049}"/>
              </a:ext>
            </a:extLst>
          </p:cNvPr>
          <p:cNvSpPr txBox="1"/>
          <p:nvPr/>
        </p:nvSpPr>
        <p:spPr>
          <a:xfrm>
            <a:off x="1104900" y="5401270"/>
            <a:ext cx="5227320" cy="923330"/>
          </a:xfrm>
          <a:prstGeom prst="rect">
            <a:avLst/>
          </a:prstGeom>
          <a:noFill/>
        </p:spPr>
        <p:txBody>
          <a:bodyPr wrap="square" rtlCol="0">
            <a:spAutoFit/>
          </a:bodyPr>
          <a:lstStyle/>
          <a:p>
            <a:r>
              <a:rPr lang="en-US" sz="2700" dirty="0">
                <a:solidFill>
                  <a:srgbClr val="0455A4"/>
                </a:solidFill>
                <a:latin typeface="Lato Black" panose="020F0A02020204030203" pitchFamily="34" charset="0"/>
              </a:rPr>
              <a:t>President Tim Killeen</a:t>
            </a:r>
          </a:p>
          <a:p>
            <a:r>
              <a:rPr lang="en-US" sz="2700" dirty="0">
                <a:solidFill>
                  <a:srgbClr val="0455A4"/>
                </a:solidFill>
                <a:latin typeface="Lato Black" panose="020F0A02020204030203" pitchFamily="34" charset="0"/>
              </a:rPr>
              <a:t>May 19, 2022</a:t>
            </a:r>
          </a:p>
        </p:txBody>
      </p:sp>
      <p:sp>
        <p:nvSpPr>
          <p:cNvPr id="5" name="Rectangle 4">
            <a:extLst>
              <a:ext uri="{FF2B5EF4-FFF2-40B4-BE49-F238E27FC236}">
                <a16:creationId xmlns:a16="http://schemas.microsoft.com/office/drawing/2014/main" id="{F0F73E7D-D9A7-4DA9-BB33-B03E617E00E5}"/>
              </a:ext>
              <a:ext uri="{C183D7F6-B498-43B3-948B-1728B52AA6E4}">
                <adec:decorative xmlns:adec="http://schemas.microsoft.com/office/drawing/2017/decorative" val="1"/>
              </a:ext>
            </a:extLst>
          </p:cNvPr>
          <p:cNvSpPr/>
          <p:nvPr/>
        </p:nvSpPr>
        <p:spPr>
          <a:xfrm>
            <a:off x="838200" y="5486400"/>
            <a:ext cx="114300" cy="716756"/>
          </a:xfrm>
          <a:prstGeom prst="rect">
            <a:avLst/>
          </a:prstGeom>
          <a:solidFill>
            <a:srgbClr val="045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CF1DE2C-D316-45C8-92A5-CADEDE3056F0}"/>
              </a:ext>
            </a:extLst>
          </p:cNvPr>
          <p:cNvSpPr txBox="1"/>
          <p:nvPr/>
        </p:nvSpPr>
        <p:spPr>
          <a:xfrm>
            <a:off x="632460" y="2057459"/>
            <a:ext cx="8663940" cy="5093702"/>
          </a:xfrm>
          <a:prstGeom prst="rect">
            <a:avLst/>
          </a:prstGeom>
          <a:noFill/>
        </p:spPr>
        <p:txBody>
          <a:bodyPr wrap="square" rtlCol="0">
            <a:spAutoFit/>
          </a:bodyPr>
          <a:lstStyle/>
          <a:p>
            <a:pPr>
              <a:lnSpc>
                <a:spcPts val="13000"/>
              </a:lnSpc>
            </a:pPr>
            <a:r>
              <a:rPr lang="en-US" sz="13600" spc="-150" dirty="0">
                <a:solidFill>
                  <a:srgbClr val="13294B"/>
                </a:solidFill>
                <a:latin typeface="Oswald SemiBold" pitchFamily="2" charset="0"/>
              </a:rPr>
              <a:t>BOARD OF </a:t>
            </a:r>
            <a:br>
              <a:rPr lang="en-US" sz="13600" spc="-150" dirty="0">
                <a:solidFill>
                  <a:srgbClr val="13294B"/>
                </a:solidFill>
                <a:latin typeface="Oswald SemiBold" pitchFamily="2" charset="0"/>
              </a:rPr>
            </a:br>
            <a:r>
              <a:rPr lang="en-US" sz="13600" spc="-150" dirty="0">
                <a:solidFill>
                  <a:srgbClr val="13294B"/>
                </a:solidFill>
                <a:latin typeface="Oswald SemiBold" pitchFamily="2" charset="0"/>
              </a:rPr>
              <a:t>TRUSTEES</a:t>
            </a:r>
            <a:br>
              <a:rPr lang="en-US" sz="13600" spc="-150" dirty="0">
                <a:solidFill>
                  <a:srgbClr val="13294B"/>
                </a:solidFill>
                <a:latin typeface="Oswald SemiBold" pitchFamily="2" charset="0"/>
              </a:rPr>
            </a:br>
            <a:endParaRPr lang="en-US" sz="13600" spc="-150" dirty="0">
              <a:solidFill>
                <a:srgbClr val="13294B"/>
              </a:solidFill>
              <a:latin typeface="Oswald SemiBold" pitchFamily="2" charset="0"/>
            </a:endParaRPr>
          </a:p>
        </p:txBody>
      </p:sp>
      <p:sp>
        <p:nvSpPr>
          <p:cNvPr id="2" name="Title 1">
            <a:extLst>
              <a:ext uri="{FF2B5EF4-FFF2-40B4-BE49-F238E27FC236}">
                <a16:creationId xmlns:a16="http://schemas.microsoft.com/office/drawing/2014/main" id="{C5DA122B-31EB-429E-9C91-B7CBDB8C55E8}"/>
              </a:ext>
            </a:extLst>
          </p:cNvPr>
          <p:cNvSpPr>
            <a:spLocks noGrp="1"/>
          </p:cNvSpPr>
          <p:nvPr>
            <p:ph type="title" idx="4294967295"/>
          </p:nvPr>
        </p:nvSpPr>
        <p:spPr>
          <a:xfrm>
            <a:off x="838200" y="-1325563"/>
            <a:ext cx="10515600" cy="1325563"/>
          </a:xfrm>
          <a:prstGeom prst="rect">
            <a:avLst/>
          </a:prstGeom>
        </p:spPr>
        <p:txBody>
          <a:bodyPr anchor="b"/>
          <a:lstStyle/>
          <a:p>
            <a:r>
              <a:rPr lang="en-US" dirty="0"/>
              <a:t>Board of Trustees</a:t>
            </a:r>
          </a:p>
        </p:txBody>
      </p:sp>
    </p:spTree>
    <p:extLst>
      <p:ext uri="{BB962C8B-B14F-4D97-AF65-F5344CB8AC3E}">
        <p14:creationId xmlns:p14="http://schemas.microsoft.com/office/powerpoint/2010/main" val="1408898964"/>
      </p:ext>
    </p:extLst>
  </p:cSld>
  <p:clrMapOvr>
    <a:masterClrMapping/>
  </p:clrMapOvr>
  <p:transition>
    <p:cover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of a female graduate smiling during the ceremony">
            <a:extLst>
              <a:ext uri="{FF2B5EF4-FFF2-40B4-BE49-F238E27FC236}">
                <a16:creationId xmlns:a16="http://schemas.microsoft.com/office/drawing/2014/main" id="{626166D6-799C-40DA-B620-C55C72B6FE1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1A2A1D7-F346-4B01-98DD-A2AB4E82FA9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4" name="Title 3">
            <a:extLst>
              <a:ext uri="{FF2B5EF4-FFF2-40B4-BE49-F238E27FC236}">
                <a16:creationId xmlns:a16="http://schemas.microsoft.com/office/drawing/2014/main" id="{DF9D9CD8-8547-4FA6-9649-281B11852F53}"/>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dirty="0"/>
              <a:t>Graduation ceremony 9</a:t>
            </a:r>
          </a:p>
        </p:txBody>
      </p:sp>
    </p:spTree>
    <p:extLst>
      <p:ext uri="{BB962C8B-B14F-4D97-AF65-F5344CB8AC3E}">
        <p14:creationId xmlns:p14="http://schemas.microsoft.com/office/powerpoint/2010/main" val="4276122298"/>
      </p:ext>
    </p:extLst>
  </p:cSld>
  <p:clrMapOvr>
    <a:masterClrMapping/>
  </p:clrMapOvr>
  <p:transition advClick="0" advTm="4000">
    <p:cover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rsons in wheelchairs dressed in graduation attire.&#10;">
            <a:extLst>
              <a:ext uri="{FF2B5EF4-FFF2-40B4-BE49-F238E27FC236}">
                <a16:creationId xmlns:a16="http://schemas.microsoft.com/office/drawing/2014/main" id="{626166D6-799C-40DA-B620-C55C72B6FE1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06680"/>
            <a:ext cx="12192000" cy="6964680"/>
          </a:xfrm>
          <a:prstGeom prst="rect">
            <a:avLst/>
          </a:prstGeom>
        </p:spPr>
      </p:pic>
      <p:pic>
        <p:nvPicPr>
          <p:cNvPr id="9" name="Picture 8">
            <a:extLst>
              <a:ext uri="{FF2B5EF4-FFF2-40B4-BE49-F238E27FC236}">
                <a16:creationId xmlns:a16="http://schemas.microsoft.com/office/drawing/2014/main" id="{81A2A1D7-F346-4B01-98DD-A2AB4E82FA9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2" name="Title 1">
            <a:extLst>
              <a:ext uri="{FF2B5EF4-FFF2-40B4-BE49-F238E27FC236}">
                <a16:creationId xmlns:a16="http://schemas.microsoft.com/office/drawing/2014/main" id="{20EB635E-F28D-450A-91C2-8A87B2B799AA}"/>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dirty="0"/>
              <a:t>Graduation ceremony 10</a:t>
            </a:r>
          </a:p>
        </p:txBody>
      </p:sp>
    </p:spTree>
    <p:extLst>
      <p:ext uri="{BB962C8B-B14F-4D97-AF65-F5344CB8AC3E}">
        <p14:creationId xmlns:p14="http://schemas.microsoft.com/office/powerpoint/2010/main" val="3747991016"/>
      </p:ext>
    </p:extLst>
  </p:cSld>
  <p:clrMapOvr>
    <a:masterClrMapping/>
  </p:clrMapOvr>
  <p:transition advClick="0" advTm="5000">
    <p:cover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of three graduates smiling while confetti falls from the sky.">
            <a:extLst>
              <a:ext uri="{FF2B5EF4-FFF2-40B4-BE49-F238E27FC236}">
                <a16:creationId xmlns:a16="http://schemas.microsoft.com/office/drawing/2014/main" id="{626166D6-799C-40DA-B620-C55C72B6FE1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1A2A1D7-F346-4B01-98DD-A2AB4E82FA9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2" name="Title 1">
            <a:extLst>
              <a:ext uri="{FF2B5EF4-FFF2-40B4-BE49-F238E27FC236}">
                <a16:creationId xmlns:a16="http://schemas.microsoft.com/office/drawing/2014/main" id="{466F6F61-57DC-4BC8-99EE-CA65B715578F}"/>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dirty="0"/>
              <a:t>Graduation ceremony 11</a:t>
            </a:r>
          </a:p>
        </p:txBody>
      </p:sp>
    </p:spTree>
    <p:extLst>
      <p:ext uri="{BB962C8B-B14F-4D97-AF65-F5344CB8AC3E}">
        <p14:creationId xmlns:p14="http://schemas.microsoft.com/office/powerpoint/2010/main" val="1384930145"/>
      </p:ext>
    </p:extLst>
  </p:cSld>
  <p:clrMapOvr>
    <a:masterClrMapping/>
  </p:clrMapOvr>
  <p:transition advClick="0" advTm="5000">
    <p:cover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der African American woman in graduation attire.">
            <a:extLst>
              <a:ext uri="{FF2B5EF4-FFF2-40B4-BE49-F238E27FC236}">
                <a16:creationId xmlns:a16="http://schemas.microsoft.com/office/drawing/2014/main" id="{626166D6-799C-40DA-B620-C55C72B6FE1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1A2A1D7-F346-4B01-98DD-A2AB4E82FA9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2" name="Title 1">
            <a:extLst>
              <a:ext uri="{FF2B5EF4-FFF2-40B4-BE49-F238E27FC236}">
                <a16:creationId xmlns:a16="http://schemas.microsoft.com/office/drawing/2014/main" id="{6917491B-D036-43DD-B559-76B8DCDEF02B}"/>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dirty="0"/>
              <a:t>Graduation ceremony 12</a:t>
            </a:r>
          </a:p>
        </p:txBody>
      </p:sp>
    </p:spTree>
    <p:extLst>
      <p:ext uri="{BB962C8B-B14F-4D97-AF65-F5344CB8AC3E}">
        <p14:creationId xmlns:p14="http://schemas.microsoft.com/office/powerpoint/2010/main" val="1474968478"/>
      </p:ext>
    </p:extLst>
  </p:cSld>
  <p:clrMapOvr>
    <a:masterClrMapping/>
  </p:clrMapOvr>
  <p:transition advClick="0" advTm="5000">
    <p:cover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duate lying in grass with confetti falling all around.">
            <a:extLst>
              <a:ext uri="{FF2B5EF4-FFF2-40B4-BE49-F238E27FC236}">
                <a16:creationId xmlns:a16="http://schemas.microsoft.com/office/drawing/2014/main" id="{626166D6-799C-40DA-B620-C55C72B6FE1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1A2A1D7-F346-4B01-98DD-A2AB4E82FA9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2" name="Title 1">
            <a:extLst>
              <a:ext uri="{FF2B5EF4-FFF2-40B4-BE49-F238E27FC236}">
                <a16:creationId xmlns:a16="http://schemas.microsoft.com/office/drawing/2014/main" id="{5C94A910-F85B-4CDD-A2DB-FF1C8310FA03}"/>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dirty="0"/>
              <a:t>Graduation ceremony 13</a:t>
            </a:r>
          </a:p>
        </p:txBody>
      </p:sp>
    </p:spTree>
    <p:extLst>
      <p:ext uri="{BB962C8B-B14F-4D97-AF65-F5344CB8AC3E}">
        <p14:creationId xmlns:p14="http://schemas.microsoft.com/office/powerpoint/2010/main" val="3515818067"/>
      </p:ext>
    </p:extLst>
  </p:cSld>
  <p:clrMapOvr>
    <a:masterClrMapping/>
  </p:clrMapOvr>
  <p:transition advClick="0" advTm="5000">
    <p:cover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hoto collage of farmland fading into the Chicago skyline.">
            <a:extLst>
              <a:ext uri="{FF2B5EF4-FFF2-40B4-BE49-F238E27FC236}">
                <a16:creationId xmlns:a16="http://schemas.microsoft.com/office/drawing/2014/main" id="{7CF50B12-6ADD-4274-9B92-72E87767F46A}"/>
              </a:ext>
            </a:extLst>
          </p:cNvPr>
          <p:cNvPicPr>
            <a:picLocks noChangeAspect="1"/>
          </p:cNvPicPr>
          <p:nvPr/>
        </p:nvPicPr>
        <p:blipFill rotWithShape="1">
          <a:blip r:embed="rId3" cstate="email">
            <a:duotone>
              <a:prstClr val="black"/>
              <a:srgbClr val="0455A4">
                <a:tint val="45000"/>
                <a:satMod val="400000"/>
              </a:srgbClr>
            </a:duotone>
            <a:extLst>
              <a:ext uri="{28A0092B-C50C-407E-A947-70E740481C1C}">
                <a14:useLocalDpi xmlns:a14="http://schemas.microsoft.com/office/drawing/2010/main" val="0"/>
              </a:ext>
            </a:extLst>
          </a:blip>
          <a:srcRect/>
          <a:stretch/>
        </p:blipFill>
        <p:spPr>
          <a:xfrm>
            <a:off x="0" y="0"/>
            <a:ext cx="12192000" cy="7171482"/>
          </a:xfrm>
          <a:prstGeom prst="rect">
            <a:avLst/>
          </a:prstGeom>
        </p:spPr>
      </p:pic>
      <p:sp>
        <p:nvSpPr>
          <p:cNvPr id="3" name="Title 1">
            <a:extLst>
              <a:ext uri="{FF2B5EF4-FFF2-40B4-BE49-F238E27FC236}">
                <a16:creationId xmlns:a16="http://schemas.microsoft.com/office/drawing/2014/main" id="{FB883A4A-F324-444E-BC81-A6D3C202BD40}"/>
              </a:ext>
            </a:extLst>
          </p:cNvPr>
          <p:cNvSpPr txBox="1">
            <a:spLocks/>
          </p:cNvSpPr>
          <p:nvPr/>
        </p:nvSpPr>
        <p:spPr>
          <a:xfrm>
            <a:off x="1611922" y="1814614"/>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a:lnSpc>
                <a:spcPts val="24000"/>
              </a:lnSpc>
            </a:pPr>
            <a:r>
              <a:rPr lang="en-US" sz="6000" dirty="0">
                <a:solidFill>
                  <a:srgbClr val="E8E9EA"/>
                </a:solidFill>
                <a:latin typeface="Oswald SemiBold" pitchFamily="2" charset="0"/>
              </a:rPr>
              <a:t>Our ECONOMIC </a:t>
            </a:r>
            <a:endParaRPr lang="en-US" sz="24000" dirty="0">
              <a:solidFill>
                <a:srgbClr val="E8E9EA"/>
              </a:solidFill>
              <a:latin typeface="Oswald SemiBold" pitchFamily="2" charset="0"/>
            </a:endParaRPr>
          </a:p>
        </p:txBody>
      </p:sp>
      <p:sp>
        <p:nvSpPr>
          <p:cNvPr id="5" name="Rectangle 4">
            <a:extLst>
              <a:ext uri="{FF2B5EF4-FFF2-40B4-BE49-F238E27FC236}">
                <a16:creationId xmlns:a16="http://schemas.microsoft.com/office/drawing/2014/main" id="{0EC061C8-5BFE-42F0-9F95-81FDBAAB41FA}"/>
              </a:ext>
              <a:ext uri="{C183D7F6-B498-43B3-948B-1728B52AA6E4}">
                <adec:decorative xmlns:adec="http://schemas.microsoft.com/office/drawing/2017/decorative" val="1"/>
              </a:ext>
            </a:extLst>
          </p:cNvPr>
          <p:cNvSpPr/>
          <p:nvPr/>
        </p:nvSpPr>
        <p:spPr>
          <a:xfrm>
            <a:off x="1598244" y="3139182"/>
            <a:ext cx="1764323" cy="92612"/>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F25862D-9D20-4686-84C8-F4B5641A3DE0}"/>
              </a:ext>
            </a:extLst>
          </p:cNvPr>
          <p:cNvSpPr txBox="1"/>
          <p:nvPr/>
        </p:nvSpPr>
        <p:spPr>
          <a:xfrm>
            <a:off x="783742" y="3875420"/>
            <a:ext cx="11408258" cy="3139321"/>
          </a:xfrm>
          <a:prstGeom prst="rect">
            <a:avLst/>
          </a:prstGeom>
          <a:noFill/>
        </p:spPr>
        <p:txBody>
          <a:bodyPr wrap="square">
            <a:spAutoFit/>
          </a:bodyPr>
          <a:lstStyle/>
          <a:p>
            <a:pPr algn="ctr"/>
            <a:r>
              <a:rPr lang="en-US" sz="19800" spc="-300" dirty="0">
                <a:ln w="60325">
                  <a:solidFill>
                    <a:srgbClr val="E8E9EA"/>
                  </a:solidFill>
                </a:ln>
                <a:noFill/>
                <a:latin typeface="Oswald SemiBold" pitchFamily="2" charset="0"/>
              </a:rPr>
              <a:t>IMPACT</a:t>
            </a:r>
            <a:endParaRPr lang="en-US" sz="19800" spc="-300" dirty="0">
              <a:ln w="60325">
                <a:solidFill>
                  <a:srgbClr val="E8E9EA"/>
                </a:solidFill>
              </a:ln>
              <a:solidFill>
                <a:srgbClr val="E8E9EA"/>
              </a:solidFill>
            </a:endParaRPr>
          </a:p>
        </p:txBody>
      </p:sp>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2" name="Title 1">
            <a:extLst>
              <a:ext uri="{FF2B5EF4-FFF2-40B4-BE49-F238E27FC236}">
                <a16:creationId xmlns:a16="http://schemas.microsoft.com/office/drawing/2014/main" id="{22933316-38F6-4729-87D8-8A0D12683B57}"/>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dirty="0"/>
              <a:t>Economic impact</a:t>
            </a:r>
          </a:p>
        </p:txBody>
      </p:sp>
    </p:spTree>
    <p:extLst>
      <p:ext uri="{BB962C8B-B14F-4D97-AF65-F5344CB8AC3E}">
        <p14:creationId xmlns:p14="http://schemas.microsoft.com/office/powerpoint/2010/main" val="3539805870"/>
      </p:ext>
    </p:extLst>
  </p:cSld>
  <p:clrMapOvr>
    <a:masterClrMapping/>
  </p:clrMapOvr>
  <p:transition>
    <p:cover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1A95DBF-F495-4D60-8D8F-5EB566E11BF0}"/>
              </a:ext>
              <a:ext uri="{C183D7F6-B498-43B3-948B-1728B52AA6E4}">
                <adec:decorative xmlns:adec="http://schemas.microsoft.com/office/drawing/2017/decorative" val="1"/>
              </a:ext>
            </a:extLst>
          </p:cNvPr>
          <p:cNvCxnSpPr>
            <a:cxnSpLocks/>
          </p:cNvCxnSpPr>
          <p:nvPr/>
        </p:nvCxnSpPr>
        <p:spPr>
          <a:xfrm flipV="1">
            <a:off x="6689474" y="3129660"/>
            <a:ext cx="0" cy="2128140"/>
          </a:xfrm>
          <a:prstGeom prst="line">
            <a:avLst/>
          </a:prstGeom>
          <a:ln w="127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7A0F22F1-33B5-4CA8-881F-E82ABE42A925}"/>
              </a:ext>
            </a:extLst>
          </p:cNvPr>
          <p:cNvSpPr txBox="1">
            <a:spLocks/>
          </p:cNvSpPr>
          <p:nvPr/>
        </p:nvSpPr>
        <p:spPr>
          <a:xfrm>
            <a:off x="1996139" y="-440380"/>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a:lnSpc>
                <a:spcPts val="24000"/>
              </a:lnSpc>
            </a:pPr>
            <a:r>
              <a:rPr lang="en-US" sz="6000" dirty="0">
                <a:solidFill>
                  <a:schemeClr val="bg1"/>
                </a:solidFill>
                <a:latin typeface="Oswald SemiBold" pitchFamily="2" charset="0"/>
              </a:rPr>
              <a:t>Growing Our Impact: </a:t>
            </a:r>
            <a:endParaRPr lang="en-US" sz="24000" dirty="0">
              <a:solidFill>
                <a:schemeClr val="bg1"/>
              </a:solidFill>
              <a:latin typeface="Oswald SemiBold" pitchFamily="2" charset="0"/>
            </a:endParaRPr>
          </a:p>
        </p:txBody>
      </p:sp>
      <p:sp>
        <p:nvSpPr>
          <p:cNvPr id="17" name="Rectangle 16">
            <a:extLst>
              <a:ext uri="{FF2B5EF4-FFF2-40B4-BE49-F238E27FC236}">
                <a16:creationId xmlns:a16="http://schemas.microsoft.com/office/drawing/2014/main" id="{DC30DE0E-7435-440D-8313-107291EA5FB6}"/>
              </a:ext>
              <a:ext uri="{C183D7F6-B498-43B3-948B-1728B52AA6E4}">
                <adec:decorative xmlns:adec="http://schemas.microsoft.com/office/drawing/2017/decorative" val="1"/>
              </a:ext>
            </a:extLst>
          </p:cNvPr>
          <p:cNvSpPr/>
          <p:nvPr/>
        </p:nvSpPr>
        <p:spPr>
          <a:xfrm>
            <a:off x="1598244" y="884188"/>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E13114E-BBF5-44FA-98AF-FFDF0E997540}"/>
              </a:ext>
            </a:extLst>
          </p:cNvPr>
          <p:cNvSpPr txBox="1"/>
          <p:nvPr/>
        </p:nvSpPr>
        <p:spPr>
          <a:xfrm>
            <a:off x="689552" y="2649825"/>
            <a:ext cx="5799859" cy="3323987"/>
          </a:xfrm>
          <a:prstGeom prst="rect">
            <a:avLst/>
          </a:prstGeom>
          <a:noFill/>
        </p:spPr>
        <p:txBody>
          <a:bodyPr wrap="square">
            <a:spAutoFit/>
          </a:bodyPr>
          <a:lstStyle/>
          <a:p>
            <a:pPr algn="r"/>
            <a:r>
              <a:rPr lang="en-US" sz="21000" baseline="30000" dirty="0">
                <a:solidFill>
                  <a:schemeClr val="bg1"/>
                </a:solidFill>
                <a:latin typeface="Oswald SemiBold" pitchFamily="2" charset="0"/>
              </a:rPr>
              <a:t>$</a:t>
            </a:r>
            <a:r>
              <a:rPr lang="en-US" sz="21000" dirty="0">
                <a:solidFill>
                  <a:schemeClr val="bg1"/>
                </a:solidFill>
                <a:latin typeface="Oswald SemiBold" pitchFamily="2" charset="0"/>
              </a:rPr>
              <a:t>19B</a:t>
            </a:r>
            <a:endParaRPr lang="en-US" sz="21000" dirty="0">
              <a:solidFill>
                <a:schemeClr val="bg1"/>
              </a:solidFill>
            </a:endParaRPr>
          </a:p>
        </p:txBody>
      </p:sp>
      <p:sp>
        <p:nvSpPr>
          <p:cNvPr id="11" name="TextBox 10">
            <a:extLst>
              <a:ext uri="{FF2B5EF4-FFF2-40B4-BE49-F238E27FC236}">
                <a16:creationId xmlns:a16="http://schemas.microsoft.com/office/drawing/2014/main" id="{6530CF79-AB7A-4852-8BD8-412EC4CD2922}"/>
              </a:ext>
            </a:extLst>
          </p:cNvPr>
          <p:cNvSpPr txBox="1"/>
          <p:nvPr/>
        </p:nvSpPr>
        <p:spPr>
          <a:xfrm>
            <a:off x="6889538" y="3106012"/>
            <a:ext cx="4445870" cy="2128140"/>
          </a:xfrm>
          <a:prstGeom prst="rect">
            <a:avLst/>
          </a:prstGeom>
          <a:noFill/>
        </p:spPr>
        <p:txBody>
          <a:bodyPr wrap="square" anchor="ctr" anchorCtr="0">
            <a:noAutofit/>
          </a:bodyPr>
          <a:lstStyle/>
          <a:p>
            <a:r>
              <a:rPr lang="en-US" sz="3300" dirty="0">
                <a:solidFill>
                  <a:schemeClr val="bg1"/>
                </a:solidFill>
                <a:effectLst/>
                <a:latin typeface="Lato Black" panose="020F0A02020204030203" pitchFamily="34" charset="0"/>
                <a:ea typeface="Times New Roman" panose="02020603050405020304" pitchFamily="18" charset="0"/>
              </a:rPr>
              <a:t>TOTAL INCOME</a:t>
            </a:r>
            <a:br>
              <a:rPr lang="en-US" sz="3300" dirty="0">
                <a:solidFill>
                  <a:schemeClr val="bg1"/>
                </a:solidFill>
                <a:effectLst/>
                <a:latin typeface="Lato Black" panose="020F0A02020204030203" pitchFamily="34" charset="0"/>
                <a:ea typeface="Times New Roman" panose="02020603050405020304" pitchFamily="18" charset="0"/>
              </a:rPr>
            </a:br>
            <a:r>
              <a:rPr lang="en-US" sz="3300" dirty="0">
                <a:solidFill>
                  <a:schemeClr val="bg1"/>
                </a:solidFill>
                <a:effectLst/>
                <a:latin typeface="Lato Black" panose="020F0A02020204030203" pitchFamily="34" charset="0"/>
                <a:ea typeface="Times New Roman" panose="02020603050405020304" pitchFamily="18" charset="0"/>
              </a:rPr>
              <a:t>TO THE ILLINOIS</a:t>
            </a:r>
            <a:br>
              <a:rPr lang="en-US" sz="3300" dirty="0">
                <a:solidFill>
                  <a:schemeClr val="bg1"/>
                </a:solidFill>
                <a:effectLst/>
                <a:latin typeface="Lato Black" panose="020F0A02020204030203" pitchFamily="34" charset="0"/>
                <a:ea typeface="Times New Roman" panose="02020603050405020304" pitchFamily="18" charset="0"/>
              </a:rPr>
            </a:br>
            <a:r>
              <a:rPr lang="en-US" sz="3300" dirty="0">
                <a:solidFill>
                  <a:schemeClr val="bg1"/>
                </a:solidFill>
                <a:effectLst/>
                <a:latin typeface="Lato Black" panose="020F0A02020204030203" pitchFamily="34" charset="0"/>
                <a:ea typeface="Times New Roman" panose="02020603050405020304" pitchFamily="18" charset="0"/>
              </a:rPr>
              <a:t>ECONOMY</a:t>
            </a:r>
            <a:endParaRPr lang="en-US" sz="3300" dirty="0">
              <a:solidFill>
                <a:schemeClr val="bg1"/>
              </a:solidFill>
              <a:latin typeface="Lato Black" panose="020F0A02020204030203" pitchFamily="34" charset="0"/>
            </a:endParaRPr>
          </a:p>
        </p:txBody>
      </p:sp>
      <p:sp>
        <p:nvSpPr>
          <p:cNvPr id="2" name="Title 1">
            <a:extLst>
              <a:ext uri="{FF2B5EF4-FFF2-40B4-BE49-F238E27FC236}">
                <a16:creationId xmlns:a16="http://schemas.microsoft.com/office/drawing/2014/main" id="{E2E12DD0-21ED-4F6F-B935-088F8F245AC3}"/>
              </a:ext>
            </a:extLst>
          </p:cNvPr>
          <p:cNvSpPr>
            <a:spLocks noGrp="1"/>
          </p:cNvSpPr>
          <p:nvPr>
            <p:ph type="title"/>
          </p:nvPr>
        </p:nvSpPr>
        <p:spPr>
          <a:xfrm>
            <a:off x="838200" y="-1325563"/>
            <a:ext cx="10515600" cy="1325563"/>
          </a:xfrm>
        </p:spPr>
        <p:txBody>
          <a:bodyPr lIns="0" tIns="0" rIns="0" anchor="b" anchorCtr="0"/>
          <a:lstStyle/>
          <a:p>
            <a:r>
              <a:rPr lang="en-US" dirty="0"/>
              <a:t>Growing impact 1</a:t>
            </a:r>
          </a:p>
        </p:txBody>
      </p:sp>
    </p:spTree>
    <p:extLst>
      <p:ext uri="{BB962C8B-B14F-4D97-AF65-F5344CB8AC3E}">
        <p14:creationId xmlns:p14="http://schemas.microsoft.com/office/powerpoint/2010/main" val="1006387906"/>
      </p:ext>
    </p:extLst>
  </p:cSld>
  <p:clrMapOvr>
    <a:masterClrMapping/>
  </p:clrMapOvr>
  <p:transition>
    <p:cover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1A95DBF-F495-4D60-8D8F-5EB566E11BF0}"/>
              </a:ext>
              <a:ext uri="{C183D7F6-B498-43B3-948B-1728B52AA6E4}">
                <adec:decorative xmlns:adec="http://schemas.microsoft.com/office/drawing/2017/decorative" val="1"/>
              </a:ext>
            </a:extLst>
          </p:cNvPr>
          <p:cNvCxnSpPr>
            <a:cxnSpLocks/>
          </p:cNvCxnSpPr>
          <p:nvPr/>
        </p:nvCxnSpPr>
        <p:spPr>
          <a:xfrm flipV="1">
            <a:off x="6689474" y="3129660"/>
            <a:ext cx="0" cy="2128140"/>
          </a:xfrm>
          <a:prstGeom prst="line">
            <a:avLst/>
          </a:prstGeom>
          <a:ln w="127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7A0F22F1-33B5-4CA8-881F-E82ABE42A925}"/>
              </a:ext>
            </a:extLst>
          </p:cNvPr>
          <p:cNvSpPr txBox="1">
            <a:spLocks/>
          </p:cNvSpPr>
          <p:nvPr/>
        </p:nvSpPr>
        <p:spPr>
          <a:xfrm>
            <a:off x="1996139" y="-440380"/>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a:lnSpc>
                <a:spcPts val="24000"/>
              </a:lnSpc>
            </a:pPr>
            <a:r>
              <a:rPr lang="en-US" sz="6000" dirty="0">
                <a:solidFill>
                  <a:schemeClr val="bg1"/>
                </a:solidFill>
                <a:latin typeface="Oswald SemiBold" pitchFamily="2" charset="0"/>
              </a:rPr>
              <a:t>Growing Our Impact: </a:t>
            </a:r>
            <a:endParaRPr lang="en-US" sz="24000" dirty="0">
              <a:solidFill>
                <a:schemeClr val="bg1"/>
              </a:solidFill>
              <a:latin typeface="Oswald SemiBold" pitchFamily="2" charset="0"/>
            </a:endParaRPr>
          </a:p>
        </p:txBody>
      </p:sp>
      <p:sp>
        <p:nvSpPr>
          <p:cNvPr id="17" name="Rectangle 16">
            <a:extLst>
              <a:ext uri="{FF2B5EF4-FFF2-40B4-BE49-F238E27FC236}">
                <a16:creationId xmlns:a16="http://schemas.microsoft.com/office/drawing/2014/main" id="{DC30DE0E-7435-440D-8313-107291EA5FB6}"/>
              </a:ext>
              <a:ext uri="{C183D7F6-B498-43B3-948B-1728B52AA6E4}">
                <adec:decorative xmlns:adec="http://schemas.microsoft.com/office/drawing/2017/decorative" val="1"/>
              </a:ext>
            </a:extLst>
          </p:cNvPr>
          <p:cNvSpPr/>
          <p:nvPr/>
        </p:nvSpPr>
        <p:spPr>
          <a:xfrm>
            <a:off x="1598244" y="884188"/>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E13114E-BBF5-44FA-98AF-FFDF0E997540}"/>
              </a:ext>
            </a:extLst>
          </p:cNvPr>
          <p:cNvSpPr txBox="1"/>
          <p:nvPr/>
        </p:nvSpPr>
        <p:spPr>
          <a:xfrm>
            <a:off x="470502" y="2674815"/>
            <a:ext cx="6018909" cy="3323987"/>
          </a:xfrm>
          <a:prstGeom prst="rect">
            <a:avLst/>
          </a:prstGeom>
          <a:noFill/>
        </p:spPr>
        <p:txBody>
          <a:bodyPr wrap="square">
            <a:spAutoFit/>
          </a:bodyPr>
          <a:lstStyle/>
          <a:p>
            <a:pPr algn="r"/>
            <a:r>
              <a:rPr lang="en-US" sz="21000" spc="-150" dirty="0">
                <a:solidFill>
                  <a:schemeClr val="bg1"/>
                </a:solidFill>
                <a:latin typeface="Oswald SemiBold" pitchFamily="2" charset="0"/>
              </a:rPr>
              <a:t>75</a:t>
            </a:r>
            <a:r>
              <a:rPr lang="en-US" sz="21000" spc="-150" baseline="30000" dirty="0">
                <a:solidFill>
                  <a:schemeClr val="bg1"/>
                </a:solidFill>
                <a:latin typeface="Oswald SemiBold" pitchFamily="2" charset="0"/>
              </a:rPr>
              <a:t>%</a:t>
            </a:r>
            <a:endParaRPr lang="en-US" sz="21000" spc="-150" baseline="30000" dirty="0">
              <a:solidFill>
                <a:schemeClr val="bg1"/>
              </a:solidFill>
            </a:endParaRPr>
          </a:p>
        </p:txBody>
      </p:sp>
      <p:sp>
        <p:nvSpPr>
          <p:cNvPr id="11" name="TextBox 10">
            <a:extLst>
              <a:ext uri="{FF2B5EF4-FFF2-40B4-BE49-F238E27FC236}">
                <a16:creationId xmlns:a16="http://schemas.microsoft.com/office/drawing/2014/main" id="{6530CF79-AB7A-4852-8BD8-412EC4CD2922}"/>
              </a:ext>
            </a:extLst>
          </p:cNvPr>
          <p:cNvSpPr txBox="1"/>
          <p:nvPr/>
        </p:nvSpPr>
        <p:spPr>
          <a:xfrm>
            <a:off x="6889538" y="2563238"/>
            <a:ext cx="5013428" cy="3220430"/>
          </a:xfrm>
          <a:prstGeom prst="rect">
            <a:avLst/>
          </a:prstGeom>
          <a:noFill/>
        </p:spPr>
        <p:txBody>
          <a:bodyPr wrap="square" anchor="ctr">
            <a:noAutofit/>
          </a:bodyPr>
          <a:lstStyle/>
          <a:p>
            <a:r>
              <a:rPr lang="en-US" sz="3300" dirty="0">
                <a:solidFill>
                  <a:schemeClr val="bg1"/>
                </a:solidFill>
                <a:effectLst/>
                <a:latin typeface="Lato Black" panose="020F0A02020204030203" pitchFamily="34" charset="0"/>
                <a:ea typeface="Times New Roman" panose="02020603050405020304" pitchFamily="18" charset="0"/>
              </a:rPr>
              <a:t>SYSTEM GRADUATES REMAIN IN ILLINOIS</a:t>
            </a:r>
            <a:endParaRPr lang="en-US" sz="3300" dirty="0">
              <a:solidFill>
                <a:schemeClr val="bg1"/>
              </a:solidFill>
              <a:latin typeface="Lato Black" panose="020F0A02020204030203" pitchFamily="34" charset="0"/>
            </a:endParaRPr>
          </a:p>
        </p:txBody>
      </p:sp>
      <p:sp>
        <p:nvSpPr>
          <p:cNvPr id="2" name="Title 1">
            <a:extLst>
              <a:ext uri="{FF2B5EF4-FFF2-40B4-BE49-F238E27FC236}">
                <a16:creationId xmlns:a16="http://schemas.microsoft.com/office/drawing/2014/main" id="{B3F93B38-5774-4CA2-BD6A-21764395314D}"/>
              </a:ext>
            </a:extLst>
          </p:cNvPr>
          <p:cNvSpPr>
            <a:spLocks noGrp="1"/>
          </p:cNvSpPr>
          <p:nvPr>
            <p:ph type="title"/>
          </p:nvPr>
        </p:nvSpPr>
        <p:spPr>
          <a:xfrm>
            <a:off x="838200" y="-1325563"/>
            <a:ext cx="10515600" cy="1325563"/>
          </a:xfrm>
        </p:spPr>
        <p:txBody>
          <a:bodyPr lIns="0" tIns="0" rIns="0" anchor="b" anchorCtr="0"/>
          <a:lstStyle/>
          <a:p>
            <a:r>
              <a:rPr lang="en-US" dirty="0"/>
              <a:t>Growing impact 2</a:t>
            </a:r>
          </a:p>
        </p:txBody>
      </p:sp>
    </p:spTree>
    <p:extLst>
      <p:ext uri="{BB962C8B-B14F-4D97-AF65-F5344CB8AC3E}">
        <p14:creationId xmlns:p14="http://schemas.microsoft.com/office/powerpoint/2010/main" val="1866238856"/>
      </p:ext>
    </p:extLst>
  </p:cSld>
  <p:clrMapOvr>
    <a:masterClrMapping/>
  </p:clrMapOvr>
  <p:transition>
    <p:cover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1A95DBF-F495-4D60-8D8F-5EB566E11BF0}"/>
              </a:ext>
              <a:ext uri="{C183D7F6-B498-43B3-948B-1728B52AA6E4}">
                <adec:decorative xmlns:adec="http://schemas.microsoft.com/office/drawing/2017/decorative" val="1"/>
              </a:ext>
            </a:extLst>
          </p:cNvPr>
          <p:cNvCxnSpPr>
            <a:cxnSpLocks/>
          </p:cNvCxnSpPr>
          <p:nvPr/>
        </p:nvCxnSpPr>
        <p:spPr>
          <a:xfrm flipV="1">
            <a:off x="6689474" y="3129660"/>
            <a:ext cx="0" cy="2128140"/>
          </a:xfrm>
          <a:prstGeom prst="line">
            <a:avLst/>
          </a:prstGeom>
          <a:ln w="127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7A0F22F1-33B5-4CA8-881F-E82ABE42A925}"/>
              </a:ext>
            </a:extLst>
          </p:cNvPr>
          <p:cNvSpPr txBox="1">
            <a:spLocks/>
          </p:cNvSpPr>
          <p:nvPr/>
        </p:nvSpPr>
        <p:spPr>
          <a:xfrm>
            <a:off x="1996139" y="-440380"/>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a:lnSpc>
                <a:spcPts val="24000"/>
              </a:lnSpc>
            </a:pPr>
            <a:r>
              <a:rPr lang="en-US" sz="6000" dirty="0">
                <a:solidFill>
                  <a:schemeClr val="bg1"/>
                </a:solidFill>
                <a:latin typeface="Oswald SemiBold" pitchFamily="2" charset="0"/>
              </a:rPr>
              <a:t>Growing Our Impact: </a:t>
            </a:r>
            <a:endParaRPr lang="en-US" sz="24000" dirty="0">
              <a:solidFill>
                <a:schemeClr val="bg1"/>
              </a:solidFill>
              <a:latin typeface="Oswald SemiBold" pitchFamily="2" charset="0"/>
            </a:endParaRPr>
          </a:p>
        </p:txBody>
      </p:sp>
      <p:sp>
        <p:nvSpPr>
          <p:cNvPr id="17" name="Rectangle 16">
            <a:extLst>
              <a:ext uri="{FF2B5EF4-FFF2-40B4-BE49-F238E27FC236}">
                <a16:creationId xmlns:a16="http://schemas.microsoft.com/office/drawing/2014/main" id="{DC30DE0E-7435-440D-8313-107291EA5FB6}"/>
              </a:ext>
              <a:ext uri="{C183D7F6-B498-43B3-948B-1728B52AA6E4}">
                <adec:decorative xmlns:adec="http://schemas.microsoft.com/office/drawing/2017/decorative" val="1"/>
              </a:ext>
            </a:extLst>
          </p:cNvPr>
          <p:cNvSpPr/>
          <p:nvPr/>
        </p:nvSpPr>
        <p:spPr>
          <a:xfrm>
            <a:off x="1598244" y="884188"/>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E13114E-BBF5-44FA-98AF-FFDF0E997540}"/>
              </a:ext>
            </a:extLst>
          </p:cNvPr>
          <p:cNvSpPr txBox="1"/>
          <p:nvPr/>
        </p:nvSpPr>
        <p:spPr>
          <a:xfrm>
            <a:off x="-268011" y="2999022"/>
            <a:ext cx="6836255" cy="2862322"/>
          </a:xfrm>
          <a:prstGeom prst="rect">
            <a:avLst/>
          </a:prstGeom>
          <a:noFill/>
        </p:spPr>
        <p:txBody>
          <a:bodyPr wrap="square" anchor="ctr">
            <a:spAutoFit/>
          </a:bodyPr>
          <a:lstStyle/>
          <a:p>
            <a:pPr algn="r"/>
            <a:r>
              <a:rPr lang="en-US" sz="18000" spc="-150" baseline="30000" dirty="0">
                <a:solidFill>
                  <a:schemeClr val="bg1"/>
                </a:solidFill>
                <a:latin typeface="Oswald SemiBold" pitchFamily="2" charset="0"/>
              </a:rPr>
              <a:t>$</a:t>
            </a:r>
            <a:r>
              <a:rPr lang="en-US" sz="18000" spc="-150" dirty="0">
                <a:solidFill>
                  <a:schemeClr val="bg1"/>
                </a:solidFill>
                <a:latin typeface="Oswald SemiBold" pitchFamily="2" charset="0"/>
              </a:rPr>
              <a:t>12.8B</a:t>
            </a:r>
            <a:endParaRPr lang="en-US" sz="18000" spc="-150" dirty="0">
              <a:solidFill>
                <a:schemeClr val="bg1"/>
              </a:solidFill>
            </a:endParaRPr>
          </a:p>
        </p:txBody>
      </p:sp>
      <p:sp>
        <p:nvSpPr>
          <p:cNvPr id="11" name="TextBox 10">
            <a:extLst>
              <a:ext uri="{FF2B5EF4-FFF2-40B4-BE49-F238E27FC236}">
                <a16:creationId xmlns:a16="http://schemas.microsoft.com/office/drawing/2014/main" id="{6530CF79-AB7A-4852-8BD8-412EC4CD2922}"/>
              </a:ext>
            </a:extLst>
          </p:cNvPr>
          <p:cNvSpPr txBox="1"/>
          <p:nvPr/>
        </p:nvSpPr>
        <p:spPr>
          <a:xfrm>
            <a:off x="6810705" y="3106011"/>
            <a:ext cx="4981902" cy="2128140"/>
          </a:xfrm>
          <a:prstGeom prst="rect">
            <a:avLst/>
          </a:prstGeom>
          <a:noFill/>
        </p:spPr>
        <p:txBody>
          <a:bodyPr wrap="square" anchor="ctr" anchorCtr="0">
            <a:noAutofit/>
          </a:bodyPr>
          <a:lstStyle/>
          <a:p>
            <a:r>
              <a:rPr lang="en-US" sz="3000" dirty="0">
                <a:solidFill>
                  <a:schemeClr val="bg1"/>
                </a:solidFill>
                <a:effectLst/>
                <a:latin typeface="Lato Black" panose="020F0A02020204030203" pitchFamily="34" charset="0"/>
                <a:ea typeface="Times New Roman" panose="02020603050405020304" pitchFamily="18" charset="0"/>
              </a:rPr>
              <a:t>IN STUDENTS’ CUMULATIVE HIGHER EARNINGS, </a:t>
            </a:r>
            <a:r>
              <a:rPr lang="en-US" sz="3000" dirty="0">
                <a:solidFill>
                  <a:schemeClr val="bg1"/>
                </a:solidFill>
                <a:effectLst/>
                <a:latin typeface="Lato" panose="020F0502020204030203" pitchFamily="34" charset="0"/>
                <a:ea typeface="Times New Roman" panose="02020603050405020304" pitchFamily="18" charset="0"/>
              </a:rPr>
              <a:t>15.7% ANNUAL INTERNAL RATE OF ROI</a:t>
            </a:r>
            <a:endParaRPr lang="en-US" sz="3000" dirty="0">
              <a:solidFill>
                <a:schemeClr val="bg1"/>
              </a:solidFill>
              <a:latin typeface="Lato" panose="020F0502020204030203" pitchFamily="34" charset="0"/>
            </a:endParaRPr>
          </a:p>
        </p:txBody>
      </p:sp>
      <p:sp>
        <p:nvSpPr>
          <p:cNvPr id="2" name="Title 1">
            <a:extLst>
              <a:ext uri="{FF2B5EF4-FFF2-40B4-BE49-F238E27FC236}">
                <a16:creationId xmlns:a16="http://schemas.microsoft.com/office/drawing/2014/main" id="{60AFBE46-4B08-49BC-9BC4-4A572CDA5E0B}"/>
              </a:ext>
            </a:extLst>
          </p:cNvPr>
          <p:cNvSpPr>
            <a:spLocks noGrp="1"/>
          </p:cNvSpPr>
          <p:nvPr>
            <p:ph type="title"/>
          </p:nvPr>
        </p:nvSpPr>
        <p:spPr>
          <a:xfrm>
            <a:off x="838200" y="-1325563"/>
            <a:ext cx="10515600" cy="1325563"/>
          </a:xfrm>
        </p:spPr>
        <p:txBody>
          <a:bodyPr lIns="0" tIns="0" rIns="0" anchor="b" anchorCtr="0"/>
          <a:lstStyle/>
          <a:p>
            <a:r>
              <a:rPr lang="en-US" dirty="0"/>
              <a:t>Growing impact 3</a:t>
            </a:r>
          </a:p>
        </p:txBody>
      </p:sp>
    </p:spTree>
    <p:extLst>
      <p:ext uri="{BB962C8B-B14F-4D97-AF65-F5344CB8AC3E}">
        <p14:creationId xmlns:p14="http://schemas.microsoft.com/office/powerpoint/2010/main" val="1488064498"/>
      </p:ext>
    </p:extLst>
  </p:cSld>
  <p:clrMapOvr>
    <a:masterClrMapping/>
  </p:clrMapOvr>
  <p:transition>
    <p:cover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1A95DBF-F495-4D60-8D8F-5EB566E11BF0}"/>
              </a:ext>
              <a:ext uri="{C183D7F6-B498-43B3-948B-1728B52AA6E4}">
                <adec:decorative xmlns:adec="http://schemas.microsoft.com/office/drawing/2017/decorative" val="1"/>
              </a:ext>
            </a:extLst>
          </p:cNvPr>
          <p:cNvCxnSpPr>
            <a:cxnSpLocks/>
          </p:cNvCxnSpPr>
          <p:nvPr/>
        </p:nvCxnSpPr>
        <p:spPr>
          <a:xfrm flipV="1">
            <a:off x="6910191" y="3129660"/>
            <a:ext cx="0" cy="2128140"/>
          </a:xfrm>
          <a:prstGeom prst="line">
            <a:avLst/>
          </a:prstGeom>
          <a:ln w="127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7A0F22F1-33B5-4CA8-881F-E82ABE42A925}"/>
              </a:ext>
            </a:extLst>
          </p:cNvPr>
          <p:cNvSpPr txBox="1">
            <a:spLocks/>
          </p:cNvSpPr>
          <p:nvPr/>
        </p:nvSpPr>
        <p:spPr>
          <a:xfrm>
            <a:off x="1996139" y="-440380"/>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a:lnSpc>
                <a:spcPts val="24000"/>
              </a:lnSpc>
            </a:pPr>
            <a:r>
              <a:rPr lang="en-US" sz="6000" dirty="0">
                <a:solidFill>
                  <a:schemeClr val="bg1"/>
                </a:solidFill>
                <a:latin typeface="Oswald SemiBold" pitchFamily="2" charset="0"/>
              </a:rPr>
              <a:t>Growing Our Impact: </a:t>
            </a:r>
            <a:endParaRPr lang="en-US" sz="24000" dirty="0">
              <a:solidFill>
                <a:schemeClr val="bg1"/>
              </a:solidFill>
              <a:latin typeface="Oswald SemiBold" pitchFamily="2" charset="0"/>
            </a:endParaRPr>
          </a:p>
        </p:txBody>
      </p:sp>
      <p:sp>
        <p:nvSpPr>
          <p:cNvPr id="17" name="Rectangle 16">
            <a:extLst>
              <a:ext uri="{FF2B5EF4-FFF2-40B4-BE49-F238E27FC236}">
                <a16:creationId xmlns:a16="http://schemas.microsoft.com/office/drawing/2014/main" id="{DC30DE0E-7435-440D-8313-107291EA5FB6}"/>
              </a:ext>
              <a:ext uri="{C183D7F6-B498-43B3-948B-1728B52AA6E4}">
                <adec:decorative xmlns:adec="http://schemas.microsoft.com/office/drawing/2017/decorative" val="1"/>
              </a:ext>
            </a:extLst>
          </p:cNvPr>
          <p:cNvSpPr/>
          <p:nvPr/>
        </p:nvSpPr>
        <p:spPr>
          <a:xfrm>
            <a:off x="1598244" y="884188"/>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E13114E-BBF5-44FA-98AF-FFDF0E997540}"/>
              </a:ext>
            </a:extLst>
          </p:cNvPr>
          <p:cNvSpPr txBox="1"/>
          <p:nvPr/>
        </p:nvSpPr>
        <p:spPr>
          <a:xfrm>
            <a:off x="500371" y="3654504"/>
            <a:ext cx="6304356" cy="2177418"/>
          </a:xfrm>
          <a:prstGeom prst="rect">
            <a:avLst/>
          </a:prstGeom>
          <a:noFill/>
        </p:spPr>
        <p:txBody>
          <a:bodyPr wrap="square" anchor="ctr" anchorCtr="0">
            <a:noAutofit/>
          </a:bodyPr>
          <a:lstStyle/>
          <a:p>
            <a:pPr algn="r"/>
            <a:r>
              <a:rPr lang="en-US" sz="23900" spc="-300" baseline="30000" dirty="0">
                <a:solidFill>
                  <a:schemeClr val="bg1"/>
                </a:solidFill>
                <a:latin typeface="Oswald Medium" pitchFamily="2" charset="0"/>
              </a:rPr>
              <a:t>164,154</a:t>
            </a:r>
            <a:endParaRPr lang="en-US" sz="23900" spc="-300" dirty="0">
              <a:solidFill>
                <a:schemeClr val="bg1"/>
              </a:solidFill>
              <a:latin typeface="Oswald Medium" pitchFamily="2" charset="0"/>
            </a:endParaRPr>
          </a:p>
        </p:txBody>
      </p:sp>
      <p:sp>
        <p:nvSpPr>
          <p:cNvPr id="11" name="TextBox 10">
            <a:extLst>
              <a:ext uri="{FF2B5EF4-FFF2-40B4-BE49-F238E27FC236}">
                <a16:creationId xmlns:a16="http://schemas.microsoft.com/office/drawing/2014/main" id="{6530CF79-AB7A-4852-8BD8-412EC4CD2922}"/>
              </a:ext>
            </a:extLst>
          </p:cNvPr>
          <p:cNvSpPr txBox="1"/>
          <p:nvPr/>
        </p:nvSpPr>
        <p:spPr>
          <a:xfrm>
            <a:off x="7031422" y="3106011"/>
            <a:ext cx="4824246" cy="2128140"/>
          </a:xfrm>
          <a:prstGeom prst="rect">
            <a:avLst/>
          </a:prstGeom>
          <a:noFill/>
        </p:spPr>
        <p:txBody>
          <a:bodyPr wrap="square" anchor="ctr" anchorCtr="0">
            <a:noAutofit/>
          </a:bodyPr>
          <a:lstStyle/>
          <a:p>
            <a:r>
              <a:rPr lang="en-US" sz="3300" dirty="0">
                <a:solidFill>
                  <a:schemeClr val="bg1"/>
                </a:solidFill>
                <a:effectLst/>
                <a:latin typeface="Lato Black" panose="020F0A02020204030203" pitchFamily="34" charset="0"/>
                <a:ea typeface="Times New Roman" panose="02020603050405020304" pitchFamily="18" charset="0"/>
              </a:rPr>
              <a:t>JOBS SUPPORTED</a:t>
            </a:r>
            <a:br>
              <a:rPr lang="en-US" sz="3300" dirty="0">
                <a:solidFill>
                  <a:schemeClr val="bg1"/>
                </a:solidFill>
                <a:effectLst/>
                <a:latin typeface="Lato Black" panose="020F0A02020204030203" pitchFamily="34" charset="0"/>
                <a:ea typeface="Times New Roman" panose="02020603050405020304" pitchFamily="18" charset="0"/>
              </a:rPr>
            </a:br>
            <a:r>
              <a:rPr lang="en-US" sz="3300" dirty="0">
                <a:solidFill>
                  <a:schemeClr val="bg1"/>
                </a:solidFill>
                <a:effectLst/>
                <a:latin typeface="Lato" panose="020F0502020204030203" pitchFamily="34" charset="0"/>
                <a:ea typeface="Times New Roman" panose="02020603050405020304" pitchFamily="18" charset="0"/>
              </a:rPr>
              <a:t>(OR 1 IN 46 JOBS)</a:t>
            </a:r>
            <a:endParaRPr lang="en-US" sz="3300" dirty="0">
              <a:solidFill>
                <a:schemeClr val="bg1"/>
              </a:solidFill>
              <a:latin typeface="Lato" panose="020F0502020204030203" pitchFamily="34" charset="0"/>
            </a:endParaRPr>
          </a:p>
        </p:txBody>
      </p:sp>
      <p:sp>
        <p:nvSpPr>
          <p:cNvPr id="2" name="Title 1">
            <a:extLst>
              <a:ext uri="{FF2B5EF4-FFF2-40B4-BE49-F238E27FC236}">
                <a16:creationId xmlns:a16="http://schemas.microsoft.com/office/drawing/2014/main" id="{73932C10-739F-4D8D-AC30-80F4B8A137E6}"/>
              </a:ext>
            </a:extLst>
          </p:cNvPr>
          <p:cNvSpPr>
            <a:spLocks noGrp="1"/>
          </p:cNvSpPr>
          <p:nvPr>
            <p:ph type="title"/>
          </p:nvPr>
        </p:nvSpPr>
        <p:spPr>
          <a:xfrm>
            <a:off x="838200" y="-1325563"/>
            <a:ext cx="10515600" cy="1325563"/>
          </a:xfrm>
        </p:spPr>
        <p:txBody>
          <a:bodyPr lIns="0" tIns="0" rIns="0" anchor="b" anchorCtr="0"/>
          <a:lstStyle/>
          <a:p>
            <a:r>
              <a:rPr lang="en-US" dirty="0"/>
              <a:t>Growing impact 4</a:t>
            </a:r>
          </a:p>
        </p:txBody>
      </p:sp>
    </p:spTree>
    <p:extLst>
      <p:ext uri="{BB962C8B-B14F-4D97-AF65-F5344CB8AC3E}">
        <p14:creationId xmlns:p14="http://schemas.microsoft.com/office/powerpoint/2010/main" val="1307339189"/>
      </p:ext>
    </p:extLst>
  </p:cSld>
  <p:clrMapOvr>
    <a:masterClrMapping/>
  </p:clrMapOvr>
  <p:transition>
    <p:cover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438C6C-CD47-41C4-BFFC-4A908F5899B2}"/>
              </a:ext>
              <a:ext uri="{C183D7F6-B498-43B3-948B-1728B52AA6E4}">
                <adec:decorative xmlns:adec="http://schemas.microsoft.com/office/drawing/2017/decorative" val="1"/>
              </a:ext>
            </a:extLst>
          </p:cNvPr>
          <p:cNvSpPr/>
          <p:nvPr/>
        </p:nvSpPr>
        <p:spPr>
          <a:xfrm>
            <a:off x="838200" y="1859414"/>
            <a:ext cx="1450482" cy="89168"/>
          </a:xfrm>
          <a:prstGeom prst="rect">
            <a:avLst/>
          </a:prstGeom>
          <a:solidFill>
            <a:srgbClr val="04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02C192AC-F004-4B92-8A81-253D3B98647F}"/>
              </a:ext>
            </a:extLst>
          </p:cNvPr>
          <p:cNvSpPr>
            <a:spLocks noGrp="1"/>
          </p:cNvSpPr>
          <p:nvPr>
            <p:ph sz="half" idx="11"/>
          </p:nvPr>
        </p:nvSpPr>
        <p:spPr/>
        <p:txBody>
          <a:bodyPr/>
          <a:lstStyle/>
          <a:p>
            <a:endParaRPr lang="en-US"/>
          </a:p>
        </p:txBody>
      </p:sp>
      <p:pic>
        <p:nvPicPr>
          <p:cNvPr id="4" name="Picture 3" descr="A Graduate walking down the aisle to receive their diploma">
            <a:extLst>
              <a:ext uri="{FF2B5EF4-FFF2-40B4-BE49-F238E27FC236}">
                <a16:creationId xmlns:a16="http://schemas.microsoft.com/office/drawing/2014/main" id="{EDD5F04C-809D-4BE3-8F44-4D7C9D68520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3676FB5-3B67-4F77-B738-B5EAA084F193}"/>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2" name="Title 1">
            <a:extLst>
              <a:ext uri="{FF2B5EF4-FFF2-40B4-BE49-F238E27FC236}">
                <a16:creationId xmlns:a16="http://schemas.microsoft.com/office/drawing/2014/main" id="{F1878E4E-7618-4B35-8214-E72FBC354F33}"/>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dirty="0"/>
              <a:t>Graduation ceremony 1</a:t>
            </a:r>
          </a:p>
        </p:txBody>
      </p:sp>
    </p:spTree>
    <p:extLst>
      <p:ext uri="{BB962C8B-B14F-4D97-AF65-F5344CB8AC3E}">
        <p14:creationId xmlns:p14="http://schemas.microsoft.com/office/powerpoint/2010/main" val="3011838242"/>
      </p:ext>
    </p:extLst>
  </p:cSld>
  <p:clrMapOvr>
    <a:masterClrMapping/>
  </p:clrMapOvr>
  <p:transition>
    <p:cover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A0F22F1-33B5-4CA8-881F-E82ABE42A925}"/>
              </a:ext>
            </a:extLst>
          </p:cNvPr>
          <p:cNvSpPr txBox="1">
            <a:spLocks/>
          </p:cNvSpPr>
          <p:nvPr/>
        </p:nvSpPr>
        <p:spPr>
          <a:xfrm>
            <a:off x="1996139" y="-440380"/>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a:lnSpc>
                <a:spcPts val="24000"/>
              </a:lnSpc>
            </a:pPr>
            <a:r>
              <a:rPr lang="en-US" sz="6000" dirty="0">
                <a:solidFill>
                  <a:schemeClr val="bg1"/>
                </a:solidFill>
                <a:latin typeface="Oswald SemiBold" pitchFamily="2" charset="0"/>
              </a:rPr>
              <a:t>Growing Our Impact: </a:t>
            </a:r>
            <a:endParaRPr lang="en-US" sz="24000" dirty="0">
              <a:solidFill>
                <a:schemeClr val="bg1"/>
              </a:solidFill>
              <a:latin typeface="Oswald SemiBold" pitchFamily="2" charset="0"/>
            </a:endParaRPr>
          </a:p>
        </p:txBody>
      </p:sp>
      <p:sp>
        <p:nvSpPr>
          <p:cNvPr id="17" name="Rectangle 16">
            <a:extLst>
              <a:ext uri="{FF2B5EF4-FFF2-40B4-BE49-F238E27FC236}">
                <a16:creationId xmlns:a16="http://schemas.microsoft.com/office/drawing/2014/main" id="{DC30DE0E-7435-440D-8313-107291EA5FB6}"/>
              </a:ext>
              <a:ext uri="{C183D7F6-B498-43B3-948B-1728B52AA6E4}">
                <adec:decorative xmlns:adec="http://schemas.microsoft.com/office/drawing/2017/decorative" val="1"/>
              </a:ext>
            </a:extLst>
          </p:cNvPr>
          <p:cNvSpPr/>
          <p:nvPr/>
        </p:nvSpPr>
        <p:spPr>
          <a:xfrm>
            <a:off x="1598244" y="884188"/>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descr="Logo of Discovery Partners Institute (DPI)) and Illinois Innovation Network (iiN)">
            <a:extLst>
              <a:ext uri="{FF2B5EF4-FFF2-40B4-BE49-F238E27FC236}">
                <a16:creationId xmlns:a16="http://schemas.microsoft.com/office/drawing/2014/main" id="{FA330D76-1427-47B2-9922-3E56D3B5F1D0}"/>
              </a:ext>
            </a:extLst>
          </p:cNvPr>
          <p:cNvGrpSpPr/>
          <p:nvPr/>
        </p:nvGrpSpPr>
        <p:grpSpPr>
          <a:xfrm>
            <a:off x="1132290" y="3275696"/>
            <a:ext cx="10490749" cy="2093311"/>
            <a:chOff x="1256532" y="1074717"/>
            <a:chExt cx="7067661" cy="1410272"/>
          </a:xfrm>
        </p:grpSpPr>
        <p:sp>
          <p:nvSpPr>
            <p:cNvPr id="8" name="Rectangle 7">
              <a:extLst>
                <a:ext uri="{FF2B5EF4-FFF2-40B4-BE49-F238E27FC236}">
                  <a16:creationId xmlns:a16="http://schemas.microsoft.com/office/drawing/2014/main" id="{72E7C403-1A24-4531-8D5C-07B73D7E83D0}"/>
                </a:ext>
              </a:extLst>
            </p:cNvPr>
            <p:cNvSpPr/>
            <p:nvPr/>
          </p:nvSpPr>
          <p:spPr>
            <a:xfrm rot="16200000">
              <a:off x="4246043" y="1764657"/>
              <a:ext cx="1172902" cy="30393"/>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Illinois Innovation Network logo&#10;">
              <a:extLst>
                <a:ext uri="{FF2B5EF4-FFF2-40B4-BE49-F238E27FC236}">
                  <a16:creationId xmlns:a16="http://schemas.microsoft.com/office/drawing/2014/main" id="{63EEA998-7F61-4498-8132-235DAEC2337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75641" y="1315457"/>
              <a:ext cx="3048552" cy="928793"/>
            </a:xfrm>
            <a:prstGeom prst="rect">
              <a:avLst/>
            </a:prstGeom>
          </p:spPr>
        </p:pic>
        <p:pic>
          <p:nvPicPr>
            <p:cNvPr id="12" name="Picture 11" descr="A black and white logo&#10;&#10;Description automatically generated with medium confidence">
              <a:extLst>
                <a:ext uri="{FF2B5EF4-FFF2-40B4-BE49-F238E27FC236}">
                  <a16:creationId xmlns:a16="http://schemas.microsoft.com/office/drawing/2014/main" id="{80684A2E-EB99-42C1-8CA9-724DF26E749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56532" y="1074717"/>
              <a:ext cx="3048553" cy="1410272"/>
            </a:xfrm>
            <a:prstGeom prst="rect">
              <a:avLst/>
            </a:prstGeom>
          </p:spPr>
        </p:pic>
      </p:grpSp>
      <p:sp>
        <p:nvSpPr>
          <p:cNvPr id="2" name="Title 1">
            <a:extLst>
              <a:ext uri="{FF2B5EF4-FFF2-40B4-BE49-F238E27FC236}">
                <a16:creationId xmlns:a16="http://schemas.microsoft.com/office/drawing/2014/main" id="{B8DED389-EBB9-481F-B900-F5927AEB7058}"/>
              </a:ext>
            </a:extLst>
          </p:cNvPr>
          <p:cNvSpPr>
            <a:spLocks noGrp="1"/>
          </p:cNvSpPr>
          <p:nvPr>
            <p:ph type="title"/>
          </p:nvPr>
        </p:nvSpPr>
        <p:spPr>
          <a:xfrm>
            <a:off x="838200" y="-1325563"/>
            <a:ext cx="10515600" cy="1325563"/>
          </a:xfrm>
        </p:spPr>
        <p:txBody>
          <a:bodyPr lIns="0" tIns="0" rIns="0" anchor="b" anchorCtr="0"/>
          <a:lstStyle/>
          <a:p>
            <a:r>
              <a:rPr lang="en-US" dirty="0"/>
              <a:t>Growing impact 5</a:t>
            </a:r>
          </a:p>
        </p:txBody>
      </p:sp>
    </p:spTree>
    <p:extLst>
      <p:ext uri="{BB962C8B-B14F-4D97-AF65-F5344CB8AC3E}">
        <p14:creationId xmlns:p14="http://schemas.microsoft.com/office/powerpoint/2010/main" val="335647074"/>
      </p:ext>
    </p:extLst>
  </p:cSld>
  <p:clrMapOvr>
    <a:masterClrMapping/>
  </p:clrMapOvr>
  <p:transition>
    <p:cover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1A95DBF-F495-4D60-8D8F-5EB566E11BF0}"/>
              </a:ext>
              <a:ext uri="{C183D7F6-B498-43B3-948B-1728B52AA6E4}">
                <adec:decorative xmlns:adec="http://schemas.microsoft.com/office/drawing/2017/decorative" val="1"/>
              </a:ext>
            </a:extLst>
          </p:cNvPr>
          <p:cNvCxnSpPr>
            <a:cxnSpLocks/>
          </p:cNvCxnSpPr>
          <p:nvPr/>
        </p:nvCxnSpPr>
        <p:spPr>
          <a:xfrm flipV="1">
            <a:off x="6689474" y="3129660"/>
            <a:ext cx="0" cy="2128140"/>
          </a:xfrm>
          <a:prstGeom prst="line">
            <a:avLst/>
          </a:prstGeom>
          <a:ln w="127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7A0F22F1-33B5-4CA8-881F-E82ABE42A925}"/>
              </a:ext>
            </a:extLst>
          </p:cNvPr>
          <p:cNvSpPr txBox="1">
            <a:spLocks/>
          </p:cNvSpPr>
          <p:nvPr/>
        </p:nvSpPr>
        <p:spPr>
          <a:xfrm>
            <a:off x="1996139" y="-440380"/>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a:lnSpc>
                <a:spcPts val="24000"/>
              </a:lnSpc>
            </a:pPr>
            <a:r>
              <a:rPr lang="en-US" sz="6000" dirty="0">
                <a:solidFill>
                  <a:schemeClr val="bg1"/>
                </a:solidFill>
                <a:latin typeface="Oswald SemiBold" pitchFamily="2" charset="0"/>
              </a:rPr>
              <a:t>Growing Our Impact: </a:t>
            </a:r>
            <a:endParaRPr lang="en-US" sz="24000" dirty="0">
              <a:solidFill>
                <a:schemeClr val="bg1"/>
              </a:solidFill>
              <a:latin typeface="Oswald SemiBold" pitchFamily="2" charset="0"/>
            </a:endParaRPr>
          </a:p>
        </p:txBody>
      </p:sp>
      <p:sp>
        <p:nvSpPr>
          <p:cNvPr id="17" name="Rectangle 16">
            <a:extLst>
              <a:ext uri="{FF2B5EF4-FFF2-40B4-BE49-F238E27FC236}">
                <a16:creationId xmlns:a16="http://schemas.microsoft.com/office/drawing/2014/main" id="{DC30DE0E-7435-440D-8313-107291EA5FB6}"/>
              </a:ext>
              <a:ext uri="{C183D7F6-B498-43B3-948B-1728B52AA6E4}">
                <adec:decorative xmlns:adec="http://schemas.microsoft.com/office/drawing/2017/decorative" val="1"/>
              </a:ext>
            </a:extLst>
          </p:cNvPr>
          <p:cNvSpPr/>
          <p:nvPr/>
        </p:nvSpPr>
        <p:spPr>
          <a:xfrm>
            <a:off x="1598244" y="884188"/>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E13114E-BBF5-44FA-98AF-FFDF0E997540}"/>
              </a:ext>
            </a:extLst>
          </p:cNvPr>
          <p:cNvSpPr txBox="1"/>
          <p:nvPr/>
        </p:nvSpPr>
        <p:spPr>
          <a:xfrm>
            <a:off x="-141888" y="2768190"/>
            <a:ext cx="6710132" cy="3323987"/>
          </a:xfrm>
          <a:prstGeom prst="rect">
            <a:avLst/>
          </a:prstGeom>
          <a:noFill/>
        </p:spPr>
        <p:txBody>
          <a:bodyPr wrap="square">
            <a:spAutoFit/>
          </a:bodyPr>
          <a:lstStyle/>
          <a:p>
            <a:pPr algn="r"/>
            <a:r>
              <a:rPr lang="en-US" sz="21000" spc="-150" baseline="30000" dirty="0">
                <a:solidFill>
                  <a:schemeClr val="bg1"/>
                </a:solidFill>
                <a:latin typeface="Oswald SemiBold" pitchFamily="2" charset="0"/>
              </a:rPr>
              <a:t>$</a:t>
            </a:r>
            <a:r>
              <a:rPr lang="en-US" sz="21000" spc="-150" dirty="0">
                <a:solidFill>
                  <a:schemeClr val="bg1"/>
                </a:solidFill>
                <a:latin typeface="Oswald SemiBold" pitchFamily="2" charset="0"/>
              </a:rPr>
              <a:t>1.6B</a:t>
            </a:r>
            <a:endParaRPr lang="en-US" sz="21000" spc="-150" dirty="0">
              <a:solidFill>
                <a:schemeClr val="bg1"/>
              </a:solidFill>
            </a:endParaRPr>
          </a:p>
        </p:txBody>
      </p:sp>
      <p:sp>
        <p:nvSpPr>
          <p:cNvPr id="11" name="TextBox 10">
            <a:extLst>
              <a:ext uri="{FF2B5EF4-FFF2-40B4-BE49-F238E27FC236}">
                <a16:creationId xmlns:a16="http://schemas.microsoft.com/office/drawing/2014/main" id="{6530CF79-AB7A-4852-8BD8-412EC4CD2922}"/>
              </a:ext>
            </a:extLst>
          </p:cNvPr>
          <p:cNvSpPr txBox="1"/>
          <p:nvPr/>
        </p:nvSpPr>
        <p:spPr>
          <a:xfrm>
            <a:off x="6810704" y="3106010"/>
            <a:ext cx="5029195" cy="2151789"/>
          </a:xfrm>
          <a:prstGeom prst="rect">
            <a:avLst/>
          </a:prstGeom>
          <a:noFill/>
        </p:spPr>
        <p:txBody>
          <a:bodyPr wrap="square">
            <a:noAutofit/>
          </a:bodyPr>
          <a:lstStyle/>
          <a:p>
            <a:r>
              <a:rPr lang="en-US" sz="3300" dirty="0">
                <a:solidFill>
                  <a:schemeClr val="bg1"/>
                </a:solidFill>
                <a:effectLst/>
                <a:latin typeface="Lato Black" panose="020F0A02020204030203" pitchFamily="34" charset="0"/>
                <a:ea typeface="Times New Roman" panose="02020603050405020304" pitchFamily="18" charset="0"/>
              </a:rPr>
              <a:t>IN HOSPITAL SPENDING INCOME TO ILLINOIS, </a:t>
            </a:r>
            <a:r>
              <a:rPr lang="en-US" sz="3300" dirty="0">
                <a:solidFill>
                  <a:schemeClr val="bg1"/>
                </a:solidFill>
                <a:effectLst/>
                <a:latin typeface="Lato" panose="020F0502020204030203" pitchFamily="34" charset="0"/>
                <a:ea typeface="Times New Roman" panose="02020603050405020304" pitchFamily="18" charset="0"/>
              </a:rPr>
              <a:t>EQUAL TO 13,367 JOBS SUPPORTED</a:t>
            </a:r>
            <a:endParaRPr lang="en-US" sz="3300" dirty="0">
              <a:solidFill>
                <a:schemeClr val="bg1"/>
              </a:solidFill>
              <a:latin typeface="Lato" panose="020F0502020204030203" pitchFamily="34" charset="0"/>
            </a:endParaRPr>
          </a:p>
        </p:txBody>
      </p:sp>
      <p:sp>
        <p:nvSpPr>
          <p:cNvPr id="2" name="Title 1">
            <a:extLst>
              <a:ext uri="{FF2B5EF4-FFF2-40B4-BE49-F238E27FC236}">
                <a16:creationId xmlns:a16="http://schemas.microsoft.com/office/drawing/2014/main" id="{71682EFF-791F-4997-8216-1F1DD7FBE67A}"/>
              </a:ext>
            </a:extLst>
          </p:cNvPr>
          <p:cNvSpPr>
            <a:spLocks noGrp="1"/>
          </p:cNvSpPr>
          <p:nvPr>
            <p:ph type="title"/>
          </p:nvPr>
        </p:nvSpPr>
        <p:spPr>
          <a:xfrm>
            <a:off x="838200" y="-1325563"/>
            <a:ext cx="10515600" cy="1325563"/>
          </a:xfrm>
        </p:spPr>
        <p:txBody>
          <a:bodyPr lIns="0" tIns="0" rIns="0" anchor="b" anchorCtr="0"/>
          <a:lstStyle/>
          <a:p>
            <a:r>
              <a:rPr lang="en-US" dirty="0"/>
              <a:t>Growing impact 6</a:t>
            </a:r>
          </a:p>
        </p:txBody>
      </p:sp>
    </p:spTree>
    <p:extLst>
      <p:ext uri="{BB962C8B-B14F-4D97-AF65-F5344CB8AC3E}">
        <p14:creationId xmlns:p14="http://schemas.microsoft.com/office/powerpoint/2010/main" val="1256484197"/>
      </p:ext>
    </p:extLst>
  </p:cSld>
  <p:clrMapOvr>
    <a:masterClrMapping/>
  </p:clrMapOvr>
  <p:transition>
    <p:cover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bstract-beautiful-video-neon-waves-move-harmoniously-SBV-346920819-HD" descr="Video of a time-lapse of star movement.&#10;">
            <a:hlinkClick r:id="" action="ppaction://media"/>
            <a:extLst>
              <a:ext uri="{FF2B5EF4-FFF2-40B4-BE49-F238E27FC236}">
                <a16:creationId xmlns:a16="http://schemas.microsoft.com/office/drawing/2014/main" id="{502A578F-BC5D-4C15-B54C-7864A5CC2A77}"/>
              </a:ext>
            </a:extLst>
          </p:cNvPr>
          <p:cNvPicPr>
            <a:picLocks noChangeAspect="1"/>
          </p:cNvPicPr>
          <p:nvPr>
            <a:videoFile r:link="rId2"/>
            <p:extLst>
              <p:ext uri="{DAA4B4D4-6D71-4841-9C94-3DE7FCFB9230}">
                <p14:media xmlns:p14="http://schemas.microsoft.com/office/powerpoint/2010/main" r:embed="rId1"/>
              </p:ext>
            </p:extLst>
          </p:nvPr>
        </p:nvPicPr>
        <p:blipFill>
          <a:blip r:embed="rId5">
            <a:duotone>
              <a:prstClr val="black"/>
              <a:srgbClr val="0455A4">
                <a:tint val="45000"/>
                <a:satMod val="400000"/>
              </a:srgbClr>
            </a:duotone>
            <a:lum bright="-20000" contrast="-40000"/>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FB883A4A-F324-444E-BC81-A6D3C202BD40}"/>
              </a:ext>
            </a:extLst>
          </p:cNvPr>
          <p:cNvSpPr txBox="1">
            <a:spLocks/>
          </p:cNvSpPr>
          <p:nvPr/>
        </p:nvSpPr>
        <p:spPr>
          <a:xfrm>
            <a:off x="1611922" y="2378494"/>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a:lnSpc>
                <a:spcPts val="24000"/>
              </a:lnSpc>
            </a:pPr>
            <a:r>
              <a:rPr lang="en-US" sz="6000" dirty="0">
                <a:solidFill>
                  <a:srgbClr val="E8E9EA"/>
                </a:solidFill>
                <a:latin typeface="Oswald SemiBold" pitchFamily="2" charset="0"/>
              </a:rPr>
              <a:t>Our Platform for</a:t>
            </a:r>
            <a:endParaRPr lang="en-US" sz="24000" dirty="0">
              <a:solidFill>
                <a:srgbClr val="E8E9EA"/>
              </a:solidFill>
              <a:latin typeface="Oswald SemiBold" pitchFamily="2" charset="0"/>
            </a:endParaRPr>
          </a:p>
        </p:txBody>
      </p:sp>
      <p:sp>
        <p:nvSpPr>
          <p:cNvPr id="5" name="Rectangle 4">
            <a:extLst>
              <a:ext uri="{FF2B5EF4-FFF2-40B4-BE49-F238E27FC236}">
                <a16:creationId xmlns:a16="http://schemas.microsoft.com/office/drawing/2014/main" id="{0EC061C8-5BFE-42F0-9F95-81FDBAAB41FA}"/>
              </a:ext>
              <a:ext uri="{C183D7F6-B498-43B3-948B-1728B52AA6E4}">
                <adec:decorative xmlns:adec="http://schemas.microsoft.com/office/drawing/2017/decorative" val="1"/>
              </a:ext>
            </a:extLst>
          </p:cNvPr>
          <p:cNvSpPr/>
          <p:nvPr/>
        </p:nvSpPr>
        <p:spPr>
          <a:xfrm>
            <a:off x="1598244" y="3703062"/>
            <a:ext cx="1764323" cy="92612"/>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F25862D-9D20-4686-84C8-F4B5641A3DE0}"/>
              </a:ext>
            </a:extLst>
          </p:cNvPr>
          <p:cNvSpPr txBox="1"/>
          <p:nvPr/>
        </p:nvSpPr>
        <p:spPr>
          <a:xfrm>
            <a:off x="304800" y="4639281"/>
            <a:ext cx="12192000" cy="2123658"/>
          </a:xfrm>
          <a:prstGeom prst="rect">
            <a:avLst/>
          </a:prstGeom>
          <a:noFill/>
        </p:spPr>
        <p:txBody>
          <a:bodyPr wrap="square">
            <a:spAutoFit/>
          </a:bodyPr>
          <a:lstStyle/>
          <a:p>
            <a:pPr algn="ctr"/>
            <a:r>
              <a:rPr lang="en-US" sz="13200" spc="300" dirty="0">
                <a:ln w="60325">
                  <a:solidFill>
                    <a:srgbClr val="E8E9EA"/>
                  </a:solidFill>
                </a:ln>
                <a:noFill/>
                <a:latin typeface="Oswald SemiBold" pitchFamily="2" charset="0"/>
              </a:rPr>
              <a:t>PERFORMANCE</a:t>
            </a:r>
            <a:endParaRPr lang="en-US" sz="13200" spc="300" dirty="0">
              <a:ln w="60325">
                <a:solidFill>
                  <a:srgbClr val="E8E9EA"/>
                </a:solidFill>
              </a:ln>
              <a:solidFill>
                <a:srgbClr val="E8E9EA"/>
              </a:solidFill>
            </a:endParaRPr>
          </a:p>
        </p:txBody>
      </p:sp>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2" name="Title 1">
            <a:extLst>
              <a:ext uri="{FF2B5EF4-FFF2-40B4-BE49-F238E27FC236}">
                <a16:creationId xmlns:a16="http://schemas.microsoft.com/office/drawing/2014/main" id="{3B988801-DD2C-4BFE-A49A-681167BFCB32}"/>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dirty="0"/>
              <a:t>Performance</a:t>
            </a:r>
          </a:p>
        </p:txBody>
      </p:sp>
    </p:spTree>
    <p:extLst>
      <p:ext uri="{BB962C8B-B14F-4D97-AF65-F5344CB8AC3E}">
        <p14:creationId xmlns:p14="http://schemas.microsoft.com/office/powerpoint/2010/main" val="3372424651"/>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883A4A-F324-444E-BC81-A6D3C202BD40}"/>
              </a:ext>
            </a:extLst>
          </p:cNvPr>
          <p:cNvSpPr txBox="1">
            <a:spLocks/>
          </p:cNvSpPr>
          <p:nvPr/>
        </p:nvSpPr>
        <p:spPr>
          <a:xfrm>
            <a:off x="1611922" y="1814614"/>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a:lnSpc>
                <a:spcPts val="24000"/>
              </a:lnSpc>
            </a:pPr>
            <a:r>
              <a:rPr lang="en-US" sz="6000" dirty="0">
                <a:solidFill>
                  <a:srgbClr val="E8E9EA"/>
                </a:solidFill>
                <a:latin typeface="Oswald SemiBold" pitchFamily="2" charset="0"/>
              </a:rPr>
              <a:t>FUTURE</a:t>
            </a:r>
            <a:endParaRPr lang="en-US" sz="24000" dirty="0">
              <a:solidFill>
                <a:srgbClr val="E8E9EA"/>
              </a:solidFill>
              <a:latin typeface="Oswald SemiBold" pitchFamily="2" charset="0"/>
            </a:endParaRPr>
          </a:p>
        </p:txBody>
      </p:sp>
      <p:sp>
        <p:nvSpPr>
          <p:cNvPr id="5" name="Rectangle 4">
            <a:extLst>
              <a:ext uri="{FF2B5EF4-FFF2-40B4-BE49-F238E27FC236}">
                <a16:creationId xmlns:a16="http://schemas.microsoft.com/office/drawing/2014/main" id="{0EC061C8-5BFE-42F0-9F95-81FDBAAB41FA}"/>
              </a:ext>
              <a:ext uri="{C183D7F6-B498-43B3-948B-1728B52AA6E4}">
                <adec:decorative xmlns:adec="http://schemas.microsoft.com/office/drawing/2017/decorative" val="1"/>
              </a:ext>
            </a:extLst>
          </p:cNvPr>
          <p:cNvSpPr/>
          <p:nvPr/>
        </p:nvSpPr>
        <p:spPr>
          <a:xfrm>
            <a:off x="1598244" y="3139182"/>
            <a:ext cx="1764323" cy="92612"/>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F25862D-9D20-4686-84C8-F4B5641A3DE0}"/>
              </a:ext>
            </a:extLst>
          </p:cNvPr>
          <p:cNvSpPr txBox="1"/>
          <p:nvPr/>
        </p:nvSpPr>
        <p:spPr>
          <a:xfrm>
            <a:off x="-2419588" y="3875420"/>
            <a:ext cx="14763988" cy="3139321"/>
          </a:xfrm>
          <a:prstGeom prst="rect">
            <a:avLst/>
          </a:prstGeom>
          <a:noFill/>
        </p:spPr>
        <p:txBody>
          <a:bodyPr wrap="square">
            <a:spAutoFit/>
          </a:bodyPr>
          <a:lstStyle/>
          <a:p>
            <a:pPr algn="ctr"/>
            <a:r>
              <a:rPr lang="en-US" sz="19800" spc="-300" dirty="0">
                <a:ln w="60325">
                  <a:solidFill>
                    <a:srgbClr val="E8E9EA"/>
                  </a:solidFill>
                </a:ln>
                <a:noFill/>
                <a:latin typeface="Oswald SemiBold" pitchFamily="2" charset="0"/>
              </a:rPr>
              <a:t>IMPACT</a:t>
            </a:r>
            <a:endParaRPr lang="en-US" sz="19800" spc="-300" dirty="0">
              <a:ln w="60325">
                <a:solidFill>
                  <a:srgbClr val="E8E9EA"/>
                </a:solidFill>
              </a:ln>
              <a:solidFill>
                <a:srgbClr val="E8E9EA"/>
              </a:solidFill>
            </a:endParaRPr>
          </a:p>
        </p:txBody>
      </p:sp>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4" name="Title 3">
            <a:extLst>
              <a:ext uri="{FF2B5EF4-FFF2-40B4-BE49-F238E27FC236}">
                <a16:creationId xmlns:a16="http://schemas.microsoft.com/office/drawing/2014/main" id="{9CC6AB9A-FDB4-4664-B7CF-73BED2C35EA1}"/>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dirty="0"/>
              <a:t>Future Impact</a:t>
            </a:r>
          </a:p>
        </p:txBody>
      </p:sp>
    </p:spTree>
    <p:extLst>
      <p:ext uri="{BB962C8B-B14F-4D97-AF65-F5344CB8AC3E}">
        <p14:creationId xmlns:p14="http://schemas.microsoft.com/office/powerpoint/2010/main" val="2887166397"/>
      </p:ext>
    </p:extLst>
  </p:cSld>
  <p:clrMapOvr>
    <a:masterClrMapping/>
  </p:clrMapOvr>
  <p:transition>
    <p:cover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1A95DBF-F495-4D60-8D8F-5EB566E11BF0}"/>
              </a:ext>
              <a:ext uri="{C183D7F6-B498-43B3-948B-1728B52AA6E4}">
                <adec:decorative xmlns:adec="http://schemas.microsoft.com/office/drawing/2017/decorative" val="1"/>
              </a:ext>
            </a:extLst>
          </p:cNvPr>
          <p:cNvCxnSpPr>
            <a:cxnSpLocks/>
          </p:cNvCxnSpPr>
          <p:nvPr/>
        </p:nvCxnSpPr>
        <p:spPr>
          <a:xfrm flipV="1">
            <a:off x="6689474" y="3129660"/>
            <a:ext cx="0" cy="2128140"/>
          </a:xfrm>
          <a:prstGeom prst="line">
            <a:avLst/>
          </a:prstGeom>
          <a:ln w="127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7A0F22F1-33B5-4CA8-881F-E82ABE42A925}"/>
              </a:ext>
            </a:extLst>
          </p:cNvPr>
          <p:cNvSpPr txBox="1">
            <a:spLocks/>
          </p:cNvSpPr>
          <p:nvPr/>
        </p:nvSpPr>
        <p:spPr>
          <a:xfrm>
            <a:off x="1996139" y="-440380"/>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a:lnSpc>
                <a:spcPts val="24000"/>
              </a:lnSpc>
            </a:pPr>
            <a:r>
              <a:rPr lang="en-US" sz="6000" dirty="0">
                <a:solidFill>
                  <a:schemeClr val="bg1"/>
                </a:solidFill>
                <a:latin typeface="Oswald SemiBold" pitchFamily="2" charset="0"/>
              </a:rPr>
              <a:t>Growing Our Impact: </a:t>
            </a:r>
            <a:endParaRPr lang="en-US" sz="24000" dirty="0">
              <a:solidFill>
                <a:schemeClr val="bg1"/>
              </a:solidFill>
              <a:latin typeface="Oswald SemiBold" pitchFamily="2" charset="0"/>
            </a:endParaRPr>
          </a:p>
        </p:txBody>
      </p:sp>
      <p:sp>
        <p:nvSpPr>
          <p:cNvPr id="17" name="Rectangle 16">
            <a:extLst>
              <a:ext uri="{FF2B5EF4-FFF2-40B4-BE49-F238E27FC236}">
                <a16:creationId xmlns:a16="http://schemas.microsoft.com/office/drawing/2014/main" id="{DC30DE0E-7435-440D-8313-107291EA5FB6}"/>
              </a:ext>
              <a:ext uri="{C183D7F6-B498-43B3-948B-1728B52AA6E4}">
                <adec:decorative xmlns:adec="http://schemas.microsoft.com/office/drawing/2017/decorative" val="1"/>
              </a:ext>
            </a:extLst>
          </p:cNvPr>
          <p:cNvSpPr/>
          <p:nvPr/>
        </p:nvSpPr>
        <p:spPr>
          <a:xfrm>
            <a:off x="1598244" y="884188"/>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E13114E-BBF5-44FA-98AF-FFDF0E997540}"/>
              </a:ext>
            </a:extLst>
          </p:cNvPr>
          <p:cNvSpPr txBox="1"/>
          <p:nvPr/>
        </p:nvSpPr>
        <p:spPr>
          <a:xfrm>
            <a:off x="-141888" y="2768190"/>
            <a:ext cx="6710132" cy="3323987"/>
          </a:xfrm>
          <a:prstGeom prst="rect">
            <a:avLst/>
          </a:prstGeom>
          <a:noFill/>
        </p:spPr>
        <p:txBody>
          <a:bodyPr wrap="square">
            <a:spAutoFit/>
          </a:bodyPr>
          <a:lstStyle/>
          <a:p>
            <a:pPr algn="r"/>
            <a:r>
              <a:rPr lang="en-US" sz="21000" spc="-150" baseline="30000" dirty="0">
                <a:solidFill>
                  <a:schemeClr val="bg1"/>
                </a:solidFill>
                <a:latin typeface="Oswald SemiBold" pitchFamily="2" charset="0"/>
              </a:rPr>
              <a:t>$</a:t>
            </a:r>
            <a:r>
              <a:rPr lang="en-US" sz="21000" spc="-150" dirty="0">
                <a:solidFill>
                  <a:schemeClr val="bg1"/>
                </a:solidFill>
                <a:latin typeface="Oswald SemiBold" pitchFamily="2" charset="0"/>
              </a:rPr>
              <a:t>1.3B</a:t>
            </a:r>
            <a:endParaRPr lang="en-US" sz="21000" spc="-150" dirty="0">
              <a:solidFill>
                <a:schemeClr val="bg1"/>
              </a:solidFill>
            </a:endParaRPr>
          </a:p>
        </p:txBody>
      </p:sp>
      <p:sp>
        <p:nvSpPr>
          <p:cNvPr id="11" name="TextBox 10">
            <a:extLst>
              <a:ext uri="{FF2B5EF4-FFF2-40B4-BE49-F238E27FC236}">
                <a16:creationId xmlns:a16="http://schemas.microsoft.com/office/drawing/2014/main" id="{6530CF79-AB7A-4852-8BD8-412EC4CD2922}"/>
              </a:ext>
            </a:extLst>
          </p:cNvPr>
          <p:cNvSpPr txBox="1"/>
          <p:nvPr/>
        </p:nvSpPr>
        <p:spPr>
          <a:xfrm>
            <a:off x="6810705" y="3106011"/>
            <a:ext cx="4619294" cy="2128140"/>
          </a:xfrm>
          <a:prstGeom prst="rect">
            <a:avLst/>
          </a:prstGeom>
          <a:noFill/>
        </p:spPr>
        <p:txBody>
          <a:bodyPr wrap="square" anchor="ctr" anchorCtr="0">
            <a:noAutofit/>
          </a:bodyPr>
          <a:lstStyle/>
          <a:p>
            <a:r>
              <a:rPr lang="en-US" sz="3300" dirty="0">
                <a:solidFill>
                  <a:schemeClr val="bg1"/>
                </a:solidFill>
                <a:effectLst/>
                <a:latin typeface="Lato Black" panose="020F0A02020204030203" pitchFamily="34" charset="0"/>
                <a:ea typeface="Times New Roman" panose="02020603050405020304" pitchFamily="18" charset="0"/>
              </a:rPr>
              <a:t>IN RESEARCH SPENDING INCOME TO ILLINOIS</a:t>
            </a:r>
            <a:endParaRPr lang="en-US" sz="3300" dirty="0">
              <a:solidFill>
                <a:schemeClr val="bg1"/>
              </a:solidFill>
              <a:latin typeface="Lato" panose="020F0502020204030203" pitchFamily="34" charset="0"/>
            </a:endParaRPr>
          </a:p>
        </p:txBody>
      </p:sp>
      <p:sp>
        <p:nvSpPr>
          <p:cNvPr id="2" name="Title 1">
            <a:extLst>
              <a:ext uri="{FF2B5EF4-FFF2-40B4-BE49-F238E27FC236}">
                <a16:creationId xmlns:a16="http://schemas.microsoft.com/office/drawing/2014/main" id="{41FE63BB-045C-4383-A201-E10D12B5E1B5}"/>
              </a:ext>
            </a:extLst>
          </p:cNvPr>
          <p:cNvSpPr>
            <a:spLocks noGrp="1"/>
          </p:cNvSpPr>
          <p:nvPr>
            <p:ph type="title"/>
          </p:nvPr>
        </p:nvSpPr>
        <p:spPr>
          <a:xfrm>
            <a:off x="838200" y="-1325563"/>
            <a:ext cx="10515600" cy="1325563"/>
          </a:xfrm>
        </p:spPr>
        <p:txBody>
          <a:bodyPr lIns="0" tIns="0" rIns="0" anchor="b" anchorCtr="0"/>
          <a:lstStyle/>
          <a:p>
            <a:r>
              <a:rPr lang="en-US" dirty="0"/>
              <a:t>Growing impact 7</a:t>
            </a:r>
          </a:p>
        </p:txBody>
      </p:sp>
    </p:spTree>
    <p:extLst>
      <p:ext uri="{BB962C8B-B14F-4D97-AF65-F5344CB8AC3E}">
        <p14:creationId xmlns:p14="http://schemas.microsoft.com/office/powerpoint/2010/main" val="1888589339"/>
      </p:ext>
    </p:extLst>
  </p:cSld>
  <p:clrMapOvr>
    <a:masterClrMapping/>
  </p:clrMapOvr>
  <p:transition>
    <p:cover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earing a graduation cap and gown with a crowd of graduates behind him">
            <a:extLst>
              <a:ext uri="{FF2B5EF4-FFF2-40B4-BE49-F238E27FC236}">
                <a16:creationId xmlns:a16="http://schemas.microsoft.com/office/drawing/2014/main" id="{D9E806CF-DCCD-4FA2-B8CD-31002E3DC79E}"/>
              </a:ext>
            </a:extLst>
          </p:cNvPr>
          <p:cNvPicPr>
            <a:picLocks noChangeAspect="1"/>
          </p:cNvPicPr>
          <p:nvPr/>
        </p:nvPicPr>
        <p:blipFill rotWithShape="1">
          <a:blip r:embed="rId3" cstate="email">
            <a:duotone>
              <a:prstClr val="black"/>
              <a:srgbClr val="0455A4">
                <a:tint val="45000"/>
                <a:satMod val="400000"/>
              </a:srgbClr>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FB883A4A-F324-444E-BC81-A6D3C202BD40}"/>
              </a:ext>
            </a:extLst>
          </p:cNvPr>
          <p:cNvSpPr txBox="1">
            <a:spLocks/>
          </p:cNvSpPr>
          <p:nvPr/>
        </p:nvSpPr>
        <p:spPr>
          <a:xfrm>
            <a:off x="1611922" y="1814614"/>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a:lnSpc>
                <a:spcPts val="24000"/>
              </a:lnSpc>
            </a:pPr>
            <a:r>
              <a:rPr lang="en-US" sz="6000" dirty="0">
                <a:solidFill>
                  <a:srgbClr val="E8E9EA"/>
                </a:solidFill>
                <a:latin typeface="Oswald SemiBold" pitchFamily="2" charset="0"/>
              </a:rPr>
              <a:t>A Powerful Force</a:t>
            </a:r>
            <a:endParaRPr lang="en-US" sz="24000" dirty="0">
              <a:solidFill>
                <a:srgbClr val="E8E9EA"/>
              </a:solidFill>
              <a:latin typeface="Oswald SemiBold" pitchFamily="2" charset="0"/>
            </a:endParaRPr>
          </a:p>
        </p:txBody>
      </p:sp>
      <p:sp>
        <p:nvSpPr>
          <p:cNvPr id="5" name="Rectangle 4">
            <a:extLst>
              <a:ext uri="{FF2B5EF4-FFF2-40B4-BE49-F238E27FC236}">
                <a16:creationId xmlns:a16="http://schemas.microsoft.com/office/drawing/2014/main" id="{0EC061C8-5BFE-42F0-9F95-81FDBAAB41FA}"/>
              </a:ext>
              <a:ext uri="{C183D7F6-B498-43B3-948B-1728B52AA6E4}">
                <adec:decorative xmlns:adec="http://schemas.microsoft.com/office/drawing/2017/decorative" val="1"/>
              </a:ext>
            </a:extLst>
          </p:cNvPr>
          <p:cNvSpPr/>
          <p:nvPr/>
        </p:nvSpPr>
        <p:spPr>
          <a:xfrm>
            <a:off x="1598244" y="3139182"/>
            <a:ext cx="1764323" cy="92612"/>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F25862D-9D20-4686-84C8-F4B5641A3DE0}"/>
              </a:ext>
            </a:extLst>
          </p:cNvPr>
          <p:cNvSpPr txBox="1"/>
          <p:nvPr/>
        </p:nvSpPr>
        <p:spPr>
          <a:xfrm>
            <a:off x="152400" y="3875420"/>
            <a:ext cx="12192000" cy="3139321"/>
          </a:xfrm>
          <a:prstGeom prst="rect">
            <a:avLst/>
          </a:prstGeom>
          <a:noFill/>
        </p:spPr>
        <p:txBody>
          <a:bodyPr wrap="square">
            <a:spAutoFit/>
          </a:bodyPr>
          <a:lstStyle/>
          <a:p>
            <a:pPr algn="ctr"/>
            <a:r>
              <a:rPr lang="en-US" sz="19800" spc="-300" dirty="0">
                <a:ln w="60325">
                  <a:solidFill>
                    <a:srgbClr val="E8E9EA"/>
                  </a:solidFill>
                </a:ln>
                <a:noFill/>
                <a:latin typeface="Oswald SemiBold" pitchFamily="2" charset="0"/>
              </a:rPr>
              <a:t>FOR GOOD</a:t>
            </a:r>
            <a:endParaRPr lang="en-US" sz="19800" spc="-300" dirty="0">
              <a:ln w="60325">
                <a:solidFill>
                  <a:srgbClr val="E8E9EA"/>
                </a:solidFill>
              </a:ln>
              <a:solidFill>
                <a:srgbClr val="E8E9EA"/>
              </a:solidFill>
            </a:endParaRPr>
          </a:p>
        </p:txBody>
      </p:sp>
      <p:pic>
        <p:nvPicPr>
          <p:cNvPr id="9" name="Picture 8">
            <a:extLst>
              <a:ext uri="{FF2B5EF4-FFF2-40B4-BE49-F238E27FC236}">
                <a16:creationId xmlns:a16="http://schemas.microsoft.com/office/drawing/2014/main" id="{A97A7736-E63D-44C8-87E4-46BF160459E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2" name="Title 1">
            <a:extLst>
              <a:ext uri="{FF2B5EF4-FFF2-40B4-BE49-F238E27FC236}">
                <a16:creationId xmlns:a16="http://schemas.microsoft.com/office/drawing/2014/main" id="{DB5626E7-52F3-4606-A02A-10F36FB95F3C}"/>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dirty="0"/>
              <a:t>Force for Good</a:t>
            </a:r>
          </a:p>
        </p:txBody>
      </p:sp>
    </p:spTree>
    <p:extLst>
      <p:ext uri="{BB962C8B-B14F-4D97-AF65-F5344CB8AC3E}">
        <p14:creationId xmlns:p14="http://schemas.microsoft.com/office/powerpoint/2010/main" val="1046748100"/>
      </p:ext>
    </p:extLst>
  </p:cSld>
  <p:clrMapOvr>
    <a:masterClrMapping/>
  </p:clrMapOvr>
  <p:transition>
    <p:cover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90465011-CCD2-43D2-8C5C-A109196BF574}"/>
              </a:ext>
            </a:extLst>
          </p:cNvPr>
          <p:cNvSpPr txBox="1">
            <a:spLocks/>
          </p:cNvSpPr>
          <p:nvPr/>
        </p:nvSpPr>
        <p:spPr>
          <a:xfrm>
            <a:off x="752928" y="2414956"/>
            <a:ext cx="10686143" cy="1325563"/>
          </a:xfrm>
          <a:prstGeom prst="rect">
            <a:avLst/>
          </a:prstGeom>
        </p:spPr>
        <p:txBody>
          <a:bodyPr lIns="0" tIns="0" rIns="0" anchor="t" anchorCtr="0"/>
          <a:lstStyle>
            <a:lvl1pPr algn="l" defTabSz="914400" rtl="0" eaLnBrk="1" latinLnBrk="0" hangingPunct="1">
              <a:lnSpc>
                <a:spcPct val="90000"/>
              </a:lnSpc>
              <a:spcBef>
                <a:spcPct val="0"/>
              </a:spcBef>
              <a:buNone/>
              <a:defRPr sz="4800" kern="1200" cap="all" spc="300" baseline="0">
                <a:solidFill>
                  <a:srgbClr val="E8E9EA"/>
                </a:solidFill>
                <a:latin typeface="Oswald" pitchFamily="2" charset="0"/>
                <a:ea typeface="+mj-ea"/>
                <a:cs typeface="+mj-cs"/>
              </a:defRPr>
            </a:lvl1pPr>
          </a:lstStyle>
          <a:p>
            <a:pPr algn="ctr">
              <a:defRPr/>
            </a:pPr>
            <a:r>
              <a:rPr lang="en-US" sz="15000" b="1" dirty="0">
                <a:solidFill>
                  <a:schemeClr val="bg1"/>
                </a:solidFill>
              </a:rPr>
              <a:t>THANK YOU</a:t>
            </a:r>
          </a:p>
        </p:txBody>
      </p:sp>
      <p:sp>
        <p:nvSpPr>
          <p:cNvPr id="2" name="Title 1">
            <a:extLst>
              <a:ext uri="{FF2B5EF4-FFF2-40B4-BE49-F238E27FC236}">
                <a16:creationId xmlns:a16="http://schemas.microsoft.com/office/drawing/2014/main" id="{84FDA30A-6FD5-461F-AC4C-8EF9EE77D764}"/>
              </a:ext>
            </a:extLst>
          </p:cNvPr>
          <p:cNvSpPr>
            <a:spLocks noGrp="1"/>
          </p:cNvSpPr>
          <p:nvPr>
            <p:ph type="title"/>
          </p:nvPr>
        </p:nvSpPr>
        <p:spPr>
          <a:xfrm>
            <a:off x="838200" y="-1325563"/>
            <a:ext cx="10515600" cy="1325563"/>
          </a:xfrm>
        </p:spPr>
        <p:txBody>
          <a:bodyPr lIns="0" tIns="0" rIns="0" anchor="b" anchorCtr="0"/>
          <a:lstStyle/>
          <a:p>
            <a:r>
              <a:rPr lang="en-US" dirty="0"/>
              <a:t>Thank You</a:t>
            </a:r>
          </a:p>
        </p:txBody>
      </p:sp>
    </p:spTree>
    <p:extLst>
      <p:ext uri="{BB962C8B-B14F-4D97-AF65-F5344CB8AC3E}">
        <p14:creationId xmlns:p14="http://schemas.microsoft.com/office/powerpoint/2010/main" val="2748499908"/>
      </p:ext>
    </p:extLst>
  </p:cSld>
  <p:clrMapOvr>
    <a:masterClrMapping/>
  </p:clrMapOvr>
  <p:transition>
    <p:cover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duate on stage receiving their diploma">
            <a:extLst>
              <a:ext uri="{FF2B5EF4-FFF2-40B4-BE49-F238E27FC236}">
                <a16:creationId xmlns:a16="http://schemas.microsoft.com/office/drawing/2014/main" id="{EDD5F04C-809D-4BE3-8F44-4D7C9D68520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1A2A1D7-F346-4B01-98DD-A2AB4E82FA9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2" name="Title 1">
            <a:extLst>
              <a:ext uri="{FF2B5EF4-FFF2-40B4-BE49-F238E27FC236}">
                <a16:creationId xmlns:a16="http://schemas.microsoft.com/office/drawing/2014/main" id="{259B9CB5-7C41-4269-BA41-FDE76D5F4BCD}"/>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dirty="0"/>
              <a:t>Graduation ceremony 2</a:t>
            </a:r>
          </a:p>
        </p:txBody>
      </p:sp>
    </p:spTree>
    <p:extLst>
      <p:ext uri="{BB962C8B-B14F-4D97-AF65-F5344CB8AC3E}">
        <p14:creationId xmlns:p14="http://schemas.microsoft.com/office/powerpoint/2010/main" val="2535355869"/>
      </p:ext>
    </p:extLst>
  </p:cSld>
  <p:clrMapOvr>
    <a:masterClrMapping/>
  </p:clrMapOvr>
  <p:transition advClick="0" advTm="4000">
    <p:cover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duate on stage receiving their diploma">
            <a:extLst>
              <a:ext uri="{FF2B5EF4-FFF2-40B4-BE49-F238E27FC236}">
                <a16:creationId xmlns:a16="http://schemas.microsoft.com/office/drawing/2014/main" id="{EDD5F04C-809D-4BE3-8F44-4D7C9D685207}"/>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1A2A1D7-F346-4B01-98DD-A2AB4E82FA9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3" name="Title 2">
            <a:extLst>
              <a:ext uri="{FF2B5EF4-FFF2-40B4-BE49-F238E27FC236}">
                <a16:creationId xmlns:a16="http://schemas.microsoft.com/office/drawing/2014/main" id="{324C22B8-9A39-4286-A1CA-1FBF66BD1F68}"/>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dirty="0"/>
              <a:t>Graduation ceremony 3</a:t>
            </a:r>
          </a:p>
        </p:txBody>
      </p:sp>
    </p:spTree>
    <p:extLst>
      <p:ext uri="{BB962C8B-B14F-4D97-AF65-F5344CB8AC3E}">
        <p14:creationId xmlns:p14="http://schemas.microsoft.com/office/powerpoint/2010/main" val="3813793071"/>
      </p:ext>
    </p:extLst>
  </p:cSld>
  <p:clrMapOvr>
    <a:masterClrMapping/>
  </p:clrMapOvr>
  <p:transition advClick="0" advTm="4000">
    <p:cover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 up of tassel with a 2022 medallion hanging from it.">
            <a:extLst>
              <a:ext uri="{FF2B5EF4-FFF2-40B4-BE49-F238E27FC236}">
                <a16:creationId xmlns:a16="http://schemas.microsoft.com/office/drawing/2014/main" id="{EDD5F04C-809D-4BE3-8F44-4D7C9D68520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1A2A1D7-F346-4B01-98DD-A2AB4E82FA9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2" name="Title 1">
            <a:extLst>
              <a:ext uri="{FF2B5EF4-FFF2-40B4-BE49-F238E27FC236}">
                <a16:creationId xmlns:a16="http://schemas.microsoft.com/office/drawing/2014/main" id="{98FD9937-D063-4E92-BC74-CDDA4B3BC1A2}"/>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dirty="0"/>
              <a:t>Graduation ceremony 4</a:t>
            </a:r>
          </a:p>
        </p:txBody>
      </p:sp>
    </p:spTree>
    <p:extLst>
      <p:ext uri="{BB962C8B-B14F-4D97-AF65-F5344CB8AC3E}">
        <p14:creationId xmlns:p14="http://schemas.microsoft.com/office/powerpoint/2010/main" val="3752258748"/>
      </p:ext>
    </p:extLst>
  </p:cSld>
  <p:clrMapOvr>
    <a:masterClrMapping/>
  </p:clrMapOvr>
  <p:transition advClick="0" advTm="4000">
    <p:cover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duate triumphantly holding up their diploma">
            <a:extLst>
              <a:ext uri="{FF2B5EF4-FFF2-40B4-BE49-F238E27FC236}">
                <a16:creationId xmlns:a16="http://schemas.microsoft.com/office/drawing/2014/main" id="{EDD5F04C-809D-4BE3-8F44-4D7C9D68520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1A2A1D7-F346-4B01-98DD-A2AB4E82FA9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2" name="Title 1">
            <a:extLst>
              <a:ext uri="{FF2B5EF4-FFF2-40B4-BE49-F238E27FC236}">
                <a16:creationId xmlns:a16="http://schemas.microsoft.com/office/drawing/2014/main" id="{81CF8128-2C32-48CC-A526-DFB4F9C8D780}"/>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dirty="0"/>
              <a:t>Graduation ceremony 5</a:t>
            </a:r>
          </a:p>
        </p:txBody>
      </p:sp>
    </p:spTree>
    <p:extLst>
      <p:ext uri="{BB962C8B-B14F-4D97-AF65-F5344CB8AC3E}">
        <p14:creationId xmlns:p14="http://schemas.microsoft.com/office/powerpoint/2010/main" val="2857700594"/>
      </p:ext>
    </p:extLst>
  </p:cSld>
  <p:clrMapOvr>
    <a:masterClrMapping/>
  </p:clrMapOvr>
  <p:transition advClick="0" advTm="4000">
    <p:cover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oup of graduates listening to a speaker">
            <a:extLst>
              <a:ext uri="{FF2B5EF4-FFF2-40B4-BE49-F238E27FC236}">
                <a16:creationId xmlns:a16="http://schemas.microsoft.com/office/drawing/2014/main" id="{EDD5F04C-809D-4BE3-8F44-4D7C9D685207}"/>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1A2A1D7-F346-4B01-98DD-A2AB4E82FA9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3" name="Title 2">
            <a:extLst>
              <a:ext uri="{FF2B5EF4-FFF2-40B4-BE49-F238E27FC236}">
                <a16:creationId xmlns:a16="http://schemas.microsoft.com/office/drawing/2014/main" id="{5F94C9F3-36C8-4E19-8EBF-3481F5EABF91}"/>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dirty="0"/>
              <a:t>Graduation ceremony 6</a:t>
            </a:r>
          </a:p>
        </p:txBody>
      </p:sp>
    </p:spTree>
    <p:extLst>
      <p:ext uri="{BB962C8B-B14F-4D97-AF65-F5344CB8AC3E}">
        <p14:creationId xmlns:p14="http://schemas.microsoft.com/office/powerpoint/2010/main" val="3684007257"/>
      </p:ext>
    </p:extLst>
  </p:cSld>
  <p:clrMapOvr>
    <a:masterClrMapping/>
  </p:clrMapOvr>
  <p:transition advClick="0" advTm="4000">
    <p:cover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appy graduate holding up their diploma">
            <a:extLst>
              <a:ext uri="{FF2B5EF4-FFF2-40B4-BE49-F238E27FC236}">
                <a16:creationId xmlns:a16="http://schemas.microsoft.com/office/drawing/2014/main" id="{EDD5F04C-809D-4BE3-8F44-4D7C9D685207}"/>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1A2A1D7-F346-4B01-98DD-A2AB4E82FA9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2" name="Title 1">
            <a:extLst>
              <a:ext uri="{FF2B5EF4-FFF2-40B4-BE49-F238E27FC236}">
                <a16:creationId xmlns:a16="http://schemas.microsoft.com/office/drawing/2014/main" id="{E6DAE97E-79B1-44C0-ACFE-6DB283F70CDE}"/>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dirty="0"/>
              <a:t>Graduation ceremony 7</a:t>
            </a:r>
          </a:p>
        </p:txBody>
      </p:sp>
    </p:spTree>
    <p:extLst>
      <p:ext uri="{BB962C8B-B14F-4D97-AF65-F5344CB8AC3E}">
        <p14:creationId xmlns:p14="http://schemas.microsoft.com/office/powerpoint/2010/main" val="3565058802"/>
      </p:ext>
    </p:extLst>
  </p:cSld>
  <p:clrMapOvr>
    <a:masterClrMapping/>
  </p:clrMapOvr>
  <p:transition advClick="0" advTm="4000">
    <p:cover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oup of graduates in caps and gowns">
            <a:extLst>
              <a:ext uri="{FF2B5EF4-FFF2-40B4-BE49-F238E27FC236}">
                <a16:creationId xmlns:a16="http://schemas.microsoft.com/office/drawing/2014/main" id="{EDD5F04C-809D-4BE3-8F44-4D7C9D68520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207240" cy="6858000"/>
          </a:xfrm>
          <a:prstGeom prst="rect">
            <a:avLst/>
          </a:prstGeom>
        </p:spPr>
      </p:pic>
      <p:pic>
        <p:nvPicPr>
          <p:cNvPr id="9" name="Picture 8">
            <a:extLst>
              <a:ext uri="{FF2B5EF4-FFF2-40B4-BE49-F238E27FC236}">
                <a16:creationId xmlns:a16="http://schemas.microsoft.com/office/drawing/2014/main" id="{81A2A1D7-F346-4B01-98DD-A2AB4E82FA9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2" name="Title 1">
            <a:extLst>
              <a:ext uri="{FF2B5EF4-FFF2-40B4-BE49-F238E27FC236}">
                <a16:creationId xmlns:a16="http://schemas.microsoft.com/office/drawing/2014/main" id="{AD0BE977-7286-442D-807D-0A968EE865B4}"/>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dirty="0"/>
              <a:t>Graduation ceremony 8</a:t>
            </a:r>
          </a:p>
        </p:txBody>
      </p:sp>
    </p:spTree>
    <p:extLst>
      <p:ext uri="{BB962C8B-B14F-4D97-AF65-F5344CB8AC3E}">
        <p14:creationId xmlns:p14="http://schemas.microsoft.com/office/powerpoint/2010/main" val="4021843804"/>
      </p:ext>
    </p:extLst>
  </p:cSld>
  <p:clrMapOvr>
    <a:masterClrMapping/>
  </p:clrMapOvr>
  <p:transition advClick="0" advTm="4000">
    <p:cover dir="u"/>
  </p:transition>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niversity of Illinois System">
      <a:majorFont>
        <a:latin typeface="Oswa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D3371CF0AE884FA3CFA8ECBA86DC97" ma:contentTypeVersion="2" ma:contentTypeDescription="Create a new document." ma:contentTypeScope="" ma:versionID="85174b38de3c4f0982a20c61c982e22d">
  <xsd:schema xmlns:xsd="http://www.w3.org/2001/XMLSchema" xmlns:xs="http://www.w3.org/2001/XMLSchema" xmlns:p="http://schemas.microsoft.com/office/2006/metadata/properties" xmlns:ns3="1a829a0c-9641-4374-8d38-adbe0028bfe2" targetNamespace="http://schemas.microsoft.com/office/2006/metadata/properties" ma:root="true" ma:fieldsID="ba500a4f07786b2db34b1153211ad9b2" ns3:_="">
    <xsd:import namespace="1a829a0c-9641-4374-8d38-adbe0028bfe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29a0c-9641-4374-8d38-adbe0028bf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B062D1-1817-40C6-935B-64CF43EB750E}">
  <ds:schemaRefs>
    <ds:schemaRef ds:uri="http://schemas.microsoft.com/sharepoint/v3/contenttype/forms"/>
  </ds:schemaRefs>
</ds:datastoreItem>
</file>

<file path=customXml/itemProps2.xml><?xml version="1.0" encoding="utf-8"?>
<ds:datastoreItem xmlns:ds="http://schemas.openxmlformats.org/officeDocument/2006/customXml" ds:itemID="{A93AABBF-436C-48D6-8ED7-3457F016BC7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a829a0c-9641-4374-8d38-adbe0028bfe2"/>
    <ds:schemaRef ds:uri="http://www.w3.org/XML/1998/namespace"/>
    <ds:schemaRef ds:uri="http://purl.org/dc/dcmitype/"/>
  </ds:schemaRefs>
</ds:datastoreItem>
</file>

<file path=customXml/itemProps3.xml><?xml version="1.0" encoding="utf-8"?>
<ds:datastoreItem xmlns:ds="http://schemas.openxmlformats.org/officeDocument/2006/customXml" ds:itemID="{DC939B39-AE06-4702-B7FA-29D270E3DF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829a0c-9641-4374-8d38-adbe0028bf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25499</TotalTime>
  <Words>2129</Words>
  <Application>Microsoft Office PowerPoint</Application>
  <PresentationFormat>Widescreen</PresentationFormat>
  <Paragraphs>143</Paragraphs>
  <Slides>26</Slides>
  <Notes>26</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Lato Black</vt:lpstr>
      <vt:lpstr>Oswald Medium</vt:lpstr>
      <vt:lpstr>Lato</vt:lpstr>
      <vt:lpstr>Calibri</vt:lpstr>
      <vt:lpstr>Oswald SemiBold</vt:lpstr>
      <vt:lpstr>Oswald</vt:lpstr>
      <vt:lpstr>Symbol</vt:lpstr>
      <vt:lpstr>Arial</vt:lpstr>
      <vt:lpstr>2_Custom Design</vt:lpstr>
      <vt:lpstr>Office Theme</vt:lpstr>
      <vt:lpstr>Board of Trustees</vt:lpstr>
      <vt:lpstr>Graduation ceremony 1</vt:lpstr>
      <vt:lpstr>Graduation ceremony 2</vt:lpstr>
      <vt:lpstr>Graduation ceremony 3</vt:lpstr>
      <vt:lpstr>Graduation ceremony 4</vt:lpstr>
      <vt:lpstr>Graduation ceremony 5</vt:lpstr>
      <vt:lpstr>Graduation ceremony 6</vt:lpstr>
      <vt:lpstr>Graduation ceremony 7</vt:lpstr>
      <vt:lpstr>Graduation ceremony 8</vt:lpstr>
      <vt:lpstr>Graduation ceremony 9</vt:lpstr>
      <vt:lpstr>Graduation ceremony 10</vt:lpstr>
      <vt:lpstr>Graduation ceremony 11</vt:lpstr>
      <vt:lpstr>Graduation ceremony 12</vt:lpstr>
      <vt:lpstr>Graduation ceremony 13</vt:lpstr>
      <vt:lpstr>Economic impact</vt:lpstr>
      <vt:lpstr>Growing impact 1</vt:lpstr>
      <vt:lpstr>Growing impact 2</vt:lpstr>
      <vt:lpstr>Growing impact 3</vt:lpstr>
      <vt:lpstr>Growing impact 4</vt:lpstr>
      <vt:lpstr>Growing impact 5</vt:lpstr>
      <vt:lpstr>Growing impact 6</vt:lpstr>
      <vt:lpstr>Performance</vt:lpstr>
      <vt:lpstr>Future Impact</vt:lpstr>
      <vt:lpstr>Growing impact 7</vt:lpstr>
      <vt:lpstr>Force for Good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Steven Dee</dc:creator>
  <cp:lastModifiedBy>Shubham Kumar</cp:lastModifiedBy>
  <cp:revision>147</cp:revision>
  <dcterms:created xsi:type="dcterms:W3CDTF">2021-03-01T19:31:35Z</dcterms:created>
  <dcterms:modified xsi:type="dcterms:W3CDTF">2022-05-18T20:31:36Z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0x01010043D3371CF0AE884FA3CFA8ECBA86DC97</vt:lpwstr>
  </property>
</Properties>
</file>