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14"/>
  </p:notesMasterIdLst>
  <p:sldIdLst>
    <p:sldId id="282" r:id="rId2"/>
    <p:sldId id="292" r:id="rId3"/>
    <p:sldId id="294" r:id="rId4"/>
    <p:sldId id="295" r:id="rId5"/>
    <p:sldId id="286" r:id="rId6"/>
    <p:sldId id="291" r:id="rId7"/>
    <p:sldId id="256" r:id="rId8"/>
    <p:sldId id="297" r:id="rId9"/>
    <p:sldId id="296" r:id="rId10"/>
    <p:sldId id="260" r:id="rId11"/>
    <p:sldId id="287" r:id="rId12"/>
    <p:sldId id="288" r:id="rId13"/>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6" autoAdjust="0"/>
    <p:restoredTop sz="91903" autoAdjust="0"/>
  </p:normalViewPr>
  <p:slideViewPr>
    <p:cSldViewPr snapToGrid="0">
      <p:cViewPr varScale="1">
        <p:scale>
          <a:sx n="105" d="100"/>
          <a:sy n="105" d="100"/>
        </p:scale>
        <p:origin x="630" y="96"/>
      </p:cViewPr>
      <p:guideLst/>
    </p:cSldViewPr>
  </p:slideViewPr>
  <p:outlineViewPr>
    <p:cViewPr>
      <p:scale>
        <a:sx n="33" d="100"/>
        <a:sy n="33" d="100"/>
      </p:scale>
      <p:origin x="0" y="0"/>
    </p:cViewPr>
  </p:outlineViewPr>
  <p:notesTextViewPr>
    <p:cViewPr>
      <p:scale>
        <a:sx n="85" d="100"/>
        <a:sy n="85" d="100"/>
      </p:scale>
      <p:origin x="0" y="0"/>
    </p:cViewPr>
  </p:notesTextViewPr>
  <p:sorterViewPr>
    <p:cViewPr>
      <p:scale>
        <a:sx n="100" d="100"/>
        <a:sy n="100" d="100"/>
      </p:scale>
      <p:origin x="0" y="0"/>
    </p:cViewPr>
  </p:sorterViewPr>
  <p:notesViewPr>
    <p:cSldViewPr snapToGrid="0">
      <p:cViewPr varScale="1">
        <p:scale>
          <a:sx n="50" d="100"/>
          <a:sy n="50" d="100"/>
        </p:scale>
        <p:origin x="268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E93DDB1E-FE4E-4DEC-BEE7-4970C339E8B8}" type="datetimeFigureOut">
              <a:rPr lang="en-US" smtClean="0"/>
              <a:t>5/11/2021</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D543F4A9-DC90-4E4C-8563-515F178CF38A}" type="slidenum">
              <a:rPr lang="en-US" smtClean="0"/>
              <a:t>‹#›</a:t>
            </a:fld>
            <a:endParaRPr lang="en-US"/>
          </a:p>
        </p:txBody>
      </p:sp>
    </p:spTree>
    <p:extLst>
      <p:ext uri="{BB962C8B-B14F-4D97-AF65-F5344CB8AC3E}">
        <p14:creationId xmlns:p14="http://schemas.microsoft.com/office/powerpoint/2010/main" val="173574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aims to identify a number of innovative or important developments that enhance teaching across the system for the public good.  </a:t>
            </a:r>
          </a:p>
        </p:txBody>
      </p:sp>
      <p:sp>
        <p:nvSpPr>
          <p:cNvPr id="4" name="Slide Number Placeholder 3"/>
          <p:cNvSpPr>
            <a:spLocks noGrp="1"/>
          </p:cNvSpPr>
          <p:nvPr>
            <p:ph type="sldNum" sz="quarter" idx="10"/>
          </p:nvPr>
        </p:nvSpPr>
        <p:spPr/>
        <p:txBody>
          <a:bodyPr/>
          <a:lstStyle/>
          <a:p>
            <a:fld id="{D543F4A9-DC90-4E4C-8563-515F178CF38A}" type="slidenum">
              <a:rPr lang="en-US" smtClean="0"/>
              <a:t>1</a:t>
            </a:fld>
            <a:endParaRPr lang="en-US"/>
          </a:p>
        </p:txBody>
      </p:sp>
    </p:spTree>
    <p:extLst>
      <p:ext uri="{BB962C8B-B14F-4D97-AF65-F5344CB8AC3E}">
        <p14:creationId xmlns:p14="http://schemas.microsoft.com/office/powerpoint/2010/main" val="454433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Excellence in Teaching around topics of Systemic Racism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1.Jennifer Martin – In her teacher preparation courses, she incorporates readings to help her students deal with their own biases and discusses how to overcome those in their own classrooms. She also has addressed these topics in her </a:t>
            </a:r>
            <a:r>
              <a:rPr lang="en-US" sz="1200" kern="1200" dirty="0" err="1">
                <a:solidFill>
                  <a:schemeClr val="tx1"/>
                </a:solidFill>
                <a:effectLst/>
                <a:latin typeface="+mn-lt"/>
                <a:ea typeface="+mn-ea"/>
                <a:cs typeface="+mn-cs"/>
              </a:rPr>
              <a:t>eduCATE</a:t>
            </a:r>
            <a:r>
              <a:rPr lang="en-US" sz="1200" kern="1200" dirty="0">
                <a:solidFill>
                  <a:schemeClr val="tx1"/>
                </a:solidFill>
                <a:effectLst/>
                <a:latin typeface="+mn-lt"/>
                <a:ea typeface="+mn-ea"/>
                <a:cs typeface="+mn-cs"/>
              </a:rPr>
              <a:t> podcast.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Sociology Instructor, Tiffani Saunders,  works diligently across campus to encourage anti-racist practices.   In her courses she utilizes several techniques to assist students in understanding bias and racism.  One of those examples is the use of ice breakers on the first day of class that address differences.  This is a very powerful strategy that assists students in thinking about racism at the very beginning of their course. </a:t>
            </a:r>
          </a:p>
          <a:p>
            <a:endParaRPr lang="en-US" dirty="0"/>
          </a:p>
        </p:txBody>
      </p:sp>
      <p:sp>
        <p:nvSpPr>
          <p:cNvPr id="4" name="Slide Number Placeholder 3"/>
          <p:cNvSpPr>
            <a:spLocks noGrp="1"/>
          </p:cNvSpPr>
          <p:nvPr>
            <p:ph type="sldNum" sz="quarter" idx="5"/>
          </p:nvPr>
        </p:nvSpPr>
        <p:spPr/>
        <p:txBody>
          <a:bodyPr/>
          <a:lstStyle/>
          <a:p>
            <a:fld id="{D543F4A9-DC90-4E4C-8563-515F178CF38A}" type="slidenum">
              <a:rPr lang="en-US" smtClean="0"/>
              <a:t>10</a:t>
            </a:fld>
            <a:endParaRPr lang="en-US"/>
          </a:p>
        </p:txBody>
      </p:sp>
    </p:spTree>
    <p:extLst>
      <p:ext uri="{BB962C8B-B14F-4D97-AF65-F5344CB8AC3E}">
        <p14:creationId xmlns:p14="http://schemas.microsoft.com/office/powerpoint/2010/main" val="334863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only some examples of the efforts being made throughout the system to ensure we are offering the best educational products possible.</a:t>
            </a:r>
          </a:p>
          <a:p>
            <a:endParaRPr lang="en-US" dirty="0"/>
          </a:p>
          <a:p>
            <a:r>
              <a:rPr lang="en-US" dirty="0"/>
              <a:t>And these efforts should be viewed holistically. Through a combination of excellence, innovation, and outreach, we are creating programs that help us steward a comprehensive set of offerings.  A rising tide lifts all boats and allows us to meet the changing challenges of higher education so as to serve the public good, both within Illinois and beyond.</a:t>
            </a:r>
          </a:p>
        </p:txBody>
      </p:sp>
      <p:sp>
        <p:nvSpPr>
          <p:cNvPr id="4" name="Slide Number Placeholder 3"/>
          <p:cNvSpPr>
            <a:spLocks noGrp="1"/>
          </p:cNvSpPr>
          <p:nvPr>
            <p:ph type="sldNum" sz="quarter" idx="5"/>
          </p:nvPr>
        </p:nvSpPr>
        <p:spPr/>
        <p:txBody>
          <a:bodyPr/>
          <a:lstStyle/>
          <a:p>
            <a:fld id="{D543F4A9-DC90-4E4C-8563-515F178CF38A}" type="slidenum">
              <a:rPr lang="en-US" smtClean="0"/>
              <a:t>11</a:t>
            </a:fld>
            <a:endParaRPr lang="en-US"/>
          </a:p>
        </p:txBody>
      </p:sp>
    </p:spTree>
    <p:extLst>
      <p:ext uri="{BB962C8B-B14F-4D97-AF65-F5344CB8AC3E}">
        <p14:creationId xmlns:p14="http://schemas.microsoft.com/office/powerpoint/2010/main" val="153109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as system of comprehensive research universities, teaching is one of the core products that we offer—along with research and service.</a:t>
            </a:r>
          </a:p>
          <a:p>
            <a:endParaRPr lang="en-US" dirty="0"/>
          </a:p>
          <a:p>
            <a:r>
              <a:rPr lang="en-US" dirty="0"/>
              <a:t>Excellence in teaching is thus a bedrock value, and all three universities engage in numerous efforts to enhance and support teaching excellence.</a:t>
            </a:r>
          </a:p>
          <a:p>
            <a:endParaRPr lang="en-US" dirty="0"/>
          </a:p>
          <a:p>
            <a:r>
              <a:rPr lang="en-US" dirty="0"/>
              <a:t>UIUC is one of a</a:t>
            </a:r>
            <a:r>
              <a:rPr lang="en-US" baseline="0" dirty="0"/>
              <a:t> handful of </a:t>
            </a:r>
            <a:r>
              <a:rPr lang="en-US" dirty="0"/>
              <a:t>universities</a:t>
            </a:r>
            <a:r>
              <a:rPr lang="en-US" baseline="0" dirty="0"/>
              <a:t> with a center</a:t>
            </a:r>
            <a:r>
              <a:rPr lang="en-US" dirty="0"/>
              <a:t> Innovation in Teaching and Learning. </a:t>
            </a:r>
          </a:p>
          <a:p>
            <a:endParaRPr lang="en-US" dirty="0"/>
          </a:p>
          <a:p>
            <a:r>
              <a:rPr lang="en-US" dirty="0"/>
              <a:t>Among the key services that it offers are to: (1)-(5).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PRESENTER/DON”T READ] UIUC is one of the few universities—along with UC Berkeley, University of Maryland, University of Michigan,</a:t>
            </a:r>
            <a:r>
              <a:rPr lang="en-US" baseline="0" dirty="0"/>
              <a:t> University of Alabama-Birmingham, Vanderbilt University, Rutgers University, Northwestern--that have created a University Teaching and Learning Center dedicated to enhancing teaching and learning in higher education. </a:t>
            </a:r>
            <a:endParaRPr lang="en-US" dirty="0"/>
          </a:p>
          <a:p>
            <a:endParaRPr lang="en-US" dirty="0"/>
          </a:p>
        </p:txBody>
      </p:sp>
      <p:sp>
        <p:nvSpPr>
          <p:cNvPr id="4" name="Slide Number Placeholder 3"/>
          <p:cNvSpPr>
            <a:spLocks noGrp="1"/>
          </p:cNvSpPr>
          <p:nvPr>
            <p:ph type="sldNum" sz="quarter" idx="10"/>
          </p:nvPr>
        </p:nvSpPr>
        <p:spPr/>
        <p:txBody>
          <a:bodyPr/>
          <a:lstStyle/>
          <a:p>
            <a:fld id="{D543F4A9-DC90-4E4C-8563-515F178CF38A}" type="slidenum">
              <a:rPr lang="en-US" smtClean="0"/>
              <a:t>2</a:t>
            </a:fld>
            <a:endParaRPr lang="en-US"/>
          </a:p>
        </p:txBody>
      </p:sp>
    </p:spTree>
    <p:extLst>
      <p:ext uri="{BB962C8B-B14F-4D97-AF65-F5344CB8AC3E}">
        <p14:creationId xmlns:p14="http://schemas.microsoft.com/office/powerpoint/2010/main" val="239771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as system of comprehensive research universities, teaching is one of the core products that we offer—along with research and service.</a:t>
            </a:r>
          </a:p>
          <a:p>
            <a:endParaRPr lang="en-US" dirty="0"/>
          </a:p>
          <a:p>
            <a:r>
              <a:rPr lang="en-US" dirty="0"/>
              <a:t>Excellence in teaching is thus a bedrock value, and all three universities engage in numerous efforts to enhance and support teaching excellence.</a:t>
            </a:r>
          </a:p>
          <a:p>
            <a:endParaRPr lang="en-US" dirty="0"/>
          </a:p>
          <a:p>
            <a:r>
              <a:rPr lang="en-US" dirty="0"/>
              <a:t>UIUC is one of a</a:t>
            </a:r>
            <a:r>
              <a:rPr lang="en-US" baseline="0" dirty="0"/>
              <a:t> handful of </a:t>
            </a:r>
            <a:r>
              <a:rPr lang="en-US" dirty="0"/>
              <a:t>universities</a:t>
            </a:r>
            <a:r>
              <a:rPr lang="en-US" baseline="0" dirty="0"/>
              <a:t> with a center</a:t>
            </a:r>
            <a:r>
              <a:rPr lang="en-US" dirty="0"/>
              <a:t> Innovation in Teaching and Learning. </a:t>
            </a:r>
          </a:p>
          <a:p>
            <a:endParaRPr lang="en-US" dirty="0"/>
          </a:p>
          <a:p>
            <a:r>
              <a:rPr lang="en-US" dirty="0"/>
              <a:t>Among the key services that it offers are to: (1)-(5).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PRESENTER/DON”T READ] UIUC is one of the few universities—along with UC Berkeley, University of Maryland, University of Michigan,</a:t>
            </a:r>
            <a:r>
              <a:rPr lang="en-US" baseline="0" dirty="0"/>
              <a:t> University of Alabama-Birmingham, Vanderbilt University, Rutgers University, Northwestern--that have created a University Teaching and Learning Center dedicated to enhancing teaching and learning in higher education. </a:t>
            </a:r>
            <a:endParaRPr lang="en-US" dirty="0"/>
          </a:p>
          <a:p>
            <a:endParaRPr lang="en-US" dirty="0"/>
          </a:p>
        </p:txBody>
      </p:sp>
      <p:sp>
        <p:nvSpPr>
          <p:cNvPr id="4" name="Slide Number Placeholder 3"/>
          <p:cNvSpPr>
            <a:spLocks noGrp="1"/>
          </p:cNvSpPr>
          <p:nvPr>
            <p:ph type="sldNum" sz="quarter" idx="10"/>
          </p:nvPr>
        </p:nvSpPr>
        <p:spPr/>
        <p:txBody>
          <a:bodyPr/>
          <a:lstStyle/>
          <a:p>
            <a:fld id="{D543F4A9-DC90-4E4C-8563-515F178CF38A}" type="slidenum">
              <a:rPr lang="en-US" smtClean="0"/>
              <a:t>3</a:t>
            </a:fld>
            <a:endParaRPr lang="en-US"/>
          </a:p>
        </p:txBody>
      </p:sp>
    </p:spTree>
    <p:extLst>
      <p:ext uri="{BB962C8B-B14F-4D97-AF65-F5344CB8AC3E}">
        <p14:creationId xmlns:p14="http://schemas.microsoft.com/office/powerpoint/2010/main" val="58969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as system of comprehensive research universities, teaching is one of the core products that we offer—along with research and service.</a:t>
            </a:r>
          </a:p>
          <a:p>
            <a:endParaRPr lang="en-US" dirty="0"/>
          </a:p>
          <a:p>
            <a:r>
              <a:rPr lang="en-US" dirty="0"/>
              <a:t>Excellence in teaching is thus a bedrock value, and all three universities engage in numerous efforts to enhance and support teaching excellence.</a:t>
            </a:r>
          </a:p>
          <a:p>
            <a:endParaRPr lang="en-US" dirty="0"/>
          </a:p>
          <a:p>
            <a:r>
              <a:rPr lang="en-US" dirty="0"/>
              <a:t>UIUC is one of a</a:t>
            </a:r>
            <a:r>
              <a:rPr lang="en-US" baseline="0" dirty="0"/>
              <a:t> handful of </a:t>
            </a:r>
            <a:r>
              <a:rPr lang="en-US" dirty="0"/>
              <a:t>universities</a:t>
            </a:r>
            <a:r>
              <a:rPr lang="en-US" baseline="0" dirty="0"/>
              <a:t> with a center</a:t>
            </a:r>
            <a:r>
              <a:rPr lang="en-US" dirty="0"/>
              <a:t> Innovation in Teaching and Learning. </a:t>
            </a:r>
          </a:p>
          <a:p>
            <a:endParaRPr lang="en-US" dirty="0"/>
          </a:p>
          <a:p>
            <a:r>
              <a:rPr lang="en-US" dirty="0"/>
              <a:t>Among the key services that it offers are to: (1)-(5).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PRESENTER/DON”T READ] UIUC is one of the few universities—along with UC Berkeley, University of Maryland, University of Michigan,</a:t>
            </a:r>
            <a:r>
              <a:rPr lang="en-US" baseline="0" dirty="0"/>
              <a:t> University of Alabama-Birmingham, Vanderbilt University, Rutgers University, Northwestern--that have created a University Teaching and Learning Center dedicated to enhancing teaching and learning in higher education. </a:t>
            </a:r>
            <a:endParaRPr lang="en-US" dirty="0"/>
          </a:p>
          <a:p>
            <a:endParaRPr lang="en-US" dirty="0"/>
          </a:p>
        </p:txBody>
      </p:sp>
      <p:sp>
        <p:nvSpPr>
          <p:cNvPr id="4" name="Slide Number Placeholder 3"/>
          <p:cNvSpPr>
            <a:spLocks noGrp="1"/>
          </p:cNvSpPr>
          <p:nvPr>
            <p:ph type="sldNum" sz="quarter" idx="10"/>
          </p:nvPr>
        </p:nvSpPr>
        <p:spPr/>
        <p:txBody>
          <a:bodyPr/>
          <a:lstStyle/>
          <a:p>
            <a:fld id="{D543F4A9-DC90-4E4C-8563-515F178CF38A}" type="slidenum">
              <a:rPr lang="en-US" smtClean="0"/>
              <a:t>4</a:t>
            </a:fld>
            <a:endParaRPr lang="en-US"/>
          </a:p>
        </p:txBody>
      </p:sp>
    </p:spTree>
    <p:extLst>
      <p:ext uri="{BB962C8B-B14F-4D97-AF65-F5344CB8AC3E}">
        <p14:creationId xmlns:p14="http://schemas.microsoft.com/office/powerpoint/2010/main" val="46515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More recently, UIC has joined these ranks by creating a New Center for Teaching Excellence.</a:t>
            </a:r>
          </a:p>
          <a:p>
            <a:endParaRPr lang="en-US" dirty="0"/>
          </a:p>
          <a:p>
            <a:r>
              <a:rPr lang="en-US" dirty="0"/>
              <a:t>Dr. Erin Sanders O’Leary will be the Inaugural Executive Director, pending approval by the Board of Trustees. She will start on July 1, 2020.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 O’Leary currently serves as the Director of UCLA’s Center for Education Innovation &amp; Learning in the Sciences. In the last decade, she has been awarded millions of dollars in federal and foundation grants to support educational initiatives and she is a published author and a recognized research scholar in science education. She was recently awarded a Diversity, Equity, and Inclusion Award by UCLA’s Academic Senate for her extraordinary leadership and commitment to diversity initiatives in education.</a:t>
            </a:r>
          </a:p>
          <a:p>
            <a:endParaRPr lang="en-US" dirty="0"/>
          </a:p>
          <a:p>
            <a:r>
              <a:rPr lang="en-US" dirty="0"/>
              <a:t>Centers like these build upon a rich tradition of programs that support excellence in teaching throughout the colleges and throughout the system.  They help coordinate efforts and provide enriched services to the many forms of support offered within each college and unit. [NOTE</a:t>
            </a:r>
            <a:r>
              <a:rPr lang="en-US" baseline="0" dirty="0"/>
              <a:t> TO PRESENTERS: </a:t>
            </a:r>
            <a:r>
              <a:rPr lang="en-US" dirty="0"/>
              <a:t>Here are some examples: workshops, peer mentoring, teaching workshops, brown bags,</a:t>
            </a:r>
            <a:r>
              <a:rPr lang="en-US" baseline="0" dirty="0"/>
              <a:t> etc.]</a:t>
            </a:r>
          </a:p>
          <a:p>
            <a:endParaRPr lang="en-US" baseline="0" dirty="0"/>
          </a:p>
          <a:p>
            <a:endParaRPr lang="en-US" baseline="0" dirty="0"/>
          </a:p>
          <a:p>
            <a:r>
              <a:rPr lang="en-US" dirty="0"/>
              <a:t>College of Education</a:t>
            </a:r>
          </a:p>
          <a:p>
            <a:endParaRPr lang="en-US" dirty="0"/>
          </a:p>
          <a:p>
            <a:pPr marL="0" indent="0">
              <a:buNone/>
            </a:pPr>
            <a:r>
              <a:rPr lang="en-US" dirty="0"/>
              <a:t>Mentoring for all junior faculty </a:t>
            </a:r>
          </a:p>
          <a:p>
            <a:pPr marL="0" indent="0">
              <a:buNone/>
            </a:pPr>
            <a:r>
              <a:rPr lang="en-US" dirty="0"/>
              <a:t>A Makers Space for faculty, students, and staff</a:t>
            </a:r>
          </a:p>
          <a:p>
            <a:pPr marL="0" indent="0">
              <a:buNone/>
            </a:pPr>
            <a:r>
              <a:rPr lang="en-US" dirty="0"/>
              <a:t>Mentoring Associate</a:t>
            </a:r>
            <a:r>
              <a:rPr lang="en-US" baseline="0" dirty="0"/>
              <a:t> to Full</a:t>
            </a:r>
          </a:p>
          <a:p>
            <a:pPr marL="0" indent="0">
              <a:buNone/>
            </a:pPr>
            <a:r>
              <a:rPr lang="en-US" baseline="0" dirty="0"/>
              <a:t>Brown bags on different aspects of teaching and learning </a:t>
            </a:r>
          </a:p>
          <a:p>
            <a:pPr marL="0" indent="0">
              <a:buNone/>
            </a:pPr>
            <a:r>
              <a:rPr lang="en-US" baseline="0" dirty="0"/>
              <a:t>Support for developing online and hybrid learning </a:t>
            </a:r>
          </a:p>
          <a:p>
            <a:pPr marL="0" indent="0">
              <a:buNone/>
            </a:pPr>
            <a:endParaRPr lang="en-US" dirty="0"/>
          </a:p>
          <a:p>
            <a:endParaRPr lang="en-US" dirty="0"/>
          </a:p>
          <a:p>
            <a:endParaRPr lang="en-US" dirty="0"/>
          </a:p>
          <a:p>
            <a:r>
              <a:rPr lang="en-US" dirty="0"/>
              <a:t>College of Medicine</a:t>
            </a:r>
          </a:p>
          <a:p>
            <a:r>
              <a:rPr lang="en-US" dirty="0"/>
              <a:t>   using curriculum focused on more active, team-based learning</a:t>
            </a:r>
            <a:r>
              <a:rPr lang="en-US" baseline="0" dirty="0"/>
              <a:t> models and early integration into clinical studies</a:t>
            </a:r>
          </a:p>
          <a:p>
            <a:r>
              <a:rPr lang="en-US" baseline="0" dirty="0"/>
              <a:t>   employing curricular components focused on student wellness, specifically to prevent student/physician burn-out/fatigue</a:t>
            </a:r>
          </a:p>
          <a:p>
            <a:endParaRPr lang="en-US" baseline="0" dirty="0"/>
          </a:p>
          <a:p>
            <a:r>
              <a:rPr lang="en-US" baseline="0" dirty="0"/>
              <a:t>College of Nursing</a:t>
            </a:r>
          </a:p>
          <a:p>
            <a:r>
              <a:rPr lang="en-US" baseline="0" dirty="0"/>
              <a:t>    expanded experiential learning and simulation laboratory </a:t>
            </a:r>
          </a:p>
          <a:p>
            <a:endParaRPr lang="en-US" baseline="0" dirty="0"/>
          </a:p>
          <a:p>
            <a:r>
              <a:rPr lang="en-US" baseline="0" dirty="0"/>
              <a:t>Two faculty members are Team-Based Learning Trainer Consultants who conduct workshops for faculty </a:t>
            </a:r>
          </a:p>
          <a:p>
            <a:endParaRPr lang="en-US" baseline="0" dirty="0"/>
          </a:p>
          <a:p>
            <a:r>
              <a:rPr lang="en-US" baseline="0" dirty="0"/>
              <a:t>Faculty present new teaching modalities to fellow faculty </a:t>
            </a:r>
          </a:p>
          <a:p>
            <a:endParaRPr lang="en-US" baseline="0" dirty="0"/>
          </a:p>
          <a:p>
            <a:r>
              <a:rPr lang="en-US" baseline="0" dirty="0"/>
              <a:t>Structured mentoring, shadow teaching, pay for continuing education for teaching conferences and provide access tour CON series of online teaching courses </a:t>
            </a:r>
          </a:p>
          <a:p>
            <a:endParaRPr lang="en-US" baseline="0" dirty="0"/>
          </a:p>
          <a:p>
            <a:r>
              <a:rPr lang="en-US" baseline="0" dirty="0"/>
              <a:t>College of Urban Planning and Public Affairs</a:t>
            </a:r>
          </a:p>
          <a:p>
            <a:endParaRPr lang="en-US" baseline="0" dirty="0"/>
          </a:p>
          <a:p>
            <a:r>
              <a:rPr lang="en-US" baseline="0" dirty="0"/>
              <a:t>Peer review of teaching for junior faculty </a:t>
            </a:r>
          </a:p>
          <a:p>
            <a:endParaRPr lang="en-US" dirty="0"/>
          </a:p>
          <a:p>
            <a:endParaRPr lang="en-US" dirty="0"/>
          </a:p>
        </p:txBody>
      </p:sp>
      <p:sp>
        <p:nvSpPr>
          <p:cNvPr id="4" name="Slide Number Placeholder 3"/>
          <p:cNvSpPr>
            <a:spLocks noGrp="1"/>
          </p:cNvSpPr>
          <p:nvPr>
            <p:ph type="sldNum" sz="quarter" idx="10"/>
          </p:nvPr>
        </p:nvSpPr>
        <p:spPr/>
        <p:txBody>
          <a:bodyPr/>
          <a:lstStyle/>
          <a:p>
            <a:fld id="{D543F4A9-DC90-4E4C-8563-515F178CF38A}" type="slidenum">
              <a:rPr lang="en-US" smtClean="0"/>
              <a:t>5</a:t>
            </a:fld>
            <a:endParaRPr lang="en-US"/>
          </a:p>
        </p:txBody>
      </p:sp>
    </p:spTree>
    <p:extLst>
      <p:ext uri="{BB962C8B-B14F-4D97-AF65-F5344CB8AC3E}">
        <p14:creationId xmlns:p14="http://schemas.microsoft.com/office/powerpoint/2010/main" val="29884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quickly follow up, here is a list of the grants I’ve applied for on behalf of the Center since starting in July (all are submitted and currently pending; I’m either Co-PI or senior personnel as my formal role). Total amount pending to date: </a:t>
            </a:r>
            <a:r>
              <a:rPr lang="en-US" sz="1200" b="1" kern="1200" dirty="0">
                <a:solidFill>
                  <a:schemeClr val="tx1"/>
                </a:solidFill>
                <a:effectLst/>
                <a:latin typeface="+mn-lt"/>
                <a:ea typeface="+mn-ea"/>
                <a:cs typeface="+mn-cs"/>
              </a:rPr>
              <a:t>$7.9M</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 Department of Education ($2.6M), “Collaborative Research: Advancing Educational Access &amp; institutional Resilience at UIC”</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Proposal to introduce Summer Institute on Online Teaching for UIC faculty and increase dual enrollment courses to broaden access by CPS high school students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PI: Nikos Varelas (Academic Affairs)</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NSF IUSE ($2M), “Institutional Transformation through a Curriculum and Faculty Development to Serve the Modern Chemistry Student”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Cohort of Chemistry faculty working together to reform the Chemistry curriculum; accompanied by professional development in both action research and inclusive/culturally-responsive teaching</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PI: Don Wink (Chemistry)</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NSF IUSE ($300K), “Public Knowledge Construction for Engaging Students in STEM Learning and Developing Science Literacy”</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Involves integration of Wikipedia writing exercises into large enrollment biology courses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PI: Zach McDowell (Communication)</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NSF HSI ($3M), “Institutional Transformation Through a Large-Scale Implementation of Departmental Action Teams”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Proposal involves department heads from all 11 STEM units in Engineering and LAS recruiting faculty groups (called Departmental Action Teams) to engage in action research to foster curricular and cultural change in teaching practices within respective departments; accompanied by professional development in inclusive/culturally-responsive teaching (specifically, participation in the Inclusive Education Scholars certificate program discussed today, which involves a collaboration between the Center and the Office of Diversity)</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PI: Mike Stieff (LSRI)</a:t>
            </a:r>
          </a:p>
          <a:p>
            <a:pPr lvl="1"/>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am also working with Jeremiah </a:t>
            </a:r>
            <a:r>
              <a:rPr lang="en-US" sz="1200" kern="1200" dirty="0" err="1">
                <a:solidFill>
                  <a:schemeClr val="tx1"/>
                </a:solidFill>
                <a:effectLst/>
                <a:latin typeface="+mn-lt"/>
                <a:ea typeface="+mn-ea"/>
                <a:cs typeface="+mn-cs"/>
              </a:rPr>
              <a:t>Abiade</a:t>
            </a:r>
            <a:r>
              <a:rPr lang="en-US" sz="1200" kern="1200" dirty="0">
                <a:solidFill>
                  <a:schemeClr val="tx1"/>
                </a:solidFill>
                <a:effectLst/>
                <a:latin typeface="+mn-lt"/>
                <a:ea typeface="+mn-ea"/>
                <a:cs typeface="+mn-cs"/>
              </a:rPr>
              <a:t> in Engineering on the HHMI Driving Change initiative, which is currently at the institutional self-study stage in which we’re gathering data to support application for a $5M grant that would fund implementation of a large-scale recruitment and retention program for Black students.  I share this because UIC was among 37 institutions selected to proceed with the self-study stage, which is required to be eligible to apply for the larger grant.  Although the Center was not involved in the initial application, I am now an active member of the leadership team moving forward with the self-study and efforts to secure funding, whether through HHMI or another agency or foundation, to support this work in the next year.</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Anyway, this sort of effort that I’m engaging in at UIC is consistent with my previous track record at UCLA where I helped to raise more than $15M in extramural funds from federal agencies and private foundations to support educational development efforts, in that case primarily in the sciences.  Almost all of these proposals were done in collaboration with research-focused faculty, supporting their engagement in the scholarship of teaching and learning (aka publishing) in addition to the curriculum and faculty development efforts specifically funded by these awards.</a:t>
            </a:r>
            <a:endParaRPr lang="en-US" sz="1400" kern="1200" dirty="0">
              <a:solidFill>
                <a:schemeClr val="tx1"/>
              </a:solidFill>
              <a:effectLst/>
              <a:latin typeface="+mn-lt"/>
              <a:ea typeface="+mn-ea"/>
              <a:cs typeface="+mn-cs"/>
            </a:endParaRPr>
          </a:p>
          <a:p>
            <a:pPr lvl="1"/>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43F4A9-DC90-4E4C-8563-515F178CF38A}" type="slidenum">
              <a:rPr lang="en-US" smtClean="0"/>
              <a:t>6</a:t>
            </a:fld>
            <a:endParaRPr lang="en-US"/>
          </a:p>
        </p:txBody>
      </p:sp>
    </p:spTree>
    <p:extLst>
      <p:ext uri="{BB962C8B-B14F-4D97-AF65-F5344CB8AC3E}">
        <p14:creationId xmlns:p14="http://schemas.microsoft.com/office/powerpoint/2010/main" val="326034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UIS faculty are committed to active, student-centered pedagogies, community engagement, and interdisciplinary connections. Here we highlight just a few examples of teaching projects that engage students in research, create innovative learning spaces, and connect UIS with broader communities.  </a:t>
            </a:r>
          </a:p>
          <a:p>
            <a:endParaRPr lang="en-US" dirty="0"/>
          </a:p>
          <a:p>
            <a:r>
              <a:rPr lang="en-US" dirty="0"/>
              <a:t>Teaching Excellence</a:t>
            </a:r>
          </a:p>
          <a:p>
            <a:r>
              <a:rPr lang="en-US" dirty="0"/>
              <a:t>Associate Professor of Sociology/Anthropology, Jennifer </a:t>
            </a:r>
            <a:r>
              <a:rPr lang="en-US" dirty="0" err="1"/>
              <a:t>Manthei</a:t>
            </a:r>
            <a:r>
              <a:rPr lang="en-US" dirty="0"/>
              <a:t>, was one faculty member who offered a winter intercession course over winter break.  </a:t>
            </a:r>
          </a:p>
          <a:p>
            <a:r>
              <a:rPr lang="en-US" dirty="0"/>
              <a:t>By offering intercession courses, both new and existing UIS students were provided an opportunity to catch up or get ahead in their plans for graduating during the pandemic during a period of time that is not usually utilized for instruction at UIS.</a:t>
            </a:r>
          </a:p>
          <a:p>
            <a:endParaRPr lang="en-US" dirty="0"/>
          </a:p>
          <a:p>
            <a:r>
              <a:rPr lang="en-US" dirty="0"/>
              <a:t> Dr. </a:t>
            </a:r>
            <a:r>
              <a:rPr lang="en-US" dirty="0" err="1"/>
              <a:t>Manthei’s</a:t>
            </a:r>
            <a:r>
              <a:rPr lang="en-US" dirty="0"/>
              <a:t> course, “Culture, Health &amp; Power” explores the ideas about health, illness and treatment across cultures and how to communicate effectively with people from other cultures (and one's own!).</a:t>
            </a:r>
          </a:p>
          <a:p>
            <a:r>
              <a:rPr lang="en-US" dirty="0"/>
              <a:t> 	She had great success, with not a single student failing in either of the two sessions she offered, thanks to a mix of innovative teaching techniques and empathy for students who were juggling illness or ill household members during the course.</a:t>
            </a:r>
          </a:p>
          <a:p>
            <a:endParaRPr lang="en-US" dirty="0"/>
          </a:p>
          <a:p>
            <a:r>
              <a:rPr lang="en-US" dirty="0"/>
              <a:t>Dr. </a:t>
            </a:r>
            <a:r>
              <a:rPr lang="en-US" dirty="0" err="1"/>
              <a:t>Manthei</a:t>
            </a:r>
            <a:r>
              <a:rPr lang="en-US" dirty="0"/>
              <a:t> provided a steady stream of small assignments to prevent students from becoming overwhelmed; calibrated the course to allow students to work ahead if they wished, making workloads manageable; provided optional Zoom meetings at key moments to support students in grasping challenging concepts and graded swiftly so that students had the feedback they needed to prepare them for the next assignment.</a:t>
            </a:r>
          </a:p>
          <a:p>
            <a:r>
              <a:rPr lang="en-US" dirty="0"/>
              <a:t> __________________________</a:t>
            </a:r>
          </a:p>
          <a:p>
            <a:r>
              <a:rPr lang="en-US" dirty="0"/>
              <a:t>Dr. Stephanie Hedge (English) and colleagues constructed the UNI 101, First Year Seminar Pilot (during the pandemic!): Group projects are incorporated that teach project management, digital literacy, and information presentation. Students create digital artifacts in a team.  Piloting First Year Seminar remotely has demonstrated the creativity and commitment to excellent teaching by Dr. Hedge.</a:t>
            </a:r>
          </a:p>
          <a:p>
            <a:endParaRPr lang="en-US" dirty="0"/>
          </a:p>
        </p:txBody>
      </p:sp>
      <p:sp>
        <p:nvSpPr>
          <p:cNvPr id="4" name="Slide Number Placeholder 3"/>
          <p:cNvSpPr>
            <a:spLocks noGrp="1"/>
          </p:cNvSpPr>
          <p:nvPr>
            <p:ph type="sldNum" sz="quarter" idx="5"/>
          </p:nvPr>
        </p:nvSpPr>
        <p:spPr/>
        <p:txBody>
          <a:bodyPr/>
          <a:lstStyle/>
          <a:p>
            <a:fld id="{D543F4A9-DC90-4E4C-8563-515F178CF38A}" type="slidenum">
              <a:rPr lang="en-US" smtClean="0"/>
              <a:t>7</a:t>
            </a:fld>
            <a:endParaRPr lang="en-US"/>
          </a:p>
        </p:txBody>
      </p:sp>
    </p:spTree>
    <p:extLst>
      <p:ext uri="{BB962C8B-B14F-4D97-AF65-F5344CB8AC3E}">
        <p14:creationId xmlns:p14="http://schemas.microsoft.com/office/powerpoint/2010/main" val="3835709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lumMod val="60000"/>
                    <a:lumOff val="40000"/>
                  </a:schemeClr>
                </a:solidFill>
                <a:latin typeface="Calibri" panose="020F0502020204030204" pitchFamily="34" charset="0"/>
                <a:cs typeface="Calibri" panose="020F0502020204030204" pitchFamily="34" charset="0"/>
              </a:rPr>
              <a:t>Anti-Racism and Social Justice Taskforce</a:t>
            </a:r>
            <a:endParaRPr lang="en-US" b="1" dirty="0">
              <a:solidFill>
                <a:schemeClr val="accent1">
                  <a:lumMod val="60000"/>
                  <a:lumOff val="40000"/>
                </a:schemeClr>
              </a:solidFill>
              <a:latin typeface="+mn-lt"/>
              <a:cs typeface="Calibri" panose="020F0502020204030204" pitchFamily="34" charset="0"/>
            </a:endParaRPr>
          </a:p>
          <a:p>
            <a:endParaRPr lang="en-US" dirty="0"/>
          </a:p>
          <a:p>
            <a:endParaRPr lang="en-US" dirty="0"/>
          </a:p>
          <a:p>
            <a:r>
              <a:rPr lang="en-US" dirty="0"/>
              <a:t>Presented to UIS Campus Senate-Spring 2021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How can I make anti-racism central to the division/unit/program that I oversee? – How can I be an agent in dismantling systemic racism &amp; oppression within UIS? – When making decisions that will impact the campus, how can I apply an anti-racist lens to ensure that this decision is equitable and contributes to the institutional commitment to becoming an anti-racist organization?</a:t>
            </a:r>
          </a:p>
          <a:p>
            <a:endParaRPr lang="en-US" dirty="0"/>
          </a:p>
        </p:txBody>
      </p:sp>
      <p:sp>
        <p:nvSpPr>
          <p:cNvPr id="4" name="Slide Number Placeholder 3"/>
          <p:cNvSpPr>
            <a:spLocks noGrp="1"/>
          </p:cNvSpPr>
          <p:nvPr>
            <p:ph type="sldNum" sz="quarter" idx="5"/>
          </p:nvPr>
        </p:nvSpPr>
        <p:spPr/>
        <p:txBody>
          <a:bodyPr/>
          <a:lstStyle/>
          <a:p>
            <a:fld id="{D543F4A9-DC90-4E4C-8563-515F178CF38A}" type="slidenum">
              <a:rPr lang="en-US" smtClean="0"/>
              <a:t>8</a:t>
            </a:fld>
            <a:endParaRPr lang="en-US"/>
          </a:p>
        </p:txBody>
      </p:sp>
    </p:spTree>
    <p:extLst>
      <p:ext uri="{BB962C8B-B14F-4D97-AF65-F5344CB8AC3E}">
        <p14:creationId xmlns:p14="http://schemas.microsoft.com/office/powerpoint/2010/main" val="294263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Excellence in Teaching around topics of Systemic Racism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1.Jennifer Martin – In her teacher preparation courses, she incorporates readings to help her students deal with their own biases and discusses how to overcome those in their own classrooms. She also has addressed these topics in her </a:t>
            </a:r>
            <a:r>
              <a:rPr lang="en-US" sz="1200" kern="1200" dirty="0" err="1">
                <a:solidFill>
                  <a:schemeClr val="tx1"/>
                </a:solidFill>
                <a:effectLst/>
                <a:latin typeface="+mn-lt"/>
                <a:ea typeface="+mn-ea"/>
                <a:cs typeface="+mn-cs"/>
              </a:rPr>
              <a:t>eduCATE</a:t>
            </a:r>
            <a:r>
              <a:rPr lang="en-US" sz="1200" kern="1200" dirty="0">
                <a:solidFill>
                  <a:schemeClr val="tx1"/>
                </a:solidFill>
                <a:effectLst/>
                <a:latin typeface="+mn-lt"/>
                <a:ea typeface="+mn-ea"/>
                <a:cs typeface="+mn-cs"/>
              </a:rPr>
              <a:t> podcast.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Co-Chair of the Anti-Racism and Social Justice Taskforce and Sociology Instructor, Tiffani Saunders,  works diligently across campus to encourage anti-racist practices.   In her courses she utilizes several techniques to assist students in understanding bias and racism.  One of those examples is the use of ice breakers on the first day of class that address differences.  This is a very powerful strategy that assists students in thinking about racism at the very beginning of their course. </a:t>
            </a:r>
          </a:p>
          <a:p>
            <a:endParaRPr lang="en-US" dirty="0"/>
          </a:p>
          <a:p>
            <a:r>
              <a:rPr lang="en-US" sz="1200" b="0" i="0" kern="1200" dirty="0">
                <a:solidFill>
                  <a:schemeClr val="tx1"/>
                </a:solidFill>
                <a:effectLst/>
                <a:latin typeface="+mn-lt"/>
                <a:ea typeface="+mn-ea"/>
                <a:cs typeface="+mn-cs"/>
              </a:rPr>
              <a:t>Tiffani Saunders, recipient of the 2021 UIS College of Liberal Arts and Sciences Faculty Excellence Award in Service! Prof. Saunders was recognized for her stellar record of university and community leadership. Her work exemplifies public sociology, which works for the public good through community engagement. During the past year in particular, Professor Saunders has stepped up to offer truly outstanding and generous contributions of her time and effort as the university and surrounding communities responded to the pandemic and to pressing social justice concerns.</a:t>
            </a:r>
            <a:endParaRPr lang="en-US" dirty="0"/>
          </a:p>
        </p:txBody>
      </p:sp>
      <p:sp>
        <p:nvSpPr>
          <p:cNvPr id="4" name="Slide Number Placeholder 3"/>
          <p:cNvSpPr>
            <a:spLocks noGrp="1"/>
          </p:cNvSpPr>
          <p:nvPr>
            <p:ph type="sldNum" sz="quarter" idx="5"/>
          </p:nvPr>
        </p:nvSpPr>
        <p:spPr/>
        <p:txBody>
          <a:bodyPr/>
          <a:lstStyle/>
          <a:p>
            <a:fld id="{D543F4A9-DC90-4E4C-8563-515F178CF38A}" type="slidenum">
              <a:rPr lang="en-US" smtClean="0"/>
              <a:t>9</a:t>
            </a:fld>
            <a:endParaRPr lang="en-US"/>
          </a:p>
        </p:txBody>
      </p:sp>
    </p:spTree>
    <p:extLst>
      <p:ext uri="{BB962C8B-B14F-4D97-AF65-F5344CB8AC3E}">
        <p14:creationId xmlns:p14="http://schemas.microsoft.com/office/powerpoint/2010/main" val="90311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FB9175-DB58-452F-9073-8DE87CB567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65592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FB9175-DB58-452F-9073-8DE87CB567F3}"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260185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9FB9175-DB58-452F-9073-8DE87CB567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319061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9FB9175-DB58-452F-9073-8DE87CB567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5814-390C-4AFC-8DA0-AADB230AEC89}" type="slidenum">
              <a:rPr lang="en-US" smtClean="0"/>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714587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FB9175-DB58-452F-9073-8DE87CB567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832291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FB9175-DB58-452F-9073-8DE87CB567F3}" type="datetimeFigureOut">
              <a:rPr lang="en-US" smtClean="0"/>
              <a:t>5/11/2021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3948212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FB9175-DB58-452F-9073-8DE87CB567F3}" type="datetimeFigureOut">
              <a:rPr lang="en-US" smtClean="0"/>
              <a:t>5/11/2021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2625423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FB9175-DB58-452F-9073-8DE87CB567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2364034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FB9175-DB58-452F-9073-8DE87CB567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335939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FB9175-DB58-452F-9073-8DE87CB567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421674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FB9175-DB58-452F-9073-8DE87CB567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377549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FB9175-DB58-452F-9073-8DE87CB567F3}"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283467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FB9175-DB58-452F-9073-8DE87CB567F3}" type="datetimeFigureOut">
              <a:rPr lang="en-US" smtClean="0"/>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21429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9FB9175-DB58-452F-9073-8DE87CB567F3}" type="datetimeFigureOut">
              <a:rPr lang="en-US" smtClean="0"/>
              <a:t>5/11/2021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126213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9FB9175-DB58-452F-9073-8DE87CB567F3}" type="datetimeFigureOut">
              <a:rPr lang="en-US" smtClean="0"/>
              <a:t>5/11/2021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172979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9FB9175-DB58-452F-9073-8DE87CB567F3}" type="datetimeFigureOut">
              <a:rPr lang="en-US" smtClean="0"/>
              <a:t>5/11/2021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84999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FB9175-DB58-452F-9073-8DE87CB567F3}"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D5814-390C-4AFC-8DA0-AADB230AEC89}" type="slidenum">
              <a:rPr lang="en-US" smtClean="0"/>
              <a:t>‹#›</a:t>
            </a:fld>
            <a:endParaRPr lang="en-US"/>
          </a:p>
        </p:txBody>
      </p:sp>
    </p:spTree>
    <p:extLst>
      <p:ext uri="{BB962C8B-B14F-4D97-AF65-F5344CB8AC3E}">
        <p14:creationId xmlns:p14="http://schemas.microsoft.com/office/powerpoint/2010/main" val="413255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9FB9175-DB58-452F-9073-8DE87CB567F3}" type="datetimeFigureOut">
              <a:rPr lang="en-US" smtClean="0"/>
              <a:t>5/11/2021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C0D5814-390C-4AFC-8DA0-AADB230AEC89}" type="slidenum">
              <a:rPr lang="en-US" smtClean="0"/>
              <a:t>‹#›</a:t>
            </a:fld>
            <a:endParaRPr lang="en-US"/>
          </a:p>
        </p:txBody>
      </p:sp>
    </p:spTree>
    <p:extLst>
      <p:ext uri="{BB962C8B-B14F-4D97-AF65-F5344CB8AC3E}">
        <p14:creationId xmlns:p14="http://schemas.microsoft.com/office/powerpoint/2010/main" val="1029269146"/>
      </p:ext>
    </p:extLst>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8733"/>
            <a:ext cx="9144000" cy="1098934"/>
          </a:xfrm>
        </p:spPr>
        <p:txBody>
          <a:bodyPr/>
          <a:lstStyle/>
          <a:p>
            <a:pPr algn="ctr"/>
            <a:r>
              <a:rPr lang="en-US" sz="3200" b="1" dirty="0">
                <a:solidFill>
                  <a:schemeClr val="accent1">
                    <a:lumMod val="60000"/>
                    <a:lumOff val="40000"/>
                  </a:schemeClr>
                </a:solidFill>
              </a:rPr>
              <a:t>Enhancing Academic Excellence during a Double Pandemic</a:t>
            </a:r>
            <a:br>
              <a:rPr lang="en-US" sz="3200" b="1" dirty="0">
                <a:solidFill>
                  <a:schemeClr val="accent1">
                    <a:lumMod val="60000"/>
                    <a:lumOff val="40000"/>
                  </a:schemeClr>
                </a:solidFill>
              </a:rPr>
            </a:br>
            <a:endParaRPr lang="en-US" b="1" dirty="0">
              <a:solidFill>
                <a:schemeClr val="accent1">
                  <a:lumMod val="60000"/>
                  <a:lumOff val="40000"/>
                </a:schemeClr>
              </a:solidFill>
            </a:endParaRPr>
          </a:p>
        </p:txBody>
      </p:sp>
      <p:pic>
        <p:nvPicPr>
          <p:cNvPr id="5" name="Content Placeholder 4" descr="University of Illinois System"/>
          <p:cNvPicPr>
            <a:picLocks noGrp="1" noChangeAspect="1"/>
          </p:cNvPicPr>
          <p:nvPr>
            <p:ph idx="1"/>
          </p:nvPr>
        </p:nvPicPr>
        <p:blipFill rotWithShape="1">
          <a:blip r:embed="rId3"/>
          <a:srcRect l="21372" t="29559" r="19685" b="32659"/>
          <a:stretch/>
        </p:blipFill>
        <p:spPr>
          <a:xfrm>
            <a:off x="2309241" y="0"/>
            <a:ext cx="4525518" cy="1540043"/>
          </a:xfrm>
          <a:prstGeom prst="rect">
            <a:avLst/>
          </a:prstGeom>
          <a:ln w="22225">
            <a:solidFill>
              <a:srgbClr val="002060"/>
            </a:solidFill>
          </a:ln>
          <a:effectLst>
            <a:outerShdw blurRad="50800" dist="38100" dir="2700000" algn="tl" rotWithShape="0">
              <a:prstClr val="black">
                <a:alpha val="40000"/>
              </a:prstClr>
            </a:outerShdw>
          </a:effectLst>
        </p:spPr>
      </p:pic>
      <p:sp>
        <p:nvSpPr>
          <p:cNvPr id="4" name="Text Placeholder 3"/>
          <p:cNvSpPr>
            <a:spLocks noGrp="1"/>
          </p:cNvSpPr>
          <p:nvPr>
            <p:ph type="body" sz="half" idx="2"/>
          </p:nvPr>
        </p:nvSpPr>
        <p:spPr>
          <a:xfrm>
            <a:off x="3162204" y="4607667"/>
            <a:ext cx="2949178" cy="1296988"/>
          </a:xfrm>
        </p:spPr>
        <p:txBody>
          <a:bodyPr>
            <a:noAutofit/>
          </a:bodyPr>
          <a:lstStyle/>
          <a:p>
            <a:pPr algn="ctr"/>
            <a:r>
              <a:rPr lang="en-US" sz="1600" dirty="0"/>
              <a:t>Presentation by</a:t>
            </a:r>
          </a:p>
          <a:p>
            <a:pPr algn="ctr"/>
            <a:r>
              <a:rPr lang="en-US" sz="1600" dirty="0"/>
              <a:t>The University Senates Conference</a:t>
            </a:r>
          </a:p>
          <a:p>
            <a:pPr algn="ctr"/>
            <a:r>
              <a:rPr lang="en-US" sz="1600" dirty="0"/>
              <a:t>Academic Affairs and Research Committee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1477" y="1738097"/>
            <a:ext cx="8730633" cy="1194289"/>
          </a:xfrm>
          <a:prstGeom prst="rect">
            <a:avLst/>
          </a:prstGeom>
        </p:spPr>
      </p:pic>
    </p:spTree>
    <p:extLst>
      <p:ext uri="{BB962C8B-B14F-4D97-AF65-F5344CB8AC3E}">
        <p14:creationId xmlns:p14="http://schemas.microsoft.com/office/powerpoint/2010/main" val="319605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24D424-5D35-4BAA-A88B-50CAC5DD516F}"/>
              </a:ext>
            </a:extLst>
          </p:cNvPr>
          <p:cNvSpPr>
            <a:spLocks noGrp="1"/>
          </p:cNvSpPr>
          <p:nvPr>
            <p:ph type="title"/>
          </p:nvPr>
        </p:nvSpPr>
        <p:spPr>
          <a:xfrm>
            <a:off x="2103088" y="-113697"/>
            <a:ext cx="6604087" cy="1245980"/>
          </a:xfrm>
        </p:spPr>
        <p:txBody>
          <a:bodyPr>
            <a:noAutofit/>
          </a:bodyPr>
          <a:lstStyle/>
          <a:p>
            <a:r>
              <a:rPr lang="en-US" sz="3000" b="1" dirty="0">
                <a:solidFill>
                  <a:schemeClr val="accent1">
                    <a:lumMod val="60000"/>
                    <a:lumOff val="40000"/>
                  </a:schemeClr>
                </a:solidFill>
                <a:latin typeface="Calibri" panose="020F0502020204030204" pitchFamily="34" charset="0"/>
                <a:cs typeface="Calibri" panose="020F0502020204030204" pitchFamily="34" charset="0"/>
              </a:rPr>
              <a:t>Teaching Excellence and Systemic Racism</a:t>
            </a:r>
            <a:endParaRPr lang="en-US" b="1" dirty="0">
              <a:solidFill>
                <a:schemeClr val="accent1">
                  <a:lumMod val="60000"/>
                  <a:lumOff val="40000"/>
                </a:schemeClr>
              </a:solidFill>
              <a:latin typeface="+mn-lt"/>
              <a:cs typeface="Calibri" panose="020F0502020204030204" pitchFamily="34" charset="0"/>
            </a:endParaRPr>
          </a:p>
        </p:txBody>
      </p:sp>
      <p:pic>
        <p:nvPicPr>
          <p:cNvPr id="7" name="Picture 6">
            <a:extLst>
              <a:ext uri="{FF2B5EF4-FFF2-40B4-BE49-F238E27FC236}">
                <a16:creationId xmlns:a16="http://schemas.microsoft.com/office/drawing/2014/main" id="{51050A34-E92B-4FC3-AB43-503B650BFAD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307" y="233146"/>
            <a:ext cx="1722336" cy="863264"/>
          </a:xfrm>
          <a:prstGeom prst="rect">
            <a:avLst/>
          </a:prstGeom>
          <a:noFill/>
          <a:ln>
            <a:noFill/>
          </a:ln>
        </p:spPr>
      </p:pic>
      <p:sp>
        <p:nvSpPr>
          <p:cNvPr id="8" name="Straight Connector 9">
            <a:extLst>
              <a:ext uri="{FF2B5EF4-FFF2-40B4-BE49-F238E27FC236}">
                <a16:creationId xmlns:a16="http://schemas.microsoft.com/office/drawing/2014/main" id="{33265B16-F94D-6849-9CED-E047195AFD86}"/>
              </a:ext>
              <a:ext uri="{C183D7F6-B498-43B3-948B-1728B52AA6E4}">
                <adec:decorative xmlns:adec="http://schemas.microsoft.com/office/drawing/2017/decorative" val="1"/>
              </a:ext>
            </a:extLst>
          </p:cNvPr>
          <p:cNvSpPr/>
          <p:nvPr/>
        </p:nvSpPr>
        <p:spPr>
          <a:xfrm>
            <a:off x="-1" y="6836346"/>
            <a:ext cx="9144001" cy="1588"/>
          </a:xfrm>
          <a:prstGeom prst="line">
            <a:avLst/>
          </a:prstGeom>
          <a:ln w="63500">
            <a:solidFill>
              <a:srgbClr val="D23732"/>
            </a:solidFill>
          </a:ln>
        </p:spPr>
        <p:txBody>
          <a:bodyPr lIns="45719" tIns="45719" rIns="45719" bIns="45719"/>
          <a:lstStyle/>
          <a:p>
            <a:pPr defTabSz="609578">
              <a:defRPr sz="3400">
                <a:solidFill>
                  <a:srgbClr val="000000"/>
                </a:solidFill>
                <a:latin typeface="Calibri"/>
                <a:ea typeface="Calibri"/>
                <a:cs typeface="Calibri"/>
                <a:sym typeface="Calibri"/>
              </a:defRPr>
            </a:pPr>
            <a:endParaRPr sz="2391"/>
          </a:p>
        </p:txBody>
      </p:sp>
      <p:sp>
        <p:nvSpPr>
          <p:cNvPr id="19" name="TextBox 18">
            <a:extLst>
              <a:ext uri="{FF2B5EF4-FFF2-40B4-BE49-F238E27FC236}">
                <a16:creationId xmlns:a16="http://schemas.microsoft.com/office/drawing/2014/main" id="{291D2D1D-8C7B-4FE7-A549-A458E6DCEA75}"/>
              </a:ext>
            </a:extLst>
          </p:cNvPr>
          <p:cNvSpPr txBox="1"/>
          <p:nvPr/>
        </p:nvSpPr>
        <p:spPr>
          <a:xfrm>
            <a:off x="265743" y="1690803"/>
            <a:ext cx="4810753" cy="2308324"/>
          </a:xfrm>
          <a:prstGeom prst="rect">
            <a:avLst/>
          </a:prstGeom>
          <a:noFill/>
        </p:spPr>
        <p:txBody>
          <a:bodyPr wrap="square" rtlCol="0">
            <a:spAutoFit/>
          </a:bodyPr>
          <a:lstStyle/>
          <a:p>
            <a:endParaRPr lang="en-US" dirty="0"/>
          </a:p>
          <a:p>
            <a:r>
              <a:rPr lang="en-US" dirty="0"/>
              <a:t>Jennifer Martin – In her teacher preparation courses, she incorporates readings to help her students deal with their own biases and discusses how to overcome those in their own classrooms. She also has addressed these topics in her </a:t>
            </a:r>
            <a:r>
              <a:rPr lang="en-US" dirty="0" err="1">
                <a:solidFill>
                  <a:schemeClr val="accent1">
                    <a:lumMod val="60000"/>
                    <a:lumOff val="40000"/>
                  </a:schemeClr>
                </a:solidFill>
              </a:rPr>
              <a:t>eduCATE</a:t>
            </a:r>
            <a:r>
              <a:rPr lang="en-US" dirty="0">
                <a:solidFill>
                  <a:schemeClr val="accent1">
                    <a:lumMod val="60000"/>
                    <a:lumOff val="40000"/>
                  </a:schemeClr>
                </a:solidFill>
              </a:rPr>
              <a:t> podcast.</a:t>
            </a:r>
            <a:r>
              <a:rPr lang="en-US" dirty="0"/>
              <a:t> </a:t>
            </a:r>
          </a:p>
        </p:txBody>
      </p:sp>
      <p:pic>
        <p:nvPicPr>
          <p:cNvPr id="3" name="Picture 2"/>
          <p:cNvPicPr>
            <a:picLocks noChangeAspect="1"/>
          </p:cNvPicPr>
          <p:nvPr/>
        </p:nvPicPr>
        <p:blipFill>
          <a:blip r:embed="rId4"/>
          <a:stretch>
            <a:fillRect/>
          </a:stretch>
        </p:blipFill>
        <p:spPr>
          <a:xfrm>
            <a:off x="3445209" y="3887051"/>
            <a:ext cx="2595422" cy="2595422"/>
          </a:xfrm>
          <a:prstGeom prst="rect">
            <a:avLst/>
          </a:prstGeom>
        </p:spPr>
      </p:pic>
      <p:pic>
        <p:nvPicPr>
          <p:cNvPr id="6" name="Picture 5"/>
          <p:cNvPicPr>
            <a:picLocks noChangeAspect="1"/>
          </p:cNvPicPr>
          <p:nvPr/>
        </p:nvPicPr>
        <p:blipFill>
          <a:blip r:embed="rId5"/>
          <a:stretch>
            <a:fillRect/>
          </a:stretch>
        </p:blipFill>
        <p:spPr>
          <a:xfrm>
            <a:off x="6279110" y="1690803"/>
            <a:ext cx="1914525" cy="2390775"/>
          </a:xfrm>
          <a:prstGeom prst="rect">
            <a:avLst/>
          </a:prstGeom>
        </p:spPr>
      </p:pic>
    </p:spTree>
    <p:extLst>
      <p:ext uri="{BB962C8B-B14F-4D97-AF65-F5344CB8AC3E}">
        <p14:creationId xmlns:p14="http://schemas.microsoft.com/office/powerpoint/2010/main" val="27346303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EBBE-828A-F746-9C51-D814F57B70C8}"/>
              </a:ext>
            </a:extLst>
          </p:cNvPr>
          <p:cNvSpPr>
            <a:spLocks noGrp="1"/>
          </p:cNvSpPr>
          <p:nvPr>
            <p:ph type="title"/>
          </p:nvPr>
        </p:nvSpPr>
        <p:spPr>
          <a:xfrm>
            <a:off x="1498771" y="130196"/>
            <a:ext cx="4838965" cy="747871"/>
          </a:xfrm>
        </p:spPr>
        <p:txBody>
          <a:bodyPr/>
          <a:lstStyle/>
          <a:p>
            <a:r>
              <a:rPr lang="en-US" sz="2800" b="1" dirty="0">
                <a:solidFill>
                  <a:schemeClr val="accent1">
                    <a:lumMod val="60000"/>
                    <a:lumOff val="40000"/>
                  </a:schemeClr>
                </a:solidFill>
              </a:rPr>
              <a:t>   </a:t>
            </a:r>
            <a:br>
              <a:rPr lang="en-US" sz="2800" b="1" dirty="0">
                <a:solidFill>
                  <a:schemeClr val="accent1">
                    <a:lumMod val="60000"/>
                    <a:lumOff val="40000"/>
                  </a:schemeClr>
                </a:solidFill>
              </a:rPr>
            </a:br>
            <a:endParaRPr lang="en-US" sz="2800" b="1" dirty="0">
              <a:solidFill>
                <a:schemeClr val="accent1">
                  <a:lumMod val="60000"/>
                  <a:lumOff val="40000"/>
                </a:schemeClr>
              </a:solidFill>
            </a:endParaRPr>
          </a:p>
        </p:txBody>
      </p:sp>
      <p:sp>
        <p:nvSpPr>
          <p:cNvPr id="3" name="Text Placeholder 2">
            <a:extLst>
              <a:ext uri="{FF2B5EF4-FFF2-40B4-BE49-F238E27FC236}">
                <a16:creationId xmlns:a16="http://schemas.microsoft.com/office/drawing/2014/main" id="{CD11E9B6-06E3-5340-AEB7-4E3D13B930E6}"/>
              </a:ext>
            </a:extLst>
          </p:cNvPr>
          <p:cNvSpPr>
            <a:spLocks noGrp="1"/>
          </p:cNvSpPr>
          <p:nvPr>
            <p:ph type="body" idx="1"/>
          </p:nvPr>
        </p:nvSpPr>
        <p:spPr/>
        <p:txBody>
          <a:bodyPr/>
          <a:lstStyle/>
          <a:p>
            <a:r>
              <a:rPr lang="en-US" dirty="0"/>
              <a:t>  </a:t>
            </a:r>
          </a:p>
        </p:txBody>
      </p:sp>
      <p:sp>
        <p:nvSpPr>
          <p:cNvPr id="4" name="Content Placeholder 3">
            <a:extLst>
              <a:ext uri="{FF2B5EF4-FFF2-40B4-BE49-F238E27FC236}">
                <a16:creationId xmlns:a16="http://schemas.microsoft.com/office/drawing/2014/main" id="{6DCD7481-F382-2748-9A78-71E0BC1876B9}"/>
              </a:ext>
            </a:extLst>
          </p:cNvPr>
          <p:cNvSpPr>
            <a:spLocks noGrp="1"/>
          </p:cNvSpPr>
          <p:nvPr>
            <p:ph sz="half" idx="2"/>
          </p:nvPr>
        </p:nvSpPr>
        <p:spPr>
          <a:xfrm>
            <a:off x="1361096" y="4308269"/>
            <a:ext cx="2764716" cy="3741738"/>
          </a:xfrm>
        </p:spPr>
        <p:txBody>
          <a:bodyPr/>
          <a:lstStyle/>
          <a:p>
            <a:pPr marL="0" indent="0">
              <a:buNone/>
            </a:pPr>
            <a:r>
              <a:rPr lang="en-US" sz="2400" b="1" dirty="0"/>
              <a:t> </a:t>
            </a:r>
            <a:r>
              <a:rPr lang="en-US" sz="2400" b="1" dirty="0">
                <a:solidFill>
                  <a:schemeClr val="accent1">
                    <a:lumMod val="40000"/>
                    <a:lumOff val="60000"/>
                  </a:schemeClr>
                </a:solidFill>
              </a:rPr>
              <a:t>Innovation</a:t>
            </a:r>
          </a:p>
          <a:p>
            <a:pPr marL="0" indent="0">
              <a:buNone/>
            </a:pPr>
            <a:endParaRPr lang="en-US" dirty="0"/>
          </a:p>
        </p:txBody>
      </p:sp>
      <p:sp>
        <p:nvSpPr>
          <p:cNvPr id="5" name="Text Placeholder 4">
            <a:extLst>
              <a:ext uri="{FF2B5EF4-FFF2-40B4-BE49-F238E27FC236}">
                <a16:creationId xmlns:a16="http://schemas.microsoft.com/office/drawing/2014/main" id="{E9F8C743-6CCF-FB46-99AB-3647BB454359}"/>
              </a:ext>
            </a:extLst>
          </p:cNvPr>
          <p:cNvSpPr>
            <a:spLocks noGrp="1"/>
          </p:cNvSpPr>
          <p:nvPr>
            <p:ph type="body" sz="quarter" idx="3"/>
          </p:nvPr>
        </p:nvSpPr>
        <p:spPr/>
        <p:txBody>
          <a:bodyPr/>
          <a:lstStyle/>
          <a:p>
            <a:r>
              <a:rPr lang="en-US" dirty="0"/>
              <a:t> </a:t>
            </a:r>
          </a:p>
        </p:txBody>
      </p:sp>
      <p:sp>
        <p:nvSpPr>
          <p:cNvPr id="6" name="Content Placeholder 5">
            <a:extLst>
              <a:ext uri="{FF2B5EF4-FFF2-40B4-BE49-F238E27FC236}">
                <a16:creationId xmlns:a16="http://schemas.microsoft.com/office/drawing/2014/main" id="{0C2E3AA1-C10E-CE46-877F-3F9D6F52D877}"/>
              </a:ext>
            </a:extLst>
          </p:cNvPr>
          <p:cNvSpPr>
            <a:spLocks noGrp="1"/>
          </p:cNvSpPr>
          <p:nvPr>
            <p:ph sz="quarter" idx="4"/>
          </p:nvPr>
        </p:nvSpPr>
        <p:spPr/>
        <p:txBody>
          <a:bodyPr/>
          <a:lstStyle/>
          <a:p>
            <a:pPr marL="0" indent="0">
              <a:buNone/>
            </a:pPr>
            <a:r>
              <a:rPr lang="en-US" dirty="0"/>
              <a:t>   </a:t>
            </a:r>
          </a:p>
        </p:txBody>
      </p:sp>
      <p:sp>
        <p:nvSpPr>
          <p:cNvPr id="7" name="Triangle 6">
            <a:extLst>
              <a:ext uri="{FF2B5EF4-FFF2-40B4-BE49-F238E27FC236}">
                <a16:creationId xmlns:a16="http://schemas.microsoft.com/office/drawing/2014/main" id="{FA492626-9EC0-C04B-A8AC-8C2D7EF0CE22}"/>
              </a:ext>
            </a:extLst>
          </p:cNvPr>
          <p:cNvSpPr/>
          <p:nvPr/>
        </p:nvSpPr>
        <p:spPr>
          <a:xfrm>
            <a:off x="2689026" y="1960932"/>
            <a:ext cx="3473027" cy="2284915"/>
          </a:xfrm>
          <a:prstGeom prst="triangl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Responsive Teaching</a:t>
            </a:r>
          </a:p>
          <a:p>
            <a:pPr algn="ctr"/>
            <a:endParaRPr lang="en-US" b="1" dirty="0">
              <a:solidFill>
                <a:schemeClr val="bg1"/>
              </a:solidFill>
            </a:endParaRPr>
          </a:p>
          <a:p>
            <a:pPr algn="ctr"/>
            <a:endParaRPr lang="en-US" b="1" dirty="0">
              <a:solidFill>
                <a:schemeClr val="bg1"/>
              </a:solidFill>
            </a:endParaRPr>
          </a:p>
        </p:txBody>
      </p:sp>
      <p:sp>
        <p:nvSpPr>
          <p:cNvPr id="8" name="TextBox 7">
            <a:extLst>
              <a:ext uri="{FF2B5EF4-FFF2-40B4-BE49-F238E27FC236}">
                <a16:creationId xmlns:a16="http://schemas.microsoft.com/office/drawing/2014/main" id="{4DF6D411-8A97-E34B-A8F3-C100612D9D88}"/>
              </a:ext>
            </a:extLst>
          </p:cNvPr>
          <p:cNvSpPr txBox="1"/>
          <p:nvPr/>
        </p:nvSpPr>
        <p:spPr>
          <a:xfrm>
            <a:off x="3507661" y="1477323"/>
            <a:ext cx="1835759" cy="461665"/>
          </a:xfrm>
          <a:prstGeom prst="rect">
            <a:avLst/>
          </a:prstGeom>
          <a:noFill/>
        </p:spPr>
        <p:txBody>
          <a:bodyPr wrap="none" rtlCol="0">
            <a:spAutoFit/>
          </a:bodyPr>
          <a:lstStyle/>
          <a:p>
            <a:r>
              <a:rPr lang="en-US" sz="2400" b="1" dirty="0">
                <a:solidFill>
                  <a:schemeClr val="accent2">
                    <a:lumMod val="40000"/>
                    <a:lumOff val="60000"/>
                  </a:schemeClr>
                </a:solidFill>
              </a:rPr>
              <a:t>Excellence</a:t>
            </a:r>
          </a:p>
        </p:txBody>
      </p:sp>
      <p:sp>
        <p:nvSpPr>
          <p:cNvPr id="9" name="Content Placeholder 3">
            <a:extLst>
              <a:ext uri="{FF2B5EF4-FFF2-40B4-BE49-F238E27FC236}">
                <a16:creationId xmlns:a16="http://schemas.microsoft.com/office/drawing/2014/main" id="{F1E2FC27-8C3E-5E42-859A-0B009C672B27}"/>
              </a:ext>
            </a:extLst>
          </p:cNvPr>
          <p:cNvSpPr txBox="1">
            <a:spLocks/>
          </p:cNvSpPr>
          <p:nvPr/>
        </p:nvSpPr>
        <p:spPr>
          <a:xfrm>
            <a:off x="5592769" y="4308269"/>
            <a:ext cx="3298113" cy="37417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r>
              <a:rPr lang="en-US" sz="2400" b="1" dirty="0">
                <a:solidFill>
                  <a:schemeClr val="accent2">
                    <a:lumMod val="40000"/>
                    <a:lumOff val="60000"/>
                  </a:schemeClr>
                </a:solidFill>
              </a:rPr>
              <a:t> Public Engagement</a:t>
            </a:r>
          </a:p>
          <a:p>
            <a:pPr marL="0" indent="0">
              <a:buFont typeface="Wingdings 3" charset="2"/>
              <a:buNone/>
            </a:pPr>
            <a:endParaRPr lang="en-US" dirty="0">
              <a:solidFill>
                <a:schemeClr val="accent2">
                  <a:lumMod val="40000"/>
                  <a:lumOff val="60000"/>
                </a:schemeClr>
              </a:solidFill>
            </a:endParaRPr>
          </a:p>
        </p:txBody>
      </p:sp>
      <p:sp>
        <p:nvSpPr>
          <p:cNvPr id="11" name="TextBox 10">
            <a:extLst>
              <a:ext uri="{FF2B5EF4-FFF2-40B4-BE49-F238E27FC236}">
                <a16:creationId xmlns:a16="http://schemas.microsoft.com/office/drawing/2014/main" id="{BA39E52B-C5BB-8746-8DBF-5B1931357D02}"/>
              </a:ext>
            </a:extLst>
          </p:cNvPr>
          <p:cNvSpPr txBox="1"/>
          <p:nvPr/>
        </p:nvSpPr>
        <p:spPr>
          <a:xfrm>
            <a:off x="827700" y="2785837"/>
            <a:ext cx="1569776" cy="923330"/>
          </a:xfrm>
          <a:prstGeom prst="rect">
            <a:avLst/>
          </a:prstGeom>
          <a:noFill/>
        </p:spPr>
        <p:txBody>
          <a:bodyPr wrap="square" rtlCol="0">
            <a:spAutoFit/>
          </a:bodyPr>
          <a:lstStyle/>
          <a:p>
            <a:r>
              <a:rPr lang="en-US" b="1" dirty="0"/>
              <a:t>Better Serving the State</a:t>
            </a:r>
          </a:p>
        </p:txBody>
      </p:sp>
      <p:sp>
        <p:nvSpPr>
          <p:cNvPr id="12" name="TextBox 11">
            <a:extLst>
              <a:ext uri="{FF2B5EF4-FFF2-40B4-BE49-F238E27FC236}">
                <a16:creationId xmlns:a16="http://schemas.microsoft.com/office/drawing/2014/main" id="{086B60F5-590D-F245-815E-33B117232633}"/>
              </a:ext>
            </a:extLst>
          </p:cNvPr>
          <p:cNvSpPr txBox="1"/>
          <p:nvPr/>
        </p:nvSpPr>
        <p:spPr>
          <a:xfrm>
            <a:off x="6567055" y="2703546"/>
            <a:ext cx="1569776" cy="923330"/>
          </a:xfrm>
          <a:prstGeom prst="rect">
            <a:avLst/>
          </a:prstGeom>
          <a:noFill/>
        </p:spPr>
        <p:txBody>
          <a:bodyPr wrap="square" rtlCol="0">
            <a:spAutoFit/>
          </a:bodyPr>
          <a:lstStyle/>
          <a:p>
            <a:r>
              <a:rPr lang="en-US" b="1" dirty="0"/>
              <a:t>Better Serving the World</a:t>
            </a:r>
          </a:p>
        </p:txBody>
      </p:sp>
      <p:pic>
        <p:nvPicPr>
          <p:cNvPr id="13" name="Picture 12"/>
          <p:cNvPicPr>
            <a:picLocks noChangeAspect="1"/>
          </p:cNvPicPr>
          <p:nvPr/>
        </p:nvPicPr>
        <p:blipFill>
          <a:blip r:embed="rId3"/>
          <a:stretch>
            <a:fillRect/>
          </a:stretch>
        </p:blipFill>
        <p:spPr>
          <a:xfrm>
            <a:off x="105533" y="210894"/>
            <a:ext cx="1066892" cy="701101"/>
          </a:xfrm>
          <a:prstGeom prst="rect">
            <a:avLst/>
          </a:prstGeom>
        </p:spPr>
      </p:pic>
      <p:pic>
        <p:nvPicPr>
          <p:cNvPr id="10" name="Picture 9" descr="protest with masked person in forefront holding sign, i am tired mad"/>
          <p:cNvPicPr>
            <a:picLocks noChangeAspect="1"/>
          </p:cNvPicPr>
          <p:nvPr/>
        </p:nvPicPr>
        <p:blipFill>
          <a:blip r:embed="rId4"/>
          <a:stretch>
            <a:fillRect/>
          </a:stretch>
        </p:blipFill>
        <p:spPr>
          <a:xfrm>
            <a:off x="1784942" y="4922406"/>
            <a:ext cx="5927833" cy="1763696"/>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81657" y="136926"/>
            <a:ext cx="5257278" cy="1194920"/>
          </a:xfrm>
          <a:prstGeom prst="rect">
            <a:avLst/>
          </a:prstGeom>
        </p:spPr>
      </p:pic>
    </p:spTree>
    <p:extLst>
      <p:ext uri="{BB962C8B-B14F-4D97-AF65-F5344CB8AC3E}">
        <p14:creationId xmlns:p14="http://schemas.microsoft.com/office/powerpoint/2010/main" val="2988996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ppt_x</p:attrName>
                                        </p:attrNameLst>
                                      </p:cBhvr>
                                      <p:tavLst>
                                        <p:tav tm="0">
                                          <p:val>
                                            <p:strVal val="#ppt_x-#ppt_w*1.125000"/>
                                          </p:val>
                                        </p:tav>
                                        <p:tav tm="100000">
                                          <p:val>
                                            <p:strVal val="#ppt_x"/>
                                          </p:val>
                                        </p:tav>
                                      </p:tavLst>
                                    </p:anim>
                                    <p:animEffect transition="in" filter="wipe(right)">
                                      <p:cBhvr>
                                        <p:cTn id="18" dur="500"/>
                                        <p:tgtEl>
                                          <p:spTgt spid="9"/>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8" grpId="0"/>
      <p:bldP spid="9"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A6F6-5874-9E46-923B-8DADE600083C}"/>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id="{E6DABCEB-0BEC-1741-AC5F-34DADBD38FD2}"/>
              </a:ext>
            </a:extLst>
          </p:cNvPr>
          <p:cNvSpPr>
            <a:spLocks noGrp="1"/>
          </p:cNvSpPr>
          <p:nvPr>
            <p:ph type="body" idx="1"/>
          </p:nvPr>
        </p:nvSpPr>
        <p:spPr>
          <a:xfrm>
            <a:off x="3421270" y="2852738"/>
            <a:ext cx="3298112" cy="576262"/>
          </a:xfrm>
        </p:spPr>
        <p:txBody>
          <a:bodyPr/>
          <a:lstStyle/>
          <a:p>
            <a:r>
              <a:rPr lang="en-US" sz="4000"/>
              <a:t>Thank You </a:t>
            </a:r>
            <a:endParaRPr lang="en-US" sz="4000" dirty="0"/>
          </a:p>
        </p:txBody>
      </p:sp>
      <p:sp>
        <p:nvSpPr>
          <p:cNvPr id="5" name="Text Placeholder 4">
            <a:extLst>
              <a:ext uri="{FF2B5EF4-FFF2-40B4-BE49-F238E27FC236}">
                <a16:creationId xmlns:a16="http://schemas.microsoft.com/office/drawing/2014/main" id="{93D9D305-AA62-B148-9382-1E3E4C8925CD}"/>
              </a:ext>
            </a:extLst>
          </p:cNvPr>
          <p:cNvSpPr>
            <a:spLocks noGrp="1"/>
          </p:cNvSpPr>
          <p:nvPr>
            <p:ph type="body" sz="quarter" idx="3"/>
          </p:nvPr>
        </p:nvSpPr>
        <p:spPr/>
        <p:txBody>
          <a:bodyPr/>
          <a:lstStyle/>
          <a:p>
            <a:r>
              <a:rPr lang="en-US" dirty="0"/>
              <a:t> </a:t>
            </a:r>
          </a:p>
        </p:txBody>
      </p:sp>
    </p:spTree>
    <p:extLst>
      <p:ext uri="{BB962C8B-B14F-4D97-AF65-F5344CB8AC3E}">
        <p14:creationId xmlns:p14="http://schemas.microsoft.com/office/powerpoint/2010/main" val="1821673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883" y="220717"/>
            <a:ext cx="7988014" cy="1099171"/>
          </a:xfrm>
        </p:spPr>
        <p:txBody>
          <a:bodyPr/>
          <a:lstStyle/>
          <a:p>
            <a:r>
              <a:rPr lang="en-US" sz="2800" b="1" dirty="0">
                <a:solidFill>
                  <a:schemeClr val="accent1">
                    <a:lumMod val="60000"/>
                    <a:lumOff val="40000"/>
                  </a:schemeClr>
                </a:solidFill>
              </a:rPr>
              <a:t>Call to Action to Address</a:t>
            </a:r>
            <a:br>
              <a:rPr lang="en-US" sz="2800" b="1" dirty="0">
                <a:solidFill>
                  <a:schemeClr val="accent1">
                    <a:lumMod val="60000"/>
                    <a:lumOff val="40000"/>
                  </a:schemeClr>
                </a:solidFill>
              </a:rPr>
            </a:br>
            <a:r>
              <a:rPr lang="en-US" sz="2800" b="1" dirty="0">
                <a:solidFill>
                  <a:schemeClr val="accent1">
                    <a:lumMod val="60000"/>
                    <a:lumOff val="40000"/>
                  </a:schemeClr>
                </a:solidFill>
              </a:rPr>
              <a:t>Systemic Racism </a:t>
            </a:r>
          </a:p>
        </p:txBody>
      </p:sp>
      <p:sp>
        <p:nvSpPr>
          <p:cNvPr id="7" name="Straight Connector 9">
            <a:extLst>
              <a:ext uri="{FF2B5EF4-FFF2-40B4-BE49-F238E27FC236}">
                <a16:creationId xmlns:a16="http://schemas.microsoft.com/office/drawing/2014/main" id="{C5BE72AA-833A-7F4F-A745-482F05AF668F}"/>
              </a:ext>
              <a:ext uri="{C183D7F6-B498-43B3-948B-1728B52AA6E4}">
                <adec:decorative xmlns:adec="http://schemas.microsoft.com/office/drawing/2017/decorative" val="1"/>
              </a:ext>
            </a:extLst>
          </p:cNvPr>
          <p:cNvSpPr/>
          <p:nvPr/>
        </p:nvSpPr>
        <p:spPr>
          <a:xfrm>
            <a:off x="-1" y="6836346"/>
            <a:ext cx="9144001" cy="1588"/>
          </a:xfrm>
          <a:prstGeom prst="line">
            <a:avLst/>
          </a:prstGeom>
          <a:ln w="63500">
            <a:solidFill>
              <a:srgbClr val="D23732"/>
            </a:solidFill>
          </a:ln>
        </p:spPr>
        <p:txBody>
          <a:bodyPr lIns="45719" tIns="45719" rIns="45719" bIns="45719"/>
          <a:lstStyle/>
          <a:p>
            <a:pPr defTabSz="609578">
              <a:defRPr sz="3400">
                <a:solidFill>
                  <a:srgbClr val="000000"/>
                </a:solidFill>
                <a:latin typeface="Calibri"/>
                <a:ea typeface="Calibri"/>
                <a:cs typeface="Calibri"/>
                <a:sym typeface="Calibri"/>
              </a:defRPr>
            </a:pPr>
            <a:endParaRPr sz="2391"/>
          </a:p>
        </p:txBody>
      </p:sp>
      <p:pic>
        <p:nvPicPr>
          <p:cNvPr id="9" name="Picture 8" descr="U of I logo">
            <a:extLst>
              <a:ext uri="{FF2B5EF4-FFF2-40B4-BE49-F238E27FC236}">
                <a16:creationId xmlns:a16="http://schemas.microsoft.com/office/drawing/2014/main" id="{ED49B56F-B34A-F444-9233-906BCE643DC6}"/>
              </a:ext>
            </a:extLst>
          </p:cNvPr>
          <p:cNvPicPr>
            <a:picLocks noChangeAspect="1"/>
          </p:cNvPicPr>
          <p:nvPr/>
        </p:nvPicPr>
        <p:blipFill>
          <a:blip r:embed="rId3"/>
          <a:stretch>
            <a:fillRect/>
          </a:stretch>
        </p:blipFill>
        <p:spPr>
          <a:xfrm>
            <a:off x="518216" y="334777"/>
            <a:ext cx="375213" cy="544666"/>
          </a:xfrm>
          <a:prstGeom prst="rect">
            <a:avLst/>
          </a:prstGeom>
        </p:spPr>
      </p:pic>
      <p:sp>
        <p:nvSpPr>
          <p:cNvPr id="14" name="Rectangle 13">
            <a:extLst>
              <a:ext uri="{FF2B5EF4-FFF2-40B4-BE49-F238E27FC236}">
                <a16:creationId xmlns:a16="http://schemas.microsoft.com/office/drawing/2014/main" id="{07924256-4A55-D449-9B29-EC2B2C811BEA}"/>
              </a:ext>
              <a:ext uri="{C183D7F6-B498-43B3-948B-1728B52AA6E4}">
                <adec:decorative xmlns:adec="http://schemas.microsoft.com/office/drawing/2017/decorative" val="1"/>
              </a:ext>
            </a:extLst>
          </p:cNvPr>
          <p:cNvSpPr/>
          <p:nvPr/>
        </p:nvSpPr>
        <p:spPr>
          <a:xfrm>
            <a:off x="-5104" y="3789492"/>
            <a:ext cx="9144001" cy="33084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ACF0EC9-A2BB-E84E-A01D-ECD06B0E6BC5}"/>
              </a:ext>
            </a:extLst>
          </p:cNvPr>
          <p:cNvSpPr txBox="1"/>
          <p:nvPr/>
        </p:nvSpPr>
        <p:spPr>
          <a:xfrm>
            <a:off x="0" y="3667511"/>
            <a:ext cx="9138897" cy="4031873"/>
          </a:xfrm>
          <a:prstGeom prst="rect">
            <a:avLst/>
          </a:prstGeom>
          <a:noFill/>
        </p:spPr>
        <p:txBody>
          <a:bodyPr wrap="square" rtlCol="0">
            <a:spAutoFit/>
          </a:bodyPr>
          <a:lstStyle/>
          <a:p>
            <a:pPr marL="342900" indent="-342900">
              <a:buAutoNum type="arabicPeriod" startAt="3"/>
            </a:pPr>
            <a:endParaRPr lang="en-US" sz="1600" dirty="0">
              <a:solidFill>
                <a:srgbClr val="002060"/>
              </a:solidFill>
            </a:endParaRPr>
          </a:p>
          <a:p>
            <a:pPr marL="285750" indent="-285750">
              <a:buFont typeface="Arial" panose="020B0604020202020204" pitchFamily="34" charset="0"/>
              <a:buChar char="•"/>
            </a:pPr>
            <a:r>
              <a:rPr lang="en-US" sz="1600" dirty="0">
                <a:solidFill>
                  <a:srgbClr val="002060"/>
                </a:solidFill>
              </a:rPr>
              <a:t>Steering Committee (led by Sean Garrick, Vice Chancellor of Diversity, Equity </a:t>
            </a:r>
          </a:p>
          <a:p>
            <a:r>
              <a:rPr lang="en-US" sz="1600" dirty="0">
                <a:solidFill>
                  <a:srgbClr val="002060"/>
                </a:solidFill>
              </a:rPr>
              <a:t>      and Inclusion) </a:t>
            </a:r>
          </a:p>
          <a:p>
            <a:endParaRPr lang="en-US" sz="1600" dirty="0">
              <a:solidFill>
                <a:srgbClr val="002060"/>
              </a:solidFill>
            </a:endParaRPr>
          </a:p>
          <a:p>
            <a:pPr marL="285750" indent="-285750">
              <a:buFont typeface="Arial" panose="020B0604020202020204" pitchFamily="34" charset="0"/>
              <a:buChar char="•"/>
            </a:pPr>
            <a:r>
              <a:rPr lang="en-US" sz="1600" dirty="0">
                <a:solidFill>
                  <a:srgbClr val="002060"/>
                </a:solidFill>
              </a:rPr>
              <a:t>Four Working Groups to Develop Recommendations</a:t>
            </a:r>
          </a:p>
          <a:p>
            <a:r>
              <a:rPr lang="en-US" sz="1600" dirty="0">
                <a:solidFill>
                  <a:srgbClr val="002060"/>
                </a:solidFill>
              </a:rPr>
              <a:t>        1. Teaching and Scholarship</a:t>
            </a:r>
          </a:p>
          <a:p>
            <a:r>
              <a:rPr lang="en-US" sz="1600" dirty="0">
                <a:solidFill>
                  <a:srgbClr val="002060"/>
                </a:solidFill>
              </a:rPr>
              <a:t>        2. Diversity and a Culture of Inclusion</a:t>
            </a:r>
          </a:p>
          <a:p>
            <a:r>
              <a:rPr lang="en-US" sz="1600" dirty="0">
                <a:solidFill>
                  <a:srgbClr val="002060"/>
                </a:solidFill>
              </a:rPr>
              <a:t>        3. Public Safety, Policing, and the Justice System</a:t>
            </a:r>
          </a:p>
          <a:p>
            <a:r>
              <a:rPr lang="en-US" sz="1600" dirty="0">
                <a:solidFill>
                  <a:srgbClr val="002060"/>
                </a:solidFill>
              </a:rPr>
              <a:t>        4. Community Action and Public Engagement</a:t>
            </a:r>
          </a:p>
          <a:p>
            <a:endParaRPr lang="en-US" sz="1600" dirty="0">
              <a:solidFill>
                <a:srgbClr val="002060"/>
              </a:solidFill>
            </a:endParaRPr>
          </a:p>
          <a:p>
            <a:pPr marL="285750" indent="-285750">
              <a:buFont typeface="Arial" panose="020B0604020202020204" pitchFamily="34" charset="0"/>
              <a:buChar char="•"/>
            </a:pPr>
            <a:r>
              <a:rPr lang="en-US" sz="1600" dirty="0">
                <a:solidFill>
                  <a:srgbClr val="002060"/>
                </a:solidFill>
              </a:rPr>
              <a:t>Commitment of $2 million annual funds for competitive research grants on </a:t>
            </a:r>
          </a:p>
          <a:p>
            <a:r>
              <a:rPr lang="en-US" sz="1600" dirty="0">
                <a:solidFill>
                  <a:srgbClr val="002060"/>
                </a:solidFill>
              </a:rPr>
              <a:t>      projects addressing systemic racism.</a:t>
            </a:r>
          </a:p>
          <a:p>
            <a:pPr marL="285750" indent="-285750">
              <a:buFont typeface="Arial" panose="020B0604020202020204" pitchFamily="34" charset="0"/>
              <a:buChar char="•"/>
            </a:pPr>
            <a:endParaRPr lang="en-US" sz="1600" dirty="0">
              <a:solidFill>
                <a:srgbClr val="002060"/>
              </a:solidFill>
            </a:endParaRPr>
          </a:p>
          <a:p>
            <a:pPr marL="342900" indent="-342900">
              <a:buFontTx/>
              <a:buAutoNum type="arabicPeriod"/>
            </a:pPr>
            <a:endParaRPr lang="en-US" sz="1600" dirty="0">
              <a:solidFill>
                <a:srgbClr val="002060"/>
              </a:solidFill>
            </a:endParaRPr>
          </a:p>
          <a:p>
            <a:pPr marL="342900" indent="-342900">
              <a:buAutoNum type="arabicPeriod"/>
            </a:pPr>
            <a:endParaRPr lang="en-US" sz="1600" dirty="0">
              <a:solidFill>
                <a:srgbClr val="002060"/>
              </a:solidFill>
            </a:endParaRPr>
          </a:p>
          <a:p>
            <a:endParaRPr lang="en-US" sz="1600" dirty="0">
              <a:solidFill>
                <a:srgbClr val="002060"/>
              </a:solidFill>
            </a:endParaRPr>
          </a:p>
        </p:txBody>
      </p:sp>
      <p:pic>
        <p:nvPicPr>
          <p:cNvPr id="3" name="Picture 2" descr="Protest in campus town"/>
          <p:cNvPicPr>
            <a:picLocks noChangeAspect="1"/>
          </p:cNvPicPr>
          <p:nvPr/>
        </p:nvPicPr>
        <p:blipFill>
          <a:blip r:embed="rId4"/>
          <a:stretch>
            <a:fillRect/>
          </a:stretch>
        </p:blipFill>
        <p:spPr>
          <a:xfrm>
            <a:off x="630621" y="1469066"/>
            <a:ext cx="3342289" cy="2242767"/>
          </a:xfrm>
          <a:prstGeom prst="rect">
            <a:avLst/>
          </a:prstGeom>
        </p:spPr>
      </p:pic>
      <p:pic>
        <p:nvPicPr>
          <p:cNvPr id="4" name="Picture 3" descr="BLM march"/>
          <p:cNvPicPr>
            <a:picLocks noChangeAspect="1"/>
          </p:cNvPicPr>
          <p:nvPr/>
        </p:nvPicPr>
        <p:blipFill>
          <a:blip r:embed="rId5"/>
          <a:stretch>
            <a:fillRect/>
          </a:stretch>
        </p:blipFill>
        <p:spPr>
          <a:xfrm>
            <a:off x="4566896" y="1471150"/>
            <a:ext cx="4315062" cy="2157531"/>
          </a:xfrm>
          <a:prstGeom prst="rect">
            <a:avLst/>
          </a:prstGeom>
        </p:spPr>
      </p:pic>
    </p:spTree>
    <p:extLst>
      <p:ext uri="{BB962C8B-B14F-4D97-AF65-F5344CB8AC3E}">
        <p14:creationId xmlns:p14="http://schemas.microsoft.com/office/powerpoint/2010/main" val="26559998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dissolve">
                                      <p:cBhvr>
                                        <p:cTn id="12" dur="500"/>
                                        <p:tgtEl>
                                          <p:spTgt spid="18">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dissolve">
                                      <p:cBhvr>
                                        <p:cTn id="15" dur="500"/>
                                        <p:tgtEl>
                                          <p:spTgt spid="1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8">
                                            <p:txEl>
                                              <p:pRg st="4" end="4"/>
                                            </p:txEl>
                                          </p:spTgt>
                                        </p:tgtEl>
                                        <p:attrNameLst>
                                          <p:attrName>style.visibility</p:attrName>
                                        </p:attrNameLst>
                                      </p:cBhvr>
                                      <p:to>
                                        <p:strVal val="visible"/>
                                      </p:to>
                                    </p:set>
                                    <p:animEffect transition="in" filter="dissolve">
                                      <p:cBhvr>
                                        <p:cTn id="20" dur="500"/>
                                        <p:tgtEl>
                                          <p:spTgt spid="1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8">
                                            <p:txEl>
                                              <p:pRg st="5" end="5"/>
                                            </p:txEl>
                                          </p:spTgt>
                                        </p:tgtEl>
                                        <p:attrNameLst>
                                          <p:attrName>style.visibility</p:attrName>
                                        </p:attrNameLst>
                                      </p:cBhvr>
                                      <p:to>
                                        <p:strVal val="visible"/>
                                      </p:to>
                                    </p:set>
                                    <p:animEffect transition="in" filter="dissolve">
                                      <p:cBhvr>
                                        <p:cTn id="25" dur="500"/>
                                        <p:tgtEl>
                                          <p:spTgt spid="1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8">
                                            <p:txEl>
                                              <p:pRg st="6" end="6"/>
                                            </p:txEl>
                                          </p:spTgt>
                                        </p:tgtEl>
                                        <p:attrNameLst>
                                          <p:attrName>style.visibility</p:attrName>
                                        </p:attrNameLst>
                                      </p:cBhvr>
                                      <p:to>
                                        <p:strVal val="visible"/>
                                      </p:to>
                                    </p:set>
                                    <p:animEffect transition="in" filter="dissolve">
                                      <p:cBhvr>
                                        <p:cTn id="30" dur="500"/>
                                        <p:tgtEl>
                                          <p:spTgt spid="1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animEffect transition="in" filter="dissolve">
                                      <p:cBhvr>
                                        <p:cTn id="35" dur="500"/>
                                        <p:tgtEl>
                                          <p:spTgt spid="18">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8">
                                            <p:txEl>
                                              <p:pRg st="8" end="8"/>
                                            </p:txEl>
                                          </p:spTgt>
                                        </p:tgtEl>
                                        <p:attrNameLst>
                                          <p:attrName>style.visibility</p:attrName>
                                        </p:attrNameLst>
                                      </p:cBhvr>
                                      <p:to>
                                        <p:strVal val="visible"/>
                                      </p:to>
                                    </p:set>
                                    <p:animEffect transition="in" filter="dissolve">
                                      <p:cBhvr>
                                        <p:cTn id="40" dur="500"/>
                                        <p:tgtEl>
                                          <p:spTgt spid="18">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8">
                                            <p:txEl>
                                              <p:pRg st="10" end="10"/>
                                            </p:txEl>
                                          </p:spTgt>
                                        </p:tgtEl>
                                        <p:attrNameLst>
                                          <p:attrName>style.visibility</p:attrName>
                                        </p:attrNameLst>
                                      </p:cBhvr>
                                      <p:to>
                                        <p:strVal val="visible"/>
                                      </p:to>
                                    </p:set>
                                    <p:animEffect transition="in" filter="dissolve">
                                      <p:cBhvr>
                                        <p:cTn id="45" dur="500"/>
                                        <p:tgtEl>
                                          <p:spTgt spid="18">
                                            <p:txEl>
                                              <p:pRg st="10" end="10"/>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18">
                                            <p:txEl>
                                              <p:pRg st="11" end="11"/>
                                            </p:txEl>
                                          </p:spTgt>
                                        </p:tgtEl>
                                        <p:attrNameLst>
                                          <p:attrName>style.visibility</p:attrName>
                                        </p:attrNameLst>
                                      </p:cBhvr>
                                      <p:to>
                                        <p:strVal val="visible"/>
                                      </p:to>
                                    </p:set>
                                    <p:animEffect transition="in" filter="dissolve">
                                      <p:cBhvr>
                                        <p:cTn id="48" dur="500"/>
                                        <p:tgtEl>
                                          <p:spTgt spid="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429" y="135637"/>
            <a:ext cx="7631828" cy="942945"/>
          </a:xfrm>
        </p:spPr>
        <p:txBody>
          <a:bodyPr/>
          <a:lstStyle/>
          <a:p>
            <a:r>
              <a:rPr lang="en-US" sz="2600" b="1" dirty="0">
                <a:solidFill>
                  <a:schemeClr val="accent1">
                    <a:lumMod val="60000"/>
                    <a:lumOff val="40000"/>
                  </a:schemeClr>
                </a:solidFill>
              </a:rPr>
              <a:t>Let’s Look Closer at One Working Group</a:t>
            </a:r>
          </a:p>
        </p:txBody>
      </p:sp>
      <p:sp>
        <p:nvSpPr>
          <p:cNvPr id="7" name="Straight Connector 9">
            <a:extLst>
              <a:ext uri="{FF2B5EF4-FFF2-40B4-BE49-F238E27FC236}">
                <a16:creationId xmlns:a16="http://schemas.microsoft.com/office/drawing/2014/main" id="{C5BE72AA-833A-7F4F-A745-482F05AF668F}"/>
              </a:ext>
              <a:ext uri="{C183D7F6-B498-43B3-948B-1728B52AA6E4}">
                <adec:decorative xmlns:adec="http://schemas.microsoft.com/office/drawing/2017/decorative" val="1"/>
              </a:ext>
            </a:extLst>
          </p:cNvPr>
          <p:cNvSpPr/>
          <p:nvPr/>
        </p:nvSpPr>
        <p:spPr>
          <a:xfrm>
            <a:off x="-1" y="6836346"/>
            <a:ext cx="9144001" cy="1588"/>
          </a:xfrm>
          <a:prstGeom prst="line">
            <a:avLst/>
          </a:prstGeom>
          <a:ln w="63500">
            <a:solidFill>
              <a:srgbClr val="D23732"/>
            </a:solidFill>
          </a:ln>
        </p:spPr>
        <p:txBody>
          <a:bodyPr lIns="45719" tIns="45719" rIns="45719" bIns="45719"/>
          <a:lstStyle/>
          <a:p>
            <a:pPr defTabSz="609578">
              <a:defRPr sz="3400">
                <a:solidFill>
                  <a:srgbClr val="000000"/>
                </a:solidFill>
                <a:latin typeface="Calibri"/>
                <a:ea typeface="Calibri"/>
                <a:cs typeface="Calibri"/>
                <a:sym typeface="Calibri"/>
              </a:defRPr>
            </a:pPr>
            <a:endParaRPr sz="2391"/>
          </a:p>
        </p:txBody>
      </p:sp>
      <p:pic>
        <p:nvPicPr>
          <p:cNvPr id="9" name="Picture 8">
            <a:extLst>
              <a:ext uri="{FF2B5EF4-FFF2-40B4-BE49-F238E27FC236}">
                <a16:creationId xmlns:a16="http://schemas.microsoft.com/office/drawing/2014/main" id="{ED49B56F-B34A-F444-9233-906BCE643D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8216" y="334777"/>
            <a:ext cx="375213" cy="544666"/>
          </a:xfrm>
          <a:prstGeom prst="rect">
            <a:avLst/>
          </a:prstGeom>
        </p:spPr>
      </p:pic>
      <p:sp>
        <p:nvSpPr>
          <p:cNvPr id="14" name="Rectangle 13">
            <a:extLst>
              <a:ext uri="{FF2B5EF4-FFF2-40B4-BE49-F238E27FC236}">
                <a16:creationId xmlns:a16="http://schemas.microsoft.com/office/drawing/2014/main" id="{07924256-4A55-D449-9B29-EC2B2C811BEA}"/>
              </a:ext>
              <a:ext uri="{C183D7F6-B498-43B3-948B-1728B52AA6E4}">
                <adec:decorative xmlns:adec="http://schemas.microsoft.com/office/drawing/2017/decorative" val="1"/>
              </a:ext>
            </a:extLst>
          </p:cNvPr>
          <p:cNvSpPr/>
          <p:nvPr/>
        </p:nvSpPr>
        <p:spPr>
          <a:xfrm>
            <a:off x="-5104" y="3789492"/>
            <a:ext cx="9144001" cy="33084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ACF0EC9-A2BB-E84E-A01D-ECD06B0E6BC5}"/>
              </a:ext>
              <a:ext uri="{C183D7F6-B498-43B3-948B-1728B52AA6E4}">
                <adec:decorative xmlns:adec="http://schemas.microsoft.com/office/drawing/2017/decorative" val="1"/>
              </a:ext>
            </a:extLst>
          </p:cNvPr>
          <p:cNvSpPr txBox="1"/>
          <p:nvPr/>
        </p:nvSpPr>
        <p:spPr>
          <a:xfrm>
            <a:off x="0" y="3667511"/>
            <a:ext cx="12453347" cy="1323439"/>
          </a:xfrm>
          <a:prstGeom prst="rect">
            <a:avLst/>
          </a:prstGeom>
          <a:noFill/>
        </p:spPr>
        <p:txBody>
          <a:bodyPr wrap="square" rtlCol="0">
            <a:spAutoFit/>
          </a:bodyPr>
          <a:lstStyle/>
          <a:p>
            <a:pPr marL="342900" indent="-342900">
              <a:buAutoNum type="arabicPeriod" startAt="3"/>
            </a:pPr>
            <a:endParaRPr lang="en-US" sz="1600" dirty="0">
              <a:solidFill>
                <a:srgbClr val="002060"/>
              </a:solidFill>
            </a:endParaRPr>
          </a:p>
          <a:p>
            <a:endParaRPr lang="en-US" sz="1600" dirty="0">
              <a:solidFill>
                <a:srgbClr val="002060"/>
              </a:solidFill>
            </a:endParaRPr>
          </a:p>
          <a:p>
            <a:pPr marL="342900" indent="-342900">
              <a:buFontTx/>
              <a:buAutoNum type="arabicPeriod"/>
            </a:pPr>
            <a:endParaRPr lang="en-US" sz="1600" dirty="0">
              <a:solidFill>
                <a:srgbClr val="002060"/>
              </a:solidFill>
            </a:endParaRPr>
          </a:p>
          <a:p>
            <a:pPr marL="342900" indent="-342900">
              <a:buAutoNum type="arabicPeriod"/>
            </a:pPr>
            <a:endParaRPr lang="en-US" sz="1600" dirty="0">
              <a:solidFill>
                <a:srgbClr val="002060"/>
              </a:solidFill>
            </a:endParaRPr>
          </a:p>
          <a:p>
            <a:endParaRPr lang="en-US" sz="1600" dirty="0">
              <a:solidFill>
                <a:srgbClr val="002060"/>
              </a:solidFill>
            </a:endParaRPr>
          </a:p>
        </p:txBody>
      </p:sp>
      <p:sp>
        <p:nvSpPr>
          <p:cNvPr id="15" name="Content Placeholder 4">
            <a:extLst>
              <a:ext uri="{FF2B5EF4-FFF2-40B4-BE49-F238E27FC236}">
                <a16:creationId xmlns:a16="http://schemas.microsoft.com/office/drawing/2014/main" id="{EBFE02B3-68F1-7542-A4FF-4EDCCB4EB558}"/>
              </a:ext>
            </a:extLst>
          </p:cNvPr>
          <p:cNvSpPr txBox="1">
            <a:spLocks/>
          </p:cNvSpPr>
          <p:nvPr/>
        </p:nvSpPr>
        <p:spPr>
          <a:xfrm>
            <a:off x="64190" y="3866650"/>
            <a:ext cx="9290305" cy="2991350"/>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83992A"/>
              </a:buClr>
              <a:buSzPct val="115000"/>
              <a:buNone/>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latin typeface="+mj-lt"/>
                <a:ea typeface="+mn-ea"/>
                <a:cs typeface="+mn-cs"/>
              </a:rPr>
              <a:t>Working Group on Public Safety, Policing, and the Justice System</a:t>
            </a:r>
            <a:endParaRPr kumimoji="0" lang="en-US" sz="2400" b="0" i="0" u="none" strike="noStrike" kern="1200" cap="none" spc="0" normalizeH="0" baseline="0" noProof="0" dirty="0">
              <a:ln>
                <a:noFill/>
              </a:ln>
              <a:solidFill>
                <a:sysClr val="windowText" lastClr="000000"/>
              </a:solidFill>
              <a:effectLst/>
              <a:uLnTx/>
              <a:uFillTx/>
              <a:latin typeface="+mj-lt"/>
              <a:ea typeface="+mn-ea"/>
              <a:cs typeface="+mn-cs"/>
            </a:endParaRPr>
          </a:p>
          <a:p>
            <a:pPr marL="742950"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900" b="1" i="0" u="none" strike="noStrike" kern="1200" cap="none" spc="0" normalizeH="0" baseline="0" noProof="0" dirty="0">
                <a:ln>
                  <a:noFill/>
                </a:ln>
                <a:solidFill>
                  <a:sysClr val="windowText" lastClr="000000"/>
                </a:solidFill>
                <a:effectLst/>
                <a:uLnTx/>
                <a:uFillTx/>
                <a:latin typeface="+mj-lt"/>
                <a:ea typeface="+mn-ea"/>
                <a:cs typeface="+mn-cs"/>
              </a:rPr>
              <a:t>Co-Chaired by:</a:t>
            </a:r>
          </a:p>
          <a:p>
            <a:pPr marL="1200150" marR="0" lvl="2"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700" b="1" i="0" u="none" strike="noStrike" kern="1200" cap="none" spc="0" normalizeH="0" baseline="0" noProof="0" dirty="0" err="1">
                <a:ln>
                  <a:noFill/>
                </a:ln>
                <a:solidFill>
                  <a:sysClr val="windowText" lastClr="000000"/>
                </a:solidFill>
                <a:effectLst/>
                <a:uLnTx/>
                <a:uFillTx/>
                <a:latin typeface="+mj-lt"/>
                <a:ea typeface="+mn-ea"/>
                <a:cs typeface="+mn-cs"/>
              </a:rPr>
              <a:t>Margareth</a:t>
            </a:r>
            <a:r>
              <a:rPr kumimoji="0" lang="en-US" sz="1700" b="1" i="0" u="none" strike="noStrike" kern="1200" cap="none" spc="0" normalizeH="0" baseline="0" noProof="0" dirty="0">
                <a:ln>
                  <a:noFill/>
                </a:ln>
                <a:solidFill>
                  <a:sysClr val="windowText" lastClr="000000"/>
                </a:solidFill>
                <a:effectLst/>
                <a:uLnTx/>
                <a:uFillTx/>
                <a:latin typeface="+mj-lt"/>
                <a:ea typeface="+mn-ea"/>
                <a:cs typeface="+mn-cs"/>
              </a:rPr>
              <a:t> Etienne, </a:t>
            </a:r>
            <a:r>
              <a:rPr kumimoji="0" lang="en-US" sz="1700" b="0" i="0" u="none" strike="noStrike" kern="1200" cap="none" spc="0" normalizeH="0" baseline="0" noProof="0" dirty="0">
                <a:ln>
                  <a:noFill/>
                </a:ln>
                <a:solidFill>
                  <a:sysClr val="windowText" lastClr="000000"/>
                </a:solidFill>
                <a:effectLst/>
                <a:uLnTx/>
                <a:uFillTx/>
                <a:latin typeface="+mj-lt"/>
                <a:ea typeface="+mn-ea"/>
                <a:cs typeface="+mn-cs"/>
              </a:rPr>
              <a:t>Associate Dean for International Programs at the College of Law, and </a:t>
            </a:r>
          </a:p>
          <a:p>
            <a:pPr marL="1200150" marR="0" lvl="2"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700" b="1" i="0" u="none" strike="noStrike" kern="1200" cap="none" spc="0" normalizeH="0" baseline="0" noProof="0" dirty="0">
                <a:ln>
                  <a:noFill/>
                </a:ln>
                <a:solidFill>
                  <a:sysClr val="windowText" lastClr="000000"/>
                </a:solidFill>
                <a:effectLst/>
                <a:uLnTx/>
                <a:uFillTx/>
                <a:latin typeface="+mj-lt"/>
                <a:ea typeface="+mn-ea"/>
                <a:cs typeface="+mn-cs"/>
              </a:rPr>
              <a:t>Michael Schlosser, </a:t>
            </a:r>
            <a:r>
              <a:rPr kumimoji="0" lang="en-US" sz="1700" b="0" i="0" u="none" strike="noStrike" kern="1200" cap="none" spc="0" normalizeH="0" baseline="0" noProof="0" dirty="0">
                <a:ln>
                  <a:noFill/>
                </a:ln>
                <a:solidFill>
                  <a:sysClr val="windowText" lastClr="000000"/>
                </a:solidFill>
                <a:effectLst/>
                <a:uLnTx/>
                <a:uFillTx/>
                <a:latin typeface="+mj-lt"/>
                <a:ea typeface="+mn-ea"/>
                <a:cs typeface="+mn-cs"/>
              </a:rPr>
              <a:t>Director of the Police Training Institute.</a:t>
            </a:r>
          </a:p>
          <a:p>
            <a:pPr marL="742950"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900" b="0" i="0" u="none" strike="noStrike" kern="1200" cap="none" spc="0" normalizeH="0" baseline="0" noProof="0" dirty="0">
                <a:ln>
                  <a:noFill/>
                </a:ln>
                <a:solidFill>
                  <a:sysClr val="windowText" lastClr="000000">
                    <a:lumMod val="85000"/>
                    <a:lumOff val="15000"/>
                  </a:sysClr>
                </a:solidFill>
                <a:effectLst/>
                <a:uLnTx/>
                <a:uFillTx/>
                <a:latin typeface="+mj-lt"/>
                <a:ea typeface="+mn-ea"/>
                <a:cs typeface="+mn-cs"/>
              </a:rPr>
              <a:t>Constructive but Difficult Conversations</a:t>
            </a:r>
          </a:p>
          <a:p>
            <a:pPr marL="1200150" marR="0" lvl="2"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700" b="0" i="0" u="none" strike="noStrike" kern="1200" cap="none" spc="0" normalizeH="0" baseline="0" noProof="0" dirty="0">
                <a:ln>
                  <a:noFill/>
                </a:ln>
                <a:solidFill>
                  <a:sysClr val="windowText" lastClr="000000">
                    <a:lumMod val="85000"/>
                    <a:lumOff val="15000"/>
                  </a:sysClr>
                </a:solidFill>
                <a:effectLst/>
                <a:uLnTx/>
                <a:uFillTx/>
                <a:latin typeface="+mj-lt"/>
                <a:ea typeface="+mn-ea"/>
                <a:cs typeface="+mn-cs"/>
              </a:rPr>
              <a:t>Reflect the Array of Views in Society Today.</a:t>
            </a:r>
          </a:p>
          <a:p>
            <a:pPr marL="742950"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900" b="0" i="0" u="none" strike="noStrike" kern="1200" cap="none" spc="0" normalizeH="0" baseline="0" noProof="0" dirty="0">
                <a:ln>
                  <a:noFill/>
                </a:ln>
                <a:solidFill>
                  <a:sysClr val="windowText" lastClr="000000">
                    <a:lumMod val="85000"/>
                    <a:lumOff val="15000"/>
                  </a:sysClr>
                </a:solidFill>
                <a:effectLst/>
                <a:uLnTx/>
                <a:uFillTx/>
                <a:latin typeface="+mj-lt"/>
                <a:ea typeface="+mn-ea"/>
                <a:cs typeface="+mn-cs"/>
              </a:rPr>
              <a:t>Hoping to Leverage the Police Training Institute (the only one of its kind at a major research university) and Develop Training Programs that could be Exported to Other Parts of the Country.</a:t>
            </a:r>
          </a:p>
        </p:txBody>
      </p:sp>
      <p:pic>
        <p:nvPicPr>
          <p:cNvPr id="3" name="Picture 2" descr="poster of a talk with alex vitale &quot;the end of policing&quot;"/>
          <p:cNvPicPr>
            <a:picLocks noChangeAspect="1"/>
          </p:cNvPicPr>
          <p:nvPr/>
        </p:nvPicPr>
        <p:blipFill>
          <a:blip r:embed="rId4"/>
          <a:stretch>
            <a:fillRect/>
          </a:stretch>
        </p:blipFill>
        <p:spPr>
          <a:xfrm>
            <a:off x="1034918" y="789550"/>
            <a:ext cx="2191407" cy="2938952"/>
          </a:xfrm>
          <a:prstGeom prst="rect">
            <a:avLst/>
          </a:prstGeom>
        </p:spPr>
      </p:pic>
    </p:spTree>
    <p:extLst>
      <p:ext uri="{BB962C8B-B14F-4D97-AF65-F5344CB8AC3E}">
        <p14:creationId xmlns:p14="http://schemas.microsoft.com/office/powerpoint/2010/main" val="13584722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dissolv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dissolv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dissolv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dissolv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dissolve">
                                      <p:cBhvr>
                                        <p:cTn id="32" dur="500"/>
                                        <p:tgtEl>
                                          <p:spTgt spid="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Effect transition="in" filter="dissolve">
                                      <p:cBhvr>
                                        <p:cTn id="37" dur="500"/>
                                        <p:tgtEl>
                                          <p:spTgt spid="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5">
                                            <p:txEl>
                                              <p:pRg st="6" end="6"/>
                                            </p:txEl>
                                          </p:spTgt>
                                        </p:tgtEl>
                                        <p:attrNameLst>
                                          <p:attrName>style.visibility</p:attrName>
                                        </p:attrNameLst>
                                      </p:cBhvr>
                                      <p:to>
                                        <p:strVal val="visible"/>
                                      </p:to>
                                    </p:set>
                                    <p:animEffect transition="in" filter="dissolve">
                                      <p:cBhvr>
                                        <p:cTn id="42"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56" y="278150"/>
            <a:ext cx="7631828" cy="942945"/>
          </a:xfrm>
        </p:spPr>
        <p:txBody>
          <a:bodyPr/>
          <a:lstStyle/>
          <a:p>
            <a:r>
              <a:rPr lang="en-US" sz="2400" b="1" dirty="0">
                <a:solidFill>
                  <a:schemeClr val="accent1">
                    <a:lumMod val="60000"/>
                    <a:lumOff val="40000"/>
                  </a:schemeClr>
                </a:solidFill>
              </a:rPr>
              <a:t>Let’s Look Closer at Another Working Group</a:t>
            </a:r>
          </a:p>
        </p:txBody>
      </p:sp>
      <p:sp>
        <p:nvSpPr>
          <p:cNvPr id="7" name="Straight Connector 9">
            <a:extLst>
              <a:ext uri="{FF2B5EF4-FFF2-40B4-BE49-F238E27FC236}">
                <a16:creationId xmlns:a16="http://schemas.microsoft.com/office/drawing/2014/main" id="{C5BE72AA-833A-7F4F-A745-482F05AF668F}"/>
              </a:ext>
              <a:ext uri="{C183D7F6-B498-43B3-948B-1728B52AA6E4}">
                <adec:decorative xmlns:adec="http://schemas.microsoft.com/office/drawing/2017/decorative" val="1"/>
              </a:ext>
            </a:extLst>
          </p:cNvPr>
          <p:cNvSpPr/>
          <p:nvPr/>
        </p:nvSpPr>
        <p:spPr>
          <a:xfrm>
            <a:off x="-1" y="6836346"/>
            <a:ext cx="9144001" cy="1588"/>
          </a:xfrm>
          <a:prstGeom prst="line">
            <a:avLst/>
          </a:prstGeom>
          <a:ln w="63500">
            <a:solidFill>
              <a:srgbClr val="D23732"/>
            </a:solidFill>
          </a:ln>
        </p:spPr>
        <p:txBody>
          <a:bodyPr lIns="45719" tIns="45719" rIns="45719" bIns="45719"/>
          <a:lstStyle/>
          <a:p>
            <a:pPr defTabSz="609578">
              <a:defRPr sz="3400">
                <a:solidFill>
                  <a:srgbClr val="000000"/>
                </a:solidFill>
                <a:latin typeface="Calibri"/>
                <a:ea typeface="Calibri"/>
                <a:cs typeface="Calibri"/>
                <a:sym typeface="Calibri"/>
              </a:defRPr>
            </a:pPr>
            <a:endParaRPr sz="2391"/>
          </a:p>
        </p:txBody>
      </p:sp>
      <p:pic>
        <p:nvPicPr>
          <p:cNvPr id="9" name="Picture 8">
            <a:extLst>
              <a:ext uri="{FF2B5EF4-FFF2-40B4-BE49-F238E27FC236}">
                <a16:creationId xmlns:a16="http://schemas.microsoft.com/office/drawing/2014/main" id="{ED49B56F-B34A-F444-9233-906BCE643D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8216" y="334777"/>
            <a:ext cx="375213" cy="544666"/>
          </a:xfrm>
          <a:prstGeom prst="rect">
            <a:avLst/>
          </a:prstGeom>
        </p:spPr>
      </p:pic>
      <p:sp>
        <p:nvSpPr>
          <p:cNvPr id="14" name="Rectangle 13">
            <a:extLst>
              <a:ext uri="{FF2B5EF4-FFF2-40B4-BE49-F238E27FC236}">
                <a16:creationId xmlns:a16="http://schemas.microsoft.com/office/drawing/2014/main" id="{07924256-4A55-D449-9B29-EC2B2C811BEA}"/>
              </a:ext>
              <a:ext uri="{C183D7F6-B498-43B3-948B-1728B52AA6E4}">
                <adec:decorative xmlns:adec="http://schemas.microsoft.com/office/drawing/2017/decorative" val="1"/>
              </a:ext>
            </a:extLst>
          </p:cNvPr>
          <p:cNvSpPr/>
          <p:nvPr/>
        </p:nvSpPr>
        <p:spPr>
          <a:xfrm>
            <a:off x="-5104" y="3789492"/>
            <a:ext cx="9144001" cy="33084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ACF0EC9-A2BB-E84E-A01D-ECD06B0E6BC5}"/>
              </a:ext>
              <a:ext uri="{C183D7F6-B498-43B3-948B-1728B52AA6E4}">
                <adec:decorative xmlns:adec="http://schemas.microsoft.com/office/drawing/2017/decorative" val="1"/>
              </a:ext>
            </a:extLst>
          </p:cNvPr>
          <p:cNvSpPr txBox="1"/>
          <p:nvPr/>
        </p:nvSpPr>
        <p:spPr>
          <a:xfrm>
            <a:off x="0" y="3667511"/>
            <a:ext cx="12453347" cy="1323439"/>
          </a:xfrm>
          <a:prstGeom prst="rect">
            <a:avLst/>
          </a:prstGeom>
          <a:noFill/>
        </p:spPr>
        <p:txBody>
          <a:bodyPr wrap="square" rtlCol="0">
            <a:spAutoFit/>
          </a:bodyPr>
          <a:lstStyle/>
          <a:p>
            <a:pPr marL="342900" indent="-342900">
              <a:buAutoNum type="arabicPeriod" startAt="3"/>
            </a:pPr>
            <a:endParaRPr lang="en-US" sz="1600" dirty="0">
              <a:solidFill>
                <a:srgbClr val="002060"/>
              </a:solidFill>
            </a:endParaRPr>
          </a:p>
          <a:p>
            <a:endParaRPr lang="en-US" sz="1600" dirty="0">
              <a:solidFill>
                <a:srgbClr val="002060"/>
              </a:solidFill>
            </a:endParaRPr>
          </a:p>
          <a:p>
            <a:pPr marL="342900" indent="-342900">
              <a:buFontTx/>
              <a:buAutoNum type="arabicPeriod"/>
            </a:pPr>
            <a:endParaRPr lang="en-US" sz="1600" dirty="0">
              <a:solidFill>
                <a:srgbClr val="002060"/>
              </a:solidFill>
            </a:endParaRPr>
          </a:p>
          <a:p>
            <a:pPr marL="342900" indent="-342900">
              <a:buAutoNum type="arabicPeriod"/>
            </a:pPr>
            <a:endParaRPr lang="en-US" sz="1600" dirty="0">
              <a:solidFill>
                <a:srgbClr val="002060"/>
              </a:solidFill>
            </a:endParaRPr>
          </a:p>
          <a:p>
            <a:endParaRPr lang="en-US" sz="1600" dirty="0">
              <a:solidFill>
                <a:srgbClr val="002060"/>
              </a:solidFill>
            </a:endParaRPr>
          </a:p>
        </p:txBody>
      </p:sp>
      <p:sp>
        <p:nvSpPr>
          <p:cNvPr id="12" name="Content Placeholder 5">
            <a:extLst>
              <a:ext uri="{FF2B5EF4-FFF2-40B4-BE49-F238E27FC236}">
                <a16:creationId xmlns:a16="http://schemas.microsoft.com/office/drawing/2014/main" id="{16446DB7-C671-1D40-8D71-60900C49EBED}"/>
              </a:ext>
            </a:extLst>
          </p:cNvPr>
          <p:cNvSpPr txBox="1">
            <a:spLocks/>
          </p:cNvSpPr>
          <p:nvPr/>
        </p:nvSpPr>
        <p:spPr>
          <a:xfrm>
            <a:off x="115689" y="3910788"/>
            <a:ext cx="8902414" cy="3191268"/>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83992A"/>
              </a:buClr>
              <a:buSzPct val="115000"/>
              <a:buNone/>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ea typeface="+mn-ea"/>
                <a:cs typeface="+mn-cs"/>
              </a:rPr>
              <a:t>Working Group on Diversity and a Culture of Inclusion</a:t>
            </a:r>
          </a:p>
          <a:p>
            <a:pPr marL="742950"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000" b="1" i="0" u="none" strike="noStrike" kern="1200" cap="none" spc="0" normalizeH="0" baseline="0" noProof="0" dirty="0">
                <a:ln>
                  <a:noFill/>
                </a:ln>
                <a:solidFill>
                  <a:sysClr val="windowText" lastClr="000000">
                    <a:lumMod val="85000"/>
                    <a:lumOff val="15000"/>
                  </a:sysClr>
                </a:solidFill>
                <a:effectLst/>
                <a:uLnTx/>
                <a:uFillTx/>
                <a:ea typeface="+mn-ea"/>
                <a:cs typeface="+mn-cs"/>
              </a:rPr>
              <a:t>Co-Chaired by:</a:t>
            </a:r>
          </a:p>
          <a:p>
            <a:pPr marL="1200150" marR="0" lvl="2"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1" i="0" u="none" strike="noStrike" kern="1200" cap="none" spc="0" normalizeH="0" baseline="0" noProof="0" dirty="0">
                <a:ln>
                  <a:noFill/>
                </a:ln>
                <a:solidFill>
                  <a:sysClr val="windowText" lastClr="000000">
                    <a:lumMod val="85000"/>
                    <a:lumOff val="15000"/>
                  </a:sysClr>
                </a:solidFill>
                <a:effectLst/>
                <a:uLnTx/>
                <a:uFillTx/>
                <a:ea typeface="+mn-ea"/>
                <a:cs typeface="+mn-cs"/>
              </a:rPr>
              <a:t>Kevin Hamilton,</a:t>
            </a:r>
            <a:r>
              <a:rPr kumimoji="0" lang="en-US" sz="1800" b="0" i="0" u="none" strike="noStrike" kern="1200" cap="none" spc="0" normalizeH="0" baseline="0" noProof="0" dirty="0">
                <a:ln>
                  <a:noFill/>
                </a:ln>
                <a:solidFill>
                  <a:sysClr val="windowText" lastClr="000000">
                    <a:lumMod val="85000"/>
                    <a:lumOff val="15000"/>
                  </a:sysClr>
                </a:solidFill>
                <a:effectLst/>
                <a:uLnTx/>
                <a:uFillTx/>
                <a:ea typeface="+mn-ea"/>
                <a:cs typeface="+mn-cs"/>
              </a:rPr>
              <a:t> Dean, Professor Fine and Applied Arts, FAA</a:t>
            </a:r>
          </a:p>
          <a:p>
            <a:pPr marL="1200150" marR="0" lvl="2"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1800" b="1" i="0" u="none" strike="noStrike" kern="1200" cap="none" spc="0" normalizeH="0" baseline="0" noProof="0" dirty="0">
                <a:ln>
                  <a:noFill/>
                </a:ln>
                <a:solidFill>
                  <a:sysClr val="windowText" lastClr="000000">
                    <a:lumMod val="85000"/>
                    <a:lumOff val="15000"/>
                  </a:sysClr>
                </a:solidFill>
                <a:effectLst/>
                <a:uLnTx/>
                <a:uFillTx/>
                <a:ea typeface="+mn-ea"/>
                <a:cs typeface="+mn-cs"/>
              </a:rPr>
              <a:t>Antoinette Burton,</a:t>
            </a:r>
            <a:r>
              <a:rPr kumimoji="0" lang="en-US" sz="1800" b="0" i="0" u="none" strike="noStrike" kern="1200" cap="none" spc="0" normalizeH="0" baseline="0" noProof="0" dirty="0">
                <a:ln>
                  <a:noFill/>
                </a:ln>
                <a:solidFill>
                  <a:sysClr val="windowText" lastClr="000000">
                    <a:lumMod val="85000"/>
                    <a:lumOff val="15000"/>
                  </a:sysClr>
                </a:solidFill>
                <a:effectLst/>
                <a:uLnTx/>
                <a:uFillTx/>
                <a:ea typeface="+mn-ea"/>
                <a:cs typeface="+mn-cs"/>
              </a:rPr>
              <a:t> Director, Humanities Research Institute, OVCRI; Professor, History, LAS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ea typeface="+mn-ea"/>
                <a:cs typeface="+mn-cs"/>
              </a:rPr>
              <a:t>Have developed recommendations to ensure diverse groups can show up as their authentic selves in various settings</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400" b="0" i="0" u="none" strike="noStrike" kern="1200" cap="none" spc="0" normalizeH="0" baseline="0" noProof="0" dirty="0">
                <a:ln>
                  <a:noFill/>
                </a:ln>
                <a:solidFill>
                  <a:sysClr val="windowText" lastClr="000000">
                    <a:lumMod val="85000"/>
                    <a:lumOff val="15000"/>
                  </a:sysClr>
                </a:solidFill>
                <a:effectLst/>
                <a:uLnTx/>
                <a:uFillTx/>
                <a:ea typeface="+mn-ea"/>
                <a:cs typeface="+mn-cs"/>
              </a:rPr>
              <a:t>Obtain support to flourish-–thus aiding with retention and development.</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en-US" sz="2400" b="0"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endParaRPr>
          </a:p>
        </p:txBody>
      </p:sp>
      <p:pic>
        <p:nvPicPr>
          <p:cNvPr id="4" name="Picture 3"/>
          <p:cNvPicPr>
            <a:picLocks noChangeAspect="1"/>
          </p:cNvPicPr>
          <p:nvPr/>
        </p:nvPicPr>
        <p:blipFill>
          <a:blip r:embed="rId4"/>
          <a:stretch>
            <a:fillRect/>
          </a:stretch>
        </p:blipFill>
        <p:spPr>
          <a:xfrm>
            <a:off x="4261242" y="2194149"/>
            <a:ext cx="4658153" cy="1564848"/>
          </a:xfrm>
          <a:prstGeom prst="rect">
            <a:avLst/>
          </a:prstGeom>
        </p:spPr>
      </p:pic>
      <p:pic>
        <p:nvPicPr>
          <p:cNvPr id="5" name="Picture 4"/>
          <p:cNvPicPr>
            <a:picLocks noChangeAspect="1"/>
          </p:cNvPicPr>
          <p:nvPr/>
        </p:nvPicPr>
        <p:blipFill rotWithShape="1">
          <a:blip r:embed="rId5"/>
          <a:srcRect l="32483" t="6256" r="32897" b="9672"/>
          <a:stretch/>
        </p:blipFill>
        <p:spPr>
          <a:xfrm>
            <a:off x="6208943" y="764870"/>
            <a:ext cx="1401736" cy="1787074"/>
          </a:xfrm>
          <a:prstGeom prst="rect">
            <a:avLst/>
          </a:prstGeom>
        </p:spPr>
      </p:pic>
    </p:spTree>
    <p:extLst>
      <p:ext uri="{BB962C8B-B14F-4D97-AF65-F5344CB8AC3E}">
        <p14:creationId xmlns:p14="http://schemas.microsoft.com/office/powerpoint/2010/main" val="26230571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dissolv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dissolv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dissolv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dissolve">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dissolve">
                                      <p:cBhvr>
                                        <p:cTn id="3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898" y="326172"/>
            <a:ext cx="5968157" cy="942945"/>
          </a:xfrm>
        </p:spPr>
        <p:txBody>
          <a:bodyPr/>
          <a:lstStyle/>
          <a:p>
            <a:r>
              <a:rPr lang="en-US" sz="2800" b="1" dirty="0">
                <a:solidFill>
                  <a:schemeClr val="accent1">
                    <a:lumMod val="60000"/>
                    <a:lumOff val="40000"/>
                  </a:schemeClr>
                </a:solidFill>
              </a:rPr>
              <a:t>Center for Teaching Excellence</a:t>
            </a:r>
          </a:p>
        </p:txBody>
      </p:sp>
      <p:pic>
        <p:nvPicPr>
          <p:cNvPr id="4" name="Picture 3"/>
          <p:cNvPicPr>
            <a:picLocks noChangeAspect="1"/>
          </p:cNvPicPr>
          <p:nvPr/>
        </p:nvPicPr>
        <p:blipFill>
          <a:blip r:embed="rId3"/>
          <a:stretch>
            <a:fillRect/>
          </a:stretch>
        </p:blipFill>
        <p:spPr>
          <a:xfrm>
            <a:off x="484921" y="1853248"/>
            <a:ext cx="2871890" cy="2871890"/>
          </a:xfrm>
          <a:prstGeom prst="rect">
            <a:avLst/>
          </a:prstGeom>
        </p:spPr>
      </p:pic>
      <p:sp>
        <p:nvSpPr>
          <p:cNvPr id="5" name="Content Placeholder 4"/>
          <p:cNvSpPr>
            <a:spLocks noGrp="1"/>
          </p:cNvSpPr>
          <p:nvPr>
            <p:ph idx="1"/>
          </p:nvPr>
        </p:nvSpPr>
        <p:spPr>
          <a:xfrm>
            <a:off x="3675322" y="1846165"/>
            <a:ext cx="5153368" cy="905718"/>
          </a:xfrm>
        </p:spPr>
        <p:txBody>
          <a:bodyPr>
            <a:noAutofit/>
          </a:bodyPr>
          <a:lstStyle/>
          <a:p>
            <a:pPr marL="0" indent="0">
              <a:buNone/>
            </a:pPr>
            <a:r>
              <a:rPr lang="en-US" sz="1800" b="1" dirty="0">
                <a:solidFill>
                  <a:schemeClr val="accent2">
                    <a:lumMod val="40000"/>
                    <a:lumOff val="60000"/>
                  </a:schemeClr>
                </a:solidFill>
              </a:rPr>
              <a:t>Inaugural Executive</a:t>
            </a:r>
            <a:r>
              <a:rPr lang="en-US" sz="1800" dirty="0">
                <a:solidFill>
                  <a:schemeClr val="accent2">
                    <a:lumMod val="40000"/>
                    <a:lumOff val="60000"/>
                  </a:schemeClr>
                </a:solidFill>
              </a:rPr>
              <a:t> </a:t>
            </a:r>
            <a:r>
              <a:rPr lang="en-US" sz="1800" b="1" dirty="0">
                <a:solidFill>
                  <a:schemeClr val="accent2">
                    <a:lumMod val="40000"/>
                    <a:lumOff val="60000"/>
                  </a:schemeClr>
                </a:solidFill>
              </a:rPr>
              <a:t>Director :</a:t>
            </a:r>
          </a:p>
          <a:p>
            <a:pPr marL="0" indent="0">
              <a:buNone/>
            </a:pPr>
            <a:r>
              <a:rPr lang="en-US" sz="1800" b="1" dirty="0">
                <a:solidFill>
                  <a:schemeClr val="accent2">
                    <a:lumMod val="40000"/>
                    <a:lumOff val="60000"/>
                  </a:schemeClr>
                </a:solidFill>
              </a:rPr>
              <a:t>Dr. Erin Sanders O’Leary</a:t>
            </a:r>
          </a:p>
        </p:txBody>
      </p:sp>
      <p:pic>
        <p:nvPicPr>
          <p:cNvPr id="6" name="Picture 5">
            <a:extLst>
              <a:ext uri="{FF2B5EF4-FFF2-40B4-BE49-F238E27FC236}">
                <a16:creationId xmlns:a16="http://schemas.microsoft.com/office/drawing/2014/main" id="{73CDE5FE-939C-0147-B229-C9D4DCA2F857}"/>
              </a:ext>
            </a:extLst>
          </p:cNvPr>
          <p:cNvPicPr>
            <a:picLocks noChangeAspect="1"/>
          </p:cNvPicPr>
          <p:nvPr/>
        </p:nvPicPr>
        <p:blipFill rotWithShape="1">
          <a:blip r:embed="rId4"/>
          <a:srcRect l="8456" t="23052" b="21930"/>
          <a:stretch/>
        </p:blipFill>
        <p:spPr>
          <a:xfrm>
            <a:off x="0" y="84691"/>
            <a:ext cx="1961899" cy="1179096"/>
          </a:xfrm>
          <a:prstGeom prst="rect">
            <a:avLst/>
          </a:prstGeom>
        </p:spPr>
      </p:pic>
      <p:sp>
        <p:nvSpPr>
          <p:cNvPr id="7" name="Straight Connector 9">
            <a:extLst>
              <a:ext uri="{FF2B5EF4-FFF2-40B4-BE49-F238E27FC236}">
                <a16:creationId xmlns:a16="http://schemas.microsoft.com/office/drawing/2014/main" id="{C5BE72AA-833A-7F4F-A745-482F05AF668F}"/>
              </a:ext>
              <a:ext uri="{C183D7F6-B498-43B3-948B-1728B52AA6E4}">
                <adec:decorative xmlns:adec="http://schemas.microsoft.com/office/drawing/2017/decorative" val="1"/>
              </a:ext>
            </a:extLst>
          </p:cNvPr>
          <p:cNvSpPr/>
          <p:nvPr/>
        </p:nvSpPr>
        <p:spPr>
          <a:xfrm>
            <a:off x="-1" y="6836346"/>
            <a:ext cx="9144001" cy="1588"/>
          </a:xfrm>
          <a:prstGeom prst="line">
            <a:avLst/>
          </a:prstGeom>
          <a:ln w="63500">
            <a:solidFill>
              <a:srgbClr val="D23732"/>
            </a:solidFill>
          </a:ln>
        </p:spPr>
        <p:txBody>
          <a:bodyPr lIns="45719" tIns="45719" rIns="45719" bIns="45719"/>
          <a:lstStyle/>
          <a:p>
            <a:pPr defTabSz="609578">
              <a:defRPr sz="3400">
                <a:solidFill>
                  <a:srgbClr val="000000"/>
                </a:solidFill>
                <a:latin typeface="Calibri"/>
                <a:ea typeface="Calibri"/>
                <a:cs typeface="Calibri"/>
                <a:sym typeface="Calibri"/>
              </a:defRPr>
            </a:pPr>
            <a:endParaRPr sz="2391" dirty="0"/>
          </a:p>
        </p:txBody>
      </p:sp>
      <p:sp>
        <p:nvSpPr>
          <p:cNvPr id="3" name="TextBox 2">
            <a:extLst>
              <a:ext uri="{FF2B5EF4-FFF2-40B4-BE49-F238E27FC236}">
                <a16:creationId xmlns:a16="http://schemas.microsoft.com/office/drawing/2014/main" id="{BF4A7C78-7247-BE43-B10B-3E410994AA50}"/>
              </a:ext>
            </a:extLst>
          </p:cNvPr>
          <p:cNvSpPr txBox="1"/>
          <p:nvPr/>
        </p:nvSpPr>
        <p:spPr>
          <a:xfrm>
            <a:off x="484921" y="5426799"/>
            <a:ext cx="7997703" cy="707886"/>
          </a:xfrm>
          <a:prstGeom prst="rect">
            <a:avLst/>
          </a:prstGeom>
          <a:noFill/>
        </p:spPr>
        <p:txBody>
          <a:bodyPr wrap="none" rtlCol="0">
            <a:spAutoFit/>
          </a:bodyPr>
          <a:lstStyle/>
          <a:p>
            <a:pPr algn="ctr"/>
            <a:r>
              <a:rPr lang="en-US" sz="2000" b="1" dirty="0">
                <a:solidFill>
                  <a:schemeClr val="accent2">
                    <a:lumMod val="40000"/>
                    <a:lumOff val="60000"/>
                  </a:schemeClr>
                </a:solidFill>
              </a:rPr>
              <a:t>Centers Like These Build Upon Support for Teaching Excellence </a:t>
            </a:r>
          </a:p>
          <a:p>
            <a:pPr algn="ctr"/>
            <a:r>
              <a:rPr lang="en-US" sz="2000" b="1" dirty="0">
                <a:solidFill>
                  <a:schemeClr val="accent2">
                    <a:lumMod val="40000"/>
                    <a:lumOff val="60000"/>
                  </a:schemeClr>
                </a:solidFill>
              </a:rPr>
              <a:t>at all Colleges throughout the System</a:t>
            </a:r>
          </a:p>
        </p:txBody>
      </p:sp>
    </p:spTree>
    <p:extLst>
      <p:ext uri="{BB962C8B-B14F-4D97-AF65-F5344CB8AC3E}">
        <p14:creationId xmlns:p14="http://schemas.microsoft.com/office/powerpoint/2010/main" val="18596971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899" y="326172"/>
            <a:ext cx="7055380" cy="942945"/>
          </a:xfrm>
        </p:spPr>
        <p:txBody>
          <a:bodyPr/>
          <a:lstStyle/>
          <a:p>
            <a:r>
              <a:rPr lang="en-US" sz="2600" b="1" dirty="0">
                <a:solidFill>
                  <a:schemeClr val="accent1">
                    <a:lumMod val="60000"/>
                    <a:lumOff val="40000"/>
                  </a:schemeClr>
                </a:solidFill>
              </a:rPr>
              <a:t>Total Amount of Grants Submitted </a:t>
            </a:r>
            <a:br>
              <a:rPr lang="en-US" sz="2600" b="1" dirty="0">
                <a:solidFill>
                  <a:schemeClr val="accent1">
                    <a:lumMod val="60000"/>
                    <a:lumOff val="40000"/>
                  </a:schemeClr>
                </a:solidFill>
              </a:rPr>
            </a:br>
            <a:r>
              <a:rPr lang="en-US" sz="2600" b="1" dirty="0">
                <a:solidFill>
                  <a:schemeClr val="accent1">
                    <a:lumMod val="60000"/>
                    <a:lumOff val="40000"/>
                  </a:schemeClr>
                </a:solidFill>
              </a:rPr>
              <a:t>$7.9 Million</a:t>
            </a:r>
          </a:p>
        </p:txBody>
      </p:sp>
      <p:sp>
        <p:nvSpPr>
          <p:cNvPr id="5" name="Content Placeholder 4"/>
          <p:cNvSpPr>
            <a:spLocks noGrp="1"/>
          </p:cNvSpPr>
          <p:nvPr>
            <p:ph idx="1"/>
          </p:nvPr>
        </p:nvSpPr>
        <p:spPr>
          <a:xfrm>
            <a:off x="346842" y="1527977"/>
            <a:ext cx="8466082" cy="3305026"/>
          </a:xfrm>
        </p:spPr>
        <p:txBody>
          <a:bodyPr>
            <a:noAutofit/>
          </a:bodyPr>
          <a:lstStyle/>
          <a:p>
            <a:pPr lvl="0"/>
            <a:r>
              <a:rPr lang="en-US" sz="2400" dirty="0"/>
              <a:t>U.S. Department of Education </a:t>
            </a:r>
            <a:r>
              <a:rPr lang="en-US" sz="2400" b="1" dirty="0">
                <a:solidFill>
                  <a:schemeClr val="accent1">
                    <a:lumMod val="60000"/>
                    <a:lumOff val="40000"/>
                  </a:schemeClr>
                </a:solidFill>
              </a:rPr>
              <a:t>($2.6M), </a:t>
            </a:r>
            <a:r>
              <a:rPr lang="en-US" sz="2400" dirty="0"/>
              <a:t>“Collaborative Research: Advancing Educational Access &amp; Institutional Resilience at UIC”</a:t>
            </a:r>
          </a:p>
          <a:p>
            <a:pPr lvl="0"/>
            <a:r>
              <a:rPr lang="en-US" sz="2400" dirty="0"/>
              <a:t>NSF IUSE </a:t>
            </a:r>
            <a:r>
              <a:rPr lang="en-US" sz="2400" b="1" dirty="0">
                <a:solidFill>
                  <a:schemeClr val="accent1">
                    <a:lumMod val="60000"/>
                    <a:lumOff val="40000"/>
                  </a:schemeClr>
                </a:solidFill>
              </a:rPr>
              <a:t>($2M), </a:t>
            </a:r>
            <a:r>
              <a:rPr lang="en-US" sz="2400" dirty="0"/>
              <a:t>“Institutional Transformation through a Curriculum and Faculty Development to Serve the Modern Chemistry Student”</a:t>
            </a:r>
          </a:p>
          <a:p>
            <a:pPr lvl="0"/>
            <a:r>
              <a:rPr lang="en-US" sz="2400" dirty="0"/>
              <a:t>NSF IUSE </a:t>
            </a:r>
            <a:r>
              <a:rPr lang="en-US" sz="2400" b="1" dirty="0">
                <a:solidFill>
                  <a:schemeClr val="accent1">
                    <a:lumMod val="60000"/>
                    <a:lumOff val="40000"/>
                  </a:schemeClr>
                </a:solidFill>
              </a:rPr>
              <a:t>($300K), </a:t>
            </a:r>
            <a:r>
              <a:rPr lang="en-US" sz="2400" dirty="0"/>
              <a:t>“Public Knowledge Construction for Engaging Students in STEM Learning and Developing Science Literacy”</a:t>
            </a:r>
          </a:p>
          <a:p>
            <a:pPr lvl="0"/>
            <a:r>
              <a:rPr lang="en-US" sz="2400" dirty="0"/>
              <a:t>NSF HSI </a:t>
            </a:r>
            <a:r>
              <a:rPr lang="en-US" sz="2400" b="1" dirty="0">
                <a:solidFill>
                  <a:schemeClr val="accent1">
                    <a:lumMod val="60000"/>
                    <a:lumOff val="40000"/>
                  </a:schemeClr>
                </a:solidFill>
              </a:rPr>
              <a:t>($3M), </a:t>
            </a:r>
            <a:r>
              <a:rPr lang="en-US" sz="2400" dirty="0"/>
              <a:t>“Institutional Transformation Through a Large-Scale Implementation of Departmental Action Teams”</a:t>
            </a:r>
          </a:p>
          <a:p>
            <a:pPr marL="0" indent="0">
              <a:buNone/>
            </a:pPr>
            <a:endParaRPr lang="en-US" sz="1800" dirty="0"/>
          </a:p>
        </p:txBody>
      </p:sp>
      <p:pic>
        <p:nvPicPr>
          <p:cNvPr id="6" name="Picture 5">
            <a:extLst>
              <a:ext uri="{FF2B5EF4-FFF2-40B4-BE49-F238E27FC236}">
                <a16:creationId xmlns:a16="http://schemas.microsoft.com/office/drawing/2014/main" id="{73CDE5FE-939C-0147-B229-C9D4DCA2F857}"/>
              </a:ext>
            </a:extLst>
          </p:cNvPr>
          <p:cNvPicPr>
            <a:picLocks noChangeAspect="1"/>
          </p:cNvPicPr>
          <p:nvPr/>
        </p:nvPicPr>
        <p:blipFill rotWithShape="1">
          <a:blip r:embed="rId3"/>
          <a:srcRect l="8456" t="23052" b="21930"/>
          <a:stretch/>
        </p:blipFill>
        <p:spPr>
          <a:xfrm>
            <a:off x="0" y="84691"/>
            <a:ext cx="1961899" cy="1179096"/>
          </a:xfrm>
          <a:prstGeom prst="rect">
            <a:avLst/>
          </a:prstGeom>
        </p:spPr>
      </p:pic>
      <p:sp>
        <p:nvSpPr>
          <p:cNvPr id="7" name="Straight Connector 9">
            <a:extLst>
              <a:ext uri="{FF2B5EF4-FFF2-40B4-BE49-F238E27FC236}">
                <a16:creationId xmlns:a16="http://schemas.microsoft.com/office/drawing/2014/main" id="{C5BE72AA-833A-7F4F-A745-482F05AF668F}"/>
              </a:ext>
              <a:ext uri="{C183D7F6-B498-43B3-948B-1728B52AA6E4}">
                <adec:decorative xmlns:adec="http://schemas.microsoft.com/office/drawing/2017/decorative" val="1"/>
              </a:ext>
            </a:extLst>
          </p:cNvPr>
          <p:cNvSpPr/>
          <p:nvPr/>
        </p:nvSpPr>
        <p:spPr>
          <a:xfrm>
            <a:off x="-1" y="6836346"/>
            <a:ext cx="9144001" cy="1588"/>
          </a:xfrm>
          <a:prstGeom prst="line">
            <a:avLst/>
          </a:prstGeom>
          <a:ln w="63500">
            <a:solidFill>
              <a:srgbClr val="D23732"/>
            </a:solidFill>
          </a:ln>
        </p:spPr>
        <p:txBody>
          <a:bodyPr lIns="45719" tIns="45719" rIns="45719" bIns="45719"/>
          <a:lstStyle/>
          <a:p>
            <a:pPr defTabSz="609578">
              <a:defRPr sz="3400">
                <a:solidFill>
                  <a:srgbClr val="000000"/>
                </a:solidFill>
                <a:latin typeface="Calibri"/>
                <a:ea typeface="Calibri"/>
                <a:cs typeface="Calibri"/>
                <a:sym typeface="Calibri"/>
              </a:defRPr>
            </a:pPr>
            <a:endParaRPr sz="2391" dirty="0"/>
          </a:p>
        </p:txBody>
      </p:sp>
    </p:spTree>
    <p:extLst>
      <p:ext uri="{BB962C8B-B14F-4D97-AF65-F5344CB8AC3E}">
        <p14:creationId xmlns:p14="http://schemas.microsoft.com/office/powerpoint/2010/main" val="23226713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571736-42ED-1343-9392-5E8C921F1FC5}"/>
              </a:ext>
            </a:extLst>
          </p:cNvPr>
          <p:cNvSpPr txBox="1"/>
          <p:nvPr/>
        </p:nvSpPr>
        <p:spPr>
          <a:xfrm>
            <a:off x="1968214" y="120232"/>
            <a:ext cx="7711813" cy="830997"/>
          </a:xfrm>
          <a:prstGeom prst="rect">
            <a:avLst/>
          </a:prstGeom>
          <a:noFill/>
        </p:spPr>
        <p:txBody>
          <a:bodyPr wrap="square" rtlCol="0">
            <a:spAutoFit/>
          </a:bodyPr>
          <a:lstStyle/>
          <a:p>
            <a:pPr marL="0" lvl="2"/>
            <a:r>
              <a:rPr lang="en-US" sz="2400" b="1" dirty="0">
                <a:solidFill>
                  <a:schemeClr val="accent1">
                    <a:lumMod val="60000"/>
                    <a:lumOff val="40000"/>
                  </a:schemeClr>
                </a:solidFill>
              </a:rPr>
              <a:t>Responsive Teaching: </a:t>
            </a:r>
          </a:p>
          <a:p>
            <a:pPr marL="0" lvl="2"/>
            <a:r>
              <a:rPr lang="en-US" sz="2400" b="1" dirty="0">
                <a:solidFill>
                  <a:schemeClr val="accent1">
                    <a:lumMod val="60000"/>
                    <a:lumOff val="40000"/>
                  </a:schemeClr>
                </a:solidFill>
              </a:rPr>
              <a:t>                              Intercession Courses</a:t>
            </a:r>
          </a:p>
        </p:txBody>
      </p:sp>
      <p:pic>
        <p:nvPicPr>
          <p:cNvPr id="10" name="Picture 9">
            <a:extLst>
              <a:ext uri="{FF2B5EF4-FFF2-40B4-BE49-F238E27FC236}">
                <a16:creationId xmlns:a16="http://schemas.microsoft.com/office/drawing/2014/main" id="{29B785DE-16EB-8D46-880E-9D7687CE70B2}"/>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307" y="233146"/>
            <a:ext cx="1722336" cy="863264"/>
          </a:xfrm>
          <a:prstGeom prst="rect">
            <a:avLst/>
          </a:prstGeom>
          <a:noFill/>
          <a:ln>
            <a:noFill/>
          </a:ln>
        </p:spPr>
      </p:pic>
      <p:sp>
        <p:nvSpPr>
          <p:cNvPr id="11" name="Straight Connector 9">
            <a:extLst>
              <a:ext uri="{FF2B5EF4-FFF2-40B4-BE49-F238E27FC236}">
                <a16:creationId xmlns:a16="http://schemas.microsoft.com/office/drawing/2014/main" id="{571D78BE-52F4-ED41-90B7-6A458F82037E}"/>
              </a:ext>
              <a:ext uri="{C183D7F6-B498-43B3-948B-1728B52AA6E4}">
                <adec:decorative xmlns:adec="http://schemas.microsoft.com/office/drawing/2017/decorative" val="1"/>
              </a:ext>
            </a:extLst>
          </p:cNvPr>
          <p:cNvSpPr/>
          <p:nvPr/>
        </p:nvSpPr>
        <p:spPr>
          <a:xfrm>
            <a:off x="-1" y="6836346"/>
            <a:ext cx="9144001" cy="1588"/>
          </a:xfrm>
          <a:prstGeom prst="line">
            <a:avLst/>
          </a:prstGeom>
          <a:ln w="63500">
            <a:solidFill>
              <a:srgbClr val="D23732"/>
            </a:solidFill>
          </a:ln>
        </p:spPr>
        <p:txBody>
          <a:bodyPr lIns="45719" tIns="45719" rIns="45719" bIns="45719"/>
          <a:lstStyle/>
          <a:p>
            <a:pPr defTabSz="609578">
              <a:defRPr sz="3400">
                <a:solidFill>
                  <a:srgbClr val="000000"/>
                </a:solidFill>
                <a:latin typeface="Calibri"/>
                <a:ea typeface="Calibri"/>
                <a:cs typeface="Calibri"/>
                <a:sym typeface="Calibri"/>
              </a:defRPr>
            </a:pPr>
            <a:endParaRPr sz="2391"/>
          </a:p>
        </p:txBody>
      </p:sp>
      <p:sp>
        <p:nvSpPr>
          <p:cNvPr id="14" name="Text Placeholder 5">
            <a:extLst>
              <a:ext uri="{FF2B5EF4-FFF2-40B4-BE49-F238E27FC236}">
                <a16:creationId xmlns:a16="http://schemas.microsoft.com/office/drawing/2014/main" id="{4AB0D5B1-B577-414D-A26C-110E35294CBF}"/>
              </a:ext>
            </a:extLst>
          </p:cNvPr>
          <p:cNvSpPr>
            <a:spLocks noGrp="1"/>
          </p:cNvSpPr>
          <p:nvPr>
            <p:ph type="body" sz="half" idx="2"/>
          </p:nvPr>
        </p:nvSpPr>
        <p:spPr>
          <a:xfrm>
            <a:off x="263644" y="1225842"/>
            <a:ext cx="4111446" cy="667910"/>
          </a:xfrm>
        </p:spPr>
        <p:txBody>
          <a:bodyPr>
            <a:normAutofit/>
          </a:bodyPr>
          <a:lstStyle/>
          <a:p>
            <a:r>
              <a:rPr lang="en-US" sz="1800" b="1" dirty="0">
                <a:solidFill>
                  <a:schemeClr val="accent1">
                    <a:lumMod val="60000"/>
                    <a:lumOff val="40000"/>
                  </a:schemeClr>
                </a:solidFill>
                <a:latin typeface="+mn-lt"/>
              </a:rPr>
              <a:t>Intercession Courses</a:t>
            </a:r>
          </a:p>
        </p:txBody>
      </p:sp>
      <p:sp>
        <p:nvSpPr>
          <p:cNvPr id="16" name="Rectangle 15">
            <a:extLst>
              <a:ext uri="{FF2B5EF4-FFF2-40B4-BE49-F238E27FC236}">
                <a16:creationId xmlns:a16="http://schemas.microsoft.com/office/drawing/2014/main" id="{E7C5817E-E432-4EB8-82F7-212F345F9157}"/>
              </a:ext>
            </a:extLst>
          </p:cNvPr>
          <p:cNvSpPr/>
          <p:nvPr/>
        </p:nvSpPr>
        <p:spPr>
          <a:xfrm>
            <a:off x="302557" y="1676277"/>
            <a:ext cx="4111446" cy="1754326"/>
          </a:xfrm>
          <a:prstGeom prst="rect">
            <a:avLst/>
          </a:prstGeom>
        </p:spPr>
        <p:txBody>
          <a:bodyPr wrap="square">
            <a:spAutoFit/>
          </a:bodyPr>
          <a:lstStyle/>
          <a:p>
            <a:r>
              <a:rPr lang="en-US" dirty="0"/>
              <a:t>Associate Professor of Sociology/Anthropology, Jennifer </a:t>
            </a:r>
            <a:r>
              <a:rPr lang="en-US" dirty="0" err="1"/>
              <a:t>Manthei</a:t>
            </a:r>
            <a:r>
              <a:rPr lang="en-US" dirty="0"/>
              <a:t>, was one faculty member who offered a winter intercession course over winter break.  </a:t>
            </a:r>
          </a:p>
          <a:p>
            <a:endParaRPr lang="en-US" dirty="0"/>
          </a:p>
        </p:txBody>
      </p:sp>
      <p:sp>
        <p:nvSpPr>
          <p:cNvPr id="22" name="Rectangle 21">
            <a:extLst>
              <a:ext uri="{FF2B5EF4-FFF2-40B4-BE49-F238E27FC236}">
                <a16:creationId xmlns:a16="http://schemas.microsoft.com/office/drawing/2014/main" id="{C088CAD6-6D96-4A3A-B662-C81B88AC0558}"/>
              </a:ext>
            </a:extLst>
          </p:cNvPr>
          <p:cNvSpPr/>
          <p:nvPr/>
        </p:nvSpPr>
        <p:spPr>
          <a:xfrm>
            <a:off x="4510271" y="1679308"/>
            <a:ext cx="4215963" cy="2308324"/>
          </a:xfrm>
          <a:prstGeom prst="rect">
            <a:avLst/>
          </a:prstGeom>
        </p:spPr>
        <p:txBody>
          <a:bodyPr wrap="square">
            <a:spAutoFit/>
          </a:bodyPr>
          <a:lstStyle/>
          <a:p>
            <a:r>
              <a:rPr lang="en-US" dirty="0"/>
              <a:t>Dr. </a:t>
            </a:r>
            <a:r>
              <a:rPr lang="en-US" dirty="0" err="1"/>
              <a:t>Manthei’s</a:t>
            </a:r>
            <a:r>
              <a:rPr lang="en-US" dirty="0"/>
              <a:t> course</a:t>
            </a:r>
            <a:r>
              <a:rPr lang="en-US" dirty="0">
                <a:solidFill>
                  <a:schemeClr val="accent1">
                    <a:lumMod val="60000"/>
                    <a:lumOff val="40000"/>
                  </a:schemeClr>
                </a:solidFill>
              </a:rPr>
              <a:t>, “Culture, Health &amp; Power</a:t>
            </a:r>
            <a:r>
              <a:rPr lang="en-US" dirty="0"/>
              <a:t>” explores the ideas about health, illness and treatment across cultures and how to communicate effectively with people from other cultures (and one's own!).</a:t>
            </a:r>
          </a:p>
          <a:p>
            <a:r>
              <a:rPr lang="en-US" dirty="0"/>
              <a:t> 	</a:t>
            </a:r>
          </a:p>
        </p:txBody>
      </p:sp>
      <p:sp>
        <p:nvSpPr>
          <p:cNvPr id="23" name="Text Placeholder 5">
            <a:extLst>
              <a:ext uri="{FF2B5EF4-FFF2-40B4-BE49-F238E27FC236}">
                <a16:creationId xmlns:a16="http://schemas.microsoft.com/office/drawing/2014/main" id="{7054A869-2A15-46C6-A2C5-E30E9CCCC718}"/>
              </a:ext>
            </a:extLst>
          </p:cNvPr>
          <p:cNvSpPr txBox="1">
            <a:spLocks/>
          </p:cNvSpPr>
          <p:nvPr/>
        </p:nvSpPr>
        <p:spPr>
          <a:xfrm>
            <a:off x="4414003" y="1066243"/>
            <a:ext cx="4013338" cy="610034"/>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None/>
            </a:pPr>
            <a:r>
              <a:rPr lang="en-US" sz="1800" b="1" dirty="0">
                <a:solidFill>
                  <a:schemeClr val="accent1">
                    <a:lumMod val="60000"/>
                    <a:lumOff val="40000"/>
                  </a:schemeClr>
                </a:solidFill>
                <a:latin typeface="+mn-lt"/>
              </a:rPr>
              <a:t>Culture, Health, &amp; Power</a:t>
            </a:r>
          </a:p>
        </p:txBody>
      </p:sp>
      <p:pic>
        <p:nvPicPr>
          <p:cNvPr id="4" name="Picture 3"/>
          <p:cNvPicPr>
            <a:picLocks noChangeAspect="1"/>
          </p:cNvPicPr>
          <p:nvPr/>
        </p:nvPicPr>
        <p:blipFill>
          <a:blip r:embed="rId4"/>
          <a:stretch>
            <a:fillRect/>
          </a:stretch>
        </p:blipFill>
        <p:spPr>
          <a:xfrm>
            <a:off x="6141084" y="3642374"/>
            <a:ext cx="2528455" cy="2781300"/>
          </a:xfrm>
          <a:prstGeom prst="rect">
            <a:avLst/>
          </a:prstGeom>
        </p:spPr>
      </p:pic>
      <p:sp>
        <p:nvSpPr>
          <p:cNvPr id="3" name="Rectangle 2">
            <a:extLst>
              <a:ext uri="{FF2B5EF4-FFF2-40B4-BE49-F238E27FC236}">
                <a16:creationId xmlns:a16="http://schemas.microsoft.com/office/drawing/2014/main" id="{BC222F9D-B265-9748-B414-E5C1C8E61F73}"/>
              </a:ext>
            </a:extLst>
          </p:cNvPr>
          <p:cNvSpPr/>
          <p:nvPr/>
        </p:nvSpPr>
        <p:spPr>
          <a:xfrm>
            <a:off x="302557" y="3583023"/>
            <a:ext cx="4572000" cy="2031325"/>
          </a:xfrm>
          <a:prstGeom prst="rect">
            <a:avLst/>
          </a:prstGeom>
        </p:spPr>
        <p:txBody>
          <a:bodyPr>
            <a:spAutoFit/>
          </a:bodyPr>
          <a:lstStyle/>
          <a:p>
            <a:r>
              <a:rPr lang="en-US" dirty="0"/>
              <a:t>By </a:t>
            </a:r>
            <a:r>
              <a:rPr lang="en-US" dirty="0">
                <a:solidFill>
                  <a:schemeClr val="accent1">
                    <a:lumMod val="60000"/>
                    <a:lumOff val="40000"/>
                  </a:schemeClr>
                </a:solidFill>
              </a:rPr>
              <a:t>offering intercession courses</a:t>
            </a:r>
            <a:r>
              <a:rPr lang="en-US" dirty="0"/>
              <a:t>, </a:t>
            </a:r>
          </a:p>
          <a:p>
            <a:r>
              <a:rPr lang="en-US" dirty="0"/>
              <a:t>both new and existing UIS students were provided an opportunity to catch up or get ahead in their plans for graduating during the pandemic during a period of time that is not usually utilized for instruction at UIS.</a:t>
            </a:r>
          </a:p>
        </p:txBody>
      </p:sp>
    </p:spTree>
    <p:extLst>
      <p:ext uri="{BB962C8B-B14F-4D97-AF65-F5344CB8AC3E}">
        <p14:creationId xmlns:p14="http://schemas.microsoft.com/office/powerpoint/2010/main" val="8309734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6" grpId="0"/>
      <p:bldP spid="22" grpId="0"/>
      <p:bldP spid="23"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A182-BC7B-1440-8B31-AD9120CD4F9E}"/>
              </a:ext>
            </a:extLst>
          </p:cNvPr>
          <p:cNvSpPr>
            <a:spLocks noGrp="1"/>
          </p:cNvSpPr>
          <p:nvPr>
            <p:ph type="title"/>
          </p:nvPr>
        </p:nvSpPr>
        <p:spPr/>
        <p:txBody>
          <a:bodyPr/>
          <a:lstStyle/>
          <a:p>
            <a:r>
              <a:rPr lang="en-US" dirty="0"/>
              <a:t>Presented to UIS Campus Senate-Spring 2021</a:t>
            </a:r>
          </a:p>
        </p:txBody>
      </p:sp>
      <p:sp>
        <p:nvSpPr>
          <p:cNvPr id="3" name="Content Placeholder 2">
            <a:extLst>
              <a:ext uri="{FF2B5EF4-FFF2-40B4-BE49-F238E27FC236}">
                <a16:creationId xmlns:a16="http://schemas.microsoft.com/office/drawing/2014/main" id="{D5751DC0-3562-7C48-9CE6-CF2F6E38E751}"/>
              </a:ext>
            </a:extLst>
          </p:cNvPr>
          <p:cNvSpPr>
            <a:spLocks noGrp="1"/>
          </p:cNvSpPr>
          <p:nvPr>
            <p:ph idx="1"/>
          </p:nvPr>
        </p:nvSpPr>
        <p:spPr>
          <a:xfrm>
            <a:off x="3589397" y="1132283"/>
            <a:ext cx="3898013" cy="4887517"/>
          </a:xfrm>
        </p:spPr>
        <p:txBody>
          <a:bodyPr>
            <a:normAutofit fontScale="92500" lnSpcReduction="20000"/>
          </a:bodyPr>
          <a:lstStyle/>
          <a:p>
            <a:r>
              <a:rPr lang="en-US" dirty="0"/>
              <a:t>Guiding Questions</a:t>
            </a:r>
          </a:p>
          <a:p>
            <a:r>
              <a:rPr lang="en-US" dirty="0"/>
              <a:t> How can I make anti-racism central to the division/unit/program/class that I oversee? </a:t>
            </a:r>
          </a:p>
          <a:p>
            <a:r>
              <a:rPr lang="en-US" dirty="0"/>
              <a:t>How can I be an agent in dismantling systemic racism and oppression within UIS? </a:t>
            </a:r>
          </a:p>
          <a:p>
            <a:r>
              <a:rPr lang="en-US" dirty="0"/>
              <a:t> When making decisions that will impact the campus, how can I apply an anti-racist lens to ensure that this decision is equitable and contributes to the institutional commitment to becoming an anti-racist organization?</a:t>
            </a:r>
          </a:p>
          <a:p>
            <a:endParaRPr lang="en-US" dirty="0"/>
          </a:p>
        </p:txBody>
      </p:sp>
      <p:pic>
        <p:nvPicPr>
          <p:cNvPr id="5" name="Picture 4">
            <a:extLst>
              <a:ext uri="{FF2B5EF4-FFF2-40B4-BE49-F238E27FC236}">
                <a16:creationId xmlns:a16="http://schemas.microsoft.com/office/drawing/2014/main" id="{0EFA4D0B-2294-EE49-B2E7-4E0A82FFA6B4}"/>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307" y="233146"/>
            <a:ext cx="1722336" cy="863264"/>
          </a:xfrm>
          <a:prstGeom prst="rect">
            <a:avLst/>
          </a:prstGeom>
          <a:noFill/>
          <a:ln>
            <a:noFill/>
          </a:ln>
        </p:spPr>
      </p:pic>
      <p:sp>
        <p:nvSpPr>
          <p:cNvPr id="6" name="Title 3">
            <a:extLst>
              <a:ext uri="{FF2B5EF4-FFF2-40B4-BE49-F238E27FC236}">
                <a16:creationId xmlns:a16="http://schemas.microsoft.com/office/drawing/2014/main" id="{00BAA8E6-E620-224B-B32B-8CD34ABA44AA}"/>
              </a:ext>
            </a:extLst>
          </p:cNvPr>
          <p:cNvSpPr txBox="1">
            <a:spLocks/>
          </p:cNvSpPr>
          <p:nvPr/>
        </p:nvSpPr>
        <p:spPr>
          <a:xfrm>
            <a:off x="2103089" y="-113697"/>
            <a:ext cx="5572330" cy="1245980"/>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b="1" dirty="0">
                <a:solidFill>
                  <a:schemeClr val="accent1">
                    <a:lumMod val="60000"/>
                    <a:lumOff val="40000"/>
                  </a:schemeClr>
                </a:solidFill>
                <a:latin typeface="Calibri" panose="020F0502020204030204" pitchFamily="34" charset="0"/>
                <a:cs typeface="Calibri" panose="020F0502020204030204" pitchFamily="34" charset="0"/>
              </a:rPr>
              <a:t>Anti-Racism and Social Justice Taskforce</a:t>
            </a:r>
            <a:endParaRPr lang="en-US" b="1" dirty="0">
              <a:solidFill>
                <a:schemeClr val="accent1">
                  <a:lumMod val="60000"/>
                  <a:lumOff val="40000"/>
                </a:schemeClr>
              </a:solidFill>
              <a:latin typeface="+mn-lt"/>
              <a:cs typeface="Calibri" panose="020F0502020204030204" pitchFamily="34" charset="0"/>
            </a:endParaRPr>
          </a:p>
        </p:txBody>
      </p:sp>
      <p:sp>
        <p:nvSpPr>
          <p:cNvPr id="8" name="Text Placeholder 7">
            <a:extLst>
              <a:ext uri="{FF2B5EF4-FFF2-40B4-BE49-F238E27FC236}">
                <a16:creationId xmlns:a16="http://schemas.microsoft.com/office/drawing/2014/main" id="{9DCE719A-EF90-4042-B449-9E1BCA4F7EE4}"/>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69638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24D424-5D35-4BAA-A88B-50CAC5DD516F}"/>
              </a:ext>
            </a:extLst>
          </p:cNvPr>
          <p:cNvSpPr>
            <a:spLocks noGrp="1"/>
          </p:cNvSpPr>
          <p:nvPr>
            <p:ph type="title"/>
          </p:nvPr>
        </p:nvSpPr>
        <p:spPr>
          <a:xfrm>
            <a:off x="2103089" y="-113697"/>
            <a:ext cx="5572330" cy="1245980"/>
          </a:xfrm>
        </p:spPr>
        <p:txBody>
          <a:bodyPr>
            <a:noAutofit/>
          </a:bodyPr>
          <a:lstStyle/>
          <a:p>
            <a:r>
              <a:rPr lang="en-US" sz="3000" b="1" dirty="0">
                <a:solidFill>
                  <a:schemeClr val="accent1">
                    <a:lumMod val="60000"/>
                    <a:lumOff val="40000"/>
                  </a:schemeClr>
                </a:solidFill>
                <a:latin typeface="Calibri" panose="020F0502020204030204" pitchFamily="34" charset="0"/>
                <a:cs typeface="Calibri" panose="020F0502020204030204" pitchFamily="34" charset="0"/>
              </a:rPr>
              <a:t>Teaching Excellence and Systemic Racism</a:t>
            </a:r>
            <a:endParaRPr lang="en-US" b="1" dirty="0">
              <a:solidFill>
                <a:schemeClr val="accent1">
                  <a:lumMod val="60000"/>
                  <a:lumOff val="40000"/>
                </a:schemeClr>
              </a:solidFill>
              <a:latin typeface="+mn-lt"/>
              <a:cs typeface="Calibri" panose="020F0502020204030204" pitchFamily="34" charset="0"/>
            </a:endParaRPr>
          </a:p>
        </p:txBody>
      </p:sp>
      <p:pic>
        <p:nvPicPr>
          <p:cNvPr id="7" name="Picture 6">
            <a:extLst>
              <a:ext uri="{FF2B5EF4-FFF2-40B4-BE49-F238E27FC236}">
                <a16:creationId xmlns:a16="http://schemas.microsoft.com/office/drawing/2014/main" id="{51050A34-E92B-4FC3-AB43-503B650BFAD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307" y="233146"/>
            <a:ext cx="1722336" cy="863264"/>
          </a:xfrm>
          <a:prstGeom prst="rect">
            <a:avLst/>
          </a:prstGeom>
          <a:noFill/>
          <a:ln>
            <a:noFill/>
          </a:ln>
        </p:spPr>
      </p:pic>
      <p:sp>
        <p:nvSpPr>
          <p:cNvPr id="8" name="Straight Connector 9">
            <a:extLst>
              <a:ext uri="{FF2B5EF4-FFF2-40B4-BE49-F238E27FC236}">
                <a16:creationId xmlns:a16="http://schemas.microsoft.com/office/drawing/2014/main" id="{33265B16-F94D-6849-9CED-E047195AFD86}"/>
              </a:ext>
            </a:extLst>
          </p:cNvPr>
          <p:cNvSpPr/>
          <p:nvPr/>
        </p:nvSpPr>
        <p:spPr>
          <a:xfrm>
            <a:off x="-1" y="6836346"/>
            <a:ext cx="9144001" cy="1588"/>
          </a:xfrm>
          <a:prstGeom prst="line">
            <a:avLst/>
          </a:prstGeom>
          <a:ln w="63500">
            <a:solidFill>
              <a:srgbClr val="D23732"/>
            </a:solidFill>
          </a:ln>
        </p:spPr>
        <p:txBody>
          <a:bodyPr lIns="45719" tIns="45719" rIns="45719" bIns="45719"/>
          <a:lstStyle/>
          <a:p>
            <a:pPr defTabSz="609578">
              <a:defRPr sz="3400">
                <a:solidFill>
                  <a:srgbClr val="000000"/>
                </a:solidFill>
                <a:latin typeface="Calibri"/>
                <a:ea typeface="Calibri"/>
                <a:cs typeface="Calibri"/>
                <a:sym typeface="Calibri"/>
              </a:defRPr>
            </a:pPr>
            <a:endParaRPr sz="2391"/>
          </a:p>
        </p:txBody>
      </p:sp>
      <p:sp>
        <p:nvSpPr>
          <p:cNvPr id="19" name="TextBox 18">
            <a:extLst>
              <a:ext uri="{FF2B5EF4-FFF2-40B4-BE49-F238E27FC236}">
                <a16:creationId xmlns:a16="http://schemas.microsoft.com/office/drawing/2014/main" id="{291D2D1D-8C7B-4FE7-A549-A458E6DCEA75}"/>
              </a:ext>
            </a:extLst>
          </p:cNvPr>
          <p:cNvSpPr txBox="1"/>
          <p:nvPr/>
        </p:nvSpPr>
        <p:spPr>
          <a:xfrm>
            <a:off x="485841" y="1203897"/>
            <a:ext cx="5472904" cy="3139321"/>
          </a:xfrm>
          <a:prstGeom prst="rect">
            <a:avLst/>
          </a:prstGeom>
          <a:noFill/>
        </p:spPr>
        <p:txBody>
          <a:bodyPr wrap="square" rtlCol="0">
            <a:spAutoFit/>
          </a:bodyPr>
          <a:lstStyle/>
          <a:p>
            <a:endParaRPr lang="en-US" dirty="0"/>
          </a:p>
          <a:p>
            <a:r>
              <a:rPr lang="en-US" b="1" dirty="0">
                <a:solidFill>
                  <a:srgbClr val="FFC000"/>
                </a:solidFill>
              </a:rPr>
              <a:t>Co-Chair of the Anti-Racism and Social Justice Taskforce and Sociology Instructor, Tiffani Saunders,  </a:t>
            </a:r>
            <a:r>
              <a:rPr lang="en-US" dirty="0"/>
              <a:t>works diligently across the Springfield community and  campus to encourage anti-racist practices.   In her courses she utilizes several techniques to assist students in understanding bias and racism.  One of those examples is the use of ice breakers on the first day of class that address differences.  </a:t>
            </a:r>
          </a:p>
          <a:p>
            <a:r>
              <a:rPr lang="en-US" dirty="0"/>
              <a:t> </a:t>
            </a:r>
          </a:p>
        </p:txBody>
      </p:sp>
      <p:pic>
        <p:nvPicPr>
          <p:cNvPr id="2" name="Picture 1"/>
          <p:cNvPicPr>
            <a:picLocks noChangeAspect="1"/>
          </p:cNvPicPr>
          <p:nvPr/>
        </p:nvPicPr>
        <p:blipFill>
          <a:blip r:embed="rId4"/>
          <a:stretch>
            <a:fillRect/>
          </a:stretch>
        </p:blipFill>
        <p:spPr>
          <a:xfrm>
            <a:off x="5958745" y="1710709"/>
            <a:ext cx="2885710" cy="2885710"/>
          </a:xfrm>
          <a:prstGeom prst="rect">
            <a:avLst/>
          </a:prstGeom>
        </p:spPr>
      </p:pic>
      <p:sp>
        <p:nvSpPr>
          <p:cNvPr id="3" name="TextBox 2">
            <a:extLst>
              <a:ext uri="{FF2B5EF4-FFF2-40B4-BE49-F238E27FC236}">
                <a16:creationId xmlns:a16="http://schemas.microsoft.com/office/drawing/2014/main" id="{42873129-90EC-464D-977E-31837D52B072}"/>
              </a:ext>
            </a:extLst>
          </p:cNvPr>
          <p:cNvSpPr txBox="1"/>
          <p:nvPr/>
        </p:nvSpPr>
        <p:spPr>
          <a:xfrm>
            <a:off x="158307" y="5015345"/>
            <a:ext cx="8292966" cy="1754326"/>
          </a:xfrm>
          <a:prstGeom prst="rect">
            <a:avLst/>
          </a:prstGeom>
          <a:noFill/>
        </p:spPr>
        <p:txBody>
          <a:bodyPr wrap="square" rtlCol="0">
            <a:spAutoFit/>
          </a:bodyPr>
          <a:lstStyle/>
          <a:p>
            <a:r>
              <a:rPr lang="en-US" dirty="0"/>
              <a:t>Dr. Saunders is the recipient of the </a:t>
            </a:r>
            <a:r>
              <a:rPr lang="en-US" b="1" dirty="0">
                <a:solidFill>
                  <a:srgbClr val="FFC000"/>
                </a:solidFill>
              </a:rPr>
              <a:t>2021 UIS College of Liberal Arts and Sciences Faculty Excellence Award in Service</a:t>
            </a:r>
            <a:r>
              <a:rPr lang="en-US" b="1" dirty="0"/>
              <a:t>. </a:t>
            </a:r>
            <a:r>
              <a:rPr lang="en-US" dirty="0"/>
              <a:t>During the past year in particular, Professor Saunders has stepped up to offer truly outstanding and generous contributions of her time and effort as the university and surrounding communities responded to the pandemic and to pressing social justice concerns, exemplifying public sociology.</a:t>
            </a:r>
          </a:p>
        </p:txBody>
      </p:sp>
    </p:spTree>
    <p:extLst>
      <p:ext uri="{BB962C8B-B14F-4D97-AF65-F5344CB8AC3E}">
        <p14:creationId xmlns:p14="http://schemas.microsoft.com/office/powerpoint/2010/main" val="392674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5283</TotalTime>
  <Words>3018</Words>
  <Application>Microsoft Office PowerPoint</Application>
  <PresentationFormat>On-screen Show (4:3)</PresentationFormat>
  <Paragraphs>213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Garamond</vt:lpstr>
      <vt:lpstr>Wingdings 3</vt:lpstr>
      <vt:lpstr>Ion</vt:lpstr>
      <vt:lpstr>Enhancing Academic Excellence during a Double Pandemic </vt:lpstr>
      <vt:lpstr>Call to Action to Address Systemic Racism </vt:lpstr>
      <vt:lpstr>Let’s Look Closer at One Working Group</vt:lpstr>
      <vt:lpstr>Let’s Look Closer at Another Working Group</vt:lpstr>
      <vt:lpstr>Center for Teaching Excellence</vt:lpstr>
      <vt:lpstr>Total Amount of Grants Submitted  $7.9 Million</vt:lpstr>
      <vt:lpstr>PowerPoint Presentation</vt:lpstr>
      <vt:lpstr>Presented to UIS Campus Senate-Spring 2021</vt:lpstr>
      <vt:lpstr>Teaching Excellence and Systemic Racism</vt:lpstr>
      <vt:lpstr>Teaching Excellence and Systemic Racism</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USC Report for BOT 2020</dc:title>
  <dc:creator>LF</dc:creator>
  <cp:lastModifiedBy>Martin, Vance Scott</cp:lastModifiedBy>
  <cp:revision>229</cp:revision>
  <cp:lastPrinted>2020-02-22T05:22:24Z</cp:lastPrinted>
  <dcterms:created xsi:type="dcterms:W3CDTF">2020-02-16T00:26:31Z</dcterms:created>
  <dcterms:modified xsi:type="dcterms:W3CDTF">2021-05-12T01:17:44Z</dcterms:modified>
</cp:coreProperties>
</file>