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7" r:id="rId4"/>
  </p:sldMasterIdLst>
  <p:notesMasterIdLst>
    <p:notesMasterId r:id="rId29"/>
  </p:notesMasterIdLst>
  <p:sldIdLst>
    <p:sldId id="256" r:id="rId5"/>
    <p:sldId id="262" r:id="rId6"/>
    <p:sldId id="379" r:id="rId7"/>
    <p:sldId id="295" r:id="rId8"/>
    <p:sldId id="298" r:id="rId9"/>
    <p:sldId id="302" r:id="rId10"/>
    <p:sldId id="279" r:id="rId11"/>
    <p:sldId id="796" r:id="rId12"/>
    <p:sldId id="555" r:id="rId13"/>
    <p:sldId id="558" r:id="rId14"/>
    <p:sldId id="790" r:id="rId15"/>
    <p:sldId id="299" r:id="rId16"/>
    <p:sldId id="795" r:id="rId17"/>
    <p:sldId id="564" r:id="rId18"/>
    <p:sldId id="370" r:id="rId19"/>
    <p:sldId id="563" r:id="rId20"/>
    <p:sldId id="794" r:id="rId21"/>
    <p:sldId id="752" r:id="rId22"/>
    <p:sldId id="787" r:id="rId23"/>
    <p:sldId id="353" r:id="rId24"/>
    <p:sldId id="788" r:id="rId25"/>
    <p:sldId id="793" r:id="rId26"/>
    <p:sldId id="792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hosh, Avijit" initials="GA" lastIdx="1" clrIdx="0">
    <p:extLst>
      <p:ext uri="{19B8F6BF-5375-455C-9EA6-DF929625EA0E}">
        <p15:presenceInfo xmlns:p15="http://schemas.microsoft.com/office/powerpoint/2012/main" userId="S::ghosha@illinois.edu::ec7d7acd-7f98-4df6-a7f9-4f94768a6e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388" autoAdjust="0"/>
  </p:normalViewPr>
  <p:slideViewPr>
    <p:cSldViewPr snapToGrid="0">
      <p:cViewPr varScale="1">
        <p:scale>
          <a:sx n="45" d="100"/>
          <a:sy n="45" d="100"/>
        </p:scale>
        <p:origin x="68" y="320"/>
      </p:cViewPr>
      <p:guideLst/>
    </p:cSldViewPr>
  </p:slideViewPr>
  <p:outlineViewPr>
    <p:cViewPr>
      <p:scale>
        <a:sx n="33" d="100"/>
        <a:sy n="33" d="100"/>
      </p:scale>
      <p:origin x="0" y="-23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736983295545878E-2"/>
          <c:y val="7.1305889594184033E-2"/>
          <c:w val="0.88258593446344158"/>
          <c:h val="0.83238579456679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929584466039584E-3"/>
                  <c:y val="-3.40103823997521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BA24F3-7A58-4A81-A9ED-FDBE59E0BD90}" type="VALUE">
                      <a:rPr lang="en-US" sz="16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pPr>
                        <a:defRPr b="1">
                          <a:solidFill>
                            <a:schemeClr val="dk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#,##0" sourceLinked="0"/>
              <c:spPr>
                <a:solidFill>
                  <a:schemeClr val="lt1"/>
                </a:solidFill>
                <a:ln w="28575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87031613757309E-2"/>
                      <c:h val="7.78427180626376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3B5-4205-B5D5-ED817FD6065F}"/>
                </c:ext>
              </c:extLst>
            </c:dLbl>
            <c:dLbl>
              <c:idx val="4"/>
              <c:layout>
                <c:manualLayout>
                  <c:x val="0"/>
                  <c:y val="-3.5370686292005904E-2"/>
                </c:manualLayout>
              </c:layout>
              <c:numFmt formatCode="#,##0" sourceLinked="0"/>
              <c:spPr>
                <a:solidFill>
                  <a:schemeClr val="lt1"/>
                </a:solidFill>
                <a:ln w="28575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B5-4205-B5D5-ED817FD6065F}"/>
                </c:ext>
              </c:extLst>
            </c:dLbl>
            <c:numFmt formatCode="#,##0" sourceLinked="0"/>
            <c:spPr>
              <a:noFill/>
              <a:ln w="2857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5"/>
                <c:pt idx="0">
                  <c:v>81499</c:v>
                </c:pt>
                <c:pt idx="1">
                  <c:v>83711</c:v>
                </c:pt>
                <c:pt idx="2">
                  <c:v>85960</c:v>
                </c:pt>
                <c:pt idx="3">
                  <c:v>89270</c:v>
                </c:pt>
                <c:pt idx="4">
                  <c:v>90343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C-F248-A7B5-D30347FB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86120"/>
        <c:axId val="139187296"/>
      </c:barChart>
      <c:catAx>
        <c:axId val="13918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39187296"/>
        <c:crosses val="autoZero"/>
        <c:auto val="1"/>
        <c:lblAlgn val="ctr"/>
        <c:lblOffset val="100"/>
        <c:noMultiLvlLbl val="0"/>
      </c:catAx>
      <c:valAx>
        <c:axId val="139187296"/>
        <c:scaling>
          <c:orientation val="minMax"/>
          <c:min val="5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3918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963178515729013E-3"/>
                  <c:y val="-2.7208220224620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B5-4205-B5D5-ED817FD6065F}"/>
                </c:ext>
              </c:extLst>
            </c:dLbl>
            <c:dLbl>
              <c:idx val="4"/>
              <c:layout>
                <c:manualLayout>
                  <c:x val="0"/>
                  <c:y val="-1.3604110112309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B5-4205-B5D5-ED817FD6065F}"/>
                </c:ext>
              </c:extLst>
            </c:dLbl>
            <c:numFmt formatCode="#,##0" sourceLinked="0"/>
            <c:spPr>
              <a:solidFill>
                <a:schemeClr val="lt1"/>
              </a:solidFill>
              <a:ln w="28575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5"/>
                <c:pt idx="0">
                  <c:v>1146</c:v>
                </c:pt>
                <c:pt idx="1">
                  <c:v>1168</c:v>
                </c:pt>
                <c:pt idx="2">
                  <c:v>1193</c:v>
                </c:pt>
                <c:pt idx="3">
                  <c:v>1193</c:v>
                </c:pt>
                <c:pt idx="4">
                  <c:v>1233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C-F248-A7B5-D30347FB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86120"/>
        <c:axId val="139187296"/>
      </c:barChart>
      <c:catAx>
        <c:axId val="13918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39187296"/>
        <c:crosses val="autoZero"/>
        <c:auto val="1"/>
        <c:lblAlgn val="ctr"/>
        <c:lblOffset val="100"/>
        <c:noMultiLvlLbl val="0"/>
      </c:catAx>
      <c:valAx>
        <c:axId val="139187296"/>
        <c:scaling>
          <c:orientation val="minMax"/>
          <c:max val="1250.04"/>
          <c:min val="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3918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3E24D3-DFA7-4E3E-AD7E-6BA0E08E6D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B0DBBE-1550-4CD9-9493-F74C5F3A27CA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Postponing Salary Increases</a:t>
          </a:r>
        </a:p>
      </dgm:t>
    </dgm:pt>
    <dgm:pt modelId="{5538928B-9EB8-483F-9228-BCB1BDF93BB9}" type="parTrans" cxnId="{45384163-8A78-431A-BD59-311A175A162E}">
      <dgm:prSet/>
      <dgm:spPr/>
      <dgm:t>
        <a:bodyPr/>
        <a:lstStyle/>
        <a:p>
          <a:endParaRPr lang="en-US"/>
        </a:p>
      </dgm:t>
    </dgm:pt>
    <dgm:pt modelId="{F35F8EF5-9524-4089-892A-B4966ECE657B}" type="sibTrans" cxnId="{45384163-8A78-431A-BD59-311A175A162E}">
      <dgm:prSet/>
      <dgm:spPr/>
      <dgm:t>
        <a:bodyPr/>
        <a:lstStyle/>
        <a:p>
          <a:endParaRPr lang="en-US"/>
        </a:p>
      </dgm:t>
    </dgm:pt>
    <dgm:pt modelId="{A6FCA682-657D-485C-9C1E-BA2A9959FA35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Hiring Slowdown</a:t>
          </a:r>
        </a:p>
      </dgm:t>
    </dgm:pt>
    <dgm:pt modelId="{92D34674-1FD6-4A48-989A-D89AE19B3A38}" type="parTrans" cxnId="{EFB4F694-46B2-4D78-AAEB-3F551D6DB53F}">
      <dgm:prSet/>
      <dgm:spPr/>
      <dgm:t>
        <a:bodyPr/>
        <a:lstStyle/>
        <a:p>
          <a:endParaRPr lang="en-US"/>
        </a:p>
      </dgm:t>
    </dgm:pt>
    <dgm:pt modelId="{17D45497-B44E-4D35-9E11-1CB4F415541A}" type="sibTrans" cxnId="{EFB4F694-46B2-4D78-AAEB-3F551D6DB53F}">
      <dgm:prSet/>
      <dgm:spPr/>
      <dgm:t>
        <a:bodyPr/>
        <a:lstStyle/>
        <a:p>
          <a:endParaRPr lang="en-US"/>
        </a:p>
      </dgm:t>
    </dgm:pt>
    <dgm:pt modelId="{E6030C4E-ACCE-4DD6-A3DD-753AB6D55ED1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Capital Spending Slowdown</a:t>
          </a:r>
        </a:p>
      </dgm:t>
    </dgm:pt>
    <dgm:pt modelId="{51F95CCC-EBA3-4C1B-AAEE-DE0091474D44}" type="parTrans" cxnId="{FF7CC9D8-7C05-4920-8E16-AEAF4A26976B}">
      <dgm:prSet/>
      <dgm:spPr/>
      <dgm:t>
        <a:bodyPr/>
        <a:lstStyle/>
        <a:p>
          <a:endParaRPr lang="en-US"/>
        </a:p>
      </dgm:t>
    </dgm:pt>
    <dgm:pt modelId="{AF2A0B22-6F2C-4A56-8823-D81787066489}" type="sibTrans" cxnId="{FF7CC9D8-7C05-4920-8E16-AEAF4A26976B}">
      <dgm:prSet/>
      <dgm:spPr/>
      <dgm:t>
        <a:bodyPr/>
        <a:lstStyle/>
        <a:p>
          <a:endParaRPr lang="en-US"/>
        </a:p>
      </dgm:t>
    </dgm:pt>
    <dgm:pt modelId="{52087816-DB69-472B-BC3E-2F2BC5BD7147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Voluntary Retirement</a:t>
          </a:r>
        </a:p>
      </dgm:t>
    </dgm:pt>
    <dgm:pt modelId="{280E6DC9-65A1-4521-BA69-695BBFAF15C4}" type="parTrans" cxnId="{0F4F2B5F-CC25-49F7-BFE4-51D1D664226E}">
      <dgm:prSet/>
      <dgm:spPr/>
      <dgm:t>
        <a:bodyPr/>
        <a:lstStyle/>
        <a:p>
          <a:endParaRPr lang="en-US"/>
        </a:p>
      </dgm:t>
    </dgm:pt>
    <dgm:pt modelId="{52681EEB-9433-4EE1-BF0C-2EB451A7B71C}" type="sibTrans" cxnId="{0F4F2B5F-CC25-49F7-BFE4-51D1D664226E}">
      <dgm:prSet/>
      <dgm:spPr/>
      <dgm:t>
        <a:bodyPr/>
        <a:lstStyle/>
        <a:p>
          <a:endParaRPr lang="en-US"/>
        </a:p>
      </dgm:t>
    </dgm:pt>
    <dgm:pt modelId="{44AEAE7B-831F-44BB-AAB9-580F7B4C74BD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Travel and Events</a:t>
          </a:r>
        </a:p>
      </dgm:t>
    </dgm:pt>
    <dgm:pt modelId="{FA914FE9-F425-4CF9-A242-1F5AAFD9E673}" type="parTrans" cxnId="{A6C22D6F-4E0A-4118-82AC-D3C1EDA026C9}">
      <dgm:prSet/>
      <dgm:spPr/>
      <dgm:t>
        <a:bodyPr/>
        <a:lstStyle/>
        <a:p>
          <a:endParaRPr lang="en-US"/>
        </a:p>
      </dgm:t>
    </dgm:pt>
    <dgm:pt modelId="{890F9516-8325-4C9D-ACA0-B84CA449962C}" type="sibTrans" cxnId="{A6C22D6F-4E0A-4118-82AC-D3C1EDA026C9}">
      <dgm:prSet/>
      <dgm:spPr/>
      <dgm:t>
        <a:bodyPr/>
        <a:lstStyle/>
        <a:p>
          <a:endParaRPr lang="en-US"/>
        </a:p>
      </dgm:t>
    </dgm:pt>
    <dgm:pt modelId="{849627FE-1E99-480D-8A1B-B0D7C6504983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Other Cost Controls</a:t>
          </a:r>
        </a:p>
      </dgm:t>
    </dgm:pt>
    <dgm:pt modelId="{9E8FC57B-74E6-4157-A45D-D0C21D6B5B42}" type="parTrans" cxnId="{B774E280-FDDD-4A99-B4F7-68AEB41B0DD8}">
      <dgm:prSet/>
      <dgm:spPr/>
      <dgm:t>
        <a:bodyPr/>
        <a:lstStyle/>
        <a:p>
          <a:endParaRPr lang="en-US"/>
        </a:p>
      </dgm:t>
    </dgm:pt>
    <dgm:pt modelId="{FE9564F1-0EF7-40B7-BD2B-7976F9CB0B9B}" type="sibTrans" cxnId="{B774E280-FDDD-4A99-B4F7-68AEB41B0DD8}">
      <dgm:prSet/>
      <dgm:spPr/>
      <dgm:t>
        <a:bodyPr/>
        <a:lstStyle/>
        <a:p>
          <a:endParaRPr lang="en-US"/>
        </a:p>
      </dgm:t>
    </dgm:pt>
    <dgm:pt modelId="{827BC1B7-FCE0-4DA9-9BF0-DABCDBD3F7FB}" type="pres">
      <dgm:prSet presAssocID="{EC3E24D3-DFA7-4E3E-AD7E-6BA0E08E6D4C}" presName="diagram" presStyleCnt="0">
        <dgm:presLayoutVars>
          <dgm:dir/>
          <dgm:resizeHandles val="exact"/>
        </dgm:presLayoutVars>
      </dgm:prSet>
      <dgm:spPr/>
    </dgm:pt>
    <dgm:pt modelId="{EAC2BDE7-BAD4-47F8-BAB4-73C0D512DE86}" type="pres">
      <dgm:prSet presAssocID="{25B0DBBE-1550-4CD9-9493-F74C5F3A27CA}" presName="node" presStyleLbl="node1" presStyleIdx="0" presStyleCnt="6">
        <dgm:presLayoutVars>
          <dgm:bulletEnabled val="1"/>
        </dgm:presLayoutVars>
      </dgm:prSet>
      <dgm:spPr/>
    </dgm:pt>
    <dgm:pt modelId="{96327F39-A01B-4481-B1C1-A402D8B902A3}" type="pres">
      <dgm:prSet presAssocID="{F35F8EF5-9524-4089-892A-B4966ECE657B}" presName="sibTrans" presStyleCnt="0"/>
      <dgm:spPr/>
    </dgm:pt>
    <dgm:pt modelId="{AC29CA02-A74A-4A7B-AC6B-833EBDA1F214}" type="pres">
      <dgm:prSet presAssocID="{A6FCA682-657D-485C-9C1E-BA2A9959FA35}" presName="node" presStyleLbl="node1" presStyleIdx="1" presStyleCnt="6">
        <dgm:presLayoutVars>
          <dgm:bulletEnabled val="1"/>
        </dgm:presLayoutVars>
      </dgm:prSet>
      <dgm:spPr/>
    </dgm:pt>
    <dgm:pt modelId="{E9AF3F9B-249E-4FD1-9278-459EDD00BA56}" type="pres">
      <dgm:prSet presAssocID="{17D45497-B44E-4D35-9E11-1CB4F415541A}" presName="sibTrans" presStyleCnt="0"/>
      <dgm:spPr/>
    </dgm:pt>
    <dgm:pt modelId="{D20AE240-3C6D-4BFF-B67A-0304F19F79C5}" type="pres">
      <dgm:prSet presAssocID="{E6030C4E-ACCE-4DD6-A3DD-753AB6D55ED1}" presName="node" presStyleLbl="node1" presStyleIdx="2" presStyleCnt="6">
        <dgm:presLayoutVars>
          <dgm:bulletEnabled val="1"/>
        </dgm:presLayoutVars>
      </dgm:prSet>
      <dgm:spPr/>
    </dgm:pt>
    <dgm:pt modelId="{12AE3F27-8CFE-41C8-94E3-CE3A19DA84CA}" type="pres">
      <dgm:prSet presAssocID="{AF2A0B22-6F2C-4A56-8823-D81787066489}" presName="sibTrans" presStyleCnt="0"/>
      <dgm:spPr/>
    </dgm:pt>
    <dgm:pt modelId="{9EB47061-3E91-4193-9C94-611D55E9C8ED}" type="pres">
      <dgm:prSet presAssocID="{52087816-DB69-472B-BC3E-2F2BC5BD7147}" presName="node" presStyleLbl="node1" presStyleIdx="3" presStyleCnt="6">
        <dgm:presLayoutVars>
          <dgm:bulletEnabled val="1"/>
        </dgm:presLayoutVars>
      </dgm:prSet>
      <dgm:spPr/>
    </dgm:pt>
    <dgm:pt modelId="{A5F34255-5A77-4E52-8B87-FB487B12EA00}" type="pres">
      <dgm:prSet presAssocID="{52681EEB-9433-4EE1-BF0C-2EB451A7B71C}" presName="sibTrans" presStyleCnt="0"/>
      <dgm:spPr/>
    </dgm:pt>
    <dgm:pt modelId="{56F37C8D-7FDF-41B8-AD35-E389A5DC99EE}" type="pres">
      <dgm:prSet presAssocID="{44AEAE7B-831F-44BB-AAB9-580F7B4C74BD}" presName="node" presStyleLbl="node1" presStyleIdx="4" presStyleCnt="6">
        <dgm:presLayoutVars>
          <dgm:bulletEnabled val="1"/>
        </dgm:presLayoutVars>
      </dgm:prSet>
      <dgm:spPr/>
    </dgm:pt>
    <dgm:pt modelId="{455CA9EF-7DF3-45D6-B152-B5B4B29EEC80}" type="pres">
      <dgm:prSet presAssocID="{890F9516-8325-4C9D-ACA0-B84CA449962C}" presName="sibTrans" presStyleCnt="0"/>
      <dgm:spPr/>
    </dgm:pt>
    <dgm:pt modelId="{4D46C314-3BF5-424F-8611-3E3E5846C9D5}" type="pres">
      <dgm:prSet presAssocID="{849627FE-1E99-480D-8A1B-B0D7C6504983}" presName="node" presStyleLbl="node1" presStyleIdx="5" presStyleCnt="6">
        <dgm:presLayoutVars>
          <dgm:bulletEnabled val="1"/>
        </dgm:presLayoutVars>
      </dgm:prSet>
      <dgm:spPr/>
    </dgm:pt>
  </dgm:ptLst>
  <dgm:cxnLst>
    <dgm:cxn modelId="{8E1B8111-A49C-438D-8F1A-DE5C632C8F65}" type="presOf" srcId="{52087816-DB69-472B-BC3E-2F2BC5BD7147}" destId="{9EB47061-3E91-4193-9C94-611D55E9C8ED}" srcOrd="0" destOrd="0" presId="urn:microsoft.com/office/officeart/2005/8/layout/default"/>
    <dgm:cxn modelId="{7CBD5B36-1233-41A3-A48D-F5387D48B87B}" type="presOf" srcId="{E6030C4E-ACCE-4DD6-A3DD-753AB6D55ED1}" destId="{D20AE240-3C6D-4BFF-B67A-0304F19F79C5}" srcOrd="0" destOrd="0" presId="urn:microsoft.com/office/officeart/2005/8/layout/default"/>
    <dgm:cxn modelId="{7734713D-D6FD-4E79-8387-85290A71A6C3}" type="presOf" srcId="{849627FE-1E99-480D-8A1B-B0D7C6504983}" destId="{4D46C314-3BF5-424F-8611-3E3E5846C9D5}" srcOrd="0" destOrd="0" presId="urn:microsoft.com/office/officeart/2005/8/layout/default"/>
    <dgm:cxn modelId="{58B1C75B-F8FA-4A47-95DF-509B360C81ED}" type="presOf" srcId="{EC3E24D3-DFA7-4E3E-AD7E-6BA0E08E6D4C}" destId="{827BC1B7-FCE0-4DA9-9BF0-DABCDBD3F7FB}" srcOrd="0" destOrd="0" presId="urn:microsoft.com/office/officeart/2005/8/layout/default"/>
    <dgm:cxn modelId="{0F4F2B5F-CC25-49F7-BFE4-51D1D664226E}" srcId="{EC3E24D3-DFA7-4E3E-AD7E-6BA0E08E6D4C}" destId="{52087816-DB69-472B-BC3E-2F2BC5BD7147}" srcOrd="3" destOrd="0" parTransId="{280E6DC9-65A1-4521-BA69-695BBFAF15C4}" sibTransId="{52681EEB-9433-4EE1-BF0C-2EB451A7B71C}"/>
    <dgm:cxn modelId="{45384163-8A78-431A-BD59-311A175A162E}" srcId="{EC3E24D3-DFA7-4E3E-AD7E-6BA0E08E6D4C}" destId="{25B0DBBE-1550-4CD9-9493-F74C5F3A27CA}" srcOrd="0" destOrd="0" parTransId="{5538928B-9EB8-483F-9228-BCB1BDF93BB9}" sibTransId="{F35F8EF5-9524-4089-892A-B4966ECE657B}"/>
    <dgm:cxn modelId="{AD8E3746-F476-46B4-AE93-F13120FB9F47}" type="presOf" srcId="{A6FCA682-657D-485C-9C1E-BA2A9959FA35}" destId="{AC29CA02-A74A-4A7B-AC6B-833EBDA1F214}" srcOrd="0" destOrd="0" presId="urn:microsoft.com/office/officeart/2005/8/layout/default"/>
    <dgm:cxn modelId="{3C1AD84E-0BD7-4EE2-9DA7-F96D122963E0}" type="presOf" srcId="{44AEAE7B-831F-44BB-AAB9-580F7B4C74BD}" destId="{56F37C8D-7FDF-41B8-AD35-E389A5DC99EE}" srcOrd="0" destOrd="0" presId="urn:microsoft.com/office/officeart/2005/8/layout/default"/>
    <dgm:cxn modelId="{A6C22D6F-4E0A-4118-82AC-D3C1EDA026C9}" srcId="{EC3E24D3-DFA7-4E3E-AD7E-6BA0E08E6D4C}" destId="{44AEAE7B-831F-44BB-AAB9-580F7B4C74BD}" srcOrd="4" destOrd="0" parTransId="{FA914FE9-F425-4CF9-A242-1F5AAFD9E673}" sibTransId="{890F9516-8325-4C9D-ACA0-B84CA449962C}"/>
    <dgm:cxn modelId="{B774E280-FDDD-4A99-B4F7-68AEB41B0DD8}" srcId="{EC3E24D3-DFA7-4E3E-AD7E-6BA0E08E6D4C}" destId="{849627FE-1E99-480D-8A1B-B0D7C6504983}" srcOrd="5" destOrd="0" parTransId="{9E8FC57B-74E6-4157-A45D-D0C21D6B5B42}" sibTransId="{FE9564F1-0EF7-40B7-BD2B-7976F9CB0B9B}"/>
    <dgm:cxn modelId="{EFB4F694-46B2-4D78-AAEB-3F551D6DB53F}" srcId="{EC3E24D3-DFA7-4E3E-AD7E-6BA0E08E6D4C}" destId="{A6FCA682-657D-485C-9C1E-BA2A9959FA35}" srcOrd="1" destOrd="0" parTransId="{92D34674-1FD6-4A48-989A-D89AE19B3A38}" sibTransId="{17D45497-B44E-4D35-9E11-1CB4F415541A}"/>
    <dgm:cxn modelId="{FF7CC9D8-7C05-4920-8E16-AEAF4A26976B}" srcId="{EC3E24D3-DFA7-4E3E-AD7E-6BA0E08E6D4C}" destId="{E6030C4E-ACCE-4DD6-A3DD-753AB6D55ED1}" srcOrd="2" destOrd="0" parTransId="{51F95CCC-EBA3-4C1B-AAEE-DE0091474D44}" sibTransId="{AF2A0B22-6F2C-4A56-8823-D81787066489}"/>
    <dgm:cxn modelId="{EBE410DA-5911-4618-8A03-4133ADCFF807}" type="presOf" srcId="{25B0DBBE-1550-4CD9-9493-F74C5F3A27CA}" destId="{EAC2BDE7-BAD4-47F8-BAB4-73C0D512DE86}" srcOrd="0" destOrd="0" presId="urn:microsoft.com/office/officeart/2005/8/layout/default"/>
    <dgm:cxn modelId="{B82B3D0A-0B16-4468-B56B-77D59FB6961C}" type="presParOf" srcId="{827BC1B7-FCE0-4DA9-9BF0-DABCDBD3F7FB}" destId="{EAC2BDE7-BAD4-47F8-BAB4-73C0D512DE86}" srcOrd="0" destOrd="0" presId="urn:microsoft.com/office/officeart/2005/8/layout/default"/>
    <dgm:cxn modelId="{0187EA05-2B4D-4A87-900A-A97B71980FF8}" type="presParOf" srcId="{827BC1B7-FCE0-4DA9-9BF0-DABCDBD3F7FB}" destId="{96327F39-A01B-4481-B1C1-A402D8B902A3}" srcOrd="1" destOrd="0" presId="urn:microsoft.com/office/officeart/2005/8/layout/default"/>
    <dgm:cxn modelId="{9FDD2C1E-5792-45FB-9A98-15F367A47F50}" type="presParOf" srcId="{827BC1B7-FCE0-4DA9-9BF0-DABCDBD3F7FB}" destId="{AC29CA02-A74A-4A7B-AC6B-833EBDA1F214}" srcOrd="2" destOrd="0" presId="urn:microsoft.com/office/officeart/2005/8/layout/default"/>
    <dgm:cxn modelId="{736B431D-6977-47A9-9703-158DB91D51A7}" type="presParOf" srcId="{827BC1B7-FCE0-4DA9-9BF0-DABCDBD3F7FB}" destId="{E9AF3F9B-249E-4FD1-9278-459EDD00BA56}" srcOrd="3" destOrd="0" presId="urn:microsoft.com/office/officeart/2005/8/layout/default"/>
    <dgm:cxn modelId="{81D6BE31-F377-4958-9E1D-E5BE482F79E1}" type="presParOf" srcId="{827BC1B7-FCE0-4DA9-9BF0-DABCDBD3F7FB}" destId="{D20AE240-3C6D-4BFF-B67A-0304F19F79C5}" srcOrd="4" destOrd="0" presId="urn:microsoft.com/office/officeart/2005/8/layout/default"/>
    <dgm:cxn modelId="{BF50F598-0A9F-493D-AB3F-16DF164319B9}" type="presParOf" srcId="{827BC1B7-FCE0-4DA9-9BF0-DABCDBD3F7FB}" destId="{12AE3F27-8CFE-41C8-94E3-CE3A19DA84CA}" srcOrd="5" destOrd="0" presId="urn:microsoft.com/office/officeart/2005/8/layout/default"/>
    <dgm:cxn modelId="{3D540797-8F9F-422E-910C-C34AFFB3EB56}" type="presParOf" srcId="{827BC1B7-FCE0-4DA9-9BF0-DABCDBD3F7FB}" destId="{9EB47061-3E91-4193-9C94-611D55E9C8ED}" srcOrd="6" destOrd="0" presId="urn:microsoft.com/office/officeart/2005/8/layout/default"/>
    <dgm:cxn modelId="{CC62A92C-F05D-488E-8250-6F83F8162A38}" type="presParOf" srcId="{827BC1B7-FCE0-4DA9-9BF0-DABCDBD3F7FB}" destId="{A5F34255-5A77-4E52-8B87-FB487B12EA00}" srcOrd="7" destOrd="0" presId="urn:microsoft.com/office/officeart/2005/8/layout/default"/>
    <dgm:cxn modelId="{6F48533B-F951-4252-B758-2F7A308455DD}" type="presParOf" srcId="{827BC1B7-FCE0-4DA9-9BF0-DABCDBD3F7FB}" destId="{56F37C8D-7FDF-41B8-AD35-E389A5DC99EE}" srcOrd="8" destOrd="0" presId="urn:microsoft.com/office/officeart/2005/8/layout/default"/>
    <dgm:cxn modelId="{74DF8CB9-F617-4E1E-B71B-CFB93E2B5122}" type="presParOf" srcId="{827BC1B7-FCE0-4DA9-9BF0-DABCDBD3F7FB}" destId="{455CA9EF-7DF3-45D6-B152-B5B4B29EEC80}" srcOrd="9" destOrd="0" presId="urn:microsoft.com/office/officeart/2005/8/layout/default"/>
    <dgm:cxn modelId="{A75B3BD0-B786-45EE-962E-020248E31A03}" type="presParOf" srcId="{827BC1B7-FCE0-4DA9-9BF0-DABCDBD3F7FB}" destId="{4D46C314-3BF5-424F-8611-3E3E5846C9D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2BDE7-BAD4-47F8-BAB4-73C0D512DE86}">
      <dsp:nvSpPr>
        <dsp:cNvPr id="0" name=""/>
        <dsp:cNvSpPr/>
      </dsp:nvSpPr>
      <dsp:spPr>
        <a:xfrm>
          <a:off x="0" y="743835"/>
          <a:ext cx="3023842" cy="1814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mbria" panose="02040503050406030204" pitchFamily="18" charset="0"/>
              <a:ea typeface="Cambria" panose="02040503050406030204" pitchFamily="18" charset="0"/>
            </a:rPr>
            <a:t>Postponing Salary Increases</a:t>
          </a:r>
        </a:p>
      </dsp:txBody>
      <dsp:txXfrm>
        <a:off x="0" y="743835"/>
        <a:ext cx="3023842" cy="1814305"/>
      </dsp:txXfrm>
    </dsp:sp>
    <dsp:sp modelId="{AC29CA02-A74A-4A7B-AC6B-833EBDA1F214}">
      <dsp:nvSpPr>
        <dsp:cNvPr id="0" name=""/>
        <dsp:cNvSpPr/>
      </dsp:nvSpPr>
      <dsp:spPr>
        <a:xfrm>
          <a:off x="3326226" y="743835"/>
          <a:ext cx="3023842" cy="1814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mbria" panose="02040503050406030204" pitchFamily="18" charset="0"/>
              <a:ea typeface="Cambria" panose="02040503050406030204" pitchFamily="18" charset="0"/>
            </a:rPr>
            <a:t>Hiring Slowdown</a:t>
          </a:r>
        </a:p>
      </dsp:txBody>
      <dsp:txXfrm>
        <a:off x="3326226" y="743835"/>
        <a:ext cx="3023842" cy="1814305"/>
      </dsp:txXfrm>
    </dsp:sp>
    <dsp:sp modelId="{D20AE240-3C6D-4BFF-B67A-0304F19F79C5}">
      <dsp:nvSpPr>
        <dsp:cNvPr id="0" name=""/>
        <dsp:cNvSpPr/>
      </dsp:nvSpPr>
      <dsp:spPr>
        <a:xfrm>
          <a:off x="6652453" y="743835"/>
          <a:ext cx="3023842" cy="1814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mbria" panose="02040503050406030204" pitchFamily="18" charset="0"/>
              <a:ea typeface="Cambria" panose="02040503050406030204" pitchFamily="18" charset="0"/>
            </a:rPr>
            <a:t>Capital Spending Slowdown</a:t>
          </a:r>
        </a:p>
      </dsp:txBody>
      <dsp:txXfrm>
        <a:off x="6652453" y="743835"/>
        <a:ext cx="3023842" cy="1814305"/>
      </dsp:txXfrm>
    </dsp:sp>
    <dsp:sp modelId="{9EB47061-3E91-4193-9C94-611D55E9C8ED}">
      <dsp:nvSpPr>
        <dsp:cNvPr id="0" name=""/>
        <dsp:cNvSpPr/>
      </dsp:nvSpPr>
      <dsp:spPr>
        <a:xfrm>
          <a:off x="0" y="2860525"/>
          <a:ext cx="3023842" cy="1814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mbria" panose="02040503050406030204" pitchFamily="18" charset="0"/>
              <a:ea typeface="Cambria" panose="02040503050406030204" pitchFamily="18" charset="0"/>
            </a:rPr>
            <a:t>Voluntary Retirement</a:t>
          </a:r>
        </a:p>
      </dsp:txBody>
      <dsp:txXfrm>
        <a:off x="0" y="2860525"/>
        <a:ext cx="3023842" cy="1814305"/>
      </dsp:txXfrm>
    </dsp:sp>
    <dsp:sp modelId="{56F37C8D-7FDF-41B8-AD35-E389A5DC99EE}">
      <dsp:nvSpPr>
        <dsp:cNvPr id="0" name=""/>
        <dsp:cNvSpPr/>
      </dsp:nvSpPr>
      <dsp:spPr>
        <a:xfrm>
          <a:off x="3326226" y="2860525"/>
          <a:ext cx="3023842" cy="1814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mbria" panose="02040503050406030204" pitchFamily="18" charset="0"/>
              <a:ea typeface="Cambria" panose="02040503050406030204" pitchFamily="18" charset="0"/>
            </a:rPr>
            <a:t>Travel and Events</a:t>
          </a:r>
        </a:p>
      </dsp:txBody>
      <dsp:txXfrm>
        <a:off x="3326226" y="2860525"/>
        <a:ext cx="3023842" cy="1814305"/>
      </dsp:txXfrm>
    </dsp:sp>
    <dsp:sp modelId="{4D46C314-3BF5-424F-8611-3E3E5846C9D5}">
      <dsp:nvSpPr>
        <dsp:cNvPr id="0" name=""/>
        <dsp:cNvSpPr/>
      </dsp:nvSpPr>
      <dsp:spPr>
        <a:xfrm>
          <a:off x="6652453" y="2860525"/>
          <a:ext cx="3023842" cy="1814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ambria" panose="02040503050406030204" pitchFamily="18" charset="0"/>
              <a:ea typeface="Cambria" panose="02040503050406030204" pitchFamily="18" charset="0"/>
            </a:rPr>
            <a:t>Other Cost Controls</a:t>
          </a:r>
        </a:p>
      </dsp:txBody>
      <dsp:txXfrm>
        <a:off x="6652453" y="2860525"/>
        <a:ext cx="3023842" cy="1814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0.2976</cdr:x>
      <cdr:y>0</cdr:y>
    </cdr:from>
    <cdr:to>
      <cdr:x>0.7496</cdr:x>
      <cdr:y>0.12113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FFB20D-E5F5-4F8C-9569-580AD72C55B4}"/>
            </a:ext>
          </a:extLst>
        </cdr:cNvPr>
        <cdr:cNvSpPr txBox="1"/>
      </cdr:nvSpPr>
      <cdr:spPr>
        <a:xfrm xmlns:a="http://schemas.openxmlformats.org/drawingml/2006/main">
          <a:off x="2988369" y="-1331990"/>
          <a:ext cx="4538861" cy="56539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Fall ‘16 – Fall ‘20 Growth = 10.8%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0.32781</cdr:x>
      <cdr:y>0</cdr:y>
    </cdr:from>
    <cdr:to>
      <cdr:x>0.70588</cdr:x>
      <cdr:y>0.12113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FFB20D-E5F5-4F8C-9569-580AD72C55B4}"/>
            </a:ext>
          </a:extLst>
        </cdr:cNvPr>
        <cdr:cNvSpPr txBox="1"/>
      </cdr:nvSpPr>
      <cdr:spPr>
        <a:xfrm xmlns:a="http://schemas.openxmlformats.org/drawingml/2006/main">
          <a:off x="3322228" y="-1659836"/>
          <a:ext cx="3831634" cy="5256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FY16 – FY20 Growth = 7.6%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99795-BE75-42AF-9768-8F8E9EBA647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ECB78-2AE6-458A-81A8-7EB2A7CB4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19" indent="-171419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365AC-F958-45AA-809E-949A6EAC369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7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4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CB78-2AE6-458A-81A8-7EB2A7CB46C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00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FDB0FEE-01AC-4D2E-8CDE-520F19450BEA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21709-6166-EE47-A75A-7D2D6B1AE38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5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365AC-F958-45AA-809E-949A6EAC369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5/21/2021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13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4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5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3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3A1E8-C096-463C-BF8B-4CB4AA05D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177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3A1E8-C096-463C-BF8B-4CB4AA05D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9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421" indent="-17042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D61CB-F0B2-416C-AF13-90F90B71F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85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421" indent="-17042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D61CB-F0B2-416C-AF13-90F90B71F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2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5EFE-389E-4663-9E40-E74D81DFE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CF592-F9BD-4246-A572-3D31B95EF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401D1-43FE-4216-8803-480866D6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C649-6102-4E8B-A06C-F12EE702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8435D-4DA5-4923-8C18-AFAFFA3E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9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262FF-340D-477F-BF87-D350B48F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9A5DB-BE53-4BEC-90C8-003019E87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70FE2-7BB9-46F3-9403-4B49CF9AC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F6A5-CB41-4A2E-B76F-7D736B07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CA573-1C29-4E5C-8100-BACC77E7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7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BA8BA-38A7-49AB-89CA-73292B89D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5CBA5-E6D1-44D7-9BA1-5A28DDEA3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10AD7-4E43-42DC-A435-D0432DA2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8D7E5-7D43-45AE-992A-2F507B9F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17265-C73B-4280-9F52-E8352009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33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4894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2840432"/>
            <a:ext cx="12192002" cy="4017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4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2192000" cy="2743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2" y="2743200"/>
            <a:ext cx="12192000" cy="1374729"/>
          </a:xfrm>
          <a:prstGeom prst="rect">
            <a:avLst/>
          </a:prstGeom>
          <a:solidFill>
            <a:srgbClr val="003E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8" y="2840431"/>
            <a:ext cx="9144000" cy="1075585"/>
          </a:xfrm>
          <a:prstGeom prst="rect">
            <a:avLst/>
          </a:prstGeom>
        </p:spPr>
        <p:txBody>
          <a:bodyPr anchor="b"/>
          <a:lstStyle>
            <a:lvl1pPr algn="ctr">
              <a:defRPr sz="48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6403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66" y="6484477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6282"/>
            <a:ext cx="10515600" cy="4300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618D-12F1-4560-BCDF-C1B514D0F9EF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0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93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F68-2A6B-4A3A-BD94-8098C9AD7D2F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607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5646-27C1-4544-88CE-73345B5129E7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571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1A3B-AD00-421D-A120-CD94C37981AD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987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52A4-E6BC-4ACB-B758-BAFDAA92E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B1573-FEFB-4FB3-B88B-925DEF0E0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5A15F-235C-43C2-8121-DF9C199D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3AA3B-B5A7-4B15-892F-2139C92F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DEC27-0551-4A18-AFE0-F9F58A5E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55BB-F9F9-4B69-BB6A-643E5479DBF1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82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0F3E-C30B-44B6-A934-CEA4DEE2DBE4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0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974B-E24F-4CA0-BD6A-ECEA7A9CB627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32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4925-9F41-48ED-85AD-4EB2E6D12AB7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78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7C07-F38C-44D2-BA72-5C612A7EA8DF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43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92405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7CD69E4-D4DA-47F7-AE09-764FBAD605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07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4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b="1">
                <a:solidFill>
                  <a:srgbClr val="13294B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6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7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CE38-499C-4E06-AEE8-79EE6AA5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CEF60-161E-49A0-A14F-21099E63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885D1-E7B4-46ED-908C-F3DE09C6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4C0E4-002D-4215-9F41-1812C8A83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37A36-A5DC-4DF9-8ECE-1D6371CB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07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5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7023652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8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95136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pc="0">
                <a:solidFill>
                  <a:srgbClr val="E8E9EA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98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5747795" cy="1395136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pc="0">
                <a:solidFill>
                  <a:srgbClr val="E8E9EA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  <a:endCxn id="3" idx="2"/>
          </p:cNvCxnSpPr>
          <p:nvPr userDrawn="1"/>
        </p:nvCxnSpPr>
        <p:spPr>
          <a:xfrm>
            <a:off x="838200" y="6176962"/>
            <a:ext cx="5257800" cy="1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9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76962"/>
            <a:ext cx="5257800" cy="1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FC85A5E-8EF3-4F7B-B404-6F702917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3A3C2E-1822-4686-98BB-27C9BAF0CEA9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D5C346-F5CC-4883-8B4E-DFD1066D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1927"/>
            <a:ext cx="10515599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F6325F-B95B-49E4-AB1C-34FDD52F6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98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76962"/>
            <a:ext cx="5257800" cy="1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D5C346-F5CC-4883-8B4E-DFD1066D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1927"/>
            <a:ext cx="10515599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b="1">
                <a:solidFill>
                  <a:srgbClr val="F8F8F5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F6325F-B95B-49E4-AB1C-34FDD52F6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739007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37C4A8-22E3-494F-BEE1-F595F7F4C5C9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DE11C93-1EDA-40F3-878D-A036854E4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60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76962"/>
            <a:ext cx="5257800" cy="1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D5C346-F5CC-4883-8B4E-DFD1066D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1927"/>
            <a:ext cx="10515599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b="1">
                <a:solidFill>
                  <a:srgbClr val="13294B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F6325F-B95B-49E4-AB1C-34FDD52F6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739007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230E11-3219-4B6A-BE63-AF63931F0E02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E0EA48A-B7E0-4C7B-8EA7-0F406DFD2E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ABB3-B951-452A-96CC-6AD06ECD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6711B-82E6-42EF-9FAF-5C9BA061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E2251-FBC0-4F54-8A7E-8A5BCC7D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958B5-0621-4C82-A377-0B249FD51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886B0-E0DD-48D5-A075-A2373CE4B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ECEED-5877-41EB-B52C-52BAA914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EAC96-9575-448E-8C42-6A71A5C1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73C8AD-7627-4D33-91ED-3F3826A6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45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72A3-7304-4196-B35D-87A18CB0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A8EBD-8DBC-47E8-82F7-CB8BAAAA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EB2F0-F935-4780-AD53-FDF627314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875D9-A11F-4307-BF4A-9B6EB561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15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2CA80-CDF7-49CE-9BBC-7C035041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2F5AC8-9A0C-460E-ABC5-759EC4EC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A2632-7D3F-471D-A096-CA5D0C27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25BE-5432-4C94-9375-B7BA395E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EFAD-A4C5-4EB8-A804-0BA1256D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4ACC6-B45B-419A-97A7-8CF382847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D2001-8298-4CDF-BC6B-01F5AC98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7D3D-A3B3-46CC-BE37-33E018F1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1E49A-4ABA-4AF8-8CA2-20C269AF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53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BDE63-1ACB-456F-8C26-F8B02DDEB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D79F2-908E-4ED1-9B3C-362E81798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40799-AF65-4642-A131-1E2AD82F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BA6F4-70F7-4062-8540-3FE51F4F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94582-8A6D-41B9-A8FA-DDD081A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33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DB3E-474B-438D-BF1D-0E26FAD7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AC609E-AC1D-485B-B4E6-770FFE1E0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CCC3B-95BF-4BC5-8D78-98216A65D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B5113-833E-4DC5-92CD-00764991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2BD32-2712-43B1-9E08-87490647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25DDC-1294-46C2-98C7-A939F12E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84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F5DE-7992-4F36-9521-BC19B81F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F2BB0-CA41-4EC7-A1CB-8B428D47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FB24-E948-42B0-AAE8-DBFFA05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E3285-1B16-4503-A760-018970AE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57D7D-1663-42E4-BEC0-8623F7DF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14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E98D-7714-4170-8769-5CA35B688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D4CDC-EF72-4295-A8DF-45F453F50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DFB90-D44B-4A3A-A66E-911553D9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20400-B3B0-4EE3-80DD-C9C814FF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BEA09-F695-4A00-852C-28C3AC92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82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1C48-ABA0-43FA-8B80-6A1DE1F56CB2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71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b="0" i="0" spc="600">
                <a:solidFill>
                  <a:schemeClr val="accent1"/>
                </a:solidFill>
                <a:latin typeface="Gotham Book" pitchFamily="2" charset="0"/>
                <a:ea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D76F7-BFF1-B949-AD47-E48C5835F1FB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49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0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590844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3721768"/>
            <a:ext cx="10548395" cy="1105951"/>
          </a:xfrm>
        </p:spPr>
        <p:txBody>
          <a:bodyPr anchor="b">
            <a:noAutofit/>
          </a:bodyPr>
          <a:lstStyle>
            <a:lvl1pPr algn="ctr">
              <a:defRPr sz="3200" b="0" i="0" baseline="0">
                <a:solidFill>
                  <a:schemeClr val="tx2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Auxiliary Facilities System Revenue Bonds, Series 2019A $43,150,000* (Tax Exempt)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4372-B929-4867-8B43-07021B0015AB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Moody’s Rating Agency Review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May 20, 2019 10:00 CT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46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r">
              <a:buNone/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86F2-7F52-4F1E-9751-F8A223B91372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31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A8F7-681A-44A6-8A13-235280D02FD7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FED4-43A2-408B-8A19-0BB6FEF1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249BC-2CFA-4FEE-9DA6-B79F661F4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E1705-0500-4919-89DE-49214F375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6355B-732B-40B4-9134-51EAB6CE1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59B6D0-EE5F-4DEA-B191-7E8020E5E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DCCA3-F08B-4762-AE31-150B7115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373BA-EDEB-41AB-96A5-E5A2BBB8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5420AC-19A9-4E65-8DAE-919B6490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89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75398-316E-4C4C-99FE-2064F8FA126F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5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57486"/>
            <a:ext cx="10515600" cy="84870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9062-0FEE-4B66-9D9D-3FC3E5CCE1D4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FB1C9-2685-3C4F-BDE6-421CCC25A4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2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D341-D458-401B-A7AA-4E15CA475A7D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56137-52C3-E045-8B1B-74BDDE1812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9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43235-AB11-4131-B984-F9191DCCCC5B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204" y="6403626"/>
            <a:ext cx="3324098" cy="2404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A87-11CC-7449-A458-F2E1A35F3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71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A798-8D56-45F3-8C46-3CCCEB2C4695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59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28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38AD-85A0-45B5-B366-BE5CDB6B2427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940C-5CD3-DD47-9E62-5CE517D57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4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3A83-9F75-4DCB-93CD-BE33675957EE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C5277-6859-42E8-85D3-559D0FD1DB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69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F005-6507-4587-82BB-D0F2462574FB}" type="datetime1">
              <a:rPr lang="en-US" smtClean="0">
                <a:solidFill>
                  <a:srgbClr val="000000"/>
                </a:solidFill>
              </a:rPr>
              <a:t>5/21/2021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7FD3-D3D6-4314-BDBD-715DB73E0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39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95136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pc="0">
                <a:solidFill>
                  <a:srgbClr val="E8E9EA"/>
                </a:solidFill>
                <a:latin typeface="Oswald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0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176962"/>
            <a:ext cx="5257800" cy="1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FC85A5E-8EF3-4F7B-B404-6F702917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3A3C2E-1822-4686-98BB-27C9BAF0CEA9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5D5C346-F5CC-4883-8B4E-DFD1066D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1927"/>
            <a:ext cx="10515599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F6325F-B95B-49E4-AB1C-34FDD52F6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2467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F8C9-0992-45DE-8D7D-14E9BA4D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2A62AE-3883-4450-8063-35114EE7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8DA1F-E336-4B75-87E2-4266A48B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1087C-EC1B-49DE-BC98-8032073F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FBDB92-ACCC-4463-88B8-77935FB4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7C903B-3474-4A96-978A-F4C27AB2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4A37F-D85C-4395-8DCA-393AE0BF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9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0F4D-1BED-491E-B108-27E3B9FB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8461B-0D18-40A1-87D5-86E3B56D7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40267-0DAC-4798-874F-F8D3D0D8B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A5206-E193-4C8C-8B20-C3BC647B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8EC62-3D46-4BBC-A149-5F443CF4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74695-90BF-4FD7-B95A-CECDFE22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88EB-5C39-4CB6-B0FE-FBC10DE3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BACAC-475A-4A82-9A7F-BD1BDC9CE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C082C-3B95-48A5-95B8-3320E6906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D8EA7-B10B-4566-A5F3-662AC01CB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D6402-18D5-4315-B6C3-FAAAC890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914F-7BD5-4112-8B89-44DD834E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2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1C14E-0D64-436A-AEF4-865C050C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9139A-0065-46A0-82FE-C0183F85C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369CB-47F3-4B76-B152-2F9B757E2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0C95-71E6-42F2-9E96-DDDFF0BD874D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823E-7839-4F15-B6DA-119C8EDE9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B03A4-AB0A-4CA5-AD84-08314F4F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1CE2-16F5-45DC-B229-5D094D8372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3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12125-E2FF-461D-B874-A08426390A69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17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82669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44" y="6488642"/>
            <a:ext cx="3218304" cy="23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spc="6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920A3-7167-4E14-A27F-3E032B7B9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8167"/>
            <a:ext cx="10515600" cy="405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575A8-0CFB-4DE3-81A8-EDEAC8A6A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99B4-DED1-4F97-BBBA-1865F4F291DC}" type="datetimeFigureOut">
              <a:rPr lang="en-US" smtClean="0"/>
              <a:t>5/21/2021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21CD7-4E9D-421C-8A24-75FBCBA7F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3BA79-4325-46FA-9A5B-1C1F399DD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E3CD-9D77-4126-B7ED-9E1F8FB2D6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84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0702E67B-8ECD-418C-9C04-2C84438F1502}" type="datetime1">
              <a:rPr lang="en-US" smtClean="0"/>
              <a:t>5/21/2021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5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1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 spc="300">
          <a:solidFill>
            <a:srgbClr val="0070C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0.jp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0.jp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187" y="2840431"/>
            <a:ext cx="10869561" cy="1075585"/>
          </a:xfrm>
        </p:spPr>
        <p:txBody>
          <a:bodyPr/>
          <a:lstStyle/>
          <a:p>
            <a:r>
              <a:rPr lang="en-US" dirty="0"/>
              <a:t>Financial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364037"/>
            <a:ext cx="96012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latin typeface="Bookman Old Style" panose="02050604050505020204" pitchFamily="18" charset="0"/>
              </a:rPr>
              <a:t>Presentation to the Board of Trustees</a:t>
            </a:r>
            <a:br>
              <a:rPr lang="en-US" sz="2800" dirty="0">
                <a:latin typeface="Bookman Old Style" panose="02050604050505020204" pitchFamily="18" charset="0"/>
              </a:rPr>
            </a:br>
            <a:r>
              <a:rPr lang="en-US" sz="2800" dirty="0">
                <a:latin typeface="Bookman Old Style" panose="02050604050505020204" pitchFamily="18" charset="0"/>
              </a:rPr>
              <a:t>May 2021</a:t>
            </a: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32661-E767-A944-A693-AAEB4BEE9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02" y="4889244"/>
            <a:ext cx="593558" cy="565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4AF50-D584-CD41-A2B1-81EDE7EE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80" y="4003705"/>
            <a:ext cx="593558" cy="565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693CE-89AC-FE47-89F0-FACDF2860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02" y="5041644"/>
            <a:ext cx="593558" cy="565364"/>
          </a:xfrm>
          <a:prstGeom prst="rect">
            <a:avLst/>
          </a:prstGeom>
        </p:spPr>
      </p:pic>
      <p:graphicFrame>
        <p:nvGraphicFramePr>
          <p:cNvPr id="14" name="Chart 13" descr="bar graph of tuition revenue from 2016 to 2020.  in 2016 it was 1,146, 2017 a bit over 1,150, 2018 almost 1,200, 2019 almost 1,200, and 2020 1,233">
            <a:extLst>
              <a:ext uri="{FF2B5EF4-FFF2-40B4-BE49-F238E27FC236}">
                <a16:creationId xmlns:a16="http://schemas.microsoft.com/office/drawing/2014/main" id="{BF074BA5-E288-7448-A1E8-A6ABBEDC3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496270"/>
              </p:ext>
            </p:extLst>
          </p:nvPr>
        </p:nvGraphicFramePr>
        <p:xfrm>
          <a:off x="857955" y="1659836"/>
          <a:ext cx="10134723" cy="4339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F9597C-5CBD-1343-8157-7326C8EE8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65124" y="-2471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1511" y="5944348"/>
            <a:ext cx="61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Tuition Revenue in $ Million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551C27-680C-4217-B410-61898DA33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49719"/>
            <a:ext cx="12192000" cy="2116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7F94D-184C-4008-9D5E-843B2B73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27E2A-E581-4406-BC29-FAE80ABA5D1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31F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31F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2217131-4323-4F47-AC02-0E717A13A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1163" y="228900"/>
            <a:ext cx="10515600" cy="738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1F11"/>
                </a:solidFill>
                <a:effectLst/>
                <a:uLnTx/>
                <a:uFillTx/>
                <a:latin typeface="Georgia Pro Black" panose="02040A02050405020203" pitchFamily="18" charset="0"/>
                <a:ea typeface="Georgia" charset="0"/>
                <a:cs typeface="Arial" panose="020B0604020202020204" pitchFamily="34" charset="0"/>
              </a:rPr>
              <a:t>…And So Did Tuition Revenue</a:t>
            </a:r>
          </a:p>
        </p:txBody>
      </p:sp>
    </p:spTree>
    <p:extLst>
      <p:ext uri="{BB962C8B-B14F-4D97-AF65-F5344CB8AC3E}">
        <p14:creationId xmlns:p14="http://schemas.microsoft.com/office/powerpoint/2010/main" val="175977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06" y="2687216"/>
            <a:ext cx="10515600" cy="132871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Georgia Pro Black" panose="02040A02050405020203" pitchFamily="18" charset="0"/>
              </a:rPr>
              <a:t>Intensive Testing Using Shield Protocol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66733-B904-C84A-937B-5FAEB6B69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1F11">
                    <a:tint val="75000"/>
                  </a:srgbClr>
                </a:solidFill>
                <a:effectLst/>
                <a:uLnTx/>
                <a:uFillTx/>
                <a:latin typeface="Avenir Book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1F11">
                  <a:tint val="75000"/>
                </a:srgbClr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8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F5A095E-8608-44A5-8845-61069F1867D6">
            <a:extLst>
              <a:ext uri="{FF2B5EF4-FFF2-40B4-BE49-F238E27FC236}">
                <a16:creationId xmlns:a16="http://schemas.microsoft.com/office/drawing/2014/main" id="{CB783B8D-6575-41D8-8A1A-2C0D60E8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7408"/>
          <a:stretch/>
        </p:blipFill>
        <p:spPr bwMode="auto">
          <a:xfrm>
            <a:off x="0" y="152401"/>
            <a:ext cx="12192000" cy="6705599"/>
          </a:xfrm>
          <a:prstGeom prst="rect">
            <a:avLst/>
          </a:prstGeom>
          <a:solidFill>
            <a:srgbClr val="15120C"/>
          </a:solidFill>
          <a:ln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41483D-A233-4E86-900D-BEEFA710E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70" y="868729"/>
            <a:ext cx="4876800" cy="866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dlines from new york times and nbc news highlighting UI success against coronavirus">
            <a:extLst>
              <a:ext uri="{FF2B5EF4-FFF2-40B4-BE49-F238E27FC236}">
                <a16:creationId xmlns:a16="http://schemas.microsoft.com/office/drawing/2014/main" id="{BEAD086F-2424-4B17-B985-FB834B8E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0" y="552429"/>
            <a:ext cx="1325565" cy="13255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C684E5-35B0-4C24-B4A6-256CB9C9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325563"/>
            <a:ext cx="10515599" cy="1325563"/>
          </a:xfrm>
        </p:spPr>
        <p:txBody>
          <a:bodyPr vert="horz" lIns="0" tIns="0" rIns="0" bIns="45720" rtlCol="0" anchor="b" anchorCtr="0">
            <a:normAutofit/>
          </a:bodyPr>
          <a:lstStyle/>
          <a:p>
            <a:r>
              <a:rPr lang="en-US" dirty="0"/>
              <a:t>How University of Illinois curbed surge in coronavirus cases on campus – NBC news</a:t>
            </a:r>
          </a:p>
        </p:txBody>
      </p:sp>
    </p:spTree>
    <p:extLst>
      <p:ext uri="{BB962C8B-B14F-4D97-AF65-F5344CB8AC3E}">
        <p14:creationId xmlns:p14="http://schemas.microsoft.com/office/powerpoint/2010/main" val="295044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B4FDBB-80CC-4B69-A9E1-7D77AD37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E1F17C-0EAB-4A05-922D-31CA861C66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254139"/>
            <a:ext cx="12191999" cy="723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 Black" panose="02040A020504050202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Supporting Other Institutions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ED805-081B-4179-B7C7-2168CE5794E8}"/>
              </a:ext>
            </a:extLst>
          </p:cNvPr>
          <p:cNvSpPr txBox="1"/>
          <p:nvPr/>
        </p:nvSpPr>
        <p:spPr>
          <a:xfrm>
            <a:off x="951001" y="2493048"/>
            <a:ext cx="10289996" cy="267765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State Grant to Support IL Public Universities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State Grant to Support Community Colleges, High Schools </a:t>
            </a:r>
          </a:p>
          <a:p>
            <a:pPr lvl="1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	and Communities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City of Chicago Grant to Support High Schools in Chicago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D7326-3212-44B3-9DE6-ED4AA299F4CB}"/>
              </a:ext>
            </a:extLst>
          </p:cNvPr>
          <p:cNvSpPr txBox="1"/>
          <p:nvPr/>
        </p:nvSpPr>
        <p:spPr>
          <a:xfrm>
            <a:off x="637614" y="1146564"/>
            <a:ext cx="10916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Book Antiqua" panose="02040602050305030304" pitchFamily="18" charset="0"/>
              </a:rPr>
              <a:t>Supporting Institutions Across the Nation With COVID Testing</a:t>
            </a:r>
          </a:p>
        </p:txBody>
      </p:sp>
    </p:spTree>
    <p:extLst>
      <p:ext uri="{BB962C8B-B14F-4D97-AF65-F5344CB8AC3E}">
        <p14:creationId xmlns:p14="http://schemas.microsoft.com/office/powerpoint/2010/main" val="3906155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5E5E6C-E046-4D36-8D77-1BC3D838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906EF-419A-4FD5-A702-5D2B1E3D8CDC}"/>
              </a:ext>
            </a:extLst>
          </p:cNvPr>
          <p:cNvSpPr txBox="1"/>
          <p:nvPr/>
        </p:nvSpPr>
        <p:spPr>
          <a:xfrm>
            <a:off x="4479314" y="3163893"/>
            <a:ext cx="2620203" cy="1077218"/>
          </a:xfrm>
          <a:prstGeom prst="rect">
            <a:avLst/>
          </a:prstGeom>
          <a:solidFill>
            <a:srgbClr val="0556A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Refunds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To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3384-42ED-4F53-B545-FA4D3DB7ABA0}"/>
              </a:ext>
            </a:extLst>
          </p:cNvPr>
          <p:cNvSpPr txBox="1"/>
          <p:nvPr/>
        </p:nvSpPr>
        <p:spPr>
          <a:xfrm>
            <a:off x="8207029" y="3154289"/>
            <a:ext cx="2739468" cy="1077218"/>
          </a:xfrm>
          <a:prstGeom prst="rect">
            <a:avLst/>
          </a:prstGeom>
          <a:solidFill>
            <a:srgbClr val="0556A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Unanticipated 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49DD6-955B-454C-8892-98DEF90B066E}"/>
              </a:ext>
            </a:extLst>
          </p:cNvPr>
          <p:cNvSpPr txBox="1"/>
          <p:nvPr/>
        </p:nvSpPr>
        <p:spPr>
          <a:xfrm>
            <a:off x="4389630" y="4739702"/>
            <a:ext cx="2620204" cy="1077218"/>
          </a:xfrm>
          <a:prstGeom prst="rect">
            <a:avLst/>
          </a:prstGeom>
          <a:solidFill>
            <a:srgbClr val="0556A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Lost Auxiliary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Revenue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02336-7B6F-474F-9F95-A6CACA2DDFE2}"/>
              </a:ext>
            </a:extLst>
          </p:cNvPr>
          <p:cNvSpPr txBox="1"/>
          <p:nvPr/>
        </p:nvSpPr>
        <p:spPr>
          <a:xfrm>
            <a:off x="8207029" y="4694620"/>
            <a:ext cx="2743199" cy="1077218"/>
          </a:xfrm>
          <a:prstGeom prst="rect">
            <a:avLst/>
          </a:prstGeom>
          <a:solidFill>
            <a:srgbClr val="0556A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Lost Clinical 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Revenue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3C4462-37B1-44F8-803A-551CB2A169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71803" y="254139"/>
            <a:ext cx="8920209" cy="723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 Black" panose="02040A020504050202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COVID Financial Impact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A29C98-D12D-4DC8-8029-7031CEED0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6"/>
          <a:stretch/>
        </p:blipFill>
        <p:spPr>
          <a:xfrm>
            <a:off x="0" y="3386"/>
            <a:ext cx="337180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08A417-DB81-40B9-AB91-DAFB6BA2E0AC}"/>
              </a:ext>
            </a:extLst>
          </p:cNvPr>
          <p:cNvSpPr txBox="1"/>
          <p:nvPr/>
        </p:nvSpPr>
        <p:spPr>
          <a:xfrm>
            <a:off x="4012591" y="1228792"/>
            <a:ext cx="7040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Fiscal 2020:  March to June 2020</a:t>
            </a:r>
          </a:p>
          <a:p>
            <a:pPr algn="ctr"/>
            <a:endParaRPr lang="en-US" sz="2400" b="1" dirty="0">
              <a:latin typeface="Bookman Old Style" panose="02050604050505020204" pitchFamily="18" charset="0"/>
            </a:endParaRPr>
          </a:p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Fiscal 2021:  July 2020 to March 31, 2021</a:t>
            </a:r>
          </a:p>
        </p:txBody>
      </p:sp>
    </p:spTree>
    <p:extLst>
      <p:ext uri="{BB962C8B-B14F-4D97-AF65-F5344CB8AC3E}">
        <p14:creationId xmlns:p14="http://schemas.microsoft.com/office/powerpoint/2010/main" val="338935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C10A9-82E0-4216-A487-2925C799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6"/>
          <a:stretch/>
        </p:blipFill>
        <p:spPr>
          <a:xfrm>
            <a:off x="0" y="3386"/>
            <a:ext cx="337180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05D45A-477C-4EFC-8220-59E7951147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71803" y="268357"/>
            <a:ext cx="8820197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COVID Financial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(Excluding Hospital)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B8C440-2B74-4D9D-A4CB-1953AC7D7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87045"/>
              </p:ext>
            </p:extLst>
          </p:nvPr>
        </p:nvGraphicFramePr>
        <p:xfrm>
          <a:off x="4176700" y="2067718"/>
          <a:ext cx="7210401" cy="302958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699592">
                  <a:extLst>
                    <a:ext uri="{9D8B030D-6E8A-4147-A177-3AD203B41FA5}">
                      <a16:colId xmlns:a16="http://schemas.microsoft.com/office/drawing/2014/main" val="1415815283"/>
                    </a:ext>
                  </a:extLst>
                </a:gridCol>
                <a:gridCol w="3706538">
                  <a:extLst>
                    <a:ext uri="{9D8B030D-6E8A-4147-A177-3AD203B41FA5}">
                      <a16:colId xmlns:a16="http://schemas.microsoft.com/office/drawing/2014/main" val="482346945"/>
                    </a:ext>
                  </a:extLst>
                </a:gridCol>
                <a:gridCol w="1804271">
                  <a:extLst>
                    <a:ext uri="{9D8B030D-6E8A-4147-A177-3AD203B41FA5}">
                      <a16:colId xmlns:a16="http://schemas.microsoft.com/office/drawing/2014/main" val="17199346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Fiscal Year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Period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Impact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7449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March – June 30, 2020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$140M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1625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July 1, 2020 – March 31, 2021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$190M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718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4183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 to date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$330M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3763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976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76A61-3922-4E38-8709-E33891580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9C2E6A-1D01-473E-86A7-A537724FD1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76246" y="285730"/>
            <a:ext cx="8815753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Federal Stimulus Funding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73DBD9-E3AD-4CF2-AA79-2F6B35258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06105"/>
              </p:ext>
            </p:extLst>
          </p:nvPr>
        </p:nvGraphicFramePr>
        <p:xfrm>
          <a:off x="3724275" y="1887946"/>
          <a:ext cx="8125999" cy="328775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3533775">
                  <a:extLst>
                    <a:ext uri="{9D8B030D-6E8A-4147-A177-3AD203B41FA5}">
                      <a16:colId xmlns:a16="http://schemas.microsoft.com/office/drawing/2014/main" val="3782291734"/>
                    </a:ext>
                  </a:extLst>
                </a:gridCol>
                <a:gridCol w="1945003">
                  <a:extLst>
                    <a:ext uri="{9D8B030D-6E8A-4147-A177-3AD203B41FA5}">
                      <a16:colId xmlns:a16="http://schemas.microsoft.com/office/drawing/2014/main" val="4184735861"/>
                    </a:ext>
                  </a:extLst>
                </a:gridCol>
                <a:gridCol w="2647221">
                  <a:extLst>
                    <a:ext uri="{9D8B030D-6E8A-4147-A177-3AD203B41FA5}">
                      <a16:colId xmlns:a16="http://schemas.microsoft.com/office/drawing/2014/main" val="620080196"/>
                    </a:ext>
                  </a:extLst>
                </a:gridCol>
              </a:tblGrid>
              <a:tr h="292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Federal Funds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Student Grants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Funds to Offset Costs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1583401"/>
                  </a:ext>
                </a:extLst>
              </a:tr>
              <a:tr h="6004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CARES Act (FY20)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$33.98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$33.73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8767255"/>
                  </a:ext>
                </a:extLst>
              </a:tr>
              <a:tr h="6004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CRRSAA (FY21)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$32.82 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$62.12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1072290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Recovery Act (Estimate)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$83.20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$83.20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2888980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$150.00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$179.05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14429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583ADB1-B442-4F19-AEFB-2B5DD45D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0"/>
            <a:ext cx="337624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8CEB3-7B5C-4448-8D34-5A28A8266EAE}"/>
              </a:ext>
            </a:extLst>
          </p:cNvPr>
          <p:cNvSpPr txBox="1"/>
          <p:nvPr/>
        </p:nvSpPr>
        <p:spPr>
          <a:xfrm>
            <a:off x="7034558" y="928289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 Pro Black" panose="02040A02050405020203" pitchFamily="18" charset="0"/>
              </a:rPr>
              <a:t>($Million)</a:t>
            </a:r>
          </a:p>
        </p:txBody>
      </p:sp>
    </p:spTree>
    <p:extLst>
      <p:ext uri="{BB962C8B-B14F-4D97-AF65-F5344CB8AC3E}">
        <p14:creationId xmlns:p14="http://schemas.microsoft.com/office/powerpoint/2010/main" val="1631863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48A5F2-F02F-4CE6-911A-149DBC3FE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113"/>
          <a:stretch/>
        </p:blipFill>
        <p:spPr>
          <a:xfrm>
            <a:off x="-95067" y="0"/>
            <a:ext cx="3962217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55C407-DF96-43F0-8D9D-C98269BE2F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44540" y="517739"/>
            <a:ext cx="882019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COVID Impact for Hospital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1C21B-050A-4D2A-B616-B0B6C0BDA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11366"/>
              </p:ext>
            </p:extLst>
          </p:nvPr>
        </p:nvGraphicFramePr>
        <p:xfrm>
          <a:off x="4460743" y="2077243"/>
          <a:ext cx="7210401" cy="302958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699592">
                  <a:extLst>
                    <a:ext uri="{9D8B030D-6E8A-4147-A177-3AD203B41FA5}">
                      <a16:colId xmlns:a16="http://schemas.microsoft.com/office/drawing/2014/main" val="1415815283"/>
                    </a:ext>
                  </a:extLst>
                </a:gridCol>
                <a:gridCol w="3706538">
                  <a:extLst>
                    <a:ext uri="{9D8B030D-6E8A-4147-A177-3AD203B41FA5}">
                      <a16:colId xmlns:a16="http://schemas.microsoft.com/office/drawing/2014/main" val="482346945"/>
                    </a:ext>
                  </a:extLst>
                </a:gridCol>
                <a:gridCol w="1804271">
                  <a:extLst>
                    <a:ext uri="{9D8B030D-6E8A-4147-A177-3AD203B41FA5}">
                      <a16:colId xmlns:a16="http://schemas.microsoft.com/office/drawing/2014/main" val="17199346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Fiscal Year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Period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Impact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7449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March – June 30, 2020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$58M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1625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July 1, 2020 – February 28, 2021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$49M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718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4183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$107M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796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774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44B8-8078-4D55-90AF-F95F3C16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E2065F-3753-4874-95D9-C78E85B0DB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6660" y="394456"/>
            <a:ext cx="8518679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Federal &amp; State Funding for Hospital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0303C99-31CF-4E2C-95AA-92C21F6C7F10}"/>
              </a:ext>
            </a:extLst>
          </p:cNvPr>
          <p:cNvSpPr txBox="1">
            <a:spLocks/>
          </p:cNvSpPr>
          <p:nvPr/>
        </p:nvSpPr>
        <p:spPr>
          <a:xfrm>
            <a:off x="190831" y="1363648"/>
            <a:ext cx="11497587" cy="4905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Federal Provider Relief Fund (CARES Act)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General Distribution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 COVID-related expenses and lost revenue:     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$10.2 million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(FY20)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High Impact Distribution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hospitals with large volume of COVID inpatients: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$17.8 million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(FY20)</a:t>
            </a:r>
          </a:p>
          <a:p>
            <a:pPr marL="3657418" marR="0" lvl="8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		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$17.8 million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(FY21)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Safety-net Distribution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hospitals who care for vulnerable populations: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$43.1 million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(FY21)</a:t>
            </a:r>
          </a:p>
          <a:p>
            <a:pPr marL="45717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17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Illinois HFS Provider Stability Fund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State allocation of CARES Act funds for distribution to Medicaid providers </a:t>
            </a:r>
          </a:p>
          <a:p>
            <a:pPr marL="45717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to help offset COVID-related expenditures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Distribution to Hospital in December 2020:       			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$28.3 million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(FY21)</a:t>
            </a:r>
          </a:p>
          <a:p>
            <a:pPr marL="45717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178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	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TOTAL Received from Federal and State sources:        $117.2 million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324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D9F748-5798-4582-9E76-817733B8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3" name="Diagram 2" descr="potsponing salary increase, hiring slowdown, capital spending slowdown, voluntary retirement, travel and events, and other costs and controls">
            <a:extLst>
              <a:ext uri="{FF2B5EF4-FFF2-40B4-BE49-F238E27FC236}">
                <a16:creationId xmlns:a16="http://schemas.microsoft.com/office/drawing/2014/main" id="{6F049A54-6FF9-45E5-9261-A7896E1FC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540169"/>
              </p:ext>
            </p:extLst>
          </p:nvPr>
        </p:nvGraphicFramePr>
        <p:xfrm>
          <a:off x="1257852" y="719666"/>
          <a:ext cx="96762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261E921-B128-4874-A882-F309892C3F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8868" y="328427"/>
            <a:ext cx="8542723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Significant Cost Containment Efforts</a:t>
            </a:r>
          </a:p>
        </p:txBody>
      </p:sp>
    </p:spTree>
    <p:extLst>
      <p:ext uri="{BB962C8B-B14F-4D97-AF65-F5344CB8AC3E}">
        <p14:creationId xmlns:p14="http://schemas.microsoft.com/office/powerpoint/2010/main" val="353300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9066-FD10-4EC2-9E19-5419AD8DF3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04644" y="419807"/>
            <a:ext cx="8387356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EF600-50C4-4655-A77B-487C290A9738}"/>
              </a:ext>
            </a:extLst>
          </p:cNvPr>
          <p:cNvSpPr txBox="1">
            <a:spLocks/>
          </p:cNvSpPr>
          <p:nvPr/>
        </p:nvSpPr>
        <p:spPr>
          <a:xfrm>
            <a:off x="4107509" y="2264296"/>
            <a:ext cx="7484723" cy="232940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4460" lvl="1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Book Antiqua" panose="02040602050305030304" pitchFamily="18" charset="0"/>
              </a:rPr>
              <a:t>COVID-19 Financial Impact</a:t>
            </a:r>
          </a:p>
          <a:p>
            <a:pPr marL="1394460" lvl="1" indent="-34290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uLnTx/>
                <a:uFillTx/>
                <a:latin typeface="Book Antiqua" panose="02040602050305030304" pitchFamily="18" charset="0"/>
              </a:rPr>
              <a:t>Federal</a:t>
            </a: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Book Antiqua" panose="02040602050305030304" pitchFamily="18" charset="0"/>
              </a:rPr>
              <a:t> Funding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uLnTx/>
              <a:uFillTx/>
              <a:latin typeface="Book Antiqua" panose="02040602050305030304" pitchFamily="18" charset="0"/>
            </a:endParaRPr>
          </a:p>
          <a:p>
            <a:pPr marL="1394460" marR="0" lvl="1" indent="-34290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 dirty="0">
                <a:solidFill>
                  <a:srgbClr val="000000">
                    <a:lumMod val="75000"/>
                    <a:lumOff val="25000"/>
                  </a:srgbClr>
                </a:solidFill>
                <a:latin typeface="Book Antiqua" panose="02040602050305030304" pitchFamily="18" charset="0"/>
              </a:rPr>
              <a:t>YTD (March 31) Revenue and Expenses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uLnTx/>
              <a:uFillTx/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E1829-4EB2-4986-A01E-733E1C15C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4" r="35465"/>
          <a:stretch/>
        </p:blipFill>
        <p:spPr>
          <a:xfrm>
            <a:off x="0" y="0"/>
            <a:ext cx="3804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32FAE-9162-4E08-BCBD-BE91D7B6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72D244-EBE3-44BD-9B75-5C0C893E75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76974" y="2508391"/>
            <a:ext cx="7467109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FY2021 Operating 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(YTD March 31, 2021) </a:t>
            </a:r>
          </a:p>
        </p:txBody>
      </p:sp>
    </p:spTree>
    <p:extLst>
      <p:ext uri="{BB962C8B-B14F-4D97-AF65-F5344CB8AC3E}">
        <p14:creationId xmlns:p14="http://schemas.microsoft.com/office/powerpoint/2010/main" val="252248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A6F80-464F-4CB5-93A2-4B68B8226E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601" y="1487271"/>
            <a:ext cx="3209110" cy="330338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j-cs"/>
              </a:rPr>
              <a:t>YTD (Mar 31) Operating  Summary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 panose="02040602050305030304" pitchFamily="18" charset="0"/>
                <a:ea typeface="Cambria" panose="02040503050406030204" pitchFamily="18" charset="0"/>
                <a:cs typeface="+mj-cs"/>
              </a:rPr>
              <a:t>(Excluding Hospital)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73BCA4-8922-46A8-AAD7-EF04DFA79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966021"/>
              </p:ext>
            </p:extLst>
          </p:nvPr>
        </p:nvGraphicFramePr>
        <p:xfrm>
          <a:off x="3666312" y="1801418"/>
          <a:ext cx="7929616" cy="267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612">
                  <a:extLst>
                    <a:ext uri="{9D8B030D-6E8A-4147-A177-3AD203B41FA5}">
                      <a16:colId xmlns:a16="http://schemas.microsoft.com/office/drawing/2014/main" val="2069829524"/>
                    </a:ext>
                  </a:extLst>
                </a:gridCol>
                <a:gridCol w="1979788">
                  <a:extLst>
                    <a:ext uri="{9D8B030D-6E8A-4147-A177-3AD203B41FA5}">
                      <a16:colId xmlns:a16="http://schemas.microsoft.com/office/drawing/2014/main" val="192274676"/>
                    </a:ext>
                  </a:extLst>
                </a:gridCol>
                <a:gridCol w="1855453">
                  <a:extLst>
                    <a:ext uri="{9D8B030D-6E8A-4147-A177-3AD203B41FA5}">
                      <a16:colId xmlns:a16="http://schemas.microsoft.com/office/drawing/2014/main" val="3018765478"/>
                    </a:ext>
                  </a:extLst>
                </a:gridCol>
                <a:gridCol w="2227763">
                  <a:extLst>
                    <a:ext uri="{9D8B030D-6E8A-4147-A177-3AD203B41FA5}">
                      <a16:colId xmlns:a16="http://schemas.microsoft.com/office/drawing/2014/main" val="1082819770"/>
                    </a:ext>
                  </a:extLst>
                </a:gridCol>
              </a:tblGrid>
              <a:tr h="489119">
                <a:tc>
                  <a:txBody>
                    <a:bodyPr/>
                    <a:lstStyle/>
                    <a:p>
                      <a:endParaRPr lang="en-US" sz="3100" dirty="0"/>
                    </a:p>
                  </a:txBody>
                  <a:tcPr marL="155240" marR="155240" marT="77621" marB="776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ook Antiqua" panose="02040602050305030304" pitchFamily="18" charset="0"/>
                        </a:rPr>
                        <a:t>FY21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ook Antiqua" panose="02040602050305030304" pitchFamily="18" charset="0"/>
                        </a:rPr>
                        <a:t>FY20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ook Antiqua" panose="02040602050305030304" pitchFamily="18" charset="0"/>
                        </a:rPr>
                        <a:t>FY21-FY20</a:t>
                      </a:r>
                    </a:p>
                  </a:txBody>
                  <a:tcPr marL="155240" marR="155240" marT="77621" marB="77621" anchor="ctr"/>
                </a:tc>
                <a:extLst>
                  <a:ext uri="{0D108BD9-81ED-4DB2-BD59-A6C34878D82A}">
                    <a16:rowId xmlns:a16="http://schemas.microsoft.com/office/drawing/2014/main" val="3275800050"/>
                  </a:ext>
                </a:extLst>
              </a:tr>
              <a:tr h="102370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Revenue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$3,670M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$3,724M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-$54M</a:t>
                      </a:r>
                    </a:p>
                  </a:txBody>
                  <a:tcPr marL="155240" marR="155240" marT="77621" marB="77621" anchor="ctr"/>
                </a:tc>
                <a:extLst>
                  <a:ext uri="{0D108BD9-81ED-4DB2-BD59-A6C34878D82A}">
                    <a16:rowId xmlns:a16="http://schemas.microsoft.com/office/drawing/2014/main" val="1725732301"/>
                  </a:ext>
                </a:extLst>
              </a:tr>
              <a:tr h="102370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Expenses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$3,015M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$2,922M</a:t>
                      </a:r>
                    </a:p>
                  </a:txBody>
                  <a:tcPr marL="155240" marR="155240" marT="77621" marB="776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+$93M</a:t>
                      </a:r>
                    </a:p>
                  </a:txBody>
                  <a:tcPr marL="155240" marR="155240" marT="77621" marB="77621" anchor="ctr"/>
                </a:tc>
                <a:extLst>
                  <a:ext uri="{0D108BD9-81ED-4DB2-BD59-A6C34878D82A}">
                    <a16:rowId xmlns:a16="http://schemas.microsoft.com/office/drawing/2014/main" val="562448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747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DB90-2CD2-4FE8-873F-6C2E7AD8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6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Georgia Pro Black" panose="02040A02050405020203" pitchFamily="18" charset="0"/>
              </a:rPr>
              <a:t>COVID Related Variances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0CA8B-3733-4C72-94EF-B71E509DF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720" y="2313997"/>
            <a:ext cx="5590311" cy="3120448"/>
          </a:xfr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14350" lvl="1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3000" b="1" dirty="0">
                <a:solidFill>
                  <a:srgbClr val="002060"/>
                </a:solidFill>
                <a:latin typeface="Book Antiqua" panose="02040602050305030304" pitchFamily="18" charset="0"/>
              </a:rPr>
              <a:t>Revenues</a:t>
            </a:r>
          </a:p>
          <a:p>
            <a:pPr marL="857250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Auxiliaries Down $122M </a:t>
            </a:r>
          </a:p>
          <a:p>
            <a:pPr marL="857250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Self-Supporting Down $34M </a:t>
            </a:r>
          </a:p>
          <a:p>
            <a:pPr marL="857250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Tuition Up $24M </a:t>
            </a:r>
          </a:p>
          <a:p>
            <a:pPr marL="857250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Gifts Up $38M </a:t>
            </a:r>
          </a:p>
          <a:p>
            <a:pPr marL="857250" lvl="1" indent="-34290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Non-Operating Grants Up $44M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486B5-6526-4A68-A5FB-58E6C9DC7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13997"/>
            <a:ext cx="5815445" cy="3120448"/>
          </a:xfr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14350" marR="0" lvl="1" indent="0" algn="ct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3000" b="1" dirty="0">
                <a:solidFill>
                  <a:srgbClr val="C00000"/>
                </a:solidFill>
                <a:latin typeface="Book Antiqua" panose="02040602050305030304" pitchFamily="18" charset="0"/>
              </a:rPr>
              <a:t>Expenses</a:t>
            </a:r>
          </a:p>
          <a:p>
            <a:pPr marL="742950" marR="0" lvl="1" indent="-2286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Financial Aid up +$61M </a:t>
            </a:r>
          </a:p>
          <a:p>
            <a:pPr marL="742950" marR="0" lvl="1" indent="-2286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</a:rPr>
              <a:t>Services and </a:t>
            </a: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Stores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</a:rPr>
              <a:t> up +$26</a:t>
            </a:r>
          </a:p>
          <a:p>
            <a:pPr marL="742950" marR="0" lvl="1" indent="-2286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Travel Related expenses 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</a:rPr>
              <a:t>down -$</a:t>
            </a: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36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</a:rPr>
              <a:t>M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5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8A024-03E4-4238-9E8F-35A29E20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FE697E-D9D2-42F0-86CF-5D6246DF5C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54391" y="1874728"/>
            <a:ext cx="6999409" cy="3108543"/>
          </a:xfrm>
          <a:prstGeom prst="rect">
            <a:avLst/>
          </a:prstGeom>
          <a:solidFill>
            <a:schemeClr val="accent1"/>
          </a:solidFill>
          <a:ln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Federal Funds and Prudent Spending Will Help Overcome Challenges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But COVID Impacts are Continuing Continued Vigilance is Required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C8A6C-50CA-400A-AF58-02BE66843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4" r="35465"/>
          <a:stretch/>
        </p:blipFill>
        <p:spPr>
          <a:xfrm>
            <a:off x="0" y="0"/>
            <a:ext cx="3804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4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of university of illinois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35" y="0"/>
            <a:ext cx="1277285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01D91E-EA90-459F-9A8C-E94477DC59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8322" y="2480061"/>
            <a:ext cx="11355355" cy="1897878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chemeClr val="lt1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Thanks to Students, Faculty and Staff Across the System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for their Diligent Efforts </a:t>
            </a:r>
          </a:p>
        </p:txBody>
      </p:sp>
    </p:spTree>
    <p:extLst>
      <p:ext uri="{BB962C8B-B14F-4D97-AF65-F5344CB8AC3E}">
        <p14:creationId xmlns:p14="http://schemas.microsoft.com/office/powerpoint/2010/main" val="28096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06" y="2687216"/>
            <a:ext cx="10515600" cy="132871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effectLst/>
                <a:latin typeface="Georgia Pro Black" panose="02040A02050405020203" pitchFamily="18" charset="0"/>
              </a:rPr>
              <a:t>Response to COVID has been systematic and comprehensive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66733-B904-C84A-937B-5FAEB6B69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1F11">
                    <a:tint val="75000"/>
                  </a:srgbClr>
                </a:solidFill>
                <a:effectLst/>
                <a:uLnTx/>
                <a:uFillTx/>
                <a:latin typeface="Avenir Book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31F11">
                  <a:tint val="75000"/>
                </a:srgbClr>
              </a:solidFill>
              <a:effectLst/>
              <a:uLnTx/>
              <a:uFillTx/>
              <a:latin typeface="Avenir Book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6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5C70-CBE9-4A42-BAEB-317DA7A5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Advising the State</a:t>
            </a:r>
          </a:p>
        </p:txBody>
      </p:sp>
      <p:pic>
        <p:nvPicPr>
          <p:cNvPr id="5" name="Content Placeholder 4" descr="governor pritzker standing in front of covid 19 chart at a press conference">
            <a:extLst>
              <a:ext uri="{FF2B5EF4-FFF2-40B4-BE49-F238E27FC236}">
                <a16:creationId xmlns:a16="http://schemas.microsoft.com/office/drawing/2014/main" id="{24CF77C6-0AEE-4D00-B2F8-788F018F0B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3520"/>
          <a:stretch/>
        </p:blipFill>
        <p:spPr>
          <a:xfrm>
            <a:off x="0" y="156111"/>
            <a:ext cx="12192000" cy="6705600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0B7DF4C-4A3F-446A-9CB6-50CF228BBFEF}"/>
              </a:ext>
            </a:extLst>
          </p:cNvPr>
          <p:cNvSpPr/>
          <p:nvPr/>
        </p:nvSpPr>
        <p:spPr>
          <a:xfrm>
            <a:off x="74645" y="5181084"/>
            <a:ext cx="4475584" cy="1629977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rgbClr val="13294B"/>
          </a:solidFill>
          <a:ln w="3810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5760" tIns="182880" rIns="365760" bIns="110490" numCol="1" spcCol="1270" anchor="ctr" anchorCtr="0">
            <a:noAutofit/>
          </a:bodyPr>
          <a:lstStyle/>
          <a:p>
            <a:pPr marL="0" lvl="0" indent="0" algn="r" defTabSz="12890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4000" b="1" cap="all" dirty="0">
                <a:solidFill>
                  <a:srgbClr val="E8E9EA"/>
                </a:solidFill>
                <a:latin typeface="Georgia Pro Black" panose="02040A02050405020203" pitchFamily="18" charset="0"/>
                <a:ea typeface="Avenir Book" charset="0"/>
                <a:cs typeface="Avenir Book" charset="0"/>
              </a:rPr>
              <a:t>Advising the State</a:t>
            </a:r>
            <a:endParaRPr lang="en-US" sz="4000" b="1" kern="1200" cap="all" dirty="0">
              <a:solidFill>
                <a:srgbClr val="E8E9EA"/>
              </a:solidFill>
              <a:latin typeface="Georgia Pro Black" panose="02040A02050405020203" pitchFamily="18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2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5C70-CBE9-4A42-BAEB-317DA7A5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FIGHT ON ALL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F85CA-FC5A-4CD3-8E07-45A422746A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EC63EB-0328-462C-9780-81063417F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5080" y="152400"/>
            <a:ext cx="5836920" cy="6697134"/>
          </a:xfrm>
          <a:prstGeom prst="rect">
            <a:avLst/>
          </a:prstGeom>
          <a:solidFill>
            <a:srgbClr val="F8F8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s for carle, cts, siebel center for design, tekmil, grainger college of engineering">
            <a:extLst>
              <a:ext uri="{FF2B5EF4-FFF2-40B4-BE49-F238E27FC236}">
                <a16:creationId xmlns:a16="http://schemas.microsoft.com/office/drawing/2014/main" id="{E03E1088-9691-4601-848A-0F632321B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84" y="3509433"/>
            <a:ext cx="5605816" cy="3095941"/>
          </a:xfrm>
          <a:prstGeom prst="rect">
            <a:avLst/>
          </a:prstGeom>
        </p:spPr>
      </p:pic>
      <p:pic>
        <p:nvPicPr>
          <p:cNvPr id="5" name="Picture 4" descr="3 men and 1 woman standing around a metal table with parts for ventilators attached together on the table">
            <a:extLst>
              <a:ext uri="{FF2B5EF4-FFF2-40B4-BE49-F238E27FC236}">
                <a16:creationId xmlns:a16="http://schemas.microsoft.com/office/drawing/2014/main" id="{3FBE677D-F8D4-445F-B80F-60EA83BC8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6" t="1980" r="3869" b="15616"/>
          <a:stretch/>
        </p:blipFill>
        <p:spPr>
          <a:xfrm>
            <a:off x="0" y="160866"/>
            <a:ext cx="6586185" cy="669713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EFA55B8-9FA5-4B79-B2F2-C65DF92A8828}"/>
              </a:ext>
            </a:extLst>
          </p:cNvPr>
          <p:cNvSpPr/>
          <p:nvPr/>
        </p:nvSpPr>
        <p:spPr>
          <a:xfrm>
            <a:off x="6586184" y="1198419"/>
            <a:ext cx="5605816" cy="1629977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rgbClr val="13294B"/>
          </a:solidFill>
          <a:ln w="3810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5760" tIns="182880" rIns="36576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4000" b="1" cap="all" dirty="0">
                <a:solidFill>
                  <a:srgbClr val="E8E9EA"/>
                </a:solidFill>
                <a:latin typeface="Georgia Pro Black" panose="02040A02050405020203" pitchFamily="18" charset="0"/>
                <a:ea typeface="Avenir Book" charset="0"/>
                <a:cs typeface="Avenir Book" charset="0"/>
              </a:rPr>
              <a:t>Innovating Ventilators</a:t>
            </a:r>
            <a:endParaRPr lang="en-US" sz="4000" b="1" kern="1200" cap="all" dirty="0">
              <a:solidFill>
                <a:srgbClr val="E8E9EA"/>
              </a:solidFill>
              <a:latin typeface="Georgia Pro Black" panose="02040A02050405020203" pitchFamily="18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0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5C70-CBE9-4A42-BAEB-317DA7A5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67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3294B"/>
                </a:solidFill>
                <a:latin typeface="Book Antiqua" panose="02040602050305030304" pitchFamily="18" charset="0"/>
              </a:rPr>
              <a:t>HELPING REMOTE LEARNING</a:t>
            </a:r>
          </a:p>
        </p:txBody>
      </p:sp>
      <p:pic>
        <p:nvPicPr>
          <p:cNvPr id="5" name="Picture 4" descr="mother working on computer with child playing in background">
            <a:extLst>
              <a:ext uri="{FF2B5EF4-FFF2-40B4-BE49-F238E27FC236}">
                <a16:creationId xmlns:a16="http://schemas.microsoft.com/office/drawing/2014/main" id="{F83D8B3C-6682-41A3-9514-27F9FD645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64" y="1604865"/>
            <a:ext cx="5522084" cy="44712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38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5C70-CBE9-4A42-BAEB-317DA7A5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331"/>
            <a:ext cx="12192000" cy="1325563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13294B"/>
                </a:solidFill>
                <a:latin typeface="Georgia Pro Black" panose="02040A02050405020203" pitchFamily="18" charset="0"/>
              </a:rPr>
              <a:t>Ui health clinical Response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A3E4312-4A70-4059-92A3-36F1AD9BF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536025" y="2111647"/>
            <a:ext cx="3456967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 descr="3,000 covid 19 patients treated&#10;120,000 covid 19 vaccines adminstered">
            <a:extLst>
              <a:ext uri="{FF2B5EF4-FFF2-40B4-BE49-F238E27FC236}">
                <a16:creationId xmlns:a16="http://schemas.microsoft.com/office/drawing/2014/main" id="{9626863E-EA37-43BC-AB72-C73E195D1F7A}"/>
              </a:ext>
            </a:extLst>
          </p:cNvPr>
          <p:cNvGrpSpPr/>
          <p:nvPr/>
        </p:nvGrpSpPr>
        <p:grpSpPr>
          <a:xfrm>
            <a:off x="2502506" y="2160872"/>
            <a:ext cx="7186989" cy="2536256"/>
            <a:chOff x="2490709" y="2501547"/>
            <a:chExt cx="7186989" cy="25362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1F18C22-C155-4A0C-9645-A8ACBB083A6D}"/>
                </a:ext>
              </a:extLst>
            </p:cNvPr>
            <p:cNvSpPr/>
            <p:nvPr/>
          </p:nvSpPr>
          <p:spPr>
            <a:xfrm>
              <a:off x="2490709" y="2501547"/>
              <a:ext cx="3456966" cy="2536255"/>
            </a:xfrm>
            <a:custGeom>
              <a:avLst/>
              <a:gdLst>
                <a:gd name="connsiteX0" fmla="*/ 0 w 3869531"/>
                <a:gd name="connsiteY0" fmla="*/ 0 h 2321718"/>
                <a:gd name="connsiteX1" fmla="*/ 3869531 w 3869531"/>
                <a:gd name="connsiteY1" fmla="*/ 0 h 2321718"/>
                <a:gd name="connsiteX2" fmla="*/ 3869531 w 3869531"/>
                <a:gd name="connsiteY2" fmla="*/ 2321718 h 2321718"/>
                <a:gd name="connsiteX3" fmla="*/ 0 w 3869531"/>
                <a:gd name="connsiteY3" fmla="*/ 2321718 h 2321718"/>
                <a:gd name="connsiteX4" fmla="*/ 0 w 3869531"/>
                <a:gd name="connsiteY4" fmla="*/ 0 h 232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9531" h="2321718">
                  <a:moveTo>
                    <a:pt x="0" y="0"/>
                  </a:moveTo>
                  <a:lnTo>
                    <a:pt x="3869531" y="0"/>
                  </a:lnTo>
                  <a:lnTo>
                    <a:pt x="3869531" y="2321718"/>
                  </a:lnTo>
                  <a:lnTo>
                    <a:pt x="0" y="2321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94B"/>
            </a:solidFill>
            <a:ln w="38100">
              <a:solidFill>
                <a:srgbClr val="E8E9EA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Lato Black" panose="020F0A02020204030203" pitchFamily="34" charset="0"/>
                <a:ea typeface="Cambria" panose="02040503050406030204" pitchFamily="18" charset="0"/>
                <a:cs typeface="Avenir Book" charset="0"/>
              </a:endParaRPr>
            </a:p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-150" dirty="0">
                  <a:solidFill>
                    <a:srgbClr val="E8E9EA"/>
                  </a:solidFill>
                  <a:latin typeface="Oswald SemiBold" pitchFamily="2" charset="0"/>
                  <a:cs typeface="Arial" panose="020B0604020202020204" pitchFamily="34" charset="0"/>
                </a:rPr>
                <a:t>3,000</a:t>
              </a:r>
              <a:endParaRPr kumimoji="0" lang="en-US" sz="5400" b="1" i="0" u="none" strike="noStrike" kern="1200" cap="none" spc="-150" normalizeH="0" baseline="30000" noProof="0" dirty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Oswald SemiBold" pitchFamily="2" charset="0"/>
                <a:cs typeface="Arial" panose="020B0604020202020204" pitchFamily="34" charset="0"/>
              </a:endParaRPr>
            </a:p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E8E9EA"/>
                  </a:solidFill>
                  <a:effectLst/>
                  <a:uLnTx/>
                  <a:uFillTx/>
                  <a:latin typeface="Lato Black" panose="020F0A02020204030203" pitchFamily="34" charset="0"/>
                  <a:ea typeface="Cambria" panose="02040503050406030204" pitchFamily="18" charset="0"/>
                  <a:cs typeface="Avenir Book" charset="0"/>
                </a:rPr>
                <a:t>COVID-19 Patients Treated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35D6C3E-DE2C-4203-950A-CA5746D87866}"/>
                </a:ext>
              </a:extLst>
            </p:cNvPr>
            <p:cNvSpPr/>
            <p:nvPr/>
          </p:nvSpPr>
          <p:spPr>
            <a:xfrm>
              <a:off x="6220732" y="2501548"/>
              <a:ext cx="3456966" cy="2536255"/>
            </a:xfrm>
            <a:custGeom>
              <a:avLst/>
              <a:gdLst>
                <a:gd name="connsiteX0" fmla="*/ 0 w 3869531"/>
                <a:gd name="connsiteY0" fmla="*/ 0 h 2321718"/>
                <a:gd name="connsiteX1" fmla="*/ 3869531 w 3869531"/>
                <a:gd name="connsiteY1" fmla="*/ 0 h 2321718"/>
                <a:gd name="connsiteX2" fmla="*/ 3869531 w 3869531"/>
                <a:gd name="connsiteY2" fmla="*/ 2321718 h 2321718"/>
                <a:gd name="connsiteX3" fmla="*/ 0 w 3869531"/>
                <a:gd name="connsiteY3" fmla="*/ 2321718 h 2321718"/>
                <a:gd name="connsiteX4" fmla="*/ 0 w 3869531"/>
                <a:gd name="connsiteY4" fmla="*/ 0 h 232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9531" h="2321718">
                  <a:moveTo>
                    <a:pt x="0" y="0"/>
                  </a:moveTo>
                  <a:lnTo>
                    <a:pt x="3869531" y="0"/>
                  </a:lnTo>
                  <a:lnTo>
                    <a:pt x="3869531" y="2321718"/>
                  </a:lnTo>
                  <a:lnTo>
                    <a:pt x="0" y="23217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94B"/>
            </a:solidFill>
            <a:ln w="38100">
              <a:solidFill>
                <a:srgbClr val="E8E9EA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Lato Black" panose="020F0A02020204030203" pitchFamily="34" charset="0"/>
                <a:ea typeface="Avenir Book" charset="0"/>
                <a:cs typeface="Avenir Book" charset="0"/>
              </a:endParaRPr>
            </a:p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-150" dirty="0">
                  <a:solidFill>
                    <a:srgbClr val="E8E9EA"/>
                  </a:solidFill>
                  <a:latin typeface="Oswald SemiBold" pitchFamily="2" charset="0"/>
                  <a:cs typeface="Arial" panose="020B0604020202020204" pitchFamily="34" charset="0"/>
                </a:rPr>
                <a:t>120,000</a:t>
              </a:r>
              <a:endParaRPr kumimoji="0" lang="en-US" sz="5400" b="1" i="0" u="none" strike="noStrike" kern="1200" cap="none" spc="-150" normalizeH="0" baseline="30000" noProof="0" dirty="0">
                <a:ln>
                  <a:noFill/>
                </a:ln>
                <a:solidFill>
                  <a:srgbClr val="E8E9EA"/>
                </a:solidFill>
                <a:effectLst/>
                <a:uLnTx/>
                <a:uFillTx/>
                <a:latin typeface="Oswald SemiBold" pitchFamily="2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8E9EA"/>
                  </a:solidFill>
                  <a:effectLst/>
                  <a:uLnTx/>
                  <a:uFillTx/>
                  <a:latin typeface="Lato Black" panose="020F0A02020204030203" pitchFamily="34" charset="0"/>
                  <a:ea typeface="Avenir Book" charset="0"/>
                  <a:cs typeface="Avenir Book" charset="0"/>
                </a:rPr>
                <a:t>COVID-19 Vaccines Administered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08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1D3F39-0A73-4B61-BC74-2131B6582C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93088" y="475862"/>
            <a:ext cx="6739345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Dealing With Uncertainty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274991-C4B2-46D9-A36E-9BF4A4617E38}"/>
              </a:ext>
            </a:extLst>
          </p:cNvPr>
          <p:cNvSpPr txBox="1"/>
          <p:nvPr/>
        </p:nvSpPr>
        <p:spPr>
          <a:xfrm>
            <a:off x="3152726" y="1586107"/>
            <a:ext cx="5886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Spring 2020:  </a:t>
            </a:r>
          </a:p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Remote Classes, Remote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A4C67-E648-4031-A824-74D37F2E4361}"/>
              </a:ext>
            </a:extLst>
          </p:cNvPr>
          <p:cNvSpPr txBox="1"/>
          <p:nvPr/>
        </p:nvSpPr>
        <p:spPr>
          <a:xfrm>
            <a:off x="1395251" y="3118981"/>
            <a:ext cx="98908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Fall 2021: </a:t>
            </a:r>
          </a:p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Sustaining Enrollment, Implementing Hybrid Model</a:t>
            </a:r>
          </a:p>
          <a:p>
            <a:pPr algn="ctr"/>
            <a:endParaRPr lang="en-US" sz="2800" b="1" dirty="0">
              <a:latin typeface="Bookman Old Style" panose="02050604050505020204" pitchFamily="18" charset="0"/>
            </a:endParaRPr>
          </a:p>
          <a:p>
            <a:pPr algn="ctr"/>
            <a:r>
              <a:rPr lang="en-US" sz="2800" b="1" dirty="0">
                <a:latin typeface="Bookman Old Style" panose="02050604050505020204" pitchFamily="18" charset="0"/>
              </a:rPr>
              <a:t>Curbing Infections &amp; Keeping Campuses Open</a:t>
            </a:r>
          </a:p>
        </p:txBody>
      </p:sp>
    </p:spTree>
    <p:extLst>
      <p:ext uri="{BB962C8B-B14F-4D97-AF65-F5344CB8AC3E}">
        <p14:creationId xmlns:p14="http://schemas.microsoft.com/office/powerpoint/2010/main" val="281329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32661-E767-A944-A693-AAEB4BEE9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02" y="4889244"/>
            <a:ext cx="593558" cy="565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4AF50-D584-CD41-A2B1-81EDE7EE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80" y="4003705"/>
            <a:ext cx="593558" cy="565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693CE-89AC-FE47-89F0-FACDF2860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02" y="5041644"/>
            <a:ext cx="593558" cy="565364"/>
          </a:xfrm>
          <a:prstGeom prst="rect">
            <a:avLst/>
          </a:prstGeom>
        </p:spPr>
      </p:pic>
      <p:graphicFrame>
        <p:nvGraphicFramePr>
          <p:cNvPr id="14" name="Chart 13" descr="bar graph showing system wide enrollment from 2016 to 2020, 2016 was 81, 499, 2017 almost 85,000, 2018 a bit over 85,000, 2019 almost 90,000 and 2020 90,343">
            <a:extLst>
              <a:ext uri="{FF2B5EF4-FFF2-40B4-BE49-F238E27FC236}">
                <a16:creationId xmlns:a16="http://schemas.microsoft.com/office/drawing/2014/main" id="{BF074BA5-E288-7448-A1E8-A6ABBEDC3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840722"/>
              </p:ext>
            </p:extLst>
          </p:nvPr>
        </p:nvGraphicFramePr>
        <p:xfrm>
          <a:off x="857955" y="1331990"/>
          <a:ext cx="10600620" cy="4667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F9597C-5CBD-1343-8157-7326C8EE8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65124" y="-2471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8188" y="5967431"/>
            <a:ext cx="446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System-wide enrollment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551C27-680C-4217-B410-61898DA33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49719"/>
            <a:ext cx="12192000" cy="2116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7F94D-184C-4008-9D5E-843B2B731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27E2A-E581-4406-BC29-FAE80ABA5D1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31F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31F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2217131-4323-4F47-AC02-0E717A13AB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955" y="225044"/>
            <a:ext cx="10515600" cy="738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Georgia Pro Black" panose="02040A02050405020203" pitchFamily="18" charset="0"/>
                <a:ea typeface="Georgia" charset="0"/>
                <a:cs typeface="Arial" panose="020B0604020202020204" pitchFamily="34" charset="0"/>
              </a:rPr>
              <a:t>Our Enrollments Grew</a:t>
            </a:r>
          </a:p>
        </p:txBody>
      </p:sp>
    </p:spTree>
    <p:extLst>
      <p:ext uri="{BB962C8B-B14F-4D97-AF65-F5344CB8AC3E}">
        <p14:creationId xmlns:p14="http://schemas.microsoft.com/office/powerpoint/2010/main" val="3422952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ystem">
  <a:themeElements>
    <a:clrScheme name="UI System 1">
      <a:dk1>
        <a:srgbClr val="131F11"/>
      </a:dk1>
      <a:lt1>
        <a:srgbClr val="FFFFFF"/>
      </a:lt1>
      <a:dk2>
        <a:srgbClr val="242852"/>
      </a:dk2>
      <a:lt2>
        <a:srgbClr val="E8E9EA"/>
      </a:lt2>
      <a:accent1>
        <a:srgbClr val="0556AC"/>
      </a:accent1>
      <a:accent2>
        <a:srgbClr val="2040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517FB7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2018-template" id="{8A552260-A253-BC45-A09C-93DDB43630E6}" vid="{D268F7F8-4C2B-C34D-AB3D-D0263FD2705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626</Words>
  <Application>Microsoft Office PowerPoint</Application>
  <PresentationFormat>Widescreen</PresentationFormat>
  <Paragraphs>188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Arial</vt:lpstr>
      <vt:lpstr>Avenir Book</vt:lpstr>
      <vt:lpstr>Avenir Heavy</vt:lpstr>
      <vt:lpstr>Avenir Light</vt:lpstr>
      <vt:lpstr>Book Antiqua</vt:lpstr>
      <vt:lpstr>Bookman Old Style</vt:lpstr>
      <vt:lpstr>Calibri</vt:lpstr>
      <vt:lpstr>Calibri Light</vt:lpstr>
      <vt:lpstr>Cambria</vt:lpstr>
      <vt:lpstr>Georgia</vt:lpstr>
      <vt:lpstr>Georgia Pro Black</vt:lpstr>
      <vt:lpstr>Gotham Book</vt:lpstr>
      <vt:lpstr>Lato</vt:lpstr>
      <vt:lpstr>Lato Black</vt:lpstr>
      <vt:lpstr>Oswald</vt:lpstr>
      <vt:lpstr>Oswald SemiBold</vt:lpstr>
      <vt:lpstr>Symbol</vt:lpstr>
      <vt:lpstr>Tahoma</vt:lpstr>
      <vt:lpstr>Verdana</vt:lpstr>
      <vt:lpstr>Wingdings</vt:lpstr>
      <vt:lpstr>Office Theme</vt:lpstr>
      <vt:lpstr>1_Office Theme</vt:lpstr>
      <vt:lpstr>2_Office Theme</vt:lpstr>
      <vt:lpstr>System</vt:lpstr>
      <vt:lpstr>Financial Update</vt:lpstr>
      <vt:lpstr>Agenda</vt:lpstr>
      <vt:lpstr>Response to COVID has been systematic and comprehensive </vt:lpstr>
      <vt:lpstr>Advising the State</vt:lpstr>
      <vt:lpstr>LEADING THE FIGHT ON ALL FRONTS</vt:lpstr>
      <vt:lpstr>HELPING REMOTE LEARNING</vt:lpstr>
      <vt:lpstr>Ui health clinical Response</vt:lpstr>
      <vt:lpstr>Dealing With Uncertainty</vt:lpstr>
      <vt:lpstr>Our Enrollments Grew</vt:lpstr>
      <vt:lpstr>…And So Did Tuition Revenue</vt:lpstr>
      <vt:lpstr>Intensive Testing Using Shield Protocol</vt:lpstr>
      <vt:lpstr>How University of Illinois curbed surge in coronavirus cases on campus – NBC news</vt:lpstr>
      <vt:lpstr>Supporting Other Institutions</vt:lpstr>
      <vt:lpstr>COVID Financial Impact</vt:lpstr>
      <vt:lpstr>COVID Financial Impact (Excluding Hospital)</vt:lpstr>
      <vt:lpstr>Federal Stimulus Funding</vt:lpstr>
      <vt:lpstr>COVID Impact for Hospital</vt:lpstr>
      <vt:lpstr>Federal &amp; State Funding for Hospital</vt:lpstr>
      <vt:lpstr>Significant Cost Containment Efforts</vt:lpstr>
      <vt:lpstr>FY2021 Operating Performance (YTD March 31, 2021) </vt:lpstr>
      <vt:lpstr>YTD (Mar 31) Operating  Summary (Excluding Hospital)</vt:lpstr>
      <vt:lpstr>COVID Related Variances</vt:lpstr>
      <vt:lpstr> Federal Funds and Prudent Spending Will Help Overcome Challenges   But COVID Impacts are Continuing Continued Vigilance is Required </vt:lpstr>
      <vt:lpstr>Thanks to Students, Faculty and Staff Across the System  for their Diligent Efforts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Avijit</dc:creator>
  <cp:lastModifiedBy>Martin, Vance Scott</cp:lastModifiedBy>
  <cp:revision>103</cp:revision>
  <dcterms:created xsi:type="dcterms:W3CDTF">2020-06-16T20:30:38Z</dcterms:created>
  <dcterms:modified xsi:type="dcterms:W3CDTF">2021-05-21T15:11:39Z</dcterms:modified>
</cp:coreProperties>
</file>