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7"/>
  </p:notesMasterIdLst>
  <p:handoutMasterIdLst>
    <p:handoutMasterId r:id="rId18"/>
  </p:handoutMasterIdLst>
  <p:sldIdLst>
    <p:sldId id="277" r:id="rId6"/>
    <p:sldId id="280" r:id="rId7"/>
    <p:sldId id="297" r:id="rId8"/>
    <p:sldId id="298" r:id="rId9"/>
    <p:sldId id="300" r:id="rId10"/>
    <p:sldId id="299" r:id="rId11"/>
    <p:sldId id="301" r:id="rId12"/>
    <p:sldId id="286" r:id="rId13"/>
    <p:sldId id="294" r:id="rId14"/>
    <p:sldId id="295" r:id="rId15"/>
    <p:sldId id="275" r:id="rId16"/>
  </p:sldIdLst>
  <p:sldSz cx="12192000" cy="6858000"/>
  <p:notesSz cx="6858000" cy="9144000"/>
  <p:embeddedFontLs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3" pitchFamily="34" charset="0"/>
      <p:bold r:id="rId23"/>
      <p:boldItalic r:id="rId24"/>
    </p:embeddedFont>
    <p:embeddedFont>
      <p:font typeface="Oswald SemiBold" panose="00000700000000000000" pitchFamily="2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34BE2D-0553-C5F3-8252-C68F14085BF9}" name="Bree, Chasity A" initials="CB" userId="S::cbree@illinois.edu::c61ca8a5-87a9-4d4a-a716-febf370191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6A5"/>
    <a:srgbClr val="13294B"/>
    <a:srgbClr val="E84A27"/>
    <a:srgbClr val="E8E9EA"/>
    <a:srgbClr val="0455A4"/>
    <a:srgbClr val="003366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6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744" y="96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0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E3AE06-C60D-4FAC-82FC-C87D301AAA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84B40-4CD3-47A3-A46A-76AD4C9963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6833-1F3F-4FC8-97F4-FDE94F723B49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8BAD6-B7D1-4BE0-B77A-8B39CB7E21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F6AE-B67D-400B-80F1-9BF5F879A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D90FA-BBDF-4623-B686-0831D6C73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0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3C47-91C8-B274-B2BB-32C0349D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8A539-4C36-10EC-F532-2E1903169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C471E-C38A-277A-8571-D0A70B18D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8BA43-94F7-9E3A-3891-C49323145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60CC-02F8-5BCD-A571-54902D795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FF6F6-211C-AA7B-EFE2-72F6D17D9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298D25-E052-9318-E680-63B9F2469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8E7B9-19DA-3EAD-9C53-1588061E7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2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5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2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56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0CE32-0D88-408C-A652-07391741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7020A-8B29-0894-96E7-243103226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F16D5-0B4D-50C6-F9E6-2F57D7C33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81869-45DD-92B0-90AE-5A7EC8393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08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University of Illinois System logo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A78FA8AB-4405-4444-ACAC-4046C4EA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FE7227-798D-4B3D-A297-B09AE961A1A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291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21FAD412-933D-4FF2-924E-58DB1C5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69DF7B-0E50-4F12-A329-B7AD0C93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BA4DF265-3811-48B8-B889-A8F3EA3E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FBFCC8D-7F0E-4C14-9877-5F062B2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67FF1-1A01-4668-9AB2-8A7E57A662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6B9ADA4A-10C1-4AB6-80A8-2F2A3F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41D2A3-8719-4D0A-B26C-CD3F8394D3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39EADD68-76BE-498E-BC31-F5AC81E7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7792DF-18D0-4183-914D-4044609A37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5" r:id="rId3"/>
    <p:sldLayoutId id="2147483666" r:id="rId4"/>
    <p:sldLayoutId id="2147483674" r:id="rId5"/>
    <p:sldLayoutId id="2147483677" r:id="rId6"/>
    <p:sldLayoutId id="2147483678" r:id="rId7"/>
    <p:sldLayoutId id="2147483669" r:id="rId8"/>
    <p:sldLayoutId id="2147483672" r:id="rId9"/>
    <p:sldLayoutId id="2147483694" r:id="rId10"/>
    <p:sldLayoutId id="2147483670" r:id="rId11"/>
    <p:sldLayoutId id="2147483664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sycnet.apa.org/fulltext/2026-89350-00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53C6F-F55E-9C5E-0A58-2A550EF493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98339"/>
            <a:ext cx="7767181" cy="3254897"/>
          </a:xfrm>
          <a:prstGeom prst="rect">
            <a:avLst/>
          </a:prstGeom>
        </p:spPr>
        <p:txBody>
          <a:bodyPr/>
          <a:lstStyle/>
          <a:p>
            <a:pPr rtl="0" eaLnBrk="1" fontAlgn="auto" latinLnBrk="0" hangingPunct="1"/>
            <a:r>
              <a:rPr lang="en-US" sz="7200" b="0" i="0" kern="1200" spc="0" baseline="0" dirty="0">
                <a:ln>
                  <a:noFill/>
                </a:ln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Public education for the public good</a:t>
            </a:r>
            <a:endParaRPr lang="en-US" dirty="0">
              <a:solidFill>
                <a:srgbClr val="1329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D7A1F-8A73-8E0E-7613-733F8BB5E3AF}"/>
              </a:ext>
            </a:extLst>
          </p:cNvPr>
          <p:cNvSpPr txBox="1"/>
          <p:nvPr/>
        </p:nvSpPr>
        <p:spPr>
          <a:xfrm>
            <a:off x="924027" y="5441464"/>
            <a:ext cx="80190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556A5"/>
                </a:solidFill>
                <a:latin typeface="Lato Black" panose="020F0A02020204030203" pitchFamily="34" charset="0"/>
              </a:rPr>
              <a:t>Kathryn Clancy, Professor of Anthropology, UIUC</a:t>
            </a:r>
          </a:p>
          <a:p>
            <a:r>
              <a:rPr lang="en-US" sz="2500" dirty="0">
                <a:solidFill>
                  <a:srgbClr val="0556A5"/>
                </a:solidFill>
                <a:latin typeface="Lato Black" panose="020F0A02020204030203" pitchFamily="34" charset="0"/>
              </a:rPr>
              <a:t>University Senates Conference, 2025-present</a:t>
            </a:r>
          </a:p>
        </p:txBody>
      </p:sp>
    </p:spTree>
    <p:extLst>
      <p:ext uri="{BB962C8B-B14F-4D97-AF65-F5344CB8AC3E}">
        <p14:creationId xmlns:p14="http://schemas.microsoft.com/office/powerpoint/2010/main" val="21257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EC6F5-F950-CDB5-6201-C954A44D9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4C9266-1573-6128-339E-871E2C28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927702" cy="1313848"/>
          </a:xfrm>
        </p:spPr>
        <p:txBody>
          <a:bodyPr>
            <a:normAutofit fontScale="90000"/>
          </a:bodyPr>
          <a:lstStyle/>
          <a:p>
            <a:r>
              <a:rPr lang="en-US" dirty="0"/>
              <a:t>Being accountable to “learning and labor”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23193-C976-C84A-9719-700404C84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CF69D-F1ED-5246-A49A-11A107F41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5" y="2415244"/>
            <a:ext cx="10515600" cy="353631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0556A5"/>
                </a:solidFill>
              </a:rPr>
              <a:t>How can we achieve conceptual clarity regarding what we mean by “public education for the public good?”</a:t>
            </a:r>
          </a:p>
          <a:p>
            <a:r>
              <a:rPr lang="en-US" sz="3200" dirty="0">
                <a:solidFill>
                  <a:srgbClr val="0556A5"/>
                </a:solidFill>
              </a:rPr>
              <a:t>How can we better attend and adapt to the needs of our neighbors?</a:t>
            </a:r>
          </a:p>
          <a:p>
            <a:r>
              <a:rPr lang="en-US" sz="3200" dirty="0">
                <a:solidFill>
                  <a:srgbClr val="0556A5"/>
                </a:solidFill>
              </a:rPr>
              <a:t>How might we forge new relationships between our universities and our communities?</a:t>
            </a:r>
          </a:p>
          <a:p>
            <a:r>
              <a:rPr lang="en-US" sz="3200" dirty="0">
                <a:solidFill>
                  <a:srgbClr val="0556A5"/>
                </a:solidFill>
              </a:rPr>
              <a:t>How might we spark curiosity, build trust, and create change?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1BB62-CA35-0732-87F8-9D97A0A3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3452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Comments and 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838200" y="4819650"/>
            <a:ext cx="3280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Kathryn Clancy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</a:t>
            </a:r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kclancy@illinois.edu 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217-244-1509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DACF5-37E3-296D-AAFD-8D0A058B6A6A}"/>
              </a:ext>
            </a:extLst>
          </p:cNvPr>
          <p:cNvSpPr txBox="1"/>
          <p:nvPr/>
        </p:nvSpPr>
        <p:spPr>
          <a:xfrm>
            <a:off x="4784296" y="4819650"/>
            <a:ext cx="2553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Sandra De Groote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sgroote@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uic</a:t>
            </a:r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.edu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312-413-9494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7925269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Administration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ct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217-300-7448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16579-7399-CA8B-ABE1-0378D9532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The University of Illinois – Leading the state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43A408-5AB4-758D-9BD3-D2E4548D1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1846"/>
            <a:ext cx="3542881" cy="1730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83CE7F-79F2-5E3E-FF4D-D0DF0008A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02" y="2191794"/>
            <a:ext cx="5425898" cy="7950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0B451-251C-A322-3688-6DBDB4612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443"/>
          <a:stretch>
            <a:fillRect/>
          </a:stretch>
        </p:blipFill>
        <p:spPr>
          <a:xfrm>
            <a:off x="6101384" y="4991875"/>
            <a:ext cx="5078931" cy="726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E8FE1-ECCD-3BCE-CB91-9CB2B7017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960"/>
          <a:stretch>
            <a:fillRect/>
          </a:stretch>
        </p:blipFill>
        <p:spPr>
          <a:xfrm>
            <a:off x="5712364" y="3668966"/>
            <a:ext cx="5856973" cy="726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981D3E-CF5E-6016-4DD6-1F1D17AD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084484"/>
            <a:ext cx="3542880" cy="1826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4132E-7A28-910B-76E4-BA5431326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E23C4-590D-2F24-380C-9EAD1A6DEC51}"/>
              </a:ext>
            </a:extLst>
          </p:cNvPr>
          <p:cNvSpPr txBox="1"/>
          <p:nvPr/>
        </p:nvSpPr>
        <p:spPr>
          <a:xfrm>
            <a:off x="838199" y="4032229"/>
            <a:ext cx="328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The Institute for Policy and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Civic Engagement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E40C9-D594-F950-DCF5-2D3976314BDD}"/>
              </a:ext>
            </a:extLst>
          </p:cNvPr>
          <p:cNvSpPr txBox="1"/>
          <p:nvPr/>
        </p:nvSpPr>
        <p:spPr>
          <a:xfrm>
            <a:off x="838200" y="2121846"/>
            <a:ext cx="3289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Illinois Extension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115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AD34-EFA5-A912-C16D-719C9C661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72F1-652C-F133-F2EC-B0DE3FA3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864"/>
            <a:ext cx="10886038" cy="1051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Half of the nation Sees Positive impact</a:t>
            </a:r>
          </a:p>
        </p:txBody>
      </p:sp>
      <p:pic>
        <p:nvPicPr>
          <p:cNvPr id="2050" name="Picture 2" descr="Wide age, educational and ideological gaps in views of colleges and K-12 public schools">
            <a:extLst>
              <a:ext uri="{FF2B5EF4-FFF2-40B4-BE49-F238E27FC236}">
                <a16:creationId xmlns:a16="http://schemas.microsoft.com/office/drawing/2014/main" id="{D9A1301B-BCB7-FFD0-A392-D2C00B9A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08" y="1271271"/>
            <a:ext cx="3910108" cy="48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5646E-7B6A-6FBD-79E6-DEA0689E0722}"/>
              </a:ext>
            </a:extLst>
          </p:cNvPr>
          <p:cNvSpPr txBox="1"/>
          <p:nvPr/>
        </p:nvSpPr>
        <p:spPr>
          <a:xfrm>
            <a:off x="1218314" y="6057697"/>
            <a:ext cx="60652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Source for ROI info: </a:t>
            </a:r>
            <a:r>
              <a:rPr lang="en-US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https://universitybusiness.com/roi-50-state-university-systems-colleges-rank-degree-return-on-investment/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A82F6-C997-8D24-7778-BF056CAD4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427029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313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704751-1B39-31B7-C450-3482DBC4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41" y="451619"/>
            <a:ext cx="10515600" cy="9154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Tuition increase for incoming freshman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DCAD6-1BDB-22DF-32C7-3728AE48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493"/>
          <a:stretch>
            <a:fillRect/>
          </a:stretch>
        </p:blipFill>
        <p:spPr>
          <a:xfrm>
            <a:off x="1291270" y="2156644"/>
            <a:ext cx="9826742" cy="2127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9466E-6305-95BA-45D5-51A273DD5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427029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919CC-125B-7CDC-E427-BE193230B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18314" y="6427029"/>
            <a:ext cx="64194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Quigley (Jan. 23, 2025)</a:t>
            </a:r>
          </a:p>
        </p:txBody>
      </p:sp>
    </p:spTree>
    <p:extLst>
      <p:ext uri="{BB962C8B-B14F-4D97-AF65-F5344CB8AC3E}">
        <p14:creationId xmlns:p14="http://schemas.microsoft.com/office/powerpoint/2010/main" val="124709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38F2-0651-DB07-F874-B47DAFC8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06" y="461109"/>
            <a:ext cx="10515600" cy="1313848"/>
          </a:xfrm>
        </p:spPr>
        <p:txBody>
          <a:bodyPr/>
          <a:lstStyle/>
          <a:p>
            <a:pPr algn="ctr"/>
            <a:r>
              <a:rPr lang="en-US" dirty="0"/>
              <a:t>Attention and Short form video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8D911-6606-367A-B9BA-A052741C3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47" y="1328000"/>
            <a:ext cx="8490118" cy="46402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299D6-6132-B349-CE1F-667D7B628152}"/>
              </a:ext>
            </a:extLst>
          </p:cNvPr>
          <p:cNvSpPr txBox="1"/>
          <p:nvPr/>
        </p:nvSpPr>
        <p:spPr>
          <a:xfrm>
            <a:off x="1218314" y="6392374"/>
            <a:ext cx="6097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https://psycnet.apa.org/fulltext/2026-89350-001.html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7AF5A-0263-FADC-9F69-4F225EF6E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40776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520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E9A1-FCFA-648D-85F2-609B8584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828" y="2512327"/>
            <a:ext cx="3480096" cy="131384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Your brain on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0F4A8-9044-A3A2-3284-54D320A5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1684" y="6450122"/>
            <a:ext cx="64194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Your Brain on ChatGPT (</a:t>
            </a:r>
            <a:r>
              <a:rPr lang="en-US" sz="1100" b="1" dirty="0" err="1">
                <a:solidFill>
                  <a:schemeClr val="bg1"/>
                </a:solidFill>
              </a:rPr>
              <a:t>arXiv</a:t>
            </a:r>
            <a:r>
              <a:rPr lang="en-US" sz="1100" b="1" dirty="0">
                <a:solidFill>
                  <a:schemeClr val="bg1"/>
                </a:solidFill>
              </a:rPr>
              <a:t>, 2025). https://arxiv.org/abs/</a:t>
            </a:r>
            <a:r>
              <a:rPr lang="en-US" sz="1200" b="1" dirty="0">
                <a:solidFill>
                  <a:schemeClr val="bg1"/>
                </a:solidFill>
              </a:rPr>
              <a:t>2506.08872; </a:t>
            </a:r>
            <a:r>
              <a:rPr lang="en-US" sz="1200" dirty="0">
                <a:solidFill>
                  <a:schemeClr val="bg1"/>
                </a:solidFill>
              </a:rPr>
              <a:t>(Hau 2025) 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96263-17D6-B522-D20E-C150C2CCA8B7}"/>
              </a:ext>
            </a:extLst>
          </p:cNvPr>
          <p:cNvSpPr txBox="1"/>
          <p:nvPr/>
        </p:nvSpPr>
        <p:spPr>
          <a:xfrm>
            <a:off x="751570" y="6450122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D70E9-9CDF-07C6-1F72-328B346A2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491" y="228153"/>
            <a:ext cx="4597650" cy="58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4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299D-B96A-6B38-4BB3-B1E36A4F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494"/>
            <a:ext cx="10515600" cy="690285"/>
          </a:xfrm>
        </p:spPr>
        <p:txBody>
          <a:bodyPr>
            <a:normAutofit fontScale="90000"/>
          </a:bodyPr>
          <a:lstStyle/>
          <a:p>
            <a:r>
              <a:rPr lang="en-US" dirty="0"/>
              <a:t>Academic freedom and self-censorship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638F2-3A19-7AFB-F861-4F51FADBA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8833" y="3859191"/>
            <a:ext cx="4147232" cy="1331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0C3F6-47E9-4635-DCBF-C83562C81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5498" y="2021351"/>
            <a:ext cx="4130567" cy="1369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67580-61D9-09F9-1D31-6A728850B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99461"/>
            <a:ext cx="4130566" cy="1313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23CDE-F62E-A540-C5F2-6A88F320A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525065"/>
            <a:ext cx="4130566" cy="1331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B9829-1302-C614-6E78-63162DF35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968991"/>
            <a:ext cx="4130566" cy="1313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1B3BF-E365-A9D2-E392-24236A2E9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427029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8D19D-2C11-0CB6-3750-5A806CB4F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18314" y="6271310"/>
            <a:ext cx="5932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https://president.yale.edu/committees-programs/presidents-committees/committee-on-trust-in-higher-education</a:t>
            </a:r>
          </a:p>
        </p:txBody>
      </p:sp>
    </p:spTree>
    <p:extLst>
      <p:ext uri="{BB962C8B-B14F-4D97-AF65-F5344CB8AC3E}">
        <p14:creationId xmlns:p14="http://schemas.microsoft.com/office/powerpoint/2010/main" val="31694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449D-85FA-918A-6B81-023DEF60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7322"/>
            <a:ext cx="8005175" cy="1313848"/>
          </a:xfrm>
        </p:spPr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How does a world-class public university system like Illinois: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53B156-A392-10A6-1795-6ACC63C41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32CA1-CF4C-8043-F105-330AD1FEFB3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95737" y="2260778"/>
            <a:ext cx="10515600" cy="3919900"/>
          </a:xfrm>
        </p:spPr>
        <p:txBody>
          <a:bodyPr/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556A5"/>
                </a:solidFill>
              </a:rPr>
              <a:t>Serve the public?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556A5"/>
                </a:solidFill>
              </a:rPr>
              <a:t>Respond to modern challenges?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556A5"/>
                </a:solidFill>
              </a:rPr>
              <a:t>Restore trust?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E2647-6FD1-BE30-F803-BE16E552A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11337" y="6442856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2335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17871-2967-188E-54AE-DAB006FCF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BB53F-0EC7-E637-034C-8F99BA44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Advancing the public good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640D0-BE2E-044D-4486-89B477B6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911EA-8A8F-FA6E-155A-16484915D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508"/>
            <a:ext cx="10515600" cy="353631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0556A5"/>
                </a:solidFill>
              </a:rPr>
              <a:t>Take stock of demographic, economic, political changes</a:t>
            </a:r>
          </a:p>
          <a:p>
            <a:r>
              <a:rPr lang="en-US" sz="3200" dirty="0">
                <a:solidFill>
                  <a:srgbClr val="0556A5"/>
                </a:solidFill>
              </a:rPr>
              <a:t>Engage with citizens, stakeholders, students</a:t>
            </a:r>
          </a:p>
          <a:p>
            <a:r>
              <a:rPr lang="en-US" sz="3200" dirty="0">
                <a:solidFill>
                  <a:srgbClr val="0556A5"/>
                </a:solidFill>
              </a:rPr>
              <a:t>Be reflexive and responsive to the needs of the people of Illinois</a:t>
            </a:r>
          </a:p>
          <a:p>
            <a:pPr marL="0" indent="0">
              <a:buNone/>
            </a:pPr>
            <a:endParaRPr lang="en-US" sz="3200" dirty="0">
              <a:solidFill>
                <a:srgbClr val="0556A5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556A5"/>
                </a:solidFill>
              </a:rPr>
              <a:t>The public good is served by a strong public university system resourced to perform world-changing research and life-changing education.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8A86F-62E2-A68F-784B-688BE9E02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1502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IS">
      <a:dk1>
        <a:srgbClr val="1F4096"/>
      </a:dk1>
      <a:lt1>
        <a:srgbClr val="E8E9EA"/>
      </a:lt1>
      <a:dk2>
        <a:srgbClr val="1F4096"/>
      </a:dk2>
      <a:lt2>
        <a:srgbClr val="E7E6E6"/>
      </a:lt2>
      <a:accent1>
        <a:srgbClr val="13294B"/>
      </a:accent1>
      <a:accent2>
        <a:srgbClr val="0455A4"/>
      </a:accent2>
      <a:accent3>
        <a:srgbClr val="E84A27"/>
      </a:accent3>
      <a:accent4>
        <a:srgbClr val="D50032"/>
      </a:accent4>
      <a:accent5>
        <a:srgbClr val="003366"/>
      </a:accent5>
      <a:accent6>
        <a:srgbClr val="FFD125"/>
      </a:accent6>
      <a:hlink>
        <a:srgbClr val="5E6669"/>
      </a:hlink>
      <a:folHlink>
        <a:srgbClr val="A5A8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y of Illinois System">
      <a:majorFont>
        <a:latin typeface="Oswa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19799</TotalTime>
  <Words>340</Words>
  <Application>Microsoft Office PowerPoint</Application>
  <PresentationFormat>Widescreen</PresentationFormat>
  <Paragraphs>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Oswald SemiBold</vt:lpstr>
      <vt:lpstr>Lato Black</vt:lpstr>
      <vt:lpstr>Arial</vt:lpstr>
      <vt:lpstr>Lato</vt:lpstr>
      <vt:lpstr>Calibri</vt:lpstr>
      <vt:lpstr>Office Theme</vt:lpstr>
      <vt:lpstr>2_Custom Design</vt:lpstr>
      <vt:lpstr>Public education for the public good</vt:lpstr>
      <vt:lpstr>The University of Illinois – Leading the state</vt:lpstr>
      <vt:lpstr>Half of the nation Sees Positive impact</vt:lpstr>
      <vt:lpstr>Tuition increase for incoming freshman</vt:lpstr>
      <vt:lpstr>Attention and Short form video</vt:lpstr>
      <vt:lpstr>Your brain on chatgpt</vt:lpstr>
      <vt:lpstr>Academic freedom and self-censorship</vt:lpstr>
      <vt:lpstr>How does a world-class public university system like Illinois:</vt:lpstr>
      <vt:lpstr>Advancing the public good</vt:lpstr>
      <vt:lpstr>Being accountable to “learning and labor”</vt:lpstr>
      <vt:lpstr>Comments and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Todd, Marla Jo</cp:lastModifiedBy>
  <cp:revision>146</cp:revision>
  <dcterms:created xsi:type="dcterms:W3CDTF">2021-03-01T19:31:35Z</dcterms:created>
  <dcterms:modified xsi:type="dcterms:W3CDTF">2026-05-06T02:09:13Z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