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83" r:id="rId2"/>
    <p:sldId id="267" r:id="rId3"/>
    <p:sldId id="293" r:id="rId4"/>
    <p:sldId id="294" r:id="rId5"/>
    <p:sldId id="295" r:id="rId6"/>
    <p:sldId id="296" r:id="rId7"/>
    <p:sldId id="300" r:id="rId8"/>
    <p:sldId id="297" r:id="rId9"/>
    <p:sldId id="301" r:id="rId10"/>
    <p:sldId id="298" r:id="rId11"/>
    <p:sldId id="30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FF5F05"/>
    <a:srgbClr val="006230"/>
    <a:srgbClr val="FCB316"/>
    <a:srgbClr val="005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/>
    <p:restoredTop sz="86507"/>
  </p:normalViewPr>
  <p:slideViewPr>
    <p:cSldViewPr snapToGrid="0" snapToObjects="1" showGuides="1">
      <p:cViewPr varScale="1">
        <p:scale>
          <a:sx n="137" d="100"/>
          <a:sy n="137" d="100"/>
        </p:scale>
        <p:origin x="3006" y="132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330C3-ED7C-9AE5-0097-58917C0B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BFDCB-13EC-8F8F-127C-D10C96E42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ACE1C0-B0E8-DB77-6BF7-EEBED1467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1B941-0959-DCC9-48B3-701F9BB51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5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41E51-4A82-BC1D-07E0-43FC4BA7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0274E4-CA3D-B628-708C-EE14DE2FA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E4DFF-951F-B66A-D221-DFF4900DF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31BCB-73C1-1114-D2CA-B8CDE3BBC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61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00CDA-3BAE-FF9E-ED6E-7301F8E23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7D76C-F11B-9900-4972-92AB20E93D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0686E9-D840-A0DE-EC33-6902E26C7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8B79B-D3F2-735E-B592-705029112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5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29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74C6-820E-1648-5083-E80A078D3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23C1C-B24D-1270-FEB0-ABE2FEFEA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32EF9-B462-D733-AED1-1DB0AFEC3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D8FE4-5CA2-99DB-2BE5-D3E833E15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51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B0DB8-EDDD-74DA-51B7-2FD9594E9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5AB0F4-4118-3A9B-563A-ED49E63C0E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BCDBFA-47E5-55E5-8A34-2285A049D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E996B-6EC4-B984-676C-372FBE248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0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B137-684D-0367-3760-AE0BCCAF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F908F9-8884-CF94-3D07-CD8CA6448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C2A2F-AA72-4720-2AED-DBE2607BE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81627-0499-5DA9-D808-57B8BFA3C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D339-FCBF-9AE9-CE38-BAFE6465A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876CA-0851-5A08-05E6-06C430C0D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D3D011-0C1C-02B0-F61A-52D87CB66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5D424-4A59-6587-BBD8-52E13DF2C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9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9D276-CDA4-BF13-345C-F4666BB8D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4AB27-2283-A444-E6FB-9117B2BEC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68085-6178-B845-E7C1-947204BB1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1C77A-31EC-AB7C-E127-133A67AF3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66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0AEBE-19F3-57AB-E3DD-D8D4E9386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54A58-3EE9-9712-9D74-9E18403E1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811E3-DFB2-FD60-A881-749F1429D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B3703-E082-81FD-EDAE-50DD3B1FB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38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7DA07-AF52-FCB5-E73E-6FB365746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393DB-46E6-061C-08D1-F8EE83822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4106D-D47B-ED24-464C-23DB11FDC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E5E50-02B4-B337-67A8-BF248B059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2A25F9-16D3-E64A-8639-7B020C319E7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2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6951472" cy="38761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C65A68-87F5-011F-6939-564C13C5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C65A68-87F5-011F-6939-564C13C5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FD401B-7510-9207-6C4A-1F00933BCB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8696" y="2337014"/>
            <a:ext cx="7460731" cy="3021370"/>
          </a:xfrm>
        </p:spPr>
        <p:txBody>
          <a:bodyPr/>
          <a:lstStyle/>
          <a:p>
            <a:pPr lvl="0"/>
            <a:r>
              <a:rPr lang="en-US" dirty="0"/>
              <a:t>Speaker information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6951472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C65A68-87F5-011F-6939-564C13C5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928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7939D-A64E-B8ED-49C7-8324820DE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738" y="5197475"/>
            <a:ext cx="2674937" cy="490538"/>
          </a:xfrm>
        </p:spPr>
        <p:txBody>
          <a:bodyPr/>
          <a:lstStyle>
            <a:lvl1pPr>
              <a:defRPr b="1">
                <a:solidFill>
                  <a:srgbClr val="13294B"/>
                </a:solidFill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26145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40DA21-0973-5AFF-7528-EE6C8C4B78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25955" y="5197475"/>
            <a:ext cx="2674937" cy="490538"/>
          </a:xfrm>
        </p:spPr>
        <p:txBody>
          <a:bodyPr/>
          <a:lstStyle>
            <a:lvl1pPr>
              <a:defRPr b="1">
                <a:solidFill>
                  <a:srgbClr val="13294B"/>
                </a:solidFill>
              </a:defRPr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91796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63C9734-BBBE-E879-094A-B64E95F6FB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1606" y="5197475"/>
            <a:ext cx="2674937" cy="490538"/>
          </a:xfrm>
        </p:spPr>
        <p:txBody>
          <a:bodyPr/>
          <a:lstStyle>
            <a:lvl1pPr>
              <a:defRPr b="1">
                <a:solidFill>
                  <a:srgbClr val="13294B"/>
                </a:solidFill>
              </a:defRPr>
            </a:lvl1pPr>
          </a:lstStyle>
          <a:p>
            <a:pPr lvl="0"/>
            <a:r>
              <a:rPr lang="en-US" dirty="0"/>
              <a:t>Speaker 2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66928" y="2185416"/>
            <a:ext cx="4500372" cy="3948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10200" y="2185416"/>
            <a:ext cx="4498848" cy="3950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C961090-4BBA-E015-731F-EDD04A1E4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0515600" cy="5909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6928" y="2185416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6928" y="2593340"/>
            <a:ext cx="5140515" cy="3535744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85416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90800"/>
            <a:ext cx="5138928" cy="3538728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F1C0333-8E57-3AA9-DCDE-75491A27A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6FD49-33C2-8BF7-86DA-D3F78A0BC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932946"/>
            <a:ext cx="11037884" cy="5909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56FD49-33C2-8BF7-86DA-D3F78A0BC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1A8E880-86DA-938C-6A3F-BDC3E4B474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2264" y="1770116"/>
            <a:ext cx="6907212" cy="3021598"/>
          </a:xfrm>
        </p:spPr>
        <p:txBody>
          <a:bodyPr anchor="ctr">
            <a:normAutofit/>
          </a:bodyPr>
          <a:lstStyle>
            <a:lvl1pPr algn="ctr">
              <a:defRPr sz="2400" b="0" i="1"/>
            </a:lvl1pPr>
            <a:lvl2pPr marL="50292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Quote Block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1958290" y="1336743"/>
            <a:ext cx="78201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15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1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9438549" y="3337289"/>
            <a:ext cx="78201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15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15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2745" y="5086703"/>
            <a:ext cx="4286250" cy="407987"/>
          </a:xfrm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AE0031-6DA8-9BBE-4551-06EC4A148DBF}"/>
              </a:ext>
            </a:extLst>
          </p:cNvPr>
          <p:cNvSpPr/>
          <p:nvPr userDrawn="1"/>
        </p:nvSpPr>
        <p:spPr>
          <a:xfrm>
            <a:off x="5807075" y="4918714"/>
            <a:ext cx="577850" cy="83566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97309F3-74AF-252A-0DD6-7FCCFD8EAFD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5002598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7" y="2185416"/>
            <a:ext cx="5002599" cy="359786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97309F3-74AF-252A-0DD6-7FCCFD8EAFD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5002598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7" y="2185416"/>
            <a:ext cx="5002599" cy="3502865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525A3-5FE7-A463-5E55-73A56B71964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CF3C59-1892-AC27-FA55-743B35C4E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769954"/>
            <a:ext cx="280092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0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9000"/>
            <a:ext cx="3602522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9000"/>
            <a:ext cx="3490912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5F738EF-BE2D-EBBE-5EFC-9D962D19C3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4248912" cy="5909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6928" y="2185416"/>
            <a:ext cx="4248912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7B782143-2792-E14B-AE51-0FFA9028EB8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161935" y="1976285"/>
            <a:ext cx="6325152" cy="39673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968C925-1F4D-59FC-C656-61F3120B42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Office or unit name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5044782-6AB9-7686-BADD-5BCA3E9E3B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9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809DF-4FDB-0788-444C-AD956826E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5"/>
            <a:ext cx="3542157" cy="6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rgbClr val="FF5F0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81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68" y="5888984"/>
            <a:ext cx="3542157" cy="60886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BCF9732-7D25-20B5-2911-D809F2411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BCF9732-7D25-20B5-2911-D809F2411C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484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  <a:gd name="connsiteX0" fmla="*/ 852329 w 5114840"/>
              <a:gd name="connsiteY0" fmla="*/ 3175 h 5865356"/>
              <a:gd name="connsiteX1" fmla="*/ 5112441 w 5114840"/>
              <a:gd name="connsiteY1" fmla="*/ 0 h 5865356"/>
              <a:gd name="connsiteX2" fmla="*/ 5113870 w 5114840"/>
              <a:gd name="connsiteY2" fmla="*/ 5865356 h 5865356"/>
              <a:gd name="connsiteX3" fmla="*/ 5113870 w 5114840"/>
              <a:gd name="connsiteY3" fmla="*/ 5865356 h 5865356"/>
              <a:gd name="connsiteX4" fmla="*/ 0 w 5114840"/>
              <a:gd name="connsiteY4" fmla="*/ 5865356 h 5865356"/>
              <a:gd name="connsiteX5" fmla="*/ 0 w 5114840"/>
              <a:gd name="connsiteY5" fmla="*/ 5865356 h 5865356"/>
              <a:gd name="connsiteX6" fmla="*/ 0 w 5114840"/>
              <a:gd name="connsiteY6" fmla="*/ 855504 h 5865356"/>
              <a:gd name="connsiteX7" fmla="*/ 852329 w 511484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4840" h="5865356">
                <a:moveTo>
                  <a:pt x="852329" y="3175"/>
                </a:moveTo>
                <a:lnTo>
                  <a:pt x="5112441" y="0"/>
                </a:lnTo>
                <a:cubicBezTo>
                  <a:pt x="5117918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2C114-69AD-B6F6-F95C-E7DCE1600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769954"/>
            <a:ext cx="280092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5783996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5783996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1F27051-26BB-60A3-B898-76475D1968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078130" y="995819"/>
            <a:ext cx="5113867" cy="5862181"/>
          </a:xfrm>
          <a:prstGeom prst="round1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31C71-2F32-4781-993C-527FF0B96B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769954"/>
            <a:ext cx="2800928" cy="7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ctr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92D35-D49A-C771-B820-0B0436B4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075" y="1883736"/>
            <a:ext cx="6167849" cy="1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1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5716876"/>
            <a:ext cx="10941960" cy="6393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7" y="3902240"/>
            <a:ext cx="10941961" cy="1650381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ctr">
              <a:lnSpc>
                <a:spcPts val="5800"/>
              </a:lnSpc>
              <a:defRPr sz="60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BECA70-C83E-7BA8-0D42-B9DD31F2C2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829" y="1751626"/>
            <a:ext cx="5096339" cy="13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48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11037884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928" y="2185416"/>
            <a:ext cx="11037884" cy="3968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: Single Corner Rounded 3">
            <a:extLst>
              <a:ext uri="{FF2B5EF4-FFF2-40B4-BE49-F238E27FC236}">
                <a16:creationId xmlns:a16="http://schemas.microsoft.com/office/drawing/2014/main" id="{82EEAE8F-7519-29C8-F957-A5DF1A345AFD}"/>
              </a:ext>
            </a:extLst>
          </p:cNvPr>
          <p:cNvSpPr/>
          <p:nvPr userDrawn="1"/>
        </p:nvSpPr>
        <p:spPr>
          <a:xfrm>
            <a:off x="549831" y="6174376"/>
            <a:ext cx="3446775" cy="683623"/>
          </a:xfrm>
          <a:prstGeom prst="round1Rect">
            <a:avLst>
              <a:gd name="adj" fmla="val 33439"/>
            </a:avLst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Office or unit name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2" r:id="rId3"/>
    <p:sldLayoutId id="2147483673" r:id="rId4"/>
    <p:sldLayoutId id="2147483671" r:id="rId5"/>
    <p:sldLayoutId id="2147483681" r:id="rId6"/>
    <p:sldLayoutId id="2147483675" r:id="rId7"/>
    <p:sldLayoutId id="2147483670" r:id="rId8"/>
    <p:sldLayoutId id="2147483676" r:id="rId9"/>
    <p:sldLayoutId id="2147483650" r:id="rId10"/>
    <p:sldLayoutId id="2147483679" r:id="rId11"/>
    <p:sldLayoutId id="2147483680" r:id="rId12"/>
    <p:sldLayoutId id="2147483652" r:id="rId13"/>
    <p:sldLayoutId id="2147483653" r:id="rId14"/>
    <p:sldLayoutId id="2147483654" r:id="rId15"/>
    <p:sldLayoutId id="2147483677" r:id="rId16"/>
    <p:sldLayoutId id="2147483665" r:id="rId17"/>
    <p:sldLayoutId id="2147483678" r:id="rId18"/>
    <p:sldLayoutId id="2147483669" r:id="rId19"/>
    <p:sldLayoutId id="2147483666" r:id="rId20"/>
    <p:sldLayoutId id="2147483660" r:id="rId21"/>
    <p:sldLayoutId id="2147483667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600"/>
        </a:spcBef>
        <a:spcAft>
          <a:spcPts val="120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30000"/>
        </a:lnSpc>
        <a:spcBef>
          <a:spcPts val="600"/>
        </a:spcBef>
        <a:spcAft>
          <a:spcPts val="120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30000"/>
        </a:lnSpc>
        <a:spcBef>
          <a:spcPts val="600"/>
        </a:spcBef>
        <a:spcAft>
          <a:spcPts val="120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30000"/>
        </a:lnSpc>
        <a:spcBef>
          <a:spcPts val="600"/>
        </a:spcBef>
        <a:spcAft>
          <a:spcPts val="120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30000"/>
        </a:lnSpc>
        <a:spcBef>
          <a:spcPts val="600"/>
        </a:spcBef>
        <a:spcAft>
          <a:spcPts val="120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1F373-EA66-9750-6DD3-F175854C7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esentation Title">
            <a:extLst>
              <a:ext uri="{FF2B5EF4-FFF2-40B4-BE49-F238E27FC236}">
                <a16:creationId xmlns:a16="http://schemas.microsoft.com/office/drawing/2014/main" id="{76B638BD-A0C3-151D-88A3-D399069CE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7" y="1490472"/>
            <a:ext cx="8582615" cy="2386584"/>
          </a:xfrm>
        </p:spPr>
        <p:txBody>
          <a:bodyPr/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7" name="Sub-topic">
            <a:extLst>
              <a:ext uri="{FF2B5EF4-FFF2-40B4-BE49-F238E27FC236}">
                <a16:creationId xmlns:a16="http://schemas.microsoft.com/office/drawing/2014/main" id="{6C93A7BD-DD1A-9083-D72A-C8B7BA6C80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May 21, 2026</a:t>
            </a:r>
          </a:p>
        </p:txBody>
      </p:sp>
    </p:spTree>
    <p:extLst>
      <p:ext uri="{BB962C8B-B14F-4D97-AF65-F5344CB8AC3E}">
        <p14:creationId xmlns:p14="http://schemas.microsoft.com/office/powerpoint/2010/main" val="186655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28A69-0E9A-E5FA-02D9-EC085300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8E337B03-48BB-A8AF-1B90-F954967F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3133534"/>
            <a:ext cx="5002598" cy="590931"/>
          </a:xfrm>
        </p:spPr>
        <p:txBody>
          <a:bodyPr/>
          <a:lstStyle/>
          <a:p>
            <a:r>
              <a:rPr lang="en-US" dirty="0"/>
              <a:t>Taking the lead </a:t>
            </a:r>
          </a:p>
        </p:txBody>
      </p:sp>
      <p:pic>
        <p:nvPicPr>
          <p:cNvPr id="5" name="Picture Placeholder 4" descr="Alma Mater">
            <a:extLst>
              <a:ext uri="{FF2B5EF4-FFF2-40B4-BE49-F238E27FC236}">
                <a16:creationId xmlns:a16="http://schemas.microsoft.com/office/drawing/2014/main" id="{C944CDBD-1568-B126-02EB-A3571CF81AB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26054" t="11481" r="21490"/>
          <a:stretch>
            <a:fillRect/>
          </a:stretch>
        </p:blipFill>
        <p:spPr>
          <a:xfrm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A360D9-6DEF-6376-342E-11A457BF44D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38B19-1B2E-8FA7-F779-602CCEEBBB6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1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CFF5A-3619-1C19-BC58-C3E5C2A2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unny day out side on the quad looking at the union">
            <a:extLst>
              <a:ext uri="{FF2B5EF4-FFF2-40B4-BE49-F238E27FC236}">
                <a16:creationId xmlns:a16="http://schemas.microsoft.com/office/drawing/2014/main" id="{63110135-D60A-3154-8753-2981717E0A5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20370" r="20370"/>
          <a:stretch/>
        </p:blipFill>
        <p:spPr>
          <a:xfrm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E95B87-955B-D863-4BF4-45C1B770DC7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B23986-EBD9-ECBE-5B3B-ACF35F5A45D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3C0891-18FF-9F46-E0C9-26947A61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3133534"/>
            <a:ext cx="5002598" cy="59093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5955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3AC14BE6-0C46-714B-B7A3-48A9E49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3133534"/>
            <a:ext cx="5002598" cy="590931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pic>
        <p:nvPicPr>
          <p:cNvPr id="7" name="Picture Placeholder 6" descr="The chancellor, seated, speaking to a group">
            <a:extLst>
              <a:ext uri="{FF2B5EF4-FFF2-40B4-BE49-F238E27FC236}">
                <a16:creationId xmlns:a16="http://schemas.microsoft.com/office/drawing/2014/main" id="{B8321863-60D9-7EE8-788F-38AE7C4F73F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26390" r="14322"/>
          <a:stretch>
            <a:fillRect/>
          </a:stretch>
        </p:blipFill>
        <p:spPr>
          <a:xfrm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AE5889-44D5-0A28-B7E7-F6417325F6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F479B8-24FD-BDCF-1D8E-9377DD420A1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3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F776E-9807-0423-F756-24B8F962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BAF5A753-CAF3-0A07-C1AF-876EFAA8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001018"/>
            <a:ext cx="5002598" cy="1089529"/>
          </a:xfrm>
        </p:spPr>
        <p:txBody>
          <a:bodyPr/>
          <a:lstStyle/>
          <a:p>
            <a:r>
              <a:rPr lang="en-US" dirty="0"/>
              <a:t>Largest freshman class ever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A6C73A9F-DD86-7816-FE35-89FA10966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185416"/>
            <a:ext cx="4891763" cy="30820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Largest freshman class in our history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Total enrollment 60,848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6,587 students from the state of Illinois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27,978 undergraduates are from the state of Illinois </a:t>
            </a:r>
          </a:p>
        </p:txBody>
      </p:sp>
      <p:pic>
        <p:nvPicPr>
          <p:cNvPr id="7" name="Picture Placeholder 6" descr="overhead of students on football field creating a block I">
            <a:extLst>
              <a:ext uri="{FF2B5EF4-FFF2-40B4-BE49-F238E27FC236}">
                <a16:creationId xmlns:a16="http://schemas.microsoft.com/office/drawing/2014/main" id="{950D7AB3-D09A-A87E-00A1-C8D2E97B6DB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5615" b="21104"/>
          <a:stretch>
            <a:fillRect/>
          </a:stretch>
        </p:blipFill>
        <p:spPr>
          <a:xfrm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538026B-F178-7F9F-9AEA-D38A5F28CB3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F7EE2-1C53-9AB4-D1FC-2B2DFA01A19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D8F88-26D5-4C6E-8475-A49A54AC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678417D8-1239-37E8-CFD9-0ACF0713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001018"/>
            <a:ext cx="5002598" cy="1089529"/>
          </a:xfrm>
        </p:spPr>
        <p:txBody>
          <a:bodyPr/>
          <a:lstStyle/>
          <a:p>
            <a:r>
              <a:rPr lang="en-US" dirty="0"/>
              <a:t>Celebration of Diversity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C0094657-5A79-0D6A-BC4E-DCCA49D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248912" cy="3082043"/>
          </a:xfrm>
        </p:spPr>
        <p:txBody>
          <a:bodyPr/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Morrill Engineering Program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dirty="0"/>
              <a:t>Celebrating 50+ years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Celebration of Diversity breakfast</a:t>
            </a:r>
          </a:p>
          <a:p>
            <a:pPr marL="971550" lvl="1" indent="-285750">
              <a:buFont typeface="Courier New" panose="02070309020205020404" pitchFamily="49" charset="0"/>
              <a:buChar char="o"/>
            </a:pPr>
            <a:r>
              <a:rPr lang="en-US" dirty="0"/>
              <a:t>Celebrating 40 years</a:t>
            </a:r>
          </a:p>
          <a:p>
            <a:pPr marL="292100" lvl="1" indent="-280988">
              <a:buFont typeface="Arial" panose="020B0604020202020204" pitchFamily="34" charset="0"/>
              <a:buChar char="•"/>
            </a:pPr>
            <a:r>
              <a:rPr lang="en-US" b="1" dirty="0"/>
              <a:t>We must actually listen, as opposed to simply waiting our turn to speak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37650DF-E574-1472-13BC-E1BA8362A30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06DEEB-04F8-F7B2-0AD1-E9BD4E3F650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thirteen images in a noneycombs pattern some with stock images and some with campus scenes">
            <a:extLst>
              <a:ext uri="{FF2B5EF4-FFF2-40B4-BE49-F238E27FC236}">
                <a16:creationId xmlns:a16="http://schemas.microsoft.com/office/drawing/2014/main" id="{3FF1D1F3-E7E8-C2AB-841C-41440159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182"/>
          <a:stretch>
            <a:fillRect/>
          </a:stretch>
        </p:blipFill>
        <p:spPr>
          <a:xfrm>
            <a:off x="6096000" y="1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BE964-63C8-6D5F-1EC1-8B2C597B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E1490693-F371-1E67-2B64-EE356CAB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001018"/>
            <a:ext cx="5002598" cy="1089529"/>
          </a:xfrm>
        </p:spPr>
        <p:txBody>
          <a:bodyPr/>
          <a:lstStyle/>
          <a:p>
            <a:r>
              <a:rPr lang="en-US" dirty="0"/>
              <a:t>Named laboratories and centers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C6ADC8CA-64C2-54F4-201C-4936E3008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185416"/>
            <a:ext cx="4683945" cy="30820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Peter Beak Advanced Synthesis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Connie Frank CARE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Landuyt Center for Entrepreneurship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Ogura-Sato Japan House Annex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 descr="The chancellor at ribbon cutting for peter beak advanced synthesis lab">
            <a:extLst>
              <a:ext uri="{FF2B5EF4-FFF2-40B4-BE49-F238E27FC236}">
                <a16:creationId xmlns:a16="http://schemas.microsoft.com/office/drawing/2014/main" id="{59A00213-D9AE-D530-8E69-EF50DFA138E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25324" r="16304"/>
          <a:stretch>
            <a:fillRect/>
          </a:stretch>
        </p:blipFill>
        <p:spPr>
          <a:xfrm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C81538-7CAD-02A6-E77C-2907D55AEF8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89C99-F981-972C-CA1A-B82966E932D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2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8DB7-4740-4AD5-79E6-F071468EF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Title">
            <a:extLst>
              <a:ext uri="{FF2B5EF4-FFF2-40B4-BE49-F238E27FC236}">
                <a16:creationId xmlns:a16="http://schemas.microsoft.com/office/drawing/2014/main" id="{C8093B3C-CF6E-FF6B-23E6-9963A398D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499616"/>
            <a:ext cx="5002598" cy="590931"/>
          </a:xfrm>
        </p:spPr>
        <p:txBody>
          <a:bodyPr/>
          <a:lstStyle/>
          <a:p>
            <a:r>
              <a:rPr lang="en-US" dirty="0"/>
              <a:t>Graduate success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E81783BB-D5F0-F351-E87E-FDE2713CC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" y="2185416"/>
            <a:ext cx="5002598" cy="30820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93% of graduates found a job or enrolled in a graduate or volunteer program within six months of graduation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80% of Illinois residents secured their first destination within the state of Illinois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91% of graduates report participating in experiential learning opportunities while at Illinois </a:t>
            </a:r>
          </a:p>
        </p:txBody>
      </p:sp>
      <p:pic>
        <p:nvPicPr>
          <p:cNvPr id="7" name="Picture Placeholder 6" descr="students celebrating at graduation in gowns">
            <a:extLst>
              <a:ext uri="{FF2B5EF4-FFF2-40B4-BE49-F238E27FC236}">
                <a16:creationId xmlns:a16="http://schemas.microsoft.com/office/drawing/2014/main" id="{144FA4C4-9EB8-6664-A569-57AFEEFEE3B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20370" r="20370"/>
          <a:stretch/>
        </p:blipFill>
        <p:spPr>
          <a:xfrm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012668-D980-4F46-E2F2-2A461D1F16A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03D668-A632-C9F4-9878-60C4BA108E3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6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73FAA-ABCE-3E29-B664-AF99CC5FF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 descr="two people examining butterflies and images of awrds for paul simon award and carnegie awards">
            <a:extLst>
              <a:ext uri="{FF2B5EF4-FFF2-40B4-BE49-F238E27FC236}">
                <a16:creationId xmlns:a16="http://schemas.microsoft.com/office/drawing/2014/main" id="{E5D1306E-3C78-2936-71FB-4B63A2D75C82}"/>
              </a:ext>
            </a:extLst>
          </p:cNvPr>
          <p:cNvSpPr/>
          <p:nvPr/>
        </p:nvSpPr>
        <p:spPr>
          <a:xfrm>
            <a:off x="9144000" y="3743661"/>
            <a:ext cx="3040566" cy="31143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2026 Carnegie Community Engagement Classification ">
            <a:extLst>
              <a:ext uri="{FF2B5EF4-FFF2-40B4-BE49-F238E27FC236}">
                <a16:creationId xmlns:a16="http://schemas.microsoft.com/office/drawing/2014/main" id="{F72CF1F8-9D3D-42EF-CA03-0661CB54AC11}"/>
              </a:ext>
            </a:extLst>
          </p:cNvPr>
          <p:cNvSpPr/>
          <p:nvPr/>
        </p:nvSpPr>
        <p:spPr>
          <a:xfrm>
            <a:off x="6096000" y="3743661"/>
            <a:ext cx="3040566" cy="311433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Title">
            <a:extLst>
              <a:ext uri="{FF2B5EF4-FFF2-40B4-BE49-F238E27FC236}">
                <a16:creationId xmlns:a16="http://schemas.microsoft.com/office/drawing/2014/main" id="{10B7102E-5C90-DAAA-B518-B8E3D6B9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001018"/>
            <a:ext cx="5002598" cy="1089529"/>
          </a:xfrm>
        </p:spPr>
        <p:txBody>
          <a:bodyPr/>
          <a:lstStyle/>
          <a:p>
            <a:r>
              <a:rPr lang="en-US" dirty="0"/>
              <a:t>Institutional awards/designations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2A1018CD-55F1-1F5A-26EB-285A443A8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4864054" cy="30820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Illinois received the 2026 Carnegie Community Engagement Classification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Illinois was named one of its five national recipients of the 2026 Senator Paul Simon Award for Campus Internationalization </a:t>
            </a:r>
          </a:p>
        </p:txBody>
      </p:sp>
      <p:pic>
        <p:nvPicPr>
          <p:cNvPr id="5" name="Picture Placeholder 4" descr="2026 Senator Paul Simon Award for Campus Internationalization ">
            <a:extLst>
              <a:ext uri="{FF2B5EF4-FFF2-40B4-BE49-F238E27FC236}">
                <a16:creationId xmlns:a16="http://schemas.microsoft.com/office/drawing/2014/main" id="{E5B1FBC8-90A6-B733-CAF2-BD84F9387A7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130" t="8211" r="-1" b="712"/>
          <a:stretch>
            <a:fillRect/>
          </a:stretch>
        </p:blipFill>
        <p:spPr>
          <a:xfrm>
            <a:off x="6096000" y="1"/>
            <a:ext cx="6096000" cy="3743660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  <a:ln>
            <a:solidFill>
              <a:schemeClr val="bg1"/>
            </a:solidFill>
          </a:ln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996592-4A08-4DF7-C8B0-E670B07EF85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FFEEA-3792-48B2-C17C-EA269F277C0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E88B3A-4E22-FC58-7989-9749F7C69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511" y="3862571"/>
            <a:ext cx="2757544" cy="2718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6F3382-EDB8-687D-8051-3F328D28E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831" y="3792334"/>
            <a:ext cx="2858904" cy="285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0272C-941E-BB26-C70A-81F6E24AA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searchers in a lab">
            <a:extLst>
              <a:ext uri="{FF2B5EF4-FFF2-40B4-BE49-F238E27FC236}">
                <a16:creationId xmlns:a16="http://schemas.microsoft.com/office/drawing/2014/main" id="{6E22328A-1E14-9137-EC89-BD212649D89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" r="3377" b="4926"/>
          <a:stretch>
            <a:fillRect/>
          </a:stretch>
        </p:blipFill>
        <p:spPr>
          <a:xfrm>
            <a:off x="6096000" y="1"/>
            <a:ext cx="6096000" cy="3998975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  <a:ln>
            <a:solidFill>
              <a:schemeClr val="bg1"/>
            </a:solidFill>
          </a:ln>
        </p:spPr>
      </p:pic>
      <p:pic>
        <p:nvPicPr>
          <p:cNvPr id="4" name="Picture Placeholder 4" descr="researchers at whiteboard">
            <a:extLst>
              <a:ext uri="{FF2B5EF4-FFF2-40B4-BE49-F238E27FC236}">
                <a16:creationId xmlns:a16="http://schemas.microsoft.com/office/drawing/2014/main" id="{E0EC2613-643A-D7E1-CE24-9D0BC8EE56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18" r="15076"/>
          <a:stretch>
            <a:fillRect/>
          </a:stretch>
        </p:blipFill>
        <p:spPr>
          <a:xfrm>
            <a:off x="9140984" y="3998976"/>
            <a:ext cx="3048000" cy="2865749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  <a:ln>
            <a:solidFill>
              <a:schemeClr val="bg1"/>
            </a:solidFill>
          </a:ln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A8B9CA0D-7A2B-46A6-1D46-44DA858A6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47" r="14547"/>
          <a:stretch/>
        </p:blipFill>
        <p:spPr>
          <a:xfrm>
            <a:off x="6096000" y="3998976"/>
            <a:ext cx="3048000" cy="2865749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  <a:ln>
            <a:solidFill>
              <a:schemeClr val="bg1"/>
            </a:solidFill>
          </a:ln>
        </p:spPr>
      </p:pic>
      <p:sp>
        <p:nvSpPr>
          <p:cNvPr id="9" name="Slide Title">
            <a:extLst>
              <a:ext uri="{FF2B5EF4-FFF2-40B4-BE49-F238E27FC236}">
                <a16:creationId xmlns:a16="http://schemas.microsoft.com/office/drawing/2014/main" id="{948618F7-4E64-42AE-CCFD-14610F8B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502420"/>
            <a:ext cx="5418236" cy="1588127"/>
          </a:xfrm>
        </p:spPr>
        <p:txBody>
          <a:bodyPr/>
          <a:lstStyle/>
          <a:p>
            <a:r>
              <a:rPr lang="en-US" dirty="0"/>
              <a:t>NCI designation for Cancer Center at Illinois </a:t>
            </a:r>
          </a:p>
        </p:txBody>
      </p:sp>
      <p:sp>
        <p:nvSpPr>
          <p:cNvPr id="3" name="Slide Text">
            <a:extLst>
              <a:ext uri="{FF2B5EF4-FFF2-40B4-BE49-F238E27FC236}">
                <a16:creationId xmlns:a16="http://schemas.microsoft.com/office/drawing/2014/main" id="{CB7FC4DF-0CB6-FA01-62D7-A5A4DFBCF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5016454" cy="308204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first new Basic Cancer Center designation in nearly 40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CCIL is only the eighth center recognized as a Basic Cancer Center nationwide, and the only one in Illinois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8F6C54-10F0-AD04-5D56-823335D3635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CC5CDC-E608-A759-4CA5-906597F52DD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26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04F91-E5E2-1E20-B6A9-7FD5A11D6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chancellor with a group of students all in blue stocking caps with block i's">
            <a:extLst>
              <a:ext uri="{FF2B5EF4-FFF2-40B4-BE49-F238E27FC236}">
                <a16:creationId xmlns:a16="http://schemas.microsoft.com/office/drawing/2014/main" id="{6B5DB09E-5F28-5C94-91CD-25734F3D195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-1" t="1" r="-1" b="1215"/>
          <a:stretch>
            <a:fillRect/>
          </a:stretch>
        </p:blipFill>
        <p:spPr>
          <a:xfrm>
            <a:off x="6096000" y="0"/>
            <a:ext cx="6096000" cy="4096511"/>
          </a:xfrm>
          <a:prstGeom prst="round1Rect">
            <a:avLst>
              <a:gd name="adj" fmla="val 0"/>
            </a:avLst>
          </a:prstGeom>
          <a:solidFill>
            <a:srgbClr val="FFFFFF">
              <a:lumMod val="75000"/>
            </a:srgbClr>
          </a:solidFill>
          <a:ln>
            <a:solidFill>
              <a:schemeClr val="bg1"/>
            </a:solidFill>
          </a:ln>
        </p:spPr>
      </p:pic>
      <p:pic>
        <p:nvPicPr>
          <p:cNvPr id="4" name="Picture 3" descr="students outside the final four bus">
            <a:extLst>
              <a:ext uri="{FF2B5EF4-FFF2-40B4-BE49-F238E27FC236}">
                <a16:creationId xmlns:a16="http://schemas.microsoft.com/office/drawing/2014/main" id="{47DF7F05-48DE-06FA-248C-490DE871F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0" r="27086" b="1"/>
          <a:stretch>
            <a:fillRect/>
          </a:stretch>
        </p:blipFill>
        <p:spPr>
          <a:xfrm>
            <a:off x="6096000" y="4096511"/>
            <a:ext cx="3093573" cy="27614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the chancellor and sean evans eating hot wongs">
            <a:extLst>
              <a:ext uri="{FF2B5EF4-FFF2-40B4-BE49-F238E27FC236}">
                <a16:creationId xmlns:a16="http://schemas.microsoft.com/office/drawing/2014/main" id="{F850E9B5-40E5-DECD-1725-3FF3052B6A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04" t="25327" r="12459" b="-2"/>
          <a:stretch>
            <a:fillRect/>
          </a:stretch>
        </p:blipFill>
        <p:spPr>
          <a:xfrm>
            <a:off x="9189573" y="4096511"/>
            <a:ext cx="3002427" cy="27614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Slide Title">
            <a:extLst>
              <a:ext uri="{FF2B5EF4-FFF2-40B4-BE49-F238E27FC236}">
                <a16:creationId xmlns:a16="http://schemas.microsoft.com/office/drawing/2014/main" id="{C6806A1B-0620-9DAB-76C1-94ABB979A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38" y="3183191"/>
            <a:ext cx="5154999" cy="491617"/>
          </a:xfrm>
        </p:spPr>
        <p:txBody>
          <a:bodyPr/>
          <a:lstStyle/>
          <a:p>
            <a:r>
              <a:rPr lang="en-US" dirty="0"/>
              <a:t>And much, much more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1B1C92-7A98-B0EB-0AD0-A82AA434C93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University of Illinois Board of Trustees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3E81F-B0D1-04B1-65B8-160725CAEC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31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9856</TotalTime>
  <Words>305</Words>
  <Application>Microsoft Office PowerPoint</Application>
  <PresentationFormat>Widescreen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Courier New</vt:lpstr>
      <vt:lpstr>System Font Regular</vt:lpstr>
      <vt:lpstr>Office Theme</vt:lpstr>
      <vt:lpstr>University of Illinois Board of Trustees</vt:lpstr>
      <vt:lpstr>Welcome</vt:lpstr>
      <vt:lpstr>Largest freshman class ever </vt:lpstr>
      <vt:lpstr>Celebration of Diversity </vt:lpstr>
      <vt:lpstr>Named laboratories and centers </vt:lpstr>
      <vt:lpstr>Graduate success </vt:lpstr>
      <vt:lpstr>Institutional awards/designations </vt:lpstr>
      <vt:lpstr>NCI designation for Cancer Center at Illinois </vt:lpstr>
      <vt:lpstr>And much, much more </vt:lpstr>
      <vt:lpstr>Taking the lead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(primary logo)</dc:title>
  <dc:subject/>
  <dc:creator>Todd, Marla Jo</dc:creator>
  <cp:keywords/>
  <dc:description/>
  <cp:lastModifiedBy>Martin, Vance Scott</cp:lastModifiedBy>
  <cp:revision>115</cp:revision>
  <dcterms:created xsi:type="dcterms:W3CDTF">2019-04-04T19:20:28Z</dcterms:created>
  <dcterms:modified xsi:type="dcterms:W3CDTF">2026-05-11T15:38:32Z</dcterms:modified>
  <cp:category/>
</cp:coreProperties>
</file>