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60" r:id="rId1"/>
  </p:sldMasterIdLst>
  <p:notesMasterIdLst>
    <p:notesMasterId r:id="rId10"/>
  </p:notesMasterIdLst>
  <p:sldIdLst>
    <p:sldId id="265" r:id="rId2"/>
    <p:sldId id="573" r:id="rId3"/>
    <p:sldId id="561" r:id="rId4"/>
    <p:sldId id="569" r:id="rId5"/>
    <p:sldId id="571" r:id="rId6"/>
    <p:sldId id="572" r:id="rId7"/>
    <p:sldId id="574" r:id="rId8"/>
    <p:sldId id="286" r:id="rId9"/>
  </p:sldIdLst>
  <p:sldSz cx="12192000" cy="6858000"/>
  <p:notesSz cx="6858000" cy="9144000"/>
  <p:embeddedFontLst>
    <p:embeddedFont>
      <p:font typeface="Lato" panose="020F0502020204030203" pitchFamily="34" charset="0"/>
      <p:regular r:id="rId11"/>
      <p:bold r:id="rId12"/>
      <p:italic r:id="rId13"/>
      <p:boldItalic r:id="rId14"/>
    </p:embeddedFont>
    <p:embeddedFont>
      <p:font typeface="Oswald" panose="020F0502020204030204" pitchFamily="2" charset="0"/>
      <p:regular r:id="rId15"/>
      <p:bold r:id="rId16"/>
    </p:embeddedFont>
    <p:embeddedFont>
      <p:font typeface="Oswald Light" panose="020F0502020204030204" pitchFamily="2" charset="0"/>
      <p:regular r:id="rId1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6" userDrawn="1">
          <p15:clr>
            <a:srgbClr val="A4A3A4"/>
          </p15:clr>
        </p15:guide>
        <p15:guide id="2" pos="3840" userDrawn="1">
          <p15:clr>
            <a:srgbClr val="A4A3A4"/>
          </p15:clr>
        </p15:guide>
        <p15:guide id="3" pos="2112" userDrawn="1">
          <p15:clr>
            <a:srgbClr val="A4A3A4"/>
          </p15:clr>
        </p15:guide>
        <p15:guide id="4" pos="5568" userDrawn="1">
          <p15:clr>
            <a:srgbClr val="A4A3A4"/>
          </p15:clr>
        </p15:guide>
        <p15:guide id="5" orient="horz" pos="1008" userDrawn="1">
          <p15:clr>
            <a:srgbClr val="A4A3A4"/>
          </p15:clr>
        </p15:guide>
        <p15:guide id="6" orient="horz" pos="3312" userDrawn="1">
          <p15:clr>
            <a:srgbClr val="A4A3A4"/>
          </p15:clr>
        </p15:guide>
        <p15:guide id="7" orient="horz" pos="2736" userDrawn="1">
          <p15:clr>
            <a:srgbClr val="A4A3A4"/>
          </p15:clr>
        </p15:guide>
        <p15:guide id="8" orient="horz" pos="432" userDrawn="1">
          <p15:clr>
            <a:srgbClr val="A4A3A4"/>
          </p15:clr>
        </p15:guide>
        <p15:guide id="9" pos="4992" userDrawn="1">
          <p15:clr>
            <a:srgbClr val="A4A3A4"/>
          </p15:clr>
        </p15:guide>
        <p15:guide id="10" orient="horz" pos="4008" userDrawn="1">
          <p15:clr>
            <a:srgbClr val="A4A3A4"/>
          </p15:clr>
        </p15:guide>
        <p15:guide id="11" pos="4416" userDrawn="1">
          <p15:clr>
            <a:srgbClr val="A4A3A4"/>
          </p15:clr>
        </p15:guide>
        <p15:guide id="12" pos="6144" userDrawn="1">
          <p15:clr>
            <a:srgbClr val="A4A3A4"/>
          </p15:clr>
        </p15:guide>
        <p15:guide id="13" pos="6720" userDrawn="1">
          <p15:clr>
            <a:srgbClr val="A4A3A4"/>
          </p15:clr>
        </p15:guide>
        <p15:guide id="14" pos="7296" userDrawn="1">
          <p15:clr>
            <a:srgbClr val="A4A3A4"/>
          </p15:clr>
        </p15:guide>
        <p15:guide id="15" pos="3264" userDrawn="1">
          <p15:clr>
            <a:srgbClr val="A4A3A4"/>
          </p15:clr>
        </p15:guide>
        <p15:guide id="16" pos="2664" userDrawn="1">
          <p15:clr>
            <a:srgbClr val="A4A3A4"/>
          </p15:clr>
        </p15:guide>
        <p15:guide id="17" pos="1536" userDrawn="1">
          <p15:clr>
            <a:srgbClr val="A4A3A4"/>
          </p15:clr>
        </p15:guide>
        <p15:guide id="18" pos="960" userDrawn="1">
          <p15:clr>
            <a:srgbClr val="A4A3A4"/>
          </p15:clr>
        </p15:guide>
        <p15:guide id="19" pos="384" userDrawn="1">
          <p15:clr>
            <a:srgbClr val="A4A3A4"/>
          </p15:clr>
        </p15:guide>
        <p15:guide id="20" orient="horz" pos="1584" userDrawn="1">
          <p15:clr>
            <a:srgbClr val="A4A3A4"/>
          </p15:clr>
        </p15:guide>
        <p15:guide id="21" orient="horz" pos="1872" userDrawn="1">
          <p15:clr>
            <a:srgbClr val="A4A3A4"/>
          </p15:clr>
        </p15:guide>
        <p15:guide id="22" orient="horz" pos="37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66"/>
    <a:srgbClr val="A5A8AA"/>
    <a:srgbClr val="5E6669"/>
    <a:srgbClr val="13294B"/>
    <a:srgbClr val="E8E9EA"/>
    <a:srgbClr val="D3D4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610" autoAdjust="0"/>
    <p:restoredTop sz="86441" autoAdjust="0"/>
  </p:normalViewPr>
  <p:slideViewPr>
    <p:cSldViewPr snapToGrid="0">
      <p:cViewPr varScale="1">
        <p:scale>
          <a:sx n="59" d="100"/>
          <a:sy n="59" d="100"/>
        </p:scale>
        <p:origin x="86" y="528"/>
      </p:cViewPr>
      <p:guideLst>
        <p:guide orient="horz" pos="2136"/>
        <p:guide pos="3840"/>
        <p:guide pos="2112"/>
        <p:guide pos="5568"/>
        <p:guide orient="horz" pos="1008"/>
        <p:guide orient="horz" pos="3312"/>
        <p:guide orient="horz" pos="2736"/>
        <p:guide orient="horz" pos="432"/>
        <p:guide pos="4992"/>
        <p:guide orient="horz" pos="4008"/>
        <p:guide pos="4416"/>
        <p:guide pos="6144"/>
        <p:guide pos="6720"/>
        <p:guide pos="7296"/>
        <p:guide pos="3264"/>
        <p:guide pos="2664"/>
        <p:guide pos="1536"/>
        <p:guide pos="960"/>
        <p:guide pos="384"/>
        <p:guide orient="horz" pos="1584"/>
        <p:guide orient="horz" pos="1872"/>
        <p:guide orient="horz" pos="3720"/>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3FBF1E-68C0-2049-BE19-F6F803156715}" type="datetimeFigureOut">
              <a:rPr lang="en-US" smtClean="0"/>
              <a:t>5/19/2026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E2BC33-3734-8C48-86B4-B6A32637DC68}" type="slidenum">
              <a:rPr lang="en-US" smtClean="0"/>
              <a:t>‹#›</a:t>
            </a:fld>
            <a:endParaRPr lang="en-US"/>
          </a:p>
        </p:txBody>
      </p:sp>
    </p:spTree>
    <p:extLst>
      <p:ext uri="{BB962C8B-B14F-4D97-AF65-F5344CB8AC3E}">
        <p14:creationId xmlns:p14="http://schemas.microsoft.com/office/powerpoint/2010/main" val="2682705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44FE0-3FFD-F996-95A5-A8D3E90CC4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C6258E-2BA3-A888-7878-50F4B9B3F3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C52156-D5BF-8C36-E2B4-95FDC94F52BB}"/>
              </a:ext>
            </a:extLst>
          </p:cNvPr>
          <p:cNvSpPr>
            <a:spLocks noGrp="1"/>
          </p:cNvSpPr>
          <p:nvPr>
            <p:ph type="body" idx="1"/>
          </p:nvPr>
        </p:nvSpPr>
        <p:spPr/>
        <p:txBody>
          <a:bodyPr/>
          <a:lstStyle/>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Thank you, Chairman Ruiz.</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At this time, I would like to introduce our treasurer, HOWARD ENGLE.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Also:</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Chancellor and Vice President CHARLES ISBELL JR. from Urbana;</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Chancellor and Vice President MARIE LYNN MIRANDA from Chicago;  </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And Chancellor and Vice President JANET GOOCH from Springfield.</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And other university officers and staff:</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University Counsel SCOTT RICE;</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Vice President, Chief Financial Officer and Comptroller PAUL ELLINGER;</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Executive Vice President and Vice President for Academic Affairs NICHOLAS JONES;</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Vice President for Economic Development and Innovation JAY WALSH;</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Vice President of External Relations and Communications ADRIENNE NAZON;</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And Secretary of the Board of Trustees and the University JEFFREY STEIN.</a:t>
            </a:r>
          </a:p>
          <a:p>
            <a:pPr marL="628650" lvl="1"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Representing the Urbana-Champaign Senate, ANGELA LYONS, professor, Department of Agricultural and Consumer Economics, Urbana, and chair, UIUC Senate Executive Committee.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Representing the Academic Professional Staff, ERIC KURT, media communications coordinator, University Library, Urbana.</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Representing the University Senates Conference, WILLIAM MAHER, professor, University Library, Urbana.</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Representing the Springfield Senate, LYNN FISHER, chair, Department of Sociology and Anthropology, professor of anthropology, and chair of the UIS Senate.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And representing the Chicago Senate, SANDRA DE GROOTE, professor and head, assessment and scholarly communications, University Library, Chicago, and chair of the UIC Senate Executive Committee.</a:t>
            </a:r>
          </a:p>
        </p:txBody>
      </p:sp>
      <p:sp>
        <p:nvSpPr>
          <p:cNvPr id="4" name="Slide Number Placeholder 3">
            <a:extLst>
              <a:ext uri="{FF2B5EF4-FFF2-40B4-BE49-F238E27FC236}">
                <a16:creationId xmlns:a16="http://schemas.microsoft.com/office/drawing/2014/main" id="{000ED88B-DD47-9992-24F0-47044CC1F177}"/>
              </a:ext>
            </a:extLst>
          </p:cNvPr>
          <p:cNvSpPr>
            <a:spLocks noGrp="1"/>
          </p:cNvSpPr>
          <p:nvPr>
            <p:ph type="sldNum" sz="quarter" idx="5"/>
          </p:nvPr>
        </p:nvSpPr>
        <p:spPr/>
        <p:txBody>
          <a:bodyPr/>
          <a:lstStyle/>
          <a:p>
            <a:fld id="{8BE2BC33-3734-8C48-86B4-B6A32637DC68}" type="slidenum">
              <a:rPr lang="en-US" smtClean="0"/>
              <a:t>1</a:t>
            </a:fld>
            <a:endParaRPr lang="en-US"/>
          </a:p>
        </p:txBody>
      </p:sp>
    </p:spTree>
    <p:extLst>
      <p:ext uri="{BB962C8B-B14F-4D97-AF65-F5344CB8AC3E}">
        <p14:creationId xmlns:p14="http://schemas.microsoft.com/office/powerpoint/2010/main" val="822235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629DA-2F4B-5CCC-2EF3-E0D3B578D3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A2D6F0-9D53-91C7-DD21-E37072A8DB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40E10A-2C8A-FABA-1BB3-95EDF266A400}"/>
              </a:ext>
            </a:extLst>
          </p:cNvPr>
          <p:cNvSpPr>
            <a:spLocks noGrp="1"/>
          </p:cNvSpPr>
          <p:nvPr>
            <p:ph type="body" idx="1"/>
          </p:nvPr>
        </p:nvSpPr>
        <p:spPr/>
        <p:txBody>
          <a:bodyPr/>
          <a:lstStyle/>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You know by now the degree to which I love commencement season.</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Those of you who were fortunate enough to be part of one of our many commencement ceremonies these past few weeks can appreciate my enthusiasm.</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Nothing matches graduation on a university campus for the spirit of accomplishment, achievement, hope, possibility and optimism — and maybe just a little sense of relief.</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“We did it!”</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t>
            </a:r>
            <a:r>
              <a:rPr lang="en-US" sz="1200" i="1" kern="1200" dirty="0">
                <a:solidFill>
                  <a:schemeClr val="tx1"/>
                </a:solidFill>
                <a:effectLst/>
                <a:latin typeface="+mn-lt"/>
                <a:ea typeface="+mn-ea"/>
                <a:cs typeface="+mn-cs"/>
              </a:rPr>
              <a:t>joke if appropriate</a:t>
            </a:r>
            <a:r>
              <a:rPr lang="en-US" sz="1200" kern="1200" dirty="0">
                <a:solidFill>
                  <a:schemeClr val="tx1"/>
                </a:solidFill>
                <a:effectLst/>
                <a:latin typeface="+mn-lt"/>
                <a:ea typeface="+mn-ea"/>
                <a:cs typeface="+mn-cs"/>
              </a:rPr>
              <a:t>) And that’s just the faculty and staff …</a:t>
            </a:r>
            <a:br>
              <a:rPr lang="en-US" sz="1200" kern="1200" dirty="0">
                <a:solidFill>
                  <a:schemeClr val="tx1"/>
                </a:solidFill>
                <a:effectLst/>
                <a:latin typeface="+mn-lt"/>
                <a:ea typeface="+mn-ea"/>
                <a:cs typeface="+mn-cs"/>
              </a:rPr>
            </a:b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t>
            </a:r>
            <a:r>
              <a:rPr lang="en-US" sz="1200" i="1" kern="1200" dirty="0">
                <a:solidFill>
                  <a:schemeClr val="tx1"/>
                </a:solidFill>
                <a:effectLst/>
                <a:latin typeface="+mn-lt"/>
                <a:ea typeface="+mn-ea"/>
                <a:cs typeface="+mn-cs"/>
              </a:rPr>
              <a:t>Brief pause</a:t>
            </a:r>
            <a:r>
              <a:rPr lang="en-US" sz="1200" kern="1200" dirty="0">
                <a:solidFill>
                  <a:schemeClr val="tx1"/>
                </a:solidFill>
                <a:effectLst/>
                <a:latin typeface="+mn-lt"/>
                <a:ea typeface="+mn-ea"/>
                <a:cs typeface="+mn-cs"/>
              </a:rPr>
              <a:t>)</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 have talked at the past two board meetings about our remarkable faculty and staff.</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Their work — and how it amazes me — never ends.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They play so many roles, all critical, in keeping this world-class enterprise operating, on course and serving with excellence.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Today I want to focus on our graduating students.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These students who are completing this phase of their journey, signaled by that walk across the stage, will go on to reach milestones and achieve in ways that benefit them personally, and all of us as a society.</a:t>
            </a:r>
          </a:p>
        </p:txBody>
      </p:sp>
      <p:sp>
        <p:nvSpPr>
          <p:cNvPr id="4" name="Slide Number Placeholder 3">
            <a:extLst>
              <a:ext uri="{FF2B5EF4-FFF2-40B4-BE49-F238E27FC236}">
                <a16:creationId xmlns:a16="http://schemas.microsoft.com/office/drawing/2014/main" id="{C137DC81-1F25-C3E5-0AB7-D7E8A7CBB1B2}"/>
              </a:ext>
            </a:extLst>
          </p:cNvPr>
          <p:cNvSpPr>
            <a:spLocks noGrp="1"/>
          </p:cNvSpPr>
          <p:nvPr>
            <p:ph type="sldNum" sz="quarter" idx="5"/>
          </p:nvPr>
        </p:nvSpPr>
        <p:spPr/>
        <p:txBody>
          <a:bodyPr/>
          <a:lstStyle/>
          <a:p>
            <a:fld id="{8BE2BC33-3734-8C48-86B4-B6A32637DC68}" type="slidenum">
              <a:rPr lang="en-US" smtClean="0"/>
              <a:t>2</a:t>
            </a:fld>
            <a:endParaRPr lang="en-US"/>
          </a:p>
        </p:txBody>
      </p:sp>
    </p:spTree>
    <p:extLst>
      <p:ext uri="{BB962C8B-B14F-4D97-AF65-F5344CB8AC3E}">
        <p14:creationId xmlns:p14="http://schemas.microsoft.com/office/powerpoint/2010/main" val="1466306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668CBE-EBD2-787D-A55A-3737DF9DB2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69ECB0-3030-56B4-ECA9-254EC73AFE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C3CA28-5138-CF3C-C97A-1AA7A046DB16}"/>
              </a:ext>
            </a:extLst>
          </p:cNvPr>
          <p:cNvSpPr>
            <a:spLocks noGrp="1"/>
          </p:cNvSpPr>
          <p:nvPr>
            <p:ph type="body" idx="1"/>
          </p:nvPr>
        </p:nvSpPr>
        <p:spPr/>
        <p:txBody>
          <a:bodyPr/>
          <a:lstStyle/>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We talk a lot about outcomes, for our students; for the places they will work, live … and contribute positively to society.</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While there is still much consternation about the value of a college degree, we know based on the evidence that it is indeed still worth it.</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Ten years after graduation, median annual earnings for alumni of our universities — depending on major and university — range from just under $73,000 a year to more than $109,000.</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So, a decade after crossing that stage, they are already easily outpacing the $41,000 or so median annual income that federal data indicates for American workers with only a high school education who are ages 25-34.</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Those are just the financial benefits — we know there are many other ways degrees serve those who earn them. But those are  numbers I’d proudly show to any prospective student and any parent asking questions about the return on investment for a college education.</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And every year, we multiply that economic success and stability — stability in the lives of those graduates, in their families and their communities — by 28,000-plus.</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We don’t yet have this year’s final tally but it will be well over 28,000 degrees awarded, another all-time high.</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Remember, three-quarters stay here, build lives here, make a difference right here in Illinois.</a:t>
            </a:r>
          </a:p>
          <a:p>
            <a:pPr marL="228600" lvl="0" indent="-228600">
              <a:buFont typeface="Arial" panose="020B0604020202020204" pitchFamily="34" charset="0"/>
              <a:buChar char="•"/>
            </a:pPr>
            <a:r>
              <a:rPr lang="en-US" sz="1200" i="1" kern="1200" dirty="0">
                <a:solidFill>
                  <a:schemeClr val="tx1"/>
                </a:solidFill>
                <a:effectLst/>
                <a:latin typeface="+mn-lt"/>
                <a:ea typeface="+mn-ea"/>
                <a:cs typeface="+mn-cs"/>
              </a:rPr>
              <a:t>THAT</a:t>
            </a:r>
            <a:r>
              <a:rPr lang="en-US" sz="1200" kern="1200" dirty="0">
                <a:solidFill>
                  <a:schemeClr val="tx1"/>
                </a:solidFill>
                <a:effectLst/>
                <a:latin typeface="+mn-lt"/>
                <a:ea typeface="+mn-ea"/>
                <a:cs typeface="+mn-cs"/>
              </a:rPr>
              <a:t> … is impact — and at a scale that matters to Illinois, its workforce and its long-term economic outlook.</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I’ll talk further about what this all means for our graduates and our state in a few minutes.</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But it is important to keep in mind that the outcomes for each of this year’s 28,000-plus are built on a foundation that includes their own entirely unique stories, experiences and goals.</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This results in differing professions and paths. </a:t>
            </a: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We offer our students so many options to explore, the full range across all of science and engineering, art and music, literature and the law, education, medicine, agriculture and on and on.</a:t>
            </a:r>
            <a:br>
              <a:rPr lang="en-US" sz="1200" kern="1200" dirty="0">
                <a:solidFill>
                  <a:schemeClr val="tx1"/>
                </a:solidFill>
                <a:effectLst/>
                <a:latin typeface="+mn-lt"/>
                <a:ea typeface="+mn-ea"/>
                <a:cs typeface="+mn-cs"/>
              </a:rPr>
            </a:b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t>
            </a:r>
            <a:r>
              <a:rPr lang="en-US" sz="1200" i="1" kern="1200" dirty="0">
                <a:solidFill>
                  <a:schemeClr val="tx1"/>
                </a:solidFill>
                <a:effectLst/>
                <a:latin typeface="+mn-lt"/>
                <a:ea typeface="+mn-ea"/>
                <a:cs typeface="+mn-cs"/>
              </a:rPr>
              <a:t>Brief pause</a:t>
            </a:r>
            <a:r>
              <a:rPr lang="en-US" sz="1200" kern="1200" dirty="0">
                <a:solidFill>
                  <a:schemeClr val="tx1"/>
                </a:solidFill>
                <a:effectLst/>
                <a:latin typeface="+mn-lt"/>
                <a:ea typeface="+mn-ea"/>
                <a:cs typeface="+mn-cs"/>
              </a:rPr>
              <a:t>)</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pPr marL="228600" lvl="0" indent="-228600">
              <a:buFont typeface="Arial" panose="020B0604020202020204" pitchFamily="34" charset="0"/>
              <a:buChar char="•"/>
            </a:pPr>
            <a:r>
              <a:rPr lang="en-US" sz="1200" kern="1200" dirty="0">
                <a:solidFill>
                  <a:schemeClr val="tx1"/>
                </a:solidFill>
                <a:effectLst/>
                <a:latin typeface="+mn-lt"/>
                <a:ea typeface="+mn-ea"/>
                <a:cs typeface="+mn-cs"/>
              </a:rPr>
              <a:t>For a glimpse into the uniqueness of these 28,000 we have three graduates we would like to introduce you to. I hope you’ll enjoy hearing from them in this short video.</a:t>
            </a:r>
          </a:p>
        </p:txBody>
      </p:sp>
      <p:sp>
        <p:nvSpPr>
          <p:cNvPr id="4" name="Slide Number Placeholder 3">
            <a:extLst>
              <a:ext uri="{FF2B5EF4-FFF2-40B4-BE49-F238E27FC236}">
                <a16:creationId xmlns:a16="http://schemas.microsoft.com/office/drawing/2014/main" id="{62A60BD2-3286-6C77-1C5F-AD0CD7B2F7C9}"/>
              </a:ext>
            </a:extLst>
          </p:cNvPr>
          <p:cNvSpPr>
            <a:spLocks noGrp="1"/>
          </p:cNvSpPr>
          <p:nvPr>
            <p:ph type="sldNum" sz="quarter" idx="5"/>
          </p:nvPr>
        </p:nvSpPr>
        <p:spPr/>
        <p:txBody>
          <a:bodyPr/>
          <a:lstStyle/>
          <a:p>
            <a:fld id="{8BE2BC33-3734-8C48-86B4-B6A32637DC68}" type="slidenum">
              <a:rPr lang="en-US" smtClean="0"/>
              <a:t>3</a:t>
            </a:fld>
            <a:endParaRPr lang="en-US"/>
          </a:p>
        </p:txBody>
      </p:sp>
    </p:spTree>
    <p:extLst>
      <p:ext uri="{BB962C8B-B14F-4D97-AF65-F5344CB8AC3E}">
        <p14:creationId xmlns:p14="http://schemas.microsoft.com/office/powerpoint/2010/main" val="1900011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B008F-0CE2-6DDF-9036-3F8C53011E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992A22-2B2A-382F-9B8A-C9B5CA38D7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89FBFC-2B3B-90AE-99FF-0A0DEE1BCBB1}"/>
              </a:ext>
            </a:extLst>
          </p:cNvPr>
          <p:cNvSpPr>
            <a:spLocks noGrp="1"/>
          </p:cNvSpPr>
          <p:nvPr>
            <p:ph type="body" idx="1"/>
          </p:nvPr>
        </p:nvSpPr>
        <p:spPr/>
        <p:txBody>
          <a:bodyPr/>
          <a:lstStyle/>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“Potential into purpose.” You heard it during that wonderful video.</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That is powerful.</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Purpose born out of each of their personal journeys.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We have an exciting new U of I System study in the works that, among other things, will soon be able to tell us a lot about what our alumni are doing and how and where they are contributing. This work is funded by a grant from the U.S. Census Bureau.</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Those earlier numbers on earnings are from the study, and I am excited to see the full results when it is complete.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But two things I’ll note: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First, five years after earning their degrees, our graduates are contributing in just about every field you can imagine, and in sizable numbers – at scale, you might say.</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The full list is long, but it’s fascinating and provides a good core sample of the possibilities we give those graduates.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Second, those five-years-after statistics are based on graduating classes of 2010, ’11 and ’12.</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And, five years on, almost three-quarters were living in Illinois.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So our graduates have been choosing Illinois and helping build a better Illinois for a long time now.</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Our own economic impact study tells us our alumni deliver an annual $18 billion return to the state and that we are responsible for one of every 37 jobs in the state.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 also speak regularly with leaders from industry, government and the nonprofit world, and they believe in our graduates – they know they’re well-educated, well-prepared and creative thinkers who will make a difference.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They know how to think their way through challenges, search out the opportunities within them, and deliver real value.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That is further evidence, by the way, of the success and impact of our faculty and staff.</a:t>
            </a:r>
          </a:p>
          <a:p>
            <a:pPr marL="342900" marR="0" lvl="0" indent="-342900">
              <a:lnSpc>
                <a:spcPct val="150000"/>
              </a:lnSpc>
              <a:buFont typeface="Symbol" pitchFamily="2" charset="2"/>
              <a:buChar char=""/>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0C3232F-D6B4-8774-48CC-F338A197BE78}"/>
              </a:ext>
            </a:extLst>
          </p:cNvPr>
          <p:cNvSpPr>
            <a:spLocks noGrp="1"/>
          </p:cNvSpPr>
          <p:nvPr>
            <p:ph type="sldNum" sz="quarter" idx="5"/>
          </p:nvPr>
        </p:nvSpPr>
        <p:spPr/>
        <p:txBody>
          <a:bodyPr/>
          <a:lstStyle/>
          <a:p>
            <a:fld id="{8BE2BC33-3734-8C48-86B4-B6A32637DC68}" type="slidenum">
              <a:rPr lang="en-US" smtClean="0"/>
              <a:t>4</a:t>
            </a:fld>
            <a:endParaRPr lang="en-US"/>
          </a:p>
        </p:txBody>
      </p:sp>
    </p:spTree>
    <p:extLst>
      <p:ext uri="{BB962C8B-B14F-4D97-AF65-F5344CB8AC3E}">
        <p14:creationId xmlns:p14="http://schemas.microsoft.com/office/powerpoint/2010/main" val="1069512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4FD074-CCEA-B835-11C6-225B1D6001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EE4547-77DD-56F6-0845-6EE8A7FD76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BD0F46-39DD-E4F0-3F88-F5AA8667B90D}"/>
              </a:ext>
            </a:extLst>
          </p:cNvPr>
          <p:cNvSpPr>
            <a:spLocks noGrp="1"/>
          </p:cNvSpPr>
          <p:nvPr>
            <p:ph type="body" idx="1"/>
          </p:nvPr>
        </p:nvSpPr>
        <p:spPr/>
        <p:txBody>
          <a:bodyPr/>
          <a:lstStyle/>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“Potential into purpose.” You heard it during that wonderful video.</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That is powerful.</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Purpose born out of each of their personal journeys.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We have an exciting new U of I System study in the works that, among other things, will soon be able to tell us a lot about what our alumni are doing and how and where they are contributing. This work is funded by a grant from the U.S. Census Bureau.</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Those earlier numbers on earnings are from the study, and I am excited to see the full results when it is complete.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But two things I’ll note: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First, five years after earning their degrees, our graduates are contributing in just about every field you can imagine, and in sizable numbers – at scale, you might say.</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The full list is long, but it’s fascinating and provides a good core sample of the possibilities we give those graduates.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Second, those five-years-after statistics are based on graduating classes of 2010, ’11 and ’12.</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And, five years on, almost three-quarters were living in Illinois.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So our graduates have been choosing Illinois and helping build a better Illinois for a long time now.</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Our own economic impact study tells us our alumni deliver an annual $18 billion return to the state and that we are responsible for one of every 37 jobs in the state.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 also speak regularly with leaders from industry, government and the nonprofit world, and they believe in our graduates – they know they’re well-educated, well-prepared and creative thinkers who will make a difference.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They know how to think their way through challenges, search out the opportunities within them, and deliver real value.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That is further evidence, by the way, of the success and impact of our faculty and staff.</a:t>
            </a:r>
          </a:p>
        </p:txBody>
      </p:sp>
      <p:sp>
        <p:nvSpPr>
          <p:cNvPr id="4" name="Slide Number Placeholder 3">
            <a:extLst>
              <a:ext uri="{FF2B5EF4-FFF2-40B4-BE49-F238E27FC236}">
                <a16:creationId xmlns:a16="http://schemas.microsoft.com/office/drawing/2014/main" id="{2621DF33-5724-F608-F620-CB77ACA93F44}"/>
              </a:ext>
            </a:extLst>
          </p:cNvPr>
          <p:cNvSpPr>
            <a:spLocks noGrp="1"/>
          </p:cNvSpPr>
          <p:nvPr>
            <p:ph type="sldNum" sz="quarter" idx="5"/>
          </p:nvPr>
        </p:nvSpPr>
        <p:spPr/>
        <p:txBody>
          <a:bodyPr/>
          <a:lstStyle/>
          <a:p>
            <a:fld id="{8BE2BC33-3734-8C48-86B4-B6A32637DC68}" type="slidenum">
              <a:rPr lang="en-US" smtClean="0"/>
              <a:t>5</a:t>
            </a:fld>
            <a:endParaRPr lang="en-US"/>
          </a:p>
        </p:txBody>
      </p:sp>
    </p:spTree>
    <p:extLst>
      <p:ext uri="{BB962C8B-B14F-4D97-AF65-F5344CB8AC3E}">
        <p14:creationId xmlns:p14="http://schemas.microsoft.com/office/powerpoint/2010/main" val="2200383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8B6D5-546E-A518-EFA3-D35F88E452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0EB34C-66E4-BA1B-3766-146F9F289D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3E9D0F-BFB4-3318-A55F-09ABD4FF4C15}"/>
              </a:ext>
            </a:extLst>
          </p:cNvPr>
          <p:cNvSpPr>
            <a:spLocks noGrp="1"/>
          </p:cNvSpPr>
          <p:nvPr>
            <p:ph type="body" idx="1"/>
          </p:nvPr>
        </p:nvSpPr>
        <p:spPr/>
        <p:txBody>
          <a:bodyPr/>
          <a:lstStyle/>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 want to return to that idea of purpose, and to something I consider part of our responsibility as a university system.</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Here I may sound a bit like a commencement speaker, and I might even quote from speech or two. I love a good one.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 believe the best speeches about the power of education, commencement or otherwise, inspire hope and make the audience think and laugh … but also challenge them and maybe even make them slightly uncomfortable.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Not unlike a great education.</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Dan Currell is a trustee at Gustavus Adolphus College in Minnesota, and delivered this speech to a retreat there just a few days before commencement. I don’t know him, but he delivered a keynote worth hearing.</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“We are transformed by the hard stuff,” he said. “Our strengths come from the work and the failures and the suffering.”</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But to that offered one caveat: That strength, he said, “is built when we know there’s a purpose.”</a:t>
            </a:r>
            <a:br>
              <a:rPr lang="en-US" sz="1200" kern="1200" dirty="0">
                <a:solidFill>
                  <a:schemeClr val="tx1"/>
                </a:solidFill>
                <a:effectLst/>
                <a:latin typeface="+mn-lt"/>
                <a:ea typeface="+mn-ea"/>
                <a:cs typeface="+mn-cs"/>
              </a:rPr>
            </a:b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t>
            </a:r>
            <a:r>
              <a:rPr lang="en-US" sz="1200" i="1" kern="1200" dirty="0">
                <a:solidFill>
                  <a:schemeClr val="tx1"/>
                </a:solidFill>
                <a:effectLst/>
                <a:latin typeface="+mn-lt"/>
                <a:ea typeface="+mn-ea"/>
                <a:cs typeface="+mn-cs"/>
              </a:rPr>
              <a:t>Brief pause</a:t>
            </a:r>
            <a:r>
              <a:rPr lang="en-US" sz="1200" kern="1200" dirty="0">
                <a:solidFill>
                  <a:schemeClr val="tx1"/>
                </a:solidFill>
                <a:effectLst/>
                <a:latin typeface="+mn-lt"/>
                <a:ea typeface="+mn-ea"/>
                <a:cs typeface="+mn-cs"/>
              </a:rPr>
              <a:t>)</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Our graduates, in their time with us, strengthen their sense of purpose.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Some arrive here with it.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I’m sure most if not all find it or maybe take on a new purpose while they are here with us.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And all almost certainly gain real purpose through the lives they lead after they cross the stage.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And, whether they know it or not, they help fulfill our purpose of building a better, stronger Illinois.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Now, I believe we as a university system and as people charged with mentoring, guiding and helping them while they’re students also have a responsibility to those graduates and every student who follows them.</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That is to help them feel a strong sense of optimism and hope. To know that they possess within them tools to make this world even better. And with their education, they will develop even more.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By the very nature of life, I’m certain our graduates find out, your education never stops.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Among all those things the education you receive at our universities builds into you, one of the most important is a kind of framework for figuring out the road ahead — identifying what is most important, what is true and what you can offer.</a:t>
            </a:r>
          </a:p>
          <a:p>
            <a:pPr marL="171450" lvl="0" indent="-171450">
              <a:buFont typeface="Arial" panose="020B0604020202020204" pitchFamily="34" charset="0"/>
              <a:buChar char="•"/>
            </a:pP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DBF503D-5CC9-1297-B830-FEBC961786C0}"/>
              </a:ext>
            </a:extLst>
          </p:cNvPr>
          <p:cNvSpPr>
            <a:spLocks noGrp="1"/>
          </p:cNvSpPr>
          <p:nvPr>
            <p:ph type="sldNum" sz="quarter" idx="5"/>
          </p:nvPr>
        </p:nvSpPr>
        <p:spPr/>
        <p:txBody>
          <a:bodyPr/>
          <a:lstStyle/>
          <a:p>
            <a:fld id="{8BE2BC33-3734-8C48-86B4-B6A32637DC68}" type="slidenum">
              <a:rPr lang="en-US" smtClean="0"/>
              <a:t>6</a:t>
            </a:fld>
            <a:endParaRPr lang="en-US"/>
          </a:p>
        </p:txBody>
      </p:sp>
    </p:spTree>
    <p:extLst>
      <p:ext uri="{BB962C8B-B14F-4D97-AF65-F5344CB8AC3E}">
        <p14:creationId xmlns:p14="http://schemas.microsoft.com/office/powerpoint/2010/main" val="2463092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17478-746E-24FE-458A-2B41D3F4E7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85AABF-CAA5-912E-7E5D-159BF07FFA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EA5C30-B32A-16FC-B8AF-104DC03B6F97}"/>
              </a:ext>
            </a:extLst>
          </p:cNvPr>
          <p:cNvSpPr>
            <a:spLocks noGrp="1"/>
          </p:cNvSpPr>
          <p:nvPr>
            <p:ph type="body" idx="1"/>
          </p:nvPr>
        </p:nvSpPr>
        <p:spPr/>
        <p:txBody>
          <a:bodyPr/>
          <a:lstStyle/>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And here I’ll turn to what I thought was a terrific commencement speech, delivered Saturday not far from here by Urbana-Champaign alumnus Sean Evens to his soon-to-be fellow alums.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“If a job is defined by what you do most of the time, I’m not an interviewer,” Evans said. “I’m a student. And the reason I’m standing here today — I genuinely believe this — is because I never stopped being one.”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True education takes a lifetime. And it starts, or continues, right now.</a:t>
            </a:r>
          </a:p>
          <a:p>
            <a:pPr marL="171450" lvl="0" indent="-171450">
              <a:buFont typeface="Arial" panose="020B0604020202020204" pitchFamily="34" charset="0"/>
              <a:buChar char="•"/>
            </a:pP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72DA67C0-D362-51C5-7D99-DC06251A17E4}"/>
              </a:ext>
            </a:extLst>
          </p:cNvPr>
          <p:cNvSpPr>
            <a:spLocks noGrp="1"/>
          </p:cNvSpPr>
          <p:nvPr>
            <p:ph type="sldNum" sz="quarter" idx="5"/>
          </p:nvPr>
        </p:nvSpPr>
        <p:spPr/>
        <p:txBody>
          <a:bodyPr/>
          <a:lstStyle/>
          <a:p>
            <a:fld id="{8BE2BC33-3734-8C48-86B4-B6A32637DC68}" type="slidenum">
              <a:rPr lang="en-US" smtClean="0"/>
              <a:t>7</a:t>
            </a:fld>
            <a:endParaRPr lang="en-US"/>
          </a:p>
        </p:txBody>
      </p:sp>
    </p:spTree>
    <p:extLst>
      <p:ext uri="{BB962C8B-B14F-4D97-AF65-F5344CB8AC3E}">
        <p14:creationId xmlns:p14="http://schemas.microsoft.com/office/powerpoint/2010/main" val="906570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5601F-A591-04A5-19FD-61997A6375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9282FE-3A54-8F0B-A372-ABB644D5FD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94A034-9EC6-3E33-C917-1CF144181422}"/>
              </a:ext>
            </a:extLst>
          </p:cNvPr>
          <p:cNvSpPr>
            <a:spLocks noGrp="1"/>
          </p:cNvSpPr>
          <p:nvPr>
            <p:ph type="body" idx="1"/>
          </p:nvPr>
        </p:nvSpPr>
        <p:spPr/>
        <p:txBody>
          <a:bodyPr/>
          <a:lstStyle/>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As always, Chair Ruiz and trustees, thank you all.</a:t>
            </a:r>
          </a:p>
        </p:txBody>
      </p:sp>
      <p:sp>
        <p:nvSpPr>
          <p:cNvPr id="4" name="Slide Number Placeholder 3">
            <a:extLst>
              <a:ext uri="{FF2B5EF4-FFF2-40B4-BE49-F238E27FC236}">
                <a16:creationId xmlns:a16="http://schemas.microsoft.com/office/drawing/2014/main" id="{0F3F36F9-7162-57EB-E6D8-E395B7292961}"/>
              </a:ext>
            </a:extLst>
          </p:cNvPr>
          <p:cNvSpPr>
            <a:spLocks noGrp="1"/>
          </p:cNvSpPr>
          <p:nvPr>
            <p:ph type="sldNum" sz="quarter" idx="5"/>
          </p:nvPr>
        </p:nvSpPr>
        <p:spPr/>
        <p:txBody>
          <a:bodyPr/>
          <a:lstStyle/>
          <a:p>
            <a:fld id="{8BE2BC33-3734-8C48-86B4-B6A32637DC68}" type="slidenum">
              <a:rPr lang="en-US" smtClean="0"/>
              <a:t>8</a:t>
            </a:fld>
            <a:endParaRPr lang="en-US"/>
          </a:p>
        </p:txBody>
      </p:sp>
    </p:spTree>
    <p:extLst>
      <p:ext uri="{BB962C8B-B14F-4D97-AF65-F5344CB8AC3E}">
        <p14:creationId xmlns:p14="http://schemas.microsoft.com/office/powerpoint/2010/main" val="2793673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40B5D2-43A3-654C-9CA3-48321C2F64B4}" type="datetimeFigureOut">
              <a:rPr lang="en-US" smtClean="0"/>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45526089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40B5D2-43A3-654C-9CA3-48321C2F64B4}" type="datetimeFigureOut">
              <a:rPr lang="en-US" smtClean="0"/>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56516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40B5D2-43A3-654C-9CA3-48321C2F64B4}" type="datetimeFigureOut">
              <a:rPr lang="en-US" smtClean="0"/>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947683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40B5D2-43A3-654C-9CA3-48321C2F64B4}" type="datetimeFigureOut">
              <a:rPr lang="en-US" smtClean="0"/>
              <a:t>5/19/2026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964573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40B5D2-43A3-654C-9CA3-48321C2F64B4}" type="datetimeFigureOut">
              <a:rPr lang="en-US" smtClean="0"/>
              <a:t>5/19/2026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3166772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40B5D2-43A3-654C-9CA3-48321C2F64B4}" type="datetimeFigureOut">
              <a:rPr lang="en-US" smtClean="0"/>
              <a:t>5/19/2026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4115156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40B5D2-43A3-654C-9CA3-48321C2F64B4}" type="datetimeFigureOut">
              <a:rPr lang="en-US" smtClean="0"/>
              <a:t>5/19/2026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359814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40B5D2-43A3-654C-9CA3-48321C2F64B4}" type="datetimeFigureOut">
              <a:rPr lang="en-US" smtClean="0"/>
              <a:t>5/19/2026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744862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40B5D2-43A3-654C-9CA3-48321C2F64B4}" type="datetimeFigureOut">
              <a:rPr lang="en-US" smtClean="0"/>
              <a:t>5/19/2026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790424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40B5D2-43A3-654C-9CA3-48321C2F64B4}" type="datetimeFigureOut">
              <a:rPr lang="en-US" smtClean="0"/>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2306624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40B5D2-43A3-654C-9CA3-48321C2F64B4}" type="datetimeFigureOut">
              <a:rPr lang="en-US" smtClean="0"/>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983631-D466-C144-803B-3E9C4CAFD5A4}" type="slidenum">
              <a:rPr lang="en-US" smtClean="0"/>
              <a:t>‹#›</a:t>
            </a:fld>
            <a:endParaRPr lang="en-US"/>
          </a:p>
        </p:txBody>
      </p:sp>
    </p:spTree>
    <p:extLst>
      <p:ext uri="{BB962C8B-B14F-4D97-AF65-F5344CB8AC3E}">
        <p14:creationId xmlns:p14="http://schemas.microsoft.com/office/powerpoint/2010/main" val="304933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oleObject" Target="../embeddings/oleObject1.bin"/></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214FF382-52EC-57E6-A6C3-5F6911824017}"/>
              </a:ext>
            </a:extLst>
          </p:cNvPr>
          <p:cNvGraphicFramePr>
            <a:graphicFrameLocks/>
          </p:cNvGraphicFramePr>
          <p:nvPr userDrawn="1">
            <p:custDataLst>
              <p:tags r:id="rId13"/>
            </p:custDataLst>
            <p:extLst>
              <p:ext uri="{D42A27DB-BD31-4B8C-83A1-F6EECF244321}">
                <p14:modId xmlns:p14="http://schemas.microsoft.com/office/powerpoint/2010/main" val="967554773"/>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14" imgW="7772400" imgH="10058400" progId="TCLayout.ActiveDocument.1">
                  <p:embed/>
                </p:oleObj>
              </mc:Choice>
              <mc:Fallback>
                <p:oleObj name="think-cell Slide" r:id="rId14" imgW="7772400" imgH="10058400" progId="TCLayout.ActiveDocument.1">
                  <p:embed/>
                  <p:pic>
                    <p:nvPicPr>
                      <p:cNvPr id="0" name=""/>
                      <p:cNvPicPr/>
                      <p:nvPr/>
                    </p:nvPicPr>
                    <p:blipFill>
                      <a:blip r:embed="rId15"/>
                      <a:stretch>
                        <a:fillRect/>
                      </a:stretch>
                    </p:blipFill>
                    <p:spPr>
                      <a:xfrm>
                        <a:off x="1588" y="1588"/>
                        <a:ext cx="1227" cy="1588"/>
                      </a:xfrm>
                      <a:prstGeom prst="rect">
                        <a:avLst/>
                      </a:prstGeom>
                    </p:spPr>
                  </p:pic>
                </p:oleObj>
              </mc:Fallback>
            </mc:AlternateContent>
          </a:graphicData>
        </a:graphic>
      </p:graphicFrame>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F40B5D2-43A3-654C-9CA3-48321C2F64B4}" type="datetimeFigureOut">
              <a:rPr lang="en-US" smtClean="0"/>
              <a:t>5/19/2026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9983631-D466-C144-803B-3E9C4CAFD5A4}" type="slidenum">
              <a:rPr lang="en-US" smtClean="0"/>
              <a:t>‹#›</a:t>
            </a:fld>
            <a:endParaRPr lang="en-US"/>
          </a:p>
        </p:txBody>
      </p:sp>
    </p:spTree>
    <p:extLst>
      <p:ext uri="{BB962C8B-B14F-4D97-AF65-F5344CB8AC3E}">
        <p14:creationId xmlns:p14="http://schemas.microsoft.com/office/powerpoint/2010/main" val="11620895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notesSlide" Target="../notesSlides/notesSlide2.xml"/><Relationship Id="rId7" Type="http://schemas.openxmlformats.org/officeDocument/2006/relationships/image" Target="../media/image7.jpg"/><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image" Target="../media/image6.png"/><Relationship Id="rId5" Type="http://schemas.openxmlformats.org/officeDocument/2006/relationships/image" Target="../media/image5.emf"/><Relationship Id="rId4" Type="http://schemas.openxmlformats.org/officeDocument/2006/relationships/oleObject" Target="../embeddings/oleObject2.bin"/><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notesSlide" Target="../notesSlides/notesSlide3.xml"/><Relationship Id="rId7" Type="http://schemas.openxmlformats.org/officeDocument/2006/relationships/image" Target="../media/image10.jpg"/><Relationship Id="rId2" Type="http://schemas.openxmlformats.org/officeDocument/2006/relationships/slideLayout" Target="../slideLayouts/slideLayout1.xml"/><Relationship Id="rId1" Type="http://schemas.openxmlformats.org/officeDocument/2006/relationships/tags" Target="../tags/tag3.xml"/><Relationship Id="rId6" Type="http://schemas.openxmlformats.org/officeDocument/2006/relationships/image" Target="../media/image9.JPG"/><Relationship Id="rId5" Type="http://schemas.openxmlformats.org/officeDocument/2006/relationships/image" Target="../media/image5.emf"/><Relationship Id="rId4" Type="http://schemas.openxmlformats.org/officeDocument/2006/relationships/oleObject" Target="../embeddings/oleObject3.bin"/><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video" Target="../media/media1.mp4"/><Relationship Id="rId7" Type="http://schemas.openxmlformats.org/officeDocument/2006/relationships/image" Target="../media/image12.emf"/><Relationship Id="rId2" Type="http://schemas.microsoft.com/office/2007/relationships/media" Target="../media/media1.mp4"/><Relationship Id="rId1" Type="http://schemas.openxmlformats.org/officeDocument/2006/relationships/tags" Target="../tags/tag4.xml"/><Relationship Id="rId6" Type="http://schemas.openxmlformats.org/officeDocument/2006/relationships/oleObject" Target="../embeddings/oleObject4.bin"/><Relationship Id="rId5" Type="http://schemas.openxmlformats.org/officeDocument/2006/relationships/notesSlide" Target="../notesSlides/notesSlide4.xml"/><Relationship Id="rId4"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notesSlide" Target="../notesSlides/notesSlide5.xml"/><Relationship Id="rId7" Type="http://schemas.openxmlformats.org/officeDocument/2006/relationships/image" Target="../media/image15.jpg"/><Relationship Id="rId2" Type="http://schemas.openxmlformats.org/officeDocument/2006/relationships/slideLayout" Target="../slideLayouts/slideLayout1.xml"/><Relationship Id="rId1" Type="http://schemas.openxmlformats.org/officeDocument/2006/relationships/tags" Target="../tags/tag5.xml"/><Relationship Id="rId6" Type="http://schemas.openxmlformats.org/officeDocument/2006/relationships/image" Target="../media/image14.jpg"/><Relationship Id="rId5" Type="http://schemas.openxmlformats.org/officeDocument/2006/relationships/image" Target="../media/image5.emf"/><Relationship Id="rId4" Type="http://schemas.openxmlformats.org/officeDocument/2006/relationships/oleObject" Target="../embeddings/oleObject5.bin"/><Relationship Id="rId9" Type="http://schemas.openxmlformats.org/officeDocument/2006/relationships/image" Target="../media/image16.jpg"/></Relationships>
</file>

<file path=ppt/slides/_rels/slide6.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notesSlide" Target="../notesSlides/notesSlide6.xml"/><Relationship Id="rId7" Type="http://schemas.openxmlformats.org/officeDocument/2006/relationships/image" Target="../media/image18.jpeg"/><Relationship Id="rId2" Type="http://schemas.openxmlformats.org/officeDocument/2006/relationships/slideLayout" Target="../slideLayouts/slideLayout1.xml"/><Relationship Id="rId1" Type="http://schemas.openxmlformats.org/officeDocument/2006/relationships/tags" Target="../tags/tag6.xml"/><Relationship Id="rId6" Type="http://schemas.openxmlformats.org/officeDocument/2006/relationships/image" Target="../media/image17.jpg"/><Relationship Id="rId5" Type="http://schemas.openxmlformats.org/officeDocument/2006/relationships/image" Target="../media/image5.emf"/><Relationship Id="rId4" Type="http://schemas.openxmlformats.org/officeDocument/2006/relationships/oleObject" Target="../embeddings/oleObject6.bin"/><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20.jpg"/><Relationship Id="rId2" Type="http://schemas.openxmlformats.org/officeDocument/2006/relationships/slideLayout" Target="../slideLayouts/slideLayout1.xml"/><Relationship Id="rId1" Type="http://schemas.openxmlformats.org/officeDocument/2006/relationships/tags" Target="../tags/tag7.xml"/><Relationship Id="rId6" Type="http://schemas.openxmlformats.org/officeDocument/2006/relationships/image" Target="../media/image3.png"/><Relationship Id="rId5" Type="http://schemas.openxmlformats.org/officeDocument/2006/relationships/image" Target="../media/image5.emf"/><Relationship Id="rId4" Type="http://schemas.openxmlformats.org/officeDocument/2006/relationships/oleObject" Target="../embeddings/oleObject6.bin"/></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22445-1E13-3943-7336-2EFB53971C1F}"/>
            </a:ext>
          </a:extLst>
        </p:cNvPr>
        <p:cNvGrpSpPr/>
        <p:nvPr/>
      </p:nvGrpSpPr>
      <p:grpSpPr>
        <a:xfrm>
          <a:off x="0" y="0"/>
          <a:ext cx="0" cy="0"/>
          <a:chOff x="0" y="0"/>
          <a:chExt cx="0" cy="0"/>
        </a:xfrm>
      </p:grpSpPr>
      <p:pic>
        <p:nvPicPr>
          <p:cNvPr id="7" name="Picture 6" descr="the shield of the University of Illinois">
            <a:extLst>
              <a:ext uri="{FF2B5EF4-FFF2-40B4-BE49-F238E27FC236}">
                <a16:creationId xmlns:a16="http://schemas.microsoft.com/office/drawing/2014/main" id="{9C93C8E0-92DA-D5B3-8CF7-828A5F79921D}"/>
              </a:ext>
            </a:extLst>
          </p:cNvPr>
          <p:cNvPicPr>
            <a:picLocks noChangeAspect="1"/>
          </p:cNvPicPr>
          <p:nvPr/>
        </p:nvPicPr>
        <p:blipFill rotWithShape="1">
          <a:blip r:embed="rId3"/>
          <a:srcRect l="21256" r="22704" b="-371"/>
          <a:stretch/>
        </p:blipFill>
        <p:spPr>
          <a:xfrm>
            <a:off x="7772401" y="-1"/>
            <a:ext cx="4419599" cy="5277341"/>
          </a:xfrm>
          <a:prstGeom prst="rect">
            <a:avLst/>
          </a:prstGeom>
        </p:spPr>
      </p:pic>
      <p:sp>
        <p:nvSpPr>
          <p:cNvPr id="14" name="Rectangle 13">
            <a:extLst>
              <a:ext uri="{FF2B5EF4-FFF2-40B4-BE49-F238E27FC236}">
                <a16:creationId xmlns:a16="http://schemas.microsoft.com/office/drawing/2014/main" id="{A354871C-DA22-4414-47E4-3D055E079676}"/>
              </a:ext>
              <a:ext uri="{C183D7F6-B498-43B3-948B-1728B52AA6E4}">
                <adec:decorative xmlns:adec="http://schemas.microsoft.com/office/drawing/2017/decorative" val="1"/>
              </a:ext>
            </a:extLst>
          </p:cNvPr>
          <p:cNvSpPr/>
          <p:nvPr/>
        </p:nvSpPr>
        <p:spPr>
          <a:xfrm>
            <a:off x="7772401" y="-1"/>
            <a:ext cx="2295933" cy="5277337"/>
          </a:xfrm>
          <a:prstGeom prst="rect">
            <a:avLst/>
          </a:prstGeom>
          <a:gradFill flip="none" rotWithShape="1">
            <a:gsLst>
              <a:gs pos="0">
                <a:srgbClr val="13294B">
                  <a:alpha val="0"/>
                </a:srgbClr>
              </a:gs>
              <a:gs pos="81000">
                <a:schemeClr val="bg1"/>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FEA3E-341A-06B9-B1E6-6FDE53FF8722}"/>
              </a:ext>
            </a:extLst>
          </p:cNvPr>
          <p:cNvSpPr>
            <a:spLocks noGrp="1"/>
          </p:cNvSpPr>
          <p:nvPr>
            <p:ph type="ctrTitle"/>
          </p:nvPr>
        </p:nvSpPr>
        <p:spPr>
          <a:xfrm>
            <a:off x="621631" y="940877"/>
            <a:ext cx="9177461" cy="4336461"/>
          </a:xfrm>
          <a:ln>
            <a:noFill/>
          </a:ln>
        </p:spPr>
        <p:txBody>
          <a:bodyPr wrap="square" lIns="0" tIns="0" rIns="0" bIns="0" anchor="t">
            <a:noAutofit/>
          </a:bodyPr>
          <a:lstStyle/>
          <a:p>
            <a:pPr algn="l">
              <a:lnSpc>
                <a:spcPts val="9900"/>
              </a:lnSpc>
            </a:pPr>
            <a:r>
              <a:rPr lang="en-US" sz="10300" spc="-150" dirty="0">
                <a:solidFill>
                  <a:srgbClr val="003366"/>
                </a:solidFill>
                <a:latin typeface="Oswald Light" pitchFamily="2" charset="77"/>
                <a:cs typeface="Arial Narrow" panose="020B0604020202020204" pitchFamily="34" charset="0"/>
              </a:rPr>
              <a:t>REMARKS TO</a:t>
            </a:r>
            <a:br>
              <a:rPr lang="en-US" sz="10300" spc="-150" dirty="0">
                <a:solidFill>
                  <a:srgbClr val="003366"/>
                </a:solidFill>
                <a:latin typeface="Oswald Light" pitchFamily="2" charset="77"/>
                <a:cs typeface="Arial Narrow" panose="020B0604020202020204" pitchFamily="34" charset="0"/>
              </a:rPr>
            </a:br>
            <a:r>
              <a:rPr lang="en-US" sz="10300" b="1" spc="-150" dirty="0">
                <a:solidFill>
                  <a:srgbClr val="003366"/>
                </a:solidFill>
                <a:latin typeface="Oswald" pitchFamily="2" charset="77"/>
                <a:cs typeface="Arial Narrow" panose="020B0604020202020204" pitchFamily="34" charset="0"/>
              </a:rPr>
              <a:t>THE BOARD OF TRUSTEES</a:t>
            </a:r>
          </a:p>
        </p:txBody>
      </p:sp>
      <p:sp>
        <p:nvSpPr>
          <p:cNvPr id="3" name="Subtitle 2">
            <a:extLst>
              <a:ext uri="{FF2B5EF4-FFF2-40B4-BE49-F238E27FC236}">
                <a16:creationId xmlns:a16="http://schemas.microsoft.com/office/drawing/2014/main" id="{328A249E-F4BC-AC96-7EFD-B38B3B1E6135}"/>
              </a:ext>
            </a:extLst>
          </p:cNvPr>
          <p:cNvSpPr>
            <a:spLocks noGrp="1"/>
          </p:cNvSpPr>
          <p:nvPr>
            <p:ph type="subTitle" idx="1"/>
          </p:nvPr>
        </p:nvSpPr>
        <p:spPr>
          <a:xfrm>
            <a:off x="614362" y="5532418"/>
            <a:ext cx="5481638" cy="968470"/>
          </a:xfrm>
        </p:spPr>
        <p:txBody>
          <a:bodyPr lIns="0">
            <a:spAutoFit/>
          </a:bodyPr>
          <a:lstStyle/>
          <a:p>
            <a:pPr algn="l"/>
            <a:r>
              <a:rPr lang="en-US" sz="2700" dirty="0">
                <a:solidFill>
                  <a:srgbClr val="003366"/>
                </a:solidFill>
                <a:latin typeface="Lato" panose="020F0502020204030203" pitchFamily="34" charset="77"/>
                <a:cs typeface="Arial" panose="020B0604020202020204" pitchFamily="34" charset="0"/>
              </a:rPr>
              <a:t>May 21, 2026</a:t>
            </a:r>
          </a:p>
          <a:p>
            <a:pPr algn="l"/>
            <a:r>
              <a:rPr lang="en-US" sz="2700" dirty="0">
                <a:solidFill>
                  <a:srgbClr val="003366"/>
                </a:solidFill>
                <a:latin typeface="Lato" panose="020F0502020204030203" pitchFamily="34" charset="77"/>
                <a:cs typeface="Arial" panose="020B0604020202020204" pitchFamily="34" charset="0"/>
              </a:rPr>
              <a:t>Tim Killeen, President</a:t>
            </a:r>
          </a:p>
        </p:txBody>
      </p:sp>
      <p:cxnSp>
        <p:nvCxnSpPr>
          <p:cNvPr id="11" name="Straight Connector 10">
            <a:extLst>
              <a:ext uri="{FF2B5EF4-FFF2-40B4-BE49-F238E27FC236}">
                <a16:creationId xmlns:a16="http://schemas.microsoft.com/office/drawing/2014/main" id="{036977DB-F567-8D50-C8DC-0FA40DDAAE60}"/>
              </a:ext>
              <a:ext uri="{C183D7F6-B498-43B3-948B-1728B52AA6E4}">
                <adec:decorative xmlns:adec="http://schemas.microsoft.com/office/drawing/2017/decorative" val="1"/>
              </a:ext>
            </a:extLst>
          </p:cNvPr>
          <p:cNvCxnSpPr>
            <a:cxnSpLocks/>
          </p:cNvCxnSpPr>
          <p:nvPr/>
        </p:nvCxnSpPr>
        <p:spPr>
          <a:xfrm>
            <a:off x="614362" y="5277341"/>
            <a:ext cx="909638" cy="0"/>
          </a:xfrm>
          <a:prstGeom prst="line">
            <a:avLst/>
          </a:prstGeom>
          <a:ln w="50800"/>
        </p:spPr>
        <p:style>
          <a:lnRef idx="2">
            <a:schemeClr val="accent1"/>
          </a:lnRef>
          <a:fillRef idx="0">
            <a:schemeClr val="accent1"/>
          </a:fillRef>
          <a:effectRef idx="1">
            <a:schemeClr val="accent1"/>
          </a:effectRef>
          <a:fontRef idx="minor">
            <a:schemeClr val="tx1"/>
          </a:fontRef>
        </p:style>
      </p:cxnSp>
      <p:pic>
        <p:nvPicPr>
          <p:cNvPr id="8" name="Picture 7">
            <a:extLst>
              <a:ext uri="{FF2B5EF4-FFF2-40B4-BE49-F238E27FC236}">
                <a16:creationId xmlns:a16="http://schemas.microsoft.com/office/drawing/2014/main" id="{13451664-AD6C-10D8-94D2-77E768EA83DB}"/>
              </a:ext>
              <a:ext uri="{C183D7F6-B498-43B3-948B-1728B52AA6E4}">
                <adec:decorative xmlns:adec="http://schemas.microsoft.com/office/drawing/2017/decorative" val="1"/>
              </a:ext>
            </a:extLst>
          </p:cNvPr>
          <p:cNvPicPr>
            <a:picLocks noChangeAspect="1"/>
          </p:cNvPicPr>
          <p:nvPr/>
        </p:nvPicPr>
        <p:blipFill>
          <a:blip r:embed="rId4"/>
          <a:srcRect t="17948" r="571" b="15511"/>
          <a:stretch/>
        </p:blipFill>
        <p:spPr>
          <a:xfrm rot="5400000" flipV="1">
            <a:off x="-3118183" y="3387428"/>
            <a:ext cx="6857999" cy="83145"/>
          </a:xfrm>
          <a:prstGeom prst="rect">
            <a:avLst/>
          </a:prstGeom>
        </p:spPr>
      </p:pic>
      <p:pic>
        <p:nvPicPr>
          <p:cNvPr id="6" name="Picture 5" descr="U of I System logo">
            <a:extLst>
              <a:ext uri="{FF2B5EF4-FFF2-40B4-BE49-F238E27FC236}">
                <a16:creationId xmlns:a16="http://schemas.microsoft.com/office/drawing/2014/main" id="{0480189F-2273-974D-4EC3-E597761BD957}"/>
              </a:ext>
            </a:extLst>
          </p:cNvPr>
          <p:cNvPicPr>
            <a:picLocks noChangeAspect="1"/>
          </p:cNvPicPr>
          <p:nvPr/>
        </p:nvPicPr>
        <p:blipFill>
          <a:blip r:embed="rId5"/>
          <a:srcRect l="22524"/>
          <a:stretch>
            <a:fillRect/>
          </a:stretch>
        </p:blipFill>
        <p:spPr>
          <a:xfrm>
            <a:off x="6978618" y="5872153"/>
            <a:ext cx="4959127" cy="762000"/>
          </a:xfrm>
          <a:prstGeom prst="rect">
            <a:avLst/>
          </a:prstGeom>
        </p:spPr>
      </p:pic>
    </p:spTree>
    <p:extLst>
      <p:ext uri="{BB962C8B-B14F-4D97-AF65-F5344CB8AC3E}">
        <p14:creationId xmlns:p14="http://schemas.microsoft.com/office/powerpoint/2010/main" val="5223933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par>
                          <p:cTn id="20" fill="hold">
                            <p:stCondLst>
                              <p:cond delay="2500"/>
                            </p:stCondLst>
                            <p:childTnLst>
                              <p:par>
                                <p:cTn id="21" presetID="10" presetClass="entr" presetSubtype="0" fill="hold" grpId="0" nodeType="after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F5101-9DCA-7F15-1276-05BFDC79A164}"/>
            </a:ext>
          </a:extLst>
        </p:cNvPr>
        <p:cNvGrpSpPr/>
        <p:nvPr/>
      </p:nvGrpSpPr>
      <p:grpSpPr>
        <a:xfrm>
          <a:off x="0" y="0"/>
          <a:ext cx="0" cy="0"/>
          <a:chOff x="0" y="0"/>
          <a:chExt cx="0" cy="0"/>
        </a:xfrm>
      </p:grpSpPr>
      <p:graphicFrame>
        <p:nvGraphicFramePr>
          <p:cNvPr id="15" name="think-cell data - do not delete" hidden="1">
            <a:extLst>
              <a:ext uri="{FF2B5EF4-FFF2-40B4-BE49-F238E27FC236}">
                <a16:creationId xmlns:a16="http://schemas.microsoft.com/office/drawing/2014/main" id="{7161EA3C-DB13-83F7-386C-E29403287F93}"/>
              </a:ext>
              <a:ext uri="{C183D7F6-B498-43B3-948B-1728B52AA6E4}">
                <adec:decorative xmlns:adec="http://schemas.microsoft.com/office/drawing/2017/decorative" val="1"/>
              </a:ext>
            </a:extLst>
          </p:cNvPr>
          <p:cNvGraphicFramePr>
            <a:graphicFrameLocks/>
          </p:cNvGraphicFramePr>
          <p:nvPr>
            <p:custDataLst>
              <p:tags r:id="rId1"/>
            </p:custDataLst>
            <p:extLst>
              <p:ext uri="{D42A27DB-BD31-4B8C-83A1-F6EECF244321}">
                <p14:modId xmlns:p14="http://schemas.microsoft.com/office/powerpoint/2010/main" val="565853344"/>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4" imgW="7772400" imgH="10058400" progId="TCLayout.ActiveDocument.1">
                  <p:embed/>
                </p:oleObj>
              </mc:Choice>
              <mc:Fallback>
                <p:oleObj name="think-cell Slide" r:id="rId4" imgW="7772400" imgH="10058400" progId="TCLayout.ActiveDocument.1">
                  <p:embed/>
                  <p:pic>
                    <p:nvPicPr>
                      <p:cNvPr id="15" name="think-cell data - do not delete" hidden="1">
                        <a:extLst>
                          <a:ext uri="{FF2B5EF4-FFF2-40B4-BE49-F238E27FC236}">
                            <a16:creationId xmlns:a16="http://schemas.microsoft.com/office/drawing/2014/main" id="{0771F500-0AF5-7BFF-0C4C-D80EE54AABA5}"/>
                          </a:ext>
                        </a:extLst>
                      </p:cNvPr>
                      <p:cNvPicPr/>
                      <p:nvPr/>
                    </p:nvPicPr>
                    <p:blipFill>
                      <a:blip r:embed="rId5"/>
                      <a:stretch>
                        <a:fillRect/>
                      </a:stretch>
                    </p:blipFill>
                    <p:spPr>
                      <a:xfrm>
                        <a:off x="1588" y="1588"/>
                        <a:ext cx="1227" cy="1588"/>
                      </a:xfrm>
                      <a:prstGeom prst="rect">
                        <a:avLst/>
                      </a:prstGeom>
                    </p:spPr>
                  </p:pic>
                </p:oleObj>
              </mc:Fallback>
            </mc:AlternateContent>
          </a:graphicData>
        </a:graphic>
      </p:graphicFrame>
      <p:pic>
        <p:nvPicPr>
          <p:cNvPr id="10" name="Picture 9" descr="UIC student graduating">
            <a:extLst>
              <a:ext uri="{FF2B5EF4-FFF2-40B4-BE49-F238E27FC236}">
                <a16:creationId xmlns:a16="http://schemas.microsoft.com/office/drawing/2014/main" id="{76C0F98D-393A-D2E3-CA12-67F7FBB174E6}"/>
              </a:ext>
            </a:extLst>
          </p:cNvPr>
          <p:cNvPicPr>
            <a:picLocks noChangeAspect="1"/>
          </p:cNvPicPr>
          <p:nvPr/>
        </p:nvPicPr>
        <p:blipFill>
          <a:blip r:embed="rId6"/>
          <a:srcRect l="26059" t="9218" r="33631" b="9196"/>
          <a:stretch>
            <a:fillRect/>
          </a:stretch>
        </p:blipFill>
        <p:spPr>
          <a:xfrm>
            <a:off x="4470459" y="-1498"/>
            <a:ext cx="3964773" cy="5343427"/>
          </a:xfrm>
          <a:prstGeom prst="rect">
            <a:avLst/>
          </a:prstGeom>
        </p:spPr>
      </p:pic>
      <p:pic>
        <p:nvPicPr>
          <p:cNvPr id="13" name="Picture 12" descr="2 UIUC students graduating">
            <a:extLst>
              <a:ext uri="{FF2B5EF4-FFF2-40B4-BE49-F238E27FC236}">
                <a16:creationId xmlns:a16="http://schemas.microsoft.com/office/drawing/2014/main" id="{3AAD9687-8C4D-CFEF-7C05-1CA63E98F71F}"/>
              </a:ext>
            </a:extLst>
          </p:cNvPr>
          <p:cNvPicPr>
            <a:picLocks noChangeAspect="1"/>
          </p:cNvPicPr>
          <p:nvPr/>
        </p:nvPicPr>
        <p:blipFill>
          <a:blip r:embed="rId7"/>
          <a:srcRect l="24212" t="12663" r="38429" b="6758"/>
          <a:stretch>
            <a:fillRect/>
          </a:stretch>
        </p:blipFill>
        <p:spPr>
          <a:xfrm>
            <a:off x="8435231" y="-1"/>
            <a:ext cx="3756765" cy="5341929"/>
          </a:xfrm>
          <a:prstGeom prst="rect">
            <a:avLst/>
          </a:prstGeom>
        </p:spPr>
      </p:pic>
      <p:pic>
        <p:nvPicPr>
          <p:cNvPr id="16" name="Picture 15" descr="UIS student graduating">
            <a:extLst>
              <a:ext uri="{FF2B5EF4-FFF2-40B4-BE49-F238E27FC236}">
                <a16:creationId xmlns:a16="http://schemas.microsoft.com/office/drawing/2014/main" id="{10DDA4A3-D29E-C366-EE95-147FB9F4780D}"/>
              </a:ext>
            </a:extLst>
          </p:cNvPr>
          <p:cNvPicPr>
            <a:picLocks noChangeAspect="1"/>
          </p:cNvPicPr>
          <p:nvPr/>
        </p:nvPicPr>
        <p:blipFill>
          <a:blip r:embed="rId8"/>
          <a:srcRect l="33700" t="35405" r="42261" b="15524"/>
          <a:stretch>
            <a:fillRect/>
          </a:stretch>
        </p:blipFill>
        <p:spPr>
          <a:xfrm>
            <a:off x="662829" y="-25016"/>
            <a:ext cx="3807628" cy="5181600"/>
          </a:xfrm>
          <a:prstGeom prst="rect">
            <a:avLst/>
          </a:prstGeom>
        </p:spPr>
      </p:pic>
      <p:sp>
        <p:nvSpPr>
          <p:cNvPr id="8" name="Rectangle 7">
            <a:extLst>
              <a:ext uri="{FF2B5EF4-FFF2-40B4-BE49-F238E27FC236}">
                <a16:creationId xmlns:a16="http://schemas.microsoft.com/office/drawing/2014/main" id="{1A7E1D54-EE9D-007C-BCB4-2E453DEAA2B7}"/>
              </a:ext>
              <a:ext uri="{C183D7F6-B498-43B3-948B-1728B52AA6E4}">
                <adec:decorative xmlns:adec="http://schemas.microsoft.com/office/drawing/2017/decorative" val="1"/>
              </a:ext>
            </a:extLst>
          </p:cNvPr>
          <p:cNvSpPr/>
          <p:nvPr/>
        </p:nvSpPr>
        <p:spPr>
          <a:xfrm>
            <a:off x="662828" y="1237044"/>
            <a:ext cx="11529169" cy="3736318"/>
          </a:xfrm>
          <a:prstGeom prst="rect">
            <a:avLst/>
          </a:prstGeom>
          <a:gradFill flip="none" rotWithShape="1">
            <a:gsLst>
              <a:gs pos="46000">
                <a:srgbClr val="13294B">
                  <a:alpha val="0"/>
                </a:srgbClr>
              </a:gs>
              <a:gs pos="100000">
                <a:srgbClr val="13294B"/>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dirty="0"/>
          </a:p>
        </p:txBody>
      </p:sp>
      <p:pic>
        <p:nvPicPr>
          <p:cNvPr id="5" name="Picture 4">
            <a:extLst>
              <a:ext uri="{FF2B5EF4-FFF2-40B4-BE49-F238E27FC236}">
                <a16:creationId xmlns:a16="http://schemas.microsoft.com/office/drawing/2014/main" id="{29E3C2A7-4353-D29D-0BF0-74D6E802949D}"/>
              </a:ext>
              <a:ext uri="{C183D7F6-B498-43B3-948B-1728B52AA6E4}">
                <adec:decorative xmlns:adec="http://schemas.microsoft.com/office/drawing/2017/decorative" val="1"/>
              </a:ext>
            </a:extLst>
          </p:cNvPr>
          <p:cNvPicPr>
            <a:picLocks noChangeAspect="1"/>
          </p:cNvPicPr>
          <p:nvPr/>
        </p:nvPicPr>
        <p:blipFill>
          <a:blip r:embed="rId9"/>
          <a:srcRect t="17948" r="571" b="15511"/>
          <a:stretch/>
        </p:blipFill>
        <p:spPr>
          <a:xfrm rot="5400000" flipV="1">
            <a:off x="-3118183" y="3387428"/>
            <a:ext cx="6857999" cy="83145"/>
          </a:xfrm>
          <a:prstGeom prst="rect">
            <a:avLst/>
          </a:prstGeom>
        </p:spPr>
      </p:pic>
      <p:sp>
        <p:nvSpPr>
          <p:cNvPr id="23" name="Rectangle 22">
            <a:extLst>
              <a:ext uri="{FF2B5EF4-FFF2-40B4-BE49-F238E27FC236}">
                <a16:creationId xmlns:a16="http://schemas.microsoft.com/office/drawing/2014/main" id="{C7DE740E-7688-96E9-B12F-AFD97595188C}"/>
              </a:ext>
              <a:ext uri="{C183D7F6-B498-43B3-948B-1728B52AA6E4}">
                <adec:decorative xmlns:adec="http://schemas.microsoft.com/office/drawing/2017/decorative" val="1"/>
              </a:ext>
            </a:extLst>
          </p:cNvPr>
          <p:cNvSpPr/>
          <p:nvPr/>
        </p:nvSpPr>
        <p:spPr>
          <a:xfrm>
            <a:off x="662826" y="4973362"/>
            <a:ext cx="11529174" cy="1884638"/>
          </a:xfrm>
          <a:prstGeom prst="rect">
            <a:avLst/>
          </a:prstGeom>
          <a:solidFill>
            <a:srgbClr val="13294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54FA7-8F7C-EF71-2E6D-047B9CB0D029}"/>
              </a:ext>
            </a:extLst>
          </p:cNvPr>
          <p:cNvSpPr txBox="1">
            <a:spLocks noGrp="1"/>
          </p:cNvSpPr>
          <p:nvPr>
            <p:ph type="title" idx="4294967295"/>
          </p:nvPr>
        </p:nvSpPr>
        <p:spPr>
          <a:xfrm>
            <a:off x="621630" y="5572506"/>
            <a:ext cx="11570367" cy="2885714"/>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6000" b="1" i="0" u="none" strike="noStrike" kern="1200" cap="none" spc="0" normalizeH="0" baseline="0" noProof="0" dirty="0">
                <a:ln>
                  <a:noFill/>
                </a:ln>
                <a:solidFill>
                  <a:schemeClr val="bg1"/>
                </a:solidFill>
                <a:effectLst/>
                <a:uLnTx/>
                <a:uFillTx/>
                <a:latin typeface="Oswald" pitchFamily="2" charset="77"/>
                <a:ea typeface="+mj-ea"/>
                <a:cs typeface="+mj-cs"/>
              </a:rPr>
              <a:t>Beyond Commencement</a:t>
            </a:r>
          </a:p>
        </p:txBody>
      </p:sp>
    </p:spTree>
    <p:extLst>
      <p:ext uri="{BB962C8B-B14F-4D97-AF65-F5344CB8AC3E}">
        <p14:creationId xmlns:p14="http://schemas.microsoft.com/office/powerpoint/2010/main" val="110295945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6E8F60-3549-2F76-CD4B-C3924DD34618}"/>
            </a:ext>
          </a:extLst>
        </p:cNvPr>
        <p:cNvGrpSpPr/>
        <p:nvPr/>
      </p:nvGrpSpPr>
      <p:grpSpPr>
        <a:xfrm>
          <a:off x="0" y="0"/>
          <a:ext cx="0" cy="0"/>
          <a:chOff x="0" y="0"/>
          <a:chExt cx="0" cy="0"/>
        </a:xfrm>
      </p:grpSpPr>
      <p:graphicFrame>
        <p:nvGraphicFramePr>
          <p:cNvPr id="15" name="think-cell data - do not delete" hidden="1">
            <a:extLst>
              <a:ext uri="{FF2B5EF4-FFF2-40B4-BE49-F238E27FC236}">
                <a16:creationId xmlns:a16="http://schemas.microsoft.com/office/drawing/2014/main" id="{0771F500-0AF5-7BFF-0C4C-D80EE54AABA5}"/>
              </a:ext>
              <a:ext uri="{C183D7F6-B498-43B3-948B-1728B52AA6E4}">
                <adec:decorative xmlns:adec="http://schemas.microsoft.com/office/drawing/2017/decorative" val="1"/>
              </a:ext>
            </a:extLst>
          </p:cNvPr>
          <p:cNvGraphicFramePr>
            <a:graphicFrameLocks/>
          </p:cNvGraphicFramePr>
          <p:nvPr>
            <p:custDataLst>
              <p:tags r:id="rId1"/>
            </p:custDataLst>
            <p:extLst>
              <p:ext uri="{D42A27DB-BD31-4B8C-83A1-F6EECF244321}">
                <p14:modId xmlns:p14="http://schemas.microsoft.com/office/powerpoint/2010/main" val="2833390498"/>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4" imgW="7772400" imgH="10058400" progId="TCLayout.ActiveDocument.1">
                  <p:embed/>
                </p:oleObj>
              </mc:Choice>
              <mc:Fallback>
                <p:oleObj name="think-cell Slide" r:id="rId4" imgW="7772400" imgH="10058400" progId="TCLayout.ActiveDocument.1">
                  <p:embed/>
                  <p:pic>
                    <p:nvPicPr>
                      <p:cNvPr id="15" name="think-cell data - do not delete" hidden="1">
                        <a:extLst>
                          <a:ext uri="{FF2B5EF4-FFF2-40B4-BE49-F238E27FC236}">
                            <a16:creationId xmlns:a16="http://schemas.microsoft.com/office/drawing/2014/main" id="{0771F500-0AF5-7BFF-0C4C-D80EE54AABA5}"/>
                          </a:ext>
                        </a:extLst>
                      </p:cNvPr>
                      <p:cNvPicPr/>
                      <p:nvPr/>
                    </p:nvPicPr>
                    <p:blipFill>
                      <a:blip r:embed="rId5"/>
                      <a:stretch>
                        <a:fillRect/>
                      </a:stretch>
                    </p:blipFill>
                    <p:spPr>
                      <a:xfrm>
                        <a:off x="1588" y="1588"/>
                        <a:ext cx="1227" cy="1588"/>
                      </a:xfrm>
                      <a:prstGeom prst="rect">
                        <a:avLst/>
                      </a:prstGeom>
                    </p:spPr>
                  </p:pic>
                </p:oleObj>
              </mc:Fallback>
            </mc:AlternateContent>
          </a:graphicData>
        </a:graphic>
      </p:graphicFrame>
      <p:pic>
        <p:nvPicPr>
          <p:cNvPr id="6" name="Picture 5" descr="Student in lab coat">
            <a:extLst>
              <a:ext uri="{FF2B5EF4-FFF2-40B4-BE49-F238E27FC236}">
                <a16:creationId xmlns:a16="http://schemas.microsoft.com/office/drawing/2014/main" id="{FE882281-7D40-5F6A-FE48-8CB8209CD482}"/>
              </a:ext>
            </a:extLst>
          </p:cNvPr>
          <p:cNvPicPr>
            <a:picLocks noChangeAspect="1"/>
          </p:cNvPicPr>
          <p:nvPr/>
        </p:nvPicPr>
        <p:blipFill>
          <a:blip r:embed="rId6"/>
          <a:srcRect l="20763" t="17434" r="32437" b="-9533"/>
          <a:stretch>
            <a:fillRect/>
          </a:stretch>
        </p:blipFill>
        <p:spPr>
          <a:xfrm>
            <a:off x="4478227" y="-1"/>
            <a:ext cx="3949576" cy="5181600"/>
          </a:xfrm>
          <a:prstGeom prst="rect">
            <a:avLst/>
          </a:prstGeom>
        </p:spPr>
      </p:pic>
      <p:pic>
        <p:nvPicPr>
          <p:cNvPr id="9" name="Picture 8" descr="student in library stacks">
            <a:extLst>
              <a:ext uri="{FF2B5EF4-FFF2-40B4-BE49-F238E27FC236}">
                <a16:creationId xmlns:a16="http://schemas.microsoft.com/office/drawing/2014/main" id="{1A80102A-01B6-841F-621D-1541C5328B24}"/>
              </a:ext>
            </a:extLst>
          </p:cNvPr>
          <p:cNvPicPr>
            <a:picLocks noChangeAspect="1"/>
          </p:cNvPicPr>
          <p:nvPr/>
        </p:nvPicPr>
        <p:blipFill>
          <a:blip r:embed="rId7"/>
          <a:srcRect l="37796" t="-65" r="20540" b="15010"/>
          <a:stretch>
            <a:fillRect/>
          </a:stretch>
        </p:blipFill>
        <p:spPr>
          <a:xfrm>
            <a:off x="8427803" y="-18545"/>
            <a:ext cx="3807290" cy="5185591"/>
          </a:xfrm>
          <a:prstGeom prst="rect">
            <a:avLst/>
          </a:prstGeom>
        </p:spPr>
      </p:pic>
      <p:pic>
        <p:nvPicPr>
          <p:cNvPr id="11" name="Picture 10" descr="student at computer">
            <a:extLst>
              <a:ext uri="{FF2B5EF4-FFF2-40B4-BE49-F238E27FC236}">
                <a16:creationId xmlns:a16="http://schemas.microsoft.com/office/drawing/2014/main" id="{E5BBE86F-19AD-DE7F-C364-93277D8C6957}"/>
              </a:ext>
            </a:extLst>
          </p:cNvPr>
          <p:cNvPicPr>
            <a:picLocks noChangeAspect="1"/>
          </p:cNvPicPr>
          <p:nvPr/>
        </p:nvPicPr>
        <p:blipFill>
          <a:blip r:embed="rId8"/>
          <a:srcRect l="26010" t="1372" r="22757" b="2023"/>
          <a:stretch>
            <a:fillRect/>
          </a:stretch>
        </p:blipFill>
        <p:spPr>
          <a:xfrm>
            <a:off x="598665" y="-3992"/>
            <a:ext cx="3879561" cy="4876800"/>
          </a:xfrm>
          <a:prstGeom prst="rect">
            <a:avLst/>
          </a:prstGeom>
        </p:spPr>
      </p:pic>
      <p:sp>
        <p:nvSpPr>
          <p:cNvPr id="8" name="Rectangle 7">
            <a:extLst>
              <a:ext uri="{FF2B5EF4-FFF2-40B4-BE49-F238E27FC236}">
                <a16:creationId xmlns:a16="http://schemas.microsoft.com/office/drawing/2014/main" id="{30FA49F3-90A7-40E2-1FAB-FCFE831299D2}"/>
              </a:ext>
              <a:ext uri="{C183D7F6-B498-43B3-948B-1728B52AA6E4}">
                <adec:decorative xmlns:adec="http://schemas.microsoft.com/office/drawing/2017/decorative" val="1"/>
              </a:ext>
            </a:extLst>
          </p:cNvPr>
          <p:cNvSpPr/>
          <p:nvPr/>
        </p:nvSpPr>
        <p:spPr>
          <a:xfrm>
            <a:off x="606095" y="1004343"/>
            <a:ext cx="11628997" cy="3736318"/>
          </a:xfrm>
          <a:prstGeom prst="rect">
            <a:avLst/>
          </a:prstGeom>
          <a:gradFill flip="none" rotWithShape="1">
            <a:gsLst>
              <a:gs pos="46000">
                <a:srgbClr val="13294B">
                  <a:alpha val="0"/>
                </a:srgbClr>
              </a:gs>
              <a:gs pos="100000">
                <a:srgbClr val="13294B"/>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dirty="0"/>
          </a:p>
        </p:txBody>
      </p:sp>
      <p:pic>
        <p:nvPicPr>
          <p:cNvPr id="5" name="Picture 4">
            <a:extLst>
              <a:ext uri="{FF2B5EF4-FFF2-40B4-BE49-F238E27FC236}">
                <a16:creationId xmlns:a16="http://schemas.microsoft.com/office/drawing/2014/main" id="{1D5CF5D2-EE76-77DC-A594-B78DA4E668FA}"/>
              </a:ext>
              <a:ext uri="{C183D7F6-B498-43B3-948B-1728B52AA6E4}">
                <adec:decorative xmlns:adec="http://schemas.microsoft.com/office/drawing/2017/decorative" val="1"/>
              </a:ext>
            </a:extLst>
          </p:cNvPr>
          <p:cNvPicPr>
            <a:picLocks noChangeAspect="1"/>
          </p:cNvPicPr>
          <p:nvPr/>
        </p:nvPicPr>
        <p:blipFill>
          <a:blip r:embed="rId9"/>
          <a:srcRect t="17948" r="571" b="15511"/>
          <a:stretch/>
        </p:blipFill>
        <p:spPr>
          <a:xfrm rot="5400000" flipV="1">
            <a:off x="-3118183" y="3387428"/>
            <a:ext cx="6857999" cy="83145"/>
          </a:xfrm>
          <a:prstGeom prst="rect">
            <a:avLst/>
          </a:prstGeom>
        </p:spPr>
      </p:pic>
      <p:sp>
        <p:nvSpPr>
          <p:cNvPr id="23" name="Rectangle 22">
            <a:extLst>
              <a:ext uri="{FF2B5EF4-FFF2-40B4-BE49-F238E27FC236}">
                <a16:creationId xmlns:a16="http://schemas.microsoft.com/office/drawing/2014/main" id="{32E1958B-C70C-76E1-F6E0-C24A6FDD7344}"/>
              </a:ext>
              <a:ext uri="{C183D7F6-B498-43B3-948B-1728B52AA6E4}">
                <adec:decorative xmlns:adec="http://schemas.microsoft.com/office/drawing/2017/decorative" val="1"/>
              </a:ext>
            </a:extLst>
          </p:cNvPr>
          <p:cNvSpPr/>
          <p:nvPr/>
        </p:nvSpPr>
        <p:spPr>
          <a:xfrm>
            <a:off x="606095" y="4721902"/>
            <a:ext cx="11621567" cy="2136098"/>
          </a:xfrm>
          <a:prstGeom prst="rect">
            <a:avLst/>
          </a:prstGeom>
          <a:solidFill>
            <a:srgbClr val="13294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D422E-43DF-D627-7664-6B3DE47F0544}"/>
              </a:ext>
            </a:extLst>
          </p:cNvPr>
          <p:cNvSpPr txBox="1">
            <a:spLocks noGrp="1"/>
          </p:cNvSpPr>
          <p:nvPr>
            <p:ph type="title" idx="4294967295"/>
          </p:nvPr>
        </p:nvSpPr>
        <p:spPr>
          <a:xfrm>
            <a:off x="621630" y="4432070"/>
            <a:ext cx="11570367" cy="2885714"/>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6000" b="0" i="0" u="none" strike="noStrike" kern="1200" cap="none" spc="0" normalizeH="0" baseline="0" noProof="0" dirty="0">
                <a:ln>
                  <a:noFill/>
                </a:ln>
                <a:solidFill>
                  <a:schemeClr val="bg1"/>
                </a:solidFill>
                <a:effectLst/>
                <a:uLnTx/>
                <a:uFillTx/>
                <a:latin typeface="Oswald" pitchFamily="2" charset="77"/>
                <a:ea typeface="+mj-ea"/>
                <a:cs typeface="+mj-cs"/>
              </a:rPr>
              <a:t>Outcomes:</a:t>
            </a:r>
            <a:br>
              <a:rPr kumimoji="0" lang="en-US" sz="6000" b="0" i="0" u="none" strike="noStrike" kern="1200" cap="none" spc="0" normalizeH="0" baseline="0" noProof="0" dirty="0">
                <a:ln>
                  <a:noFill/>
                </a:ln>
                <a:solidFill>
                  <a:schemeClr val="bg1"/>
                </a:solidFill>
                <a:effectLst/>
                <a:uLnTx/>
                <a:uFillTx/>
                <a:latin typeface="Oswald" pitchFamily="2" charset="77"/>
                <a:ea typeface="+mj-ea"/>
                <a:cs typeface="+mj-cs"/>
              </a:rPr>
            </a:br>
            <a:r>
              <a:rPr kumimoji="0" lang="en-US" sz="6000" b="1" i="0" u="none" strike="noStrike" kern="1200" cap="none" spc="0" normalizeH="0" baseline="0" noProof="0" dirty="0">
                <a:ln>
                  <a:noFill/>
                </a:ln>
                <a:solidFill>
                  <a:schemeClr val="bg1"/>
                </a:solidFill>
                <a:effectLst/>
                <a:uLnTx/>
                <a:uFillTx/>
                <a:latin typeface="Oswald" pitchFamily="2" charset="77"/>
                <a:ea typeface="+mj-ea"/>
                <a:cs typeface="+mj-cs"/>
              </a:rPr>
              <a:t>By the numbers</a:t>
            </a:r>
          </a:p>
        </p:txBody>
      </p:sp>
    </p:spTree>
    <p:extLst>
      <p:ext uri="{BB962C8B-B14F-4D97-AF65-F5344CB8AC3E}">
        <p14:creationId xmlns:p14="http://schemas.microsoft.com/office/powerpoint/2010/main" val="11860063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34EE39-83C3-2E0B-C546-3343388B36AB}"/>
            </a:ext>
          </a:extLst>
        </p:cNvPr>
        <p:cNvGrpSpPr/>
        <p:nvPr/>
      </p:nvGrpSpPr>
      <p:grpSpPr>
        <a:xfrm>
          <a:off x="0" y="0"/>
          <a:ext cx="0" cy="0"/>
          <a:chOff x="0" y="0"/>
          <a:chExt cx="0" cy="0"/>
        </a:xfrm>
      </p:grpSpPr>
      <p:graphicFrame>
        <p:nvGraphicFramePr>
          <p:cNvPr id="13" name="think-cell data - do not delete" hidden="1">
            <a:extLst>
              <a:ext uri="{FF2B5EF4-FFF2-40B4-BE49-F238E27FC236}">
                <a16:creationId xmlns:a16="http://schemas.microsoft.com/office/drawing/2014/main" id="{EFA016FF-C72E-D137-7C0E-8F1A54BFD0B0}"/>
              </a:ext>
              <a:ext uri="{C183D7F6-B498-43B3-948B-1728B52AA6E4}">
                <adec:decorative xmlns:adec="http://schemas.microsoft.com/office/drawing/2017/decorative" val="1"/>
              </a:ext>
            </a:extLst>
          </p:cNvPr>
          <p:cNvGraphicFramePr>
            <a:graphicFrameLocks/>
          </p:cNvGraphicFramePr>
          <p:nvPr>
            <p:custDataLst>
              <p:tags r:id="rId1"/>
            </p:custDataLst>
            <p:extLst>
              <p:ext uri="{D42A27DB-BD31-4B8C-83A1-F6EECF244321}">
                <p14:modId xmlns:p14="http://schemas.microsoft.com/office/powerpoint/2010/main" val="1537860326"/>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6" imgW="7772400" imgH="10058400" progId="TCLayout.ActiveDocument.1">
                  <p:embed/>
                </p:oleObj>
              </mc:Choice>
              <mc:Fallback>
                <p:oleObj name="think-cell Slide" r:id="rId6" imgW="7772400" imgH="10058400" progId="TCLayout.ActiveDocument.1">
                  <p:embed/>
                  <p:pic>
                    <p:nvPicPr>
                      <p:cNvPr id="0" name=""/>
                      <p:cNvPicPr/>
                      <p:nvPr/>
                    </p:nvPicPr>
                    <p:blipFill>
                      <a:blip r:embed="rId7"/>
                      <a:stretch>
                        <a:fillRect/>
                      </a:stretch>
                    </p:blipFill>
                    <p:spPr>
                      <a:xfrm>
                        <a:off x="1588" y="1588"/>
                        <a:ext cx="1227" cy="1588"/>
                      </a:xfrm>
                      <a:prstGeom prst="rect">
                        <a:avLst/>
                      </a:prstGeom>
                    </p:spPr>
                  </p:pic>
                </p:oleObj>
              </mc:Fallback>
            </mc:AlternateContent>
          </a:graphicData>
        </a:graphic>
      </p:graphicFrame>
      <p:pic>
        <p:nvPicPr>
          <p:cNvPr id="4" name="BOT 052025 video">
            <a:hlinkClick r:id="" action="ppaction://media"/>
            <a:extLst>
              <a:ext uri="{FF2B5EF4-FFF2-40B4-BE49-F238E27FC236}">
                <a16:creationId xmlns:a16="http://schemas.microsoft.com/office/drawing/2014/main" id="{9D5D888A-3FA1-CFE4-6071-D4A831F72F27}"/>
              </a:ext>
              <a:ext uri="{C183D7F6-B498-43B3-948B-1728B52AA6E4}">
                <adec:decorative xmlns:adec="http://schemas.microsoft.com/office/drawing/2017/decorative" val="1"/>
              </a:ext>
            </a:extLst>
          </p:cNvPr>
          <p:cNvPicPr>
            <a:picLocks noChangeAspect="1"/>
          </p:cNvPicPr>
          <p:nvPr>
            <a:videoFile r:link="rId3"/>
            <p:extLst>
              <p:ext uri="{DAA4B4D4-6D71-4841-9C94-3DE7FCFB9230}">
                <p14:media xmlns:p14="http://schemas.microsoft.com/office/powerpoint/2010/main" r:embed="rId2"/>
              </p:ext>
            </p:extLst>
          </p:nvPr>
        </p:nvPicPr>
        <p:blipFill>
          <a:blip r:embed="rId8"/>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04AB536-C846-293D-DBB8-A71C53210145}"/>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US" dirty="0"/>
              <a:t>Potential into purpose</a:t>
            </a:r>
          </a:p>
        </p:txBody>
      </p:sp>
    </p:spTree>
    <p:extLst>
      <p:ext uri="{BB962C8B-B14F-4D97-AF65-F5344CB8AC3E}">
        <p14:creationId xmlns:p14="http://schemas.microsoft.com/office/powerpoint/2010/main" val="6429135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06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C64ED-EC70-4F6B-6CF8-6B42AD9B66E6}"/>
            </a:ext>
          </a:extLst>
        </p:cNvPr>
        <p:cNvGrpSpPr/>
        <p:nvPr/>
      </p:nvGrpSpPr>
      <p:grpSpPr>
        <a:xfrm>
          <a:off x="0" y="0"/>
          <a:ext cx="0" cy="0"/>
          <a:chOff x="0" y="0"/>
          <a:chExt cx="0" cy="0"/>
        </a:xfrm>
      </p:grpSpPr>
      <p:graphicFrame>
        <p:nvGraphicFramePr>
          <p:cNvPr id="15" name="think-cell data - do not delete" hidden="1">
            <a:extLst>
              <a:ext uri="{FF2B5EF4-FFF2-40B4-BE49-F238E27FC236}">
                <a16:creationId xmlns:a16="http://schemas.microsoft.com/office/drawing/2014/main" id="{FFACBEFF-9086-E4A2-C1B9-75926C985975}"/>
              </a:ext>
              <a:ext uri="{C183D7F6-B498-43B3-948B-1728B52AA6E4}">
                <adec:decorative xmlns:adec="http://schemas.microsoft.com/office/drawing/2017/decorative" val="1"/>
              </a:ext>
            </a:extLst>
          </p:cNvPr>
          <p:cNvGraphicFramePr>
            <a:graphicFrameLocks/>
          </p:cNvGraphicFramePr>
          <p:nvPr>
            <p:custDataLst>
              <p:tags r:id="rId1"/>
            </p:custDataLst>
            <p:extLst>
              <p:ext uri="{D42A27DB-BD31-4B8C-83A1-F6EECF244321}">
                <p14:modId xmlns:p14="http://schemas.microsoft.com/office/powerpoint/2010/main" val="2554438271"/>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4" imgW="7772400" imgH="10058400" progId="TCLayout.ActiveDocument.1">
                  <p:embed/>
                </p:oleObj>
              </mc:Choice>
              <mc:Fallback>
                <p:oleObj name="think-cell Slide" r:id="rId4" imgW="7772400" imgH="10058400" progId="TCLayout.ActiveDocument.1">
                  <p:embed/>
                  <p:pic>
                    <p:nvPicPr>
                      <p:cNvPr id="15" name="think-cell data - do not delete" hidden="1">
                        <a:extLst>
                          <a:ext uri="{FF2B5EF4-FFF2-40B4-BE49-F238E27FC236}">
                            <a16:creationId xmlns:a16="http://schemas.microsoft.com/office/drawing/2014/main" id="{0771F500-0AF5-7BFF-0C4C-D80EE54AABA5}"/>
                          </a:ext>
                        </a:extLst>
                      </p:cNvPr>
                      <p:cNvPicPr/>
                      <p:nvPr/>
                    </p:nvPicPr>
                    <p:blipFill>
                      <a:blip r:embed="rId5"/>
                      <a:stretch>
                        <a:fillRect/>
                      </a:stretch>
                    </p:blipFill>
                    <p:spPr>
                      <a:xfrm>
                        <a:off x="1588" y="1588"/>
                        <a:ext cx="1227" cy="1588"/>
                      </a:xfrm>
                      <a:prstGeom prst="rect">
                        <a:avLst/>
                      </a:prstGeom>
                    </p:spPr>
                  </p:pic>
                </p:oleObj>
              </mc:Fallback>
            </mc:AlternateContent>
          </a:graphicData>
        </a:graphic>
      </p:graphicFrame>
      <p:sp>
        <p:nvSpPr>
          <p:cNvPr id="17" name="Rectangle 16">
            <a:extLst>
              <a:ext uri="{FF2B5EF4-FFF2-40B4-BE49-F238E27FC236}">
                <a16:creationId xmlns:a16="http://schemas.microsoft.com/office/drawing/2014/main" id="{341BF714-F54C-9B1A-F6C8-15C064D3CBD0}"/>
              </a:ext>
              <a:ext uri="{C183D7F6-B498-43B3-948B-1728B52AA6E4}">
                <adec:decorative xmlns:adec="http://schemas.microsoft.com/office/drawing/2017/decorative" val="1"/>
              </a:ext>
            </a:extLst>
          </p:cNvPr>
          <p:cNvSpPr/>
          <p:nvPr/>
        </p:nvSpPr>
        <p:spPr>
          <a:xfrm>
            <a:off x="611295" y="-18545"/>
            <a:ext cx="11621567" cy="6873414"/>
          </a:xfrm>
          <a:prstGeom prst="rect">
            <a:avLst/>
          </a:prstGeom>
          <a:solidFill>
            <a:srgbClr val="13294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Head shot of studnet in suit jacket">
            <a:extLst>
              <a:ext uri="{FF2B5EF4-FFF2-40B4-BE49-F238E27FC236}">
                <a16:creationId xmlns:a16="http://schemas.microsoft.com/office/drawing/2014/main" id="{3C4F4C56-8363-76F7-57F0-0B62152D4A8A}"/>
              </a:ext>
            </a:extLst>
          </p:cNvPr>
          <p:cNvPicPr>
            <a:picLocks noChangeAspect="1"/>
          </p:cNvPicPr>
          <p:nvPr/>
        </p:nvPicPr>
        <p:blipFill>
          <a:blip r:embed="rId6"/>
          <a:srcRect l="4135" t="3160" r="45764" b="-3160"/>
          <a:stretch>
            <a:fillRect/>
          </a:stretch>
        </p:blipFill>
        <p:spPr>
          <a:xfrm>
            <a:off x="8348450" y="-18545"/>
            <a:ext cx="3897043" cy="5185590"/>
          </a:xfrm>
          <a:prstGeom prst="rect">
            <a:avLst/>
          </a:prstGeom>
        </p:spPr>
      </p:pic>
      <p:pic>
        <p:nvPicPr>
          <p:cNvPr id="4" name="Picture 3" descr="student with UIUC graduation stole on">
            <a:extLst>
              <a:ext uri="{FF2B5EF4-FFF2-40B4-BE49-F238E27FC236}">
                <a16:creationId xmlns:a16="http://schemas.microsoft.com/office/drawing/2014/main" id="{C4630CEE-BBC3-4C4A-25D0-16B48DF1AF55}"/>
              </a:ext>
            </a:extLst>
          </p:cNvPr>
          <p:cNvPicPr>
            <a:picLocks noChangeAspect="1"/>
          </p:cNvPicPr>
          <p:nvPr/>
        </p:nvPicPr>
        <p:blipFill>
          <a:blip r:embed="rId7"/>
          <a:srcRect l="1253" t="26907" r="39554" b="3166"/>
          <a:stretch>
            <a:fillRect/>
          </a:stretch>
        </p:blipFill>
        <p:spPr>
          <a:xfrm>
            <a:off x="598664" y="0"/>
            <a:ext cx="3969856" cy="6253082"/>
          </a:xfrm>
          <a:prstGeom prst="rect">
            <a:avLst/>
          </a:prstGeom>
        </p:spPr>
      </p:pic>
      <p:sp>
        <p:nvSpPr>
          <p:cNvPr id="8" name="Rectangle 7">
            <a:extLst>
              <a:ext uri="{FF2B5EF4-FFF2-40B4-BE49-F238E27FC236}">
                <a16:creationId xmlns:a16="http://schemas.microsoft.com/office/drawing/2014/main" id="{3A038B3C-335F-1752-84A6-BADEC013FE81}"/>
              </a:ext>
              <a:ext uri="{C183D7F6-B498-43B3-948B-1728B52AA6E4}">
                <adec:decorative xmlns:adec="http://schemas.microsoft.com/office/drawing/2017/decorative" val="1"/>
              </a:ext>
            </a:extLst>
          </p:cNvPr>
          <p:cNvSpPr/>
          <p:nvPr/>
        </p:nvSpPr>
        <p:spPr>
          <a:xfrm>
            <a:off x="665534" y="896897"/>
            <a:ext cx="11585902" cy="3736318"/>
          </a:xfrm>
          <a:prstGeom prst="rect">
            <a:avLst/>
          </a:prstGeom>
          <a:gradFill flip="none" rotWithShape="1">
            <a:gsLst>
              <a:gs pos="46000">
                <a:srgbClr val="13294B">
                  <a:alpha val="0"/>
                </a:srgbClr>
              </a:gs>
              <a:gs pos="100000">
                <a:srgbClr val="13294B"/>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dirty="0"/>
          </a:p>
        </p:txBody>
      </p:sp>
      <p:pic>
        <p:nvPicPr>
          <p:cNvPr id="5" name="Picture 4">
            <a:extLst>
              <a:ext uri="{FF2B5EF4-FFF2-40B4-BE49-F238E27FC236}">
                <a16:creationId xmlns:a16="http://schemas.microsoft.com/office/drawing/2014/main" id="{305D9165-E5B1-4F3D-04D6-682EE8D5551E}"/>
              </a:ext>
              <a:ext uri="{C183D7F6-B498-43B3-948B-1728B52AA6E4}">
                <adec:decorative xmlns:adec="http://schemas.microsoft.com/office/drawing/2017/decorative" val="1"/>
              </a:ext>
            </a:extLst>
          </p:cNvPr>
          <p:cNvPicPr>
            <a:picLocks noChangeAspect="1"/>
          </p:cNvPicPr>
          <p:nvPr/>
        </p:nvPicPr>
        <p:blipFill>
          <a:blip r:embed="rId8"/>
          <a:srcRect t="17948" r="571" b="15511"/>
          <a:stretch/>
        </p:blipFill>
        <p:spPr>
          <a:xfrm rot="5400000" flipV="1">
            <a:off x="-3118183" y="3387428"/>
            <a:ext cx="6857999" cy="83145"/>
          </a:xfrm>
          <a:prstGeom prst="rect">
            <a:avLst/>
          </a:prstGeom>
        </p:spPr>
      </p:pic>
      <p:sp>
        <p:nvSpPr>
          <p:cNvPr id="23" name="Rectangle 22">
            <a:extLst>
              <a:ext uri="{FF2B5EF4-FFF2-40B4-BE49-F238E27FC236}">
                <a16:creationId xmlns:a16="http://schemas.microsoft.com/office/drawing/2014/main" id="{7F96E36E-C57B-0791-3481-26D4AA67AB14}"/>
              </a:ext>
              <a:ext uri="{C183D7F6-B498-43B3-948B-1728B52AA6E4}">
                <adec:decorative xmlns:adec="http://schemas.microsoft.com/office/drawing/2017/decorative" val="1"/>
              </a:ext>
            </a:extLst>
          </p:cNvPr>
          <p:cNvSpPr/>
          <p:nvPr/>
        </p:nvSpPr>
        <p:spPr>
          <a:xfrm>
            <a:off x="598664" y="4571657"/>
            <a:ext cx="11646829" cy="2311643"/>
          </a:xfrm>
          <a:prstGeom prst="rect">
            <a:avLst/>
          </a:prstGeom>
          <a:solidFill>
            <a:srgbClr val="13294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9508C-7CAB-189F-B497-FC8C6ECB820C}"/>
              </a:ext>
            </a:extLst>
          </p:cNvPr>
          <p:cNvSpPr txBox="1">
            <a:spLocks noGrp="1"/>
          </p:cNvSpPr>
          <p:nvPr>
            <p:ph type="title" idx="4294967295"/>
          </p:nvPr>
        </p:nvSpPr>
        <p:spPr>
          <a:xfrm>
            <a:off x="621630" y="4394922"/>
            <a:ext cx="11570367" cy="2885714"/>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6000" b="0" i="0" u="none" strike="noStrike" kern="1200" cap="none" spc="0" normalizeH="0" baseline="0" noProof="0" dirty="0">
                <a:ln>
                  <a:noFill/>
                </a:ln>
                <a:solidFill>
                  <a:schemeClr val="bg1"/>
                </a:solidFill>
                <a:effectLst/>
                <a:uLnTx/>
                <a:uFillTx/>
                <a:latin typeface="Oswald" pitchFamily="2" charset="77"/>
                <a:ea typeface="+mj-ea"/>
                <a:cs typeface="+mj-cs"/>
              </a:rPr>
              <a:t>Outcomes:</a:t>
            </a:r>
            <a:br>
              <a:rPr kumimoji="0" lang="en-US" sz="6000" b="0" i="0" u="none" strike="noStrike" kern="1200" cap="none" spc="0" normalizeH="0" baseline="0" noProof="0" dirty="0">
                <a:ln>
                  <a:noFill/>
                </a:ln>
                <a:solidFill>
                  <a:schemeClr val="bg1"/>
                </a:solidFill>
                <a:effectLst/>
                <a:uLnTx/>
                <a:uFillTx/>
                <a:latin typeface="Oswald" pitchFamily="2" charset="77"/>
                <a:ea typeface="+mj-ea"/>
                <a:cs typeface="+mj-cs"/>
              </a:rPr>
            </a:br>
            <a:r>
              <a:rPr kumimoji="0" lang="en-US" sz="6000" b="1" i="0" u="none" strike="noStrike" kern="1200" cap="none" spc="0" normalizeH="0" baseline="0" noProof="0" dirty="0">
                <a:ln>
                  <a:noFill/>
                </a:ln>
                <a:solidFill>
                  <a:schemeClr val="bg1"/>
                </a:solidFill>
                <a:effectLst/>
                <a:uLnTx/>
                <a:uFillTx/>
                <a:latin typeface="Oswald" pitchFamily="2" charset="77"/>
                <a:ea typeface="+mj-ea"/>
                <a:cs typeface="+mj-cs"/>
              </a:rPr>
              <a:t> Impacting lives</a:t>
            </a:r>
          </a:p>
        </p:txBody>
      </p:sp>
      <p:pic>
        <p:nvPicPr>
          <p:cNvPr id="13" name="Picture 12" descr="Image of UIS student who receveid job">
            <a:extLst>
              <a:ext uri="{FF2B5EF4-FFF2-40B4-BE49-F238E27FC236}">
                <a16:creationId xmlns:a16="http://schemas.microsoft.com/office/drawing/2014/main" id="{0A5EAAA4-A524-D610-77F9-F6B655AE9818}"/>
              </a:ext>
            </a:extLst>
          </p:cNvPr>
          <p:cNvPicPr>
            <a:picLocks noChangeAspect="1"/>
          </p:cNvPicPr>
          <p:nvPr/>
        </p:nvPicPr>
        <p:blipFill>
          <a:blip r:embed="rId9"/>
          <a:stretch>
            <a:fillRect/>
          </a:stretch>
        </p:blipFill>
        <p:spPr>
          <a:xfrm rot="178901">
            <a:off x="4203269" y="774234"/>
            <a:ext cx="4554328" cy="2846454"/>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2293160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4649B7-1766-0529-1C44-50E95BD1D361}"/>
            </a:ext>
          </a:extLst>
        </p:cNvPr>
        <p:cNvGrpSpPr/>
        <p:nvPr/>
      </p:nvGrpSpPr>
      <p:grpSpPr>
        <a:xfrm>
          <a:off x="0" y="0"/>
          <a:ext cx="0" cy="0"/>
          <a:chOff x="0" y="0"/>
          <a:chExt cx="0" cy="0"/>
        </a:xfrm>
      </p:grpSpPr>
      <p:graphicFrame>
        <p:nvGraphicFramePr>
          <p:cNvPr id="15" name="think-cell data - do not delete" hidden="1">
            <a:extLst>
              <a:ext uri="{FF2B5EF4-FFF2-40B4-BE49-F238E27FC236}">
                <a16:creationId xmlns:a16="http://schemas.microsoft.com/office/drawing/2014/main" id="{63563D63-E358-1829-701F-898226304AB8}"/>
              </a:ext>
              <a:ext uri="{C183D7F6-B498-43B3-948B-1728B52AA6E4}">
                <adec:decorative xmlns:adec="http://schemas.microsoft.com/office/drawing/2017/decorative" val="1"/>
              </a:ext>
            </a:extLst>
          </p:cNvPr>
          <p:cNvGraphicFramePr>
            <a:graphicFrameLocks/>
          </p:cNvGraphicFramePr>
          <p:nvPr>
            <p:custDataLst>
              <p:tags r:id="rId1"/>
            </p:custDataLst>
            <p:extLst>
              <p:ext uri="{D42A27DB-BD31-4B8C-83A1-F6EECF244321}">
                <p14:modId xmlns:p14="http://schemas.microsoft.com/office/powerpoint/2010/main" val="2752373583"/>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4" imgW="7772400" imgH="10058400" progId="TCLayout.ActiveDocument.1">
                  <p:embed/>
                </p:oleObj>
              </mc:Choice>
              <mc:Fallback>
                <p:oleObj name="think-cell Slide" r:id="rId4" imgW="7772400" imgH="10058400" progId="TCLayout.ActiveDocument.1">
                  <p:embed/>
                  <p:pic>
                    <p:nvPicPr>
                      <p:cNvPr id="15" name="think-cell data - do not delete" hidden="1">
                        <a:extLst>
                          <a:ext uri="{FF2B5EF4-FFF2-40B4-BE49-F238E27FC236}">
                            <a16:creationId xmlns:a16="http://schemas.microsoft.com/office/drawing/2014/main" id="{FFACBEFF-9086-E4A2-C1B9-75926C985975}"/>
                          </a:ext>
                        </a:extLst>
                      </p:cNvPr>
                      <p:cNvPicPr/>
                      <p:nvPr/>
                    </p:nvPicPr>
                    <p:blipFill>
                      <a:blip r:embed="rId5"/>
                      <a:stretch>
                        <a:fillRect/>
                      </a:stretch>
                    </p:blipFill>
                    <p:spPr>
                      <a:xfrm>
                        <a:off x="1588" y="1588"/>
                        <a:ext cx="1227" cy="1588"/>
                      </a:xfrm>
                      <a:prstGeom prst="rect">
                        <a:avLst/>
                      </a:prstGeom>
                    </p:spPr>
                  </p:pic>
                </p:oleObj>
              </mc:Fallback>
            </mc:AlternateContent>
          </a:graphicData>
        </a:graphic>
      </p:graphicFrame>
      <p:pic>
        <p:nvPicPr>
          <p:cNvPr id="9" name="Picture 8" descr="Head shot of young woman">
            <a:extLst>
              <a:ext uri="{FF2B5EF4-FFF2-40B4-BE49-F238E27FC236}">
                <a16:creationId xmlns:a16="http://schemas.microsoft.com/office/drawing/2014/main" id="{B6F333FA-C330-1E4C-2F5D-ABD0FAEF67C5}"/>
              </a:ext>
            </a:extLst>
          </p:cNvPr>
          <p:cNvPicPr>
            <a:picLocks noChangeAspect="1"/>
          </p:cNvPicPr>
          <p:nvPr/>
        </p:nvPicPr>
        <p:blipFill>
          <a:blip r:embed="rId6"/>
          <a:srcRect l="9379" t="2833" r="9986" b="-4074"/>
          <a:stretch>
            <a:fillRect/>
          </a:stretch>
        </p:blipFill>
        <p:spPr>
          <a:xfrm>
            <a:off x="4450623" y="-18546"/>
            <a:ext cx="3983682" cy="5225975"/>
          </a:xfrm>
          <a:prstGeom prst="rect">
            <a:avLst/>
          </a:prstGeom>
        </p:spPr>
      </p:pic>
      <p:pic>
        <p:nvPicPr>
          <p:cNvPr id="12" name="Picture 11" descr="head shot of 3 medical professionals">
            <a:extLst>
              <a:ext uri="{FF2B5EF4-FFF2-40B4-BE49-F238E27FC236}">
                <a16:creationId xmlns:a16="http://schemas.microsoft.com/office/drawing/2014/main" id="{3EB0A038-3E69-642A-2FEF-542354015D1E}"/>
              </a:ext>
            </a:extLst>
          </p:cNvPr>
          <p:cNvPicPr>
            <a:picLocks noChangeAspect="1"/>
          </p:cNvPicPr>
          <p:nvPr/>
        </p:nvPicPr>
        <p:blipFill>
          <a:blip r:embed="rId7"/>
          <a:srcRect l="20141" t="7800" r="28628" b="-7800"/>
          <a:stretch>
            <a:fillRect/>
          </a:stretch>
        </p:blipFill>
        <p:spPr>
          <a:xfrm>
            <a:off x="592721" y="-28431"/>
            <a:ext cx="3981913" cy="5634990"/>
          </a:xfrm>
          <a:prstGeom prst="rect">
            <a:avLst/>
          </a:prstGeom>
        </p:spPr>
      </p:pic>
      <p:pic>
        <p:nvPicPr>
          <p:cNvPr id="18" name="Picture 17" descr="headshot of youngman">
            <a:extLst>
              <a:ext uri="{FF2B5EF4-FFF2-40B4-BE49-F238E27FC236}">
                <a16:creationId xmlns:a16="http://schemas.microsoft.com/office/drawing/2014/main" id="{CDE06212-A22D-5B6E-733C-6AE5328F9AF3}"/>
              </a:ext>
            </a:extLst>
          </p:cNvPr>
          <p:cNvPicPr>
            <a:picLocks noChangeAspect="1"/>
          </p:cNvPicPr>
          <p:nvPr/>
        </p:nvPicPr>
        <p:blipFill>
          <a:blip r:embed="rId8"/>
          <a:srcRect l="19243" t="52" r="37708" b="13458"/>
          <a:stretch>
            <a:fillRect/>
          </a:stretch>
        </p:blipFill>
        <p:spPr>
          <a:xfrm>
            <a:off x="8363503" y="-30997"/>
            <a:ext cx="3910967" cy="5238427"/>
          </a:xfrm>
          <a:prstGeom prst="rect">
            <a:avLst/>
          </a:prstGeom>
        </p:spPr>
      </p:pic>
      <p:sp>
        <p:nvSpPr>
          <p:cNvPr id="8" name="Rectangle 7">
            <a:extLst>
              <a:ext uri="{FF2B5EF4-FFF2-40B4-BE49-F238E27FC236}">
                <a16:creationId xmlns:a16="http://schemas.microsoft.com/office/drawing/2014/main" id="{0A84F344-C836-6F48-2D5C-2B93EEDD805A}"/>
              </a:ext>
              <a:ext uri="{C183D7F6-B498-43B3-948B-1728B52AA6E4}">
                <adec:decorative xmlns:adec="http://schemas.microsoft.com/office/drawing/2017/decorative" val="1"/>
              </a:ext>
            </a:extLst>
          </p:cNvPr>
          <p:cNvSpPr/>
          <p:nvPr/>
        </p:nvSpPr>
        <p:spPr>
          <a:xfrm>
            <a:off x="592721" y="896897"/>
            <a:ext cx="11681749" cy="3736318"/>
          </a:xfrm>
          <a:prstGeom prst="rect">
            <a:avLst/>
          </a:prstGeom>
          <a:gradFill flip="none" rotWithShape="1">
            <a:gsLst>
              <a:gs pos="46000">
                <a:srgbClr val="13294B">
                  <a:alpha val="0"/>
                </a:srgbClr>
              </a:gs>
              <a:gs pos="100000">
                <a:srgbClr val="13294B"/>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dirty="0"/>
          </a:p>
        </p:txBody>
      </p:sp>
      <p:pic>
        <p:nvPicPr>
          <p:cNvPr id="5" name="Picture 4">
            <a:extLst>
              <a:ext uri="{FF2B5EF4-FFF2-40B4-BE49-F238E27FC236}">
                <a16:creationId xmlns:a16="http://schemas.microsoft.com/office/drawing/2014/main" id="{9577454C-2792-91D5-8AFB-D24CCE33C73E}"/>
              </a:ext>
              <a:ext uri="{C183D7F6-B498-43B3-948B-1728B52AA6E4}">
                <adec:decorative xmlns:adec="http://schemas.microsoft.com/office/drawing/2017/decorative" val="1"/>
              </a:ext>
            </a:extLst>
          </p:cNvPr>
          <p:cNvPicPr>
            <a:picLocks noChangeAspect="1"/>
          </p:cNvPicPr>
          <p:nvPr/>
        </p:nvPicPr>
        <p:blipFill>
          <a:blip r:embed="rId9"/>
          <a:srcRect t="17948" r="571" b="15511"/>
          <a:stretch/>
        </p:blipFill>
        <p:spPr>
          <a:xfrm rot="5400000" flipV="1">
            <a:off x="-3118183" y="3387428"/>
            <a:ext cx="6857999" cy="83145"/>
          </a:xfrm>
          <a:prstGeom prst="rect">
            <a:avLst/>
          </a:prstGeom>
        </p:spPr>
      </p:pic>
      <p:sp>
        <p:nvSpPr>
          <p:cNvPr id="23" name="Rectangle 22">
            <a:extLst>
              <a:ext uri="{FF2B5EF4-FFF2-40B4-BE49-F238E27FC236}">
                <a16:creationId xmlns:a16="http://schemas.microsoft.com/office/drawing/2014/main" id="{00C7186E-C63C-9ACF-7E02-1A007E54F678}"/>
              </a:ext>
              <a:ext uri="{C183D7F6-B498-43B3-948B-1728B52AA6E4}">
                <adec:decorative xmlns:adec="http://schemas.microsoft.com/office/drawing/2017/decorative" val="1"/>
              </a:ext>
            </a:extLst>
          </p:cNvPr>
          <p:cNvSpPr/>
          <p:nvPr/>
        </p:nvSpPr>
        <p:spPr>
          <a:xfrm>
            <a:off x="598664" y="4571657"/>
            <a:ext cx="11675806" cy="2311643"/>
          </a:xfrm>
          <a:prstGeom prst="rect">
            <a:avLst/>
          </a:prstGeom>
          <a:solidFill>
            <a:srgbClr val="13294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196B5-A9A7-E267-225A-D2862DC5EEE9}"/>
              </a:ext>
            </a:extLst>
          </p:cNvPr>
          <p:cNvSpPr txBox="1">
            <a:spLocks noGrp="1"/>
          </p:cNvSpPr>
          <p:nvPr>
            <p:ph type="title" idx="4294967295"/>
          </p:nvPr>
        </p:nvSpPr>
        <p:spPr>
          <a:xfrm>
            <a:off x="621630" y="4541765"/>
            <a:ext cx="11570367" cy="2885714"/>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6000" b="1" i="0" u="none" strike="noStrike" kern="1200" cap="none" spc="0" normalizeH="0" baseline="0" noProof="0" dirty="0">
                <a:ln>
                  <a:noFill/>
                </a:ln>
                <a:solidFill>
                  <a:schemeClr val="bg1"/>
                </a:solidFill>
                <a:effectLst/>
                <a:uLnTx/>
                <a:uFillTx/>
                <a:latin typeface="Oswald" pitchFamily="2" charset="77"/>
                <a:ea typeface="+mj-ea"/>
                <a:cs typeface="+mj-cs"/>
              </a:rPr>
              <a:t>Purpose … </a:t>
            </a:r>
            <a:br>
              <a:rPr kumimoji="0" lang="en-US" sz="6000" b="1" i="0" u="none" strike="noStrike" kern="1200" cap="none" spc="0" normalizeH="0" baseline="0" noProof="0" dirty="0">
                <a:ln>
                  <a:noFill/>
                </a:ln>
                <a:solidFill>
                  <a:schemeClr val="bg1"/>
                </a:solidFill>
                <a:effectLst/>
                <a:uLnTx/>
                <a:uFillTx/>
                <a:latin typeface="Oswald" pitchFamily="2" charset="77"/>
                <a:ea typeface="+mj-ea"/>
                <a:cs typeface="+mj-cs"/>
              </a:rPr>
            </a:br>
            <a:r>
              <a:rPr kumimoji="0" lang="en-US" sz="6000" b="1" i="0" u="none" strike="noStrike" kern="1200" cap="none" spc="0" normalizeH="0" baseline="0" noProof="0" dirty="0">
                <a:ln>
                  <a:noFill/>
                </a:ln>
                <a:solidFill>
                  <a:schemeClr val="bg1"/>
                </a:solidFill>
                <a:effectLst/>
                <a:uLnTx/>
                <a:uFillTx/>
                <a:latin typeface="Oswald" pitchFamily="2" charset="77"/>
                <a:ea typeface="+mj-ea"/>
                <a:cs typeface="+mj-cs"/>
              </a:rPr>
              <a:t>and responsibility</a:t>
            </a:r>
          </a:p>
        </p:txBody>
      </p:sp>
    </p:spTree>
    <p:extLst>
      <p:ext uri="{BB962C8B-B14F-4D97-AF65-F5344CB8AC3E}">
        <p14:creationId xmlns:p14="http://schemas.microsoft.com/office/powerpoint/2010/main" val="23675524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8B6DA-DFAC-31D2-16FD-F4FDC3359CAD}"/>
            </a:ext>
          </a:extLst>
        </p:cNvPr>
        <p:cNvGrpSpPr/>
        <p:nvPr/>
      </p:nvGrpSpPr>
      <p:grpSpPr>
        <a:xfrm>
          <a:off x="0" y="0"/>
          <a:ext cx="0" cy="0"/>
          <a:chOff x="0" y="0"/>
          <a:chExt cx="0" cy="0"/>
        </a:xfrm>
      </p:grpSpPr>
      <p:graphicFrame>
        <p:nvGraphicFramePr>
          <p:cNvPr id="15" name="think-cell data - do not delete" descr="Sean Evans at commencement" hidden="1">
            <a:extLst>
              <a:ext uri="{FF2B5EF4-FFF2-40B4-BE49-F238E27FC236}">
                <a16:creationId xmlns:a16="http://schemas.microsoft.com/office/drawing/2014/main" id="{594B5708-9464-3561-1B60-AB40114CE18A}"/>
              </a:ext>
            </a:extLst>
          </p:cNvPr>
          <p:cNvGraphicFramePr>
            <a:graphicFrameLocks/>
          </p:cNvGraphicFramePr>
          <p:nvPr>
            <p:custDataLst>
              <p:tags r:id="rId1"/>
            </p:custDataLst>
            <p:extLst>
              <p:ext uri="{D42A27DB-BD31-4B8C-83A1-F6EECF244321}">
                <p14:modId xmlns:p14="http://schemas.microsoft.com/office/powerpoint/2010/main" val="2126835807"/>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4" imgW="7772400" imgH="10058400" progId="TCLayout.ActiveDocument.1">
                  <p:embed/>
                </p:oleObj>
              </mc:Choice>
              <mc:Fallback>
                <p:oleObj name="think-cell Slide" r:id="rId4" imgW="7772400" imgH="10058400" progId="TCLayout.ActiveDocument.1">
                  <p:embed/>
                  <p:pic>
                    <p:nvPicPr>
                      <p:cNvPr id="15" name="think-cell data - do not delete" hidden="1">
                        <a:extLst>
                          <a:ext uri="{FF2B5EF4-FFF2-40B4-BE49-F238E27FC236}">
                            <a16:creationId xmlns:a16="http://schemas.microsoft.com/office/drawing/2014/main" id="{63563D63-E358-1829-701F-898226304AB8}"/>
                          </a:ext>
                        </a:extLst>
                      </p:cNvPr>
                      <p:cNvPicPr/>
                      <p:nvPr/>
                    </p:nvPicPr>
                    <p:blipFill>
                      <a:blip r:embed="rId5"/>
                      <a:stretch>
                        <a:fillRect/>
                      </a:stretch>
                    </p:blipFill>
                    <p:spPr>
                      <a:xfrm>
                        <a:off x="1588" y="1588"/>
                        <a:ext cx="1227" cy="1588"/>
                      </a:xfrm>
                      <a:prstGeom prst="rect">
                        <a:avLst/>
                      </a:prstGeom>
                    </p:spPr>
                  </p:pic>
                </p:oleObj>
              </mc:Fallback>
            </mc:AlternateContent>
          </a:graphicData>
        </a:graphic>
      </p:graphicFrame>
      <p:pic>
        <p:nvPicPr>
          <p:cNvPr id="5" name="Picture 4">
            <a:extLst>
              <a:ext uri="{FF2B5EF4-FFF2-40B4-BE49-F238E27FC236}">
                <a16:creationId xmlns:a16="http://schemas.microsoft.com/office/drawing/2014/main" id="{E55A2CCE-48BA-C427-360A-42194AB688E7}"/>
              </a:ext>
              <a:ext uri="{C183D7F6-B498-43B3-948B-1728B52AA6E4}">
                <adec:decorative xmlns:adec="http://schemas.microsoft.com/office/drawing/2017/decorative" val="1"/>
              </a:ext>
            </a:extLst>
          </p:cNvPr>
          <p:cNvPicPr>
            <a:picLocks noChangeAspect="1"/>
          </p:cNvPicPr>
          <p:nvPr/>
        </p:nvPicPr>
        <p:blipFill>
          <a:blip r:embed="rId6"/>
          <a:srcRect t="17948" r="571" b="15511"/>
          <a:stretch/>
        </p:blipFill>
        <p:spPr>
          <a:xfrm rot="5400000" flipV="1">
            <a:off x="-3118183" y="3387428"/>
            <a:ext cx="6857999" cy="83145"/>
          </a:xfrm>
          <a:prstGeom prst="rect">
            <a:avLst/>
          </a:prstGeom>
        </p:spPr>
      </p:pic>
      <p:pic>
        <p:nvPicPr>
          <p:cNvPr id="4" name="Picture 3">
            <a:extLst>
              <a:ext uri="{FF2B5EF4-FFF2-40B4-BE49-F238E27FC236}">
                <a16:creationId xmlns:a16="http://schemas.microsoft.com/office/drawing/2014/main" id="{701A918B-C585-149F-EFFA-1D391F96E20C}"/>
              </a:ext>
              <a:ext uri="{C183D7F6-B498-43B3-948B-1728B52AA6E4}">
                <adec:decorative xmlns:adec="http://schemas.microsoft.com/office/drawing/2017/decorative" val="1"/>
              </a:ext>
            </a:extLst>
          </p:cNvPr>
          <p:cNvPicPr>
            <a:picLocks noChangeAspect="1"/>
          </p:cNvPicPr>
          <p:nvPr/>
        </p:nvPicPr>
        <p:blipFill>
          <a:blip r:embed="rId7"/>
          <a:srcRect t="15060" b="-3711"/>
          <a:stretch>
            <a:fillRect/>
          </a:stretch>
        </p:blipFill>
        <p:spPr>
          <a:xfrm>
            <a:off x="584614" y="-1"/>
            <a:ext cx="11607385" cy="6864177"/>
          </a:xfrm>
          <a:prstGeom prst="rect">
            <a:avLst/>
          </a:prstGeom>
        </p:spPr>
      </p:pic>
      <p:sp>
        <p:nvSpPr>
          <p:cNvPr id="2" name="Rectangle 1">
            <a:extLst>
              <a:ext uri="{FF2B5EF4-FFF2-40B4-BE49-F238E27FC236}">
                <a16:creationId xmlns:a16="http://schemas.microsoft.com/office/drawing/2014/main" id="{E9C419F0-B75C-968E-9168-E774341E9663}"/>
              </a:ext>
              <a:ext uri="{C183D7F6-B498-43B3-948B-1728B52AA6E4}">
                <adec:decorative xmlns:adec="http://schemas.microsoft.com/office/drawing/2017/decorative" val="1"/>
              </a:ext>
            </a:extLst>
          </p:cNvPr>
          <p:cNvSpPr/>
          <p:nvPr/>
        </p:nvSpPr>
        <p:spPr>
          <a:xfrm>
            <a:off x="592721" y="1891860"/>
            <a:ext cx="11607379" cy="3736318"/>
          </a:xfrm>
          <a:prstGeom prst="rect">
            <a:avLst/>
          </a:prstGeom>
          <a:gradFill flip="none" rotWithShape="1">
            <a:gsLst>
              <a:gs pos="46000">
                <a:srgbClr val="13294B">
                  <a:alpha val="0"/>
                </a:srgbClr>
              </a:gs>
              <a:gs pos="100000">
                <a:srgbClr val="13294B"/>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dirty="0"/>
          </a:p>
        </p:txBody>
      </p:sp>
      <p:sp>
        <p:nvSpPr>
          <p:cNvPr id="3" name="Rectangle 2">
            <a:extLst>
              <a:ext uri="{FF2B5EF4-FFF2-40B4-BE49-F238E27FC236}">
                <a16:creationId xmlns:a16="http://schemas.microsoft.com/office/drawing/2014/main" id="{41525E9B-6B03-727F-A67D-05A0CBFD63B4}"/>
              </a:ext>
              <a:ext uri="{C183D7F6-B498-43B3-948B-1728B52AA6E4}">
                <adec:decorative xmlns:adec="http://schemas.microsoft.com/office/drawing/2017/decorative" val="1"/>
              </a:ext>
            </a:extLst>
          </p:cNvPr>
          <p:cNvSpPr/>
          <p:nvPr/>
        </p:nvSpPr>
        <p:spPr>
          <a:xfrm>
            <a:off x="592719" y="5530113"/>
            <a:ext cx="11599277" cy="1327887"/>
          </a:xfrm>
          <a:prstGeom prst="rect">
            <a:avLst/>
          </a:prstGeom>
          <a:solidFill>
            <a:srgbClr val="13294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9BE19984-9D3B-B0CC-3E3C-217DC3B66D3C}"/>
              </a:ext>
            </a:extLst>
          </p:cNvPr>
          <p:cNvSpPr txBox="1">
            <a:spLocks noGrp="1"/>
          </p:cNvSpPr>
          <p:nvPr>
            <p:ph type="title" idx="4294967295"/>
          </p:nvPr>
        </p:nvSpPr>
        <p:spPr>
          <a:xfrm>
            <a:off x="621630" y="5726243"/>
            <a:ext cx="11570367" cy="1701236"/>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6000" b="1" i="0" u="none" strike="noStrike" kern="1200" cap="none" spc="0" normalizeH="0" baseline="0" noProof="0" dirty="0">
                <a:ln>
                  <a:noFill/>
                </a:ln>
                <a:solidFill>
                  <a:schemeClr val="bg1"/>
                </a:solidFill>
                <a:effectLst/>
                <a:uLnTx/>
                <a:uFillTx/>
                <a:latin typeface="Oswald" pitchFamily="2" charset="77"/>
                <a:ea typeface="+mj-ea"/>
                <a:cs typeface="+mj-cs"/>
              </a:rPr>
              <a:t>Education: The job of a lifetime</a:t>
            </a:r>
          </a:p>
        </p:txBody>
      </p:sp>
    </p:spTree>
    <p:extLst>
      <p:ext uri="{BB962C8B-B14F-4D97-AF65-F5344CB8AC3E}">
        <p14:creationId xmlns:p14="http://schemas.microsoft.com/office/powerpoint/2010/main" val="847942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068A1-9997-885B-2EB3-2AF8711C0F3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3FE03AD3-172A-DED0-71E0-6D35CC4B3AAD}"/>
              </a:ext>
              <a:ext uri="{C183D7F6-B498-43B3-948B-1728B52AA6E4}">
                <adec:decorative xmlns:adec="http://schemas.microsoft.com/office/drawing/2017/decorative" val="1"/>
              </a:ext>
            </a:extLst>
          </p:cNvPr>
          <p:cNvSpPr/>
          <p:nvPr/>
        </p:nvSpPr>
        <p:spPr>
          <a:xfrm>
            <a:off x="621633" y="-3"/>
            <a:ext cx="11570367" cy="6871648"/>
          </a:xfrm>
          <a:prstGeom prst="rect">
            <a:avLst/>
          </a:prstGeom>
          <a:solidFill>
            <a:srgbClr val="13294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he University of Illinois Seal">
            <a:extLst>
              <a:ext uri="{FF2B5EF4-FFF2-40B4-BE49-F238E27FC236}">
                <a16:creationId xmlns:a16="http://schemas.microsoft.com/office/drawing/2014/main" id="{2EF47200-93C8-3ECE-EC68-176A34669824}"/>
              </a:ext>
            </a:extLst>
          </p:cNvPr>
          <p:cNvPicPr>
            <a:picLocks noChangeAspect="1"/>
          </p:cNvPicPr>
          <p:nvPr/>
        </p:nvPicPr>
        <p:blipFill>
          <a:blip r:embed="rId3">
            <a:alphaModFix amt="46000"/>
          </a:blip>
          <a:srcRect l="2275" t="108" b="12834"/>
          <a:stretch/>
        </p:blipFill>
        <p:spPr>
          <a:xfrm>
            <a:off x="621633" y="-1"/>
            <a:ext cx="11570368" cy="6871646"/>
          </a:xfrm>
          <a:prstGeom prst="rect">
            <a:avLst/>
          </a:prstGeom>
        </p:spPr>
      </p:pic>
      <p:sp>
        <p:nvSpPr>
          <p:cNvPr id="4" name="Rectangle 3">
            <a:extLst>
              <a:ext uri="{FF2B5EF4-FFF2-40B4-BE49-F238E27FC236}">
                <a16:creationId xmlns:a16="http://schemas.microsoft.com/office/drawing/2014/main" id="{14815081-DFC6-3A28-16AD-155FFE54B3A3}"/>
              </a:ext>
              <a:ext uri="{C183D7F6-B498-43B3-948B-1728B52AA6E4}">
                <adec:decorative xmlns:adec="http://schemas.microsoft.com/office/drawing/2017/decorative" val="1"/>
              </a:ext>
            </a:extLst>
          </p:cNvPr>
          <p:cNvSpPr/>
          <p:nvPr/>
        </p:nvSpPr>
        <p:spPr>
          <a:xfrm>
            <a:off x="621632" y="1"/>
            <a:ext cx="11570367" cy="6864824"/>
          </a:xfrm>
          <a:prstGeom prst="rect">
            <a:avLst/>
          </a:prstGeom>
          <a:gradFill flip="none" rotWithShape="1">
            <a:gsLst>
              <a:gs pos="0">
                <a:srgbClr val="13294B">
                  <a:alpha val="16000"/>
                </a:srgbClr>
              </a:gs>
              <a:gs pos="100000">
                <a:srgbClr val="13294B">
                  <a:alpha val="73039"/>
                </a:srgb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64A44C-0199-5C56-B1F9-28D95B92FE93}"/>
              </a:ext>
            </a:extLst>
          </p:cNvPr>
          <p:cNvSpPr>
            <a:spLocks noGrp="1"/>
          </p:cNvSpPr>
          <p:nvPr>
            <p:ph type="ctrTitle"/>
          </p:nvPr>
        </p:nvSpPr>
        <p:spPr>
          <a:xfrm>
            <a:off x="621633" y="3728690"/>
            <a:ext cx="11570367" cy="831274"/>
          </a:xfrm>
          <a:ln>
            <a:noFill/>
          </a:ln>
        </p:spPr>
        <p:txBody>
          <a:bodyPr wrap="square" lIns="0" tIns="0" rIns="0" bIns="0" anchor="t">
            <a:noAutofit/>
          </a:bodyPr>
          <a:lstStyle/>
          <a:p>
            <a:pPr>
              <a:lnSpc>
                <a:spcPts val="7500"/>
              </a:lnSpc>
            </a:pPr>
            <a:r>
              <a:rPr lang="en-US" sz="13800" b="1" dirty="0">
                <a:solidFill>
                  <a:schemeClr val="bg1"/>
                </a:solidFill>
                <a:latin typeface="Oswald" pitchFamily="2" charset="77"/>
              </a:rPr>
              <a:t>Thank You</a:t>
            </a:r>
            <a:endParaRPr lang="en-US" sz="16600" b="1" dirty="0">
              <a:solidFill>
                <a:schemeClr val="bg1"/>
              </a:solidFill>
              <a:latin typeface="Oswald" pitchFamily="2" charset="77"/>
            </a:endParaRPr>
          </a:p>
        </p:txBody>
      </p:sp>
      <p:pic>
        <p:nvPicPr>
          <p:cNvPr id="5" name="Picture 4">
            <a:extLst>
              <a:ext uri="{FF2B5EF4-FFF2-40B4-BE49-F238E27FC236}">
                <a16:creationId xmlns:a16="http://schemas.microsoft.com/office/drawing/2014/main" id="{2D9D305D-9A72-6B16-2ED8-F9D133A02BCD}"/>
              </a:ext>
              <a:ext uri="{C183D7F6-B498-43B3-948B-1728B52AA6E4}">
                <adec:decorative xmlns:adec="http://schemas.microsoft.com/office/drawing/2017/decorative" val="1"/>
              </a:ext>
            </a:extLst>
          </p:cNvPr>
          <p:cNvPicPr>
            <a:picLocks noChangeAspect="1"/>
          </p:cNvPicPr>
          <p:nvPr/>
        </p:nvPicPr>
        <p:blipFill>
          <a:blip r:embed="rId4"/>
          <a:srcRect t="17948" r="571" b="15511"/>
          <a:stretch/>
        </p:blipFill>
        <p:spPr>
          <a:xfrm rot="5400000" flipV="1">
            <a:off x="-3118183" y="3387428"/>
            <a:ext cx="6857999" cy="83145"/>
          </a:xfrm>
          <a:prstGeom prst="rect">
            <a:avLst/>
          </a:prstGeom>
        </p:spPr>
      </p:pic>
      <p:pic>
        <p:nvPicPr>
          <p:cNvPr id="8" name="Picture 7" descr="Thank you">
            <a:extLst>
              <a:ext uri="{FF2B5EF4-FFF2-40B4-BE49-F238E27FC236}">
                <a16:creationId xmlns:a16="http://schemas.microsoft.com/office/drawing/2014/main" id="{D27760F8-4597-5338-3E45-8B939874B5DB}"/>
              </a:ext>
            </a:extLst>
          </p:cNvPr>
          <p:cNvPicPr>
            <a:picLocks noChangeAspect="1"/>
          </p:cNvPicPr>
          <p:nvPr/>
        </p:nvPicPr>
        <p:blipFill>
          <a:blip r:embed="rId5"/>
          <a:stretch>
            <a:fillRect/>
          </a:stretch>
        </p:blipFill>
        <p:spPr>
          <a:xfrm>
            <a:off x="8082776" y="6243611"/>
            <a:ext cx="3810000" cy="520700"/>
          </a:xfrm>
          <a:prstGeom prst="rect">
            <a:avLst/>
          </a:prstGeom>
        </p:spPr>
      </p:pic>
    </p:spTree>
    <p:extLst>
      <p:ext uri="{BB962C8B-B14F-4D97-AF65-F5344CB8AC3E}">
        <p14:creationId xmlns:p14="http://schemas.microsoft.com/office/powerpoint/2010/main" val="41124986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3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39479</TotalTime>
  <Words>2093</Words>
  <Application>Microsoft Office PowerPoint</Application>
  <PresentationFormat>Widescreen</PresentationFormat>
  <Paragraphs>112</Paragraphs>
  <Slides>8</Slides>
  <Notes>8</Notes>
  <HiddenSlides>0</HiddenSlides>
  <MMClips>1</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8</vt:i4>
      </vt:variant>
    </vt:vector>
  </HeadingPairs>
  <TitlesOfParts>
    <vt:vector size="17" baseType="lpstr">
      <vt:lpstr>Arial</vt:lpstr>
      <vt:lpstr>Lato</vt:lpstr>
      <vt:lpstr>Aptos</vt:lpstr>
      <vt:lpstr>Oswald Light</vt:lpstr>
      <vt:lpstr>Oswald</vt:lpstr>
      <vt:lpstr>Aptos Display</vt:lpstr>
      <vt:lpstr>Symbol</vt:lpstr>
      <vt:lpstr>Office Theme</vt:lpstr>
      <vt:lpstr>think-cell Slide</vt:lpstr>
      <vt:lpstr>REMARKS TO THE BOARD OF TRUSTEES</vt:lpstr>
      <vt:lpstr>Beyond Commencement</vt:lpstr>
      <vt:lpstr>Outcomes: By the numbers</vt:lpstr>
      <vt:lpstr>Potential into purpose</vt:lpstr>
      <vt:lpstr>Outcomes:  Impacting lives</vt:lpstr>
      <vt:lpstr>Purpose …  and responsibility</vt:lpstr>
      <vt:lpstr>Education: The job of a lifetime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Martin, Steven Dee</dc:creator>
  <cp:lastModifiedBy>Martin, Vance Scott</cp:lastModifiedBy>
  <cp:revision>319</cp:revision>
  <cp:lastPrinted>2026-05-19T13:16:00Z</cp:lastPrinted>
  <dcterms:created xsi:type="dcterms:W3CDTF">2025-01-06T16:43:08Z</dcterms:created>
  <dcterms:modified xsi:type="dcterms:W3CDTF">2026-05-19T17:17:21Z</dcterms:modified>
</cp:coreProperties>
</file>