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91" r:id="rId5"/>
  </p:sldMasterIdLst>
  <p:notesMasterIdLst>
    <p:notesMasterId r:id="rId15"/>
  </p:notesMasterIdLst>
  <p:sldIdLst>
    <p:sldId id="272" r:id="rId6"/>
    <p:sldId id="312" r:id="rId7"/>
    <p:sldId id="329" r:id="rId8"/>
    <p:sldId id="321" r:id="rId9"/>
    <p:sldId id="320" r:id="rId10"/>
    <p:sldId id="330" r:id="rId11"/>
    <p:sldId id="323" r:id="rId12"/>
    <p:sldId id="322" r:id="rId13"/>
    <p:sldId id="275" r:id="rId14"/>
  </p:sldIdLst>
  <p:sldSz cx="12192000" cy="6858000"/>
  <p:notesSz cx="7023100" cy="9309100"/>
  <p:embeddedFontLst>
    <p:embeddedFont>
      <p:font typeface="Lato" panose="020F0502020204030203" pitchFamily="34" charset="0"/>
      <p:regular r:id="rId16"/>
      <p:bold r:id="rId17"/>
      <p:italic r:id="rId18"/>
      <p:boldItalic r:id="rId19"/>
    </p:embeddedFont>
    <p:embeddedFont>
      <p:font typeface="Lato Black" panose="020F0502020204030204" pitchFamily="34" charset="0"/>
      <p:bold r:id="rId20"/>
      <p:italic r:id="rId21"/>
      <p:boldItalic r:id="rId22"/>
    </p:embeddedFont>
    <p:embeddedFont>
      <p:font typeface="Oswald" pitchFamily="2" charset="77"/>
      <p:regular r:id="rId23"/>
      <p:bold r:id="rId24"/>
    </p:embeddedFont>
    <p:embeddedFont>
      <p:font typeface="Oswald SemiBold" panose="020F0502020204030204" pitchFamily="34" charset="0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6" userDrawn="1">
          <p15:clr>
            <a:srgbClr val="A4A3A4"/>
          </p15:clr>
        </p15:guide>
        <p15:guide id="3" pos="6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55A4"/>
    <a:srgbClr val="003366"/>
    <a:srgbClr val="13294B"/>
    <a:srgbClr val="E8E9EA"/>
    <a:srgbClr val="E84A27"/>
    <a:srgbClr val="D50032"/>
    <a:srgbClr val="A5A8AA"/>
    <a:srgbClr val="5E666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27" autoAdjust="0"/>
    <p:restoredTop sz="86463" autoAdjust="0"/>
  </p:normalViewPr>
  <p:slideViewPr>
    <p:cSldViewPr snapToGrid="0">
      <p:cViewPr varScale="1">
        <p:scale>
          <a:sx n="77" d="100"/>
          <a:sy n="77" d="100"/>
        </p:scale>
        <p:origin x="192" y="888"/>
      </p:cViewPr>
      <p:guideLst>
        <p:guide orient="horz" pos="936"/>
        <p:guide pos="6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9.fntdata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9796F298-A394-4CE1-A654-FE1BC5C038A1}" type="datetimeFigureOut">
              <a:rPr lang="en-US" smtClean="0"/>
              <a:t>5/19/25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50D3A1E8-C096-463C-BF8B-4CB4AA05D4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435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307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>
                <a:effectLst/>
                <a:latin typeface="Arial" panose="020B0604020202020204" pitchFamily="34" charset="0"/>
              </a:rPr>
            </a:br>
            <a:endParaRPr lang="en-US" dirty="0">
              <a:effectLst/>
              <a:latin typeface="Arial" panose="020B0604020202020204" pitchFamily="34" charset="0"/>
            </a:endParaRPr>
          </a:p>
          <a:p>
            <a:endParaRPr lang="en-US" strike="sng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044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594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>
                <a:effectLst/>
                <a:latin typeface="Arial" panose="020B0604020202020204" pitchFamily="34" charset="0"/>
              </a:rPr>
            </a:br>
            <a:endParaRPr lang="en-US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250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425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67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136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1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634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2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B977B8-DE59-4919-8FFF-71522113DE5E}"/>
              </a:ext>
            </a:extLst>
          </p:cNvPr>
          <p:cNvSpPr txBox="1">
            <a:spLocks/>
          </p:cNvSpPr>
          <p:nvPr userDrawn="1"/>
        </p:nvSpPr>
        <p:spPr>
          <a:xfrm>
            <a:off x="745599" y="2139455"/>
            <a:ext cx="11065401" cy="2306637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54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2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96552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‹#›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90ECCEC9-725D-49C6-8096-E7021C01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F0A29B2-7BDB-4463-94AD-975EDA52D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0647"/>
            <a:ext cx="10515600" cy="3536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4118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8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‹#›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14A6C7D4-AE95-4D81-8EC0-54CC6A9E0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6938473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09654DD-E4D6-4CF3-A9E0-564310B3469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0289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9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‹#›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A6228B85-D19C-41D6-9E07-4401B5929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7459766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E3E721E-5DF8-412F-928F-E576383D9C0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4367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0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‹#›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9A5C3BB4-FA16-45B8-A9D3-F0D05B986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A3281D7-F150-4E0E-A844-F5B1A2E5954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8653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1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‹#›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3E603ED-9F8C-429B-B551-4CAC6775A12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Placeholder 10">
            <a:extLst>
              <a:ext uri="{FF2B5EF4-FFF2-40B4-BE49-F238E27FC236}">
                <a16:creationId xmlns:a16="http://schemas.microsoft.com/office/drawing/2014/main" id="{50E7882C-C489-4F9F-B391-DC83482D0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0653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2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aseline="0">
                <a:solidFill>
                  <a:srgbClr val="E8E9EA"/>
                </a:solidFill>
                <a:latin typeface="Lato" panose="020F0502020204030203" pitchFamily="34" charset="0"/>
              </a:defRPr>
            </a:lvl1pPr>
            <a:lvl2pPr>
              <a:defRPr baseline="0">
                <a:solidFill>
                  <a:srgbClr val="E8E9EA"/>
                </a:solidFill>
              </a:defRPr>
            </a:lvl2pPr>
            <a:lvl3pPr>
              <a:defRPr baseline="0">
                <a:solidFill>
                  <a:srgbClr val="E8E9EA"/>
                </a:solidFill>
              </a:defRPr>
            </a:lvl3pPr>
            <a:lvl4pPr>
              <a:defRPr baseline="0">
                <a:solidFill>
                  <a:srgbClr val="E8E9EA"/>
                </a:solidFill>
              </a:defRPr>
            </a:lvl4pPr>
            <a:lvl5pPr>
              <a:defRPr baseline="0">
                <a:solidFill>
                  <a:srgbClr val="E8E9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8E9EA"/>
                </a:solidFill>
              </a:defRPr>
            </a:lvl1pPr>
          </a:lstStyle>
          <a:p>
            <a:r>
              <a:rPr lang="en-US" dirty="0"/>
              <a:t>‹#›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E8E9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871" y="6385982"/>
            <a:ext cx="3702929" cy="267893"/>
          </a:xfrm>
          <a:prstGeom prst="rect">
            <a:avLst/>
          </a:prstGeom>
        </p:spPr>
      </p:pic>
      <p:sp>
        <p:nvSpPr>
          <p:cNvPr id="8" name="Title Placeholder 10">
            <a:extLst>
              <a:ext uri="{FF2B5EF4-FFF2-40B4-BE49-F238E27FC236}">
                <a16:creationId xmlns:a16="http://schemas.microsoft.com/office/drawing/2014/main" id="{06F0B74D-76F5-49DE-BC1E-07A3933A7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E8E9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274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D5FE394F-A334-4167-90DD-5A662FD693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‹#›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49015A-19E5-4F62-8694-C03378168A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A4DB0FFB-2C34-4B3B-95BB-057D3A832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71B28D7-6742-4F0D-930C-1815724E8AC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8699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F5F4D61-3B78-4602-9334-55445ABC8156}"/>
              </a:ext>
            </a:extLst>
          </p:cNvPr>
          <p:cNvSpPr/>
          <p:nvPr userDrawn="1"/>
        </p:nvSpPr>
        <p:spPr>
          <a:xfrm>
            <a:off x="838200" y="5486400"/>
            <a:ext cx="114300" cy="716756"/>
          </a:xfrm>
          <a:prstGeom prst="rect">
            <a:avLst/>
          </a:prstGeom>
          <a:solidFill>
            <a:srgbClr val="0455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C18E370A-8F4D-4EB3-A70B-459E1D8A59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3" y="684494"/>
            <a:ext cx="2409448" cy="91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39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1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spc="300" baseline="0">
          <a:solidFill>
            <a:srgbClr val="0455A4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92AFD-7A9A-40A7-8EAE-A7582B8CFA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BCD4F-7C42-4FCA-8F1D-86180702860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D5953EA-594D-4F23-8B22-847853613CA0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03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9" r:id="rId2"/>
    <p:sldLayoutId id="2147483671" r:id="rId3"/>
    <p:sldLayoutId id="2147483672" r:id="rId4"/>
    <p:sldLayoutId id="2147483670" r:id="rId5"/>
    <p:sldLayoutId id="2147483664" r:id="rId6"/>
    <p:sldLayoutId id="2147483693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baseline="0">
          <a:solidFill>
            <a:srgbClr val="13294B"/>
          </a:solidFill>
          <a:latin typeface="Oswald Semi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F1DE2C-D316-45C8-92A5-CADEDE3056F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7492" y="2880419"/>
            <a:ext cx="7576755" cy="141577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Oswald SemiBold" panose="00000700000000000000" pitchFamily="2" charset="0"/>
                <a:ea typeface="+mn-ea"/>
                <a:cs typeface="+mn-cs"/>
              </a:rPr>
              <a:t>SHARED GOVERNANCE </a:t>
            </a:r>
            <a:b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Oswald SemiBold" panose="00000700000000000000" pitchFamily="2" charset="0"/>
                <a:ea typeface="+mn-ea"/>
                <a:cs typeface="+mn-cs"/>
              </a:rPr>
            </a:b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Oswald SemiBold" panose="00000700000000000000" pitchFamily="2" charset="0"/>
                <a:ea typeface="+mn-ea"/>
                <a:cs typeface="+mn-cs"/>
              </a:rPr>
              <a:t>IN ANXIOUS TIMES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8E6C1B-CFA9-46B7-BB1A-465E20502049}"/>
              </a:ext>
            </a:extLst>
          </p:cNvPr>
          <p:cNvSpPr txBox="1">
            <a:spLocks/>
          </p:cNvSpPr>
          <p:nvPr/>
        </p:nvSpPr>
        <p:spPr>
          <a:xfrm>
            <a:off x="1137236" y="5385355"/>
            <a:ext cx="54572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55A4"/>
                </a:solidFill>
                <a:latin typeface="Lato Black" panose="020F0A02020204030203" pitchFamily="34" charset="0"/>
              </a:rPr>
              <a:t>Joyce Tolliver</a:t>
            </a:r>
            <a:br>
              <a:rPr lang="en-US" dirty="0">
                <a:solidFill>
                  <a:srgbClr val="0455A4"/>
                </a:solidFill>
                <a:latin typeface="Lato Black" panose="020F0A02020204030203" pitchFamily="34" charset="0"/>
              </a:rPr>
            </a:br>
            <a:r>
              <a:rPr lang="en-US" dirty="0">
                <a:solidFill>
                  <a:srgbClr val="0455A4"/>
                </a:solidFill>
                <a:latin typeface="Lato Black" panose="020F0A02020204030203" pitchFamily="34" charset="0"/>
              </a:rPr>
              <a:t>University Senates Conference</a:t>
            </a:r>
          </a:p>
          <a:p>
            <a:r>
              <a:rPr lang="en-US" dirty="0">
                <a:solidFill>
                  <a:srgbClr val="0455A4"/>
                </a:solidFill>
                <a:latin typeface="Lato Black" panose="020F0A02020204030203" pitchFamily="34" charset="0"/>
              </a:rPr>
              <a:t>May 22, 2025</a:t>
            </a:r>
          </a:p>
        </p:txBody>
      </p:sp>
    </p:spTree>
    <p:extLst>
      <p:ext uri="{BB962C8B-B14F-4D97-AF65-F5344CB8AC3E}">
        <p14:creationId xmlns:p14="http://schemas.microsoft.com/office/powerpoint/2010/main" val="2727117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48ED6-840D-6E3B-4DFD-50E09A389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716"/>
            <a:ext cx="6938473" cy="4135978"/>
          </a:xfrm>
        </p:spPr>
        <p:txBody>
          <a:bodyPr>
            <a:normAutofit fontScale="90000"/>
          </a:bodyPr>
          <a:lstStyle/>
          <a:p>
            <a:br>
              <a:rPr lang="en-US" sz="4000" dirty="0">
                <a:solidFill>
                  <a:srgbClr val="003366"/>
                </a:solidFill>
              </a:rPr>
            </a:br>
            <a:br>
              <a:rPr lang="en-US" sz="4000" dirty="0">
                <a:solidFill>
                  <a:srgbClr val="003366"/>
                </a:solidFill>
              </a:rPr>
            </a:br>
            <a:r>
              <a:rPr lang="en-US" dirty="0">
                <a:solidFill>
                  <a:srgbClr val="003366"/>
                </a:solidFill>
              </a:rPr>
              <a:t>Anxious times &gt; </a:t>
            </a:r>
            <a:br>
              <a:rPr lang="en-US" sz="4000" dirty="0">
                <a:solidFill>
                  <a:srgbClr val="003366"/>
                </a:solidFill>
              </a:rPr>
            </a:br>
            <a:br>
              <a:rPr lang="en-US" sz="4000" dirty="0">
                <a:solidFill>
                  <a:srgbClr val="003366"/>
                </a:solidFill>
              </a:rPr>
            </a:br>
            <a:r>
              <a:rPr lang="en-US" sz="4000" dirty="0">
                <a:solidFill>
                  <a:srgbClr val="003366"/>
                </a:solidFill>
              </a:rPr>
              <a:t>shared governance breakdowns</a:t>
            </a:r>
            <a:br>
              <a:rPr lang="en-US" sz="4000" dirty="0">
                <a:solidFill>
                  <a:srgbClr val="003366"/>
                </a:solidFill>
              </a:rPr>
            </a:br>
            <a:r>
              <a:rPr lang="en-US" sz="4000" dirty="0">
                <a:solidFill>
                  <a:srgbClr val="003366"/>
                </a:solidFill>
              </a:rPr>
              <a:t>in the News</a:t>
            </a:r>
            <a:br>
              <a:rPr lang="en-US" sz="4000" dirty="0">
                <a:solidFill>
                  <a:srgbClr val="003366"/>
                </a:solidFill>
              </a:rPr>
            </a:br>
            <a:endParaRPr lang="en-US" sz="4000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928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8538D-B7BD-EAEA-A03D-4A8A137BE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Shared governance and the role of usc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F2578-10D1-83B0-959B-839139E41170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1991170"/>
            <a:ext cx="10515600" cy="3919900"/>
          </a:xfrm>
        </p:spPr>
        <p:txBody>
          <a:bodyPr/>
          <a:lstStyle/>
          <a:p>
            <a:endParaRPr lang="en-US" dirty="0"/>
          </a:p>
          <a:p>
            <a:pPr>
              <a:spcAft>
                <a:spcPts val="2400"/>
              </a:spcAft>
            </a:pPr>
            <a:r>
              <a:rPr lang="en-US" dirty="0"/>
              <a:t>Statutes: Role of USC</a:t>
            </a:r>
          </a:p>
          <a:p>
            <a:pPr>
              <a:spcAft>
                <a:spcPts val="2400"/>
              </a:spcAft>
            </a:pPr>
            <a:r>
              <a:rPr lang="en-US" dirty="0"/>
              <a:t>Structure</a:t>
            </a:r>
          </a:p>
          <a:p>
            <a:pPr>
              <a:spcAft>
                <a:spcPts val="2400"/>
              </a:spcAft>
            </a:pPr>
            <a:r>
              <a:rPr lang="en-US" dirty="0"/>
              <a:t>Regular dialogue</a:t>
            </a:r>
          </a:p>
        </p:txBody>
      </p:sp>
    </p:spTree>
    <p:extLst>
      <p:ext uri="{BB962C8B-B14F-4D97-AF65-F5344CB8AC3E}">
        <p14:creationId xmlns:p14="http://schemas.microsoft.com/office/powerpoint/2010/main" val="2579168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B8AD7A-2D9F-82AC-BED5-383E136B2E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10222"/>
            <a:ext cx="10515600" cy="3919900"/>
          </a:xfrm>
        </p:spPr>
        <p:txBody>
          <a:bodyPr/>
          <a:lstStyle/>
          <a:p>
            <a:r>
              <a:rPr lang="en-US" dirty="0"/>
              <a:t>Core mission of teaching, research, and outreach: Faculty</a:t>
            </a:r>
          </a:p>
          <a:p>
            <a:endParaRPr lang="en-US" dirty="0"/>
          </a:p>
          <a:p>
            <a:r>
              <a:rPr lang="en-US" dirty="0"/>
              <a:t>Infrastructure to carry out core mission: Board and administrative leaders</a:t>
            </a:r>
          </a:p>
          <a:p>
            <a:endParaRPr lang="en-US" dirty="0"/>
          </a:p>
          <a:p>
            <a:r>
              <a:rPr lang="en-US" dirty="0"/>
              <a:t>Interdependence, not two parallel “lanes”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4D534A-1B97-8BC4-96F8-2F386B776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“GOVERNANCE”: THE PRAGMATIC ASPECT</a:t>
            </a:r>
          </a:p>
        </p:txBody>
      </p:sp>
    </p:spTree>
    <p:extLst>
      <p:ext uri="{BB962C8B-B14F-4D97-AF65-F5344CB8AC3E}">
        <p14:creationId xmlns:p14="http://schemas.microsoft.com/office/powerpoint/2010/main" val="90696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E5D6A4-F869-AF06-134C-D60CABC5A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63025"/>
            <a:ext cx="10515600" cy="418579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Shared responsibility</a:t>
            </a:r>
          </a:p>
          <a:p>
            <a:endParaRPr lang="en-US" dirty="0"/>
          </a:p>
          <a:p>
            <a:r>
              <a:rPr lang="en-US" dirty="0"/>
              <a:t>Mutual commitment</a:t>
            </a:r>
          </a:p>
          <a:p>
            <a:endParaRPr lang="en-US" dirty="0"/>
          </a:p>
          <a:p>
            <a:r>
              <a:rPr lang="en-US" dirty="0"/>
              <a:t>Communication (not just </a:t>
            </a:r>
            <a:r>
              <a:rPr lang="en-US" i="1" dirty="0"/>
              <a:t>pro forma </a:t>
            </a:r>
            <a:r>
              <a:rPr lang="en-US" dirty="0"/>
              <a:t>consultation)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4224FE-0F2D-31EF-8265-2C994BBFA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“SHARED”: THE HUMAN ASPECT</a:t>
            </a:r>
          </a:p>
        </p:txBody>
      </p:sp>
    </p:spTree>
    <p:extLst>
      <p:ext uri="{BB962C8B-B14F-4D97-AF65-F5344CB8AC3E}">
        <p14:creationId xmlns:p14="http://schemas.microsoft.com/office/powerpoint/2010/main" val="2405634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520C2-5AF1-199E-9677-71487AF8C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Oswald" pitchFamily="2" charset="77"/>
              </a:rPr>
              <a:t>PERSPECTIVE AND EMPATHY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5C9AA-67FB-B9D3-0EC4-AAE0CF615B30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1836683"/>
            <a:ext cx="8424041" cy="4340280"/>
          </a:xfrm>
        </p:spPr>
        <p:txBody>
          <a:bodyPr/>
          <a:lstStyle/>
          <a:p>
            <a:pPr marL="342900" indent="-3429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Commitment to respect and understand others’ experience and effort to adopt their perspective</a:t>
            </a:r>
          </a:p>
          <a:p>
            <a:pPr marL="285750" indent="-28575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Assumption of good faith </a:t>
            </a:r>
          </a:p>
          <a:p>
            <a:pPr marL="285750" indent="-28575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Commitment to “staying at the table”</a:t>
            </a:r>
          </a:p>
          <a:p>
            <a:pPr marL="285750" indent="-28575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More communication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36212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-up of a network">
            <a:extLst>
              <a:ext uri="{FF2B5EF4-FFF2-40B4-BE49-F238E27FC236}">
                <a16:creationId xmlns:a16="http://schemas.microsoft.com/office/drawing/2014/main" id="{4F3BF0FA-5D60-2027-DED6-AB7A7BD3F1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084F5A-B57E-0880-7AD1-12171CD1A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F627B-9C9C-1B4E-22C2-6466F002A6EA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1862925"/>
            <a:ext cx="7895896" cy="391990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Power and authority/collaboration and communication</a:t>
            </a:r>
          </a:p>
          <a:p>
            <a:pPr>
              <a:spcAft>
                <a:spcPts val="1800"/>
              </a:spcAft>
            </a:pPr>
            <a:r>
              <a:rPr lang="en-US" dirty="0"/>
              <a:t>Consultation processes mandated in </a:t>
            </a:r>
            <a:r>
              <a:rPr lang="en-US" i="1" dirty="0"/>
              <a:t>Statutes</a:t>
            </a:r>
          </a:p>
          <a:p>
            <a:pPr>
              <a:spcAft>
                <a:spcPts val="1800"/>
              </a:spcAft>
            </a:pPr>
            <a:r>
              <a:rPr lang="en-US" dirty="0"/>
              <a:t>Use process structures for collaborative decision-making</a:t>
            </a:r>
          </a:p>
        </p:txBody>
      </p:sp>
    </p:spTree>
    <p:extLst>
      <p:ext uri="{BB962C8B-B14F-4D97-AF65-F5344CB8AC3E}">
        <p14:creationId xmlns:p14="http://schemas.microsoft.com/office/powerpoint/2010/main" val="271215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lage of a person's head">
            <a:extLst>
              <a:ext uri="{FF2B5EF4-FFF2-40B4-BE49-F238E27FC236}">
                <a16:creationId xmlns:a16="http://schemas.microsoft.com/office/drawing/2014/main" id="{FFBD67EA-A058-358A-C04B-9795417DF4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6A5722-E44E-C8A1-25E4-9816F871C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united we stand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FA57C-9313-B9CE-2AD0-41AA2D40676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6161690" cy="3919900"/>
          </a:xfrm>
        </p:spPr>
        <p:txBody>
          <a:bodyPr/>
          <a:lstStyle/>
          <a:p>
            <a:r>
              <a:rPr lang="en-US" dirty="0"/>
              <a:t>Shared threats from without </a:t>
            </a:r>
          </a:p>
          <a:p>
            <a:endParaRPr lang="en-US" dirty="0"/>
          </a:p>
          <a:p>
            <a:r>
              <a:rPr lang="en-US" dirty="0"/>
              <a:t>Shared governance within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729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20DACF5-37E3-296D-AAFD-8D0A058B6A6A}"/>
              </a:ext>
            </a:extLst>
          </p:cNvPr>
          <p:cNvSpPr txBox="1"/>
          <p:nvPr/>
        </p:nvSpPr>
        <p:spPr>
          <a:xfrm>
            <a:off x="4784296" y="4819650"/>
            <a:ext cx="2553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Jeffrey Eric Jenkins</a:t>
            </a:r>
          </a:p>
          <a:p>
            <a:pPr algn="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USC Chair   </a:t>
            </a:r>
          </a:p>
          <a:p>
            <a:pPr algn="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Email: jej@Illinois.edu</a:t>
            </a:r>
          </a:p>
          <a:p>
            <a:pPr algn="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Phone: 217-333-1819</a:t>
            </a:r>
            <a:endParaRPr lang="en-US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90A563-B01D-4A26-3953-6DDA38E48DFB}"/>
              </a:ext>
            </a:extLst>
          </p:cNvPr>
          <p:cNvSpPr txBox="1"/>
          <p:nvPr/>
        </p:nvSpPr>
        <p:spPr>
          <a:xfrm>
            <a:off x="838200" y="4819650"/>
            <a:ext cx="3280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Joyce Tolliver</a:t>
            </a:r>
          </a:p>
          <a:p>
            <a:pPr algn="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USC </a:t>
            </a:r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Member</a:t>
            </a:r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</a:t>
            </a:r>
          </a:p>
          <a:p>
            <a:pPr algn="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Email: </a:t>
            </a:r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joycet</a:t>
            </a:r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@illinois.edu </a:t>
            </a:r>
          </a:p>
          <a:p>
            <a:pPr algn="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Phone: 217-244-6958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7404C7-BE54-DF0B-EE0B-28BF113B6858}"/>
              </a:ext>
            </a:extLst>
          </p:cNvPr>
          <p:cNvSpPr txBox="1"/>
          <p:nvPr/>
        </p:nvSpPr>
        <p:spPr>
          <a:xfrm>
            <a:off x="7925269" y="4819650"/>
            <a:ext cx="35242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David Perryn</a:t>
            </a:r>
          </a:p>
          <a:p>
            <a:pPr algn="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Administrative Aide</a:t>
            </a:r>
          </a:p>
          <a:p>
            <a:pPr algn="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Email: dperryn@uillinois.edu </a:t>
            </a:r>
          </a:p>
          <a:p>
            <a:pPr algn="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Phone: 217-300-7448</a:t>
            </a:r>
          </a:p>
          <a:p>
            <a:pPr algn="r"/>
            <a:endParaRPr lang="en-US" sz="1800" cap="none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95F90D18-E7C3-ED94-23CD-93E222081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2122"/>
            <a:ext cx="10515600" cy="94528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Comments and Questions?</a:t>
            </a: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06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D3371CF0AE884FA3CFA8ECBA86DC97" ma:contentTypeVersion="2" ma:contentTypeDescription="Create a new document." ma:contentTypeScope="" ma:versionID="85174b38de3c4f0982a20c61c982e22d">
  <xsd:schema xmlns:xsd="http://www.w3.org/2001/XMLSchema" xmlns:xs="http://www.w3.org/2001/XMLSchema" xmlns:p="http://schemas.microsoft.com/office/2006/metadata/properties" xmlns:ns3="1a829a0c-9641-4374-8d38-adbe0028bfe2" targetNamespace="http://schemas.microsoft.com/office/2006/metadata/properties" ma:root="true" ma:fieldsID="ba500a4f07786b2db34b1153211ad9b2" ns3:_="">
    <xsd:import namespace="1a829a0c-9641-4374-8d38-adbe0028bfe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829a0c-9641-4374-8d38-adbe0028bf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C939B39-AE06-4702-B7FA-29D270E3DF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829a0c-9641-4374-8d38-adbe0028bf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5B062D1-1817-40C6-935B-64CF43EB750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3AABBF-436C-48D6-8ED7-3457F016BC74}">
  <ds:schemaRefs>
    <ds:schemaRef ds:uri="1a829a0c-9641-4374-8d38-adbe0028bfe2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14852</TotalTime>
  <Words>217</Words>
  <Application>Microsoft Macintosh PowerPoint</Application>
  <PresentationFormat>Widescreen</PresentationFormat>
  <Paragraphs>57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Oswald SemiBold</vt:lpstr>
      <vt:lpstr>Lato Black</vt:lpstr>
      <vt:lpstr>Oswald</vt:lpstr>
      <vt:lpstr>Calibri</vt:lpstr>
      <vt:lpstr>Arial</vt:lpstr>
      <vt:lpstr>Lato</vt:lpstr>
      <vt:lpstr>Office Theme</vt:lpstr>
      <vt:lpstr>2_Custom Design</vt:lpstr>
      <vt:lpstr>SHARED GOVERNANCE  IN ANXIOUS TIMES</vt:lpstr>
      <vt:lpstr>  Anxious times &gt;   shared governance breakdowns in the News </vt:lpstr>
      <vt:lpstr>Shared governance and the role of usc </vt:lpstr>
      <vt:lpstr>“GOVERNANCE”: THE PRAGMATIC ASPECT</vt:lpstr>
      <vt:lpstr>“SHARED”: THE HUMAN ASPECT</vt:lpstr>
      <vt:lpstr>PERSPECTIVE AND EMPATHY</vt:lpstr>
      <vt:lpstr>process</vt:lpstr>
      <vt:lpstr>united we stand</vt:lpstr>
      <vt:lpstr>Comments and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System Powerpoint Template</dc:subject>
  <dc:creator>Martin, Steven Dee</dc:creator>
  <cp:lastModifiedBy>Potdar, Sourish</cp:lastModifiedBy>
  <cp:revision>214</cp:revision>
  <cp:lastPrinted>2025-04-24T20:58:06Z</cp:lastPrinted>
  <dcterms:created xsi:type="dcterms:W3CDTF">2021-03-01T19:31:35Z</dcterms:created>
  <dcterms:modified xsi:type="dcterms:W3CDTF">2025-05-20T03:12:10Z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0x01010043D3371CF0AE884FA3CFA8ECBA86DC97</vt:lpwstr>
  </property>
</Properties>
</file>